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2"/>
  </p:notesMasterIdLst>
  <p:handoutMasterIdLst>
    <p:handoutMasterId r:id="rId33"/>
  </p:handoutMasterIdLst>
  <p:sldIdLst>
    <p:sldId id="256" r:id="rId2"/>
    <p:sldId id="441" r:id="rId3"/>
    <p:sldId id="418" r:id="rId4"/>
    <p:sldId id="452" r:id="rId5"/>
    <p:sldId id="419" r:id="rId6"/>
    <p:sldId id="420" r:id="rId7"/>
    <p:sldId id="422" r:id="rId8"/>
    <p:sldId id="456" r:id="rId9"/>
    <p:sldId id="453" r:id="rId10"/>
    <p:sldId id="423" r:id="rId11"/>
    <p:sldId id="424" r:id="rId12"/>
    <p:sldId id="455" r:id="rId13"/>
    <p:sldId id="425" r:id="rId14"/>
    <p:sldId id="426" r:id="rId15"/>
    <p:sldId id="427" r:id="rId16"/>
    <p:sldId id="428" r:id="rId17"/>
    <p:sldId id="429" r:id="rId18"/>
    <p:sldId id="430" r:id="rId19"/>
    <p:sldId id="432" r:id="rId20"/>
    <p:sldId id="462" r:id="rId21"/>
    <p:sldId id="458" r:id="rId22"/>
    <p:sldId id="433" r:id="rId23"/>
    <p:sldId id="434" r:id="rId24"/>
    <p:sldId id="435" r:id="rId25"/>
    <p:sldId id="436" r:id="rId26"/>
    <p:sldId id="460" r:id="rId27"/>
    <p:sldId id="437" r:id="rId28"/>
    <p:sldId id="451" r:id="rId29"/>
    <p:sldId id="463" r:id="rId30"/>
    <p:sldId id="438" r:id="rId31"/>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6" autoAdjust="0"/>
    <p:restoredTop sz="50960" autoAdjust="0"/>
  </p:normalViewPr>
  <p:slideViewPr>
    <p:cSldViewPr>
      <p:cViewPr varScale="1">
        <p:scale>
          <a:sx n="60" d="100"/>
          <a:sy n="60" d="100"/>
        </p:scale>
        <p:origin x="-3144" y="-104"/>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 Id="rId3" Type="http://schemas.openxmlformats.org/officeDocument/2006/relationships/hyperlink" Target="http://doi.acm.org/10.1145/97924.97935"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=8</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r>
              <a:rPr lang="en-US" dirty="0">
                <a:latin typeface="Times New Roman" charset="0"/>
              </a:rPr>
              <a:t>When the bounding boxes of two objects overlap, like the circle and label components in the previous example, the redraw algorithm induces an ordering on the objects that makes them appear layered, one on top of the other.  For this reason, 2D graphical user interfaces are sometimes called 2½D.  They aren’t fully 3D,  in which objects have x, y, and z coordinates; instead the z dimension is merely an ordering, called </a:t>
            </a:r>
            <a:r>
              <a:rPr lang="en-US" b="1" dirty="0">
                <a:latin typeface="Times New Roman" charset="0"/>
              </a:rPr>
              <a:t>z order</a:t>
            </a:r>
            <a:r>
              <a:rPr lang="en-US" dirty="0">
                <a:latin typeface="Times New Roman" charset="0"/>
              </a:rPr>
              <a:t>.</a:t>
            </a:r>
          </a:p>
          <a:p>
            <a:r>
              <a:rPr lang="en-US" dirty="0">
                <a:latin typeface="Times New Roman" charset="0"/>
              </a:rPr>
              <a:t>Z order is a side-effect of the order that the objects are drawn when the redraw algorithm passes over the tree.  Since drawing happens top-down, parents are generally drawn underneath children (although parents get control back after their children finish drawing, so a parent can draw some more on top of all its children if it wants).  Older siblings (with lower indexes in</a:t>
            </a:r>
            <a:r>
              <a:rPr lang="en-US" baseline="0" dirty="0">
                <a:latin typeface="Times New Roman" charset="0"/>
              </a:rPr>
              <a:t> their parent’s array of children</a:t>
            </a:r>
            <a:r>
              <a:rPr lang="en-US" dirty="0">
                <a:latin typeface="Times New Roman" charset="0"/>
              </a:rPr>
              <a:t>) are generally drawn underneath younger ones.  Java Swing is a curious exception to this – its redraw algorithm draws the highest-index child first, so the youngest sibling ends up on the bottom of the z order.</a:t>
            </a:r>
          </a:p>
          <a:p>
            <a:r>
              <a:rPr lang="en-US" dirty="0">
                <a:latin typeface="Times New Roman" charset="0"/>
              </a:rPr>
              <a:t>Z order can be affected by rearranging the tree, e.g. moving children to a different index position within their parent, or promoting them up the tree if necessary.  This is often important for operations like drag-and-drop, since we generally want the object being dragged to appear on top of other objects</a:t>
            </a:r>
            <a:r>
              <a:rPr lang="en-US" dirty="0" smtClean="0">
                <a:latin typeface="Times New Roman" charset="0"/>
              </a:rPr>
              <a:t>.</a:t>
            </a:r>
          </a:p>
          <a:p>
            <a:r>
              <a:rPr lang="en-US" dirty="0" smtClean="0">
                <a:latin typeface="Times New Roman" charset="0"/>
              </a:rPr>
              <a:t>Some GUI toolkits allow you to change the z-order of an</a:t>
            </a:r>
            <a:r>
              <a:rPr lang="en-US" baseline="0" dirty="0" smtClean="0">
                <a:latin typeface="Times New Roman" charset="0"/>
              </a:rPr>
              <a:t> element without moving its position in the tree.  In HTML, t</a:t>
            </a:r>
            <a:r>
              <a:rPr lang="en-US" dirty="0" smtClean="0">
                <a:latin typeface="Times New Roman" charset="0"/>
              </a:rPr>
              <a:t>he CSS</a:t>
            </a:r>
            <a:r>
              <a:rPr lang="en-US" baseline="0" dirty="0" smtClean="0">
                <a:latin typeface="Times New Roman" charset="0"/>
              </a:rPr>
              <a:t> z-index property lets you do that. There’s a nice page (http://</a:t>
            </a:r>
            <a:r>
              <a:rPr lang="en-US" baseline="0" dirty="0" err="1" smtClean="0">
                <a:latin typeface="Times New Roman" charset="0"/>
              </a:rPr>
              <a:t>tjkdesign.com</a:t>
            </a:r>
            <a:r>
              <a:rPr lang="en-US" baseline="0" dirty="0" smtClean="0">
                <a:latin typeface="Times New Roman" charset="0"/>
              </a:rPr>
              <a:t>/articles/z-index/</a:t>
            </a:r>
            <a:r>
              <a:rPr lang="en-US" baseline="0" dirty="0" err="1" smtClean="0">
                <a:latin typeface="Times New Roman" charset="0"/>
              </a:rPr>
              <a:t>teach_yourself_how_elements_stack.asp</a:t>
            </a:r>
            <a:r>
              <a:rPr lang="en-US" baseline="0" dirty="0" smtClean="0">
                <a:latin typeface="Times New Roman" charset="0"/>
              </a:rPr>
              <a:t>) that lets you explore how the z-index property works.</a:t>
            </a:r>
            <a:endParaRPr lang="en-US" dirty="0">
              <a:latin typeface="Times New Roman" charset="0"/>
            </a:endParaRPr>
          </a:p>
        </p:txBody>
      </p:sp>
      <p:sp>
        <p:nvSpPr>
          <p:cNvPr id="34820" name="Slide Number Placeholder 3"/>
          <p:cNvSpPr>
            <a:spLocks noGrp="1"/>
          </p:cNvSpPr>
          <p:nvPr>
            <p:ph type="sldNum" sz="quarter" idx="5"/>
          </p:nvPr>
        </p:nvSpPr>
        <p:spPr>
          <a:noFill/>
        </p:spPr>
        <p:txBody>
          <a:bodyPr/>
          <a:lstStyle/>
          <a:p>
            <a:fld id="{C934C9F1-FBDA-B141-A433-87B4CDDBCD3C}" type="slidenum">
              <a:rPr lang="en-US"/>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0F1BB9D-4A31-DC43-9414-09045106EF0C}" type="slidenum">
              <a:rPr lang="en-US"/>
              <a:pPr/>
              <a:t>14</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dirty="0">
                <a:latin typeface="Times New Roman" charset="0"/>
              </a:rPr>
              <a:t>When a</a:t>
            </a:r>
            <a:r>
              <a:rPr lang="en-US" baseline="0" dirty="0">
                <a:latin typeface="Times New Roman" charset="0"/>
              </a:rPr>
              <a:t> graphical object </a:t>
            </a:r>
            <a:r>
              <a:rPr lang="en-US" dirty="0">
                <a:latin typeface="Times New Roman" charset="0"/>
              </a:rPr>
              <a:t>needs to change its appearance, it doesn’t repaint itself directly.  It </a:t>
            </a:r>
            <a:r>
              <a:rPr lang="en-US" i="1" dirty="0">
                <a:latin typeface="Times New Roman" charset="0"/>
              </a:rPr>
              <a:t>can’t</a:t>
            </a:r>
            <a:r>
              <a:rPr lang="en-US" dirty="0">
                <a:latin typeface="Times New Roman" charset="0"/>
              </a:rPr>
              <a:t>, because the drawing process has to occur top-down through the view tree: the object’s ancestors and older siblings need to have a chance to paint themselves underneath it.  (So, in Java, even though a graphical object can call its own paint() method directly, you generally shouldn’t do it!)</a:t>
            </a:r>
          </a:p>
          <a:p>
            <a:r>
              <a:rPr lang="en-US" dirty="0">
                <a:latin typeface="Times New Roman" charset="0"/>
              </a:rPr>
              <a:t>Instead, the object asks the graphics system to repaint it at some time in the future.  This request includes a </a:t>
            </a:r>
            <a:r>
              <a:rPr lang="en-US" b="1" dirty="0">
                <a:latin typeface="Times New Roman" charset="0"/>
              </a:rPr>
              <a:t>damaged region</a:t>
            </a:r>
            <a:r>
              <a:rPr lang="en-US" dirty="0">
                <a:latin typeface="Times New Roman" charset="0"/>
              </a:rPr>
              <a:t>, which is the part of the screen that needs to be repainted.  Often, this is just the entire bounding box of the object; but complex objects might figure out which part of the screen corresponds to the part of the model that changed, so that only that part is damaged.</a:t>
            </a:r>
          </a:p>
          <a:p>
            <a:r>
              <a:rPr lang="en-US" dirty="0">
                <a:latin typeface="Times New Roman" charset="0"/>
              </a:rPr>
              <a:t>The repaint request is then </a:t>
            </a:r>
            <a:r>
              <a:rPr lang="en-US" b="1" dirty="0">
                <a:latin typeface="Times New Roman" charset="0"/>
              </a:rPr>
              <a:t>queued</a:t>
            </a:r>
            <a:r>
              <a:rPr lang="en-US" dirty="0">
                <a:latin typeface="Times New Roman" charset="0"/>
              </a:rPr>
              <a:t> for later.  Multiple pending repaint requests from different objects are consolidated into a single damaged region, which is often represented just as a rectangle – the bounding box of all the damaged regions requested by individual objects.  That means that undamaged screen area is being considered damaged, but there’s a tradeoff between the complexity of the damaged region representation and the cost of repainting. </a:t>
            </a:r>
          </a:p>
          <a:p>
            <a:r>
              <a:rPr lang="en-US" dirty="0">
                <a:latin typeface="Times New Roman" charset="0"/>
              </a:rPr>
              <a:t>Eventually – usually after the system has handled all the input events (mouse and keyboard) waiting on the queue -- the repaint request is finally satisfied, by setting the clipping region to the damaged region and redrawing the view tree from the root.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71CEBEE-38F5-9B4E-9CAB-6F50B0721E33}" type="slidenum">
              <a:rPr lang="en-US"/>
              <a:pPr/>
              <a:t>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732183" y="4010338"/>
            <a:ext cx="5850835" cy="5041614"/>
          </a:xfrm>
          <a:noFill/>
          <a:ln/>
        </p:spPr>
        <p:txBody>
          <a:bodyPr/>
          <a:lstStyle/>
          <a:p>
            <a:r>
              <a:rPr lang="en-US">
                <a:latin typeface="Times New Roman" charset="0"/>
              </a:rPr>
              <a:t>There’s an unfortunate side-effect of the automatic damage/redraw algorithm. If we draw a view tree directly to the screen, then moving an</a:t>
            </a:r>
            <a:r>
              <a:rPr lang="en-US" baseline="0">
                <a:latin typeface="Times New Roman" charset="0"/>
              </a:rPr>
              <a:t> object </a:t>
            </a:r>
            <a:r>
              <a:rPr lang="en-US">
                <a:latin typeface="Times New Roman" charset="0"/>
              </a:rPr>
              <a:t>can make the screen appear to flash – objects flickering while they move, and nearby objects flickering as well.</a:t>
            </a:r>
          </a:p>
          <a:p>
            <a:r>
              <a:rPr lang="en-US">
                <a:latin typeface="Times New Roman" charset="0"/>
              </a:rPr>
              <a:t>When an object moves, it needs to be erased from its original position and drawn in its new position.  The erasure is done by redrawing all the objects in the view hierarchy that intersect this damaged region; typically the drawing of the window background is what does the actual erasure. If the drawing is done directly on the screen, this means that all the objects in the damaged region temporarily </a:t>
            </a:r>
            <a:r>
              <a:rPr lang="en-US" i="1">
                <a:latin typeface="Times New Roman" charset="0"/>
              </a:rPr>
              <a:t>disappear</a:t>
            </a:r>
            <a:r>
              <a:rPr lang="en-US">
                <a:latin typeface="Times New Roman" charset="0"/>
              </a:rPr>
              <a:t>, before being redrawn.  Depending on how screen refreshes are timed with respect to the drawing, and how long it takes to draw a complicated object or multiple layers of the hierarchy, these partial redraws may be briefly visible on the monitor, causing a perceptible flicker.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02911FB-EC1C-2C44-A675-324BA9B4213C}" type="slidenum">
              <a:rPr lang="en-US"/>
              <a:pPr/>
              <a:t>16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732183" y="4010338"/>
            <a:ext cx="5850835" cy="5041614"/>
          </a:xfrm>
          <a:noFill/>
          <a:ln/>
        </p:spPr>
        <p:txBody>
          <a:bodyPr/>
          <a:lstStyle/>
          <a:p>
            <a:r>
              <a:rPr lang="en-US" b="1" dirty="0">
                <a:latin typeface="Times New Roman" charset="0"/>
              </a:rPr>
              <a:t>Double-buffering</a:t>
            </a:r>
            <a:r>
              <a:rPr lang="en-US" dirty="0">
                <a:latin typeface="Times New Roman" charset="0"/>
              </a:rPr>
              <a:t> solves this flickering problem.  An identical copy of the screen contents is kept in a memory buffer.  (In practice, this may be only the part of the screen belonging to some </a:t>
            </a:r>
            <a:r>
              <a:rPr lang="en-US" dirty="0" err="1">
                <a:latin typeface="Times New Roman" charset="0"/>
              </a:rPr>
              <a:t>subtree</a:t>
            </a:r>
            <a:r>
              <a:rPr lang="en-US" dirty="0">
                <a:latin typeface="Times New Roman" charset="0"/>
              </a:rPr>
              <a:t> of the view hierarchy that cares about double-buffering.)  This memory buffer is used as the drawing surface for the automatic damage/redraw algorithm. After drawing is complete, the damaged region is just copied to screen as a block of pixels.  Double-buffering reduces flickering for two reasons: first, because the pixel copy is generally faster than redrawing the view hierarchy, so there’s less chance that a screen refresh will catch it half-done; and second, because unmoving objects that happen to be caught, as innocent victims, in the damaged region are never erased from the screen, only from the memory buffer.</a:t>
            </a:r>
          </a:p>
          <a:p>
            <a:r>
              <a:rPr lang="en-US" dirty="0">
                <a:latin typeface="Times New Roman" charset="0"/>
              </a:rPr>
              <a:t>It’s a waste for every individual view to double-buffer itself.  If any of your ancestors is double-buffered, then you’ll derive the benefit of it. So double-buffering is usually applied to top-level windows.</a:t>
            </a:r>
          </a:p>
          <a:p>
            <a:r>
              <a:rPr lang="en-US" dirty="0">
                <a:latin typeface="Times New Roman" charset="0"/>
              </a:rPr>
              <a:t>Why is it called double-buffering?  Because it used to be implemented by two interchangeable buffers in video memory.  While one buffer was showing, you’d draw the next frame of animation into the other buffer.  Then you’d just tell the video hardware to switch which buffer it was showing, a very fast operation that required no copying and was done during </a:t>
            </a:r>
            <a:r>
              <a:rPr lang="en-US" dirty="0" smtClean="0">
                <a:latin typeface="Times New Roman" charset="0"/>
              </a:rPr>
              <a:t>a CRT’s </a:t>
            </a:r>
            <a:r>
              <a:rPr lang="en-US" dirty="0">
                <a:latin typeface="Times New Roman" charset="0"/>
              </a:rPr>
              <a:t>vertical refresh interval so it produced no flicker at all.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a:lnSpc>
                <a:spcPct val="90000"/>
              </a:lnSpc>
            </a:pPr>
            <a:r>
              <a:rPr lang="en-US" sz="900" dirty="0">
                <a:latin typeface="Times New Roman" charset="0"/>
              </a:rPr>
              <a:t>In our description of the redraw algorithm, we said a graphical object “draws itself,” meaning that it produces strokes to show itself on the screen.  How that is actually done depends on the GUI toolkit you’re using.</a:t>
            </a:r>
          </a:p>
          <a:p>
            <a:pPr>
              <a:lnSpc>
                <a:spcPct val="90000"/>
              </a:lnSpc>
            </a:pPr>
            <a:r>
              <a:rPr lang="en-US" sz="900" dirty="0">
                <a:latin typeface="Times New Roman" charset="0"/>
              </a:rPr>
              <a:t>In Java Swing (and many other desktop GUI toolkits, like Win32 and Cocoa), every object has a </a:t>
            </a:r>
            <a:r>
              <a:rPr lang="en-US" sz="900" b="1" dirty="0">
                <a:latin typeface="Times New Roman" charset="0"/>
              </a:rPr>
              <a:t>drawing method</a:t>
            </a:r>
            <a:r>
              <a:rPr lang="en-US" sz="900" dirty="0">
                <a:latin typeface="Times New Roman" charset="0"/>
              </a:rPr>
              <a:t>.  In Swing, this method is paint().  The redraw algorithm operates by recursively calling paint() down the view hierarchy.  Objects can override the paint() method to change how they draw themselves.  In fact, Swing breaks the paint() method down into several </a:t>
            </a:r>
            <a:r>
              <a:rPr lang="en-US" sz="900" dirty="0" err="1">
                <a:latin typeface="Times New Roman" charset="0"/>
              </a:rPr>
              <a:t>overridable</a:t>
            </a:r>
            <a:r>
              <a:rPr lang="en-US" sz="900" dirty="0">
                <a:latin typeface="Times New Roman" charset="0"/>
              </a:rPr>
              <a:t> template methods, like </a:t>
            </a:r>
            <a:r>
              <a:rPr lang="en-US" sz="900" dirty="0" err="1">
                <a:latin typeface="Times New Roman" charset="0"/>
              </a:rPr>
              <a:t>paintComponent</a:t>
            </a:r>
            <a:r>
              <a:rPr lang="en-US" sz="900" dirty="0">
                <a:latin typeface="Times New Roman" charset="0"/>
              </a:rPr>
              <a:t>() and </a:t>
            </a:r>
            <a:r>
              <a:rPr lang="en-US" sz="900" dirty="0" err="1">
                <a:latin typeface="Times New Roman" charset="0"/>
              </a:rPr>
              <a:t>paintChildren</a:t>
            </a:r>
            <a:r>
              <a:rPr lang="en-US" sz="900" dirty="0">
                <a:latin typeface="Times New Roman" charset="0"/>
              </a:rPr>
              <a:t>(), to make it easier to affect different parts of the redraw process.  More about Swing’s painting process can be found in “Painting in AWT and Swing” by Amy Fowler (http://</a:t>
            </a:r>
            <a:r>
              <a:rPr lang="en-US" sz="900" dirty="0" err="1">
                <a:latin typeface="Times New Roman" charset="0"/>
              </a:rPr>
              <a:t>java.sun.com</a:t>
            </a:r>
            <a:r>
              <a:rPr lang="en-US" sz="900" dirty="0">
                <a:latin typeface="Times New Roman" charset="0"/>
              </a:rPr>
              <a:t>/products/</a:t>
            </a:r>
            <a:r>
              <a:rPr lang="en-US" sz="900" dirty="0" err="1">
                <a:latin typeface="Times New Roman" charset="0"/>
              </a:rPr>
              <a:t>jfc</a:t>
            </a:r>
            <a:r>
              <a:rPr lang="en-US" sz="900" dirty="0">
                <a:latin typeface="Times New Roman" charset="0"/>
              </a:rPr>
              <a:t>/</a:t>
            </a:r>
            <a:r>
              <a:rPr lang="en-US" sz="900" dirty="0" err="1">
                <a:latin typeface="Times New Roman" charset="0"/>
              </a:rPr>
              <a:t>tsc</a:t>
            </a:r>
            <a:r>
              <a:rPr lang="en-US" sz="900" dirty="0">
                <a:latin typeface="Times New Roman" charset="0"/>
              </a:rPr>
              <a:t>/articles/painting/).</a:t>
            </a:r>
          </a:p>
          <a:p>
            <a:pPr>
              <a:lnSpc>
                <a:spcPct val="90000"/>
              </a:lnSpc>
            </a:pPr>
            <a:r>
              <a:rPr lang="en-US" sz="900" dirty="0">
                <a:latin typeface="Times New Roman" charset="0"/>
              </a:rPr>
              <a:t>In Adobe Flex, there’s no drawing method available to override – the redraw algorithm is </a:t>
            </a:r>
            <a:r>
              <a:rPr lang="en-US" sz="900" i="1" dirty="0">
                <a:latin typeface="Times New Roman" charset="0"/>
              </a:rPr>
              <a:t>hidden</a:t>
            </a:r>
            <a:r>
              <a:rPr lang="en-US" sz="900" dirty="0">
                <a:latin typeface="Times New Roman" charset="0"/>
              </a:rPr>
              <a:t> from the programmer, much like the event loop is hidden by these toolkits.  Instead, you make a sequence of stroke calls into the object, and the object records this sequence of calls.  Subsequently, whenever the object needs to redraw itself, it just plays back the recorded sequence of stroke calls.  This approach is sometimes called </a:t>
            </a:r>
            <a:r>
              <a:rPr lang="en-US" sz="900" b="1" dirty="0">
                <a:latin typeface="Times New Roman" charset="0"/>
              </a:rPr>
              <a:t>retained graphics</a:t>
            </a:r>
            <a:r>
              <a:rPr lang="en-US" sz="900" dirty="0">
                <a:latin typeface="Times New Roman" charset="0"/>
              </a:rPr>
              <a:t>.</a:t>
            </a:r>
          </a:p>
          <a:p>
            <a:pPr>
              <a:lnSpc>
                <a:spcPct val="90000"/>
              </a:lnSpc>
            </a:pPr>
            <a:r>
              <a:rPr lang="en-US" sz="900" dirty="0">
                <a:latin typeface="Times New Roman" charset="0"/>
              </a:rPr>
              <a:t>A key difference between these approaches is </a:t>
            </a:r>
            <a:r>
              <a:rPr lang="en-US" sz="900" b="1" dirty="0">
                <a:latin typeface="Times New Roman" charset="0"/>
              </a:rPr>
              <a:t>when</a:t>
            </a:r>
            <a:r>
              <a:rPr lang="en-US" sz="900" dirty="0">
                <a:latin typeface="Times New Roman" charset="0"/>
              </a:rPr>
              <a:t> stroke calls can be made.  With the drawing method approach, drawing should </a:t>
            </a:r>
            <a:r>
              <a:rPr lang="en-US" sz="900" i="1" dirty="0">
                <a:latin typeface="Times New Roman" charset="0"/>
              </a:rPr>
              <a:t>only</a:t>
            </a:r>
            <a:r>
              <a:rPr lang="en-US" sz="900" dirty="0">
                <a:latin typeface="Times New Roman" charset="0"/>
              </a:rPr>
              <a:t> be done while the drawing method is active.  Drawing done at a different time (like during an event handler) will not interact correctly with the redraw algorithm; it won’t respect z order, and it will be ephemeral, overwritten and destroyed the next time the redraw algorithm touches that object.  With the retained graphics approach, however, the stroke calls can be recorded at any time, and the toolkit automatically handles playing them back at the right point in the redraw.  The retained graphics approach tends to be less error prone for a programmer; drawing at the wrong time is a common mistake for beginning Swing programmers.</a:t>
            </a:r>
          </a:p>
          <a:p>
            <a:pPr>
              <a:lnSpc>
                <a:spcPct val="90000"/>
              </a:lnSpc>
            </a:pPr>
            <a:r>
              <a:rPr lang="en-US" sz="900" dirty="0">
                <a:latin typeface="Times New Roman" charset="0"/>
              </a:rPr>
              <a:t>A potential downside of the retained graphics approach is performance.  The recorded strokes must be stored in memory.  Although this recording is not as heavyweight as a view tree (since it doesn’t have to handle input or layout, or even necessarily be represented as objects), you probably wouldn’t want to do it with millions of stroke calls.  So if you had an enormous view (like a map) being displayed inside a scrolling pane (so that only a small part of it was visible on screen), you wouldn’t want to stroke the entire map.  The drawing method approach gives more control over this; since you have access to the clip region in the drawing method, you can choose not to render strokes that would be clipped.  To do the equivalent thing with retained graphics would put more burden on the programmer to determine the visible rectangle and rerecord the stroke calls every time this rectangle changed.</a:t>
            </a:r>
          </a:p>
        </p:txBody>
      </p:sp>
      <p:sp>
        <p:nvSpPr>
          <p:cNvPr id="43012" name="Slide Number Placeholder 3"/>
          <p:cNvSpPr>
            <a:spLocks noGrp="1"/>
          </p:cNvSpPr>
          <p:nvPr>
            <p:ph type="sldNum" sz="quarter" idx="5"/>
          </p:nvPr>
        </p:nvSpPr>
        <p:spPr>
          <a:noFill/>
        </p:spPr>
        <p:txBody>
          <a:bodyPr/>
          <a:lstStyle/>
          <a:p>
            <a:fld id="{3D49F6F7-514C-E54A-9C87-1957E5099848}" type="slidenum">
              <a:rPr lang="en-US"/>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0ED85AD-5BED-4144-8E67-3D13E483BA56}" type="slidenum">
              <a:rPr lang="en-US"/>
              <a:pPr/>
              <a:t>18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732183" y="4010338"/>
            <a:ext cx="5850835" cy="5041614"/>
          </a:xfrm>
          <a:noFill/>
          <a:ln/>
        </p:spPr>
        <p:txBody>
          <a:bodyPr/>
          <a:lstStyle/>
          <a:p>
            <a:r>
              <a:rPr lang="en-US">
                <a:latin typeface="Times New Roman" charset="0"/>
              </a:rPr>
              <a:t>Now let’s look at the drawing capabilities provided by the stroke model.</a:t>
            </a:r>
          </a:p>
          <a:p>
            <a:r>
              <a:rPr lang="en-US">
                <a:latin typeface="Times New Roman" charset="0"/>
              </a:rPr>
              <a:t>Every toolkit’s stroke model has some notion of a </a:t>
            </a:r>
            <a:r>
              <a:rPr lang="en-US" b="1">
                <a:latin typeface="Times New Roman" charset="0"/>
              </a:rPr>
              <a:t>drawing surface</a:t>
            </a:r>
            <a:r>
              <a:rPr lang="en-US">
                <a:latin typeface="Times New Roman" charset="0"/>
              </a:rPr>
              <a:t>. The screen is only one possible place where drawing might go. Another common drawing surface is a memory buffer, which is an array of pixels just like the screen.  Unlike the screen, however, a memory buffer can have arbitrary dimensions.  The ability to draw to a memory buffer is essential for double-buffering.  Another target is a printer driver, which forwards the drawing instructions on to a printer.  Although most printers have a pixel model internally (when the ink actually hits the paper), the driver often uses a stroke model to communicate with the printer, for compact transmission.  Postscript, for example, is a stroke model.</a:t>
            </a:r>
          </a:p>
          <a:p>
            <a:r>
              <a:rPr lang="en-US">
                <a:latin typeface="Times New Roman" charset="0"/>
              </a:rPr>
              <a:t>Most stroke models also include some kind of a </a:t>
            </a:r>
            <a:r>
              <a:rPr lang="en-US" b="1">
                <a:latin typeface="Times New Roman" charset="0"/>
              </a:rPr>
              <a:t>graphics context</a:t>
            </a:r>
            <a:r>
              <a:rPr lang="en-US">
                <a:latin typeface="Times New Roman" charset="0"/>
              </a:rPr>
              <a:t>, an object that bundles up drawing parameters like color, line properties (width, end cap, join style), fill properties (pattern), and font.</a:t>
            </a:r>
          </a:p>
          <a:p>
            <a:r>
              <a:rPr lang="en-US">
                <a:latin typeface="Times New Roman" charset="0"/>
              </a:rPr>
              <a:t>The stroke model may also provide a current </a:t>
            </a:r>
            <a:r>
              <a:rPr lang="en-US" b="1">
                <a:latin typeface="Times New Roman" charset="0"/>
              </a:rPr>
              <a:t>coordinate system</a:t>
            </a:r>
            <a:r>
              <a:rPr lang="en-US">
                <a:latin typeface="Times New Roman" charset="0"/>
              </a:rPr>
              <a:t>, which can be translated, scaled, and rotated around the drawing surface.  We’ve already discussed the </a:t>
            </a:r>
            <a:r>
              <a:rPr lang="en-US" b="1">
                <a:latin typeface="Times New Roman" charset="0"/>
              </a:rPr>
              <a:t>clipping region</a:t>
            </a:r>
            <a:r>
              <a:rPr lang="en-US">
                <a:latin typeface="Times New Roman" charset="0"/>
              </a:rPr>
              <a:t>, which acts like a stencil for the drawing.  Finally, a stroke model must provide a set of </a:t>
            </a:r>
            <a:r>
              <a:rPr lang="en-US" b="1">
                <a:latin typeface="Times New Roman" charset="0"/>
              </a:rPr>
              <a:t>drawing primitives</a:t>
            </a:r>
            <a:r>
              <a:rPr lang="en-US">
                <a:latin typeface="Times New Roman" charset="0"/>
              </a:rPr>
              <a:t>, function calls that actually produce graphical output.</a:t>
            </a:r>
          </a:p>
          <a:p>
            <a:r>
              <a:rPr lang="en-US">
                <a:latin typeface="Times New Roman" charset="0"/>
              </a:rPr>
              <a:t>Many systems combine all these responsibilities into a single object.  Java’s Graphics object is a good example of this approach.  In other toolkits, the drawing surface and graphics context are independent objects that are passed along with drawing calls.</a:t>
            </a:r>
          </a:p>
          <a:p>
            <a:r>
              <a:rPr lang="en-US">
                <a:latin typeface="Times New Roman" charset="0"/>
              </a:rPr>
              <a:t>When state like graphics context, coordinate system, and clipping region are embedded in the drawing surface, the surface must provide some way to save and restore the context.  A key reason for this is so that parent views can pass the drawing surface down to a child’s draw method without fear that the child will change the graphics context.  In Java, for example, the context can be saved by Graphics.create(), which makes a copy of the Graphics object.  Notice that this only duplicates the graphics context; it doesn’t duplicate the drawing surface, which is still the same.</a:t>
            </a:r>
          </a:p>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C64F6CEB-26DB-5F44-BA63-9FBE1C2F851A}" type="slidenum">
              <a:rPr lang="en-US"/>
              <a:pPr/>
              <a:t>19</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a:latin typeface="Times New Roman" charset="0"/>
              </a:rPr>
              <a:t>It’s beyond the scope of this lecture to talk about algorithms for converting a stroke into pixels.  But you should be aware of some important techniques for making strokes look good.</a:t>
            </a:r>
          </a:p>
          <a:p>
            <a:r>
              <a:rPr lang="en-US">
                <a:latin typeface="Times New Roman" charset="0"/>
              </a:rPr>
              <a:t>One of these techniques is </a:t>
            </a:r>
            <a:r>
              <a:rPr lang="en-US" b="1">
                <a:latin typeface="Times New Roman" charset="0"/>
              </a:rPr>
              <a:t>antialiasing</a:t>
            </a:r>
            <a:r>
              <a:rPr lang="en-US">
                <a:latin typeface="Times New Roman" charset="0"/>
              </a:rPr>
              <a:t>, which is a way to make an edge look smoother.  Instead of making a binary decision between whether to color a pixel black or white, antialiasing uses a shade of gray whose value varies depending on how much of the pixel is covered by the edge.  In practice, the edge is between two arbitrary colors, not just black and white, so antialiasing chooses a point on the gradient between those two colors.  The overall effect is a fuzzier but smoother edge.</a:t>
            </a:r>
          </a:p>
          <a:p>
            <a:r>
              <a:rPr lang="en-US">
                <a:latin typeface="Times New Roman" charset="0"/>
              </a:rPr>
              <a:t>Subpixel rendering takes this a step further.  Every pixel on an LCD screen consists of three discrete pixels side-by-side: red, green, and blue.  So we can get a horizontal resolution which is three times the nominal pixel resolution of the screen, simply by choosing the colors of the pixels along the edge so that the appropriate subpixels are light or dark.  It only works on LCD screens, not CRTs, because CRT pixels are often arranged in triangles, and because CRTs are analog, so the blue in a single “pixel” usually consists of a bunch of blue phosphor dots interspersed with green and red phosphor dots.  You also have to be careful to smooth out the edge to avoid color fringing effects on perfectly vertical edges.  And it works best for high-contrast edges, like this edge between black and white.  Subpixel rendering is ideal for text rendering, since text is usually small, high-contrast, and benefits the most from a boost in horizontal resolution.  Windows XP includes ClearType, an implementation of subpixel rendering for Windows fonts.  (For more about subpixel rendering, see Steve Gibson, “Sub-Pixel Font Rendering Technology”, http://grc.com/cleartype.htm)</a:t>
            </a:r>
          </a:p>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=8</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20</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D81E3FF-4368-3441-A33C-65D0712EFEAA}" type="slidenum">
              <a:rPr lang="en-US"/>
              <a:pPr/>
              <a:t>22</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a:latin typeface="Times New Roman" charset="0"/>
              </a:rPr>
              <a:t>Finally, let’s talk in more detail about what a pixel </a:t>
            </a:r>
            <a:r>
              <a:rPr lang="en-US" dirty="0" smtClean="0">
                <a:latin typeface="Times New Roman" charset="0"/>
              </a:rPr>
              <a:t>image</a:t>
            </a:r>
            <a:r>
              <a:rPr lang="en-US" baseline="0" dirty="0" smtClean="0">
                <a:latin typeface="Times New Roman" charset="0"/>
              </a:rPr>
              <a:t> </a:t>
            </a:r>
            <a:r>
              <a:rPr lang="en-US" dirty="0">
                <a:latin typeface="Times New Roman" charset="0"/>
              </a:rPr>
              <a:t>looks like.</a:t>
            </a:r>
          </a:p>
          <a:p>
            <a:r>
              <a:rPr lang="en-US" dirty="0">
                <a:latin typeface="Times New Roman" charset="0"/>
              </a:rPr>
              <a:t>Put simply, it’s a rectangular array of pixels – but pixels themselves are not always so simple.  A pixel itself has a </a:t>
            </a:r>
            <a:r>
              <a:rPr lang="en-US" b="1" dirty="0">
                <a:latin typeface="Times New Roman" charset="0"/>
              </a:rPr>
              <a:t>depth</a:t>
            </a:r>
            <a:r>
              <a:rPr lang="en-US" dirty="0">
                <a:latin typeface="Times New Roman" charset="0"/>
              </a:rPr>
              <a:t>, so this model is really three dimensional. Depth is often expressed in </a:t>
            </a:r>
            <a:r>
              <a:rPr lang="en-US" b="1" dirty="0">
                <a:latin typeface="Times New Roman" charset="0"/>
              </a:rPr>
              <a:t>bits per pixel</a:t>
            </a:r>
            <a:r>
              <a:rPr lang="en-US" dirty="0">
                <a:latin typeface="Times New Roman" charset="0"/>
              </a:rPr>
              <a:t> (</a:t>
            </a:r>
            <a:r>
              <a:rPr lang="en-US" dirty="0" err="1">
                <a:latin typeface="Times New Roman" charset="0"/>
              </a:rPr>
              <a:t>bpp</a:t>
            </a:r>
            <a:r>
              <a:rPr lang="en-US" dirty="0">
                <a:latin typeface="Times New Roman" charset="0"/>
              </a:rPr>
              <a:t>).  The simplest kind of pixel model has 1 bit per pixel; this is suitable for representing black and white images.  It’s also used for </a:t>
            </a:r>
            <a:r>
              <a:rPr lang="en-US" b="1" dirty="0">
                <a:latin typeface="Times New Roman" charset="0"/>
              </a:rPr>
              <a:t>bitmasks</a:t>
            </a:r>
            <a:r>
              <a:rPr lang="en-US" dirty="0">
                <a:latin typeface="Times New Roman" charset="0"/>
              </a:rPr>
              <a:t>, where the single-bit pixels are interpreted as </a:t>
            </a:r>
            <a:r>
              <a:rPr lang="en-US" dirty="0" err="1">
                <a:latin typeface="Times New Roman" charset="0"/>
              </a:rPr>
              <a:t>boolean</a:t>
            </a:r>
            <a:r>
              <a:rPr lang="en-US" dirty="0">
                <a:latin typeface="Times New Roman" charset="0"/>
              </a:rPr>
              <a:t> values (pixel present or pixel missing).  Bitmasks are useful for clipping – you can think of a bitmask as a stencil.</a:t>
            </a:r>
          </a:p>
          <a:p>
            <a:r>
              <a:rPr lang="en-US" dirty="0">
                <a:latin typeface="Times New Roman" charset="0"/>
              </a:rPr>
              <a:t>Another kind of pixel representation uses each pixel value as an index into a palette, which is just a list of colors.  In the 4-bpp model, for example, each of the 16 possible pixel values represents a different color.  This kind of representation, often called Indexed Color, was useful when memory was scarce; you still see it in the GIF file format, but otherwise it isn’t used much today.</a:t>
            </a:r>
          </a:p>
          <a:p>
            <a:r>
              <a:rPr lang="en-US" dirty="0">
                <a:latin typeface="Times New Roman" charset="0"/>
              </a:rPr>
              <a:t>The most common pixel representation is often called “true color” or “direct color”; in this model, each pixel represents a color directly.  The color value is usually split up into multiple components: red, green, and blue.  (Color components are also called </a:t>
            </a:r>
            <a:r>
              <a:rPr lang="en-US" b="1" dirty="0">
                <a:latin typeface="Times New Roman" charset="0"/>
              </a:rPr>
              <a:t>channels</a:t>
            </a:r>
            <a:r>
              <a:rPr lang="en-US" dirty="0">
                <a:latin typeface="Times New Roman" charset="0"/>
              </a:rPr>
              <a:t> or </a:t>
            </a:r>
            <a:r>
              <a:rPr lang="en-US" b="1" dirty="0">
                <a:latin typeface="Times New Roman" charset="0"/>
              </a:rPr>
              <a:t>bands</a:t>
            </a:r>
            <a:r>
              <a:rPr lang="en-US" dirty="0">
                <a:latin typeface="Times New Roman" charset="0"/>
              </a:rPr>
              <a:t>; the red channel of an image, for example, is a rectangular array of the red values of its pixels.)</a:t>
            </a:r>
          </a:p>
          <a:p>
            <a:r>
              <a:rPr lang="en-US" dirty="0">
                <a:latin typeface="Times New Roman" charset="0"/>
              </a:rPr>
              <a:t>A pixel model can be arranged in memory (or a file) in various ways: packed tightly together to save memory, or spread out loosely for faster access; with color components interleaved or separated; and scanned from the top (so that the top-left pixel appears first) or the bottom (the bottom-left pixel appearing first).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503363" y="720725"/>
            <a:ext cx="4119562" cy="3089275"/>
          </a:xfrm>
          <a:ln/>
        </p:spPr>
      </p:sp>
      <p:sp>
        <p:nvSpPr>
          <p:cNvPr id="81923" name="Notes Placeholder 2"/>
          <p:cNvSpPr>
            <a:spLocks noGrp="1"/>
          </p:cNvSpPr>
          <p:nvPr>
            <p:ph type="body" idx="1"/>
          </p:nvPr>
        </p:nvSpPr>
        <p:spPr>
          <a:noFill/>
          <a:ln/>
        </p:spPr>
        <p:txBody>
          <a:bodyPr/>
          <a:lstStyle/>
          <a:p>
            <a:r>
              <a:rPr lang="en-US" dirty="0">
                <a:latin typeface="Times New Roman" charset="0"/>
                <a:ea typeface="Arial" charset="0"/>
              </a:rPr>
              <a:t>Today’s hall of fame or shame candidate is the Domino’s Pizza build-your-own-pizza process.  You can try it yourself by going to the Domino’s website and clicking Order to start an order (you’ll have to fill in an address to get to the part we care about, the pizza-building UI).</a:t>
            </a:r>
          </a:p>
          <a:p>
            <a:r>
              <a:rPr lang="en-US" dirty="0">
                <a:latin typeface="Times New Roman" charset="0"/>
                <a:ea typeface="Arial" charset="0"/>
              </a:rPr>
              <a:t>Some aspects to think about:</a:t>
            </a:r>
          </a:p>
          <a:p>
            <a:pPr>
              <a:buFontTx/>
              <a:buChar char="-"/>
            </a:pPr>
            <a:r>
              <a:rPr lang="en-US" dirty="0">
                <a:latin typeface="Times New Roman" charset="0"/>
                <a:ea typeface="Arial" charset="0"/>
              </a:rPr>
              <a:t> </a:t>
            </a:r>
            <a:r>
              <a:rPr lang="en-US" dirty="0" err="1">
                <a:latin typeface="Times New Roman" charset="0"/>
                <a:ea typeface="Arial" charset="0"/>
              </a:rPr>
              <a:t>learnability</a:t>
            </a:r>
            <a:endParaRPr lang="en-US" dirty="0">
              <a:latin typeface="Times New Roman" charset="0"/>
              <a:ea typeface="Arial" charset="0"/>
            </a:endParaRPr>
          </a:p>
          <a:p>
            <a:pPr>
              <a:buFontTx/>
              <a:buChar char="-"/>
            </a:pPr>
            <a:r>
              <a:rPr lang="en-US" dirty="0">
                <a:latin typeface="Times New Roman" charset="0"/>
                <a:ea typeface="Arial" charset="0"/>
              </a:rPr>
              <a:t> visibility</a:t>
            </a:r>
          </a:p>
          <a:p>
            <a:pPr>
              <a:buFontTx/>
              <a:buChar char="-"/>
            </a:pPr>
            <a:r>
              <a:rPr lang="en-US" dirty="0">
                <a:latin typeface="Times New Roman" charset="0"/>
                <a:ea typeface="Arial" charset="0"/>
              </a:rPr>
              <a:t> user control &amp; freedom</a:t>
            </a:r>
          </a:p>
          <a:p>
            <a:r>
              <a:rPr lang="en-US" dirty="0">
                <a:latin typeface="Times New Roman" charset="0"/>
                <a:ea typeface="Arial" charset="0"/>
              </a:rPr>
              <a:t>- </a:t>
            </a:r>
            <a:r>
              <a:rPr lang="en-US" dirty="0" smtClean="0">
                <a:latin typeface="Times New Roman" charset="0"/>
                <a:ea typeface="Arial" charset="0"/>
              </a:rPr>
              <a:t>efficiency</a:t>
            </a:r>
          </a:p>
          <a:p>
            <a:endParaRPr lang="en-US" dirty="0">
              <a:latin typeface="Times New Roman" charset="0"/>
              <a:ea typeface="Arial" charset="0"/>
            </a:endParaRPr>
          </a:p>
        </p:txBody>
      </p:sp>
      <p:sp>
        <p:nvSpPr>
          <p:cNvPr id="81924" name="Slide Number Placeholder 3"/>
          <p:cNvSpPr>
            <a:spLocks noGrp="1"/>
          </p:cNvSpPr>
          <p:nvPr>
            <p:ph type="sldNum" sz="quarter" idx="5"/>
          </p:nvPr>
        </p:nvSpPr>
        <p:spPr>
          <a:noFill/>
        </p:spPr>
        <p:txBody>
          <a:bodyPr/>
          <a:lstStyle/>
          <a:p>
            <a:fld id="{939F2753-682F-854E-8AD7-FBB6D1C3EAAD}"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7EBC80C-A2F9-2B48-A498-6D205DBF083D}" type="slidenum">
              <a:rPr lang="en-US"/>
              <a:pPr/>
              <a:t>23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Times New Roman" charset="0"/>
              </a:rPr>
              <a:t>Many pixel models have a fourth channel in addition to red, green, and blue: the pixel’s </a:t>
            </a:r>
            <a:r>
              <a:rPr lang="en-US" b="1" dirty="0">
                <a:latin typeface="Times New Roman" charset="0"/>
              </a:rPr>
              <a:t>alpha</a:t>
            </a:r>
            <a:r>
              <a:rPr lang="en-US" dirty="0">
                <a:latin typeface="Times New Roman" charset="0"/>
              </a:rPr>
              <a:t> value, which represents its degree of transparency.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281B450-F8FD-9C46-80DB-2C23EBD1E262}" type="slidenum">
              <a:rPr lang="en-US"/>
              <a:pPr/>
              <a:t>24</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latin typeface="Times New Roman" charset="0"/>
              </a:rPr>
              <a:t>The primary operation in the pixel model is copying a block of pixels from one place to another – often called </a:t>
            </a:r>
            <a:r>
              <a:rPr lang="en-US" b="1" dirty="0" err="1">
                <a:latin typeface="Times New Roman" charset="0"/>
              </a:rPr>
              <a:t>bitblt</a:t>
            </a:r>
            <a:r>
              <a:rPr lang="en-US" dirty="0">
                <a:latin typeface="Times New Roman" charset="0"/>
              </a:rPr>
              <a:t> (pronounced “bit </a:t>
            </a:r>
            <a:r>
              <a:rPr lang="en-US" dirty="0" err="1">
                <a:latin typeface="Times New Roman" charset="0"/>
              </a:rPr>
              <a:t>blit</a:t>
            </a:r>
            <a:r>
              <a:rPr lang="en-US" dirty="0">
                <a:latin typeface="Times New Roman" charset="0"/>
              </a:rPr>
              <a:t>”).  This is used for drawing pictures and icons on the screen, for example.  It’s also used for double-buffering – after the </a:t>
            </a:r>
            <a:r>
              <a:rPr lang="en-US" dirty="0" err="1">
                <a:latin typeface="Times New Roman" charset="0"/>
              </a:rPr>
              <a:t>offscreen</a:t>
            </a:r>
            <a:r>
              <a:rPr lang="en-US" dirty="0">
                <a:latin typeface="Times New Roman" charset="0"/>
              </a:rPr>
              <a:t> buffer is updated, its contents are transferred to the screen by a </a:t>
            </a:r>
            <a:r>
              <a:rPr lang="en-US" dirty="0" err="1">
                <a:latin typeface="Times New Roman" charset="0"/>
              </a:rPr>
              <a:t>bitblt</a:t>
            </a:r>
            <a:r>
              <a:rPr lang="en-US" dirty="0">
                <a:latin typeface="Times New Roman" charset="0"/>
              </a:rPr>
              <a:t>.</a:t>
            </a:r>
          </a:p>
          <a:p>
            <a:r>
              <a:rPr lang="en-US" dirty="0" err="1">
                <a:latin typeface="Times New Roman" charset="0"/>
              </a:rPr>
              <a:t>Bitblt</a:t>
            </a:r>
            <a:r>
              <a:rPr lang="en-US" dirty="0">
                <a:latin typeface="Times New Roman" charset="0"/>
              </a:rPr>
              <a:t> is also used for screen-to-screen transfers.  To do fast scrolling, for example, you can </a:t>
            </a:r>
            <a:r>
              <a:rPr lang="en-US" dirty="0" err="1">
                <a:latin typeface="Times New Roman" charset="0"/>
              </a:rPr>
              <a:t>bitblt</a:t>
            </a:r>
            <a:r>
              <a:rPr lang="en-US" dirty="0">
                <a:latin typeface="Times New Roman" charset="0"/>
              </a:rPr>
              <a:t> the part of the window that doesn’t change upwards or downwards, to save the cost of redrawing it.  (For example, look at Swing’s </a:t>
            </a:r>
            <a:r>
              <a:rPr lang="en-US" dirty="0" err="1">
                <a:latin typeface="Times New Roman" charset="0"/>
              </a:rPr>
              <a:t>JViewport.BLIT_SCROLL_MODE</a:t>
            </a:r>
            <a:r>
              <a:rPr lang="en-US" dirty="0">
                <a:latin typeface="Times New Roman" charset="0"/>
              </a:rPr>
              <a:t>.)</a:t>
            </a:r>
          </a:p>
          <a:p>
            <a:r>
              <a:rPr lang="en-US" dirty="0">
                <a:latin typeface="Times New Roman" charset="0"/>
              </a:rPr>
              <a:t>It’s also used for sophisticated drawing effects.  You can use </a:t>
            </a:r>
            <a:r>
              <a:rPr lang="en-US" dirty="0" err="1">
                <a:latin typeface="Times New Roman" charset="0"/>
              </a:rPr>
              <a:t>bitblt</a:t>
            </a:r>
            <a:r>
              <a:rPr lang="en-US" dirty="0">
                <a:latin typeface="Times New Roman" charset="0"/>
              </a:rPr>
              <a:t> to combine two images together, or to combine an image with a mask, in order to clip it or composite them together.</a:t>
            </a:r>
          </a:p>
          <a:p>
            <a:r>
              <a:rPr lang="en-US" dirty="0" err="1">
                <a:latin typeface="Times New Roman" charset="0"/>
              </a:rPr>
              <a:t>Bitblt</a:t>
            </a:r>
            <a:r>
              <a:rPr lang="en-US" dirty="0">
                <a:latin typeface="Times New Roman" charset="0"/>
              </a:rPr>
              <a:t> isn’t always just a simple array copy operation that replaces destination pixels with source pixels.  There are various different rules for combining the destination pixels with the source pixels.  These rules are called </a:t>
            </a:r>
            <a:r>
              <a:rPr lang="en-US" b="1" dirty="0">
                <a:latin typeface="Times New Roman" charset="0"/>
              </a:rPr>
              <a:t>compositing </a:t>
            </a:r>
            <a:r>
              <a:rPr lang="en-US" dirty="0">
                <a:latin typeface="Times New Roman" charset="0"/>
              </a:rPr>
              <a:t>(</a:t>
            </a:r>
            <a:r>
              <a:rPr lang="en-US" b="1" dirty="0">
                <a:latin typeface="Times New Roman" charset="0"/>
              </a:rPr>
              <a:t>alpha compositing</a:t>
            </a:r>
            <a:r>
              <a:rPr lang="en-US" dirty="0">
                <a:latin typeface="Times New Roman" charset="0"/>
              </a:rPr>
              <a:t>, when the images have an alpha channel</a:t>
            </a:r>
            <a:r>
              <a:rPr lang="en-US" dirty="0" smtClean="0">
                <a:latin typeface="Times New Roman" charset="0"/>
              </a:rPr>
              <a:t>).</a:t>
            </a:r>
            <a:r>
              <a:rPr lang="en-US" baseline="0" dirty="0" smtClean="0">
                <a:latin typeface="Times New Roman" charset="0"/>
              </a:rPr>
              <a:t> We may</a:t>
            </a:r>
            <a:r>
              <a:rPr lang="en-US" dirty="0" smtClean="0">
                <a:latin typeface="Times New Roman" charset="0"/>
              </a:rPr>
              <a:t> </a:t>
            </a:r>
            <a:r>
              <a:rPr lang="en-US" dirty="0">
                <a:latin typeface="Times New Roman" charset="0"/>
              </a:rPr>
              <a:t>talk about them in a later lecture.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CE871F7-AB4A-6443-8FF8-CD58B9468AB7}" type="slidenum">
              <a:rPr lang="en-US"/>
              <a:pPr/>
              <a:t>25</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latin typeface="Times New Roman" charset="0"/>
              </a:rPr>
              <a:t>Here are a few common image file formats.  It’s important to understand when to use each format.  For user interface graphics, like icons, JPG generally should </a:t>
            </a:r>
            <a:r>
              <a:rPr lang="en-US" i="1" dirty="0">
                <a:latin typeface="Times New Roman" charset="0"/>
              </a:rPr>
              <a:t>not</a:t>
            </a:r>
            <a:r>
              <a:rPr lang="en-US" dirty="0">
                <a:latin typeface="Times New Roman" charset="0"/>
              </a:rPr>
              <a:t> be used, because it’s </a:t>
            </a:r>
            <a:r>
              <a:rPr lang="en-US" dirty="0" err="1">
                <a:latin typeface="Times New Roman" charset="0"/>
              </a:rPr>
              <a:t>lossy</a:t>
            </a:r>
            <a:r>
              <a:rPr lang="en-US" dirty="0">
                <a:latin typeface="Times New Roman" charset="0"/>
              </a:rPr>
              <a:t> compression – it doesn’t reproduce the original image exactly.  When every pixel matters, as it does in an icon, you don’t want </a:t>
            </a:r>
            <a:r>
              <a:rPr lang="en-US" dirty="0" err="1">
                <a:latin typeface="Times New Roman" charset="0"/>
              </a:rPr>
              <a:t>lossy</a:t>
            </a:r>
            <a:r>
              <a:rPr lang="en-US" dirty="0">
                <a:latin typeface="Times New Roman" charset="0"/>
              </a:rPr>
              <a:t> compression.  JPG also can’t represent transparent pixels, so a JPG image always appears rectangular in your interface.</a:t>
            </a:r>
          </a:p>
          <a:p>
            <a:r>
              <a:rPr lang="en-US" dirty="0">
                <a:latin typeface="Times New Roman" charset="0"/>
              </a:rPr>
              <a:t>For different reasons, GIF is increasingly unsuitable for interface graphics.  GIF isn’t </a:t>
            </a:r>
            <a:r>
              <a:rPr lang="en-US" dirty="0" err="1">
                <a:latin typeface="Times New Roman" charset="0"/>
              </a:rPr>
              <a:t>lossy</a:t>
            </a:r>
            <a:r>
              <a:rPr lang="en-US" dirty="0">
                <a:latin typeface="Times New Roman" charset="0"/>
              </a:rPr>
              <a:t> – you get the same image back from the GIF file that you put into it – but its color space is very limited.  GIF images use 8-bit color, which means that there can be at most 256 different colors in the image.  That’s fine for some low-color icons, but not for graphics with gradients or blurs.  GIF has limited support for transparency – pixels can either be opaque (alpha 1) or transparent (alpha 0), but not </a:t>
            </a:r>
            <a:r>
              <a:rPr lang="en-US" i="1" dirty="0">
                <a:latin typeface="Times New Roman" charset="0"/>
              </a:rPr>
              <a:t>translucent</a:t>
            </a:r>
            <a:r>
              <a:rPr lang="en-US" dirty="0">
                <a:latin typeface="Times New Roman" charset="0"/>
              </a:rPr>
              <a:t> (alpha between 0 and 1).  So you can’t have fuzzy edges in a GIF file, that blend smoothly into the background.  GIF files can also represent simple animations.</a:t>
            </a:r>
          </a:p>
          <a:p>
            <a:r>
              <a:rPr lang="en-US" dirty="0">
                <a:latin typeface="Times New Roman" charset="0"/>
              </a:rPr>
              <a:t>PNG is the best current format for interface graphics.  It supports a variety of color depths, and can have a full alpha channel for transparency and translucency.  </a:t>
            </a:r>
            <a:endParaRPr lang="en-US" dirty="0" smtClean="0">
              <a:latin typeface="Times New Roman" charset="0"/>
            </a:endParaRPr>
          </a:p>
          <a:p>
            <a:endParaRPr lang="en-US" dirty="0">
              <a:latin typeface="Times New Roman" charset="0"/>
            </a:endParaRPr>
          </a:p>
          <a:p>
            <a:r>
              <a:rPr lang="en-US" dirty="0">
                <a:latin typeface="Times New Roman" charset="0"/>
              </a:rPr>
              <a:t>If you want to take a screenshot, PNG is the best format to store it.</a:t>
            </a:r>
            <a:endParaRPr lang="en-US" i="1" dirty="0">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35BA7EF-4595-F242-8D6D-AF4A4EF988C4}" type="slidenum">
              <a:rPr lang="en-US"/>
              <a:pPr/>
              <a:t>27</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r>
              <a:rPr lang="en-US" dirty="0">
                <a:latin typeface="Times New Roman" charset="0"/>
              </a:rPr>
              <a:t>A final word about debugging the output of a graphical user interface, which can sometimes be tricky.  A common problem is that you try to draw something, but it never appears on the screen.  Here are some possible reasons why.</a:t>
            </a:r>
          </a:p>
          <a:p>
            <a:r>
              <a:rPr lang="en-US" dirty="0">
                <a:latin typeface="Times New Roman" charset="0"/>
              </a:rPr>
              <a:t>Wrong place: what’s the origin of the coordinate system? What’s the scale?  Where is the component located in its parent?</a:t>
            </a:r>
          </a:p>
          <a:p>
            <a:r>
              <a:rPr lang="en-US" dirty="0">
                <a:latin typeface="Times New Roman" charset="0"/>
              </a:rPr>
              <a:t>Wrong size: if a component has zero width and zero height, it will be completely invisible no matter what it tries to draw– everything will be clipped.  </a:t>
            </a:r>
            <a:r>
              <a:rPr lang="en-US" b="1" dirty="0">
                <a:latin typeface="Times New Roman" charset="0"/>
              </a:rPr>
              <a:t>Zero width and zero height </a:t>
            </a:r>
            <a:r>
              <a:rPr lang="en-US" b="1" dirty="0" smtClean="0">
                <a:latin typeface="Times New Roman" charset="0"/>
              </a:rPr>
              <a:t>tend to be the </a:t>
            </a:r>
            <a:r>
              <a:rPr lang="en-US" b="1" dirty="0">
                <a:latin typeface="Times New Roman" charset="0"/>
              </a:rPr>
              <a:t>defaults </a:t>
            </a:r>
            <a:r>
              <a:rPr lang="en-US" b="1" dirty="0" smtClean="0">
                <a:latin typeface="Times New Roman" charset="0"/>
              </a:rPr>
              <a:t>for primitive components! </a:t>
            </a:r>
            <a:r>
              <a:rPr lang="en-US" b="0" dirty="0" smtClean="0">
                <a:latin typeface="Times New Roman" charset="0"/>
              </a:rPr>
              <a:t>If you make</a:t>
            </a:r>
            <a:r>
              <a:rPr lang="en-US" b="0" baseline="0" dirty="0" smtClean="0">
                <a:latin typeface="Times New Roman" charset="0"/>
              </a:rPr>
              <a:t> a div or a span with nothing in it, it’ll be zero width and height. </a:t>
            </a:r>
            <a:r>
              <a:rPr lang="en-US" dirty="0" smtClean="0">
                <a:latin typeface="Times New Roman" charset="0"/>
              </a:rPr>
              <a:t>You </a:t>
            </a:r>
            <a:r>
              <a:rPr lang="en-US" dirty="0">
                <a:latin typeface="Times New Roman" charset="0"/>
              </a:rPr>
              <a:t>have to </a:t>
            </a:r>
            <a:r>
              <a:rPr lang="en-US" dirty="0" smtClean="0">
                <a:latin typeface="Times New Roman" charset="0"/>
              </a:rPr>
              <a:t>give it content, or manually set its</a:t>
            </a:r>
            <a:r>
              <a:rPr lang="en-US" baseline="0" dirty="0" smtClean="0">
                <a:latin typeface="Times New Roman" charset="0"/>
              </a:rPr>
              <a:t> size, </a:t>
            </a:r>
            <a:r>
              <a:rPr lang="en-US" dirty="0" smtClean="0">
                <a:latin typeface="Times New Roman" charset="0"/>
              </a:rPr>
              <a:t>to </a:t>
            </a:r>
            <a:r>
              <a:rPr lang="en-US" dirty="0">
                <a:latin typeface="Times New Roman" charset="0"/>
              </a:rPr>
              <a:t>make it </a:t>
            </a:r>
            <a:r>
              <a:rPr lang="en-US" dirty="0" smtClean="0">
                <a:latin typeface="Times New Roman" charset="0"/>
              </a:rPr>
              <a:t>more </a:t>
            </a:r>
            <a:r>
              <a:rPr lang="en-US" dirty="0">
                <a:latin typeface="Times New Roman" charset="0"/>
              </a:rPr>
              <a:t>reasonable size.  Check whether the component (and its ancestors) have nonzero sizes.</a:t>
            </a:r>
          </a:p>
          <a:p>
            <a:r>
              <a:rPr lang="en-US" dirty="0">
                <a:latin typeface="Times New Roman" charset="0"/>
              </a:rPr>
              <a:t>Wrong color: is the drawing using the same color as the background?  Is it using 100% alpha, so that it’s completely transparent?</a:t>
            </a:r>
          </a:p>
          <a:p>
            <a:r>
              <a:rPr lang="en-US" dirty="0">
                <a:latin typeface="Times New Roman" charset="0"/>
              </a:rPr>
              <a:t>Wrong z-order: is something else drawing on top?</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281E005-F863-D94E-8CDE-4EBC7245BACB}" type="slidenum">
              <a:rPr lang="en-US"/>
              <a:pPr/>
              <a:t>28</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b="1" dirty="0">
                <a:latin typeface="Times New Roman" charset="0"/>
              </a:rPr>
              <a:t>Layout</a:t>
            </a:r>
            <a:r>
              <a:rPr lang="en-US" dirty="0">
                <a:latin typeface="Times New Roman" charset="0"/>
              </a:rPr>
              <a:t>: Objects remember where they were put, and draw themselves there.  They also support automatic layout.  With strokes or </a:t>
            </a:r>
            <a:r>
              <a:rPr lang="en-US" dirty="0" smtClean="0">
                <a:latin typeface="Times New Roman" charset="0"/>
              </a:rPr>
              <a:t>pixels</a:t>
            </a:r>
            <a:r>
              <a:rPr lang="en-US" dirty="0">
                <a:latin typeface="Times New Roman" charset="0"/>
              </a:rPr>
              <a:t>, you have to figure out (at drawing time) where each piece goes, and put it there.</a:t>
            </a:r>
          </a:p>
          <a:p>
            <a:r>
              <a:rPr lang="en-US" b="1" dirty="0">
                <a:latin typeface="Times New Roman" charset="0"/>
              </a:rPr>
              <a:t>Input</a:t>
            </a:r>
            <a:r>
              <a:rPr lang="en-US" dirty="0">
                <a:latin typeface="Times New Roman" charset="0"/>
              </a:rPr>
              <a:t>: Objects participate in event dispatch and propagation, and the system automatically does </a:t>
            </a:r>
            <a:r>
              <a:rPr lang="en-US" b="1" dirty="0">
                <a:latin typeface="Times New Roman" charset="0"/>
              </a:rPr>
              <a:t>hit-testing</a:t>
            </a:r>
            <a:r>
              <a:rPr lang="en-US" dirty="0">
                <a:latin typeface="Times New Roman" charset="0"/>
              </a:rPr>
              <a:t> (determining whether the mouse is over the component when an event occurs) for</a:t>
            </a:r>
            <a:r>
              <a:rPr lang="en-US" baseline="0" dirty="0">
                <a:latin typeface="Times New Roman" charset="0"/>
              </a:rPr>
              <a:t> objects</a:t>
            </a:r>
            <a:r>
              <a:rPr lang="en-US" dirty="0">
                <a:latin typeface="Times New Roman" charset="0"/>
              </a:rPr>
              <a:t>, but not for strokes.  If a graph node is an</a:t>
            </a:r>
            <a:r>
              <a:rPr lang="en-US" baseline="0" dirty="0">
                <a:latin typeface="Times New Roman" charset="0"/>
              </a:rPr>
              <a:t> object</a:t>
            </a:r>
            <a:r>
              <a:rPr lang="en-US" dirty="0">
                <a:latin typeface="Times New Roman" charset="0"/>
              </a:rPr>
              <a:t>, then it can receive its own click and drag events.  If you stroked the node instead, then you have to write code to determine which node was clicked or dragged.</a:t>
            </a:r>
            <a:endParaRPr lang="en-US" b="1" dirty="0">
              <a:latin typeface="Times New Roman" charset="0"/>
            </a:endParaRPr>
          </a:p>
          <a:p>
            <a:r>
              <a:rPr lang="en-US" b="1" dirty="0">
                <a:latin typeface="Times New Roman" charset="0"/>
              </a:rPr>
              <a:t>Redraw</a:t>
            </a:r>
            <a:r>
              <a:rPr lang="en-US" dirty="0">
                <a:latin typeface="Times New Roman" charset="0"/>
              </a:rPr>
              <a:t>: An automatic redraw algorithm means that components redraw themselves automatically when they have to.  Furthermore, the redraw algorithm is efficient: it only redraws components whose extents intersect the damaged region.  The stroke or pixel model would have to do this test by hand.  In practice, most stroked objects don’t bother, simply redrawing everything whenever some part of the view needs to be redrawn.</a:t>
            </a:r>
            <a:endParaRPr lang="en-US" b="1" dirty="0">
              <a:latin typeface="Times New Roman" charset="0"/>
            </a:endParaRPr>
          </a:p>
          <a:p>
            <a:r>
              <a:rPr lang="en-US" b="1" dirty="0">
                <a:latin typeface="Times New Roman" charset="0"/>
              </a:rPr>
              <a:t>Drawing order</a:t>
            </a:r>
            <a:r>
              <a:rPr lang="en-US" dirty="0">
                <a:latin typeface="Times New Roman" charset="0"/>
              </a:rPr>
              <a:t>: It’s easy for a parent to draw before (underneath) or after (on top of) all of its children.  But it’s not easy to interleave parent drawing with child drawing.  So if you’re using a hybrid model, with some parts of your view represented as components and others as strokes, then the components and strokes generally fall in two separate layers, and you can’t have any complicated layering relationships between strokes and components.</a:t>
            </a:r>
          </a:p>
          <a:p>
            <a:r>
              <a:rPr lang="en-US" b="1" dirty="0">
                <a:latin typeface="Times New Roman" charset="0"/>
              </a:rPr>
              <a:t>Heavyweight objects</a:t>
            </a:r>
            <a:r>
              <a:rPr lang="en-US" dirty="0">
                <a:latin typeface="Times New Roman" charset="0"/>
              </a:rPr>
              <a:t>: Objects may be big -- even an object with no fields costs about 20 bytes in Java. As we’ve seen, the view </a:t>
            </a:r>
            <a:r>
              <a:rPr lang="en-US" dirty="0" smtClean="0">
                <a:latin typeface="Times New Roman" charset="0"/>
              </a:rPr>
              <a:t>tree is </a:t>
            </a:r>
            <a:r>
              <a:rPr lang="en-US" dirty="0">
                <a:latin typeface="Times New Roman" charset="0"/>
              </a:rPr>
              <a:t>overloaded not just with drawing functions but also with event dispatch, automatic redraw, and automatic layout, so the properties and state used by</a:t>
            </a:r>
            <a:r>
              <a:rPr lang="en-US" baseline="0" dirty="0">
                <a:latin typeface="Times New Roman" charset="0"/>
              </a:rPr>
              <a:t> </a:t>
            </a:r>
            <a:r>
              <a:rPr lang="en-US" dirty="0">
                <a:latin typeface="Times New Roman" charset="0"/>
              </a:rPr>
              <a:t>those processes further bulks up the class. Views derived from large amounts of data – say, a 100,000-node graph – generally can’t use an</a:t>
            </a:r>
            <a:r>
              <a:rPr lang="en-US" baseline="0" dirty="0">
                <a:latin typeface="Times New Roman" charset="0"/>
              </a:rPr>
              <a:t> object </a:t>
            </a:r>
            <a:r>
              <a:rPr lang="en-US" dirty="0">
                <a:latin typeface="Times New Roman" charset="0"/>
              </a:rPr>
              <a:t>for every individual data item.  The “flyweight” pattern can help, by storing redundant information in the object’s context (i.e., its parent) rather than in each component, but few toolkits support flyweight objects.  (See </a:t>
            </a:r>
            <a:r>
              <a:rPr lang="en-US" dirty="0">
                <a:latin typeface="Times New Roman" charset="0"/>
                <a:hlinkClick r:id="rId3"/>
              </a:rPr>
              <a:t>Glyphs: Flyweight Objects for User Interfaces</a:t>
            </a:r>
            <a:r>
              <a:rPr lang="en-US" dirty="0">
                <a:latin typeface="Times New Roman" charset="0"/>
              </a:rPr>
              <a:t> by Paul R. Calder and Mark A. Linton.  </a:t>
            </a:r>
            <a:r>
              <a:rPr lang="en-US" i="1" dirty="0">
                <a:latin typeface="Times New Roman" charset="0"/>
              </a:rPr>
              <a:t>UIST '90</a:t>
            </a:r>
            <a:r>
              <a:rPr lang="en-US" dirty="0">
                <a:latin typeface="Times New Roman" charset="0"/>
              </a:rPr>
              <a:t>.)</a:t>
            </a:r>
          </a:p>
          <a:p>
            <a:r>
              <a:rPr lang="en-US" b="1" dirty="0">
                <a:latin typeface="Times New Roman" charset="0"/>
              </a:rPr>
              <a:t>Device dependence</a:t>
            </a:r>
            <a:r>
              <a:rPr lang="en-US" dirty="0">
                <a:latin typeface="Times New Roman" charset="0"/>
              </a:rPr>
              <a:t>: The stroke approach is largely device independent.  In fact, it’s useful not just for displaying to screens, but also to printers, which have dramatically different resolution.  The pixel approach, on the other hand, is extremely device dependent.  A directly-mapped pixel image won’t look the same on a screen with a different resolution.</a:t>
            </a:r>
            <a:endParaRPr lang="en-US" b="1" dirty="0">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=8</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29</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dirty="0">
              <a:latin typeface="Times New Roman" charset="0"/>
            </a:endParaRPr>
          </a:p>
        </p:txBody>
      </p:sp>
      <p:sp>
        <p:nvSpPr>
          <p:cNvPr id="86020" name="Slide Number Placeholder 3"/>
          <p:cNvSpPr>
            <a:spLocks noGrp="1"/>
          </p:cNvSpPr>
          <p:nvPr>
            <p:ph type="sldNum" sz="quarter" idx="5"/>
          </p:nvPr>
        </p:nvSpPr>
        <p:spPr>
          <a:noFill/>
        </p:spPr>
        <p:txBody>
          <a:bodyPr/>
          <a:lstStyle/>
          <a:p>
            <a:fld id="{CEAD0C63-4F6A-7240-A70A-6CBB525ED376}" type="slidenum">
              <a:rPr lang="en-US"/>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C788835-ED01-9C42-8B2D-4F3FC193653A}" type="slidenum">
              <a:rPr lang="en-US"/>
              <a:pPr/>
              <a:t>3</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r>
              <a:rPr lang="en-US" dirty="0">
                <a:latin typeface="Times New Roman" charset="0"/>
              </a:rPr>
              <a:t>Today’s lecture </a:t>
            </a:r>
            <a:r>
              <a:rPr lang="en-US" dirty="0" smtClean="0">
                <a:latin typeface="Times New Roman" charset="0"/>
              </a:rPr>
              <a:t>resumes our </a:t>
            </a:r>
            <a:r>
              <a:rPr lang="en-US" dirty="0">
                <a:latin typeface="Times New Roman" charset="0"/>
              </a:rPr>
              <a:t>look into the mechanics of implementing user interfaces, by considering </a:t>
            </a:r>
            <a:r>
              <a:rPr lang="en-US" b="1" dirty="0">
                <a:latin typeface="Times New Roman" charset="0"/>
              </a:rPr>
              <a:t>output</a:t>
            </a:r>
            <a:r>
              <a:rPr lang="en-US" dirty="0">
                <a:latin typeface="Times New Roman" charset="0"/>
              </a:rPr>
              <a:t> in more detail.</a:t>
            </a:r>
          </a:p>
          <a:p>
            <a:r>
              <a:rPr lang="en-US" dirty="0">
                <a:latin typeface="Times New Roman" charset="0"/>
              </a:rPr>
              <a:t>One goal for these implementation lectures is not to teach any one particular GUI system or toolkit, but to give a survey of the issues involved in GUI programming and the range of solutions adopted by various systems.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3C31345D-F43C-EF4C-95E2-22537B5E6B46}" type="slidenum">
              <a:rPr lang="en-US"/>
              <a:pPr/>
              <a:t>5</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dirty="0">
                <a:latin typeface="Times New Roman" charset="0"/>
              </a:rPr>
              <a:t>There are basically three ways to represent the output of a graphical user interface.</a:t>
            </a:r>
          </a:p>
          <a:p>
            <a:r>
              <a:rPr lang="en-US" b="1" dirty="0">
                <a:latin typeface="Times New Roman" charset="0"/>
              </a:rPr>
              <a:t>Objects </a:t>
            </a:r>
            <a:r>
              <a:rPr lang="en-US" dirty="0">
                <a:latin typeface="Times New Roman" charset="0"/>
              </a:rPr>
              <a:t>is the same as the view tree</a:t>
            </a:r>
            <a:r>
              <a:rPr lang="en-US" baseline="0" dirty="0">
                <a:latin typeface="Times New Roman" charset="0"/>
              </a:rPr>
              <a:t> </a:t>
            </a:r>
            <a:r>
              <a:rPr lang="en-US" dirty="0">
                <a:latin typeface="Times New Roman" charset="0"/>
              </a:rPr>
              <a:t>we discussed previously.  Parts of the display are represented by view objects arranged in a spatial hierarchy, with automatic redraw propagating down the hierarchy.  There have been many names for this idea over the years; the GUI community hasn’t managed to settle on a single preferred term.</a:t>
            </a:r>
          </a:p>
          <a:p>
            <a:r>
              <a:rPr lang="en-US" b="1" dirty="0">
                <a:latin typeface="Times New Roman" charset="0"/>
              </a:rPr>
              <a:t>Strokes</a:t>
            </a:r>
            <a:r>
              <a:rPr lang="en-US" dirty="0">
                <a:latin typeface="Times New Roman" charset="0"/>
              </a:rPr>
              <a:t> draws output by making procedure</a:t>
            </a:r>
            <a:r>
              <a:rPr lang="en-US" baseline="0" dirty="0">
                <a:latin typeface="Times New Roman" charset="0"/>
              </a:rPr>
              <a:t> </a:t>
            </a:r>
            <a:r>
              <a:rPr lang="en-US" dirty="0">
                <a:latin typeface="Times New Roman" charset="0"/>
              </a:rPr>
              <a:t>calls to high-level drawing primitives, like </a:t>
            </a:r>
            <a:r>
              <a:rPr lang="en-US" dirty="0" err="1">
                <a:latin typeface="Times New Roman" charset="0"/>
              </a:rPr>
              <a:t>drawLine</a:t>
            </a:r>
            <a:r>
              <a:rPr lang="en-US" dirty="0">
                <a:latin typeface="Times New Roman" charset="0"/>
              </a:rPr>
              <a:t>, </a:t>
            </a:r>
            <a:r>
              <a:rPr lang="en-US" dirty="0" err="1">
                <a:latin typeface="Times New Roman" charset="0"/>
              </a:rPr>
              <a:t>drawRectangle</a:t>
            </a:r>
            <a:r>
              <a:rPr lang="en-US" dirty="0">
                <a:latin typeface="Times New Roman" charset="0"/>
              </a:rPr>
              <a:t>, </a:t>
            </a:r>
            <a:r>
              <a:rPr lang="en-US" dirty="0" err="1">
                <a:latin typeface="Times New Roman" charset="0"/>
              </a:rPr>
              <a:t>drawArc</a:t>
            </a:r>
            <a:r>
              <a:rPr lang="en-US" dirty="0">
                <a:latin typeface="Times New Roman" charset="0"/>
              </a:rPr>
              <a:t>, and </a:t>
            </a:r>
            <a:r>
              <a:rPr lang="en-US" dirty="0" err="1">
                <a:latin typeface="Times New Roman" charset="0"/>
              </a:rPr>
              <a:t>drawText</a:t>
            </a:r>
            <a:r>
              <a:rPr lang="en-US" dirty="0">
                <a:latin typeface="Times New Roman" charset="0"/>
              </a:rPr>
              <a:t>.</a:t>
            </a:r>
          </a:p>
          <a:p>
            <a:r>
              <a:rPr lang="en-US" b="1" dirty="0">
                <a:latin typeface="Times New Roman" charset="0"/>
              </a:rPr>
              <a:t>Pixels</a:t>
            </a:r>
            <a:r>
              <a:rPr lang="en-US" dirty="0">
                <a:latin typeface="Times New Roman" charset="0"/>
              </a:rPr>
              <a:t> regards the screen as an array of pixels and deals with the pixels directly.</a:t>
            </a:r>
            <a:endParaRPr lang="en-US" b="1" dirty="0">
              <a:latin typeface="Times New Roman" charset="0"/>
            </a:endParaRPr>
          </a:p>
          <a:p>
            <a:r>
              <a:rPr lang="en-US" dirty="0">
                <a:latin typeface="Times New Roman" charset="0"/>
              </a:rPr>
              <a:t>All three output approaches appear in virtually every modern GUI application.  The object approach always appears at the very top level, for windows, and often for graphical objects within the windows as well.  At some point, we reach the leaves of the view hierarchy, and the leaf views draw themselves with stroke calls.  A graphics package then converts those strokes into pixels displayed on the screen. For performance reasons, an</a:t>
            </a:r>
            <a:r>
              <a:rPr lang="en-US" baseline="0" dirty="0">
                <a:latin typeface="Times New Roman" charset="0"/>
              </a:rPr>
              <a:t> object </a:t>
            </a:r>
            <a:r>
              <a:rPr lang="en-US" dirty="0">
                <a:latin typeface="Times New Roman" charset="0"/>
              </a:rPr>
              <a:t>may short-circuit the stroke package and draw pixels on the screen directly. On Windows, for example, video players do this using the DirectX interface to have direct control over a particular screen rectangle.</a:t>
            </a:r>
          </a:p>
          <a:p>
            <a:r>
              <a:rPr lang="en-US" dirty="0">
                <a:latin typeface="Times New Roman" charset="0"/>
              </a:rPr>
              <a:t>What approach do each of the following representations use?  HTML (object); Postscript laser printer (stroke input, pixel output); plotter (stroke input and output); PDF (stroke); LCD panel (pixel).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BF7D028B-B463-5849-AAFA-CDD0943D6CED}" type="slidenum">
              <a:rPr lang="en-US"/>
              <a:pPr/>
              <a:t>6</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dirty="0">
                <a:latin typeface="Times New Roman" charset="0"/>
              </a:rPr>
              <a:t>Since virtually every GUI uses all three approaches, the design question becomes: at which points in your application do you want to step down into a lower-level kind of output?  Here’s an example.  Suppose you want to build a view that displays a graph of nodes and edges.</a:t>
            </a:r>
          </a:p>
          <a:p>
            <a:r>
              <a:rPr lang="en-US" dirty="0">
                <a:latin typeface="Times New Roman" charset="0"/>
              </a:rPr>
              <a:t>One way to do it would represent each node and each edge in the graph by a component (as in the tree on the right). Each node in turn might have two components, a circle and a text label.  Eventually, you’ll get down to the primitive objects available in your GUI toolkit.  Most GUI toolkits provide a text label; most don’t provide a primitive circle.  (One notable exception is SVG, which has component equivalents for all the common drawing primitives.)  This would be a </a:t>
            </a:r>
            <a:r>
              <a:rPr lang="en-US" b="1" dirty="0">
                <a:latin typeface="Times New Roman" charset="0"/>
              </a:rPr>
              <a:t>pure object approach</a:t>
            </a:r>
            <a:r>
              <a:rPr lang="en-US" dirty="0">
                <a:latin typeface="Times New Roman" charset="0"/>
              </a:rPr>
              <a:t>, at least from your application’s point of view – stroke output and pixel output would still happen, but inside primitive objects that you took from the library.</a:t>
            </a:r>
          </a:p>
          <a:p>
            <a:r>
              <a:rPr lang="en-US" dirty="0">
                <a:latin typeface="Times New Roman" charset="0"/>
              </a:rPr>
              <a:t>Alternatively, the top-level window might have </a:t>
            </a:r>
            <a:r>
              <a:rPr lang="en-US" i="1" dirty="0">
                <a:latin typeface="Times New Roman" charset="0"/>
              </a:rPr>
              <a:t>no </a:t>
            </a:r>
            <a:r>
              <a:rPr lang="en-US" dirty="0">
                <a:latin typeface="Times New Roman" charset="0"/>
              </a:rPr>
              <a:t>subcomponents.  Instead, it would draw the entire graph by a sequence of stroke calls: </a:t>
            </a:r>
            <a:r>
              <a:rPr lang="en-US" dirty="0" err="1">
                <a:latin typeface="Times New Roman" charset="0"/>
              </a:rPr>
              <a:t>drawCircle</a:t>
            </a:r>
            <a:r>
              <a:rPr lang="en-US" dirty="0">
                <a:latin typeface="Times New Roman" charset="0"/>
              </a:rPr>
              <a:t> for the node outlines, </a:t>
            </a:r>
            <a:r>
              <a:rPr lang="en-US" dirty="0" err="1">
                <a:latin typeface="Times New Roman" charset="0"/>
              </a:rPr>
              <a:t>drawText</a:t>
            </a:r>
            <a:r>
              <a:rPr lang="en-US" dirty="0">
                <a:latin typeface="Times New Roman" charset="0"/>
              </a:rPr>
              <a:t> for the labels, </a:t>
            </a:r>
            <a:r>
              <a:rPr lang="en-US" dirty="0" err="1">
                <a:latin typeface="Times New Roman" charset="0"/>
              </a:rPr>
              <a:t>drawLine</a:t>
            </a:r>
            <a:r>
              <a:rPr lang="en-US" dirty="0">
                <a:latin typeface="Times New Roman" charset="0"/>
              </a:rPr>
              <a:t> for the edges.  This would be a </a:t>
            </a:r>
            <a:r>
              <a:rPr lang="en-US" b="1" dirty="0">
                <a:latin typeface="Times New Roman" charset="0"/>
              </a:rPr>
              <a:t>pure stroke</a:t>
            </a:r>
            <a:r>
              <a:rPr lang="en-US" dirty="0">
                <a:latin typeface="Times New Roman" charset="0"/>
              </a:rPr>
              <a:t>.</a:t>
            </a:r>
          </a:p>
          <a:p>
            <a:r>
              <a:rPr lang="en-US" dirty="0">
                <a:latin typeface="Times New Roman" charset="0"/>
              </a:rPr>
              <a:t>Finally, your graph view might bypass stroke drawing and set pixels in the window directly.  The text labels might be assembled by copying character images to the screen.  This </a:t>
            </a:r>
            <a:r>
              <a:rPr lang="en-US" b="1" dirty="0">
                <a:latin typeface="Times New Roman" charset="0"/>
              </a:rPr>
              <a:t>pure pixel approach </a:t>
            </a:r>
            <a:r>
              <a:rPr lang="en-US" dirty="0">
                <a:latin typeface="Times New Roman" charset="0"/>
              </a:rPr>
              <a:t>is rarely used nowadays, because it’s the most work for the programmer, but it used to be the only way to program graphics.</a:t>
            </a:r>
          </a:p>
          <a:p>
            <a:r>
              <a:rPr lang="en-US" dirty="0">
                <a:latin typeface="Times New Roman" charset="0"/>
              </a:rPr>
              <a:t>Hybrid approaches for the graph view are certainly possible, in which some parts of the output use one approach, and others use another approach.  The graph view might use objects for nodes, but draw the edges itself as strokes.  It might draw all the lines itself, but use label objects for the text.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BE04431-BA87-1D4A-8021-AC9BBDB4D899}" type="slidenum">
              <a:rPr lang="en-US"/>
              <a:pPr/>
              <a:t>7</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a:latin typeface="Times New Roman" charset="0"/>
              </a:rPr>
              <a:t>As we said earlier, almost every GUI program uses all three approaches.  At the highest level, a typical program presents itself in a window, which is an object.  At the lowest level, the window appears on the screen as a rectangle of pixels.  So a series of steps has to occur that translates that window object (and all its</a:t>
            </a:r>
            <a:r>
              <a:rPr lang="en-US" baseline="0">
                <a:latin typeface="Times New Roman" charset="0"/>
              </a:rPr>
              <a:t> descendents in the view tree</a:t>
            </a:r>
            <a:r>
              <a:rPr lang="en-US">
                <a:latin typeface="Times New Roman" charset="0"/>
              </a:rPr>
              <a:t>) into pixels.</a:t>
            </a:r>
          </a:p>
          <a:p>
            <a:r>
              <a:rPr lang="en-US">
                <a:latin typeface="Times New Roman" charset="0"/>
              </a:rPr>
              <a:t>The step from objects down to strokes is usually called </a:t>
            </a:r>
            <a:r>
              <a:rPr lang="en-US" b="1">
                <a:latin typeface="Times New Roman" charset="0"/>
              </a:rPr>
              <a:t>drawing.</a:t>
            </a:r>
            <a:r>
              <a:rPr lang="en-US">
                <a:latin typeface="Times New Roman" charset="0"/>
              </a:rPr>
              <a:t>  We’ll look at that first.</a:t>
            </a:r>
          </a:p>
          <a:p>
            <a:r>
              <a:rPr lang="en-US">
                <a:latin typeface="Times New Roman" charset="0"/>
              </a:rPr>
              <a:t>The step from strokes down to pixels is called </a:t>
            </a:r>
            <a:r>
              <a:rPr lang="en-US" b="1">
                <a:latin typeface="Times New Roman" charset="0"/>
              </a:rPr>
              <a:t>rasterization </a:t>
            </a:r>
            <a:r>
              <a:rPr lang="en-US">
                <a:latin typeface="Times New Roman" charset="0"/>
              </a:rPr>
              <a:t>(or scan conversion). The specific algorithms that rasterize various shapes are beyond the scope of this course (see 6.837 Computer Graphics instead).  But we’ll talk about some of the effects of rasterization, and what you need to know as a UI programmer to control those effects.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=8</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8</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F8C78164-18DB-E044-8876-568394EA43E4}" type="slidenum">
              <a:rPr lang="en-US"/>
              <a:pPr/>
              <a:t>10</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a:latin typeface="Times New Roman" charset="0"/>
              </a:rPr>
              <a:t>Here’s how drawing works in the object approach.  Drawing is a top-down process: starting from the root of the view tree, each object draws itself, then draws each of its children recursively.  The process is optimized by passing a </a:t>
            </a:r>
            <a:r>
              <a:rPr lang="en-US" b="1" dirty="0">
                <a:latin typeface="Times New Roman" charset="0"/>
              </a:rPr>
              <a:t>clipping region </a:t>
            </a:r>
            <a:r>
              <a:rPr lang="en-US" dirty="0">
                <a:latin typeface="Times New Roman" charset="0"/>
              </a:rPr>
              <a:t>to each object, indicating the area of the screen that needs to be drawn.  Children</a:t>
            </a:r>
            <a:r>
              <a:rPr lang="en-US" baseline="0" dirty="0">
                <a:latin typeface="Times New Roman" charset="0"/>
              </a:rPr>
              <a:t> </a:t>
            </a:r>
            <a:r>
              <a:rPr lang="en-US" dirty="0">
                <a:latin typeface="Times New Roman" charset="0"/>
              </a:rPr>
              <a:t>that do not intersect the clipping region are simply skipped, not drawn. In the example above, nodes B and C would not need to be drawn.  When an</a:t>
            </a:r>
            <a:r>
              <a:rPr lang="en-US" baseline="0" dirty="0">
                <a:latin typeface="Times New Roman" charset="0"/>
              </a:rPr>
              <a:t> object </a:t>
            </a:r>
            <a:r>
              <a:rPr lang="en-US" dirty="0">
                <a:latin typeface="Times New Roman" charset="0"/>
              </a:rPr>
              <a:t>partially intersects the clipping region, it must be drawn – but any strokes or pixels it draws when the clipping region is in effect will be masked against the clip region, so that only pixels falling inside the region actually make it onto the screen.</a:t>
            </a:r>
          </a:p>
          <a:p>
            <a:r>
              <a:rPr lang="en-US" dirty="0">
                <a:latin typeface="Times New Roman" charset="0"/>
              </a:rPr>
              <a:t>For the root, the clipping region might be the entire screen.  As drawing descends the tree, however, the clipping region is intersected with each object’s bounding box.  So the clipping region for an</a:t>
            </a:r>
            <a:r>
              <a:rPr lang="en-US" baseline="0" dirty="0">
                <a:latin typeface="Times New Roman" charset="0"/>
              </a:rPr>
              <a:t> object </a:t>
            </a:r>
            <a:r>
              <a:rPr lang="en-US" dirty="0">
                <a:latin typeface="Times New Roman" charset="0"/>
              </a:rPr>
              <a:t>deep in the tree is the intersection of the bounding boxes of its ancestors.</a:t>
            </a:r>
          </a:p>
          <a:p>
            <a:r>
              <a:rPr lang="en-US" dirty="0">
                <a:latin typeface="Times New Roman" charset="0"/>
              </a:rPr>
              <a:t>For high performance, the clipping region is normally rectangular, using </a:t>
            </a:r>
            <a:r>
              <a:rPr lang="en-US" b="1" dirty="0">
                <a:latin typeface="Times New Roman" charset="0"/>
              </a:rPr>
              <a:t>bounding boxes</a:t>
            </a:r>
            <a:r>
              <a:rPr lang="en-US" dirty="0">
                <a:latin typeface="Times New Roman" charset="0"/>
              </a:rPr>
              <a:t> rather than the  graphical object’s actual shape.  But it doesn’t have to be that way.  A clipping region can be an arbitrary shape on the screen.  This can be very useful for visual effects: e.g., setting a string of text as your clipping region, and then painting an image through it like a stencil.  Postscript was the first stroke model to allow this kind of nonrectangular clip region. Now many graphics toolkits support nonrectangular clip regions. For example, on Microsoft Windows and X Windows, you can create nonrectangular windows, which clip their children into a nonrectangular region.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a:lnSpc>
                <a:spcPct val="90000"/>
              </a:lnSpc>
            </a:pPr>
            <a:r>
              <a:rPr lang="en-US" dirty="0">
                <a:latin typeface="Times New Roman" charset="0"/>
              </a:rPr>
              <a:t>Here’s an example of the redraw algorithm running on the graph window (starting with the clipping region shown on the last slide).</a:t>
            </a:r>
          </a:p>
          <a:p>
            <a:pPr>
              <a:lnSpc>
                <a:spcPct val="90000"/>
              </a:lnSpc>
              <a:buFontTx/>
              <a:buAutoNum type="arabicPeriod"/>
            </a:pPr>
            <a:r>
              <a:rPr lang="en-US" dirty="0">
                <a:latin typeface="Times New Roman" charset="0"/>
              </a:rPr>
              <a:t>First the clip region is intersect with the whole window’s bounding box, and the window is told to draw itself within that intersection.  The window draws its </a:t>
            </a:r>
            <a:r>
              <a:rPr lang="en-US" dirty="0" err="1">
                <a:latin typeface="Times New Roman" charset="0"/>
              </a:rPr>
              <a:t>titlebar</a:t>
            </a:r>
            <a:r>
              <a:rPr lang="en-US" dirty="0">
                <a:latin typeface="Times New Roman" charset="0"/>
              </a:rPr>
              <a:t> and its gray background.  The window background effectively erases the previous contents of the window.</a:t>
            </a:r>
          </a:p>
          <a:p>
            <a:pPr>
              <a:lnSpc>
                <a:spcPct val="90000"/>
              </a:lnSpc>
              <a:buFontTx/>
              <a:buAutoNum type="arabicPeriod"/>
            </a:pPr>
            <a:r>
              <a:rPr lang="en-US" dirty="0">
                <a:latin typeface="Times New Roman" charset="0"/>
              </a:rPr>
              <a:t>The window’s clip region is now intersected with its first child’s bounding box (Node A), and Node A is told to draw itself within that.  In this particular example (where nodes are represented by circle and label components), Node A doesn’t do any of its own drawing; all the drawing will be handled by its children.</a:t>
            </a:r>
          </a:p>
          <a:p>
            <a:pPr>
              <a:lnSpc>
                <a:spcPct val="90000"/>
              </a:lnSpc>
              <a:buFontTx/>
              <a:buAutoNum type="arabicPeriod"/>
            </a:pPr>
            <a:r>
              <a:rPr lang="en-US" dirty="0">
                <a:latin typeface="Times New Roman" charset="0"/>
              </a:rPr>
              <a:t>Now Node A’s circle child is told to draw itself.  In this case, the circle has the same bounding box as Node A itself, so it receives the same clip region that Node A did.  It draws a white circle.</a:t>
            </a:r>
          </a:p>
          <a:p>
            <a:pPr>
              <a:lnSpc>
                <a:spcPct val="90000"/>
              </a:lnSpc>
              <a:buFontTx/>
              <a:buAutoNum type="arabicPeriod"/>
            </a:pPr>
            <a:r>
              <a:rPr lang="en-US" dirty="0">
                <a:latin typeface="Times New Roman" charset="0"/>
              </a:rPr>
              <a:t>Now Node A’s label child is told to draw itself, again using the same clip region because it has the same bounding box.  It draws text on top of the circle just drawn.</a:t>
            </a:r>
          </a:p>
          <a:p>
            <a:pPr>
              <a:lnSpc>
                <a:spcPct val="90000"/>
              </a:lnSpc>
              <a:buFontTx/>
              <a:buAutoNum type="arabicPeriod"/>
            </a:pPr>
            <a:r>
              <a:rPr lang="en-US" dirty="0">
                <a:latin typeface="Times New Roman" charset="0"/>
              </a:rPr>
              <a:t>Popping back up the tree, the next child of the window, Edge A-B, is told to draw itself, using the clip region that intersects its own bounding box with the window’s clip region.  Only part of the edge falls in this clip region, so the edge only draws part of itself.</a:t>
            </a:r>
          </a:p>
          <a:p>
            <a:pPr>
              <a:lnSpc>
                <a:spcPct val="90000"/>
              </a:lnSpc>
              <a:buFontTx/>
              <a:buNone/>
            </a:pPr>
            <a:r>
              <a:rPr lang="en-US" dirty="0" smtClean="0">
                <a:latin typeface="Times New Roman" charset="0"/>
              </a:rPr>
              <a:t>6.</a:t>
            </a:r>
            <a:r>
              <a:rPr lang="en-US" baseline="0" dirty="0" smtClean="0">
                <a:latin typeface="Times New Roman" charset="0"/>
              </a:rPr>
              <a:t> </a:t>
            </a:r>
            <a:r>
              <a:rPr lang="en-US" dirty="0" smtClean="0">
                <a:latin typeface="Times New Roman" charset="0"/>
              </a:rPr>
              <a:t>The </a:t>
            </a:r>
            <a:r>
              <a:rPr lang="en-US" dirty="0">
                <a:latin typeface="Times New Roman" charset="0"/>
              </a:rPr>
              <a:t>algorithm continues through the rest of the tree, either drawing children or skipping them depending on whether they intersect the clip region.  </a:t>
            </a:r>
            <a:r>
              <a:rPr lang="en-US" dirty="0" smtClean="0">
                <a:latin typeface="Times New Roman" charset="0"/>
              </a:rPr>
              <a:t>(Would Node B be drawn? Would </a:t>
            </a:r>
            <a:r>
              <a:rPr lang="en-US" dirty="0">
                <a:latin typeface="Times New Roman" charset="0"/>
              </a:rPr>
              <a:t>Edge A-C be drawn?  Would Node C be drawn?)</a:t>
            </a:r>
          </a:p>
          <a:p>
            <a:pPr>
              <a:lnSpc>
                <a:spcPct val="90000"/>
              </a:lnSpc>
              <a:buFont typeface="+mj-lt" charset="0"/>
              <a:buNone/>
            </a:pPr>
            <a:endParaRPr lang="en-US" dirty="0">
              <a:latin typeface="Times New Roman" charset="0"/>
            </a:endParaRPr>
          </a:p>
          <a:p>
            <a:pPr>
              <a:lnSpc>
                <a:spcPct val="90000"/>
              </a:lnSpc>
              <a:buFont typeface="+mj-lt" charset="0"/>
              <a:buNone/>
            </a:pPr>
            <a:r>
              <a:rPr lang="en-US" dirty="0">
                <a:latin typeface="Times New Roman" charset="0"/>
              </a:rPr>
              <a:t>Note that the initial clip region passed to the redraw algorithm will be different every time the algorithm is invoked.  Clip regions generally come from </a:t>
            </a:r>
            <a:r>
              <a:rPr lang="en-US" i="1" dirty="0">
                <a:latin typeface="Times New Roman" charset="0"/>
              </a:rPr>
              <a:t>damage rectangles</a:t>
            </a:r>
            <a:r>
              <a:rPr lang="en-US" dirty="0">
                <a:latin typeface="Times New Roman" charset="0"/>
              </a:rPr>
              <a:t>, which will be explained in a moment.</a:t>
            </a:r>
          </a:p>
        </p:txBody>
      </p:sp>
      <p:sp>
        <p:nvSpPr>
          <p:cNvPr id="32772" name="Slide Number Placeholder 3"/>
          <p:cNvSpPr>
            <a:spLocks noGrp="1"/>
          </p:cNvSpPr>
          <p:nvPr>
            <p:ph type="sldNum" sz="quarter" idx="5"/>
          </p:nvPr>
        </p:nvSpPr>
        <p:spPr>
          <a:noFill/>
        </p:spPr>
        <p:txBody>
          <a:bodyPr/>
          <a:lstStyle/>
          <a:p>
            <a:fld id="{DAC02588-3AF9-6845-8D43-94C114AE9A0B}" type="slidenum">
              <a:rPr lang="en-US"/>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2012</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2012</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L8: </a:t>
            </a:r>
            <a:r>
              <a:rPr lang="en-US" dirty="0" smtClean="0"/>
              <a:t>Output</a:t>
            </a:r>
            <a:endParaRPr lang="en-US" dirty="0"/>
          </a:p>
        </p:txBody>
      </p:sp>
      <p:sp>
        <p:nvSpPr>
          <p:cNvPr id="3" name="Subtitle 2"/>
          <p:cNvSpPr>
            <a:spLocks noGrp="1"/>
          </p:cNvSpPr>
          <p:nvPr>
            <p:ph type="subTitle" idx="1"/>
          </p:nvPr>
        </p:nvSpPr>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dirty="0" smtClean="0"/>
              <a:t>Spring </a:t>
            </a:r>
            <a:r>
              <a:rPr lang="en-US" dirty="0" smtClean="0"/>
              <a:t>2013</a:t>
            </a:r>
            <a:endParaRPr lang="en-US" dirty="0"/>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How a </a:t>
            </a:r>
            <a:r>
              <a:rPr lang="en-US" dirty="0"/>
              <a:t>View </a:t>
            </a:r>
            <a:r>
              <a:rPr lang="en-US" dirty="0" smtClean="0"/>
              <a:t>Tree is Drawn</a:t>
            </a:r>
            <a:endParaRPr lang="en-US" dirty="0"/>
          </a:p>
        </p:txBody>
      </p:sp>
      <p:sp>
        <p:nvSpPr>
          <p:cNvPr id="29699" name="Rectangle 3"/>
          <p:cNvSpPr>
            <a:spLocks noGrp="1" noChangeArrowheads="1"/>
          </p:cNvSpPr>
          <p:nvPr>
            <p:ph type="body" idx="1"/>
          </p:nvPr>
        </p:nvSpPr>
        <p:spPr>
          <a:xfrm>
            <a:off x="533400" y="1066800"/>
            <a:ext cx="8229600" cy="4724400"/>
          </a:xfrm>
        </p:spPr>
        <p:txBody>
          <a:bodyPr/>
          <a:lstStyle/>
          <a:p>
            <a:r>
              <a:rPr lang="en-US"/>
              <a:t>Drawing goes top down</a:t>
            </a:r>
          </a:p>
          <a:p>
            <a:pPr lvl="1"/>
            <a:r>
              <a:rPr lang="en-US"/>
              <a:t>Draw self (using strokes or pixels)</a:t>
            </a:r>
          </a:p>
          <a:p>
            <a:pPr lvl="1"/>
            <a:r>
              <a:rPr lang="en-US"/>
              <a:t>For each child component,</a:t>
            </a:r>
          </a:p>
          <a:p>
            <a:pPr lvl="2"/>
            <a:r>
              <a:rPr lang="en-US"/>
              <a:t>If child intersects clipping region then</a:t>
            </a:r>
          </a:p>
          <a:p>
            <a:pPr lvl="3"/>
            <a:r>
              <a:rPr lang="en-US" sz="1800"/>
              <a:t>intersect clipping region with child</a:t>
            </a:r>
            <a:r>
              <a:rPr lang="en-US" sz="1800">
                <a:latin typeface="Verdana" charset="0"/>
              </a:rPr>
              <a:t>’</a:t>
            </a:r>
            <a:r>
              <a:rPr lang="en-US" sz="1800"/>
              <a:t>s bounding box</a:t>
            </a:r>
          </a:p>
          <a:p>
            <a:pPr lvl="3"/>
            <a:r>
              <a:rPr lang="en-US" sz="1800"/>
              <a:t>recursively draw child with clip region set to the intersection</a:t>
            </a:r>
          </a:p>
        </p:txBody>
      </p:sp>
      <p:sp>
        <p:nvSpPr>
          <p:cNvPr id="29700"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2970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9702" name="Slide Number Placeholder 5"/>
          <p:cNvSpPr>
            <a:spLocks noGrp="1"/>
          </p:cNvSpPr>
          <p:nvPr>
            <p:ph type="sldNum" sz="quarter" idx="12"/>
          </p:nvPr>
        </p:nvSpPr>
        <p:spPr>
          <a:noFill/>
        </p:spPr>
        <p:txBody>
          <a:bodyPr/>
          <a:lstStyle/>
          <a:p>
            <a:fld id="{D28839BE-D462-1046-8408-48F7A33F3AB4}" type="slidenum">
              <a:rPr lang="en-US"/>
              <a:pPr/>
              <a:t>10</a:t>
            </a:fld>
            <a:endParaRPr lang="en-US"/>
          </a:p>
        </p:txBody>
      </p:sp>
      <p:grpSp>
        <p:nvGrpSpPr>
          <p:cNvPr id="29703" name="Group 5"/>
          <p:cNvGrpSpPr>
            <a:grpSpLocks/>
          </p:cNvGrpSpPr>
          <p:nvPr/>
        </p:nvGrpSpPr>
        <p:grpSpPr bwMode="auto">
          <a:xfrm>
            <a:off x="1752600" y="4267200"/>
            <a:ext cx="2362200" cy="1836738"/>
            <a:chOff x="1632" y="720"/>
            <a:chExt cx="1920" cy="1445"/>
          </a:xfrm>
        </p:grpSpPr>
        <p:pic>
          <p:nvPicPr>
            <p:cNvPr id="29719"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12700" cap="sq">
              <a:noFill/>
              <a:miter lim="800000"/>
              <a:headEnd type="none" w="sm" len="sm"/>
              <a:tailEnd type="none" w="sm" len="sm"/>
            </a:ln>
          </p:spPr>
        </p:pic>
        <p:sp>
          <p:nvSpPr>
            <p:cNvPr id="29720" name="Oval 7"/>
            <p:cNvSpPr>
              <a:spLocks noChangeArrowheads="1"/>
            </p:cNvSpPr>
            <p:nvPr/>
          </p:nvSpPr>
          <p:spPr bwMode="auto">
            <a:xfrm>
              <a:off x="1920" y="1056"/>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A</a:t>
              </a:r>
            </a:p>
          </p:txBody>
        </p:sp>
        <p:sp>
          <p:nvSpPr>
            <p:cNvPr id="29721" name="Oval 8"/>
            <p:cNvSpPr>
              <a:spLocks noChangeArrowheads="1"/>
            </p:cNvSpPr>
            <p:nvPr/>
          </p:nvSpPr>
          <p:spPr bwMode="auto">
            <a:xfrm>
              <a:off x="2496" y="1680"/>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C</a:t>
              </a:r>
            </a:p>
          </p:txBody>
        </p:sp>
        <p:sp>
          <p:nvSpPr>
            <p:cNvPr id="29722" name="Oval 9"/>
            <p:cNvSpPr>
              <a:spLocks noChangeArrowheads="1"/>
            </p:cNvSpPr>
            <p:nvPr/>
          </p:nvSpPr>
          <p:spPr bwMode="auto">
            <a:xfrm>
              <a:off x="2880" y="1200"/>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B</a:t>
              </a:r>
            </a:p>
          </p:txBody>
        </p:sp>
        <p:cxnSp>
          <p:nvCxnSpPr>
            <p:cNvPr id="29723" name="AutoShape 10"/>
            <p:cNvCxnSpPr>
              <a:cxnSpLocks noChangeShapeType="1"/>
              <a:stCxn id="29720" idx="5"/>
              <a:endCxn id="29721" idx="1"/>
            </p:cNvCxnSpPr>
            <p:nvPr/>
          </p:nvCxnSpPr>
          <p:spPr bwMode="auto">
            <a:xfrm>
              <a:off x="2207" y="1351"/>
              <a:ext cx="338" cy="370"/>
            </a:xfrm>
            <a:prstGeom prst="straightConnector1">
              <a:avLst/>
            </a:prstGeom>
            <a:noFill/>
            <a:ln w="25400">
              <a:solidFill>
                <a:schemeClr val="tx1"/>
              </a:solidFill>
              <a:round/>
              <a:headEnd/>
              <a:tailEnd type="triangle" w="lg" len="lg"/>
            </a:ln>
          </p:spPr>
        </p:cxnSp>
        <p:cxnSp>
          <p:nvCxnSpPr>
            <p:cNvPr id="29724" name="AutoShape 11"/>
            <p:cNvCxnSpPr>
              <a:cxnSpLocks noChangeShapeType="1"/>
              <a:stCxn id="29720" idx="6"/>
              <a:endCxn id="29722" idx="2"/>
            </p:cNvCxnSpPr>
            <p:nvPr/>
          </p:nvCxnSpPr>
          <p:spPr bwMode="auto">
            <a:xfrm>
              <a:off x="2264" y="1224"/>
              <a:ext cx="608" cy="144"/>
            </a:xfrm>
            <a:prstGeom prst="straightConnector1">
              <a:avLst/>
            </a:prstGeom>
            <a:noFill/>
            <a:ln w="25400">
              <a:solidFill>
                <a:schemeClr val="tx1"/>
              </a:solidFill>
              <a:round/>
              <a:headEnd/>
              <a:tailEnd type="triangle" w="lg" len="lg"/>
            </a:ln>
          </p:spPr>
        </p:cxnSp>
      </p:grpSp>
      <p:sp>
        <p:nvSpPr>
          <p:cNvPr id="29704" name="Rectangle 12"/>
          <p:cNvSpPr>
            <a:spLocks noChangeArrowheads="1"/>
          </p:cNvSpPr>
          <p:nvPr/>
        </p:nvSpPr>
        <p:spPr bwMode="auto">
          <a:xfrm>
            <a:off x="228600" y="3962400"/>
            <a:ext cx="2438400" cy="1524000"/>
          </a:xfrm>
          <a:prstGeom prst="rect">
            <a:avLst/>
          </a:prstGeom>
          <a:noFill/>
          <a:ln w="25400">
            <a:solidFill>
              <a:srgbClr val="FF0000"/>
            </a:solidFill>
            <a:miter lim="800000"/>
            <a:headEnd/>
            <a:tailEnd type="none" w="lg" len="lg"/>
          </a:ln>
        </p:spPr>
        <p:txBody>
          <a:bodyPr wrap="none" anchor="ctr">
            <a:prstTxWarp prst="textNoShape">
              <a:avLst/>
            </a:prstTxWarp>
          </a:bodyPr>
          <a:lstStyle/>
          <a:p>
            <a:endParaRPr lang="en-US">
              <a:solidFill>
                <a:srgbClr val="FF0000"/>
              </a:solidFill>
            </a:endParaRPr>
          </a:p>
        </p:txBody>
      </p:sp>
      <p:sp>
        <p:nvSpPr>
          <p:cNvPr id="29705" name="Text Box 13"/>
          <p:cNvSpPr txBox="1">
            <a:spLocks noChangeArrowheads="1"/>
          </p:cNvSpPr>
          <p:nvPr/>
        </p:nvSpPr>
        <p:spPr bwMode="auto">
          <a:xfrm>
            <a:off x="304800" y="4953000"/>
            <a:ext cx="1343025" cy="396875"/>
          </a:xfrm>
          <a:prstGeom prst="rect">
            <a:avLst/>
          </a:prstGeom>
          <a:noFill/>
          <a:ln w="25400">
            <a:noFill/>
            <a:miter lim="800000"/>
            <a:headEnd/>
            <a:tailEnd type="none" w="lg" len="lg"/>
          </a:ln>
        </p:spPr>
        <p:txBody>
          <a:bodyPr wrap="none" anchorCtr="1">
            <a:prstTxWarp prst="textNoShape">
              <a:avLst/>
            </a:prstTxWarp>
            <a:spAutoFit/>
          </a:bodyPr>
          <a:lstStyle/>
          <a:p>
            <a:r>
              <a:rPr lang="en-US" i="1">
                <a:solidFill>
                  <a:srgbClr val="FF0000"/>
                </a:solidFill>
              </a:rPr>
              <a:t>clip region</a:t>
            </a:r>
          </a:p>
        </p:txBody>
      </p:sp>
      <p:sp>
        <p:nvSpPr>
          <p:cNvPr id="16" name="Oval 15"/>
          <p:cNvSpPr/>
          <p:nvPr/>
        </p:nvSpPr>
        <p:spPr>
          <a:xfrm>
            <a:off x="6553200" y="38100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Window</a:t>
            </a:r>
          </a:p>
        </p:txBody>
      </p:sp>
      <p:sp>
        <p:nvSpPr>
          <p:cNvPr id="17" name="Oval 16"/>
          <p:cNvSpPr/>
          <p:nvPr/>
        </p:nvSpPr>
        <p:spPr>
          <a:xfrm>
            <a:off x="5791200" y="4648200"/>
            <a:ext cx="14478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A</a:t>
            </a:r>
          </a:p>
        </p:txBody>
      </p:sp>
      <p:cxnSp>
        <p:nvCxnSpPr>
          <p:cNvPr id="18" name="Shape 25"/>
          <p:cNvCxnSpPr>
            <a:stCxn id="16" idx="3"/>
            <a:endCxn id="17" idx="0"/>
          </p:cNvCxnSpPr>
          <p:nvPr/>
        </p:nvCxnSpPr>
        <p:spPr>
          <a:xfrm rot="5400000">
            <a:off x="6427787" y="4287838"/>
            <a:ext cx="447675" cy="2730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48200" y="5486400"/>
            <a:ext cx="12192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Circle</a:t>
            </a:r>
          </a:p>
        </p:txBody>
      </p:sp>
      <p:sp>
        <p:nvSpPr>
          <p:cNvPr id="20" name="Oval 19"/>
          <p:cNvSpPr/>
          <p:nvPr/>
        </p:nvSpPr>
        <p:spPr>
          <a:xfrm>
            <a:off x="5943600" y="5486400"/>
            <a:ext cx="12192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Label</a:t>
            </a:r>
          </a:p>
        </p:txBody>
      </p:sp>
      <p:cxnSp>
        <p:nvCxnSpPr>
          <p:cNvPr id="21" name="Shape 25"/>
          <p:cNvCxnSpPr>
            <a:stCxn id="17" idx="3"/>
            <a:endCxn id="19" idx="0"/>
          </p:cNvCxnSpPr>
          <p:nvPr/>
        </p:nvCxnSpPr>
        <p:spPr>
          <a:xfrm rot="5400000">
            <a:off x="5439569" y="4922044"/>
            <a:ext cx="382587" cy="7461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5"/>
          <p:cNvCxnSpPr>
            <a:stCxn id="17" idx="5"/>
            <a:endCxn id="20" idx="0"/>
          </p:cNvCxnSpPr>
          <p:nvPr/>
        </p:nvCxnSpPr>
        <p:spPr>
          <a:xfrm rot="5400000">
            <a:off x="6598444" y="5058569"/>
            <a:ext cx="382587" cy="4730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467600" y="4724400"/>
            <a:ext cx="1676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B</a:t>
            </a:r>
          </a:p>
        </p:txBody>
      </p:sp>
      <p:cxnSp>
        <p:nvCxnSpPr>
          <p:cNvPr id="24" name="Shape 25"/>
          <p:cNvCxnSpPr>
            <a:stCxn id="16" idx="4"/>
            <a:endCxn id="23" idx="0"/>
          </p:cNvCxnSpPr>
          <p:nvPr/>
        </p:nvCxnSpPr>
        <p:spPr>
          <a:xfrm rot="16200000" flipH="1">
            <a:off x="7600950" y="4019550"/>
            <a:ext cx="457200" cy="952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715" name="TextBox 24"/>
          <p:cNvSpPr txBox="1">
            <a:spLocks noChangeArrowheads="1"/>
          </p:cNvSpPr>
          <p:nvPr/>
        </p:nvSpPr>
        <p:spPr bwMode="auto">
          <a:xfrm>
            <a:off x="8229600" y="4038600"/>
            <a:ext cx="544513" cy="523875"/>
          </a:xfrm>
          <a:prstGeom prst="rect">
            <a:avLst/>
          </a:prstGeom>
          <a:noFill/>
          <a:ln w="9525">
            <a:noFill/>
            <a:miter lim="800000"/>
            <a:headEnd/>
            <a:tailEnd/>
          </a:ln>
        </p:spPr>
        <p:txBody>
          <a:bodyPr wrap="none">
            <a:prstTxWarp prst="textNoShape">
              <a:avLst/>
            </a:prstTxWarp>
            <a:spAutoFit/>
          </a:bodyPr>
          <a:lstStyle/>
          <a:p>
            <a:r>
              <a:rPr lang="en-US" sz="2800" b="1">
                <a:solidFill>
                  <a:schemeClr val="accent1"/>
                </a:solidFill>
              </a:rPr>
              <a:t>…</a:t>
            </a:r>
          </a:p>
        </p:txBody>
      </p:sp>
      <p:sp>
        <p:nvSpPr>
          <p:cNvPr id="29716" name="TextBox 25"/>
          <p:cNvSpPr txBox="1">
            <a:spLocks noChangeArrowheads="1"/>
          </p:cNvSpPr>
          <p:nvPr/>
        </p:nvSpPr>
        <p:spPr bwMode="auto">
          <a:xfrm>
            <a:off x="8229600" y="5648325"/>
            <a:ext cx="544513" cy="523875"/>
          </a:xfrm>
          <a:prstGeom prst="rect">
            <a:avLst/>
          </a:prstGeom>
          <a:noFill/>
          <a:ln w="9525">
            <a:noFill/>
            <a:miter lim="800000"/>
            <a:headEnd/>
            <a:tailEnd/>
          </a:ln>
        </p:spPr>
        <p:txBody>
          <a:bodyPr wrap="none">
            <a:prstTxWarp prst="textNoShape">
              <a:avLst/>
            </a:prstTxWarp>
            <a:spAutoFit/>
          </a:bodyPr>
          <a:lstStyle/>
          <a:p>
            <a:r>
              <a:rPr lang="en-US" sz="2800" b="1">
                <a:solidFill>
                  <a:schemeClr val="accent1"/>
                </a:solidFill>
              </a:rPr>
              <a:t>…</a:t>
            </a:r>
          </a:p>
        </p:txBody>
      </p:sp>
      <p:cxnSp>
        <p:nvCxnSpPr>
          <p:cNvPr id="27" name="Shape 25"/>
          <p:cNvCxnSpPr>
            <a:stCxn id="23" idx="4"/>
            <a:endCxn id="29716" idx="0"/>
          </p:cNvCxnSpPr>
          <p:nvPr/>
        </p:nvCxnSpPr>
        <p:spPr>
          <a:xfrm rot="16200000" flipH="1">
            <a:off x="8208169" y="5355431"/>
            <a:ext cx="390525" cy="19526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hape 25"/>
          <p:cNvCxnSpPr>
            <a:stCxn id="16" idx="5"/>
            <a:endCxn id="29715" idx="1"/>
          </p:cNvCxnSpPr>
          <p:nvPr/>
        </p:nvCxnSpPr>
        <p:spPr>
          <a:xfrm rot="16200000" flipH="1">
            <a:off x="8024018" y="4094957"/>
            <a:ext cx="100013" cy="3111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399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Redraw Example</a:t>
            </a:r>
          </a:p>
        </p:txBody>
      </p:sp>
      <p:sp>
        <p:nvSpPr>
          <p:cNvPr id="31747"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31748"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1749" name="Slide Number Placeholder 5"/>
          <p:cNvSpPr>
            <a:spLocks noGrp="1"/>
          </p:cNvSpPr>
          <p:nvPr>
            <p:ph type="sldNum" sz="quarter" idx="12"/>
          </p:nvPr>
        </p:nvSpPr>
        <p:spPr>
          <a:noFill/>
        </p:spPr>
        <p:txBody>
          <a:bodyPr/>
          <a:lstStyle/>
          <a:p>
            <a:fld id="{2FE58C01-28E5-194E-84D4-A34AA1D77AD4}" type="slidenum">
              <a:rPr lang="en-US"/>
              <a:pPr/>
              <a:t>11</a:t>
            </a:fld>
            <a:endParaRPr lang="en-US"/>
          </a:p>
        </p:txBody>
      </p:sp>
      <p:sp>
        <p:nvSpPr>
          <p:cNvPr id="16" name="Oval 15"/>
          <p:cNvSpPr/>
          <p:nvPr/>
        </p:nvSpPr>
        <p:spPr>
          <a:xfrm>
            <a:off x="3124200" y="17526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Window</a:t>
            </a:r>
          </a:p>
        </p:txBody>
      </p:sp>
      <p:sp>
        <p:nvSpPr>
          <p:cNvPr id="17" name="Oval 16"/>
          <p:cNvSpPr/>
          <p:nvPr/>
        </p:nvSpPr>
        <p:spPr>
          <a:xfrm>
            <a:off x="2057400" y="3276600"/>
            <a:ext cx="14478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A</a:t>
            </a:r>
          </a:p>
        </p:txBody>
      </p:sp>
      <p:cxnSp>
        <p:nvCxnSpPr>
          <p:cNvPr id="18" name="Shape 25"/>
          <p:cNvCxnSpPr>
            <a:stCxn id="16" idx="3"/>
            <a:endCxn id="17" idx="0"/>
          </p:cNvCxnSpPr>
          <p:nvPr/>
        </p:nvCxnSpPr>
        <p:spPr>
          <a:xfrm rot="5400000">
            <a:off x="2503487" y="2420938"/>
            <a:ext cx="1133475" cy="5778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447800" y="4495800"/>
            <a:ext cx="12192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Circle</a:t>
            </a:r>
          </a:p>
        </p:txBody>
      </p:sp>
      <p:sp>
        <p:nvSpPr>
          <p:cNvPr id="20" name="Oval 19"/>
          <p:cNvSpPr/>
          <p:nvPr/>
        </p:nvSpPr>
        <p:spPr>
          <a:xfrm>
            <a:off x="4572000" y="4572000"/>
            <a:ext cx="12192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Label</a:t>
            </a:r>
          </a:p>
        </p:txBody>
      </p:sp>
      <p:cxnSp>
        <p:nvCxnSpPr>
          <p:cNvPr id="21" name="Shape 25"/>
          <p:cNvCxnSpPr>
            <a:stCxn id="17" idx="3"/>
            <a:endCxn id="19" idx="0"/>
          </p:cNvCxnSpPr>
          <p:nvPr/>
        </p:nvCxnSpPr>
        <p:spPr>
          <a:xfrm rot="5400000">
            <a:off x="1781969" y="4007644"/>
            <a:ext cx="763587" cy="2127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5"/>
          <p:cNvCxnSpPr>
            <a:stCxn id="17" idx="5"/>
            <a:endCxn id="20" idx="0"/>
          </p:cNvCxnSpPr>
          <p:nvPr/>
        </p:nvCxnSpPr>
        <p:spPr>
          <a:xfrm rot="16200000" flipH="1">
            <a:off x="3817144" y="3207544"/>
            <a:ext cx="839787" cy="18891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10400" y="4267200"/>
            <a:ext cx="1676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B</a:t>
            </a:r>
          </a:p>
        </p:txBody>
      </p:sp>
      <p:cxnSp>
        <p:nvCxnSpPr>
          <p:cNvPr id="24" name="Shape 25"/>
          <p:cNvCxnSpPr>
            <a:stCxn id="16" idx="5"/>
            <a:endCxn id="23" idx="0"/>
          </p:cNvCxnSpPr>
          <p:nvPr/>
        </p:nvCxnSpPr>
        <p:spPr>
          <a:xfrm rot="16200000" flipH="1">
            <a:off x="5106987" y="1525588"/>
            <a:ext cx="2124075" cy="3359150"/>
          </a:xfrm>
          <a:prstGeom prst="curvedConnector3">
            <a:avLst>
              <a:gd name="adj1" fmla="val 28478"/>
            </a:avLst>
          </a:prstGeom>
          <a:ln>
            <a:tailEnd type="arrow"/>
          </a:ln>
        </p:spPr>
        <p:style>
          <a:lnRef idx="1">
            <a:schemeClr val="accent1"/>
          </a:lnRef>
          <a:fillRef idx="0">
            <a:schemeClr val="accent1"/>
          </a:fillRef>
          <a:effectRef idx="0">
            <a:schemeClr val="accent1"/>
          </a:effectRef>
          <a:fontRef idx="minor">
            <a:schemeClr val="tx1"/>
          </a:fontRef>
        </p:style>
      </p:cxnSp>
      <p:sp>
        <p:nvSpPr>
          <p:cNvPr id="31759" name="TextBox 24"/>
          <p:cNvSpPr txBox="1">
            <a:spLocks noChangeArrowheads="1"/>
          </p:cNvSpPr>
          <p:nvPr/>
        </p:nvSpPr>
        <p:spPr bwMode="auto">
          <a:xfrm>
            <a:off x="8153400" y="2438400"/>
            <a:ext cx="544513" cy="523875"/>
          </a:xfrm>
          <a:prstGeom prst="rect">
            <a:avLst/>
          </a:prstGeom>
          <a:noFill/>
          <a:ln w="9525">
            <a:noFill/>
            <a:miter lim="800000"/>
            <a:headEnd/>
            <a:tailEnd/>
          </a:ln>
        </p:spPr>
        <p:txBody>
          <a:bodyPr wrap="none">
            <a:prstTxWarp prst="textNoShape">
              <a:avLst/>
            </a:prstTxWarp>
            <a:spAutoFit/>
          </a:bodyPr>
          <a:lstStyle/>
          <a:p>
            <a:r>
              <a:rPr lang="en-US" sz="2800" b="1">
                <a:solidFill>
                  <a:schemeClr val="accent1"/>
                </a:solidFill>
              </a:rPr>
              <a:t>…</a:t>
            </a:r>
          </a:p>
        </p:txBody>
      </p:sp>
      <p:sp>
        <p:nvSpPr>
          <p:cNvPr id="31760" name="TextBox 25"/>
          <p:cNvSpPr txBox="1">
            <a:spLocks noChangeArrowheads="1"/>
          </p:cNvSpPr>
          <p:nvPr/>
        </p:nvSpPr>
        <p:spPr bwMode="auto">
          <a:xfrm>
            <a:off x="8153400" y="5334000"/>
            <a:ext cx="544513" cy="523875"/>
          </a:xfrm>
          <a:prstGeom prst="rect">
            <a:avLst/>
          </a:prstGeom>
          <a:noFill/>
          <a:ln w="9525">
            <a:noFill/>
            <a:miter lim="800000"/>
            <a:headEnd/>
            <a:tailEnd/>
          </a:ln>
        </p:spPr>
        <p:txBody>
          <a:bodyPr wrap="none">
            <a:prstTxWarp prst="textNoShape">
              <a:avLst/>
            </a:prstTxWarp>
            <a:spAutoFit/>
          </a:bodyPr>
          <a:lstStyle/>
          <a:p>
            <a:r>
              <a:rPr lang="en-US" sz="2800" b="1">
                <a:solidFill>
                  <a:schemeClr val="accent1"/>
                </a:solidFill>
              </a:rPr>
              <a:t>…</a:t>
            </a:r>
          </a:p>
        </p:txBody>
      </p:sp>
      <p:cxnSp>
        <p:nvCxnSpPr>
          <p:cNvPr id="27" name="Shape 25"/>
          <p:cNvCxnSpPr>
            <a:stCxn id="23" idx="4"/>
            <a:endCxn id="31760" idx="0"/>
          </p:cNvCxnSpPr>
          <p:nvPr/>
        </p:nvCxnSpPr>
        <p:spPr>
          <a:xfrm rot="16200000" flipH="1">
            <a:off x="7870032" y="4779168"/>
            <a:ext cx="533400" cy="57626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hape 25"/>
          <p:cNvCxnSpPr>
            <a:stCxn id="16" idx="6"/>
            <a:endCxn id="31759" idx="1"/>
          </p:cNvCxnSpPr>
          <p:nvPr/>
        </p:nvCxnSpPr>
        <p:spPr>
          <a:xfrm>
            <a:off x="4724400" y="1981200"/>
            <a:ext cx="3429000" cy="7191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1764" name="Group 5"/>
          <p:cNvGrpSpPr>
            <a:grpSpLocks/>
          </p:cNvGrpSpPr>
          <p:nvPr/>
        </p:nvGrpSpPr>
        <p:grpSpPr bwMode="auto">
          <a:xfrm>
            <a:off x="1752600" y="1143000"/>
            <a:ext cx="1371600" cy="990600"/>
            <a:chOff x="1632" y="720"/>
            <a:chExt cx="1920" cy="1445"/>
          </a:xfrm>
        </p:grpSpPr>
        <p:pic>
          <p:nvPicPr>
            <p:cNvPr id="31815"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3175" cap="sq">
              <a:solidFill>
                <a:schemeClr val="tx1"/>
              </a:solidFill>
              <a:miter lim="800000"/>
              <a:headEnd type="none" w="sm" len="sm"/>
              <a:tailEnd type="none" w="sm" len="sm"/>
            </a:ln>
          </p:spPr>
        </p:pic>
        <p:sp>
          <p:nvSpPr>
            <p:cNvPr id="31816" name="Oval 7"/>
            <p:cNvSpPr>
              <a:spLocks noChangeArrowheads="1"/>
            </p:cNvSpPr>
            <p:nvPr/>
          </p:nvSpPr>
          <p:spPr bwMode="auto">
            <a:xfrm>
              <a:off x="1920" y="1056"/>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31817" name="Oval 8"/>
            <p:cNvSpPr>
              <a:spLocks noChangeArrowheads="1"/>
            </p:cNvSpPr>
            <p:nvPr/>
          </p:nvSpPr>
          <p:spPr bwMode="auto">
            <a:xfrm>
              <a:off x="2496" y="168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C</a:t>
              </a:r>
            </a:p>
          </p:txBody>
        </p:sp>
        <p:sp>
          <p:nvSpPr>
            <p:cNvPr id="31818" name="Oval 9"/>
            <p:cNvSpPr>
              <a:spLocks noChangeArrowheads="1"/>
            </p:cNvSpPr>
            <p:nvPr/>
          </p:nvSpPr>
          <p:spPr bwMode="auto">
            <a:xfrm>
              <a:off x="2880" y="120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B</a:t>
              </a:r>
            </a:p>
          </p:txBody>
        </p:sp>
        <p:cxnSp>
          <p:nvCxnSpPr>
            <p:cNvPr id="31819" name="AutoShape 10"/>
            <p:cNvCxnSpPr>
              <a:cxnSpLocks noChangeShapeType="1"/>
              <a:stCxn id="31816" idx="5"/>
              <a:endCxn id="31817" idx="1"/>
            </p:cNvCxnSpPr>
            <p:nvPr/>
          </p:nvCxnSpPr>
          <p:spPr bwMode="auto">
            <a:xfrm>
              <a:off x="2207" y="1351"/>
              <a:ext cx="338" cy="370"/>
            </a:xfrm>
            <a:prstGeom prst="straightConnector1">
              <a:avLst/>
            </a:prstGeom>
            <a:noFill/>
            <a:ln w="3175">
              <a:solidFill>
                <a:schemeClr val="tx1"/>
              </a:solidFill>
              <a:round/>
              <a:headEnd/>
              <a:tailEnd type="triangle" w="lg" len="lg"/>
            </a:ln>
          </p:spPr>
        </p:cxnSp>
        <p:cxnSp>
          <p:nvCxnSpPr>
            <p:cNvPr id="31820" name="AutoShape 11"/>
            <p:cNvCxnSpPr>
              <a:cxnSpLocks noChangeShapeType="1"/>
              <a:stCxn id="31816" idx="6"/>
              <a:endCxn id="31818" idx="2"/>
            </p:cNvCxnSpPr>
            <p:nvPr/>
          </p:nvCxnSpPr>
          <p:spPr bwMode="auto">
            <a:xfrm>
              <a:off x="2264" y="1224"/>
              <a:ext cx="608" cy="144"/>
            </a:xfrm>
            <a:prstGeom prst="straightConnector1">
              <a:avLst/>
            </a:prstGeom>
            <a:noFill/>
            <a:ln w="3175">
              <a:solidFill>
                <a:schemeClr val="tx1"/>
              </a:solidFill>
              <a:round/>
              <a:headEnd/>
              <a:tailEnd type="triangle" w="lg" len="lg"/>
            </a:ln>
          </p:spPr>
        </p:cxnSp>
      </p:grpSp>
      <p:sp>
        <p:nvSpPr>
          <p:cNvPr id="31765" name="Rectangle 12"/>
          <p:cNvSpPr>
            <a:spLocks noChangeArrowheads="1"/>
          </p:cNvSpPr>
          <p:nvPr/>
        </p:nvSpPr>
        <p:spPr bwMode="auto">
          <a:xfrm>
            <a:off x="1752600" y="1143000"/>
            <a:ext cx="533400" cy="533400"/>
          </a:xfrm>
          <a:prstGeom prst="rect">
            <a:avLst/>
          </a:prstGeom>
          <a:noFill/>
          <a:ln w="3175">
            <a:solidFill>
              <a:srgbClr val="FF0000"/>
            </a:solidFill>
            <a:miter lim="800000"/>
            <a:headEnd/>
            <a:tailEnd type="none" w="lg" len="lg"/>
          </a:ln>
        </p:spPr>
        <p:txBody>
          <a:bodyPr wrap="none" anchor="ctr">
            <a:prstTxWarp prst="textNoShape">
              <a:avLst/>
            </a:prstTxWarp>
          </a:bodyPr>
          <a:lstStyle/>
          <a:p>
            <a:endParaRPr lang="en-US"/>
          </a:p>
        </p:txBody>
      </p:sp>
      <p:pic>
        <p:nvPicPr>
          <p:cNvPr id="31766" name="Picture 6"/>
          <p:cNvPicPr>
            <a:picLocks noChangeAspect="1" noChangeArrowheads="1"/>
          </p:cNvPicPr>
          <p:nvPr/>
        </p:nvPicPr>
        <p:blipFill>
          <a:blip r:embed="rId3"/>
          <a:srcRect l="11111" t="30769" r="55556" b="38461"/>
          <a:stretch>
            <a:fillRect/>
          </a:stretch>
        </p:blipFill>
        <p:spPr bwMode="auto">
          <a:xfrm>
            <a:off x="1828800" y="1371600"/>
            <a:ext cx="457200" cy="304800"/>
          </a:xfrm>
          <a:prstGeom prst="rect">
            <a:avLst/>
          </a:prstGeom>
          <a:noFill/>
          <a:ln w="3175" cap="sq">
            <a:noFill/>
            <a:miter lim="800000"/>
            <a:headEnd type="none" w="sm" len="sm"/>
            <a:tailEnd type="none" w="sm" len="sm"/>
          </a:ln>
        </p:spPr>
      </p:pic>
      <p:grpSp>
        <p:nvGrpSpPr>
          <p:cNvPr id="31767" name="Group 5"/>
          <p:cNvGrpSpPr>
            <a:grpSpLocks/>
          </p:cNvGrpSpPr>
          <p:nvPr/>
        </p:nvGrpSpPr>
        <p:grpSpPr bwMode="auto">
          <a:xfrm>
            <a:off x="838200" y="2819400"/>
            <a:ext cx="1371600" cy="990600"/>
            <a:chOff x="1632" y="720"/>
            <a:chExt cx="1920" cy="1445"/>
          </a:xfrm>
        </p:grpSpPr>
        <p:pic>
          <p:nvPicPr>
            <p:cNvPr id="31809"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3175" cap="sq">
              <a:solidFill>
                <a:schemeClr val="tx1"/>
              </a:solidFill>
              <a:miter lim="800000"/>
              <a:headEnd type="none" w="sm" len="sm"/>
              <a:tailEnd type="none" w="sm" len="sm"/>
            </a:ln>
          </p:spPr>
        </p:pic>
        <p:sp>
          <p:nvSpPr>
            <p:cNvPr id="31810" name="Oval 7"/>
            <p:cNvSpPr>
              <a:spLocks noChangeArrowheads="1"/>
            </p:cNvSpPr>
            <p:nvPr/>
          </p:nvSpPr>
          <p:spPr bwMode="auto">
            <a:xfrm>
              <a:off x="1920" y="1056"/>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31811" name="Oval 8"/>
            <p:cNvSpPr>
              <a:spLocks noChangeArrowheads="1"/>
            </p:cNvSpPr>
            <p:nvPr/>
          </p:nvSpPr>
          <p:spPr bwMode="auto">
            <a:xfrm>
              <a:off x="2496" y="168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C</a:t>
              </a:r>
            </a:p>
          </p:txBody>
        </p:sp>
        <p:sp>
          <p:nvSpPr>
            <p:cNvPr id="31812" name="Oval 9"/>
            <p:cNvSpPr>
              <a:spLocks noChangeArrowheads="1"/>
            </p:cNvSpPr>
            <p:nvPr/>
          </p:nvSpPr>
          <p:spPr bwMode="auto">
            <a:xfrm>
              <a:off x="2880" y="120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B</a:t>
              </a:r>
            </a:p>
          </p:txBody>
        </p:sp>
        <p:cxnSp>
          <p:nvCxnSpPr>
            <p:cNvPr id="31813" name="AutoShape 10"/>
            <p:cNvCxnSpPr>
              <a:cxnSpLocks noChangeShapeType="1"/>
              <a:stCxn id="31810" idx="5"/>
              <a:endCxn id="31811" idx="1"/>
            </p:cNvCxnSpPr>
            <p:nvPr/>
          </p:nvCxnSpPr>
          <p:spPr bwMode="auto">
            <a:xfrm>
              <a:off x="2207" y="1351"/>
              <a:ext cx="338" cy="370"/>
            </a:xfrm>
            <a:prstGeom prst="straightConnector1">
              <a:avLst/>
            </a:prstGeom>
            <a:noFill/>
            <a:ln w="3175">
              <a:solidFill>
                <a:schemeClr val="tx1"/>
              </a:solidFill>
              <a:round/>
              <a:headEnd/>
              <a:tailEnd type="triangle" w="lg" len="lg"/>
            </a:ln>
          </p:spPr>
        </p:cxnSp>
        <p:cxnSp>
          <p:nvCxnSpPr>
            <p:cNvPr id="31814" name="AutoShape 11"/>
            <p:cNvCxnSpPr>
              <a:cxnSpLocks noChangeShapeType="1"/>
              <a:stCxn id="31810" idx="6"/>
              <a:endCxn id="31812" idx="2"/>
            </p:cNvCxnSpPr>
            <p:nvPr/>
          </p:nvCxnSpPr>
          <p:spPr bwMode="auto">
            <a:xfrm>
              <a:off x="2264" y="1224"/>
              <a:ext cx="608" cy="144"/>
            </a:xfrm>
            <a:prstGeom prst="straightConnector1">
              <a:avLst/>
            </a:prstGeom>
            <a:noFill/>
            <a:ln w="3175">
              <a:solidFill>
                <a:schemeClr val="tx1"/>
              </a:solidFill>
              <a:round/>
              <a:headEnd/>
              <a:tailEnd type="triangle" w="lg" len="lg"/>
            </a:ln>
          </p:spPr>
        </p:cxnSp>
      </p:grpSp>
      <p:pic>
        <p:nvPicPr>
          <p:cNvPr id="31768" name="Picture 6"/>
          <p:cNvPicPr>
            <a:picLocks noChangeAspect="1" noChangeArrowheads="1"/>
          </p:cNvPicPr>
          <p:nvPr/>
        </p:nvPicPr>
        <p:blipFill>
          <a:blip r:embed="rId3"/>
          <a:srcRect l="11111" t="30769" r="55556" b="38461"/>
          <a:stretch>
            <a:fillRect/>
          </a:stretch>
        </p:blipFill>
        <p:spPr bwMode="auto">
          <a:xfrm>
            <a:off x="914400" y="3048000"/>
            <a:ext cx="457200" cy="304800"/>
          </a:xfrm>
          <a:prstGeom prst="rect">
            <a:avLst/>
          </a:prstGeom>
          <a:noFill/>
          <a:ln w="3175" cap="sq">
            <a:noFill/>
            <a:miter lim="800000"/>
            <a:headEnd type="none" w="sm" len="sm"/>
            <a:tailEnd type="none" w="sm" len="sm"/>
          </a:ln>
        </p:spPr>
      </p:pic>
      <p:sp>
        <p:nvSpPr>
          <p:cNvPr id="31769" name="Rectangle 12"/>
          <p:cNvSpPr>
            <a:spLocks noChangeArrowheads="1"/>
          </p:cNvSpPr>
          <p:nvPr/>
        </p:nvSpPr>
        <p:spPr bwMode="auto">
          <a:xfrm>
            <a:off x="914400" y="2971800"/>
            <a:ext cx="304800" cy="304800"/>
          </a:xfrm>
          <a:prstGeom prst="rect">
            <a:avLst/>
          </a:prstGeom>
          <a:noFill/>
          <a:ln w="3175">
            <a:solidFill>
              <a:srgbClr val="FF0000"/>
            </a:solidFill>
            <a:miter lim="800000"/>
            <a:headEnd/>
            <a:tailEnd type="none" w="lg" len="lg"/>
          </a:ln>
        </p:spPr>
        <p:txBody>
          <a:bodyPr wrap="none" anchor="ctr">
            <a:prstTxWarp prst="textNoShape">
              <a:avLst/>
            </a:prstTxWarp>
          </a:bodyPr>
          <a:lstStyle/>
          <a:p>
            <a:endParaRPr lang="en-US"/>
          </a:p>
        </p:txBody>
      </p:sp>
      <p:grpSp>
        <p:nvGrpSpPr>
          <p:cNvPr id="31770" name="Group 5"/>
          <p:cNvGrpSpPr>
            <a:grpSpLocks/>
          </p:cNvGrpSpPr>
          <p:nvPr/>
        </p:nvGrpSpPr>
        <p:grpSpPr bwMode="auto">
          <a:xfrm>
            <a:off x="304800" y="4495800"/>
            <a:ext cx="1371600" cy="990600"/>
            <a:chOff x="1632" y="720"/>
            <a:chExt cx="1920" cy="1445"/>
          </a:xfrm>
        </p:grpSpPr>
        <p:pic>
          <p:nvPicPr>
            <p:cNvPr id="31803"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3175" cap="sq">
              <a:solidFill>
                <a:schemeClr val="tx1"/>
              </a:solidFill>
              <a:miter lim="800000"/>
              <a:headEnd type="none" w="sm" len="sm"/>
              <a:tailEnd type="none" w="sm" len="sm"/>
            </a:ln>
          </p:spPr>
        </p:pic>
        <p:sp>
          <p:nvSpPr>
            <p:cNvPr id="31804" name="Oval 7"/>
            <p:cNvSpPr>
              <a:spLocks noChangeArrowheads="1"/>
            </p:cNvSpPr>
            <p:nvPr/>
          </p:nvSpPr>
          <p:spPr bwMode="auto">
            <a:xfrm>
              <a:off x="1920" y="1056"/>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31805" name="Oval 8"/>
            <p:cNvSpPr>
              <a:spLocks noChangeArrowheads="1"/>
            </p:cNvSpPr>
            <p:nvPr/>
          </p:nvSpPr>
          <p:spPr bwMode="auto">
            <a:xfrm>
              <a:off x="2496" y="168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C</a:t>
              </a:r>
            </a:p>
          </p:txBody>
        </p:sp>
        <p:sp>
          <p:nvSpPr>
            <p:cNvPr id="31806" name="Oval 9"/>
            <p:cNvSpPr>
              <a:spLocks noChangeArrowheads="1"/>
            </p:cNvSpPr>
            <p:nvPr/>
          </p:nvSpPr>
          <p:spPr bwMode="auto">
            <a:xfrm>
              <a:off x="2880" y="120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B</a:t>
              </a:r>
            </a:p>
          </p:txBody>
        </p:sp>
        <p:cxnSp>
          <p:nvCxnSpPr>
            <p:cNvPr id="31807" name="AutoShape 10"/>
            <p:cNvCxnSpPr>
              <a:cxnSpLocks noChangeShapeType="1"/>
              <a:stCxn id="31804" idx="5"/>
              <a:endCxn id="31805" idx="1"/>
            </p:cNvCxnSpPr>
            <p:nvPr/>
          </p:nvCxnSpPr>
          <p:spPr bwMode="auto">
            <a:xfrm>
              <a:off x="2207" y="1351"/>
              <a:ext cx="338" cy="370"/>
            </a:xfrm>
            <a:prstGeom prst="straightConnector1">
              <a:avLst/>
            </a:prstGeom>
            <a:noFill/>
            <a:ln w="3175">
              <a:solidFill>
                <a:schemeClr val="tx1"/>
              </a:solidFill>
              <a:round/>
              <a:headEnd/>
              <a:tailEnd type="triangle" w="lg" len="lg"/>
            </a:ln>
          </p:spPr>
        </p:cxnSp>
        <p:cxnSp>
          <p:nvCxnSpPr>
            <p:cNvPr id="31808" name="AutoShape 11"/>
            <p:cNvCxnSpPr>
              <a:cxnSpLocks noChangeShapeType="1"/>
              <a:stCxn id="31804" idx="6"/>
              <a:endCxn id="31806" idx="2"/>
            </p:cNvCxnSpPr>
            <p:nvPr/>
          </p:nvCxnSpPr>
          <p:spPr bwMode="auto">
            <a:xfrm>
              <a:off x="2264" y="1224"/>
              <a:ext cx="608" cy="144"/>
            </a:xfrm>
            <a:prstGeom prst="straightConnector1">
              <a:avLst/>
            </a:prstGeom>
            <a:noFill/>
            <a:ln w="3175">
              <a:solidFill>
                <a:schemeClr val="tx1"/>
              </a:solidFill>
              <a:round/>
              <a:headEnd/>
              <a:tailEnd type="triangle" w="lg" len="lg"/>
            </a:ln>
          </p:spPr>
        </p:cxnSp>
      </p:grpSp>
      <p:pic>
        <p:nvPicPr>
          <p:cNvPr id="31771" name="Picture 6"/>
          <p:cNvPicPr>
            <a:picLocks noChangeAspect="1" noChangeArrowheads="1"/>
          </p:cNvPicPr>
          <p:nvPr/>
        </p:nvPicPr>
        <p:blipFill>
          <a:blip r:embed="rId3"/>
          <a:srcRect l="11111" t="30769" r="55556" b="38461"/>
          <a:stretch>
            <a:fillRect/>
          </a:stretch>
        </p:blipFill>
        <p:spPr bwMode="auto">
          <a:xfrm>
            <a:off x="381000" y="4724400"/>
            <a:ext cx="457200" cy="304800"/>
          </a:xfrm>
          <a:prstGeom prst="rect">
            <a:avLst/>
          </a:prstGeom>
          <a:noFill/>
          <a:ln w="3175" cap="sq">
            <a:noFill/>
            <a:miter lim="800000"/>
            <a:headEnd type="none" w="sm" len="sm"/>
            <a:tailEnd type="none" w="sm" len="sm"/>
          </a:ln>
        </p:spPr>
      </p:pic>
      <p:sp>
        <p:nvSpPr>
          <p:cNvPr id="31772" name="Rectangle 12"/>
          <p:cNvSpPr>
            <a:spLocks noChangeArrowheads="1"/>
          </p:cNvSpPr>
          <p:nvPr/>
        </p:nvSpPr>
        <p:spPr bwMode="auto">
          <a:xfrm>
            <a:off x="381000" y="4648200"/>
            <a:ext cx="304800" cy="304800"/>
          </a:xfrm>
          <a:prstGeom prst="rect">
            <a:avLst/>
          </a:prstGeom>
          <a:noFill/>
          <a:ln w="3175">
            <a:solidFill>
              <a:srgbClr val="FF0000"/>
            </a:solidFill>
            <a:miter lim="800000"/>
            <a:headEnd/>
            <a:tailEnd type="none" w="lg" len="lg"/>
          </a:ln>
        </p:spPr>
        <p:txBody>
          <a:bodyPr wrap="none" anchor="ctr">
            <a:prstTxWarp prst="textNoShape">
              <a:avLst/>
            </a:prstTxWarp>
          </a:bodyPr>
          <a:lstStyle/>
          <a:p>
            <a:endParaRPr lang="en-US"/>
          </a:p>
        </p:txBody>
      </p:sp>
      <p:sp>
        <p:nvSpPr>
          <p:cNvPr id="31773" name="Oval 7"/>
          <p:cNvSpPr>
            <a:spLocks noChangeArrowheads="1"/>
          </p:cNvSpPr>
          <p:nvPr/>
        </p:nvSpPr>
        <p:spPr bwMode="auto">
          <a:xfrm>
            <a:off x="411163" y="4678363"/>
            <a:ext cx="239712" cy="230187"/>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endParaRPr lang="en-US" sz="1600"/>
          </a:p>
        </p:txBody>
      </p:sp>
      <p:grpSp>
        <p:nvGrpSpPr>
          <p:cNvPr id="31774" name="Group 5"/>
          <p:cNvGrpSpPr>
            <a:grpSpLocks/>
          </p:cNvGrpSpPr>
          <p:nvPr/>
        </p:nvGrpSpPr>
        <p:grpSpPr bwMode="auto">
          <a:xfrm>
            <a:off x="3352800" y="4495800"/>
            <a:ext cx="1371600" cy="990600"/>
            <a:chOff x="1632" y="720"/>
            <a:chExt cx="1920" cy="1445"/>
          </a:xfrm>
        </p:grpSpPr>
        <p:pic>
          <p:nvPicPr>
            <p:cNvPr id="31797"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3175" cap="sq">
              <a:solidFill>
                <a:schemeClr val="tx1"/>
              </a:solidFill>
              <a:miter lim="800000"/>
              <a:headEnd type="none" w="sm" len="sm"/>
              <a:tailEnd type="none" w="sm" len="sm"/>
            </a:ln>
          </p:spPr>
        </p:pic>
        <p:sp>
          <p:nvSpPr>
            <p:cNvPr id="31798" name="Oval 7"/>
            <p:cNvSpPr>
              <a:spLocks noChangeArrowheads="1"/>
            </p:cNvSpPr>
            <p:nvPr/>
          </p:nvSpPr>
          <p:spPr bwMode="auto">
            <a:xfrm>
              <a:off x="1920" y="1056"/>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31799" name="Oval 8"/>
            <p:cNvSpPr>
              <a:spLocks noChangeArrowheads="1"/>
            </p:cNvSpPr>
            <p:nvPr/>
          </p:nvSpPr>
          <p:spPr bwMode="auto">
            <a:xfrm>
              <a:off x="2496" y="168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C</a:t>
              </a:r>
            </a:p>
          </p:txBody>
        </p:sp>
        <p:sp>
          <p:nvSpPr>
            <p:cNvPr id="31800" name="Oval 9"/>
            <p:cNvSpPr>
              <a:spLocks noChangeArrowheads="1"/>
            </p:cNvSpPr>
            <p:nvPr/>
          </p:nvSpPr>
          <p:spPr bwMode="auto">
            <a:xfrm>
              <a:off x="2880" y="120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B</a:t>
              </a:r>
            </a:p>
          </p:txBody>
        </p:sp>
        <p:cxnSp>
          <p:nvCxnSpPr>
            <p:cNvPr id="31801" name="AutoShape 10"/>
            <p:cNvCxnSpPr>
              <a:cxnSpLocks noChangeShapeType="1"/>
              <a:stCxn id="31798" idx="5"/>
              <a:endCxn id="31799" idx="1"/>
            </p:cNvCxnSpPr>
            <p:nvPr/>
          </p:nvCxnSpPr>
          <p:spPr bwMode="auto">
            <a:xfrm>
              <a:off x="2207" y="1351"/>
              <a:ext cx="338" cy="370"/>
            </a:xfrm>
            <a:prstGeom prst="straightConnector1">
              <a:avLst/>
            </a:prstGeom>
            <a:noFill/>
            <a:ln w="3175">
              <a:solidFill>
                <a:schemeClr val="tx1"/>
              </a:solidFill>
              <a:round/>
              <a:headEnd/>
              <a:tailEnd type="triangle" w="lg" len="lg"/>
            </a:ln>
          </p:spPr>
        </p:cxnSp>
        <p:cxnSp>
          <p:nvCxnSpPr>
            <p:cNvPr id="31802" name="AutoShape 11"/>
            <p:cNvCxnSpPr>
              <a:cxnSpLocks noChangeShapeType="1"/>
              <a:stCxn id="31798" idx="6"/>
              <a:endCxn id="31800" idx="2"/>
            </p:cNvCxnSpPr>
            <p:nvPr/>
          </p:nvCxnSpPr>
          <p:spPr bwMode="auto">
            <a:xfrm>
              <a:off x="2264" y="1224"/>
              <a:ext cx="608" cy="144"/>
            </a:xfrm>
            <a:prstGeom prst="straightConnector1">
              <a:avLst/>
            </a:prstGeom>
            <a:noFill/>
            <a:ln w="3175">
              <a:solidFill>
                <a:schemeClr val="tx1"/>
              </a:solidFill>
              <a:round/>
              <a:headEnd/>
              <a:tailEnd type="triangle" w="lg" len="lg"/>
            </a:ln>
          </p:spPr>
        </p:cxnSp>
      </p:grpSp>
      <p:pic>
        <p:nvPicPr>
          <p:cNvPr id="31775" name="Picture 6"/>
          <p:cNvPicPr>
            <a:picLocks noChangeAspect="1" noChangeArrowheads="1"/>
          </p:cNvPicPr>
          <p:nvPr/>
        </p:nvPicPr>
        <p:blipFill>
          <a:blip r:embed="rId3"/>
          <a:srcRect l="11111" t="30769" r="55556" b="38461"/>
          <a:stretch>
            <a:fillRect/>
          </a:stretch>
        </p:blipFill>
        <p:spPr bwMode="auto">
          <a:xfrm>
            <a:off x="3429000" y="4724400"/>
            <a:ext cx="457200" cy="304800"/>
          </a:xfrm>
          <a:prstGeom prst="rect">
            <a:avLst/>
          </a:prstGeom>
          <a:noFill/>
          <a:ln w="3175" cap="sq">
            <a:noFill/>
            <a:miter lim="800000"/>
            <a:headEnd type="none" w="sm" len="sm"/>
            <a:tailEnd type="none" w="sm" len="sm"/>
          </a:ln>
        </p:spPr>
      </p:pic>
      <p:sp>
        <p:nvSpPr>
          <p:cNvPr id="31776" name="Rectangle 12"/>
          <p:cNvSpPr>
            <a:spLocks noChangeArrowheads="1"/>
          </p:cNvSpPr>
          <p:nvPr/>
        </p:nvSpPr>
        <p:spPr bwMode="auto">
          <a:xfrm>
            <a:off x="3429000" y="4648200"/>
            <a:ext cx="304800" cy="304800"/>
          </a:xfrm>
          <a:prstGeom prst="rect">
            <a:avLst/>
          </a:prstGeom>
          <a:noFill/>
          <a:ln w="3175">
            <a:solidFill>
              <a:srgbClr val="FF0000"/>
            </a:solidFill>
            <a:miter lim="800000"/>
            <a:headEnd/>
            <a:tailEnd type="none" w="lg" len="lg"/>
          </a:ln>
        </p:spPr>
        <p:txBody>
          <a:bodyPr wrap="none" anchor="ctr">
            <a:prstTxWarp prst="textNoShape">
              <a:avLst/>
            </a:prstTxWarp>
          </a:bodyPr>
          <a:lstStyle/>
          <a:p>
            <a:endParaRPr lang="en-US"/>
          </a:p>
        </p:txBody>
      </p:sp>
      <p:sp>
        <p:nvSpPr>
          <p:cNvPr id="31777" name="Oval 7"/>
          <p:cNvSpPr>
            <a:spLocks noChangeArrowheads="1"/>
          </p:cNvSpPr>
          <p:nvPr/>
        </p:nvSpPr>
        <p:spPr bwMode="auto">
          <a:xfrm>
            <a:off x="3459163" y="4678363"/>
            <a:ext cx="239712" cy="230187"/>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81" name="Oval 80"/>
          <p:cNvSpPr/>
          <p:nvPr/>
        </p:nvSpPr>
        <p:spPr>
          <a:xfrm>
            <a:off x="5181600" y="3200400"/>
            <a:ext cx="18288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Edge A-B</a:t>
            </a:r>
          </a:p>
        </p:txBody>
      </p:sp>
      <p:grpSp>
        <p:nvGrpSpPr>
          <p:cNvPr id="31779" name="Group 5"/>
          <p:cNvGrpSpPr>
            <a:grpSpLocks/>
          </p:cNvGrpSpPr>
          <p:nvPr/>
        </p:nvGrpSpPr>
        <p:grpSpPr bwMode="auto">
          <a:xfrm>
            <a:off x="3886200" y="2895600"/>
            <a:ext cx="1371600" cy="990600"/>
            <a:chOff x="1632" y="720"/>
            <a:chExt cx="1920" cy="1445"/>
          </a:xfrm>
        </p:grpSpPr>
        <p:pic>
          <p:nvPicPr>
            <p:cNvPr id="31792"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3175" cap="sq">
              <a:solidFill>
                <a:schemeClr val="tx1"/>
              </a:solidFill>
              <a:miter lim="800000"/>
              <a:headEnd type="none" w="sm" len="sm"/>
              <a:tailEnd type="none" w="sm" len="sm"/>
            </a:ln>
          </p:spPr>
        </p:pic>
        <p:sp>
          <p:nvSpPr>
            <p:cNvPr id="31793" name="Oval 7"/>
            <p:cNvSpPr>
              <a:spLocks noChangeArrowheads="1"/>
            </p:cNvSpPr>
            <p:nvPr/>
          </p:nvSpPr>
          <p:spPr bwMode="auto">
            <a:xfrm>
              <a:off x="1920" y="1056"/>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31794" name="Oval 8"/>
            <p:cNvSpPr>
              <a:spLocks noChangeArrowheads="1"/>
            </p:cNvSpPr>
            <p:nvPr/>
          </p:nvSpPr>
          <p:spPr bwMode="auto">
            <a:xfrm>
              <a:off x="2496" y="168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C</a:t>
              </a:r>
            </a:p>
          </p:txBody>
        </p:sp>
        <p:sp>
          <p:nvSpPr>
            <p:cNvPr id="31795" name="Oval 9"/>
            <p:cNvSpPr>
              <a:spLocks noChangeArrowheads="1"/>
            </p:cNvSpPr>
            <p:nvPr/>
          </p:nvSpPr>
          <p:spPr bwMode="auto">
            <a:xfrm>
              <a:off x="2880" y="120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B</a:t>
              </a:r>
            </a:p>
          </p:txBody>
        </p:sp>
        <p:cxnSp>
          <p:nvCxnSpPr>
            <p:cNvPr id="31796" name="AutoShape 10"/>
            <p:cNvCxnSpPr>
              <a:cxnSpLocks noChangeShapeType="1"/>
              <a:stCxn id="31793" idx="5"/>
              <a:endCxn id="31794" idx="1"/>
            </p:cNvCxnSpPr>
            <p:nvPr/>
          </p:nvCxnSpPr>
          <p:spPr bwMode="auto">
            <a:xfrm>
              <a:off x="2207" y="1351"/>
              <a:ext cx="338" cy="370"/>
            </a:xfrm>
            <a:prstGeom prst="straightConnector1">
              <a:avLst/>
            </a:prstGeom>
            <a:noFill/>
            <a:ln w="3175">
              <a:solidFill>
                <a:schemeClr val="tx1"/>
              </a:solidFill>
              <a:round/>
              <a:headEnd/>
              <a:tailEnd type="triangle" w="lg" len="lg"/>
            </a:ln>
          </p:spPr>
        </p:cxnSp>
      </p:grpSp>
      <p:pic>
        <p:nvPicPr>
          <p:cNvPr id="31780" name="Picture 6"/>
          <p:cNvPicPr>
            <a:picLocks noChangeAspect="1" noChangeArrowheads="1"/>
          </p:cNvPicPr>
          <p:nvPr/>
        </p:nvPicPr>
        <p:blipFill>
          <a:blip r:embed="rId3"/>
          <a:srcRect l="11111" t="30769" r="55556" b="38461"/>
          <a:stretch>
            <a:fillRect/>
          </a:stretch>
        </p:blipFill>
        <p:spPr bwMode="auto">
          <a:xfrm>
            <a:off x="3962400" y="3124200"/>
            <a:ext cx="457200" cy="304800"/>
          </a:xfrm>
          <a:prstGeom prst="rect">
            <a:avLst/>
          </a:prstGeom>
          <a:noFill/>
          <a:ln w="3175" cap="sq">
            <a:noFill/>
            <a:miter lim="800000"/>
            <a:headEnd type="none" w="sm" len="sm"/>
            <a:tailEnd type="none" w="sm" len="sm"/>
          </a:ln>
        </p:spPr>
      </p:pic>
      <p:sp>
        <p:nvSpPr>
          <p:cNvPr id="31781" name="Rectangle 12"/>
          <p:cNvSpPr>
            <a:spLocks noChangeArrowheads="1"/>
          </p:cNvSpPr>
          <p:nvPr/>
        </p:nvSpPr>
        <p:spPr bwMode="auto">
          <a:xfrm>
            <a:off x="4191000" y="3124200"/>
            <a:ext cx="228600" cy="228600"/>
          </a:xfrm>
          <a:prstGeom prst="rect">
            <a:avLst/>
          </a:prstGeom>
          <a:noFill/>
          <a:ln w="3175">
            <a:solidFill>
              <a:srgbClr val="FF0000"/>
            </a:solidFill>
            <a:miter lim="800000"/>
            <a:headEnd/>
            <a:tailEnd type="none" w="lg" len="lg"/>
          </a:ln>
        </p:spPr>
        <p:txBody>
          <a:bodyPr wrap="none" anchor="ctr">
            <a:prstTxWarp prst="textNoShape">
              <a:avLst/>
            </a:prstTxWarp>
          </a:bodyPr>
          <a:lstStyle/>
          <a:p>
            <a:endParaRPr lang="en-US"/>
          </a:p>
        </p:txBody>
      </p:sp>
      <p:sp>
        <p:nvSpPr>
          <p:cNvPr id="31782" name="Oval 7"/>
          <p:cNvSpPr>
            <a:spLocks noChangeArrowheads="1"/>
          </p:cNvSpPr>
          <p:nvPr/>
        </p:nvSpPr>
        <p:spPr bwMode="auto">
          <a:xfrm>
            <a:off x="3962400" y="3048000"/>
            <a:ext cx="239713" cy="230188"/>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cxnSp>
        <p:nvCxnSpPr>
          <p:cNvPr id="92" name="Shape 25"/>
          <p:cNvCxnSpPr>
            <a:stCxn id="16" idx="4"/>
          </p:cNvCxnSpPr>
          <p:nvPr/>
        </p:nvCxnSpPr>
        <p:spPr>
          <a:xfrm rot="16200000" flipH="1">
            <a:off x="3905250" y="2228850"/>
            <a:ext cx="685800" cy="647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784" name="AutoShape 11"/>
          <p:cNvCxnSpPr>
            <a:cxnSpLocks noChangeShapeType="1"/>
            <a:stCxn id="31782" idx="6"/>
          </p:cNvCxnSpPr>
          <p:nvPr/>
        </p:nvCxnSpPr>
        <p:spPr bwMode="auto">
          <a:xfrm>
            <a:off x="4202113" y="3163888"/>
            <a:ext cx="576262" cy="176212"/>
          </a:xfrm>
          <a:prstGeom prst="straightConnector1">
            <a:avLst/>
          </a:prstGeom>
          <a:noFill/>
          <a:ln w="3175">
            <a:solidFill>
              <a:schemeClr val="tx1"/>
            </a:solidFill>
            <a:round/>
            <a:headEnd/>
            <a:tailEnd type="triangle" w="lg" len="lg"/>
          </a:ln>
        </p:spPr>
      </p:cxnSp>
      <p:sp>
        <p:nvSpPr>
          <p:cNvPr id="104" name="Oval 103"/>
          <p:cNvSpPr>
            <a:spLocks noChangeArrowheads="1"/>
          </p:cNvSpPr>
          <p:nvPr/>
        </p:nvSpPr>
        <p:spPr bwMode="auto">
          <a:xfrm>
            <a:off x="2590800" y="762000"/>
            <a:ext cx="609600" cy="609600"/>
          </a:xfrm>
          <a:prstGeom prst="ellipse">
            <a:avLst/>
          </a:prstGeom>
          <a:gradFill rotWithShape="1">
            <a:gsLst>
              <a:gs pos="0">
                <a:srgbClr val="00AD7B"/>
              </a:gs>
              <a:gs pos="80000">
                <a:srgbClr val="00E3A3"/>
              </a:gs>
              <a:gs pos="100000">
                <a:srgbClr val="00E9A6"/>
              </a:gs>
            </a:gsLst>
            <a:lin ang="16200000"/>
          </a:gradFill>
          <a:ln w="9525">
            <a:solidFill>
              <a:srgbClr val="00CC98"/>
            </a:solidFill>
            <a:round/>
            <a:headEnd/>
            <a:tailEnd type="triangle" w="lg" len="lg"/>
          </a:ln>
          <a:effectLst>
            <a:outerShdw blurRad="63500" dist="23000" dir="5400000" rotWithShape="0">
              <a:srgbClr val="000000">
                <a:alpha val="34999"/>
              </a:srgbClr>
            </a:outerShdw>
          </a:effectLst>
        </p:spPr>
        <p:txBody>
          <a:bodyPr wrap="none" anchor="ctr" anchorCtr="1">
            <a:prstTxWarp prst="textNoShape">
              <a:avLst/>
            </a:prstTxWarp>
          </a:bodyPr>
          <a:lstStyle/>
          <a:p>
            <a:pPr algn="ctr">
              <a:defRPr/>
            </a:pPr>
            <a:r>
              <a:rPr lang="en-US" sz="3200" dirty="0">
                <a:solidFill>
                  <a:schemeClr val="bg1"/>
                </a:solidFill>
                <a:latin typeface="+mj-lt"/>
                <a:ea typeface="+mn-ea"/>
                <a:cs typeface="+mn-cs"/>
              </a:rPr>
              <a:t>1</a:t>
            </a:r>
          </a:p>
        </p:txBody>
      </p:sp>
      <p:sp>
        <p:nvSpPr>
          <p:cNvPr id="105" name="Oval 104"/>
          <p:cNvSpPr>
            <a:spLocks noChangeArrowheads="1"/>
          </p:cNvSpPr>
          <p:nvPr/>
        </p:nvSpPr>
        <p:spPr bwMode="auto">
          <a:xfrm>
            <a:off x="1752600" y="2514600"/>
            <a:ext cx="609600" cy="609600"/>
          </a:xfrm>
          <a:prstGeom prst="ellipse">
            <a:avLst/>
          </a:prstGeom>
          <a:gradFill rotWithShape="1">
            <a:gsLst>
              <a:gs pos="0">
                <a:srgbClr val="00AD7B"/>
              </a:gs>
              <a:gs pos="80000">
                <a:srgbClr val="00E3A3"/>
              </a:gs>
              <a:gs pos="100000">
                <a:srgbClr val="00E9A6"/>
              </a:gs>
            </a:gsLst>
            <a:lin ang="16200000"/>
          </a:gradFill>
          <a:ln w="9525">
            <a:solidFill>
              <a:srgbClr val="00CC98"/>
            </a:solidFill>
            <a:round/>
            <a:headEnd/>
            <a:tailEnd type="triangle" w="lg" len="lg"/>
          </a:ln>
          <a:effectLst>
            <a:outerShdw blurRad="63500" dist="23000" dir="5400000" rotWithShape="0">
              <a:srgbClr val="000000">
                <a:alpha val="34999"/>
              </a:srgbClr>
            </a:outerShdw>
          </a:effectLst>
        </p:spPr>
        <p:txBody>
          <a:bodyPr wrap="none" anchor="ctr" anchorCtr="1">
            <a:prstTxWarp prst="textNoShape">
              <a:avLst/>
            </a:prstTxWarp>
          </a:bodyPr>
          <a:lstStyle/>
          <a:p>
            <a:pPr algn="ctr">
              <a:defRPr/>
            </a:pPr>
            <a:r>
              <a:rPr lang="en-US" sz="3200" dirty="0">
                <a:solidFill>
                  <a:schemeClr val="bg1"/>
                </a:solidFill>
                <a:latin typeface="+mj-lt"/>
                <a:ea typeface="+mn-ea"/>
                <a:cs typeface="+mn-cs"/>
              </a:rPr>
              <a:t>2</a:t>
            </a:r>
          </a:p>
        </p:txBody>
      </p:sp>
      <p:sp>
        <p:nvSpPr>
          <p:cNvPr id="106" name="Oval 105"/>
          <p:cNvSpPr>
            <a:spLocks noChangeArrowheads="1"/>
          </p:cNvSpPr>
          <p:nvPr/>
        </p:nvSpPr>
        <p:spPr bwMode="auto">
          <a:xfrm>
            <a:off x="1066800" y="4114800"/>
            <a:ext cx="609600" cy="609600"/>
          </a:xfrm>
          <a:prstGeom prst="ellipse">
            <a:avLst/>
          </a:prstGeom>
          <a:gradFill rotWithShape="1">
            <a:gsLst>
              <a:gs pos="0">
                <a:srgbClr val="00AD7B"/>
              </a:gs>
              <a:gs pos="80000">
                <a:srgbClr val="00E3A3"/>
              </a:gs>
              <a:gs pos="100000">
                <a:srgbClr val="00E9A6"/>
              </a:gs>
            </a:gsLst>
            <a:lin ang="16200000"/>
          </a:gradFill>
          <a:ln w="9525">
            <a:solidFill>
              <a:srgbClr val="00CC98"/>
            </a:solidFill>
            <a:round/>
            <a:headEnd/>
            <a:tailEnd type="triangle" w="lg" len="lg"/>
          </a:ln>
          <a:effectLst>
            <a:outerShdw blurRad="63500" dist="23000" dir="5400000" rotWithShape="0">
              <a:srgbClr val="000000">
                <a:alpha val="34999"/>
              </a:srgbClr>
            </a:outerShdw>
          </a:effectLst>
        </p:spPr>
        <p:txBody>
          <a:bodyPr wrap="none" anchor="ctr" anchorCtr="1">
            <a:prstTxWarp prst="textNoShape">
              <a:avLst/>
            </a:prstTxWarp>
          </a:bodyPr>
          <a:lstStyle/>
          <a:p>
            <a:pPr algn="ctr">
              <a:defRPr/>
            </a:pPr>
            <a:r>
              <a:rPr lang="en-US" sz="3200" dirty="0">
                <a:solidFill>
                  <a:schemeClr val="bg1"/>
                </a:solidFill>
                <a:latin typeface="+mj-lt"/>
                <a:ea typeface="+mn-ea"/>
                <a:cs typeface="+mn-cs"/>
              </a:rPr>
              <a:t>3</a:t>
            </a:r>
          </a:p>
        </p:txBody>
      </p:sp>
      <p:sp>
        <p:nvSpPr>
          <p:cNvPr id="107" name="Oval 106"/>
          <p:cNvSpPr>
            <a:spLocks noChangeArrowheads="1"/>
          </p:cNvSpPr>
          <p:nvPr/>
        </p:nvSpPr>
        <p:spPr bwMode="auto">
          <a:xfrm>
            <a:off x="4800600" y="2514600"/>
            <a:ext cx="609600" cy="609600"/>
          </a:xfrm>
          <a:prstGeom prst="ellipse">
            <a:avLst/>
          </a:prstGeom>
          <a:gradFill rotWithShape="1">
            <a:gsLst>
              <a:gs pos="0">
                <a:srgbClr val="00AD7B"/>
              </a:gs>
              <a:gs pos="80000">
                <a:srgbClr val="00E3A3"/>
              </a:gs>
              <a:gs pos="100000">
                <a:srgbClr val="00E9A6"/>
              </a:gs>
            </a:gsLst>
            <a:lin ang="16200000"/>
          </a:gradFill>
          <a:ln w="9525">
            <a:solidFill>
              <a:srgbClr val="00CC98"/>
            </a:solidFill>
            <a:round/>
            <a:headEnd/>
            <a:tailEnd type="triangle" w="lg" len="lg"/>
          </a:ln>
          <a:effectLst>
            <a:outerShdw blurRad="63500" dist="23000" dir="5400000" rotWithShape="0">
              <a:srgbClr val="000000">
                <a:alpha val="34999"/>
              </a:srgbClr>
            </a:outerShdw>
          </a:effectLst>
        </p:spPr>
        <p:txBody>
          <a:bodyPr wrap="none" anchor="ctr" anchorCtr="1">
            <a:prstTxWarp prst="textNoShape">
              <a:avLst/>
            </a:prstTxWarp>
          </a:bodyPr>
          <a:lstStyle/>
          <a:p>
            <a:pPr algn="ctr">
              <a:defRPr/>
            </a:pPr>
            <a:r>
              <a:rPr lang="en-US" sz="3200" dirty="0">
                <a:solidFill>
                  <a:schemeClr val="bg1"/>
                </a:solidFill>
                <a:latin typeface="+mj-lt"/>
                <a:ea typeface="+mn-ea"/>
                <a:cs typeface="+mn-cs"/>
              </a:rPr>
              <a:t>5</a:t>
            </a:r>
          </a:p>
        </p:txBody>
      </p:sp>
      <p:sp>
        <p:nvSpPr>
          <p:cNvPr id="108" name="Oval 107"/>
          <p:cNvSpPr>
            <a:spLocks noChangeArrowheads="1"/>
          </p:cNvSpPr>
          <p:nvPr/>
        </p:nvSpPr>
        <p:spPr bwMode="auto">
          <a:xfrm>
            <a:off x="3962400" y="4191000"/>
            <a:ext cx="609600" cy="609600"/>
          </a:xfrm>
          <a:prstGeom prst="ellipse">
            <a:avLst/>
          </a:prstGeom>
          <a:gradFill rotWithShape="1">
            <a:gsLst>
              <a:gs pos="0">
                <a:srgbClr val="00AD7B"/>
              </a:gs>
              <a:gs pos="80000">
                <a:srgbClr val="00E3A3"/>
              </a:gs>
              <a:gs pos="100000">
                <a:srgbClr val="00E9A6"/>
              </a:gs>
            </a:gsLst>
            <a:lin ang="16200000"/>
          </a:gradFill>
          <a:ln w="9525">
            <a:solidFill>
              <a:srgbClr val="00CC98"/>
            </a:solidFill>
            <a:round/>
            <a:headEnd/>
            <a:tailEnd type="triangle" w="lg" len="lg"/>
          </a:ln>
          <a:effectLst>
            <a:outerShdw blurRad="63500" dist="23000" dir="5400000" rotWithShape="0">
              <a:srgbClr val="000000">
                <a:alpha val="34999"/>
              </a:srgbClr>
            </a:outerShdw>
          </a:effectLst>
        </p:spPr>
        <p:txBody>
          <a:bodyPr wrap="none" anchor="ctr" anchorCtr="1">
            <a:prstTxWarp prst="textNoShape">
              <a:avLst/>
            </a:prstTxWarp>
          </a:bodyPr>
          <a:lstStyle/>
          <a:p>
            <a:pPr algn="ctr">
              <a:defRPr/>
            </a:pPr>
            <a:r>
              <a:rPr lang="en-US" sz="3200" dirty="0">
                <a:solidFill>
                  <a:schemeClr val="bg1"/>
                </a:solidFill>
                <a:latin typeface="+mj-lt"/>
                <a:ea typeface="+mn-ea"/>
                <a:cs typeface="+mn-cs"/>
              </a:rPr>
              <a:t>4</a:t>
            </a:r>
          </a:p>
        </p:txBody>
      </p:sp>
      <p:sp>
        <p:nvSpPr>
          <p:cNvPr id="109" name="Oval 108"/>
          <p:cNvSpPr>
            <a:spLocks noChangeArrowheads="1"/>
          </p:cNvSpPr>
          <p:nvPr/>
        </p:nvSpPr>
        <p:spPr bwMode="auto">
          <a:xfrm>
            <a:off x="6477000" y="4114800"/>
            <a:ext cx="609600" cy="609600"/>
          </a:xfrm>
          <a:prstGeom prst="ellipse">
            <a:avLst/>
          </a:prstGeom>
          <a:gradFill rotWithShape="1">
            <a:gsLst>
              <a:gs pos="0">
                <a:srgbClr val="00AD7B"/>
              </a:gs>
              <a:gs pos="80000">
                <a:srgbClr val="00E3A3"/>
              </a:gs>
              <a:gs pos="100000">
                <a:srgbClr val="00E9A6"/>
              </a:gs>
            </a:gsLst>
            <a:lin ang="16200000"/>
          </a:gradFill>
          <a:ln w="9525">
            <a:solidFill>
              <a:srgbClr val="00CC98"/>
            </a:solidFill>
            <a:round/>
            <a:headEnd/>
            <a:tailEnd type="triangle" w="lg" len="lg"/>
          </a:ln>
          <a:effectLst>
            <a:outerShdw blurRad="63500" dist="23000" dir="5400000" rotWithShape="0">
              <a:srgbClr val="000000">
                <a:alpha val="34999"/>
              </a:srgbClr>
            </a:outerShdw>
          </a:effectLst>
        </p:spPr>
        <p:txBody>
          <a:bodyPr wrap="none" anchor="ctr" anchorCtr="1">
            <a:prstTxWarp prst="textNoShape">
              <a:avLst/>
            </a:prstTxWarp>
          </a:bodyPr>
          <a:lstStyle/>
          <a:p>
            <a:pPr algn="ctr">
              <a:defRPr/>
            </a:pPr>
            <a:r>
              <a:rPr lang="en-US" sz="3200" dirty="0">
                <a:solidFill>
                  <a:schemeClr val="bg1"/>
                </a:solidFill>
                <a:latin typeface="+mj-lt"/>
                <a:ea typeface="+mn-ea"/>
                <a:cs typeface="+mn-cs"/>
              </a:rPr>
              <a:t>6</a:t>
            </a:r>
          </a:p>
        </p:txBody>
      </p:sp>
      <p:sp>
        <p:nvSpPr>
          <p:cNvPr id="110" name="Oval 109"/>
          <p:cNvSpPr>
            <a:spLocks noChangeArrowheads="1"/>
          </p:cNvSpPr>
          <p:nvPr/>
        </p:nvSpPr>
        <p:spPr bwMode="auto">
          <a:xfrm>
            <a:off x="8077200" y="1981200"/>
            <a:ext cx="609600" cy="609600"/>
          </a:xfrm>
          <a:prstGeom prst="ellipse">
            <a:avLst/>
          </a:prstGeom>
          <a:gradFill rotWithShape="1">
            <a:gsLst>
              <a:gs pos="0">
                <a:srgbClr val="00AD7B"/>
              </a:gs>
              <a:gs pos="80000">
                <a:srgbClr val="00E3A3"/>
              </a:gs>
              <a:gs pos="100000">
                <a:srgbClr val="00E9A6"/>
              </a:gs>
            </a:gsLst>
            <a:lin ang="16200000"/>
          </a:gradFill>
          <a:ln w="9525">
            <a:solidFill>
              <a:srgbClr val="00CC98"/>
            </a:solidFill>
            <a:round/>
            <a:headEnd/>
            <a:tailEnd type="triangle" w="lg" len="lg"/>
          </a:ln>
          <a:effectLst>
            <a:outerShdw blurRad="63500" dist="23000" dir="5400000" rotWithShape="0">
              <a:srgbClr val="000000">
                <a:alpha val="34999"/>
              </a:srgbClr>
            </a:outerShdw>
          </a:effectLst>
        </p:spPr>
        <p:txBody>
          <a:bodyPr wrap="none" anchor="ctr" anchorCtr="1">
            <a:prstTxWarp prst="textNoShape">
              <a:avLst/>
            </a:prstTxWarp>
          </a:bodyPr>
          <a:lstStyle/>
          <a:p>
            <a:pPr algn="ctr">
              <a:defRPr/>
            </a:pPr>
            <a:r>
              <a:rPr lang="en-US" sz="3200" dirty="0">
                <a:solidFill>
                  <a:schemeClr val="bg1"/>
                </a:solidFill>
                <a:latin typeface="+mj-lt"/>
                <a:ea typeface="+mn-ea"/>
                <a:cs typeface="+mn-cs"/>
              </a:rPr>
              <a:t>7</a:t>
            </a:r>
          </a:p>
        </p:txBody>
      </p:sp>
    </p:spTree>
    <p:extLst>
      <p:ext uri="{BB962C8B-B14F-4D97-AF65-F5344CB8AC3E}">
        <p14:creationId xmlns:p14="http://schemas.microsoft.com/office/powerpoint/2010/main" val="22969050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In the example on the last slide, which other objects will be redraw?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Node B</a:t>
            </a:r>
            <a:endParaRPr lang="en-US" dirty="0" smtClean="0"/>
          </a:p>
          <a:p>
            <a:pPr marL="914400" lvl="1" indent="-457200">
              <a:buFont typeface="+mj-lt"/>
              <a:buAutoNum type="alphaUcPeriod"/>
            </a:pPr>
            <a:r>
              <a:rPr lang="en-US" dirty="0" smtClean="0"/>
              <a:t>Edge A-C</a:t>
            </a:r>
            <a:endParaRPr lang="en-US" dirty="0" smtClean="0"/>
          </a:p>
          <a:p>
            <a:pPr marL="914400" lvl="1" indent="-457200">
              <a:buFont typeface="+mj-lt"/>
              <a:buAutoNum type="alphaUcPeriod"/>
            </a:pPr>
            <a:r>
              <a:rPr lang="en-US" dirty="0" smtClean="0"/>
              <a:t>Node C</a:t>
            </a: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12</a:t>
            </a:fld>
            <a:endParaRPr lang="en-US"/>
          </a:p>
        </p:txBody>
      </p:sp>
    </p:spTree>
    <p:extLst>
      <p:ext uri="{BB962C8B-B14F-4D97-AF65-F5344CB8AC3E}">
        <p14:creationId xmlns:p14="http://schemas.microsoft.com/office/powerpoint/2010/main" val="165294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t>Z Order</a:t>
            </a:r>
          </a:p>
        </p:txBody>
      </p:sp>
      <p:sp>
        <p:nvSpPr>
          <p:cNvPr id="33795" name="Text Placeholder 2"/>
          <p:cNvSpPr>
            <a:spLocks noGrp="1"/>
          </p:cNvSpPr>
          <p:nvPr>
            <p:ph type="body" idx="1"/>
          </p:nvPr>
        </p:nvSpPr>
        <p:spPr>
          <a:xfrm>
            <a:off x="685800" y="1143000"/>
            <a:ext cx="7772400" cy="4724400"/>
          </a:xfrm>
        </p:spPr>
        <p:txBody>
          <a:bodyPr/>
          <a:lstStyle/>
          <a:p>
            <a:r>
              <a:rPr lang="en-US" sz="2400" dirty="0"/>
              <a:t>2D GUIs are really “2 ½ D”</a:t>
            </a:r>
          </a:p>
          <a:p>
            <a:pPr lvl="1"/>
            <a:r>
              <a:rPr lang="en-US" sz="2000" dirty="0"/>
              <a:t>Drawing order produces layers</a:t>
            </a:r>
          </a:p>
          <a:p>
            <a:pPr lvl="1"/>
            <a:r>
              <a:rPr lang="en-US" sz="2000" dirty="0"/>
              <a:t>Not a true z coordinate for each object, but merely an </a:t>
            </a:r>
            <a:r>
              <a:rPr lang="en-US" sz="2000" b="1" dirty="0"/>
              <a:t>ordering </a:t>
            </a:r>
            <a:r>
              <a:rPr lang="en-US" sz="2000" dirty="0"/>
              <a:t>in the z dimension</a:t>
            </a:r>
          </a:p>
          <a:p>
            <a:r>
              <a:rPr lang="en-US" sz="2400" dirty="0"/>
              <a:t>View tree and redraw algorithm dictate z order</a:t>
            </a:r>
          </a:p>
          <a:p>
            <a:pPr lvl="1"/>
            <a:r>
              <a:rPr lang="en-US" sz="2000" dirty="0"/>
              <a:t>Parents are drawn first, underneath children</a:t>
            </a:r>
          </a:p>
          <a:p>
            <a:pPr lvl="1"/>
            <a:r>
              <a:rPr lang="en-US" sz="2000" dirty="0"/>
              <a:t>Older siblings are drawn under younger ones</a:t>
            </a:r>
          </a:p>
          <a:p>
            <a:pPr lvl="2"/>
            <a:r>
              <a:rPr lang="en-US" sz="1800" dirty="0"/>
              <a:t>Flex, HTML, most GUI toolkits and drawing programs behave this way</a:t>
            </a:r>
          </a:p>
          <a:p>
            <a:pPr lvl="2"/>
            <a:r>
              <a:rPr lang="en-US" sz="1800" dirty="0"/>
              <a:t>Java Swing is backwards: last component added (highest index) is drawn </a:t>
            </a:r>
            <a:r>
              <a:rPr lang="en-US" sz="1800" dirty="0" smtClean="0"/>
              <a:t>first</a:t>
            </a:r>
          </a:p>
          <a:p>
            <a:pPr lvl="2"/>
            <a:r>
              <a:rPr lang="en-US" sz="1800" dirty="0" smtClean="0"/>
              <a:t>CSS has a z-index property that overrides tree structure</a:t>
            </a:r>
            <a:endParaRPr lang="en-US" sz="1800" dirty="0"/>
          </a:p>
        </p:txBody>
      </p:sp>
      <p:sp>
        <p:nvSpPr>
          <p:cNvPr id="33796"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33797" name="Footer Placeholder 4"/>
          <p:cNvSpPr>
            <a:spLocks noGrp="1"/>
          </p:cNvSpPr>
          <p:nvPr>
            <p:ph type="ftr" sz="quarter" idx="11"/>
          </p:nvPr>
        </p:nvSpPr>
        <p:spPr>
          <a:noFill/>
        </p:spPr>
        <p:txBody>
          <a:bodyPr/>
          <a:lstStyle/>
          <a:p>
            <a:r>
              <a:rPr lang="en-US" dirty="0" smtClean="0">
                <a:ea typeface="Arial" charset="0"/>
              </a:rPr>
              <a:t>6.813/6.831 User Interface Design and Implementation</a:t>
            </a:r>
            <a:endParaRPr lang="en-US" dirty="0">
              <a:ea typeface="Arial" charset="0"/>
            </a:endParaRPr>
          </a:p>
        </p:txBody>
      </p:sp>
      <p:sp>
        <p:nvSpPr>
          <p:cNvPr id="33798" name="Slide Number Placeholder 5"/>
          <p:cNvSpPr>
            <a:spLocks noGrp="1"/>
          </p:cNvSpPr>
          <p:nvPr>
            <p:ph type="sldNum" sz="quarter" idx="12"/>
          </p:nvPr>
        </p:nvSpPr>
        <p:spPr>
          <a:noFill/>
        </p:spPr>
        <p:txBody>
          <a:bodyPr/>
          <a:lstStyle/>
          <a:p>
            <a:fld id="{EEEE3ABA-8371-9941-AC1E-1278C18EA96A}" type="slidenum">
              <a:rPr lang="en-US"/>
              <a:pPr/>
              <a:t>13</a:t>
            </a:fld>
            <a:endParaRPr lang="en-US"/>
          </a:p>
        </p:txBody>
      </p:sp>
      <p:grpSp>
        <p:nvGrpSpPr>
          <p:cNvPr id="33799" name="Group 5"/>
          <p:cNvGrpSpPr>
            <a:grpSpLocks/>
          </p:cNvGrpSpPr>
          <p:nvPr/>
        </p:nvGrpSpPr>
        <p:grpSpPr bwMode="auto">
          <a:xfrm>
            <a:off x="5638800" y="457200"/>
            <a:ext cx="1371600" cy="990600"/>
            <a:chOff x="1632" y="720"/>
            <a:chExt cx="1920" cy="1445"/>
          </a:xfrm>
        </p:grpSpPr>
        <p:pic>
          <p:nvPicPr>
            <p:cNvPr id="33813"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3175" cap="sq">
              <a:solidFill>
                <a:schemeClr val="tx1"/>
              </a:solidFill>
              <a:miter lim="800000"/>
              <a:headEnd type="none" w="sm" len="sm"/>
              <a:tailEnd type="none" w="sm" len="sm"/>
            </a:ln>
          </p:spPr>
        </p:pic>
        <p:sp>
          <p:nvSpPr>
            <p:cNvPr id="33814" name="Oval 7"/>
            <p:cNvSpPr>
              <a:spLocks noChangeArrowheads="1"/>
            </p:cNvSpPr>
            <p:nvPr/>
          </p:nvSpPr>
          <p:spPr bwMode="auto">
            <a:xfrm>
              <a:off x="1920" y="1056"/>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33815" name="Oval 8"/>
            <p:cNvSpPr>
              <a:spLocks noChangeArrowheads="1"/>
            </p:cNvSpPr>
            <p:nvPr/>
          </p:nvSpPr>
          <p:spPr bwMode="auto">
            <a:xfrm>
              <a:off x="2496" y="168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C</a:t>
              </a:r>
            </a:p>
          </p:txBody>
        </p:sp>
        <p:sp>
          <p:nvSpPr>
            <p:cNvPr id="33816" name="Oval 9"/>
            <p:cNvSpPr>
              <a:spLocks noChangeArrowheads="1"/>
            </p:cNvSpPr>
            <p:nvPr/>
          </p:nvSpPr>
          <p:spPr bwMode="auto">
            <a:xfrm>
              <a:off x="2880" y="120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B</a:t>
              </a:r>
            </a:p>
          </p:txBody>
        </p:sp>
        <p:cxnSp>
          <p:nvCxnSpPr>
            <p:cNvPr id="33817" name="AutoShape 10"/>
            <p:cNvCxnSpPr>
              <a:cxnSpLocks noChangeShapeType="1"/>
              <a:stCxn id="33814" idx="5"/>
              <a:endCxn id="33815" idx="1"/>
            </p:cNvCxnSpPr>
            <p:nvPr/>
          </p:nvCxnSpPr>
          <p:spPr bwMode="auto">
            <a:xfrm>
              <a:off x="2207" y="1351"/>
              <a:ext cx="338" cy="370"/>
            </a:xfrm>
            <a:prstGeom prst="straightConnector1">
              <a:avLst/>
            </a:prstGeom>
            <a:noFill/>
            <a:ln w="3175">
              <a:solidFill>
                <a:schemeClr val="tx1"/>
              </a:solidFill>
              <a:round/>
              <a:headEnd/>
              <a:tailEnd type="triangle" w="lg" len="lg"/>
            </a:ln>
          </p:spPr>
        </p:cxnSp>
        <p:cxnSp>
          <p:nvCxnSpPr>
            <p:cNvPr id="33818" name="AutoShape 11"/>
            <p:cNvCxnSpPr>
              <a:cxnSpLocks noChangeShapeType="1"/>
              <a:stCxn id="33814" idx="6"/>
              <a:endCxn id="33816" idx="2"/>
            </p:cNvCxnSpPr>
            <p:nvPr/>
          </p:nvCxnSpPr>
          <p:spPr bwMode="auto">
            <a:xfrm>
              <a:off x="2264" y="1224"/>
              <a:ext cx="608" cy="144"/>
            </a:xfrm>
            <a:prstGeom prst="straightConnector1">
              <a:avLst/>
            </a:prstGeom>
            <a:noFill/>
            <a:ln w="3175">
              <a:solidFill>
                <a:schemeClr val="tx1"/>
              </a:solidFill>
              <a:round/>
              <a:headEnd/>
              <a:tailEnd type="triangle" w="lg" len="lg"/>
            </a:ln>
          </p:spPr>
        </p:cxnSp>
      </p:grpSp>
      <p:pic>
        <p:nvPicPr>
          <p:cNvPr id="33800" name="Picture 6"/>
          <p:cNvPicPr>
            <a:picLocks noChangeAspect="1" noChangeArrowheads="1"/>
          </p:cNvPicPr>
          <p:nvPr/>
        </p:nvPicPr>
        <p:blipFill>
          <a:blip r:embed="rId3"/>
          <a:srcRect l="11111" t="30769" r="55556" b="38461"/>
          <a:stretch>
            <a:fillRect/>
          </a:stretch>
        </p:blipFill>
        <p:spPr bwMode="auto">
          <a:xfrm>
            <a:off x="5715000" y="685800"/>
            <a:ext cx="457200" cy="304800"/>
          </a:xfrm>
          <a:prstGeom prst="rect">
            <a:avLst/>
          </a:prstGeom>
          <a:noFill/>
          <a:ln w="3175" cap="sq">
            <a:noFill/>
            <a:miter lim="800000"/>
            <a:headEnd type="none" w="sm" len="sm"/>
            <a:tailEnd type="none" w="sm" len="sm"/>
          </a:ln>
        </p:spPr>
      </p:pic>
      <p:sp>
        <p:nvSpPr>
          <p:cNvPr id="33801" name="Rectangle 12"/>
          <p:cNvSpPr>
            <a:spLocks noChangeArrowheads="1"/>
          </p:cNvSpPr>
          <p:nvPr/>
        </p:nvSpPr>
        <p:spPr bwMode="auto">
          <a:xfrm>
            <a:off x="5715000" y="609600"/>
            <a:ext cx="304800" cy="304800"/>
          </a:xfrm>
          <a:prstGeom prst="rect">
            <a:avLst/>
          </a:prstGeom>
          <a:noFill/>
          <a:ln w="3175">
            <a:solidFill>
              <a:srgbClr val="FF0000"/>
            </a:solidFill>
            <a:miter lim="800000"/>
            <a:headEnd/>
            <a:tailEnd type="none" w="lg" len="lg"/>
          </a:ln>
        </p:spPr>
        <p:txBody>
          <a:bodyPr wrap="none" anchor="ctr">
            <a:prstTxWarp prst="textNoShape">
              <a:avLst/>
            </a:prstTxWarp>
          </a:bodyPr>
          <a:lstStyle/>
          <a:p>
            <a:endParaRPr lang="en-US"/>
          </a:p>
        </p:txBody>
      </p:sp>
      <p:sp>
        <p:nvSpPr>
          <p:cNvPr id="33802" name="Oval 7"/>
          <p:cNvSpPr>
            <a:spLocks noChangeArrowheads="1"/>
          </p:cNvSpPr>
          <p:nvPr/>
        </p:nvSpPr>
        <p:spPr bwMode="auto">
          <a:xfrm>
            <a:off x="5745163" y="639763"/>
            <a:ext cx="239712" cy="230187"/>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endParaRPr lang="en-US" sz="1600"/>
          </a:p>
        </p:txBody>
      </p:sp>
      <p:grpSp>
        <p:nvGrpSpPr>
          <p:cNvPr id="33803" name="Group 5"/>
          <p:cNvGrpSpPr>
            <a:grpSpLocks/>
          </p:cNvGrpSpPr>
          <p:nvPr/>
        </p:nvGrpSpPr>
        <p:grpSpPr bwMode="auto">
          <a:xfrm>
            <a:off x="7315200" y="457200"/>
            <a:ext cx="1371600" cy="990600"/>
            <a:chOff x="1632" y="720"/>
            <a:chExt cx="1920" cy="1445"/>
          </a:xfrm>
        </p:grpSpPr>
        <p:pic>
          <p:nvPicPr>
            <p:cNvPr id="33807"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3175" cap="sq">
              <a:solidFill>
                <a:schemeClr val="tx1"/>
              </a:solidFill>
              <a:miter lim="800000"/>
              <a:headEnd type="none" w="sm" len="sm"/>
              <a:tailEnd type="none" w="sm" len="sm"/>
            </a:ln>
          </p:spPr>
        </p:pic>
        <p:sp>
          <p:nvSpPr>
            <p:cNvPr id="33808" name="Oval 7"/>
            <p:cNvSpPr>
              <a:spLocks noChangeArrowheads="1"/>
            </p:cNvSpPr>
            <p:nvPr/>
          </p:nvSpPr>
          <p:spPr bwMode="auto">
            <a:xfrm>
              <a:off x="1920" y="1056"/>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
          <p:nvSpPr>
            <p:cNvPr id="33809" name="Oval 8"/>
            <p:cNvSpPr>
              <a:spLocks noChangeArrowheads="1"/>
            </p:cNvSpPr>
            <p:nvPr/>
          </p:nvSpPr>
          <p:spPr bwMode="auto">
            <a:xfrm>
              <a:off x="2496" y="168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C</a:t>
              </a:r>
            </a:p>
          </p:txBody>
        </p:sp>
        <p:sp>
          <p:nvSpPr>
            <p:cNvPr id="33810" name="Oval 9"/>
            <p:cNvSpPr>
              <a:spLocks noChangeArrowheads="1"/>
            </p:cNvSpPr>
            <p:nvPr/>
          </p:nvSpPr>
          <p:spPr bwMode="auto">
            <a:xfrm>
              <a:off x="2880" y="1200"/>
              <a:ext cx="336" cy="336"/>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B</a:t>
              </a:r>
            </a:p>
          </p:txBody>
        </p:sp>
        <p:cxnSp>
          <p:nvCxnSpPr>
            <p:cNvPr id="33811" name="AutoShape 10"/>
            <p:cNvCxnSpPr>
              <a:cxnSpLocks noChangeShapeType="1"/>
              <a:stCxn id="33808" idx="5"/>
              <a:endCxn id="33809" idx="1"/>
            </p:cNvCxnSpPr>
            <p:nvPr/>
          </p:nvCxnSpPr>
          <p:spPr bwMode="auto">
            <a:xfrm>
              <a:off x="2207" y="1351"/>
              <a:ext cx="338" cy="370"/>
            </a:xfrm>
            <a:prstGeom prst="straightConnector1">
              <a:avLst/>
            </a:prstGeom>
            <a:noFill/>
            <a:ln w="3175">
              <a:solidFill>
                <a:schemeClr val="tx1"/>
              </a:solidFill>
              <a:round/>
              <a:headEnd/>
              <a:tailEnd type="triangle" w="lg" len="lg"/>
            </a:ln>
          </p:spPr>
        </p:cxnSp>
        <p:cxnSp>
          <p:nvCxnSpPr>
            <p:cNvPr id="33812" name="AutoShape 11"/>
            <p:cNvCxnSpPr>
              <a:cxnSpLocks noChangeShapeType="1"/>
              <a:stCxn id="33808" idx="6"/>
              <a:endCxn id="33810" idx="2"/>
            </p:cNvCxnSpPr>
            <p:nvPr/>
          </p:nvCxnSpPr>
          <p:spPr bwMode="auto">
            <a:xfrm>
              <a:off x="2264" y="1224"/>
              <a:ext cx="608" cy="144"/>
            </a:xfrm>
            <a:prstGeom prst="straightConnector1">
              <a:avLst/>
            </a:prstGeom>
            <a:noFill/>
            <a:ln w="3175">
              <a:solidFill>
                <a:schemeClr val="tx1"/>
              </a:solidFill>
              <a:round/>
              <a:headEnd/>
              <a:tailEnd type="triangle" w="lg" len="lg"/>
            </a:ln>
          </p:spPr>
        </p:cxnSp>
      </p:grpSp>
      <p:pic>
        <p:nvPicPr>
          <p:cNvPr id="33804" name="Picture 6"/>
          <p:cNvPicPr>
            <a:picLocks noChangeAspect="1" noChangeArrowheads="1"/>
          </p:cNvPicPr>
          <p:nvPr/>
        </p:nvPicPr>
        <p:blipFill>
          <a:blip r:embed="rId3"/>
          <a:srcRect l="11111" t="30769" r="55556" b="38461"/>
          <a:stretch>
            <a:fillRect/>
          </a:stretch>
        </p:blipFill>
        <p:spPr bwMode="auto">
          <a:xfrm>
            <a:off x="7391400" y="685800"/>
            <a:ext cx="457200" cy="304800"/>
          </a:xfrm>
          <a:prstGeom prst="rect">
            <a:avLst/>
          </a:prstGeom>
          <a:noFill/>
          <a:ln w="3175" cap="sq">
            <a:noFill/>
            <a:miter lim="800000"/>
            <a:headEnd type="none" w="sm" len="sm"/>
            <a:tailEnd type="none" w="sm" len="sm"/>
          </a:ln>
        </p:spPr>
      </p:pic>
      <p:sp>
        <p:nvSpPr>
          <p:cNvPr id="33805" name="Rectangle 12"/>
          <p:cNvSpPr>
            <a:spLocks noChangeArrowheads="1"/>
          </p:cNvSpPr>
          <p:nvPr/>
        </p:nvSpPr>
        <p:spPr bwMode="auto">
          <a:xfrm>
            <a:off x="7391400" y="609600"/>
            <a:ext cx="304800" cy="304800"/>
          </a:xfrm>
          <a:prstGeom prst="rect">
            <a:avLst/>
          </a:prstGeom>
          <a:noFill/>
          <a:ln w="3175">
            <a:solidFill>
              <a:srgbClr val="FF0000"/>
            </a:solidFill>
            <a:miter lim="800000"/>
            <a:headEnd/>
            <a:tailEnd type="none" w="lg" len="lg"/>
          </a:ln>
        </p:spPr>
        <p:txBody>
          <a:bodyPr wrap="none" anchor="ctr">
            <a:prstTxWarp prst="textNoShape">
              <a:avLst/>
            </a:prstTxWarp>
          </a:bodyPr>
          <a:lstStyle/>
          <a:p>
            <a:endParaRPr lang="en-US"/>
          </a:p>
        </p:txBody>
      </p:sp>
      <p:sp>
        <p:nvSpPr>
          <p:cNvPr id="33806" name="Oval 7"/>
          <p:cNvSpPr>
            <a:spLocks noChangeArrowheads="1"/>
          </p:cNvSpPr>
          <p:nvPr/>
        </p:nvSpPr>
        <p:spPr bwMode="auto">
          <a:xfrm>
            <a:off x="7421563" y="639763"/>
            <a:ext cx="239712" cy="230187"/>
          </a:xfrm>
          <a:prstGeom prst="ellipse">
            <a:avLst/>
          </a:prstGeom>
          <a:solidFill>
            <a:schemeClr val="bg1"/>
          </a:solidFill>
          <a:ln w="3175">
            <a:solidFill>
              <a:schemeClr val="tx1"/>
            </a:solidFill>
            <a:round/>
            <a:headEnd/>
            <a:tailEnd type="none" w="lg" len="lg"/>
          </a:ln>
        </p:spPr>
        <p:txBody>
          <a:bodyPr wrap="none" anchor="ctr">
            <a:prstTxWarp prst="textNoShape">
              <a:avLst/>
            </a:prstTxWarp>
          </a:bodyPr>
          <a:lstStyle/>
          <a:p>
            <a:pPr algn="ctr"/>
            <a:r>
              <a:rPr lang="en-US" sz="1600"/>
              <a:t>A</a:t>
            </a:r>
          </a:p>
        </p:txBody>
      </p:sp>
    </p:spTree>
    <p:extLst>
      <p:ext uri="{BB962C8B-B14F-4D97-AF65-F5344CB8AC3E}">
        <p14:creationId xmlns:p14="http://schemas.microsoft.com/office/powerpoint/2010/main" val="23008739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Damage and Automatic Redraw</a:t>
            </a:r>
          </a:p>
        </p:txBody>
      </p:sp>
      <p:sp>
        <p:nvSpPr>
          <p:cNvPr id="35843" name="Text Placeholder 28"/>
          <p:cNvSpPr>
            <a:spLocks noGrp="1"/>
          </p:cNvSpPr>
          <p:nvPr>
            <p:ph type="body" idx="1"/>
          </p:nvPr>
        </p:nvSpPr>
        <p:spPr/>
        <p:txBody>
          <a:bodyPr/>
          <a:lstStyle/>
          <a:p>
            <a:endParaRPr lang="en-US"/>
          </a:p>
        </p:txBody>
      </p:sp>
      <p:sp>
        <p:nvSpPr>
          <p:cNvPr id="35844"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p>
          <a:p>
            <a:endParaRPr lang="en-US" dirty="0">
              <a:ea typeface="Arial" charset="0"/>
            </a:endParaRPr>
          </a:p>
        </p:txBody>
      </p:sp>
      <p:sp>
        <p:nvSpPr>
          <p:cNvPr id="3584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5846" name="Slide Number Placeholder 5"/>
          <p:cNvSpPr>
            <a:spLocks noGrp="1"/>
          </p:cNvSpPr>
          <p:nvPr>
            <p:ph type="sldNum" sz="quarter" idx="12"/>
          </p:nvPr>
        </p:nvSpPr>
        <p:spPr>
          <a:noFill/>
        </p:spPr>
        <p:txBody>
          <a:bodyPr/>
          <a:lstStyle/>
          <a:p>
            <a:fld id="{529E2D17-33F6-0E43-875B-8B2407D492D8}" type="slidenum">
              <a:rPr lang="en-US"/>
              <a:pPr/>
              <a:t>14</a:t>
            </a:fld>
            <a:endParaRPr lang="en-US"/>
          </a:p>
        </p:txBody>
      </p:sp>
      <p:pic>
        <p:nvPicPr>
          <p:cNvPr id="35847" name="Picture 5"/>
          <p:cNvPicPr>
            <a:picLocks noChangeAspect="1" noChangeArrowheads="1"/>
          </p:cNvPicPr>
          <p:nvPr/>
        </p:nvPicPr>
        <p:blipFill>
          <a:blip r:embed="rId3"/>
          <a:srcRect/>
          <a:stretch>
            <a:fillRect/>
          </a:stretch>
        </p:blipFill>
        <p:spPr bwMode="auto">
          <a:xfrm>
            <a:off x="1066800" y="1828800"/>
            <a:ext cx="2362200" cy="1836738"/>
          </a:xfrm>
          <a:prstGeom prst="rect">
            <a:avLst/>
          </a:prstGeom>
          <a:noFill/>
          <a:ln w="12700" cap="sq">
            <a:noFill/>
            <a:miter lim="800000"/>
            <a:headEnd type="none" w="sm" len="sm"/>
            <a:tailEnd type="none" w="sm" len="sm"/>
          </a:ln>
        </p:spPr>
      </p:pic>
      <p:sp>
        <p:nvSpPr>
          <p:cNvPr id="35848" name="Oval 6"/>
          <p:cNvSpPr>
            <a:spLocks noChangeArrowheads="1"/>
          </p:cNvSpPr>
          <p:nvPr/>
        </p:nvSpPr>
        <p:spPr bwMode="auto">
          <a:xfrm>
            <a:off x="1420813" y="2255838"/>
            <a:ext cx="414337" cy="427037"/>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A</a:t>
            </a:r>
          </a:p>
        </p:txBody>
      </p:sp>
      <p:sp>
        <p:nvSpPr>
          <p:cNvPr id="35849" name="Oval 7"/>
          <p:cNvSpPr>
            <a:spLocks noChangeArrowheads="1"/>
          </p:cNvSpPr>
          <p:nvPr/>
        </p:nvSpPr>
        <p:spPr bwMode="auto">
          <a:xfrm>
            <a:off x="2130425" y="3049588"/>
            <a:ext cx="412750" cy="427037"/>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C</a:t>
            </a:r>
          </a:p>
        </p:txBody>
      </p:sp>
      <p:sp>
        <p:nvSpPr>
          <p:cNvPr id="35850" name="Oval 8"/>
          <p:cNvSpPr>
            <a:spLocks noChangeArrowheads="1"/>
          </p:cNvSpPr>
          <p:nvPr/>
        </p:nvSpPr>
        <p:spPr bwMode="auto">
          <a:xfrm>
            <a:off x="2601913" y="2438400"/>
            <a:ext cx="414337" cy="427038"/>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B</a:t>
            </a:r>
          </a:p>
        </p:txBody>
      </p:sp>
      <p:cxnSp>
        <p:nvCxnSpPr>
          <p:cNvPr id="35851" name="AutoShape 9"/>
          <p:cNvCxnSpPr>
            <a:cxnSpLocks noChangeShapeType="1"/>
            <a:stCxn id="35848" idx="5"/>
            <a:endCxn id="35849" idx="1"/>
          </p:cNvCxnSpPr>
          <p:nvPr/>
        </p:nvCxnSpPr>
        <p:spPr bwMode="auto">
          <a:xfrm>
            <a:off x="1774825" y="2630488"/>
            <a:ext cx="415925" cy="469900"/>
          </a:xfrm>
          <a:prstGeom prst="straightConnector1">
            <a:avLst/>
          </a:prstGeom>
          <a:noFill/>
          <a:ln w="25400">
            <a:solidFill>
              <a:schemeClr val="tx1"/>
            </a:solidFill>
            <a:round/>
            <a:headEnd/>
            <a:tailEnd type="triangle" w="lg" len="lg"/>
          </a:ln>
        </p:spPr>
      </p:cxnSp>
      <p:cxnSp>
        <p:nvCxnSpPr>
          <p:cNvPr id="35852" name="AutoShape 10"/>
          <p:cNvCxnSpPr>
            <a:cxnSpLocks noChangeShapeType="1"/>
            <a:stCxn id="35848" idx="6"/>
            <a:endCxn id="35850" idx="2"/>
          </p:cNvCxnSpPr>
          <p:nvPr/>
        </p:nvCxnSpPr>
        <p:spPr bwMode="auto">
          <a:xfrm>
            <a:off x="1844675" y="2470150"/>
            <a:ext cx="747713" cy="182563"/>
          </a:xfrm>
          <a:prstGeom prst="straightConnector1">
            <a:avLst/>
          </a:prstGeom>
          <a:noFill/>
          <a:ln w="25400">
            <a:solidFill>
              <a:schemeClr val="tx1"/>
            </a:solidFill>
            <a:round/>
            <a:headEnd/>
            <a:tailEnd type="triangle" w="lg" len="lg"/>
          </a:ln>
        </p:spPr>
      </p:cxnSp>
      <p:pic>
        <p:nvPicPr>
          <p:cNvPr id="35853" name="Picture 11"/>
          <p:cNvPicPr>
            <a:picLocks noChangeAspect="1" noChangeArrowheads="1"/>
          </p:cNvPicPr>
          <p:nvPr/>
        </p:nvPicPr>
        <p:blipFill>
          <a:blip r:embed="rId3"/>
          <a:srcRect/>
          <a:stretch>
            <a:fillRect/>
          </a:stretch>
        </p:blipFill>
        <p:spPr bwMode="auto">
          <a:xfrm>
            <a:off x="6019800" y="1820863"/>
            <a:ext cx="2362200" cy="1836737"/>
          </a:xfrm>
          <a:prstGeom prst="rect">
            <a:avLst/>
          </a:prstGeom>
          <a:noFill/>
          <a:ln w="12700" cap="sq">
            <a:noFill/>
            <a:miter lim="800000"/>
            <a:headEnd type="none" w="sm" len="sm"/>
            <a:tailEnd type="none" w="sm" len="sm"/>
          </a:ln>
        </p:spPr>
      </p:pic>
      <p:sp>
        <p:nvSpPr>
          <p:cNvPr id="35854" name="Oval 12"/>
          <p:cNvSpPr>
            <a:spLocks noChangeArrowheads="1"/>
          </p:cNvSpPr>
          <p:nvPr/>
        </p:nvSpPr>
        <p:spPr bwMode="auto">
          <a:xfrm>
            <a:off x="6373813" y="2247900"/>
            <a:ext cx="414337" cy="427038"/>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A</a:t>
            </a:r>
          </a:p>
        </p:txBody>
      </p:sp>
      <p:sp>
        <p:nvSpPr>
          <p:cNvPr id="35855" name="Oval 13"/>
          <p:cNvSpPr>
            <a:spLocks noChangeArrowheads="1"/>
          </p:cNvSpPr>
          <p:nvPr/>
        </p:nvSpPr>
        <p:spPr bwMode="auto">
          <a:xfrm>
            <a:off x="7083425" y="3041650"/>
            <a:ext cx="412750" cy="427038"/>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D</a:t>
            </a:r>
          </a:p>
        </p:txBody>
      </p:sp>
      <p:sp>
        <p:nvSpPr>
          <p:cNvPr id="35856" name="Oval 14"/>
          <p:cNvSpPr>
            <a:spLocks noChangeArrowheads="1"/>
          </p:cNvSpPr>
          <p:nvPr/>
        </p:nvSpPr>
        <p:spPr bwMode="auto">
          <a:xfrm>
            <a:off x="7554913" y="2430463"/>
            <a:ext cx="414337" cy="427037"/>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B</a:t>
            </a:r>
          </a:p>
        </p:txBody>
      </p:sp>
      <p:cxnSp>
        <p:nvCxnSpPr>
          <p:cNvPr id="35857" name="AutoShape 15"/>
          <p:cNvCxnSpPr>
            <a:cxnSpLocks noChangeShapeType="1"/>
            <a:stCxn id="35854" idx="5"/>
            <a:endCxn id="35855" idx="1"/>
          </p:cNvCxnSpPr>
          <p:nvPr/>
        </p:nvCxnSpPr>
        <p:spPr bwMode="auto">
          <a:xfrm>
            <a:off x="6727825" y="2622550"/>
            <a:ext cx="415925" cy="469900"/>
          </a:xfrm>
          <a:prstGeom prst="straightConnector1">
            <a:avLst/>
          </a:prstGeom>
          <a:noFill/>
          <a:ln w="25400">
            <a:solidFill>
              <a:schemeClr val="tx1"/>
            </a:solidFill>
            <a:round/>
            <a:headEnd/>
            <a:tailEnd type="triangle" w="lg" len="lg"/>
          </a:ln>
        </p:spPr>
      </p:cxnSp>
      <p:cxnSp>
        <p:nvCxnSpPr>
          <p:cNvPr id="35858" name="AutoShape 16"/>
          <p:cNvCxnSpPr>
            <a:cxnSpLocks noChangeShapeType="1"/>
            <a:stCxn id="35854" idx="6"/>
            <a:endCxn id="35856" idx="2"/>
          </p:cNvCxnSpPr>
          <p:nvPr/>
        </p:nvCxnSpPr>
        <p:spPr bwMode="auto">
          <a:xfrm>
            <a:off x="6797675" y="2462213"/>
            <a:ext cx="747713" cy="182562"/>
          </a:xfrm>
          <a:prstGeom prst="straightConnector1">
            <a:avLst/>
          </a:prstGeom>
          <a:noFill/>
          <a:ln w="25400">
            <a:solidFill>
              <a:schemeClr val="tx1"/>
            </a:solidFill>
            <a:round/>
            <a:headEnd/>
            <a:tailEnd type="triangle" w="lg" len="lg"/>
          </a:ln>
        </p:spPr>
      </p:cxnSp>
      <p:pic>
        <p:nvPicPr>
          <p:cNvPr id="35859" name="Picture 17"/>
          <p:cNvPicPr>
            <a:picLocks noChangeAspect="1" noChangeArrowheads="1"/>
          </p:cNvPicPr>
          <p:nvPr/>
        </p:nvPicPr>
        <p:blipFill>
          <a:blip r:embed="rId3"/>
          <a:srcRect/>
          <a:stretch>
            <a:fillRect/>
          </a:stretch>
        </p:blipFill>
        <p:spPr bwMode="auto">
          <a:xfrm>
            <a:off x="3505200" y="1820863"/>
            <a:ext cx="2362200" cy="1836737"/>
          </a:xfrm>
          <a:prstGeom prst="rect">
            <a:avLst/>
          </a:prstGeom>
          <a:noFill/>
          <a:ln w="12700" cap="sq">
            <a:noFill/>
            <a:miter lim="800000"/>
            <a:headEnd type="none" w="sm" len="sm"/>
            <a:tailEnd type="none" w="sm" len="sm"/>
          </a:ln>
        </p:spPr>
      </p:pic>
      <p:sp>
        <p:nvSpPr>
          <p:cNvPr id="35860" name="Oval 18"/>
          <p:cNvSpPr>
            <a:spLocks noChangeArrowheads="1"/>
          </p:cNvSpPr>
          <p:nvPr/>
        </p:nvSpPr>
        <p:spPr bwMode="auto">
          <a:xfrm>
            <a:off x="3859213" y="2247900"/>
            <a:ext cx="414337" cy="427038"/>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A</a:t>
            </a:r>
          </a:p>
        </p:txBody>
      </p:sp>
      <p:sp>
        <p:nvSpPr>
          <p:cNvPr id="35861" name="Oval 19"/>
          <p:cNvSpPr>
            <a:spLocks noChangeArrowheads="1"/>
          </p:cNvSpPr>
          <p:nvPr/>
        </p:nvSpPr>
        <p:spPr bwMode="auto">
          <a:xfrm>
            <a:off x="4568825" y="3041650"/>
            <a:ext cx="412750" cy="427038"/>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C</a:t>
            </a:r>
          </a:p>
        </p:txBody>
      </p:sp>
      <p:sp>
        <p:nvSpPr>
          <p:cNvPr id="35862" name="Oval 20"/>
          <p:cNvSpPr>
            <a:spLocks noChangeArrowheads="1"/>
          </p:cNvSpPr>
          <p:nvPr/>
        </p:nvSpPr>
        <p:spPr bwMode="auto">
          <a:xfrm>
            <a:off x="5040313" y="2430463"/>
            <a:ext cx="414337" cy="427037"/>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B</a:t>
            </a:r>
          </a:p>
        </p:txBody>
      </p:sp>
      <p:cxnSp>
        <p:nvCxnSpPr>
          <p:cNvPr id="35863" name="AutoShape 21"/>
          <p:cNvCxnSpPr>
            <a:cxnSpLocks noChangeShapeType="1"/>
            <a:stCxn id="35860" idx="5"/>
            <a:endCxn id="35861" idx="1"/>
          </p:cNvCxnSpPr>
          <p:nvPr/>
        </p:nvCxnSpPr>
        <p:spPr bwMode="auto">
          <a:xfrm>
            <a:off x="4213225" y="2622550"/>
            <a:ext cx="415925" cy="469900"/>
          </a:xfrm>
          <a:prstGeom prst="straightConnector1">
            <a:avLst/>
          </a:prstGeom>
          <a:noFill/>
          <a:ln w="25400">
            <a:solidFill>
              <a:schemeClr val="tx1"/>
            </a:solidFill>
            <a:round/>
            <a:headEnd/>
            <a:tailEnd type="triangle" w="lg" len="lg"/>
          </a:ln>
        </p:spPr>
      </p:cxnSp>
      <p:cxnSp>
        <p:nvCxnSpPr>
          <p:cNvPr id="35864" name="AutoShape 22"/>
          <p:cNvCxnSpPr>
            <a:cxnSpLocks noChangeShapeType="1"/>
            <a:stCxn id="35860" idx="6"/>
            <a:endCxn id="35862" idx="2"/>
          </p:cNvCxnSpPr>
          <p:nvPr/>
        </p:nvCxnSpPr>
        <p:spPr bwMode="auto">
          <a:xfrm>
            <a:off x="4283075" y="2462213"/>
            <a:ext cx="747713" cy="182562"/>
          </a:xfrm>
          <a:prstGeom prst="straightConnector1">
            <a:avLst/>
          </a:prstGeom>
          <a:noFill/>
          <a:ln w="25400">
            <a:solidFill>
              <a:schemeClr val="tx1"/>
            </a:solidFill>
            <a:round/>
            <a:headEnd/>
            <a:tailEnd type="triangle" w="lg" len="lg"/>
          </a:ln>
        </p:spPr>
      </p:cxnSp>
      <p:sp>
        <p:nvSpPr>
          <p:cNvPr id="35865" name="Rectangle 23"/>
          <p:cNvSpPr>
            <a:spLocks noChangeArrowheads="1"/>
          </p:cNvSpPr>
          <p:nvPr/>
        </p:nvSpPr>
        <p:spPr bwMode="auto">
          <a:xfrm>
            <a:off x="2133600" y="3048000"/>
            <a:ext cx="457200" cy="457200"/>
          </a:xfrm>
          <a:prstGeom prst="rect">
            <a:avLst/>
          </a:prstGeom>
          <a:solidFill>
            <a:srgbClr val="000000">
              <a:alpha val="25882"/>
            </a:srgbClr>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35866" name="Line 24"/>
          <p:cNvSpPr>
            <a:spLocks noChangeShapeType="1"/>
          </p:cNvSpPr>
          <p:nvPr/>
        </p:nvSpPr>
        <p:spPr bwMode="auto">
          <a:xfrm>
            <a:off x="2362200" y="3505200"/>
            <a:ext cx="381000" cy="685800"/>
          </a:xfrm>
          <a:prstGeom prst="line">
            <a:avLst/>
          </a:prstGeom>
          <a:noFill/>
          <a:ln w="25400">
            <a:solidFill>
              <a:schemeClr val="tx1"/>
            </a:solidFill>
            <a:round/>
            <a:headEnd type="arrow" w="med" len="med"/>
            <a:tailEnd type="none" w="lg" len="lg"/>
          </a:ln>
        </p:spPr>
        <p:txBody>
          <a:bodyPr wrap="none" anchorCtr="1">
            <a:prstTxWarp prst="textNoShape">
              <a:avLst/>
            </a:prstTxWarp>
          </a:bodyPr>
          <a:lstStyle/>
          <a:p>
            <a:endParaRPr lang="en-US"/>
          </a:p>
        </p:txBody>
      </p:sp>
      <p:sp>
        <p:nvSpPr>
          <p:cNvPr id="35867" name="Text Box 25"/>
          <p:cNvSpPr txBox="1">
            <a:spLocks noChangeArrowheads="1"/>
          </p:cNvSpPr>
          <p:nvPr/>
        </p:nvSpPr>
        <p:spPr bwMode="auto">
          <a:xfrm>
            <a:off x="1428750" y="4125913"/>
            <a:ext cx="2019300" cy="396875"/>
          </a:xfrm>
          <a:prstGeom prst="rect">
            <a:avLst/>
          </a:prstGeom>
          <a:noFill/>
          <a:ln w="25400">
            <a:noFill/>
            <a:miter lim="800000"/>
            <a:headEnd/>
            <a:tailEnd type="none" w="lg" len="lg"/>
          </a:ln>
        </p:spPr>
        <p:txBody>
          <a:bodyPr wrap="none" anchorCtr="1">
            <a:prstTxWarp prst="textNoShape">
              <a:avLst/>
            </a:prstTxWarp>
            <a:spAutoFit/>
          </a:bodyPr>
          <a:lstStyle/>
          <a:p>
            <a:r>
              <a:rPr lang="en-US"/>
              <a:t>damaged region</a:t>
            </a:r>
          </a:p>
        </p:txBody>
      </p:sp>
      <p:sp>
        <p:nvSpPr>
          <p:cNvPr id="35868" name="Rectangle 26"/>
          <p:cNvSpPr>
            <a:spLocks noChangeArrowheads="1"/>
          </p:cNvSpPr>
          <p:nvPr/>
        </p:nvSpPr>
        <p:spPr bwMode="auto">
          <a:xfrm>
            <a:off x="4572000" y="3048000"/>
            <a:ext cx="457200" cy="457200"/>
          </a:xfrm>
          <a:prstGeom prst="rect">
            <a:avLst/>
          </a:prstGeom>
          <a:solidFill>
            <a:schemeClr val="folHlink"/>
          </a:solidFill>
          <a:ln w="25400">
            <a:noFill/>
            <a:miter lim="800000"/>
            <a:headEnd/>
            <a:tailEnd type="none" w="lg" len="lg"/>
          </a:ln>
        </p:spPr>
        <p:txBody>
          <a:bodyPr wrap="none" anchor="ctr">
            <a:prstTxWarp prst="textNoShape">
              <a:avLst/>
            </a:prstTxWarp>
          </a:bodyPr>
          <a:lstStyle/>
          <a:p>
            <a:endParaRPr lang="en-US"/>
          </a:p>
        </p:txBody>
      </p:sp>
      <p:sp>
        <p:nvSpPr>
          <p:cNvPr id="29" name="Oval 28"/>
          <p:cNvSpPr/>
          <p:nvPr/>
        </p:nvSpPr>
        <p:spPr>
          <a:xfrm>
            <a:off x="5105400" y="41910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Window</a:t>
            </a:r>
          </a:p>
        </p:txBody>
      </p:sp>
      <p:sp>
        <p:nvSpPr>
          <p:cNvPr id="30" name="Oval 29"/>
          <p:cNvSpPr/>
          <p:nvPr/>
        </p:nvSpPr>
        <p:spPr>
          <a:xfrm>
            <a:off x="3124200" y="5029200"/>
            <a:ext cx="14478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A</a:t>
            </a:r>
          </a:p>
        </p:txBody>
      </p:sp>
      <p:cxnSp>
        <p:nvCxnSpPr>
          <p:cNvPr id="31" name="Shape 25"/>
          <p:cNvCxnSpPr>
            <a:stCxn id="29" idx="3"/>
            <a:endCxn id="30" idx="0"/>
          </p:cNvCxnSpPr>
          <p:nvPr/>
        </p:nvCxnSpPr>
        <p:spPr>
          <a:xfrm rot="5400000">
            <a:off x="4370387" y="4059238"/>
            <a:ext cx="447675" cy="14922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800600" y="5105400"/>
            <a:ext cx="1676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B</a:t>
            </a:r>
          </a:p>
        </p:txBody>
      </p:sp>
      <p:cxnSp>
        <p:nvCxnSpPr>
          <p:cNvPr id="37" name="Shape 25"/>
          <p:cNvCxnSpPr>
            <a:stCxn id="29" idx="4"/>
            <a:endCxn id="36" idx="0"/>
          </p:cNvCxnSpPr>
          <p:nvPr/>
        </p:nvCxnSpPr>
        <p:spPr>
          <a:xfrm rot="5400000">
            <a:off x="5543550" y="4743450"/>
            <a:ext cx="457200" cy="266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781800" y="5105400"/>
            <a:ext cx="1676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C</a:t>
            </a:r>
          </a:p>
        </p:txBody>
      </p:sp>
      <p:cxnSp>
        <p:nvCxnSpPr>
          <p:cNvPr id="44" name="Shape 25"/>
          <p:cNvCxnSpPr>
            <a:stCxn id="29" idx="5"/>
            <a:endCxn id="40" idx="0"/>
          </p:cNvCxnSpPr>
          <p:nvPr/>
        </p:nvCxnSpPr>
        <p:spPr>
          <a:xfrm rot="16200000" flipH="1">
            <a:off x="6783387" y="4268788"/>
            <a:ext cx="523875" cy="11493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876" name="TextBox 46"/>
          <p:cNvSpPr txBox="1">
            <a:spLocks noChangeArrowheads="1"/>
          </p:cNvSpPr>
          <p:nvPr/>
        </p:nvSpPr>
        <p:spPr bwMode="auto">
          <a:xfrm>
            <a:off x="7772400" y="5162550"/>
            <a:ext cx="582613" cy="400050"/>
          </a:xfrm>
          <a:prstGeom prst="rect">
            <a:avLst/>
          </a:prstGeom>
          <a:noFill/>
          <a:ln w="9525">
            <a:noFill/>
            <a:miter lim="800000"/>
            <a:headEnd/>
            <a:tailEnd/>
          </a:ln>
        </p:spPr>
        <p:txBody>
          <a:bodyPr wrap="none">
            <a:prstTxWarp prst="textNoShape">
              <a:avLst/>
            </a:prstTxWarp>
            <a:spAutoFit/>
          </a:bodyPr>
          <a:lstStyle/>
          <a:p>
            <a:r>
              <a:rPr lang="en-US" b="1">
                <a:solidFill>
                  <a:srgbClr val="C00000"/>
                </a:solidFill>
              </a:rPr>
              <a:t>/  D</a:t>
            </a:r>
          </a:p>
        </p:txBody>
      </p:sp>
    </p:spTree>
    <p:extLst>
      <p:ext uri="{BB962C8B-B14F-4D97-AF65-F5344CB8AC3E}">
        <p14:creationId xmlns:p14="http://schemas.microsoft.com/office/powerpoint/2010/main" val="414602821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Naïve Redraw Causes Flashing Effects</a:t>
            </a:r>
          </a:p>
        </p:txBody>
      </p:sp>
      <p:sp>
        <p:nvSpPr>
          <p:cNvPr id="37891" name="Text Placeholder 29"/>
          <p:cNvSpPr>
            <a:spLocks noGrp="1"/>
          </p:cNvSpPr>
          <p:nvPr>
            <p:ph type="body" idx="1"/>
          </p:nvPr>
        </p:nvSpPr>
        <p:spPr/>
        <p:txBody>
          <a:bodyPr/>
          <a:lstStyle/>
          <a:p>
            <a:endParaRPr lang="en-US"/>
          </a:p>
        </p:txBody>
      </p:sp>
      <p:sp>
        <p:nvSpPr>
          <p:cNvPr id="37892" name="Date Placeholder 2"/>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37893"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7894" name="Slide Number Placeholder 4"/>
          <p:cNvSpPr>
            <a:spLocks noGrp="1"/>
          </p:cNvSpPr>
          <p:nvPr>
            <p:ph type="sldNum" sz="quarter" idx="12"/>
          </p:nvPr>
        </p:nvSpPr>
        <p:spPr>
          <a:noFill/>
        </p:spPr>
        <p:txBody>
          <a:bodyPr/>
          <a:lstStyle/>
          <a:p>
            <a:fld id="{1B6880B6-3066-7A4B-A200-4BDD90C7F32D}" type="slidenum">
              <a:rPr lang="en-US"/>
              <a:pPr/>
              <a:t>15</a:t>
            </a:fld>
            <a:endParaRPr lang="en-US"/>
          </a:p>
        </p:txBody>
      </p:sp>
      <p:sp>
        <p:nvSpPr>
          <p:cNvPr id="37895" name="Rectangle 3"/>
          <p:cNvSpPr>
            <a:spLocks noChangeArrowheads="1"/>
          </p:cNvSpPr>
          <p:nvPr/>
        </p:nvSpPr>
        <p:spPr bwMode="auto">
          <a:xfrm>
            <a:off x="152400" y="3505200"/>
            <a:ext cx="2819400" cy="19050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7896" name="Oval 4"/>
          <p:cNvSpPr>
            <a:spLocks noChangeArrowheads="1"/>
          </p:cNvSpPr>
          <p:nvPr/>
        </p:nvSpPr>
        <p:spPr bwMode="auto">
          <a:xfrm>
            <a:off x="685800" y="4114800"/>
            <a:ext cx="1219200" cy="99060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7897" name="Oval 5"/>
          <p:cNvSpPr>
            <a:spLocks noChangeArrowheads="1"/>
          </p:cNvSpPr>
          <p:nvPr/>
        </p:nvSpPr>
        <p:spPr bwMode="auto">
          <a:xfrm>
            <a:off x="1295400" y="3657600"/>
            <a:ext cx="1219200" cy="990600"/>
          </a:xfrm>
          <a:prstGeom prst="ellipse">
            <a:avLst/>
          </a:prstGeom>
          <a:noFill/>
          <a:ln w="12700">
            <a:solidFill>
              <a:schemeClr val="tx1"/>
            </a:solidFill>
            <a:prstDash val="lgDash"/>
            <a:round/>
            <a:headEnd type="none" w="sm" len="sm"/>
            <a:tailEnd type="none" w="sm" len="sm"/>
          </a:ln>
        </p:spPr>
        <p:txBody>
          <a:bodyPr wrap="none" anchor="ctr">
            <a:prstTxWarp prst="textNoShape">
              <a:avLst/>
            </a:prstTxWarp>
          </a:bodyPr>
          <a:lstStyle/>
          <a:p>
            <a:endParaRPr lang="en-US"/>
          </a:p>
        </p:txBody>
      </p:sp>
      <p:sp>
        <p:nvSpPr>
          <p:cNvPr id="37898" name="Rectangle 6"/>
          <p:cNvSpPr>
            <a:spLocks noChangeArrowheads="1"/>
          </p:cNvSpPr>
          <p:nvPr/>
        </p:nvSpPr>
        <p:spPr bwMode="auto">
          <a:xfrm>
            <a:off x="3200400" y="3505200"/>
            <a:ext cx="2819400" cy="19050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7899" name="Text Box 7"/>
          <p:cNvSpPr txBox="1">
            <a:spLocks noChangeArrowheads="1"/>
          </p:cNvSpPr>
          <p:nvPr/>
        </p:nvSpPr>
        <p:spPr bwMode="auto">
          <a:xfrm>
            <a:off x="636588" y="5486400"/>
            <a:ext cx="2146300" cy="7016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Determine </a:t>
            </a:r>
            <a:br>
              <a:rPr lang="en-US" b="1">
                <a:latin typeface="Gill Sans MT" charset="0"/>
              </a:rPr>
            </a:br>
            <a:r>
              <a:rPr lang="en-US" b="1">
                <a:latin typeface="Gill Sans MT" charset="0"/>
              </a:rPr>
              <a:t>damaged region</a:t>
            </a:r>
          </a:p>
        </p:txBody>
      </p:sp>
      <p:sp>
        <p:nvSpPr>
          <p:cNvPr id="37900" name="Text Box 8"/>
          <p:cNvSpPr txBox="1">
            <a:spLocks noChangeArrowheads="1"/>
          </p:cNvSpPr>
          <p:nvPr/>
        </p:nvSpPr>
        <p:spPr bwMode="auto">
          <a:xfrm>
            <a:off x="3340100" y="5486400"/>
            <a:ext cx="2551113" cy="7016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Redraw parent</a:t>
            </a:r>
          </a:p>
          <a:p>
            <a:r>
              <a:rPr lang="en-US" b="1">
                <a:latin typeface="Gill Sans MT" charset="0"/>
              </a:rPr>
              <a:t>(children blink out!)</a:t>
            </a:r>
          </a:p>
        </p:txBody>
      </p:sp>
      <p:sp>
        <p:nvSpPr>
          <p:cNvPr id="37901" name="Text Box 9"/>
          <p:cNvSpPr txBox="1">
            <a:spLocks noChangeArrowheads="1"/>
          </p:cNvSpPr>
          <p:nvPr/>
        </p:nvSpPr>
        <p:spPr bwMode="auto">
          <a:xfrm>
            <a:off x="6405563" y="5486400"/>
            <a:ext cx="2159000"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Redraw children</a:t>
            </a:r>
          </a:p>
        </p:txBody>
      </p:sp>
      <p:sp>
        <p:nvSpPr>
          <p:cNvPr id="37902" name="Text Box 10"/>
          <p:cNvSpPr txBox="1">
            <a:spLocks noChangeArrowheads="1"/>
          </p:cNvSpPr>
          <p:nvPr/>
        </p:nvSpPr>
        <p:spPr bwMode="auto">
          <a:xfrm>
            <a:off x="3429000" y="1981200"/>
            <a:ext cx="1847850"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Object moves</a:t>
            </a:r>
          </a:p>
        </p:txBody>
      </p:sp>
      <p:grpSp>
        <p:nvGrpSpPr>
          <p:cNvPr id="37903" name="Group 11"/>
          <p:cNvGrpSpPr>
            <a:grpSpLocks/>
          </p:cNvGrpSpPr>
          <p:nvPr/>
        </p:nvGrpSpPr>
        <p:grpSpPr bwMode="auto">
          <a:xfrm>
            <a:off x="381000" y="1219200"/>
            <a:ext cx="2819400" cy="1905000"/>
            <a:chOff x="240" y="768"/>
            <a:chExt cx="1776" cy="1200"/>
          </a:xfrm>
        </p:grpSpPr>
        <p:sp>
          <p:nvSpPr>
            <p:cNvPr id="37914" name="Rectangle 12"/>
            <p:cNvSpPr>
              <a:spLocks noChangeArrowheads="1"/>
            </p:cNvSpPr>
            <p:nvPr/>
          </p:nvSpPr>
          <p:spPr bwMode="auto">
            <a:xfrm>
              <a:off x="240" y="768"/>
              <a:ext cx="1776" cy="12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7915" name="Oval 13"/>
            <p:cNvSpPr>
              <a:spLocks noChangeArrowheads="1"/>
            </p:cNvSpPr>
            <p:nvPr/>
          </p:nvSpPr>
          <p:spPr bwMode="auto">
            <a:xfrm>
              <a:off x="576" y="1152"/>
              <a:ext cx="768" cy="624"/>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7916" name="Oval 14"/>
            <p:cNvSpPr>
              <a:spLocks noChangeArrowheads="1"/>
            </p:cNvSpPr>
            <p:nvPr/>
          </p:nvSpPr>
          <p:spPr bwMode="auto">
            <a:xfrm>
              <a:off x="960" y="864"/>
              <a:ext cx="768" cy="624"/>
            </a:xfrm>
            <a:prstGeom prst="ellipse">
              <a:avLst/>
            </a:prstGeom>
            <a:noFill/>
            <a:ln w="12700">
              <a:solidFill>
                <a:schemeClr val="tx1"/>
              </a:solidFill>
              <a:prstDash val="lgDash"/>
              <a:round/>
              <a:headEnd type="none" w="sm" len="sm"/>
              <a:tailEnd type="none" w="sm" len="sm"/>
            </a:ln>
          </p:spPr>
          <p:txBody>
            <a:bodyPr wrap="none" anchor="ctr">
              <a:prstTxWarp prst="textNoShape">
                <a:avLst/>
              </a:prstTxWarp>
            </a:bodyPr>
            <a:lstStyle/>
            <a:p>
              <a:endParaRPr lang="en-US"/>
            </a:p>
          </p:txBody>
        </p:sp>
        <p:sp>
          <p:nvSpPr>
            <p:cNvPr id="37917" name="Line 15"/>
            <p:cNvSpPr>
              <a:spLocks noChangeShapeType="1"/>
            </p:cNvSpPr>
            <p:nvPr/>
          </p:nvSpPr>
          <p:spPr bwMode="auto">
            <a:xfrm flipV="1">
              <a:off x="1296" y="1056"/>
              <a:ext cx="192" cy="144"/>
            </a:xfrm>
            <a:prstGeom prst="line">
              <a:avLst/>
            </a:prstGeom>
            <a:noFill/>
            <a:ln w="12700" cap="sq">
              <a:solidFill>
                <a:schemeClr val="tx1"/>
              </a:solidFill>
              <a:round/>
              <a:headEnd type="none" w="sm" len="sm"/>
              <a:tailEnd type="triangle" w="sm" len="sm"/>
            </a:ln>
          </p:spPr>
          <p:txBody>
            <a:bodyPr wrap="none" anchorCtr="1">
              <a:prstTxWarp prst="textNoShape">
                <a:avLst/>
              </a:prstTxWarp>
            </a:bodyPr>
            <a:lstStyle/>
            <a:p>
              <a:endParaRPr lang="en-US"/>
            </a:p>
          </p:txBody>
        </p:sp>
        <p:sp>
          <p:nvSpPr>
            <p:cNvPr id="37918" name="Rectangle 16"/>
            <p:cNvSpPr>
              <a:spLocks noChangeArrowheads="1"/>
            </p:cNvSpPr>
            <p:nvPr/>
          </p:nvSpPr>
          <p:spPr bwMode="auto">
            <a:xfrm>
              <a:off x="336" y="816"/>
              <a:ext cx="480" cy="192"/>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grpSp>
      <p:sp>
        <p:nvSpPr>
          <p:cNvPr id="37904" name="Rectangle 17"/>
          <p:cNvSpPr>
            <a:spLocks noChangeArrowheads="1"/>
          </p:cNvSpPr>
          <p:nvPr/>
        </p:nvSpPr>
        <p:spPr bwMode="auto">
          <a:xfrm>
            <a:off x="381000" y="3581400"/>
            <a:ext cx="762000" cy="304800"/>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7905" name="Rectangle 18"/>
          <p:cNvSpPr>
            <a:spLocks noChangeArrowheads="1"/>
          </p:cNvSpPr>
          <p:nvPr/>
        </p:nvSpPr>
        <p:spPr bwMode="auto">
          <a:xfrm>
            <a:off x="3429000" y="3581400"/>
            <a:ext cx="762000" cy="304800"/>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7906" name="Rectangle 19"/>
          <p:cNvSpPr>
            <a:spLocks noChangeArrowheads="1"/>
          </p:cNvSpPr>
          <p:nvPr/>
        </p:nvSpPr>
        <p:spPr bwMode="auto">
          <a:xfrm>
            <a:off x="3733800" y="3657600"/>
            <a:ext cx="1828800" cy="1447800"/>
          </a:xfrm>
          <a:prstGeom prst="rect">
            <a:avLst/>
          </a:prstGeom>
          <a:solidFill>
            <a:schemeClr val="accent1"/>
          </a:solidFill>
          <a:ln w="12700">
            <a:solidFill>
              <a:schemeClr val="tx1"/>
            </a:solidFill>
            <a:prstDash val="lgDash"/>
            <a:miter lim="800000"/>
            <a:headEnd type="none" w="sm" len="sm"/>
            <a:tailEnd type="none" w="sm" len="sm"/>
          </a:ln>
        </p:spPr>
        <p:txBody>
          <a:bodyPr wrap="none" anchor="ctr">
            <a:prstTxWarp prst="textNoShape">
              <a:avLst/>
            </a:prstTxWarp>
          </a:bodyPr>
          <a:lstStyle/>
          <a:p>
            <a:endParaRPr lang="en-US"/>
          </a:p>
        </p:txBody>
      </p:sp>
      <p:grpSp>
        <p:nvGrpSpPr>
          <p:cNvPr id="37907" name="Group 20"/>
          <p:cNvGrpSpPr>
            <a:grpSpLocks/>
          </p:cNvGrpSpPr>
          <p:nvPr/>
        </p:nvGrpSpPr>
        <p:grpSpPr bwMode="auto">
          <a:xfrm>
            <a:off x="6248400" y="3505200"/>
            <a:ext cx="2819400" cy="1905000"/>
            <a:chOff x="3936" y="2208"/>
            <a:chExt cx="1776" cy="1200"/>
          </a:xfrm>
        </p:grpSpPr>
        <p:sp>
          <p:nvSpPr>
            <p:cNvPr id="37910" name="Rectangle 21"/>
            <p:cNvSpPr>
              <a:spLocks noChangeArrowheads="1"/>
            </p:cNvSpPr>
            <p:nvPr/>
          </p:nvSpPr>
          <p:spPr bwMode="auto">
            <a:xfrm>
              <a:off x="3936" y="2208"/>
              <a:ext cx="1776" cy="12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7911" name="Oval 22"/>
            <p:cNvSpPr>
              <a:spLocks noChangeArrowheads="1"/>
            </p:cNvSpPr>
            <p:nvPr/>
          </p:nvSpPr>
          <p:spPr bwMode="auto">
            <a:xfrm>
              <a:off x="4656" y="2304"/>
              <a:ext cx="768" cy="624"/>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7912" name="Rectangle 23"/>
            <p:cNvSpPr>
              <a:spLocks noChangeArrowheads="1"/>
            </p:cNvSpPr>
            <p:nvPr/>
          </p:nvSpPr>
          <p:spPr bwMode="auto">
            <a:xfrm>
              <a:off x="4080" y="2256"/>
              <a:ext cx="480" cy="192"/>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7913" name="Rectangle 24"/>
            <p:cNvSpPr>
              <a:spLocks noChangeArrowheads="1"/>
            </p:cNvSpPr>
            <p:nvPr/>
          </p:nvSpPr>
          <p:spPr bwMode="auto">
            <a:xfrm>
              <a:off x="4272" y="2304"/>
              <a:ext cx="1152" cy="912"/>
            </a:xfrm>
            <a:prstGeom prst="rect">
              <a:avLst/>
            </a:prstGeom>
            <a:noFill/>
            <a:ln w="12700">
              <a:solidFill>
                <a:schemeClr val="tx1"/>
              </a:solidFill>
              <a:prstDash val="lgDash"/>
              <a:miter lim="800000"/>
              <a:headEnd type="none" w="sm" len="sm"/>
              <a:tailEnd type="none" w="sm" len="sm"/>
            </a:ln>
          </p:spPr>
          <p:txBody>
            <a:bodyPr wrap="none" anchor="ctr">
              <a:prstTxWarp prst="textNoShape">
                <a:avLst/>
              </a:prstTxWarp>
            </a:bodyPr>
            <a:lstStyle/>
            <a:p>
              <a:endParaRPr lang="en-US"/>
            </a:p>
          </p:txBody>
        </p:sp>
      </p:grpSp>
      <p:sp>
        <p:nvSpPr>
          <p:cNvPr id="37908" name="Line 25"/>
          <p:cNvSpPr>
            <a:spLocks noChangeShapeType="1"/>
          </p:cNvSpPr>
          <p:nvPr/>
        </p:nvSpPr>
        <p:spPr bwMode="auto">
          <a:xfrm flipV="1">
            <a:off x="1828800" y="3962400"/>
            <a:ext cx="304800" cy="228600"/>
          </a:xfrm>
          <a:prstGeom prst="line">
            <a:avLst/>
          </a:prstGeom>
          <a:noFill/>
          <a:ln w="12700" cap="sq">
            <a:solidFill>
              <a:schemeClr val="tx1"/>
            </a:solidFill>
            <a:round/>
            <a:headEnd type="none" w="sm" len="sm"/>
            <a:tailEnd type="triangle" w="sm" len="sm"/>
          </a:ln>
        </p:spPr>
        <p:txBody>
          <a:bodyPr wrap="none" anchorCtr="1">
            <a:prstTxWarp prst="textNoShape">
              <a:avLst/>
            </a:prstTxWarp>
          </a:bodyPr>
          <a:lstStyle/>
          <a:p>
            <a:endParaRPr lang="en-US"/>
          </a:p>
        </p:txBody>
      </p:sp>
      <p:sp>
        <p:nvSpPr>
          <p:cNvPr id="37909" name="Rectangle 26"/>
          <p:cNvSpPr>
            <a:spLocks noChangeArrowheads="1"/>
          </p:cNvSpPr>
          <p:nvPr/>
        </p:nvSpPr>
        <p:spPr bwMode="auto">
          <a:xfrm>
            <a:off x="685800" y="3657600"/>
            <a:ext cx="1828800" cy="1447800"/>
          </a:xfrm>
          <a:prstGeom prst="rect">
            <a:avLst/>
          </a:prstGeom>
          <a:noFill/>
          <a:ln w="12700">
            <a:solidFill>
              <a:schemeClr val="tx1"/>
            </a:solidFill>
            <a:prstDash val="lgDash"/>
            <a:miter lim="800000"/>
            <a:headEnd type="none" w="sm" len="sm"/>
            <a:tailEnd type="none" w="sm" len="sm"/>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503101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Double-Buffering</a:t>
            </a:r>
          </a:p>
        </p:txBody>
      </p:sp>
      <p:sp>
        <p:nvSpPr>
          <p:cNvPr id="39939" name="Rectangle 3"/>
          <p:cNvSpPr>
            <a:spLocks noGrp="1" noChangeArrowheads="1"/>
          </p:cNvSpPr>
          <p:nvPr>
            <p:ph type="body" idx="1"/>
          </p:nvPr>
        </p:nvSpPr>
        <p:spPr/>
        <p:txBody>
          <a:bodyPr/>
          <a:lstStyle/>
          <a:p>
            <a:r>
              <a:rPr lang="en-US"/>
              <a:t>Double-buffering solves the flashing problem</a:t>
            </a:r>
          </a:p>
          <a:p>
            <a:pPr lvl="1"/>
            <a:endParaRPr lang="en-US"/>
          </a:p>
        </p:txBody>
      </p:sp>
      <p:sp>
        <p:nvSpPr>
          <p:cNvPr id="39940"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p>
          <a:p>
            <a:endParaRPr lang="en-US" dirty="0">
              <a:ea typeface="Arial" charset="0"/>
            </a:endParaRPr>
          </a:p>
        </p:txBody>
      </p:sp>
      <p:sp>
        <p:nvSpPr>
          <p:cNvPr id="3994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9942" name="Slide Number Placeholder 5"/>
          <p:cNvSpPr>
            <a:spLocks noGrp="1"/>
          </p:cNvSpPr>
          <p:nvPr>
            <p:ph type="sldNum" sz="quarter" idx="12"/>
          </p:nvPr>
        </p:nvSpPr>
        <p:spPr>
          <a:noFill/>
        </p:spPr>
        <p:txBody>
          <a:bodyPr/>
          <a:lstStyle/>
          <a:p>
            <a:fld id="{C46E4691-ED91-5B41-BE48-A0EA4FC39BAB}" type="slidenum">
              <a:rPr lang="en-US"/>
              <a:pPr/>
              <a:t>16</a:t>
            </a:fld>
            <a:endParaRPr lang="en-US"/>
          </a:p>
        </p:txBody>
      </p:sp>
      <p:sp>
        <p:nvSpPr>
          <p:cNvPr id="39943" name="Rectangle 4"/>
          <p:cNvSpPr>
            <a:spLocks noChangeArrowheads="1"/>
          </p:cNvSpPr>
          <p:nvPr/>
        </p:nvSpPr>
        <p:spPr bwMode="auto">
          <a:xfrm>
            <a:off x="2095500" y="2971800"/>
            <a:ext cx="1371600" cy="990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44" name="Oval 5"/>
          <p:cNvSpPr>
            <a:spLocks noChangeArrowheads="1"/>
          </p:cNvSpPr>
          <p:nvPr/>
        </p:nvSpPr>
        <p:spPr bwMode="auto">
          <a:xfrm>
            <a:off x="2354263" y="3289300"/>
            <a:ext cx="593725" cy="51435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9945" name="Rectangle 6"/>
          <p:cNvSpPr>
            <a:spLocks noChangeArrowheads="1"/>
          </p:cNvSpPr>
          <p:nvPr/>
        </p:nvSpPr>
        <p:spPr bwMode="auto">
          <a:xfrm>
            <a:off x="2170113" y="3011488"/>
            <a:ext cx="369887" cy="158750"/>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46" name="Text Box 7"/>
          <p:cNvSpPr txBox="1">
            <a:spLocks noChangeArrowheads="1"/>
          </p:cNvSpPr>
          <p:nvPr/>
        </p:nvSpPr>
        <p:spPr bwMode="auto">
          <a:xfrm>
            <a:off x="800100" y="3314700"/>
            <a:ext cx="1031875" cy="3968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Screen</a:t>
            </a:r>
          </a:p>
        </p:txBody>
      </p:sp>
      <p:sp>
        <p:nvSpPr>
          <p:cNvPr id="39947" name="Text Box 8"/>
          <p:cNvSpPr txBox="1">
            <a:spLocks noChangeArrowheads="1"/>
          </p:cNvSpPr>
          <p:nvPr/>
        </p:nvSpPr>
        <p:spPr bwMode="auto">
          <a:xfrm>
            <a:off x="800100" y="4838700"/>
            <a:ext cx="1227138" cy="701675"/>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b="1">
                <a:latin typeface="Gill Sans MT" charset="0"/>
              </a:rPr>
              <a:t>Memory </a:t>
            </a:r>
            <a:br>
              <a:rPr lang="en-US" b="1">
                <a:latin typeface="Gill Sans MT" charset="0"/>
              </a:rPr>
            </a:br>
            <a:r>
              <a:rPr lang="en-US" b="1">
                <a:latin typeface="Gill Sans MT" charset="0"/>
              </a:rPr>
              <a:t>buffer</a:t>
            </a:r>
          </a:p>
        </p:txBody>
      </p:sp>
      <p:grpSp>
        <p:nvGrpSpPr>
          <p:cNvPr id="39948" name="Group 9"/>
          <p:cNvGrpSpPr>
            <a:grpSpLocks/>
          </p:cNvGrpSpPr>
          <p:nvPr/>
        </p:nvGrpSpPr>
        <p:grpSpPr bwMode="auto">
          <a:xfrm>
            <a:off x="4171950" y="4686300"/>
            <a:ext cx="1371600" cy="914400"/>
            <a:chOff x="2016" y="2208"/>
            <a:chExt cx="1776" cy="1200"/>
          </a:xfrm>
        </p:grpSpPr>
        <p:sp>
          <p:nvSpPr>
            <p:cNvPr id="39966" name="Rectangle 10"/>
            <p:cNvSpPr>
              <a:spLocks noChangeArrowheads="1"/>
            </p:cNvSpPr>
            <p:nvPr/>
          </p:nvSpPr>
          <p:spPr bwMode="auto">
            <a:xfrm>
              <a:off x="2016" y="2208"/>
              <a:ext cx="1776" cy="12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67" name="Rectangle 11"/>
            <p:cNvSpPr>
              <a:spLocks noChangeArrowheads="1"/>
            </p:cNvSpPr>
            <p:nvPr/>
          </p:nvSpPr>
          <p:spPr bwMode="auto">
            <a:xfrm>
              <a:off x="2160" y="2256"/>
              <a:ext cx="480" cy="192"/>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68" name="Rectangle 12"/>
            <p:cNvSpPr>
              <a:spLocks noChangeArrowheads="1"/>
            </p:cNvSpPr>
            <p:nvPr/>
          </p:nvSpPr>
          <p:spPr bwMode="auto">
            <a:xfrm>
              <a:off x="2352" y="2304"/>
              <a:ext cx="1152" cy="912"/>
            </a:xfrm>
            <a:prstGeom prst="rect">
              <a:avLst/>
            </a:prstGeom>
            <a:solidFill>
              <a:schemeClr val="accent1"/>
            </a:solidFill>
            <a:ln w="12700">
              <a:solidFill>
                <a:schemeClr val="tx1"/>
              </a:solidFill>
              <a:prstDash val="lgDash"/>
              <a:miter lim="800000"/>
              <a:headEnd type="none" w="sm" len="sm"/>
              <a:tailEnd type="none" w="sm" len="sm"/>
            </a:ln>
          </p:spPr>
          <p:txBody>
            <a:bodyPr wrap="none" anchor="ctr">
              <a:prstTxWarp prst="textNoShape">
                <a:avLst/>
              </a:prstTxWarp>
            </a:bodyPr>
            <a:lstStyle/>
            <a:p>
              <a:endParaRPr lang="en-US"/>
            </a:p>
          </p:txBody>
        </p:sp>
      </p:grpSp>
      <p:grpSp>
        <p:nvGrpSpPr>
          <p:cNvPr id="39949" name="Group 13"/>
          <p:cNvGrpSpPr>
            <a:grpSpLocks/>
          </p:cNvGrpSpPr>
          <p:nvPr/>
        </p:nvGrpSpPr>
        <p:grpSpPr bwMode="auto">
          <a:xfrm>
            <a:off x="2095500" y="4648200"/>
            <a:ext cx="1371600" cy="990600"/>
            <a:chOff x="240" y="768"/>
            <a:chExt cx="1776" cy="1200"/>
          </a:xfrm>
        </p:grpSpPr>
        <p:sp>
          <p:nvSpPr>
            <p:cNvPr id="39961" name="Rectangle 14"/>
            <p:cNvSpPr>
              <a:spLocks noChangeArrowheads="1"/>
            </p:cNvSpPr>
            <p:nvPr/>
          </p:nvSpPr>
          <p:spPr bwMode="auto">
            <a:xfrm>
              <a:off x="240" y="768"/>
              <a:ext cx="1776" cy="12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62" name="Oval 15"/>
            <p:cNvSpPr>
              <a:spLocks noChangeArrowheads="1"/>
            </p:cNvSpPr>
            <p:nvPr/>
          </p:nvSpPr>
          <p:spPr bwMode="auto">
            <a:xfrm>
              <a:off x="576" y="1152"/>
              <a:ext cx="768" cy="624"/>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9963" name="Oval 16"/>
            <p:cNvSpPr>
              <a:spLocks noChangeArrowheads="1"/>
            </p:cNvSpPr>
            <p:nvPr/>
          </p:nvSpPr>
          <p:spPr bwMode="auto">
            <a:xfrm>
              <a:off x="960" y="864"/>
              <a:ext cx="768" cy="624"/>
            </a:xfrm>
            <a:prstGeom prst="ellipse">
              <a:avLst/>
            </a:prstGeom>
            <a:noFill/>
            <a:ln w="12700">
              <a:solidFill>
                <a:schemeClr val="tx1"/>
              </a:solidFill>
              <a:prstDash val="lgDash"/>
              <a:round/>
              <a:headEnd type="none" w="sm" len="sm"/>
              <a:tailEnd type="none" w="sm" len="sm"/>
            </a:ln>
          </p:spPr>
          <p:txBody>
            <a:bodyPr wrap="none" anchor="ctr">
              <a:prstTxWarp prst="textNoShape">
                <a:avLst/>
              </a:prstTxWarp>
            </a:bodyPr>
            <a:lstStyle/>
            <a:p>
              <a:endParaRPr lang="en-US"/>
            </a:p>
          </p:txBody>
        </p:sp>
        <p:sp>
          <p:nvSpPr>
            <p:cNvPr id="39964" name="Line 17"/>
            <p:cNvSpPr>
              <a:spLocks noChangeShapeType="1"/>
            </p:cNvSpPr>
            <p:nvPr/>
          </p:nvSpPr>
          <p:spPr bwMode="auto">
            <a:xfrm flipV="1">
              <a:off x="1296" y="1056"/>
              <a:ext cx="192" cy="144"/>
            </a:xfrm>
            <a:prstGeom prst="line">
              <a:avLst/>
            </a:prstGeom>
            <a:noFill/>
            <a:ln w="12700" cap="sq">
              <a:solidFill>
                <a:schemeClr val="tx1"/>
              </a:solidFill>
              <a:round/>
              <a:headEnd type="none" w="sm" len="sm"/>
              <a:tailEnd type="triangle" w="sm" len="sm"/>
            </a:ln>
          </p:spPr>
          <p:txBody>
            <a:bodyPr wrap="none" anchorCtr="1">
              <a:prstTxWarp prst="textNoShape">
                <a:avLst/>
              </a:prstTxWarp>
            </a:bodyPr>
            <a:lstStyle/>
            <a:p>
              <a:endParaRPr lang="en-US"/>
            </a:p>
          </p:txBody>
        </p:sp>
        <p:sp>
          <p:nvSpPr>
            <p:cNvPr id="39965" name="Rectangle 18"/>
            <p:cNvSpPr>
              <a:spLocks noChangeArrowheads="1"/>
            </p:cNvSpPr>
            <p:nvPr/>
          </p:nvSpPr>
          <p:spPr bwMode="auto">
            <a:xfrm>
              <a:off x="336" y="816"/>
              <a:ext cx="480" cy="192"/>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grpSp>
      <p:grpSp>
        <p:nvGrpSpPr>
          <p:cNvPr id="39950" name="Group 19"/>
          <p:cNvGrpSpPr>
            <a:grpSpLocks/>
          </p:cNvGrpSpPr>
          <p:nvPr/>
        </p:nvGrpSpPr>
        <p:grpSpPr bwMode="auto">
          <a:xfrm>
            <a:off x="6248400" y="4648200"/>
            <a:ext cx="1371600" cy="990600"/>
            <a:chOff x="3936" y="2208"/>
            <a:chExt cx="1776" cy="1200"/>
          </a:xfrm>
        </p:grpSpPr>
        <p:sp>
          <p:nvSpPr>
            <p:cNvPr id="39957" name="Rectangle 20"/>
            <p:cNvSpPr>
              <a:spLocks noChangeArrowheads="1"/>
            </p:cNvSpPr>
            <p:nvPr/>
          </p:nvSpPr>
          <p:spPr bwMode="auto">
            <a:xfrm>
              <a:off x="3936" y="2208"/>
              <a:ext cx="1776" cy="12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58" name="Oval 21"/>
            <p:cNvSpPr>
              <a:spLocks noChangeArrowheads="1"/>
            </p:cNvSpPr>
            <p:nvPr/>
          </p:nvSpPr>
          <p:spPr bwMode="auto">
            <a:xfrm>
              <a:off x="4656" y="2304"/>
              <a:ext cx="768" cy="624"/>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9959" name="Rectangle 22"/>
            <p:cNvSpPr>
              <a:spLocks noChangeArrowheads="1"/>
            </p:cNvSpPr>
            <p:nvPr/>
          </p:nvSpPr>
          <p:spPr bwMode="auto">
            <a:xfrm>
              <a:off x="4080" y="2256"/>
              <a:ext cx="480" cy="192"/>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60" name="Rectangle 23"/>
            <p:cNvSpPr>
              <a:spLocks noChangeArrowheads="1"/>
            </p:cNvSpPr>
            <p:nvPr/>
          </p:nvSpPr>
          <p:spPr bwMode="auto">
            <a:xfrm>
              <a:off x="4272" y="2304"/>
              <a:ext cx="1152" cy="912"/>
            </a:xfrm>
            <a:prstGeom prst="rect">
              <a:avLst/>
            </a:prstGeom>
            <a:noFill/>
            <a:ln w="12700">
              <a:solidFill>
                <a:schemeClr val="tx1"/>
              </a:solidFill>
              <a:prstDash val="lgDash"/>
              <a:miter lim="800000"/>
              <a:headEnd type="none" w="sm" len="sm"/>
              <a:tailEnd type="none" w="sm" len="sm"/>
            </a:ln>
          </p:spPr>
          <p:txBody>
            <a:bodyPr wrap="none" anchor="ctr">
              <a:prstTxWarp prst="textNoShape">
                <a:avLst/>
              </a:prstTxWarp>
            </a:bodyPr>
            <a:lstStyle/>
            <a:p>
              <a:endParaRPr lang="en-US"/>
            </a:p>
          </p:txBody>
        </p:sp>
      </p:grpSp>
      <p:sp>
        <p:nvSpPr>
          <p:cNvPr id="39951" name="Rectangle 24"/>
          <p:cNvSpPr>
            <a:spLocks noChangeArrowheads="1"/>
          </p:cNvSpPr>
          <p:nvPr/>
        </p:nvSpPr>
        <p:spPr bwMode="auto">
          <a:xfrm>
            <a:off x="6248400" y="2971800"/>
            <a:ext cx="1371600" cy="990600"/>
          </a:xfrm>
          <a:prstGeom prst="rect">
            <a:avLst/>
          </a:prstGeom>
          <a:solidFill>
            <a:schemeClr val="accent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sp>
        <p:nvSpPr>
          <p:cNvPr id="39952" name="Oval 25"/>
          <p:cNvSpPr>
            <a:spLocks noChangeArrowheads="1"/>
          </p:cNvSpPr>
          <p:nvPr/>
        </p:nvSpPr>
        <p:spPr bwMode="auto">
          <a:xfrm>
            <a:off x="6804025" y="3051175"/>
            <a:ext cx="593725" cy="514350"/>
          </a:xfrm>
          <a:prstGeom prst="ellipse">
            <a:avLst/>
          </a:prstGeom>
          <a:solidFill>
            <a:schemeClr val="bg1"/>
          </a:solidFill>
          <a:ln w="12700" cap="sq">
            <a:solidFill>
              <a:schemeClr val="tx1"/>
            </a:solidFill>
            <a:round/>
            <a:headEnd type="none" w="sm" len="sm"/>
            <a:tailEnd type="none" w="sm" len="sm"/>
          </a:ln>
        </p:spPr>
        <p:txBody>
          <a:bodyPr wrap="none" anchor="ctr">
            <a:prstTxWarp prst="textNoShape">
              <a:avLst/>
            </a:prstTxWarp>
          </a:bodyPr>
          <a:lstStyle/>
          <a:p>
            <a:endParaRPr lang="en-US"/>
          </a:p>
        </p:txBody>
      </p:sp>
      <p:sp>
        <p:nvSpPr>
          <p:cNvPr id="39953" name="Rectangle 26"/>
          <p:cNvSpPr>
            <a:spLocks noChangeArrowheads="1"/>
          </p:cNvSpPr>
          <p:nvPr/>
        </p:nvSpPr>
        <p:spPr bwMode="auto">
          <a:xfrm>
            <a:off x="6359525" y="3011488"/>
            <a:ext cx="371475" cy="158750"/>
          </a:xfrm>
          <a:prstGeom prst="rect">
            <a:avLst/>
          </a:prstGeom>
          <a:solidFill>
            <a:schemeClr val="bg1"/>
          </a:solidFill>
          <a:ln w="12700" cap="sq">
            <a:solidFill>
              <a:schemeClr val="tx1"/>
            </a:solidFill>
            <a:miter lim="800000"/>
            <a:headEnd type="none" w="sm" len="sm"/>
            <a:tailEnd type="none" w="sm" len="sm"/>
          </a:ln>
        </p:spPr>
        <p:txBody>
          <a:bodyPr wrap="none" anchor="ctr">
            <a:prstTxWarp prst="textNoShape">
              <a:avLst/>
            </a:prstTxWarp>
          </a:bodyPr>
          <a:lstStyle/>
          <a:p>
            <a:endParaRPr lang="en-US"/>
          </a:p>
        </p:txBody>
      </p:sp>
      <p:cxnSp>
        <p:nvCxnSpPr>
          <p:cNvPr id="39954" name="AutoShape 27"/>
          <p:cNvCxnSpPr>
            <a:cxnSpLocks noChangeShapeType="1"/>
            <a:stCxn id="39961" idx="3"/>
            <a:endCxn id="39966" idx="1"/>
          </p:cNvCxnSpPr>
          <p:nvPr/>
        </p:nvCxnSpPr>
        <p:spPr bwMode="auto">
          <a:xfrm>
            <a:off x="3467100" y="5143500"/>
            <a:ext cx="704850" cy="0"/>
          </a:xfrm>
          <a:prstGeom prst="straightConnector1">
            <a:avLst/>
          </a:prstGeom>
          <a:noFill/>
          <a:ln w="12700" cap="sq">
            <a:solidFill>
              <a:schemeClr val="tx1"/>
            </a:solidFill>
            <a:round/>
            <a:headEnd type="none" w="sm" len="sm"/>
            <a:tailEnd type="triangle" w="sm" len="sm"/>
          </a:ln>
        </p:spPr>
      </p:cxnSp>
      <p:cxnSp>
        <p:nvCxnSpPr>
          <p:cNvPr id="39955" name="AutoShape 28"/>
          <p:cNvCxnSpPr>
            <a:cxnSpLocks noChangeShapeType="1"/>
            <a:stCxn id="39966" idx="3"/>
            <a:endCxn id="39957" idx="1"/>
          </p:cNvCxnSpPr>
          <p:nvPr/>
        </p:nvCxnSpPr>
        <p:spPr bwMode="auto">
          <a:xfrm>
            <a:off x="5543550" y="5143500"/>
            <a:ext cx="704850" cy="0"/>
          </a:xfrm>
          <a:prstGeom prst="straightConnector1">
            <a:avLst/>
          </a:prstGeom>
          <a:noFill/>
          <a:ln w="12700" cap="sq">
            <a:solidFill>
              <a:schemeClr val="tx1"/>
            </a:solidFill>
            <a:round/>
            <a:headEnd type="none" w="sm" len="sm"/>
            <a:tailEnd type="triangle" w="sm" len="sm"/>
          </a:ln>
        </p:spPr>
      </p:cxnSp>
      <p:cxnSp>
        <p:nvCxnSpPr>
          <p:cNvPr id="39956" name="AutoShape 29"/>
          <p:cNvCxnSpPr>
            <a:cxnSpLocks noChangeShapeType="1"/>
            <a:stCxn id="39957" idx="0"/>
            <a:endCxn id="39951" idx="2"/>
          </p:cNvCxnSpPr>
          <p:nvPr/>
        </p:nvCxnSpPr>
        <p:spPr bwMode="auto">
          <a:xfrm flipV="1">
            <a:off x="6934200" y="3962400"/>
            <a:ext cx="0" cy="685800"/>
          </a:xfrm>
          <a:prstGeom prst="straightConnector1">
            <a:avLst/>
          </a:prstGeom>
          <a:noFill/>
          <a:ln w="12700" cap="sq">
            <a:solidFill>
              <a:schemeClr val="tx1"/>
            </a:solidFill>
            <a:round/>
            <a:headEnd type="none" w="sm" len="sm"/>
            <a:tailEnd type="triangle" w="sm" len="sm"/>
          </a:ln>
        </p:spPr>
      </p:cxnSp>
    </p:spTree>
    <p:extLst>
      <p:ext uri="{BB962C8B-B14F-4D97-AF65-F5344CB8AC3E}">
        <p14:creationId xmlns:p14="http://schemas.microsoft.com/office/powerpoint/2010/main" val="6083778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Going From Objects to Strokes</a:t>
            </a:r>
          </a:p>
        </p:txBody>
      </p:sp>
      <p:sp>
        <p:nvSpPr>
          <p:cNvPr id="41987" name="Text Placeholder 2"/>
          <p:cNvSpPr>
            <a:spLocks noGrp="1"/>
          </p:cNvSpPr>
          <p:nvPr>
            <p:ph type="body" idx="1"/>
          </p:nvPr>
        </p:nvSpPr>
        <p:spPr/>
        <p:txBody>
          <a:bodyPr/>
          <a:lstStyle/>
          <a:p>
            <a:r>
              <a:rPr lang="en-US" sz="2400"/>
              <a:t>Drawing method approach</a:t>
            </a:r>
          </a:p>
          <a:p>
            <a:pPr lvl="1"/>
            <a:r>
              <a:rPr lang="en-US" sz="2000"/>
              <a:t>e.g. Swing paint() method</a:t>
            </a:r>
          </a:p>
          <a:p>
            <a:pPr lvl="1"/>
            <a:r>
              <a:rPr lang="en-US" sz="2000"/>
              <a:t>Drawing method is called directly during redraw; override it to change how component draws itself</a:t>
            </a:r>
          </a:p>
          <a:p>
            <a:r>
              <a:rPr lang="en-US" sz="2400"/>
              <a:t>Retained graphics approach</a:t>
            </a:r>
          </a:p>
          <a:p>
            <a:pPr lvl="1"/>
            <a:r>
              <a:rPr lang="en-US" sz="2000"/>
              <a:t>e.g. Adobe Flex</a:t>
            </a:r>
          </a:p>
          <a:p>
            <a:pPr lvl="1"/>
            <a:r>
              <a:rPr lang="en-US" sz="2000"/>
              <a:t>Stroke calls are recorded and played back at redraw time</a:t>
            </a:r>
          </a:p>
          <a:p>
            <a:r>
              <a:rPr lang="en-US" sz="2400"/>
              <a:t>Differences</a:t>
            </a:r>
          </a:p>
          <a:p>
            <a:pPr lvl="1"/>
            <a:r>
              <a:rPr lang="en-US" sz="2000"/>
              <a:t>Retained graphics is less error prone</a:t>
            </a:r>
          </a:p>
          <a:p>
            <a:pPr lvl="1"/>
            <a:r>
              <a:rPr lang="en-US" sz="2000"/>
              <a:t>Drawing method gives more control and performance</a:t>
            </a:r>
          </a:p>
        </p:txBody>
      </p:sp>
      <p:sp>
        <p:nvSpPr>
          <p:cNvPr id="41988"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p>
        </p:txBody>
      </p:sp>
      <p:sp>
        <p:nvSpPr>
          <p:cNvPr id="41989" name="Footer Placeholder 4"/>
          <p:cNvSpPr>
            <a:spLocks noGrp="1"/>
          </p:cNvSpPr>
          <p:nvPr>
            <p:ph type="ftr" sz="quarter" idx="11"/>
          </p:nvPr>
        </p:nvSpPr>
        <p:spPr>
          <a:noFill/>
        </p:spPr>
        <p:txBody>
          <a:bodyPr/>
          <a:lstStyle/>
          <a:p>
            <a:r>
              <a:rPr lang="en-US" dirty="0" smtClean="0">
                <a:ea typeface="Arial" charset="0"/>
              </a:rPr>
              <a:t>6.813/6.831 User Interface Design and Implementation</a:t>
            </a:r>
            <a:endParaRPr lang="en-US" dirty="0">
              <a:ea typeface="Arial" charset="0"/>
            </a:endParaRPr>
          </a:p>
        </p:txBody>
      </p:sp>
      <p:sp>
        <p:nvSpPr>
          <p:cNvPr id="41990" name="Slide Number Placeholder 5"/>
          <p:cNvSpPr>
            <a:spLocks noGrp="1"/>
          </p:cNvSpPr>
          <p:nvPr>
            <p:ph type="sldNum" sz="quarter" idx="12"/>
          </p:nvPr>
        </p:nvSpPr>
        <p:spPr>
          <a:noFill/>
        </p:spPr>
        <p:txBody>
          <a:bodyPr/>
          <a:lstStyle/>
          <a:p>
            <a:fld id="{12B5AC7F-C4A0-9545-A0BA-39DC70849E8E}" type="slidenum">
              <a:rPr lang="en-US"/>
              <a:pPr/>
              <a:t>17</a:t>
            </a:fld>
            <a:endParaRPr lang="en-US"/>
          </a:p>
        </p:txBody>
      </p:sp>
    </p:spTree>
    <p:extLst>
      <p:ext uri="{BB962C8B-B14F-4D97-AF65-F5344CB8AC3E}">
        <p14:creationId xmlns:p14="http://schemas.microsoft.com/office/powerpoint/2010/main" val="380136818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Stroke Model</a:t>
            </a:r>
          </a:p>
        </p:txBody>
      </p:sp>
      <p:sp>
        <p:nvSpPr>
          <p:cNvPr id="44035" name="Rectangle 3"/>
          <p:cNvSpPr>
            <a:spLocks noGrp="1" noChangeArrowheads="1"/>
          </p:cNvSpPr>
          <p:nvPr>
            <p:ph type="body" idx="1"/>
          </p:nvPr>
        </p:nvSpPr>
        <p:spPr/>
        <p:txBody>
          <a:bodyPr/>
          <a:lstStyle/>
          <a:p>
            <a:pPr>
              <a:lnSpc>
                <a:spcPct val="90000"/>
              </a:lnSpc>
            </a:pPr>
            <a:r>
              <a:rPr lang="en-US" sz="2400"/>
              <a:t>Drawing surface</a:t>
            </a:r>
          </a:p>
          <a:p>
            <a:pPr lvl="1">
              <a:lnSpc>
                <a:spcPct val="90000"/>
              </a:lnSpc>
            </a:pPr>
            <a:r>
              <a:rPr lang="en-US" sz="2000"/>
              <a:t>Also called drawable (X Windows), GDI (MS Win)</a:t>
            </a:r>
          </a:p>
          <a:p>
            <a:pPr lvl="1">
              <a:lnSpc>
                <a:spcPct val="90000"/>
              </a:lnSpc>
            </a:pPr>
            <a:r>
              <a:rPr lang="en-US" sz="2000"/>
              <a:t>Screen, memory buffer, print driver, file, remote screen</a:t>
            </a:r>
          </a:p>
          <a:p>
            <a:pPr>
              <a:lnSpc>
                <a:spcPct val="90000"/>
              </a:lnSpc>
            </a:pPr>
            <a:r>
              <a:rPr lang="en-US" sz="2400"/>
              <a:t>Graphics context</a:t>
            </a:r>
          </a:p>
          <a:p>
            <a:pPr lvl="1">
              <a:lnSpc>
                <a:spcPct val="90000"/>
              </a:lnSpc>
            </a:pPr>
            <a:r>
              <a:rPr lang="en-US" sz="2000"/>
              <a:t>Encapsulates drawing parameters so they don</a:t>
            </a:r>
            <a:r>
              <a:rPr lang="en-US" sz="2000">
                <a:latin typeface="Verdana" charset="0"/>
              </a:rPr>
              <a:t>’</a:t>
            </a:r>
            <a:r>
              <a:rPr lang="en-US" sz="2000"/>
              <a:t>t have to be passed with each call to a drawing primitive</a:t>
            </a:r>
          </a:p>
          <a:p>
            <a:pPr lvl="1">
              <a:lnSpc>
                <a:spcPct val="90000"/>
              </a:lnSpc>
            </a:pPr>
            <a:r>
              <a:rPr lang="en-US" sz="2000"/>
              <a:t>Font, color, line width, fill pattern, etc.</a:t>
            </a:r>
          </a:p>
          <a:p>
            <a:pPr>
              <a:lnSpc>
                <a:spcPct val="90000"/>
              </a:lnSpc>
            </a:pPr>
            <a:r>
              <a:rPr lang="en-US" sz="2400"/>
              <a:t>Coordinate system</a:t>
            </a:r>
          </a:p>
          <a:p>
            <a:pPr lvl="1">
              <a:lnSpc>
                <a:spcPct val="90000"/>
              </a:lnSpc>
            </a:pPr>
            <a:r>
              <a:rPr lang="en-US" sz="2000"/>
              <a:t>Origin, scale, rotation</a:t>
            </a:r>
          </a:p>
          <a:p>
            <a:pPr>
              <a:lnSpc>
                <a:spcPct val="90000"/>
              </a:lnSpc>
            </a:pPr>
            <a:r>
              <a:rPr lang="en-US" sz="2400"/>
              <a:t>Clipping region</a:t>
            </a:r>
          </a:p>
          <a:p>
            <a:pPr>
              <a:lnSpc>
                <a:spcPct val="90000"/>
              </a:lnSpc>
            </a:pPr>
            <a:r>
              <a:rPr lang="en-US" sz="2400"/>
              <a:t>Drawing primitives</a:t>
            </a:r>
          </a:p>
          <a:p>
            <a:pPr lvl="1">
              <a:lnSpc>
                <a:spcPct val="90000"/>
              </a:lnSpc>
            </a:pPr>
            <a:r>
              <a:rPr lang="en-US" sz="2000"/>
              <a:t>Line, circle, ellipse, arc, rectangle, text, polyline, shapes</a:t>
            </a:r>
          </a:p>
        </p:txBody>
      </p:sp>
      <p:sp>
        <p:nvSpPr>
          <p:cNvPr id="44036"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44037" name="Footer Placeholder 4"/>
          <p:cNvSpPr>
            <a:spLocks noGrp="1"/>
          </p:cNvSpPr>
          <p:nvPr>
            <p:ph type="ftr" sz="quarter" idx="11"/>
          </p:nvPr>
        </p:nvSpPr>
        <p:spPr>
          <a:noFill/>
        </p:spPr>
        <p:txBody>
          <a:bodyPr/>
          <a:lstStyle/>
          <a:p>
            <a:r>
              <a:rPr lang="en-US" dirty="0" smtClean="0">
                <a:ea typeface="Arial" charset="0"/>
              </a:rPr>
              <a:t>6.813/6.831 User Interface Design and Implementation</a:t>
            </a:r>
            <a:endParaRPr lang="en-US" dirty="0">
              <a:ea typeface="Arial" charset="0"/>
            </a:endParaRPr>
          </a:p>
        </p:txBody>
      </p:sp>
      <p:sp>
        <p:nvSpPr>
          <p:cNvPr id="44038" name="Slide Number Placeholder 5"/>
          <p:cNvSpPr>
            <a:spLocks noGrp="1"/>
          </p:cNvSpPr>
          <p:nvPr>
            <p:ph type="sldNum" sz="quarter" idx="12"/>
          </p:nvPr>
        </p:nvSpPr>
        <p:spPr>
          <a:noFill/>
        </p:spPr>
        <p:txBody>
          <a:bodyPr/>
          <a:lstStyle/>
          <a:p>
            <a:fld id="{7DA12E97-009C-184B-A419-74A36AE4338D}" type="slidenum">
              <a:rPr lang="en-US"/>
              <a:pPr/>
              <a:t>18</a:t>
            </a:fld>
            <a:endParaRPr lang="en-US"/>
          </a:p>
        </p:txBody>
      </p:sp>
    </p:spTree>
    <p:extLst>
      <p:ext uri="{BB962C8B-B14F-4D97-AF65-F5344CB8AC3E}">
        <p14:creationId xmlns:p14="http://schemas.microsoft.com/office/powerpoint/2010/main" val="2998760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Antialiasing and Subpixel Rendering</a:t>
            </a:r>
          </a:p>
        </p:txBody>
      </p:sp>
      <p:sp>
        <p:nvSpPr>
          <p:cNvPr id="48131" name="Text Placeholder 405"/>
          <p:cNvSpPr>
            <a:spLocks noGrp="1"/>
          </p:cNvSpPr>
          <p:nvPr>
            <p:ph type="body" idx="1"/>
          </p:nvPr>
        </p:nvSpPr>
        <p:spPr/>
        <p:txBody>
          <a:bodyPr/>
          <a:lstStyle/>
          <a:p>
            <a:endParaRPr lang="en-US"/>
          </a:p>
        </p:txBody>
      </p:sp>
      <p:sp>
        <p:nvSpPr>
          <p:cNvPr id="48132" name="Date Placeholder 2"/>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48133"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8134" name="Slide Number Placeholder 4"/>
          <p:cNvSpPr>
            <a:spLocks noGrp="1"/>
          </p:cNvSpPr>
          <p:nvPr>
            <p:ph type="sldNum" sz="quarter" idx="12"/>
          </p:nvPr>
        </p:nvSpPr>
        <p:spPr>
          <a:noFill/>
        </p:spPr>
        <p:txBody>
          <a:bodyPr/>
          <a:lstStyle/>
          <a:p>
            <a:fld id="{EC2F1C33-70B8-3943-BD3E-25AE86C9DB77}" type="slidenum">
              <a:rPr lang="en-US"/>
              <a:pPr/>
              <a:t>19</a:t>
            </a:fld>
            <a:endParaRPr lang="en-US"/>
          </a:p>
        </p:txBody>
      </p:sp>
      <p:grpSp>
        <p:nvGrpSpPr>
          <p:cNvPr id="48135" name="Group 86"/>
          <p:cNvGrpSpPr>
            <a:grpSpLocks/>
          </p:cNvGrpSpPr>
          <p:nvPr/>
        </p:nvGrpSpPr>
        <p:grpSpPr bwMode="auto">
          <a:xfrm>
            <a:off x="381000" y="1447800"/>
            <a:ext cx="2438400" cy="2743200"/>
            <a:chOff x="288" y="912"/>
            <a:chExt cx="1536" cy="1728"/>
          </a:xfrm>
        </p:grpSpPr>
        <p:sp>
          <p:nvSpPr>
            <p:cNvPr id="48463" name="Rectangle 4"/>
            <p:cNvSpPr>
              <a:spLocks noChangeArrowheads="1"/>
            </p:cNvSpPr>
            <p:nvPr/>
          </p:nvSpPr>
          <p:spPr bwMode="auto">
            <a:xfrm>
              <a:off x="288"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4" name="Rectangle 5"/>
            <p:cNvSpPr>
              <a:spLocks noChangeArrowheads="1"/>
            </p:cNvSpPr>
            <p:nvPr/>
          </p:nvSpPr>
          <p:spPr bwMode="auto">
            <a:xfrm>
              <a:off x="480"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5" name="Rectangle 6"/>
            <p:cNvSpPr>
              <a:spLocks noChangeArrowheads="1"/>
            </p:cNvSpPr>
            <p:nvPr/>
          </p:nvSpPr>
          <p:spPr bwMode="auto">
            <a:xfrm>
              <a:off x="672"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6" name="Rectangle 7"/>
            <p:cNvSpPr>
              <a:spLocks noChangeArrowheads="1"/>
            </p:cNvSpPr>
            <p:nvPr/>
          </p:nvSpPr>
          <p:spPr bwMode="auto">
            <a:xfrm>
              <a:off x="864"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7" name="Rectangle 8"/>
            <p:cNvSpPr>
              <a:spLocks noChangeArrowheads="1"/>
            </p:cNvSpPr>
            <p:nvPr/>
          </p:nvSpPr>
          <p:spPr bwMode="auto">
            <a:xfrm>
              <a:off x="1056"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8" name="Rectangle 9"/>
            <p:cNvSpPr>
              <a:spLocks noChangeArrowheads="1"/>
            </p:cNvSpPr>
            <p:nvPr/>
          </p:nvSpPr>
          <p:spPr bwMode="auto">
            <a:xfrm>
              <a:off x="1248"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9" name="Rectangle 10"/>
            <p:cNvSpPr>
              <a:spLocks noChangeArrowheads="1"/>
            </p:cNvSpPr>
            <p:nvPr/>
          </p:nvSpPr>
          <p:spPr bwMode="auto">
            <a:xfrm>
              <a:off x="1440"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0" name="Rectangle 11"/>
            <p:cNvSpPr>
              <a:spLocks noChangeArrowheads="1"/>
            </p:cNvSpPr>
            <p:nvPr/>
          </p:nvSpPr>
          <p:spPr bwMode="auto">
            <a:xfrm>
              <a:off x="1632"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1" name="Rectangle 14"/>
            <p:cNvSpPr>
              <a:spLocks noChangeArrowheads="1"/>
            </p:cNvSpPr>
            <p:nvPr/>
          </p:nvSpPr>
          <p:spPr bwMode="auto">
            <a:xfrm>
              <a:off x="288"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2" name="Rectangle 15"/>
            <p:cNvSpPr>
              <a:spLocks noChangeArrowheads="1"/>
            </p:cNvSpPr>
            <p:nvPr/>
          </p:nvSpPr>
          <p:spPr bwMode="auto">
            <a:xfrm>
              <a:off x="480"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3" name="Rectangle 16"/>
            <p:cNvSpPr>
              <a:spLocks noChangeArrowheads="1"/>
            </p:cNvSpPr>
            <p:nvPr/>
          </p:nvSpPr>
          <p:spPr bwMode="auto">
            <a:xfrm>
              <a:off x="672"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4" name="Rectangle 17"/>
            <p:cNvSpPr>
              <a:spLocks noChangeArrowheads="1"/>
            </p:cNvSpPr>
            <p:nvPr/>
          </p:nvSpPr>
          <p:spPr bwMode="auto">
            <a:xfrm>
              <a:off x="864"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5" name="Rectangle 18"/>
            <p:cNvSpPr>
              <a:spLocks noChangeArrowheads="1"/>
            </p:cNvSpPr>
            <p:nvPr/>
          </p:nvSpPr>
          <p:spPr bwMode="auto">
            <a:xfrm>
              <a:off x="1056"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6" name="Rectangle 19"/>
            <p:cNvSpPr>
              <a:spLocks noChangeArrowheads="1"/>
            </p:cNvSpPr>
            <p:nvPr/>
          </p:nvSpPr>
          <p:spPr bwMode="auto">
            <a:xfrm>
              <a:off x="1248"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7" name="Rectangle 20"/>
            <p:cNvSpPr>
              <a:spLocks noChangeArrowheads="1"/>
            </p:cNvSpPr>
            <p:nvPr/>
          </p:nvSpPr>
          <p:spPr bwMode="auto">
            <a:xfrm>
              <a:off x="1440"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8" name="Rectangle 21"/>
            <p:cNvSpPr>
              <a:spLocks noChangeArrowheads="1"/>
            </p:cNvSpPr>
            <p:nvPr/>
          </p:nvSpPr>
          <p:spPr bwMode="auto">
            <a:xfrm>
              <a:off x="1632"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79" name="Rectangle 23"/>
            <p:cNvSpPr>
              <a:spLocks noChangeArrowheads="1"/>
            </p:cNvSpPr>
            <p:nvPr/>
          </p:nvSpPr>
          <p:spPr bwMode="auto">
            <a:xfrm>
              <a:off x="288"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0" name="Rectangle 24"/>
            <p:cNvSpPr>
              <a:spLocks noChangeArrowheads="1"/>
            </p:cNvSpPr>
            <p:nvPr/>
          </p:nvSpPr>
          <p:spPr bwMode="auto">
            <a:xfrm>
              <a:off x="480"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1" name="Rectangle 25"/>
            <p:cNvSpPr>
              <a:spLocks noChangeArrowheads="1"/>
            </p:cNvSpPr>
            <p:nvPr/>
          </p:nvSpPr>
          <p:spPr bwMode="auto">
            <a:xfrm>
              <a:off x="672"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2" name="Rectangle 26"/>
            <p:cNvSpPr>
              <a:spLocks noChangeArrowheads="1"/>
            </p:cNvSpPr>
            <p:nvPr/>
          </p:nvSpPr>
          <p:spPr bwMode="auto">
            <a:xfrm>
              <a:off x="864"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3" name="Rectangle 27"/>
            <p:cNvSpPr>
              <a:spLocks noChangeArrowheads="1"/>
            </p:cNvSpPr>
            <p:nvPr/>
          </p:nvSpPr>
          <p:spPr bwMode="auto">
            <a:xfrm>
              <a:off x="1056"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4" name="Rectangle 28"/>
            <p:cNvSpPr>
              <a:spLocks noChangeArrowheads="1"/>
            </p:cNvSpPr>
            <p:nvPr/>
          </p:nvSpPr>
          <p:spPr bwMode="auto">
            <a:xfrm>
              <a:off x="1248"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5" name="Rectangle 29"/>
            <p:cNvSpPr>
              <a:spLocks noChangeArrowheads="1"/>
            </p:cNvSpPr>
            <p:nvPr/>
          </p:nvSpPr>
          <p:spPr bwMode="auto">
            <a:xfrm>
              <a:off x="1440"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6" name="Rectangle 30"/>
            <p:cNvSpPr>
              <a:spLocks noChangeArrowheads="1"/>
            </p:cNvSpPr>
            <p:nvPr/>
          </p:nvSpPr>
          <p:spPr bwMode="auto">
            <a:xfrm>
              <a:off x="1632"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7" name="Rectangle 32"/>
            <p:cNvSpPr>
              <a:spLocks noChangeArrowheads="1"/>
            </p:cNvSpPr>
            <p:nvPr/>
          </p:nvSpPr>
          <p:spPr bwMode="auto">
            <a:xfrm>
              <a:off x="288"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8" name="Rectangle 33"/>
            <p:cNvSpPr>
              <a:spLocks noChangeArrowheads="1"/>
            </p:cNvSpPr>
            <p:nvPr/>
          </p:nvSpPr>
          <p:spPr bwMode="auto">
            <a:xfrm>
              <a:off x="480"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89" name="Rectangle 34"/>
            <p:cNvSpPr>
              <a:spLocks noChangeArrowheads="1"/>
            </p:cNvSpPr>
            <p:nvPr/>
          </p:nvSpPr>
          <p:spPr bwMode="auto">
            <a:xfrm>
              <a:off x="672"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0" name="Rectangle 35"/>
            <p:cNvSpPr>
              <a:spLocks noChangeArrowheads="1"/>
            </p:cNvSpPr>
            <p:nvPr/>
          </p:nvSpPr>
          <p:spPr bwMode="auto">
            <a:xfrm>
              <a:off x="864"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1" name="Rectangle 36"/>
            <p:cNvSpPr>
              <a:spLocks noChangeArrowheads="1"/>
            </p:cNvSpPr>
            <p:nvPr/>
          </p:nvSpPr>
          <p:spPr bwMode="auto">
            <a:xfrm>
              <a:off x="1056"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2" name="Rectangle 37"/>
            <p:cNvSpPr>
              <a:spLocks noChangeArrowheads="1"/>
            </p:cNvSpPr>
            <p:nvPr/>
          </p:nvSpPr>
          <p:spPr bwMode="auto">
            <a:xfrm>
              <a:off x="1248"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3" name="Rectangle 38"/>
            <p:cNvSpPr>
              <a:spLocks noChangeArrowheads="1"/>
            </p:cNvSpPr>
            <p:nvPr/>
          </p:nvSpPr>
          <p:spPr bwMode="auto">
            <a:xfrm>
              <a:off x="1440"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4" name="Rectangle 39"/>
            <p:cNvSpPr>
              <a:spLocks noChangeArrowheads="1"/>
            </p:cNvSpPr>
            <p:nvPr/>
          </p:nvSpPr>
          <p:spPr bwMode="auto">
            <a:xfrm>
              <a:off x="1632"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5" name="Rectangle 41"/>
            <p:cNvSpPr>
              <a:spLocks noChangeArrowheads="1"/>
            </p:cNvSpPr>
            <p:nvPr/>
          </p:nvSpPr>
          <p:spPr bwMode="auto">
            <a:xfrm>
              <a:off x="288"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6" name="Rectangle 42"/>
            <p:cNvSpPr>
              <a:spLocks noChangeArrowheads="1"/>
            </p:cNvSpPr>
            <p:nvPr/>
          </p:nvSpPr>
          <p:spPr bwMode="auto">
            <a:xfrm>
              <a:off x="480"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7" name="Rectangle 43"/>
            <p:cNvSpPr>
              <a:spLocks noChangeArrowheads="1"/>
            </p:cNvSpPr>
            <p:nvPr/>
          </p:nvSpPr>
          <p:spPr bwMode="auto">
            <a:xfrm>
              <a:off x="672"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8" name="Rectangle 44"/>
            <p:cNvSpPr>
              <a:spLocks noChangeArrowheads="1"/>
            </p:cNvSpPr>
            <p:nvPr/>
          </p:nvSpPr>
          <p:spPr bwMode="auto">
            <a:xfrm>
              <a:off x="864"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99" name="Rectangle 45"/>
            <p:cNvSpPr>
              <a:spLocks noChangeArrowheads="1"/>
            </p:cNvSpPr>
            <p:nvPr/>
          </p:nvSpPr>
          <p:spPr bwMode="auto">
            <a:xfrm>
              <a:off x="1056"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0" name="Rectangle 46"/>
            <p:cNvSpPr>
              <a:spLocks noChangeArrowheads="1"/>
            </p:cNvSpPr>
            <p:nvPr/>
          </p:nvSpPr>
          <p:spPr bwMode="auto">
            <a:xfrm>
              <a:off x="1248"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1" name="Rectangle 47"/>
            <p:cNvSpPr>
              <a:spLocks noChangeArrowheads="1"/>
            </p:cNvSpPr>
            <p:nvPr/>
          </p:nvSpPr>
          <p:spPr bwMode="auto">
            <a:xfrm>
              <a:off x="1440"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2" name="Rectangle 48"/>
            <p:cNvSpPr>
              <a:spLocks noChangeArrowheads="1"/>
            </p:cNvSpPr>
            <p:nvPr/>
          </p:nvSpPr>
          <p:spPr bwMode="auto">
            <a:xfrm>
              <a:off x="1632"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3" name="Rectangle 50"/>
            <p:cNvSpPr>
              <a:spLocks noChangeArrowheads="1"/>
            </p:cNvSpPr>
            <p:nvPr/>
          </p:nvSpPr>
          <p:spPr bwMode="auto">
            <a:xfrm>
              <a:off x="288"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4" name="Rectangle 51"/>
            <p:cNvSpPr>
              <a:spLocks noChangeArrowheads="1"/>
            </p:cNvSpPr>
            <p:nvPr/>
          </p:nvSpPr>
          <p:spPr bwMode="auto">
            <a:xfrm>
              <a:off x="480"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5" name="Rectangle 52"/>
            <p:cNvSpPr>
              <a:spLocks noChangeArrowheads="1"/>
            </p:cNvSpPr>
            <p:nvPr/>
          </p:nvSpPr>
          <p:spPr bwMode="auto">
            <a:xfrm>
              <a:off x="672"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6" name="Rectangle 53"/>
            <p:cNvSpPr>
              <a:spLocks noChangeArrowheads="1"/>
            </p:cNvSpPr>
            <p:nvPr/>
          </p:nvSpPr>
          <p:spPr bwMode="auto">
            <a:xfrm>
              <a:off x="864"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7" name="Rectangle 54"/>
            <p:cNvSpPr>
              <a:spLocks noChangeArrowheads="1"/>
            </p:cNvSpPr>
            <p:nvPr/>
          </p:nvSpPr>
          <p:spPr bwMode="auto">
            <a:xfrm>
              <a:off x="1056"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8" name="Rectangle 55"/>
            <p:cNvSpPr>
              <a:spLocks noChangeArrowheads="1"/>
            </p:cNvSpPr>
            <p:nvPr/>
          </p:nvSpPr>
          <p:spPr bwMode="auto">
            <a:xfrm>
              <a:off x="1248"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09" name="Rectangle 56"/>
            <p:cNvSpPr>
              <a:spLocks noChangeArrowheads="1"/>
            </p:cNvSpPr>
            <p:nvPr/>
          </p:nvSpPr>
          <p:spPr bwMode="auto">
            <a:xfrm>
              <a:off x="1440"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0" name="Rectangle 57"/>
            <p:cNvSpPr>
              <a:spLocks noChangeArrowheads="1"/>
            </p:cNvSpPr>
            <p:nvPr/>
          </p:nvSpPr>
          <p:spPr bwMode="auto">
            <a:xfrm>
              <a:off x="1632"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1" name="Rectangle 59"/>
            <p:cNvSpPr>
              <a:spLocks noChangeArrowheads="1"/>
            </p:cNvSpPr>
            <p:nvPr/>
          </p:nvSpPr>
          <p:spPr bwMode="auto">
            <a:xfrm>
              <a:off x="288"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2" name="Rectangle 60"/>
            <p:cNvSpPr>
              <a:spLocks noChangeArrowheads="1"/>
            </p:cNvSpPr>
            <p:nvPr/>
          </p:nvSpPr>
          <p:spPr bwMode="auto">
            <a:xfrm>
              <a:off x="480"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3" name="Rectangle 61"/>
            <p:cNvSpPr>
              <a:spLocks noChangeArrowheads="1"/>
            </p:cNvSpPr>
            <p:nvPr/>
          </p:nvSpPr>
          <p:spPr bwMode="auto">
            <a:xfrm>
              <a:off x="672"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4" name="Rectangle 62"/>
            <p:cNvSpPr>
              <a:spLocks noChangeArrowheads="1"/>
            </p:cNvSpPr>
            <p:nvPr/>
          </p:nvSpPr>
          <p:spPr bwMode="auto">
            <a:xfrm>
              <a:off x="864"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5" name="Rectangle 63"/>
            <p:cNvSpPr>
              <a:spLocks noChangeArrowheads="1"/>
            </p:cNvSpPr>
            <p:nvPr/>
          </p:nvSpPr>
          <p:spPr bwMode="auto">
            <a:xfrm>
              <a:off x="1056"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6" name="Rectangle 64"/>
            <p:cNvSpPr>
              <a:spLocks noChangeArrowheads="1"/>
            </p:cNvSpPr>
            <p:nvPr/>
          </p:nvSpPr>
          <p:spPr bwMode="auto">
            <a:xfrm>
              <a:off x="1248"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7" name="Rectangle 65"/>
            <p:cNvSpPr>
              <a:spLocks noChangeArrowheads="1"/>
            </p:cNvSpPr>
            <p:nvPr/>
          </p:nvSpPr>
          <p:spPr bwMode="auto">
            <a:xfrm>
              <a:off x="1440"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8" name="Rectangle 66"/>
            <p:cNvSpPr>
              <a:spLocks noChangeArrowheads="1"/>
            </p:cNvSpPr>
            <p:nvPr/>
          </p:nvSpPr>
          <p:spPr bwMode="auto">
            <a:xfrm>
              <a:off x="1632"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19" name="Rectangle 68"/>
            <p:cNvSpPr>
              <a:spLocks noChangeArrowheads="1"/>
            </p:cNvSpPr>
            <p:nvPr/>
          </p:nvSpPr>
          <p:spPr bwMode="auto">
            <a:xfrm>
              <a:off x="288"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0" name="Rectangle 69"/>
            <p:cNvSpPr>
              <a:spLocks noChangeArrowheads="1"/>
            </p:cNvSpPr>
            <p:nvPr/>
          </p:nvSpPr>
          <p:spPr bwMode="auto">
            <a:xfrm>
              <a:off x="480"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1" name="Rectangle 70"/>
            <p:cNvSpPr>
              <a:spLocks noChangeArrowheads="1"/>
            </p:cNvSpPr>
            <p:nvPr/>
          </p:nvSpPr>
          <p:spPr bwMode="auto">
            <a:xfrm>
              <a:off x="672"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2" name="Rectangle 71"/>
            <p:cNvSpPr>
              <a:spLocks noChangeArrowheads="1"/>
            </p:cNvSpPr>
            <p:nvPr/>
          </p:nvSpPr>
          <p:spPr bwMode="auto">
            <a:xfrm>
              <a:off x="864"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3" name="Rectangle 72"/>
            <p:cNvSpPr>
              <a:spLocks noChangeArrowheads="1"/>
            </p:cNvSpPr>
            <p:nvPr/>
          </p:nvSpPr>
          <p:spPr bwMode="auto">
            <a:xfrm>
              <a:off x="1056"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4" name="Rectangle 73"/>
            <p:cNvSpPr>
              <a:spLocks noChangeArrowheads="1"/>
            </p:cNvSpPr>
            <p:nvPr/>
          </p:nvSpPr>
          <p:spPr bwMode="auto">
            <a:xfrm>
              <a:off x="1248"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5" name="Rectangle 74"/>
            <p:cNvSpPr>
              <a:spLocks noChangeArrowheads="1"/>
            </p:cNvSpPr>
            <p:nvPr/>
          </p:nvSpPr>
          <p:spPr bwMode="auto">
            <a:xfrm>
              <a:off x="1440"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6" name="Rectangle 75"/>
            <p:cNvSpPr>
              <a:spLocks noChangeArrowheads="1"/>
            </p:cNvSpPr>
            <p:nvPr/>
          </p:nvSpPr>
          <p:spPr bwMode="auto">
            <a:xfrm>
              <a:off x="1632"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7" name="Rectangle 77"/>
            <p:cNvSpPr>
              <a:spLocks noChangeArrowheads="1"/>
            </p:cNvSpPr>
            <p:nvPr/>
          </p:nvSpPr>
          <p:spPr bwMode="auto">
            <a:xfrm>
              <a:off x="288"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8" name="Rectangle 78"/>
            <p:cNvSpPr>
              <a:spLocks noChangeArrowheads="1"/>
            </p:cNvSpPr>
            <p:nvPr/>
          </p:nvSpPr>
          <p:spPr bwMode="auto">
            <a:xfrm>
              <a:off x="480"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29" name="Rectangle 79"/>
            <p:cNvSpPr>
              <a:spLocks noChangeArrowheads="1"/>
            </p:cNvSpPr>
            <p:nvPr/>
          </p:nvSpPr>
          <p:spPr bwMode="auto">
            <a:xfrm>
              <a:off x="672"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30" name="Rectangle 80"/>
            <p:cNvSpPr>
              <a:spLocks noChangeArrowheads="1"/>
            </p:cNvSpPr>
            <p:nvPr/>
          </p:nvSpPr>
          <p:spPr bwMode="auto">
            <a:xfrm>
              <a:off x="864"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31" name="Rectangle 81"/>
            <p:cNvSpPr>
              <a:spLocks noChangeArrowheads="1"/>
            </p:cNvSpPr>
            <p:nvPr/>
          </p:nvSpPr>
          <p:spPr bwMode="auto">
            <a:xfrm>
              <a:off x="1056"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32" name="Rectangle 82"/>
            <p:cNvSpPr>
              <a:spLocks noChangeArrowheads="1"/>
            </p:cNvSpPr>
            <p:nvPr/>
          </p:nvSpPr>
          <p:spPr bwMode="auto">
            <a:xfrm>
              <a:off x="1248"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33" name="Rectangle 83"/>
            <p:cNvSpPr>
              <a:spLocks noChangeArrowheads="1"/>
            </p:cNvSpPr>
            <p:nvPr/>
          </p:nvSpPr>
          <p:spPr bwMode="auto">
            <a:xfrm>
              <a:off x="1440"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534" name="Rectangle 84"/>
            <p:cNvSpPr>
              <a:spLocks noChangeArrowheads="1"/>
            </p:cNvSpPr>
            <p:nvPr/>
          </p:nvSpPr>
          <p:spPr bwMode="auto">
            <a:xfrm>
              <a:off x="1632"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sp>
        <p:nvSpPr>
          <p:cNvPr id="48136" name="Rectangle 233"/>
          <p:cNvSpPr>
            <a:spLocks noChangeArrowheads="1"/>
          </p:cNvSpPr>
          <p:nvPr/>
        </p:nvSpPr>
        <p:spPr bwMode="auto">
          <a:xfrm>
            <a:off x="990600" y="14478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37" name="Rectangle 234"/>
          <p:cNvSpPr>
            <a:spLocks noChangeArrowheads="1"/>
          </p:cNvSpPr>
          <p:nvPr/>
        </p:nvSpPr>
        <p:spPr bwMode="auto">
          <a:xfrm>
            <a:off x="1295400" y="17526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38" name="Rectangle 235"/>
          <p:cNvSpPr>
            <a:spLocks noChangeArrowheads="1"/>
          </p:cNvSpPr>
          <p:nvPr/>
        </p:nvSpPr>
        <p:spPr bwMode="auto">
          <a:xfrm>
            <a:off x="1295400" y="20574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39" name="Rectangle 236"/>
          <p:cNvSpPr>
            <a:spLocks noChangeArrowheads="1"/>
          </p:cNvSpPr>
          <p:nvPr/>
        </p:nvSpPr>
        <p:spPr bwMode="auto">
          <a:xfrm>
            <a:off x="1295400" y="23622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40" name="Rectangle 237"/>
          <p:cNvSpPr>
            <a:spLocks noChangeArrowheads="1"/>
          </p:cNvSpPr>
          <p:nvPr/>
        </p:nvSpPr>
        <p:spPr bwMode="auto">
          <a:xfrm>
            <a:off x="1600200" y="26670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41" name="Rectangle 238"/>
          <p:cNvSpPr>
            <a:spLocks noChangeArrowheads="1"/>
          </p:cNvSpPr>
          <p:nvPr/>
        </p:nvSpPr>
        <p:spPr bwMode="auto">
          <a:xfrm>
            <a:off x="1600200" y="29718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42" name="Rectangle 239"/>
          <p:cNvSpPr>
            <a:spLocks noChangeArrowheads="1"/>
          </p:cNvSpPr>
          <p:nvPr/>
        </p:nvSpPr>
        <p:spPr bwMode="auto">
          <a:xfrm>
            <a:off x="1600200" y="32766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43" name="Rectangle 240"/>
          <p:cNvSpPr>
            <a:spLocks noChangeArrowheads="1"/>
          </p:cNvSpPr>
          <p:nvPr/>
        </p:nvSpPr>
        <p:spPr bwMode="auto">
          <a:xfrm>
            <a:off x="1905000" y="3581400"/>
            <a:ext cx="304800" cy="304800"/>
          </a:xfrm>
          <a:prstGeom prst="rect">
            <a:avLst/>
          </a:prstGeom>
          <a:solidFill>
            <a:srgbClr val="000000"/>
          </a:solidFill>
          <a:ln w="25400">
            <a:noFill/>
            <a:miter lim="800000"/>
            <a:headEnd/>
            <a:tailEnd type="none" w="lg" len="lg"/>
          </a:ln>
        </p:spPr>
        <p:txBody>
          <a:bodyPr wrap="none" anchor="ctr">
            <a:prstTxWarp prst="textNoShape">
              <a:avLst/>
            </a:prstTxWarp>
          </a:bodyPr>
          <a:lstStyle/>
          <a:p>
            <a:endParaRPr lang="en-US"/>
          </a:p>
        </p:txBody>
      </p:sp>
      <p:sp>
        <p:nvSpPr>
          <p:cNvPr id="48144" name="Rectangle 241"/>
          <p:cNvSpPr>
            <a:spLocks noChangeArrowheads="1"/>
          </p:cNvSpPr>
          <p:nvPr/>
        </p:nvSpPr>
        <p:spPr bwMode="auto">
          <a:xfrm>
            <a:off x="1905000" y="3886200"/>
            <a:ext cx="304800" cy="304800"/>
          </a:xfrm>
          <a:prstGeom prst="rect">
            <a:avLst/>
          </a:prstGeom>
          <a:solidFill>
            <a:srgbClr val="000000"/>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45" name="Rectangle 331"/>
          <p:cNvSpPr>
            <a:spLocks noChangeArrowheads="1"/>
          </p:cNvSpPr>
          <p:nvPr/>
        </p:nvSpPr>
        <p:spPr bwMode="auto">
          <a:xfrm>
            <a:off x="381000" y="1447800"/>
            <a:ext cx="609600" cy="27432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46" name="Rectangle 332"/>
          <p:cNvSpPr>
            <a:spLocks noChangeArrowheads="1"/>
          </p:cNvSpPr>
          <p:nvPr/>
        </p:nvSpPr>
        <p:spPr bwMode="auto">
          <a:xfrm>
            <a:off x="990600" y="1752600"/>
            <a:ext cx="304800" cy="24384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47" name="Rectangle 333"/>
          <p:cNvSpPr>
            <a:spLocks noChangeArrowheads="1"/>
          </p:cNvSpPr>
          <p:nvPr/>
        </p:nvSpPr>
        <p:spPr bwMode="auto">
          <a:xfrm>
            <a:off x="1295400" y="2667000"/>
            <a:ext cx="304800" cy="15240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48" name="Rectangle 334"/>
          <p:cNvSpPr>
            <a:spLocks noChangeArrowheads="1"/>
          </p:cNvSpPr>
          <p:nvPr/>
        </p:nvSpPr>
        <p:spPr bwMode="auto">
          <a:xfrm>
            <a:off x="1600200" y="3581400"/>
            <a:ext cx="304800" cy="6096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49" name="Line 245"/>
          <p:cNvSpPr>
            <a:spLocks noChangeShapeType="1"/>
          </p:cNvSpPr>
          <p:nvPr/>
        </p:nvSpPr>
        <p:spPr bwMode="auto">
          <a:xfrm>
            <a:off x="990600" y="1219200"/>
            <a:ext cx="1371600" cy="3429000"/>
          </a:xfrm>
          <a:prstGeom prst="line">
            <a:avLst/>
          </a:prstGeom>
          <a:noFill/>
          <a:ln w="25400">
            <a:solidFill>
              <a:schemeClr val="accent1"/>
            </a:solidFill>
            <a:round/>
            <a:headEnd/>
            <a:tailEnd type="none" w="lg" len="lg"/>
          </a:ln>
        </p:spPr>
        <p:txBody>
          <a:bodyPr wrap="none" anchorCtr="1">
            <a:prstTxWarp prst="textNoShape">
              <a:avLst/>
            </a:prstTxWarp>
          </a:bodyPr>
          <a:lstStyle/>
          <a:p>
            <a:endParaRPr lang="en-US"/>
          </a:p>
        </p:txBody>
      </p:sp>
      <p:grpSp>
        <p:nvGrpSpPr>
          <p:cNvPr id="48150" name="Group 335"/>
          <p:cNvGrpSpPr>
            <a:grpSpLocks/>
          </p:cNvGrpSpPr>
          <p:nvPr/>
        </p:nvGrpSpPr>
        <p:grpSpPr bwMode="auto">
          <a:xfrm>
            <a:off x="3200400" y="1447800"/>
            <a:ext cx="2438400" cy="2743200"/>
            <a:chOff x="288" y="912"/>
            <a:chExt cx="1536" cy="1728"/>
          </a:xfrm>
        </p:grpSpPr>
        <p:sp>
          <p:nvSpPr>
            <p:cNvPr id="48391" name="Rectangle 336"/>
            <p:cNvSpPr>
              <a:spLocks noChangeArrowheads="1"/>
            </p:cNvSpPr>
            <p:nvPr/>
          </p:nvSpPr>
          <p:spPr bwMode="auto">
            <a:xfrm>
              <a:off x="288"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2" name="Rectangle 337"/>
            <p:cNvSpPr>
              <a:spLocks noChangeArrowheads="1"/>
            </p:cNvSpPr>
            <p:nvPr/>
          </p:nvSpPr>
          <p:spPr bwMode="auto">
            <a:xfrm>
              <a:off x="480"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3" name="Rectangle 338"/>
            <p:cNvSpPr>
              <a:spLocks noChangeArrowheads="1"/>
            </p:cNvSpPr>
            <p:nvPr/>
          </p:nvSpPr>
          <p:spPr bwMode="auto">
            <a:xfrm>
              <a:off x="672"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4" name="Rectangle 339"/>
            <p:cNvSpPr>
              <a:spLocks noChangeArrowheads="1"/>
            </p:cNvSpPr>
            <p:nvPr/>
          </p:nvSpPr>
          <p:spPr bwMode="auto">
            <a:xfrm>
              <a:off x="864"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5" name="Rectangle 340"/>
            <p:cNvSpPr>
              <a:spLocks noChangeArrowheads="1"/>
            </p:cNvSpPr>
            <p:nvPr/>
          </p:nvSpPr>
          <p:spPr bwMode="auto">
            <a:xfrm>
              <a:off x="1056"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6" name="Rectangle 341"/>
            <p:cNvSpPr>
              <a:spLocks noChangeArrowheads="1"/>
            </p:cNvSpPr>
            <p:nvPr/>
          </p:nvSpPr>
          <p:spPr bwMode="auto">
            <a:xfrm>
              <a:off x="1248"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7" name="Rectangle 342"/>
            <p:cNvSpPr>
              <a:spLocks noChangeArrowheads="1"/>
            </p:cNvSpPr>
            <p:nvPr/>
          </p:nvSpPr>
          <p:spPr bwMode="auto">
            <a:xfrm>
              <a:off x="1440"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8" name="Rectangle 343"/>
            <p:cNvSpPr>
              <a:spLocks noChangeArrowheads="1"/>
            </p:cNvSpPr>
            <p:nvPr/>
          </p:nvSpPr>
          <p:spPr bwMode="auto">
            <a:xfrm>
              <a:off x="1632"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9" name="Rectangle 344"/>
            <p:cNvSpPr>
              <a:spLocks noChangeArrowheads="1"/>
            </p:cNvSpPr>
            <p:nvPr/>
          </p:nvSpPr>
          <p:spPr bwMode="auto">
            <a:xfrm>
              <a:off x="288"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0" name="Rectangle 345"/>
            <p:cNvSpPr>
              <a:spLocks noChangeArrowheads="1"/>
            </p:cNvSpPr>
            <p:nvPr/>
          </p:nvSpPr>
          <p:spPr bwMode="auto">
            <a:xfrm>
              <a:off x="480"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1" name="Rectangle 346"/>
            <p:cNvSpPr>
              <a:spLocks noChangeArrowheads="1"/>
            </p:cNvSpPr>
            <p:nvPr/>
          </p:nvSpPr>
          <p:spPr bwMode="auto">
            <a:xfrm>
              <a:off x="672"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2" name="Rectangle 347"/>
            <p:cNvSpPr>
              <a:spLocks noChangeArrowheads="1"/>
            </p:cNvSpPr>
            <p:nvPr/>
          </p:nvSpPr>
          <p:spPr bwMode="auto">
            <a:xfrm>
              <a:off x="864"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3" name="Rectangle 348"/>
            <p:cNvSpPr>
              <a:spLocks noChangeArrowheads="1"/>
            </p:cNvSpPr>
            <p:nvPr/>
          </p:nvSpPr>
          <p:spPr bwMode="auto">
            <a:xfrm>
              <a:off x="1056"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4" name="Rectangle 349"/>
            <p:cNvSpPr>
              <a:spLocks noChangeArrowheads="1"/>
            </p:cNvSpPr>
            <p:nvPr/>
          </p:nvSpPr>
          <p:spPr bwMode="auto">
            <a:xfrm>
              <a:off x="1248"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5" name="Rectangle 350"/>
            <p:cNvSpPr>
              <a:spLocks noChangeArrowheads="1"/>
            </p:cNvSpPr>
            <p:nvPr/>
          </p:nvSpPr>
          <p:spPr bwMode="auto">
            <a:xfrm>
              <a:off x="1440"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6" name="Rectangle 351"/>
            <p:cNvSpPr>
              <a:spLocks noChangeArrowheads="1"/>
            </p:cNvSpPr>
            <p:nvPr/>
          </p:nvSpPr>
          <p:spPr bwMode="auto">
            <a:xfrm>
              <a:off x="1632"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7" name="Rectangle 352"/>
            <p:cNvSpPr>
              <a:spLocks noChangeArrowheads="1"/>
            </p:cNvSpPr>
            <p:nvPr/>
          </p:nvSpPr>
          <p:spPr bwMode="auto">
            <a:xfrm>
              <a:off x="288"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8" name="Rectangle 353"/>
            <p:cNvSpPr>
              <a:spLocks noChangeArrowheads="1"/>
            </p:cNvSpPr>
            <p:nvPr/>
          </p:nvSpPr>
          <p:spPr bwMode="auto">
            <a:xfrm>
              <a:off x="480"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09" name="Rectangle 354"/>
            <p:cNvSpPr>
              <a:spLocks noChangeArrowheads="1"/>
            </p:cNvSpPr>
            <p:nvPr/>
          </p:nvSpPr>
          <p:spPr bwMode="auto">
            <a:xfrm>
              <a:off x="672"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0" name="Rectangle 355"/>
            <p:cNvSpPr>
              <a:spLocks noChangeArrowheads="1"/>
            </p:cNvSpPr>
            <p:nvPr/>
          </p:nvSpPr>
          <p:spPr bwMode="auto">
            <a:xfrm>
              <a:off x="864"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1" name="Rectangle 356"/>
            <p:cNvSpPr>
              <a:spLocks noChangeArrowheads="1"/>
            </p:cNvSpPr>
            <p:nvPr/>
          </p:nvSpPr>
          <p:spPr bwMode="auto">
            <a:xfrm>
              <a:off x="1056"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2" name="Rectangle 357"/>
            <p:cNvSpPr>
              <a:spLocks noChangeArrowheads="1"/>
            </p:cNvSpPr>
            <p:nvPr/>
          </p:nvSpPr>
          <p:spPr bwMode="auto">
            <a:xfrm>
              <a:off x="1248"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3" name="Rectangle 358"/>
            <p:cNvSpPr>
              <a:spLocks noChangeArrowheads="1"/>
            </p:cNvSpPr>
            <p:nvPr/>
          </p:nvSpPr>
          <p:spPr bwMode="auto">
            <a:xfrm>
              <a:off x="1440"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4" name="Rectangle 359"/>
            <p:cNvSpPr>
              <a:spLocks noChangeArrowheads="1"/>
            </p:cNvSpPr>
            <p:nvPr/>
          </p:nvSpPr>
          <p:spPr bwMode="auto">
            <a:xfrm>
              <a:off x="1632"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5" name="Rectangle 360"/>
            <p:cNvSpPr>
              <a:spLocks noChangeArrowheads="1"/>
            </p:cNvSpPr>
            <p:nvPr/>
          </p:nvSpPr>
          <p:spPr bwMode="auto">
            <a:xfrm>
              <a:off x="288"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6" name="Rectangle 361"/>
            <p:cNvSpPr>
              <a:spLocks noChangeArrowheads="1"/>
            </p:cNvSpPr>
            <p:nvPr/>
          </p:nvSpPr>
          <p:spPr bwMode="auto">
            <a:xfrm>
              <a:off x="480"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7" name="Rectangle 362"/>
            <p:cNvSpPr>
              <a:spLocks noChangeArrowheads="1"/>
            </p:cNvSpPr>
            <p:nvPr/>
          </p:nvSpPr>
          <p:spPr bwMode="auto">
            <a:xfrm>
              <a:off x="672"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8" name="Rectangle 363"/>
            <p:cNvSpPr>
              <a:spLocks noChangeArrowheads="1"/>
            </p:cNvSpPr>
            <p:nvPr/>
          </p:nvSpPr>
          <p:spPr bwMode="auto">
            <a:xfrm>
              <a:off x="864"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19" name="Rectangle 364"/>
            <p:cNvSpPr>
              <a:spLocks noChangeArrowheads="1"/>
            </p:cNvSpPr>
            <p:nvPr/>
          </p:nvSpPr>
          <p:spPr bwMode="auto">
            <a:xfrm>
              <a:off x="1056"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0" name="Rectangle 365"/>
            <p:cNvSpPr>
              <a:spLocks noChangeArrowheads="1"/>
            </p:cNvSpPr>
            <p:nvPr/>
          </p:nvSpPr>
          <p:spPr bwMode="auto">
            <a:xfrm>
              <a:off x="1248"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1" name="Rectangle 366"/>
            <p:cNvSpPr>
              <a:spLocks noChangeArrowheads="1"/>
            </p:cNvSpPr>
            <p:nvPr/>
          </p:nvSpPr>
          <p:spPr bwMode="auto">
            <a:xfrm>
              <a:off x="1440"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2" name="Rectangle 367"/>
            <p:cNvSpPr>
              <a:spLocks noChangeArrowheads="1"/>
            </p:cNvSpPr>
            <p:nvPr/>
          </p:nvSpPr>
          <p:spPr bwMode="auto">
            <a:xfrm>
              <a:off x="1632"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3" name="Rectangle 368"/>
            <p:cNvSpPr>
              <a:spLocks noChangeArrowheads="1"/>
            </p:cNvSpPr>
            <p:nvPr/>
          </p:nvSpPr>
          <p:spPr bwMode="auto">
            <a:xfrm>
              <a:off x="288"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4" name="Rectangle 369"/>
            <p:cNvSpPr>
              <a:spLocks noChangeArrowheads="1"/>
            </p:cNvSpPr>
            <p:nvPr/>
          </p:nvSpPr>
          <p:spPr bwMode="auto">
            <a:xfrm>
              <a:off x="480"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5" name="Rectangle 370"/>
            <p:cNvSpPr>
              <a:spLocks noChangeArrowheads="1"/>
            </p:cNvSpPr>
            <p:nvPr/>
          </p:nvSpPr>
          <p:spPr bwMode="auto">
            <a:xfrm>
              <a:off x="672"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6" name="Rectangle 371"/>
            <p:cNvSpPr>
              <a:spLocks noChangeArrowheads="1"/>
            </p:cNvSpPr>
            <p:nvPr/>
          </p:nvSpPr>
          <p:spPr bwMode="auto">
            <a:xfrm>
              <a:off x="864"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7" name="Rectangle 372"/>
            <p:cNvSpPr>
              <a:spLocks noChangeArrowheads="1"/>
            </p:cNvSpPr>
            <p:nvPr/>
          </p:nvSpPr>
          <p:spPr bwMode="auto">
            <a:xfrm>
              <a:off x="1056"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8" name="Rectangle 373"/>
            <p:cNvSpPr>
              <a:spLocks noChangeArrowheads="1"/>
            </p:cNvSpPr>
            <p:nvPr/>
          </p:nvSpPr>
          <p:spPr bwMode="auto">
            <a:xfrm>
              <a:off x="1248"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29" name="Rectangle 374"/>
            <p:cNvSpPr>
              <a:spLocks noChangeArrowheads="1"/>
            </p:cNvSpPr>
            <p:nvPr/>
          </p:nvSpPr>
          <p:spPr bwMode="auto">
            <a:xfrm>
              <a:off x="1440"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0" name="Rectangle 375"/>
            <p:cNvSpPr>
              <a:spLocks noChangeArrowheads="1"/>
            </p:cNvSpPr>
            <p:nvPr/>
          </p:nvSpPr>
          <p:spPr bwMode="auto">
            <a:xfrm>
              <a:off x="1632"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1" name="Rectangle 376"/>
            <p:cNvSpPr>
              <a:spLocks noChangeArrowheads="1"/>
            </p:cNvSpPr>
            <p:nvPr/>
          </p:nvSpPr>
          <p:spPr bwMode="auto">
            <a:xfrm>
              <a:off x="288"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2" name="Rectangle 377"/>
            <p:cNvSpPr>
              <a:spLocks noChangeArrowheads="1"/>
            </p:cNvSpPr>
            <p:nvPr/>
          </p:nvSpPr>
          <p:spPr bwMode="auto">
            <a:xfrm>
              <a:off x="480"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3" name="Rectangle 378"/>
            <p:cNvSpPr>
              <a:spLocks noChangeArrowheads="1"/>
            </p:cNvSpPr>
            <p:nvPr/>
          </p:nvSpPr>
          <p:spPr bwMode="auto">
            <a:xfrm>
              <a:off x="672"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4" name="Rectangle 379"/>
            <p:cNvSpPr>
              <a:spLocks noChangeArrowheads="1"/>
            </p:cNvSpPr>
            <p:nvPr/>
          </p:nvSpPr>
          <p:spPr bwMode="auto">
            <a:xfrm>
              <a:off x="864"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5" name="Rectangle 380"/>
            <p:cNvSpPr>
              <a:spLocks noChangeArrowheads="1"/>
            </p:cNvSpPr>
            <p:nvPr/>
          </p:nvSpPr>
          <p:spPr bwMode="auto">
            <a:xfrm>
              <a:off x="1056"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6" name="Rectangle 381"/>
            <p:cNvSpPr>
              <a:spLocks noChangeArrowheads="1"/>
            </p:cNvSpPr>
            <p:nvPr/>
          </p:nvSpPr>
          <p:spPr bwMode="auto">
            <a:xfrm>
              <a:off x="1248"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7" name="Rectangle 382"/>
            <p:cNvSpPr>
              <a:spLocks noChangeArrowheads="1"/>
            </p:cNvSpPr>
            <p:nvPr/>
          </p:nvSpPr>
          <p:spPr bwMode="auto">
            <a:xfrm>
              <a:off x="1440"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8" name="Rectangle 383"/>
            <p:cNvSpPr>
              <a:spLocks noChangeArrowheads="1"/>
            </p:cNvSpPr>
            <p:nvPr/>
          </p:nvSpPr>
          <p:spPr bwMode="auto">
            <a:xfrm>
              <a:off x="1632"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39" name="Rectangle 384"/>
            <p:cNvSpPr>
              <a:spLocks noChangeArrowheads="1"/>
            </p:cNvSpPr>
            <p:nvPr/>
          </p:nvSpPr>
          <p:spPr bwMode="auto">
            <a:xfrm>
              <a:off x="288"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0" name="Rectangle 385"/>
            <p:cNvSpPr>
              <a:spLocks noChangeArrowheads="1"/>
            </p:cNvSpPr>
            <p:nvPr/>
          </p:nvSpPr>
          <p:spPr bwMode="auto">
            <a:xfrm>
              <a:off x="480"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1" name="Rectangle 386"/>
            <p:cNvSpPr>
              <a:spLocks noChangeArrowheads="1"/>
            </p:cNvSpPr>
            <p:nvPr/>
          </p:nvSpPr>
          <p:spPr bwMode="auto">
            <a:xfrm>
              <a:off x="672"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2" name="Rectangle 387"/>
            <p:cNvSpPr>
              <a:spLocks noChangeArrowheads="1"/>
            </p:cNvSpPr>
            <p:nvPr/>
          </p:nvSpPr>
          <p:spPr bwMode="auto">
            <a:xfrm>
              <a:off x="864"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3" name="Rectangle 388"/>
            <p:cNvSpPr>
              <a:spLocks noChangeArrowheads="1"/>
            </p:cNvSpPr>
            <p:nvPr/>
          </p:nvSpPr>
          <p:spPr bwMode="auto">
            <a:xfrm>
              <a:off x="1056"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4" name="Rectangle 389"/>
            <p:cNvSpPr>
              <a:spLocks noChangeArrowheads="1"/>
            </p:cNvSpPr>
            <p:nvPr/>
          </p:nvSpPr>
          <p:spPr bwMode="auto">
            <a:xfrm>
              <a:off x="1248"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5" name="Rectangle 390"/>
            <p:cNvSpPr>
              <a:spLocks noChangeArrowheads="1"/>
            </p:cNvSpPr>
            <p:nvPr/>
          </p:nvSpPr>
          <p:spPr bwMode="auto">
            <a:xfrm>
              <a:off x="1440"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6" name="Rectangle 391"/>
            <p:cNvSpPr>
              <a:spLocks noChangeArrowheads="1"/>
            </p:cNvSpPr>
            <p:nvPr/>
          </p:nvSpPr>
          <p:spPr bwMode="auto">
            <a:xfrm>
              <a:off x="1632"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7" name="Rectangle 392"/>
            <p:cNvSpPr>
              <a:spLocks noChangeArrowheads="1"/>
            </p:cNvSpPr>
            <p:nvPr/>
          </p:nvSpPr>
          <p:spPr bwMode="auto">
            <a:xfrm>
              <a:off x="288"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8" name="Rectangle 393"/>
            <p:cNvSpPr>
              <a:spLocks noChangeArrowheads="1"/>
            </p:cNvSpPr>
            <p:nvPr/>
          </p:nvSpPr>
          <p:spPr bwMode="auto">
            <a:xfrm>
              <a:off x="480"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49" name="Rectangle 394"/>
            <p:cNvSpPr>
              <a:spLocks noChangeArrowheads="1"/>
            </p:cNvSpPr>
            <p:nvPr/>
          </p:nvSpPr>
          <p:spPr bwMode="auto">
            <a:xfrm>
              <a:off x="672"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0" name="Rectangle 395"/>
            <p:cNvSpPr>
              <a:spLocks noChangeArrowheads="1"/>
            </p:cNvSpPr>
            <p:nvPr/>
          </p:nvSpPr>
          <p:spPr bwMode="auto">
            <a:xfrm>
              <a:off x="864"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1" name="Rectangle 396"/>
            <p:cNvSpPr>
              <a:spLocks noChangeArrowheads="1"/>
            </p:cNvSpPr>
            <p:nvPr/>
          </p:nvSpPr>
          <p:spPr bwMode="auto">
            <a:xfrm>
              <a:off x="1056"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2" name="Rectangle 397"/>
            <p:cNvSpPr>
              <a:spLocks noChangeArrowheads="1"/>
            </p:cNvSpPr>
            <p:nvPr/>
          </p:nvSpPr>
          <p:spPr bwMode="auto">
            <a:xfrm>
              <a:off x="1248"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3" name="Rectangle 398"/>
            <p:cNvSpPr>
              <a:spLocks noChangeArrowheads="1"/>
            </p:cNvSpPr>
            <p:nvPr/>
          </p:nvSpPr>
          <p:spPr bwMode="auto">
            <a:xfrm>
              <a:off x="1440"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4" name="Rectangle 399"/>
            <p:cNvSpPr>
              <a:spLocks noChangeArrowheads="1"/>
            </p:cNvSpPr>
            <p:nvPr/>
          </p:nvSpPr>
          <p:spPr bwMode="auto">
            <a:xfrm>
              <a:off x="1632"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5" name="Rectangle 400"/>
            <p:cNvSpPr>
              <a:spLocks noChangeArrowheads="1"/>
            </p:cNvSpPr>
            <p:nvPr/>
          </p:nvSpPr>
          <p:spPr bwMode="auto">
            <a:xfrm>
              <a:off x="288"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6" name="Rectangle 401"/>
            <p:cNvSpPr>
              <a:spLocks noChangeArrowheads="1"/>
            </p:cNvSpPr>
            <p:nvPr/>
          </p:nvSpPr>
          <p:spPr bwMode="auto">
            <a:xfrm>
              <a:off x="480"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7" name="Rectangle 402"/>
            <p:cNvSpPr>
              <a:spLocks noChangeArrowheads="1"/>
            </p:cNvSpPr>
            <p:nvPr/>
          </p:nvSpPr>
          <p:spPr bwMode="auto">
            <a:xfrm>
              <a:off x="672"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8" name="Rectangle 403"/>
            <p:cNvSpPr>
              <a:spLocks noChangeArrowheads="1"/>
            </p:cNvSpPr>
            <p:nvPr/>
          </p:nvSpPr>
          <p:spPr bwMode="auto">
            <a:xfrm>
              <a:off x="864"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59" name="Rectangle 404"/>
            <p:cNvSpPr>
              <a:spLocks noChangeArrowheads="1"/>
            </p:cNvSpPr>
            <p:nvPr/>
          </p:nvSpPr>
          <p:spPr bwMode="auto">
            <a:xfrm>
              <a:off x="1056"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0" name="Rectangle 405"/>
            <p:cNvSpPr>
              <a:spLocks noChangeArrowheads="1"/>
            </p:cNvSpPr>
            <p:nvPr/>
          </p:nvSpPr>
          <p:spPr bwMode="auto">
            <a:xfrm>
              <a:off x="1248"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1" name="Rectangle 406"/>
            <p:cNvSpPr>
              <a:spLocks noChangeArrowheads="1"/>
            </p:cNvSpPr>
            <p:nvPr/>
          </p:nvSpPr>
          <p:spPr bwMode="auto">
            <a:xfrm>
              <a:off x="1440"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462" name="Rectangle 407"/>
            <p:cNvSpPr>
              <a:spLocks noChangeArrowheads="1"/>
            </p:cNvSpPr>
            <p:nvPr/>
          </p:nvSpPr>
          <p:spPr bwMode="auto">
            <a:xfrm>
              <a:off x="1632"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sp>
        <p:nvSpPr>
          <p:cNvPr id="48151" name="Rectangle 408"/>
          <p:cNvSpPr>
            <a:spLocks noChangeArrowheads="1"/>
          </p:cNvSpPr>
          <p:nvPr/>
        </p:nvSpPr>
        <p:spPr bwMode="auto">
          <a:xfrm>
            <a:off x="3810000" y="1447800"/>
            <a:ext cx="304800" cy="304800"/>
          </a:xfrm>
          <a:prstGeom prst="rect">
            <a:avLst/>
          </a:prstGeom>
          <a:solidFill>
            <a:srgbClr val="4D4D4D"/>
          </a:solidFill>
          <a:ln w="25400">
            <a:noFill/>
            <a:miter lim="800000"/>
            <a:headEnd/>
            <a:tailEnd type="none" w="lg" len="lg"/>
          </a:ln>
        </p:spPr>
        <p:txBody>
          <a:bodyPr wrap="none" anchor="ctr">
            <a:prstTxWarp prst="textNoShape">
              <a:avLst/>
            </a:prstTxWarp>
          </a:bodyPr>
          <a:lstStyle/>
          <a:p>
            <a:endParaRPr lang="en-US"/>
          </a:p>
        </p:txBody>
      </p:sp>
      <p:sp>
        <p:nvSpPr>
          <p:cNvPr id="48152" name="Rectangle 409"/>
          <p:cNvSpPr>
            <a:spLocks noChangeArrowheads="1"/>
          </p:cNvSpPr>
          <p:nvPr/>
        </p:nvSpPr>
        <p:spPr bwMode="auto">
          <a:xfrm>
            <a:off x="4114800" y="1752600"/>
            <a:ext cx="304800" cy="304800"/>
          </a:xfrm>
          <a:prstGeom prst="rect">
            <a:avLst/>
          </a:prstGeom>
          <a:solidFill>
            <a:srgbClr val="DDDDDD"/>
          </a:solidFill>
          <a:ln w="25400">
            <a:noFill/>
            <a:miter lim="800000"/>
            <a:headEnd/>
            <a:tailEnd type="none" w="lg" len="lg"/>
          </a:ln>
        </p:spPr>
        <p:txBody>
          <a:bodyPr wrap="none" anchor="ctr">
            <a:prstTxWarp prst="textNoShape">
              <a:avLst/>
            </a:prstTxWarp>
          </a:bodyPr>
          <a:lstStyle/>
          <a:p>
            <a:endParaRPr lang="en-US"/>
          </a:p>
        </p:txBody>
      </p:sp>
      <p:sp>
        <p:nvSpPr>
          <p:cNvPr id="48153" name="Rectangle 410"/>
          <p:cNvSpPr>
            <a:spLocks noChangeArrowheads="1"/>
          </p:cNvSpPr>
          <p:nvPr/>
        </p:nvSpPr>
        <p:spPr bwMode="auto">
          <a:xfrm>
            <a:off x="4114800" y="2057400"/>
            <a:ext cx="304800" cy="304800"/>
          </a:xfrm>
          <a:prstGeom prst="rect">
            <a:avLst/>
          </a:prstGeom>
          <a:solidFill>
            <a:srgbClr val="969696"/>
          </a:solidFill>
          <a:ln w="25400">
            <a:noFill/>
            <a:miter lim="800000"/>
            <a:headEnd/>
            <a:tailEnd type="none" w="lg" len="lg"/>
          </a:ln>
        </p:spPr>
        <p:txBody>
          <a:bodyPr wrap="none" anchor="ctr">
            <a:prstTxWarp prst="textNoShape">
              <a:avLst/>
            </a:prstTxWarp>
          </a:bodyPr>
          <a:lstStyle/>
          <a:p>
            <a:endParaRPr lang="en-US"/>
          </a:p>
        </p:txBody>
      </p:sp>
      <p:sp>
        <p:nvSpPr>
          <p:cNvPr id="48154" name="Rectangle 411"/>
          <p:cNvSpPr>
            <a:spLocks noChangeArrowheads="1"/>
          </p:cNvSpPr>
          <p:nvPr/>
        </p:nvSpPr>
        <p:spPr bwMode="auto">
          <a:xfrm>
            <a:off x="4114800" y="2362200"/>
            <a:ext cx="304800" cy="304800"/>
          </a:xfrm>
          <a:prstGeom prst="rect">
            <a:avLst/>
          </a:prstGeom>
          <a:solidFill>
            <a:srgbClr val="333333"/>
          </a:solidFill>
          <a:ln w="25400">
            <a:noFill/>
            <a:miter lim="800000"/>
            <a:headEnd/>
            <a:tailEnd type="none" w="lg" len="lg"/>
          </a:ln>
        </p:spPr>
        <p:txBody>
          <a:bodyPr wrap="none" anchor="ctr">
            <a:prstTxWarp prst="textNoShape">
              <a:avLst/>
            </a:prstTxWarp>
          </a:bodyPr>
          <a:lstStyle/>
          <a:p>
            <a:endParaRPr lang="en-US"/>
          </a:p>
        </p:txBody>
      </p:sp>
      <p:sp>
        <p:nvSpPr>
          <p:cNvPr id="48155" name="Rectangle 412"/>
          <p:cNvSpPr>
            <a:spLocks noChangeArrowheads="1"/>
          </p:cNvSpPr>
          <p:nvPr/>
        </p:nvSpPr>
        <p:spPr bwMode="auto">
          <a:xfrm>
            <a:off x="4419600" y="2667000"/>
            <a:ext cx="304800" cy="304800"/>
          </a:xfrm>
          <a:prstGeom prst="rect">
            <a:avLst/>
          </a:prstGeom>
          <a:solidFill>
            <a:srgbClr val="B2B2B2"/>
          </a:solidFill>
          <a:ln w="25400">
            <a:noFill/>
            <a:miter lim="800000"/>
            <a:headEnd/>
            <a:tailEnd type="none" w="lg" len="lg"/>
          </a:ln>
        </p:spPr>
        <p:txBody>
          <a:bodyPr wrap="none" anchor="ctr">
            <a:prstTxWarp prst="textNoShape">
              <a:avLst/>
            </a:prstTxWarp>
          </a:bodyPr>
          <a:lstStyle/>
          <a:p>
            <a:endParaRPr lang="en-US"/>
          </a:p>
        </p:txBody>
      </p:sp>
      <p:sp>
        <p:nvSpPr>
          <p:cNvPr id="48156" name="Rectangle 413"/>
          <p:cNvSpPr>
            <a:spLocks noChangeArrowheads="1"/>
          </p:cNvSpPr>
          <p:nvPr/>
        </p:nvSpPr>
        <p:spPr bwMode="auto">
          <a:xfrm>
            <a:off x="4419600" y="2971800"/>
            <a:ext cx="304800" cy="304800"/>
          </a:xfrm>
          <a:prstGeom prst="rect">
            <a:avLst/>
          </a:prstGeom>
          <a:solidFill>
            <a:srgbClr val="5F5F5F"/>
          </a:solidFill>
          <a:ln w="25400">
            <a:noFill/>
            <a:miter lim="800000"/>
            <a:headEnd/>
            <a:tailEnd type="none" w="lg" len="lg"/>
          </a:ln>
        </p:spPr>
        <p:txBody>
          <a:bodyPr wrap="none" anchor="ctr">
            <a:prstTxWarp prst="textNoShape">
              <a:avLst/>
            </a:prstTxWarp>
          </a:bodyPr>
          <a:lstStyle/>
          <a:p>
            <a:endParaRPr lang="en-US"/>
          </a:p>
        </p:txBody>
      </p:sp>
      <p:sp>
        <p:nvSpPr>
          <p:cNvPr id="48157" name="Rectangle 414"/>
          <p:cNvSpPr>
            <a:spLocks noChangeArrowheads="1"/>
          </p:cNvSpPr>
          <p:nvPr/>
        </p:nvSpPr>
        <p:spPr bwMode="auto">
          <a:xfrm>
            <a:off x="4419600" y="3276600"/>
            <a:ext cx="304800" cy="304800"/>
          </a:xfrm>
          <a:prstGeom prst="rect">
            <a:avLst/>
          </a:prstGeom>
          <a:solidFill>
            <a:srgbClr val="1C1C1C"/>
          </a:solidFill>
          <a:ln w="25400">
            <a:noFill/>
            <a:miter lim="800000"/>
            <a:headEnd/>
            <a:tailEnd type="none" w="lg" len="lg"/>
          </a:ln>
        </p:spPr>
        <p:txBody>
          <a:bodyPr wrap="none" anchor="ctr">
            <a:prstTxWarp prst="textNoShape">
              <a:avLst/>
            </a:prstTxWarp>
          </a:bodyPr>
          <a:lstStyle/>
          <a:p>
            <a:endParaRPr lang="en-US"/>
          </a:p>
        </p:txBody>
      </p:sp>
      <p:sp>
        <p:nvSpPr>
          <p:cNvPr id="48158" name="Rectangle 415"/>
          <p:cNvSpPr>
            <a:spLocks noChangeArrowheads="1"/>
          </p:cNvSpPr>
          <p:nvPr/>
        </p:nvSpPr>
        <p:spPr bwMode="auto">
          <a:xfrm>
            <a:off x="4724400" y="3581400"/>
            <a:ext cx="304800" cy="304800"/>
          </a:xfrm>
          <a:prstGeom prst="rect">
            <a:avLst/>
          </a:prstGeom>
          <a:solidFill>
            <a:srgbClr val="B2B2B2"/>
          </a:solidFill>
          <a:ln w="25400">
            <a:noFill/>
            <a:miter lim="800000"/>
            <a:headEnd/>
            <a:tailEnd type="none" w="lg" len="lg"/>
          </a:ln>
        </p:spPr>
        <p:txBody>
          <a:bodyPr wrap="none" anchor="ctr">
            <a:prstTxWarp prst="textNoShape">
              <a:avLst/>
            </a:prstTxWarp>
          </a:bodyPr>
          <a:lstStyle/>
          <a:p>
            <a:endParaRPr lang="en-US"/>
          </a:p>
        </p:txBody>
      </p:sp>
      <p:sp>
        <p:nvSpPr>
          <p:cNvPr id="48159" name="Rectangle 416"/>
          <p:cNvSpPr>
            <a:spLocks noChangeArrowheads="1"/>
          </p:cNvSpPr>
          <p:nvPr/>
        </p:nvSpPr>
        <p:spPr bwMode="auto">
          <a:xfrm>
            <a:off x="4724400" y="3886200"/>
            <a:ext cx="304800" cy="304800"/>
          </a:xfrm>
          <a:prstGeom prst="rect">
            <a:avLst/>
          </a:prstGeom>
          <a:solidFill>
            <a:srgbClr val="333333"/>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60" name="Rectangle 417"/>
          <p:cNvSpPr>
            <a:spLocks noChangeArrowheads="1"/>
          </p:cNvSpPr>
          <p:nvPr/>
        </p:nvSpPr>
        <p:spPr bwMode="auto">
          <a:xfrm>
            <a:off x="3200400" y="1447800"/>
            <a:ext cx="609600" cy="27432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61" name="Rectangle 418"/>
          <p:cNvSpPr>
            <a:spLocks noChangeArrowheads="1"/>
          </p:cNvSpPr>
          <p:nvPr/>
        </p:nvSpPr>
        <p:spPr bwMode="auto">
          <a:xfrm>
            <a:off x="3810000" y="2057400"/>
            <a:ext cx="304800" cy="21336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62" name="Rectangle 419"/>
          <p:cNvSpPr>
            <a:spLocks noChangeArrowheads="1"/>
          </p:cNvSpPr>
          <p:nvPr/>
        </p:nvSpPr>
        <p:spPr bwMode="auto">
          <a:xfrm>
            <a:off x="4114800" y="2667000"/>
            <a:ext cx="304800" cy="15240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63" name="Rectangle 420"/>
          <p:cNvSpPr>
            <a:spLocks noChangeArrowheads="1"/>
          </p:cNvSpPr>
          <p:nvPr/>
        </p:nvSpPr>
        <p:spPr bwMode="auto">
          <a:xfrm>
            <a:off x="4419600" y="3581400"/>
            <a:ext cx="304800" cy="6096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64" name="Rectangle 422"/>
          <p:cNvSpPr>
            <a:spLocks noChangeArrowheads="1"/>
          </p:cNvSpPr>
          <p:nvPr/>
        </p:nvSpPr>
        <p:spPr bwMode="auto">
          <a:xfrm>
            <a:off x="3810000" y="1752600"/>
            <a:ext cx="304800" cy="304800"/>
          </a:xfrm>
          <a:prstGeom prst="rect">
            <a:avLst/>
          </a:prstGeom>
          <a:solidFill>
            <a:srgbClr val="1C1C1C"/>
          </a:solidFill>
          <a:ln w="25400">
            <a:noFill/>
            <a:miter lim="800000"/>
            <a:headEnd/>
            <a:tailEnd type="none" w="lg" len="lg"/>
          </a:ln>
        </p:spPr>
        <p:txBody>
          <a:bodyPr wrap="none" anchor="ctr">
            <a:prstTxWarp prst="textNoShape">
              <a:avLst/>
            </a:prstTxWarp>
          </a:bodyPr>
          <a:lstStyle/>
          <a:p>
            <a:endParaRPr lang="en-US"/>
          </a:p>
        </p:txBody>
      </p:sp>
      <p:sp>
        <p:nvSpPr>
          <p:cNvPr id="48165" name="Line 421"/>
          <p:cNvSpPr>
            <a:spLocks noChangeShapeType="1"/>
          </p:cNvSpPr>
          <p:nvPr/>
        </p:nvSpPr>
        <p:spPr bwMode="auto">
          <a:xfrm>
            <a:off x="3810000" y="1219200"/>
            <a:ext cx="1371600" cy="3429000"/>
          </a:xfrm>
          <a:prstGeom prst="line">
            <a:avLst/>
          </a:prstGeom>
          <a:noFill/>
          <a:ln w="25400">
            <a:solidFill>
              <a:schemeClr val="accent1"/>
            </a:solidFill>
            <a:round/>
            <a:headEnd/>
            <a:tailEnd type="none" w="lg" len="lg"/>
          </a:ln>
        </p:spPr>
        <p:txBody>
          <a:bodyPr wrap="none" anchorCtr="1">
            <a:prstTxWarp prst="textNoShape">
              <a:avLst/>
            </a:prstTxWarp>
          </a:bodyPr>
          <a:lstStyle/>
          <a:p>
            <a:endParaRPr lang="en-US"/>
          </a:p>
        </p:txBody>
      </p:sp>
      <p:sp>
        <p:nvSpPr>
          <p:cNvPr id="48166" name="Text Box 423"/>
          <p:cNvSpPr txBox="1">
            <a:spLocks noChangeArrowheads="1"/>
          </p:cNvSpPr>
          <p:nvPr/>
        </p:nvSpPr>
        <p:spPr bwMode="auto">
          <a:xfrm>
            <a:off x="709613" y="4419600"/>
            <a:ext cx="962025" cy="396875"/>
          </a:xfrm>
          <a:prstGeom prst="rect">
            <a:avLst/>
          </a:prstGeom>
          <a:noFill/>
          <a:ln w="25400">
            <a:noFill/>
            <a:miter lim="800000"/>
            <a:headEnd/>
            <a:tailEnd type="none" w="lg" len="lg"/>
          </a:ln>
        </p:spPr>
        <p:txBody>
          <a:bodyPr wrap="none" anchorCtr="1">
            <a:prstTxWarp prst="textNoShape">
              <a:avLst/>
            </a:prstTxWarp>
            <a:spAutoFit/>
          </a:bodyPr>
          <a:lstStyle/>
          <a:p>
            <a:r>
              <a:rPr lang="en-US"/>
              <a:t>Simple</a:t>
            </a:r>
          </a:p>
        </p:txBody>
      </p:sp>
      <p:sp>
        <p:nvSpPr>
          <p:cNvPr id="48167" name="Text Box 424"/>
          <p:cNvSpPr txBox="1">
            <a:spLocks noChangeArrowheads="1"/>
          </p:cNvSpPr>
          <p:nvPr/>
        </p:nvSpPr>
        <p:spPr bwMode="auto">
          <a:xfrm>
            <a:off x="3448050" y="4403725"/>
            <a:ext cx="1428750" cy="396875"/>
          </a:xfrm>
          <a:prstGeom prst="rect">
            <a:avLst/>
          </a:prstGeom>
          <a:noFill/>
          <a:ln w="25400">
            <a:noFill/>
            <a:miter lim="800000"/>
            <a:headEnd/>
            <a:tailEnd type="none" w="lg" len="lg"/>
          </a:ln>
        </p:spPr>
        <p:txBody>
          <a:bodyPr wrap="none" anchorCtr="1">
            <a:prstTxWarp prst="textNoShape">
              <a:avLst/>
            </a:prstTxWarp>
            <a:spAutoFit/>
          </a:bodyPr>
          <a:lstStyle/>
          <a:p>
            <a:r>
              <a:rPr lang="en-US"/>
              <a:t>Antialiased</a:t>
            </a:r>
          </a:p>
        </p:txBody>
      </p:sp>
      <p:grpSp>
        <p:nvGrpSpPr>
          <p:cNvPr id="48168" name="Group 425"/>
          <p:cNvGrpSpPr>
            <a:grpSpLocks/>
          </p:cNvGrpSpPr>
          <p:nvPr/>
        </p:nvGrpSpPr>
        <p:grpSpPr bwMode="auto">
          <a:xfrm>
            <a:off x="6013450" y="1455738"/>
            <a:ext cx="2438400" cy="2743200"/>
            <a:chOff x="288" y="912"/>
            <a:chExt cx="1536" cy="1728"/>
          </a:xfrm>
        </p:grpSpPr>
        <p:sp>
          <p:nvSpPr>
            <p:cNvPr id="48319" name="Rectangle 426"/>
            <p:cNvSpPr>
              <a:spLocks noChangeArrowheads="1"/>
            </p:cNvSpPr>
            <p:nvPr/>
          </p:nvSpPr>
          <p:spPr bwMode="auto">
            <a:xfrm>
              <a:off x="288"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0" name="Rectangle 427"/>
            <p:cNvSpPr>
              <a:spLocks noChangeArrowheads="1"/>
            </p:cNvSpPr>
            <p:nvPr/>
          </p:nvSpPr>
          <p:spPr bwMode="auto">
            <a:xfrm>
              <a:off x="480"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1" name="Rectangle 428"/>
            <p:cNvSpPr>
              <a:spLocks noChangeArrowheads="1"/>
            </p:cNvSpPr>
            <p:nvPr/>
          </p:nvSpPr>
          <p:spPr bwMode="auto">
            <a:xfrm>
              <a:off x="672"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2" name="Rectangle 429"/>
            <p:cNvSpPr>
              <a:spLocks noChangeArrowheads="1"/>
            </p:cNvSpPr>
            <p:nvPr/>
          </p:nvSpPr>
          <p:spPr bwMode="auto">
            <a:xfrm>
              <a:off x="864"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3" name="Rectangle 430"/>
            <p:cNvSpPr>
              <a:spLocks noChangeArrowheads="1"/>
            </p:cNvSpPr>
            <p:nvPr/>
          </p:nvSpPr>
          <p:spPr bwMode="auto">
            <a:xfrm>
              <a:off x="1056"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4" name="Rectangle 431"/>
            <p:cNvSpPr>
              <a:spLocks noChangeArrowheads="1"/>
            </p:cNvSpPr>
            <p:nvPr/>
          </p:nvSpPr>
          <p:spPr bwMode="auto">
            <a:xfrm>
              <a:off x="1248"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5" name="Rectangle 432"/>
            <p:cNvSpPr>
              <a:spLocks noChangeArrowheads="1"/>
            </p:cNvSpPr>
            <p:nvPr/>
          </p:nvSpPr>
          <p:spPr bwMode="auto">
            <a:xfrm>
              <a:off x="1440"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6" name="Rectangle 433"/>
            <p:cNvSpPr>
              <a:spLocks noChangeArrowheads="1"/>
            </p:cNvSpPr>
            <p:nvPr/>
          </p:nvSpPr>
          <p:spPr bwMode="auto">
            <a:xfrm>
              <a:off x="1632" y="91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7" name="Rectangle 434"/>
            <p:cNvSpPr>
              <a:spLocks noChangeArrowheads="1"/>
            </p:cNvSpPr>
            <p:nvPr/>
          </p:nvSpPr>
          <p:spPr bwMode="auto">
            <a:xfrm>
              <a:off x="288"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8" name="Rectangle 435"/>
            <p:cNvSpPr>
              <a:spLocks noChangeArrowheads="1"/>
            </p:cNvSpPr>
            <p:nvPr/>
          </p:nvSpPr>
          <p:spPr bwMode="auto">
            <a:xfrm>
              <a:off x="480"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29" name="Rectangle 436"/>
            <p:cNvSpPr>
              <a:spLocks noChangeArrowheads="1"/>
            </p:cNvSpPr>
            <p:nvPr/>
          </p:nvSpPr>
          <p:spPr bwMode="auto">
            <a:xfrm>
              <a:off x="672"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0" name="Rectangle 437"/>
            <p:cNvSpPr>
              <a:spLocks noChangeArrowheads="1"/>
            </p:cNvSpPr>
            <p:nvPr/>
          </p:nvSpPr>
          <p:spPr bwMode="auto">
            <a:xfrm>
              <a:off x="864"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1" name="Rectangle 438"/>
            <p:cNvSpPr>
              <a:spLocks noChangeArrowheads="1"/>
            </p:cNvSpPr>
            <p:nvPr/>
          </p:nvSpPr>
          <p:spPr bwMode="auto">
            <a:xfrm>
              <a:off x="1056"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2" name="Rectangle 439"/>
            <p:cNvSpPr>
              <a:spLocks noChangeArrowheads="1"/>
            </p:cNvSpPr>
            <p:nvPr/>
          </p:nvSpPr>
          <p:spPr bwMode="auto">
            <a:xfrm>
              <a:off x="1248"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3" name="Rectangle 440"/>
            <p:cNvSpPr>
              <a:spLocks noChangeArrowheads="1"/>
            </p:cNvSpPr>
            <p:nvPr/>
          </p:nvSpPr>
          <p:spPr bwMode="auto">
            <a:xfrm>
              <a:off x="1440"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4" name="Rectangle 441"/>
            <p:cNvSpPr>
              <a:spLocks noChangeArrowheads="1"/>
            </p:cNvSpPr>
            <p:nvPr/>
          </p:nvSpPr>
          <p:spPr bwMode="auto">
            <a:xfrm>
              <a:off x="1632" y="110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5" name="Rectangle 442"/>
            <p:cNvSpPr>
              <a:spLocks noChangeArrowheads="1"/>
            </p:cNvSpPr>
            <p:nvPr/>
          </p:nvSpPr>
          <p:spPr bwMode="auto">
            <a:xfrm>
              <a:off x="288"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6" name="Rectangle 443"/>
            <p:cNvSpPr>
              <a:spLocks noChangeArrowheads="1"/>
            </p:cNvSpPr>
            <p:nvPr/>
          </p:nvSpPr>
          <p:spPr bwMode="auto">
            <a:xfrm>
              <a:off x="480"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7" name="Rectangle 444"/>
            <p:cNvSpPr>
              <a:spLocks noChangeArrowheads="1"/>
            </p:cNvSpPr>
            <p:nvPr/>
          </p:nvSpPr>
          <p:spPr bwMode="auto">
            <a:xfrm>
              <a:off x="672"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8" name="Rectangle 445"/>
            <p:cNvSpPr>
              <a:spLocks noChangeArrowheads="1"/>
            </p:cNvSpPr>
            <p:nvPr/>
          </p:nvSpPr>
          <p:spPr bwMode="auto">
            <a:xfrm>
              <a:off x="864"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39" name="Rectangle 446"/>
            <p:cNvSpPr>
              <a:spLocks noChangeArrowheads="1"/>
            </p:cNvSpPr>
            <p:nvPr/>
          </p:nvSpPr>
          <p:spPr bwMode="auto">
            <a:xfrm>
              <a:off x="1056"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0" name="Rectangle 447"/>
            <p:cNvSpPr>
              <a:spLocks noChangeArrowheads="1"/>
            </p:cNvSpPr>
            <p:nvPr/>
          </p:nvSpPr>
          <p:spPr bwMode="auto">
            <a:xfrm>
              <a:off x="1248"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1" name="Rectangle 448"/>
            <p:cNvSpPr>
              <a:spLocks noChangeArrowheads="1"/>
            </p:cNvSpPr>
            <p:nvPr/>
          </p:nvSpPr>
          <p:spPr bwMode="auto">
            <a:xfrm>
              <a:off x="1440"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2" name="Rectangle 449"/>
            <p:cNvSpPr>
              <a:spLocks noChangeArrowheads="1"/>
            </p:cNvSpPr>
            <p:nvPr/>
          </p:nvSpPr>
          <p:spPr bwMode="auto">
            <a:xfrm>
              <a:off x="1632" y="129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3" name="Rectangle 450"/>
            <p:cNvSpPr>
              <a:spLocks noChangeArrowheads="1"/>
            </p:cNvSpPr>
            <p:nvPr/>
          </p:nvSpPr>
          <p:spPr bwMode="auto">
            <a:xfrm>
              <a:off x="288"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4" name="Rectangle 451"/>
            <p:cNvSpPr>
              <a:spLocks noChangeArrowheads="1"/>
            </p:cNvSpPr>
            <p:nvPr/>
          </p:nvSpPr>
          <p:spPr bwMode="auto">
            <a:xfrm>
              <a:off x="480"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5" name="Rectangle 452"/>
            <p:cNvSpPr>
              <a:spLocks noChangeArrowheads="1"/>
            </p:cNvSpPr>
            <p:nvPr/>
          </p:nvSpPr>
          <p:spPr bwMode="auto">
            <a:xfrm>
              <a:off x="672"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6" name="Rectangle 453"/>
            <p:cNvSpPr>
              <a:spLocks noChangeArrowheads="1"/>
            </p:cNvSpPr>
            <p:nvPr/>
          </p:nvSpPr>
          <p:spPr bwMode="auto">
            <a:xfrm>
              <a:off x="864"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7" name="Rectangle 454"/>
            <p:cNvSpPr>
              <a:spLocks noChangeArrowheads="1"/>
            </p:cNvSpPr>
            <p:nvPr/>
          </p:nvSpPr>
          <p:spPr bwMode="auto">
            <a:xfrm>
              <a:off x="1056"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8" name="Rectangle 455"/>
            <p:cNvSpPr>
              <a:spLocks noChangeArrowheads="1"/>
            </p:cNvSpPr>
            <p:nvPr/>
          </p:nvSpPr>
          <p:spPr bwMode="auto">
            <a:xfrm>
              <a:off x="1248"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49" name="Rectangle 456"/>
            <p:cNvSpPr>
              <a:spLocks noChangeArrowheads="1"/>
            </p:cNvSpPr>
            <p:nvPr/>
          </p:nvSpPr>
          <p:spPr bwMode="auto">
            <a:xfrm>
              <a:off x="1440"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0" name="Rectangle 457"/>
            <p:cNvSpPr>
              <a:spLocks noChangeArrowheads="1"/>
            </p:cNvSpPr>
            <p:nvPr/>
          </p:nvSpPr>
          <p:spPr bwMode="auto">
            <a:xfrm>
              <a:off x="1632" y="148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1" name="Rectangle 458"/>
            <p:cNvSpPr>
              <a:spLocks noChangeArrowheads="1"/>
            </p:cNvSpPr>
            <p:nvPr/>
          </p:nvSpPr>
          <p:spPr bwMode="auto">
            <a:xfrm>
              <a:off x="288"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2" name="Rectangle 459"/>
            <p:cNvSpPr>
              <a:spLocks noChangeArrowheads="1"/>
            </p:cNvSpPr>
            <p:nvPr/>
          </p:nvSpPr>
          <p:spPr bwMode="auto">
            <a:xfrm>
              <a:off x="480"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3" name="Rectangle 460"/>
            <p:cNvSpPr>
              <a:spLocks noChangeArrowheads="1"/>
            </p:cNvSpPr>
            <p:nvPr/>
          </p:nvSpPr>
          <p:spPr bwMode="auto">
            <a:xfrm>
              <a:off x="672"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4" name="Rectangle 461"/>
            <p:cNvSpPr>
              <a:spLocks noChangeArrowheads="1"/>
            </p:cNvSpPr>
            <p:nvPr/>
          </p:nvSpPr>
          <p:spPr bwMode="auto">
            <a:xfrm>
              <a:off x="864"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5" name="Rectangle 462"/>
            <p:cNvSpPr>
              <a:spLocks noChangeArrowheads="1"/>
            </p:cNvSpPr>
            <p:nvPr/>
          </p:nvSpPr>
          <p:spPr bwMode="auto">
            <a:xfrm>
              <a:off x="1056"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6" name="Rectangle 463"/>
            <p:cNvSpPr>
              <a:spLocks noChangeArrowheads="1"/>
            </p:cNvSpPr>
            <p:nvPr/>
          </p:nvSpPr>
          <p:spPr bwMode="auto">
            <a:xfrm>
              <a:off x="1248"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7" name="Rectangle 464"/>
            <p:cNvSpPr>
              <a:spLocks noChangeArrowheads="1"/>
            </p:cNvSpPr>
            <p:nvPr/>
          </p:nvSpPr>
          <p:spPr bwMode="auto">
            <a:xfrm>
              <a:off x="1440"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8" name="Rectangle 465"/>
            <p:cNvSpPr>
              <a:spLocks noChangeArrowheads="1"/>
            </p:cNvSpPr>
            <p:nvPr/>
          </p:nvSpPr>
          <p:spPr bwMode="auto">
            <a:xfrm>
              <a:off x="1632" y="1680"/>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59" name="Rectangle 466"/>
            <p:cNvSpPr>
              <a:spLocks noChangeArrowheads="1"/>
            </p:cNvSpPr>
            <p:nvPr/>
          </p:nvSpPr>
          <p:spPr bwMode="auto">
            <a:xfrm>
              <a:off x="288"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0" name="Rectangle 467"/>
            <p:cNvSpPr>
              <a:spLocks noChangeArrowheads="1"/>
            </p:cNvSpPr>
            <p:nvPr/>
          </p:nvSpPr>
          <p:spPr bwMode="auto">
            <a:xfrm>
              <a:off x="480"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1" name="Rectangle 468"/>
            <p:cNvSpPr>
              <a:spLocks noChangeArrowheads="1"/>
            </p:cNvSpPr>
            <p:nvPr/>
          </p:nvSpPr>
          <p:spPr bwMode="auto">
            <a:xfrm>
              <a:off x="672"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2" name="Rectangle 469"/>
            <p:cNvSpPr>
              <a:spLocks noChangeArrowheads="1"/>
            </p:cNvSpPr>
            <p:nvPr/>
          </p:nvSpPr>
          <p:spPr bwMode="auto">
            <a:xfrm>
              <a:off x="864"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3" name="Rectangle 470"/>
            <p:cNvSpPr>
              <a:spLocks noChangeArrowheads="1"/>
            </p:cNvSpPr>
            <p:nvPr/>
          </p:nvSpPr>
          <p:spPr bwMode="auto">
            <a:xfrm>
              <a:off x="1056"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4" name="Rectangle 471"/>
            <p:cNvSpPr>
              <a:spLocks noChangeArrowheads="1"/>
            </p:cNvSpPr>
            <p:nvPr/>
          </p:nvSpPr>
          <p:spPr bwMode="auto">
            <a:xfrm>
              <a:off x="1248"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5" name="Rectangle 472"/>
            <p:cNvSpPr>
              <a:spLocks noChangeArrowheads="1"/>
            </p:cNvSpPr>
            <p:nvPr/>
          </p:nvSpPr>
          <p:spPr bwMode="auto">
            <a:xfrm>
              <a:off x="1440"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6" name="Rectangle 473"/>
            <p:cNvSpPr>
              <a:spLocks noChangeArrowheads="1"/>
            </p:cNvSpPr>
            <p:nvPr/>
          </p:nvSpPr>
          <p:spPr bwMode="auto">
            <a:xfrm>
              <a:off x="1632" y="1872"/>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7" name="Rectangle 474"/>
            <p:cNvSpPr>
              <a:spLocks noChangeArrowheads="1"/>
            </p:cNvSpPr>
            <p:nvPr/>
          </p:nvSpPr>
          <p:spPr bwMode="auto">
            <a:xfrm>
              <a:off x="288"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8" name="Rectangle 475"/>
            <p:cNvSpPr>
              <a:spLocks noChangeArrowheads="1"/>
            </p:cNvSpPr>
            <p:nvPr/>
          </p:nvSpPr>
          <p:spPr bwMode="auto">
            <a:xfrm>
              <a:off x="480"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69" name="Rectangle 476"/>
            <p:cNvSpPr>
              <a:spLocks noChangeArrowheads="1"/>
            </p:cNvSpPr>
            <p:nvPr/>
          </p:nvSpPr>
          <p:spPr bwMode="auto">
            <a:xfrm>
              <a:off x="672"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0" name="Rectangle 477"/>
            <p:cNvSpPr>
              <a:spLocks noChangeArrowheads="1"/>
            </p:cNvSpPr>
            <p:nvPr/>
          </p:nvSpPr>
          <p:spPr bwMode="auto">
            <a:xfrm>
              <a:off x="864"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1" name="Rectangle 478"/>
            <p:cNvSpPr>
              <a:spLocks noChangeArrowheads="1"/>
            </p:cNvSpPr>
            <p:nvPr/>
          </p:nvSpPr>
          <p:spPr bwMode="auto">
            <a:xfrm>
              <a:off x="1056"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2" name="Rectangle 479"/>
            <p:cNvSpPr>
              <a:spLocks noChangeArrowheads="1"/>
            </p:cNvSpPr>
            <p:nvPr/>
          </p:nvSpPr>
          <p:spPr bwMode="auto">
            <a:xfrm>
              <a:off x="1248"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3" name="Rectangle 480"/>
            <p:cNvSpPr>
              <a:spLocks noChangeArrowheads="1"/>
            </p:cNvSpPr>
            <p:nvPr/>
          </p:nvSpPr>
          <p:spPr bwMode="auto">
            <a:xfrm>
              <a:off x="1440"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4" name="Rectangle 481"/>
            <p:cNvSpPr>
              <a:spLocks noChangeArrowheads="1"/>
            </p:cNvSpPr>
            <p:nvPr/>
          </p:nvSpPr>
          <p:spPr bwMode="auto">
            <a:xfrm>
              <a:off x="1632" y="2064"/>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5" name="Rectangle 482"/>
            <p:cNvSpPr>
              <a:spLocks noChangeArrowheads="1"/>
            </p:cNvSpPr>
            <p:nvPr/>
          </p:nvSpPr>
          <p:spPr bwMode="auto">
            <a:xfrm>
              <a:off x="288"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6" name="Rectangle 483"/>
            <p:cNvSpPr>
              <a:spLocks noChangeArrowheads="1"/>
            </p:cNvSpPr>
            <p:nvPr/>
          </p:nvSpPr>
          <p:spPr bwMode="auto">
            <a:xfrm>
              <a:off x="480"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7" name="Rectangle 484"/>
            <p:cNvSpPr>
              <a:spLocks noChangeArrowheads="1"/>
            </p:cNvSpPr>
            <p:nvPr/>
          </p:nvSpPr>
          <p:spPr bwMode="auto">
            <a:xfrm>
              <a:off x="672"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8" name="Rectangle 485"/>
            <p:cNvSpPr>
              <a:spLocks noChangeArrowheads="1"/>
            </p:cNvSpPr>
            <p:nvPr/>
          </p:nvSpPr>
          <p:spPr bwMode="auto">
            <a:xfrm>
              <a:off x="864"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79" name="Rectangle 486"/>
            <p:cNvSpPr>
              <a:spLocks noChangeArrowheads="1"/>
            </p:cNvSpPr>
            <p:nvPr/>
          </p:nvSpPr>
          <p:spPr bwMode="auto">
            <a:xfrm>
              <a:off x="1056"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0" name="Rectangle 487"/>
            <p:cNvSpPr>
              <a:spLocks noChangeArrowheads="1"/>
            </p:cNvSpPr>
            <p:nvPr/>
          </p:nvSpPr>
          <p:spPr bwMode="auto">
            <a:xfrm>
              <a:off x="1248"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1" name="Rectangle 488"/>
            <p:cNvSpPr>
              <a:spLocks noChangeArrowheads="1"/>
            </p:cNvSpPr>
            <p:nvPr/>
          </p:nvSpPr>
          <p:spPr bwMode="auto">
            <a:xfrm>
              <a:off x="1440"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2" name="Rectangle 489"/>
            <p:cNvSpPr>
              <a:spLocks noChangeArrowheads="1"/>
            </p:cNvSpPr>
            <p:nvPr/>
          </p:nvSpPr>
          <p:spPr bwMode="auto">
            <a:xfrm>
              <a:off x="1632" y="2256"/>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3" name="Rectangle 490"/>
            <p:cNvSpPr>
              <a:spLocks noChangeArrowheads="1"/>
            </p:cNvSpPr>
            <p:nvPr/>
          </p:nvSpPr>
          <p:spPr bwMode="auto">
            <a:xfrm>
              <a:off x="288"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4" name="Rectangle 491"/>
            <p:cNvSpPr>
              <a:spLocks noChangeArrowheads="1"/>
            </p:cNvSpPr>
            <p:nvPr/>
          </p:nvSpPr>
          <p:spPr bwMode="auto">
            <a:xfrm>
              <a:off x="480"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5" name="Rectangle 492"/>
            <p:cNvSpPr>
              <a:spLocks noChangeArrowheads="1"/>
            </p:cNvSpPr>
            <p:nvPr/>
          </p:nvSpPr>
          <p:spPr bwMode="auto">
            <a:xfrm>
              <a:off x="672"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6" name="Rectangle 493"/>
            <p:cNvSpPr>
              <a:spLocks noChangeArrowheads="1"/>
            </p:cNvSpPr>
            <p:nvPr/>
          </p:nvSpPr>
          <p:spPr bwMode="auto">
            <a:xfrm>
              <a:off x="864"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7" name="Rectangle 494"/>
            <p:cNvSpPr>
              <a:spLocks noChangeArrowheads="1"/>
            </p:cNvSpPr>
            <p:nvPr/>
          </p:nvSpPr>
          <p:spPr bwMode="auto">
            <a:xfrm>
              <a:off x="1056"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8" name="Rectangle 495"/>
            <p:cNvSpPr>
              <a:spLocks noChangeArrowheads="1"/>
            </p:cNvSpPr>
            <p:nvPr/>
          </p:nvSpPr>
          <p:spPr bwMode="auto">
            <a:xfrm>
              <a:off x="1248"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89" name="Rectangle 496"/>
            <p:cNvSpPr>
              <a:spLocks noChangeArrowheads="1"/>
            </p:cNvSpPr>
            <p:nvPr/>
          </p:nvSpPr>
          <p:spPr bwMode="auto">
            <a:xfrm>
              <a:off x="1440"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90" name="Rectangle 497"/>
            <p:cNvSpPr>
              <a:spLocks noChangeArrowheads="1"/>
            </p:cNvSpPr>
            <p:nvPr/>
          </p:nvSpPr>
          <p:spPr bwMode="auto">
            <a:xfrm>
              <a:off x="1632" y="2448"/>
              <a:ext cx="192" cy="192"/>
            </a:xfrm>
            <a:prstGeom prst="rect">
              <a:avLst/>
            </a:prstGeom>
            <a:solidFill>
              <a:schemeClr val="bg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sp>
        <p:nvSpPr>
          <p:cNvPr id="48169" name="Rectangle 498"/>
          <p:cNvSpPr>
            <a:spLocks noChangeArrowheads="1"/>
          </p:cNvSpPr>
          <p:nvPr/>
        </p:nvSpPr>
        <p:spPr bwMode="auto">
          <a:xfrm>
            <a:off x="6629400" y="14478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70" name="Rectangle 499"/>
          <p:cNvSpPr>
            <a:spLocks noChangeArrowheads="1"/>
          </p:cNvSpPr>
          <p:nvPr/>
        </p:nvSpPr>
        <p:spPr bwMode="auto">
          <a:xfrm>
            <a:off x="6934200" y="1752600"/>
            <a:ext cx="304800" cy="304800"/>
          </a:xfrm>
          <a:prstGeom prst="rect">
            <a:avLst/>
          </a:prstGeom>
          <a:solidFill>
            <a:srgbClr val="DDDDDD"/>
          </a:solidFill>
          <a:ln w="25400">
            <a:noFill/>
            <a:miter lim="800000"/>
            <a:headEnd/>
            <a:tailEnd type="none" w="lg" len="lg"/>
          </a:ln>
        </p:spPr>
        <p:txBody>
          <a:bodyPr wrap="none" anchor="ctr">
            <a:prstTxWarp prst="textNoShape">
              <a:avLst/>
            </a:prstTxWarp>
          </a:bodyPr>
          <a:lstStyle/>
          <a:p>
            <a:endParaRPr lang="en-US"/>
          </a:p>
        </p:txBody>
      </p:sp>
      <p:sp>
        <p:nvSpPr>
          <p:cNvPr id="48171" name="Rectangle 500"/>
          <p:cNvSpPr>
            <a:spLocks noChangeArrowheads="1"/>
          </p:cNvSpPr>
          <p:nvPr/>
        </p:nvSpPr>
        <p:spPr bwMode="auto">
          <a:xfrm>
            <a:off x="6934200" y="20574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72" name="Rectangle 501"/>
          <p:cNvSpPr>
            <a:spLocks noChangeArrowheads="1"/>
          </p:cNvSpPr>
          <p:nvPr/>
        </p:nvSpPr>
        <p:spPr bwMode="auto">
          <a:xfrm>
            <a:off x="6934200" y="23622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73" name="Rectangle 502"/>
          <p:cNvSpPr>
            <a:spLocks noChangeArrowheads="1"/>
          </p:cNvSpPr>
          <p:nvPr/>
        </p:nvSpPr>
        <p:spPr bwMode="auto">
          <a:xfrm>
            <a:off x="7239000" y="26670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74" name="Rectangle 503"/>
          <p:cNvSpPr>
            <a:spLocks noChangeArrowheads="1"/>
          </p:cNvSpPr>
          <p:nvPr/>
        </p:nvSpPr>
        <p:spPr bwMode="auto">
          <a:xfrm>
            <a:off x="7239000" y="29718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75" name="Rectangle 504"/>
          <p:cNvSpPr>
            <a:spLocks noChangeArrowheads="1"/>
          </p:cNvSpPr>
          <p:nvPr/>
        </p:nvSpPr>
        <p:spPr bwMode="auto">
          <a:xfrm>
            <a:off x="7239000" y="32766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76" name="Rectangle 505"/>
          <p:cNvSpPr>
            <a:spLocks noChangeArrowheads="1"/>
          </p:cNvSpPr>
          <p:nvPr/>
        </p:nvSpPr>
        <p:spPr bwMode="auto">
          <a:xfrm>
            <a:off x="7543800" y="35814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77" name="Rectangle 506"/>
          <p:cNvSpPr>
            <a:spLocks noChangeArrowheads="1"/>
          </p:cNvSpPr>
          <p:nvPr/>
        </p:nvSpPr>
        <p:spPr bwMode="auto">
          <a:xfrm>
            <a:off x="7543800" y="3886200"/>
            <a:ext cx="304800" cy="3048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78" name="Rectangle 507"/>
          <p:cNvSpPr>
            <a:spLocks noChangeArrowheads="1"/>
          </p:cNvSpPr>
          <p:nvPr/>
        </p:nvSpPr>
        <p:spPr bwMode="auto">
          <a:xfrm>
            <a:off x="6019800" y="1447800"/>
            <a:ext cx="609600" cy="27432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79" name="Rectangle 508"/>
          <p:cNvSpPr>
            <a:spLocks noChangeArrowheads="1"/>
          </p:cNvSpPr>
          <p:nvPr/>
        </p:nvSpPr>
        <p:spPr bwMode="auto">
          <a:xfrm>
            <a:off x="6629400" y="2057400"/>
            <a:ext cx="304800" cy="21336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80" name="Rectangle 509"/>
          <p:cNvSpPr>
            <a:spLocks noChangeArrowheads="1"/>
          </p:cNvSpPr>
          <p:nvPr/>
        </p:nvSpPr>
        <p:spPr bwMode="auto">
          <a:xfrm>
            <a:off x="6934200" y="2667000"/>
            <a:ext cx="304800" cy="15240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81" name="Rectangle 510"/>
          <p:cNvSpPr>
            <a:spLocks noChangeArrowheads="1"/>
          </p:cNvSpPr>
          <p:nvPr/>
        </p:nvSpPr>
        <p:spPr bwMode="auto">
          <a:xfrm>
            <a:off x="7239000" y="3581400"/>
            <a:ext cx="304800" cy="609600"/>
          </a:xfrm>
          <a:prstGeom prst="rect">
            <a:avLst/>
          </a:prstGeom>
          <a:solidFill>
            <a:schemeClr val="tx1"/>
          </a:solidFill>
          <a:ln w="25400">
            <a:solidFill>
              <a:schemeClr val="tx1"/>
            </a:solidFill>
            <a:miter lim="800000"/>
            <a:headEnd/>
            <a:tailEnd type="none" w="lg" len="lg"/>
          </a:ln>
        </p:spPr>
        <p:txBody>
          <a:bodyPr wrap="none" anchor="ctr">
            <a:prstTxWarp prst="textNoShape">
              <a:avLst/>
            </a:prstTxWarp>
          </a:bodyPr>
          <a:lstStyle/>
          <a:p>
            <a:endParaRPr lang="en-US"/>
          </a:p>
        </p:txBody>
      </p:sp>
      <p:sp>
        <p:nvSpPr>
          <p:cNvPr id="48182" name="Rectangle 511"/>
          <p:cNvSpPr>
            <a:spLocks noChangeArrowheads="1"/>
          </p:cNvSpPr>
          <p:nvPr/>
        </p:nvSpPr>
        <p:spPr bwMode="auto">
          <a:xfrm>
            <a:off x="6629400" y="1752600"/>
            <a:ext cx="304800" cy="304800"/>
          </a:xfrm>
          <a:prstGeom prst="rect">
            <a:avLst/>
          </a:prstGeom>
          <a:solidFill>
            <a:schemeClr val="tx1"/>
          </a:solidFill>
          <a:ln w="25400">
            <a:noFill/>
            <a:miter lim="800000"/>
            <a:headEnd/>
            <a:tailEnd type="none" w="lg" len="lg"/>
          </a:ln>
        </p:spPr>
        <p:txBody>
          <a:bodyPr wrap="none" anchor="ctr">
            <a:prstTxWarp prst="textNoShape">
              <a:avLst/>
            </a:prstTxWarp>
          </a:bodyPr>
          <a:lstStyle/>
          <a:p>
            <a:endParaRPr lang="en-US"/>
          </a:p>
        </p:txBody>
      </p:sp>
      <p:sp>
        <p:nvSpPr>
          <p:cNvPr id="48183" name="Text Box 512"/>
          <p:cNvSpPr txBox="1">
            <a:spLocks noChangeArrowheads="1"/>
          </p:cNvSpPr>
          <p:nvPr/>
        </p:nvSpPr>
        <p:spPr bwMode="auto">
          <a:xfrm>
            <a:off x="6172200" y="4419600"/>
            <a:ext cx="2303463" cy="396875"/>
          </a:xfrm>
          <a:prstGeom prst="rect">
            <a:avLst/>
          </a:prstGeom>
          <a:noFill/>
          <a:ln w="25400">
            <a:noFill/>
            <a:miter lim="800000"/>
            <a:headEnd/>
            <a:tailEnd type="none" w="lg" len="lg"/>
          </a:ln>
        </p:spPr>
        <p:txBody>
          <a:bodyPr wrap="none" anchorCtr="1">
            <a:prstTxWarp prst="textNoShape">
              <a:avLst/>
            </a:prstTxWarp>
            <a:spAutoFit/>
          </a:bodyPr>
          <a:lstStyle/>
          <a:p>
            <a:r>
              <a:rPr lang="en-US"/>
              <a:t>Subpixel rendering</a:t>
            </a:r>
          </a:p>
        </p:txBody>
      </p:sp>
      <p:sp>
        <p:nvSpPr>
          <p:cNvPr id="48184" name="Line 516"/>
          <p:cNvSpPr>
            <a:spLocks noChangeShapeType="1"/>
          </p:cNvSpPr>
          <p:nvPr/>
        </p:nvSpPr>
        <p:spPr bwMode="auto">
          <a:xfrm>
            <a:off x="6629400" y="1219200"/>
            <a:ext cx="1371600" cy="3429000"/>
          </a:xfrm>
          <a:prstGeom prst="line">
            <a:avLst/>
          </a:prstGeom>
          <a:noFill/>
          <a:ln w="25400">
            <a:solidFill>
              <a:schemeClr val="accent1"/>
            </a:solidFill>
            <a:round/>
            <a:headEnd/>
            <a:tailEnd type="none" w="lg" len="lg"/>
          </a:ln>
        </p:spPr>
        <p:txBody>
          <a:bodyPr wrap="none" anchorCtr="1">
            <a:prstTxWarp prst="textNoShape">
              <a:avLst/>
            </a:prstTxWarp>
          </a:bodyPr>
          <a:lstStyle/>
          <a:p>
            <a:endParaRPr lang="en-US"/>
          </a:p>
        </p:txBody>
      </p:sp>
      <p:grpSp>
        <p:nvGrpSpPr>
          <p:cNvPr id="48185" name="Group 533"/>
          <p:cNvGrpSpPr>
            <a:grpSpLocks/>
          </p:cNvGrpSpPr>
          <p:nvPr/>
        </p:nvGrpSpPr>
        <p:grpSpPr bwMode="auto">
          <a:xfrm>
            <a:off x="7227888" y="1455738"/>
            <a:ext cx="304800" cy="303212"/>
            <a:chOff x="4553" y="917"/>
            <a:chExt cx="192" cy="191"/>
          </a:xfrm>
        </p:grpSpPr>
        <p:sp>
          <p:nvSpPr>
            <p:cNvPr id="48316" name="Rectangle 526"/>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17" name="Rectangle 527"/>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18" name="Rectangle 528"/>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86" name="Group 534"/>
          <p:cNvGrpSpPr>
            <a:grpSpLocks/>
          </p:cNvGrpSpPr>
          <p:nvPr/>
        </p:nvGrpSpPr>
        <p:grpSpPr bwMode="auto">
          <a:xfrm>
            <a:off x="7227888" y="1758950"/>
            <a:ext cx="304800" cy="303213"/>
            <a:chOff x="4553" y="917"/>
            <a:chExt cx="192" cy="191"/>
          </a:xfrm>
        </p:grpSpPr>
        <p:sp>
          <p:nvSpPr>
            <p:cNvPr id="48313" name="Rectangle 535"/>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14" name="Rectangle 536"/>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15" name="Rectangle 537"/>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87" name="Group 538"/>
          <p:cNvGrpSpPr>
            <a:grpSpLocks/>
          </p:cNvGrpSpPr>
          <p:nvPr/>
        </p:nvGrpSpPr>
        <p:grpSpPr bwMode="auto">
          <a:xfrm>
            <a:off x="7227888" y="2062163"/>
            <a:ext cx="304800" cy="303212"/>
            <a:chOff x="4553" y="917"/>
            <a:chExt cx="192" cy="191"/>
          </a:xfrm>
        </p:grpSpPr>
        <p:sp>
          <p:nvSpPr>
            <p:cNvPr id="48310" name="Rectangle 539"/>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11" name="Rectangle 540"/>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12" name="Rectangle 541"/>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88" name="Group 546"/>
          <p:cNvGrpSpPr>
            <a:grpSpLocks/>
          </p:cNvGrpSpPr>
          <p:nvPr/>
        </p:nvGrpSpPr>
        <p:grpSpPr bwMode="auto">
          <a:xfrm>
            <a:off x="7531100" y="1455738"/>
            <a:ext cx="304800" cy="303212"/>
            <a:chOff x="4553" y="917"/>
            <a:chExt cx="192" cy="191"/>
          </a:xfrm>
        </p:grpSpPr>
        <p:sp>
          <p:nvSpPr>
            <p:cNvPr id="48307" name="Rectangle 547"/>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08" name="Rectangle 548"/>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09" name="Rectangle 549"/>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89" name="Group 550"/>
          <p:cNvGrpSpPr>
            <a:grpSpLocks/>
          </p:cNvGrpSpPr>
          <p:nvPr/>
        </p:nvGrpSpPr>
        <p:grpSpPr bwMode="auto">
          <a:xfrm>
            <a:off x="7531100" y="1758950"/>
            <a:ext cx="304800" cy="303213"/>
            <a:chOff x="4553" y="917"/>
            <a:chExt cx="192" cy="191"/>
          </a:xfrm>
        </p:grpSpPr>
        <p:sp>
          <p:nvSpPr>
            <p:cNvPr id="48304" name="Rectangle 551"/>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05" name="Rectangle 552"/>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06" name="Rectangle 553"/>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0" name="Group 554"/>
          <p:cNvGrpSpPr>
            <a:grpSpLocks/>
          </p:cNvGrpSpPr>
          <p:nvPr/>
        </p:nvGrpSpPr>
        <p:grpSpPr bwMode="auto">
          <a:xfrm>
            <a:off x="7531100" y="2062163"/>
            <a:ext cx="304800" cy="303212"/>
            <a:chOff x="4553" y="917"/>
            <a:chExt cx="192" cy="191"/>
          </a:xfrm>
        </p:grpSpPr>
        <p:sp>
          <p:nvSpPr>
            <p:cNvPr id="48301" name="Rectangle 555"/>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02" name="Rectangle 556"/>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03" name="Rectangle 557"/>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1" name="Group 558"/>
          <p:cNvGrpSpPr>
            <a:grpSpLocks/>
          </p:cNvGrpSpPr>
          <p:nvPr/>
        </p:nvGrpSpPr>
        <p:grpSpPr bwMode="auto">
          <a:xfrm>
            <a:off x="7835900" y="1455738"/>
            <a:ext cx="304800" cy="303212"/>
            <a:chOff x="4553" y="917"/>
            <a:chExt cx="192" cy="191"/>
          </a:xfrm>
        </p:grpSpPr>
        <p:sp>
          <p:nvSpPr>
            <p:cNvPr id="48298" name="Rectangle 559"/>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99" name="Rectangle 560"/>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300" name="Rectangle 561"/>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2" name="Group 562"/>
          <p:cNvGrpSpPr>
            <a:grpSpLocks/>
          </p:cNvGrpSpPr>
          <p:nvPr/>
        </p:nvGrpSpPr>
        <p:grpSpPr bwMode="auto">
          <a:xfrm>
            <a:off x="7835900" y="1758950"/>
            <a:ext cx="304800" cy="303213"/>
            <a:chOff x="4553" y="917"/>
            <a:chExt cx="192" cy="191"/>
          </a:xfrm>
        </p:grpSpPr>
        <p:sp>
          <p:nvSpPr>
            <p:cNvPr id="48295" name="Rectangle 563"/>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96" name="Rectangle 564"/>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97" name="Rectangle 565"/>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3" name="Group 566"/>
          <p:cNvGrpSpPr>
            <a:grpSpLocks/>
          </p:cNvGrpSpPr>
          <p:nvPr/>
        </p:nvGrpSpPr>
        <p:grpSpPr bwMode="auto">
          <a:xfrm>
            <a:off x="7835900" y="2062163"/>
            <a:ext cx="304800" cy="303212"/>
            <a:chOff x="4553" y="917"/>
            <a:chExt cx="192" cy="191"/>
          </a:xfrm>
        </p:grpSpPr>
        <p:sp>
          <p:nvSpPr>
            <p:cNvPr id="48292" name="Rectangle 567"/>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93" name="Rectangle 568"/>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94" name="Rectangle 569"/>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4" name="Group 570"/>
          <p:cNvGrpSpPr>
            <a:grpSpLocks/>
          </p:cNvGrpSpPr>
          <p:nvPr/>
        </p:nvGrpSpPr>
        <p:grpSpPr bwMode="auto">
          <a:xfrm>
            <a:off x="8139113" y="1455738"/>
            <a:ext cx="304800" cy="303212"/>
            <a:chOff x="4553" y="917"/>
            <a:chExt cx="192" cy="191"/>
          </a:xfrm>
        </p:grpSpPr>
        <p:sp>
          <p:nvSpPr>
            <p:cNvPr id="48289" name="Rectangle 571"/>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90" name="Rectangle 572"/>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91" name="Rectangle 573"/>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5" name="Group 574"/>
          <p:cNvGrpSpPr>
            <a:grpSpLocks/>
          </p:cNvGrpSpPr>
          <p:nvPr/>
        </p:nvGrpSpPr>
        <p:grpSpPr bwMode="auto">
          <a:xfrm>
            <a:off x="8139113" y="1758950"/>
            <a:ext cx="304800" cy="303213"/>
            <a:chOff x="4553" y="917"/>
            <a:chExt cx="192" cy="191"/>
          </a:xfrm>
        </p:grpSpPr>
        <p:sp>
          <p:nvSpPr>
            <p:cNvPr id="48286" name="Rectangle 575"/>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87" name="Rectangle 576"/>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88" name="Rectangle 577"/>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6" name="Group 578"/>
          <p:cNvGrpSpPr>
            <a:grpSpLocks/>
          </p:cNvGrpSpPr>
          <p:nvPr/>
        </p:nvGrpSpPr>
        <p:grpSpPr bwMode="auto">
          <a:xfrm>
            <a:off x="8139113" y="2062163"/>
            <a:ext cx="304800" cy="303212"/>
            <a:chOff x="4553" y="917"/>
            <a:chExt cx="192" cy="191"/>
          </a:xfrm>
        </p:grpSpPr>
        <p:sp>
          <p:nvSpPr>
            <p:cNvPr id="48283" name="Rectangle 579"/>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84" name="Rectangle 580"/>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85" name="Rectangle 581"/>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7" name="Group 582"/>
          <p:cNvGrpSpPr>
            <a:grpSpLocks/>
          </p:cNvGrpSpPr>
          <p:nvPr/>
        </p:nvGrpSpPr>
        <p:grpSpPr bwMode="auto">
          <a:xfrm>
            <a:off x="8139113" y="2366963"/>
            <a:ext cx="304800" cy="303212"/>
            <a:chOff x="4553" y="917"/>
            <a:chExt cx="192" cy="191"/>
          </a:xfrm>
        </p:grpSpPr>
        <p:sp>
          <p:nvSpPr>
            <p:cNvPr id="48280" name="Rectangle 583"/>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81" name="Rectangle 584"/>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82" name="Rectangle 585"/>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8" name="Group 586"/>
          <p:cNvGrpSpPr>
            <a:grpSpLocks/>
          </p:cNvGrpSpPr>
          <p:nvPr/>
        </p:nvGrpSpPr>
        <p:grpSpPr bwMode="auto">
          <a:xfrm>
            <a:off x="8139113" y="2670175"/>
            <a:ext cx="304800" cy="303213"/>
            <a:chOff x="4553" y="917"/>
            <a:chExt cx="192" cy="191"/>
          </a:xfrm>
        </p:grpSpPr>
        <p:sp>
          <p:nvSpPr>
            <p:cNvPr id="48277" name="Rectangle 587"/>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78" name="Rectangle 588"/>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79" name="Rectangle 589"/>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199" name="Group 590"/>
          <p:cNvGrpSpPr>
            <a:grpSpLocks/>
          </p:cNvGrpSpPr>
          <p:nvPr/>
        </p:nvGrpSpPr>
        <p:grpSpPr bwMode="auto">
          <a:xfrm>
            <a:off x="8139113" y="2973388"/>
            <a:ext cx="304800" cy="303212"/>
            <a:chOff x="4553" y="917"/>
            <a:chExt cx="192" cy="191"/>
          </a:xfrm>
        </p:grpSpPr>
        <p:sp>
          <p:nvSpPr>
            <p:cNvPr id="48274" name="Rectangle 591"/>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75" name="Rectangle 592"/>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76" name="Rectangle 593"/>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0" name="Group 594"/>
          <p:cNvGrpSpPr>
            <a:grpSpLocks/>
          </p:cNvGrpSpPr>
          <p:nvPr/>
        </p:nvGrpSpPr>
        <p:grpSpPr bwMode="auto">
          <a:xfrm>
            <a:off x="7835900" y="2366963"/>
            <a:ext cx="304800" cy="303212"/>
            <a:chOff x="4553" y="917"/>
            <a:chExt cx="192" cy="191"/>
          </a:xfrm>
        </p:grpSpPr>
        <p:sp>
          <p:nvSpPr>
            <p:cNvPr id="48271" name="Rectangle 595"/>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72" name="Rectangle 596"/>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73" name="Rectangle 597"/>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1" name="Group 598"/>
          <p:cNvGrpSpPr>
            <a:grpSpLocks/>
          </p:cNvGrpSpPr>
          <p:nvPr/>
        </p:nvGrpSpPr>
        <p:grpSpPr bwMode="auto">
          <a:xfrm>
            <a:off x="7835900" y="2670175"/>
            <a:ext cx="304800" cy="303213"/>
            <a:chOff x="4553" y="917"/>
            <a:chExt cx="192" cy="191"/>
          </a:xfrm>
        </p:grpSpPr>
        <p:sp>
          <p:nvSpPr>
            <p:cNvPr id="48268" name="Rectangle 599"/>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69" name="Rectangle 600"/>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70" name="Rectangle 601"/>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2" name="Group 602"/>
          <p:cNvGrpSpPr>
            <a:grpSpLocks/>
          </p:cNvGrpSpPr>
          <p:nvPr/>
        </p:nvGrpSpPr>
        <p:grpSpPr bwMode="auto">
          <a:xfrm>
            <a:off x="7835900" y="2973388"/>
            <a:ext cx="304800" cy="303212"/>
            <a:chOff x="4553" y="917"/>
            <a:chExt cx="192" cy="191"/>
          </a:xfrm>
        </p:grpSpPr>
        <p:sp>
          <p:nvSpPr>
            <p:cNvPr id="48265" name="Rectangle 603"/>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66" name="Rectangle 604"/>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67" name="Rectangle 605"/>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3" name="Group 606"/>
          <p:cNvGrpSpPr>
            <a:grpSpLocks/>
          </p:cNvGrpSpPr>
          <p:nvPr/>
        </p:nvGrpSpPr>
        <p:grpSpPr bwMode="auto">
          <a:xfrm>
            <a:off x="7531100" y="2366963"/>
            <a:ext cx="304800" cy="303212"/>
            <a:chOff x="4553" y="917"/>
            <a:chExt cx="192" cy="191"/>
          </a:xfrm>
        </p:grpSpPr>
        <p:sp>
          <p:nvSpPr>
            <p:cNvPr id="48262" name="Rectangle 607"/>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63" name="Rectangle 608"/>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64" name="Rectangle 609"/>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4" name="Group 610"/>
          <p:cNvGrpSpPr>
            <a:grpSpLocks/>
          </p:cNvGrpSpPr>
          <p:nvPr/>
        </p:nvGrpSpPr>
        <p:grpSpPr bwMode="auto">
          <a:xfrm>
            <a:off x="7531100" y="2670175"/>
            <a:ext cx="304800" cy="303213"/>
            <a:chOff x="4553" y="917"/>
            <a:chExt cx="192" cy="191"/>
          </a:xfrm>
        </p:grpSpPr>
        <p:sp>
          <p:nvSpPr>
            <p:cNvPr id="48259" name="Rectangle 611"/>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60" name="Rectangle 612"/>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61" name="Rectangle 613"/>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5" name="Group 614"/>
          <p:cNvGrpSpPr>
            <a:grpSpLocks/>
          </p:cNvGrpSpPr>
          <p:nvPr/>
        </p:nvGrpSpPr>
        <p:grpSpPr bwMode="auto">
          <a:xfrm>
            <a:off x="7531100" y="2973388"/>
            <a:ext cx="304800" cy="303212"/>
            <a:chOff x="4553" y="917"/>
            <a:chExt cx="192" cy="191"/>
          </a:xfrm>
        </p:grpSpPr>
        <p:sp>
          <p:nvSpPr>
            <p:cNvPr id="48256" name="Rectangle 615"/>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57" name="Rectangle 616"/>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58" name="Rectangle 617"/>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6" name="Group 618"/>
          <p:cNvGrpSpPr>
            <a:grpSpLocks/>
          </p:cNvGrpSpPr>
          <p:nvPr/>
        </p:nvGrpSpPr>
        <p:grpSpPr bwMode="auto">
          <a:xfrm>
            <a:off x="8139113" y="3276600"/>
            <a:ext cx="304800" cy="303213"/>
            <a:chOff x="4553" y="917"/>
            <a:chExt cx="192" cy="191"/>
          </a:xfrm>
        </p:grpSpPr>
        <p:sp>
          <p:nvSpPr>
            <p:cNvPr id="48253" name="Rectangle 619"/>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54" name="Rectangle 620"/>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55" name="Rectangle 621"/>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7" name="Group 622"/>
          <p:cNvGrpSpPr>
            <a:grpSpLocks/>
          </p:cNvGrpSpPr>
          <p:nvPr/>
        </p:nvGrpSpPr>
        <p:grpSpPr bwMode="auto">
          <a:xfrm>
            <a:off x="8139113" y="3579813"/>
            <a:ext cx="304800" cy="303212"/>
            <a:chOff x="4553" y="917"/>
            <a:chExt cx="192" cy="191"/>
          </a:xfrm>
        </p:grpSpPr>
        <p:sp>
          <p:nvSpPr>
            <p:cNvPr id="48250" name="Rectangle 623"/>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51" name="Rectangle 624"/>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52" name="Rectangle 625"/>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8" name="Group 626"/>
          <p:cNvGrpSpPr>
            <a:grpSpLocks/>
          </p:cNvGrpSpPr>
          <p:nvPr/>
        </p:nvGrpSpPr>
        <p:grpSpPr bwMode="auto">
          <a:xfrm>
            <a:off x="8139113" y="3883025"/>
            <a:ext cx="304800" cy="303213"/>
            <a:chOff x="4553" y="917"/>
            <a:chExt cx="192" cy="191"/>
          </a:xfrm>
        </p:grpSpPr>
        <p:sp>
          <p:nvSpPr>
            <p:cNvPr id="48247" name="Rectangle 627"/>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48" name="Rectangle 628"/>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49" name="Rectangle 629"/>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09" name="Group 630"/>
          <p:cNvGrpSpPr>
            <a:grpSpLocks/>
          </p:cNvGrpSpPr>
          <p:nvPr/>
        </p:nvGrpSpPr>
        <p:grpSpPr bwMode="auto">
          <a:xfrm>
            <a:off x="7835900" y="3276600"/>
            <a:ext cx="304800" cy="303213"/>
            <a:chOff x="4553" y="917"/>
            <a:chExt cx="192" cy="191"/>
          </a:xfrm>
        </p:grpSpPr>
        <p:sp>
          <p:nvSpPr>
            <p:cNvPr id="48244" name="Rectangle 631"/>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45" name="Rectangle 632"/>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46" name="Rectangle 633"/>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10" name="Group 634"/>
          <p:cNvGrpSpPr>
            <a:grpSpLocks/>
          </p:cNvGrpSpPr>
          <p:nvPr/>
        </p:nvGrpSpPr>
        <p:grpSpPr bwMode="auto">
          <a:xfrm>
            <a:off x="7835900" y="3579813"/>
            <a:ext cx="304800" cy="303212"/>
            <a:chOff x="4553" y="917"/>
            <a:chExt cx="192" cy="191"/>
          </a:xfrm>
        </p:grpSpPr>
        <p:sp>
          <p:nvSpPr>
            <p:cNvPr id="48241" name="Rectangle 635"/>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42" name="Rectangle 636"/>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43" name="Rectangle 637"/>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11" name="Group 638"/>
          <p:cNvGrpSpPr>
            <a:grpSpLocks/>
          </p:cNvGrpSpPr>
          <p:nvPr/>
        </p:nvGrpSpPr>
        <p:grpSpPr bwMode="auto">
          <a:xfrm>
            <a:off x="7835900" y="3883025"/>
            <a:ext cx="304800" cy="303213"/>
            <a:chOff x="4553" y="917"/>
            <a:chExt cx="192" cy="191"/>
          </a:xfrm>
        </p:grpSpPr>
        <p:sp>
          <p:nvSpPr>
            <p:cNvPr id="48238" name="Rectangle 639"/>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39" name="Rectangle 640"/>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40" name="Rectangle 641"/>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12" name="Group 642"/>
          <p:cNvGrpSpPr>
            <a:grpSpLocks/>
          </p:cNvGrpSpPr>
          <p:nvPr/>
        </p:nvGrpSpPr>
        <p:grpSpPr bwMode="auto">
          <a:xfrm>
            <a:off x="6924675" y="1455738"/>
            <a:ext cx="304800" cy="303212"/>
            <a:chOff x="4553" y="917"/>
            <a:chExt cx="192" cy="191"/>
          </a:xfrm>
        </p:grpSpPr>
        <p:sp>
          <p:nvSpPr>
            <p:cNvPr id="48235" name="Rectangle 643"/>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36" name="Rectangle 644"/>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37" name="Rectangle 645"/>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13" name="Group 646"/>
          <p:cNvGrpSpPr>
            <a:grpSpLocks/>
          </p:cNvGrpSpPr>
          <p:nvPr/>
        </p:nvGrpSpPr>
        <p:grpSpPr bwMode="auto">
          <a:xfrm>
            <a:off x="7227888" y="2366963"/>
            <a:ext cx="304800" cy="303212"/>
            <a:chOff x="4553" y="917"/>
            <a:chExt cx="192" cy="191"/>
          </a:xfrm>
        </p:grpSpPr>
        <p:sp>
          <p:nvSpPr>
            <p:cNvPr id="48232" name="Rectangle 647"/>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33" name="Rectangle 648"/>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34" name="Rectangle 649"/>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grpSp>
        <p:nvGrpSpPr>
          <p:cNvPr id="48214" name="Group 650"/>
          <p:cNvGrpSpPr>
            <a:grpSpLocks/>
          </p:cNvGrpSpPr>
          <p:nvPr/>
        </p:nvGrpSpPr>
        <p:grpSpPr bwMode="auto">
          <a:xfrm>
            <a:off x="7531100" y="3276600"/>
            <a:ext cx="304800" cy="303213"/>
            <a:chOff x="4553" y="917"/>
            <a:chExt cx="192" cy="191"/>
          </a:xfrm>
        </p:grpSpPr>
        <p:sp>
          <p:nvSpPr>
            <p:cNvPr id="48229" name="Rectangle 651"/>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30" name="Rectangle 652"/>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31" name="Rectangle 653"/>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sp>
        <p:nvSpPr>
          <p:cNvPr id="48215" name="Rectangle 655"/>
          <p:cNvSpPr>
            <a:spLocks noChangeArrowheads="1"/>
          </p:cNvSpPr>
          <p:nvPr/>
        </p:nvSpPr>
        <p:spPr bwMode="auto">
          <a:xfrm>
            <a:off x="6824663" y="1455738"/>
            <a:ext cx="101600" cy="300037"/>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nvGrpSpPr>
          <p:cNvPr id="48216" name="Group 658"/>
          <p:cNvGrpSpPr>
            <a:grpSpLocks/>
          </p:cNvGrpSpPr>
          <p:nvPr/>
        </p:nvGrpSpPr>
        <p:grpSpPr bwMode="auto">
          <a:xfrm>
            <a:off x="6924675" y="1758950"/>
            <a:ext cx="304800" cy="303213"/>
            <a:chOff x="4553" y="917"/>
            <a:chExt cx="192" cy="191"/>
          </a:xfrm>
        </p:grpSpPr>
        <p:sp>
          <p:nvSpPr>
            <p:cNvPr id="48226" name="Rectangle 659"/>
            <p:cNvSpPr>
              <a:spLocks noChangeArrowheads="1"/>
            </p:cNvSpPr>
            <p:nvPr/>
          </p:nvSpPr>
          <p:spPr bwMode="auto">
            <a:xfrm>
              <a:off x="4681" y="917"/>
              <a:ext cx="64" cy="189"/>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7" name="Rectangle 660"/>
            <p:cNvSpPr>
              <a:spLocks noChangeArrowheads="1"/>
            </p:cNvSpPr>
            <p:nvPr/>
          </p:nvSpPr>
          <p:spPr bwMode="auto">
            <a:xfrm>
              <a:off x="4617" y="918"/>
              <a:ext cx="64" cy="189"/>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8" name="Rectangle 661"/>
            <p:cNvSpPr>
              <a:spLocks noChangeArrowheads="1"/>
            </p:cNvSpPr>
            <p:nvPr/>
          </p:nvSpPr>
          <p:spPr bwMode="auto">
            <a:xfrm>
              <a:off x="4553" y="919"/>
              <a:ext cx="64" cy="189"/>
            </a:xfrm>
            <a:prstGeom prst="rect">
              <a:avLst/>
            </a:prstGeom>
            <a:solidFill>
              <a:srgbClr val="FE0000"/>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grpSp>
      <p:sp>
        <p:nvSpPr>
          <p:cNvPr id="48217" name="Rectangle 663"/>
          <p:cNvSpPr>
            <a:spLocks noChangeArrowheads="1"/>
          </p:cNvSpPr>
          <p:nvPr/>
        </p:nvSpPr>
        <p:spPr bwMode="auto">
          <a:xfrm>
            <a:off x="7127875" y="2063750"/>
            <a:ext cx="101600" cy="300038"/>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18" name="Rectangle 664"/>
          <p:cNvSpPr>
            <a:spLocks noChangeArrowheads="1"/>
          </p:cNvSpPr>
          <p:nvPr/>
        </p:nvSpPr>
        <p:spPr bwMode="auto">
          <a:xfrm>
            <a:off x="7026275" y="2065338"/>
            <a:ext cx="101600" cy="300037"/>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19" name="Rectangle 667"/>
          <p:cNvSpPr>
            <a:spLocks noChangeArrowheads="1"/>
          </p:cNvSpPr>
          <p:nvPr/>
        </p:nvSpPr>
        <p:spPr bwMode="auto">
          <a:xfrm>
            <a:off x="7126288" y="2370138"/>
            <a:ext cx="101600" cy="300037"/>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0" name="Rectangle 669"/>
          <p:cNvSpPr>
            <a:spLocks noChangeArrowheads="1"/>
          </p:cNvSpPr>
          <p:nvPr/>
        </p:nvSpPr>
        <p:spPr bwMode="auto">
          <a:xfrm>
            <a:off x="7431088" y="2670175"/>
            <a:ext cx="101600" cy="300038"/>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1" name="Rectangle 670"/>
          <p:cNvSpPr>
            <a:spLocks noChangeArrowheads="1"/>
          </p:cNvSpPr>
          <p:nvPr/>
        </p:nvSpPr>
        <p:spPr bwMode="auto">
          <a:xfrm>
            <a:off x="7329488" y="2671763"/>
            <a:ext cx="101600" cy="300037"/>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2" name="Rectangle 672"/>
          <p:cNvSpPr>
            <a:spLocks noChangeArrowheads="1"/>
          </p:cNvSpPr>
          <p:nvPr/>
        </p:nvSpPr>
        <p:spPr bwMode="auto">
          <a:xfrm>
            <a:off x="7429500" y="2976563"/>
            <a:ext cx="101600" cy="300037"/>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3" name="Rectangle 673"/>
          <p:cNvSpPr>
            <a:spLocks noChangeArrowheads="1"/>
          </p:cNvSpPr>
          <p:nvPr/>
        </p:nvSpPr>
        <p:spPr bwMode="auto">
          <a:xfrm>
            <a:off x="7734300" y="3584575"/>
            <a:ext cx="101600" cy="300038"/>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4" name="Rectangle 674"/>
          <p:cNvSpPr>
            <a:spLocks noChangeArrowheads="1"/>
          </p:cNvSpPr>
          <p:nvPr/>
        </p:nvSpPr>
        <p:spPr bwMode="auto">
          <a:xfrm>
            <a:off x="7632700" y="3584575"/>
            <a:ext cx="101600" cy="300038"/>
          </a:xfrm>
          <a:prstGeom prst="rect">
            <a:avLst/>
          </a:prstGeom>
          <a:solidFill>
            <a:srgbClr val="13FF01"/>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
        <p:nvSpPr>
          <p:cNvPr id="48225" name="Rectangle 675"/>
          <p:cNvSpPr>
            <a:spLocks noChangeArrowheads="1"/>
          </p:cNvSpPr>
          <p:nvPr/>
        </p:nvSpPr>
        <p:spPr bwMode="auto">
          <a:xfrm>
            <a:off x="7734300" y="3883025"/>
            <a:ext cx="101600" cy="300038"/>
          </a:xfrm>
          <a:prstGeom prst="rect">
            <a:avLst/>
          </a:prstGeom>
          <a:solidFill>
            <a:srgbClr val="0000FF"/>
          </a:solidFill>
          <a:ln w="3175" cap="rnd">
            <a:solidFill>
              <a:schemeClr val="tx1"/>
            </a:solidFill>
            <a:prstDash val="sysDot"/>
            <a:miter lim="800000"/>
            <a:headEnd/>
            <a:tailEnd type="none" w="lg" len="lg"/>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921596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ea typeface="ＭＳ Ｐゴシック" charset="-128"/>
                <a:cs typeface="ＭＳ Ｐゴシック" charset="-128"/>
              </a:rPr>
              <a:t>UI Hall of Fame or Shame?</a:t>
            </a:r>
          </a:p>
        </p:txBody>
      </p:sp>
      <p:sp>
        <p:nvSpPr>
          <p:cNvPr id="23555" name="Date Placeholder 3"/>
          <p:cNvSpPr>
            <a:spLocks noGrp="1"/>
          </p:cNvSpPr>
          <p:nvPr>
            <p:ph type="dt" sz="quarter" idx="10"/>
          </p:nvPr>
        </p:nvSpPr>
        <p:spPr>
          <a:noFill/>
        </p:spPr>
        <p:txBody>
          <a:bodyPr/>
          <a:lstStyle/>
          <a:p>
            <a:r>
              <a:rPr lang="en-US" dirty="0">
                <a:ea typeface="Arial" charset="0"/>
              </a:rPr>
              <a:t>Spring </a:t>
            </a:r>
            <a:r>
              <a:rPr lang="en-US" dirty="0" smtClean="0">
                <a:ea typeface="Arial" charset="0"/>
              </a:rPr>
              <a:t>2013</a:t>
            </a:r>
            <a:endParaRPr lang="en-US" dirty="0">
              <a:ea typeface="Arial" charset="0"/>
            </a:endParaRPr>
          </a:p>
        </p:txBody>
      </p:sp>
      <p:sp>
        <p:nvSpPr>
          <p:cNvPr id="23556" name="Footer Placeholder 4"/>
          <p:cNvSpPr>
            <a:spLocks noGrp="1"/>
          </p:cNvSpPr>
          <p:nvPr>
            <p:ph type="ftr" sz="quarter" idx="11"/>
          </p:nvPr>
        </p:nvSpPr>
        <p:spPr>
          <a:noFill/>
        </p:spPr>
        <p:txBody>
          <a:bodyPr/>
          <a:lstStyle/>
          <a:p>
            <a:r>
              <a:rPr lang="en-US">
                <a:ea typeface="Arial" charset="0"/>
              </a:rPr>
              <a:t>6.831 User Interface Design and Implementation</a:t>
            </a:r>
          </a:p>
        </p:txBody>
      </p:sp>
      <p:sp>
        <p:nvSpPr>
          <p:cNvPr id="23557" name="Slide Number Placeholder 5"/>
          <p:cNvSpPr>
            <a:spLocks noGrp="1"/>
          </p:cNvSpPr>
          <p:nvPr>
            <p:ph type="sldNum" sz="quarter" idx="12"/>
          </p:nvPr>
        </p:nvSpPr>
        <p:spPr>
          <a:noFill/>
        </p:spPr>
        <p:txBody>
          <a:bodyPr/>
          <a:lstStyle/>
          <a:p>
            <a:fld id="{496513EB-C33A-6045-88FE-A5EC3BB85AFA}" type="slidenum">
              <a:rPr lang="en-US"/>
              <a:pPr/>
              <a:t>2</a:t>
            </a:fld>
            <a:endParaRPr lang="en-US"/>
          </a:p>
        </p:txBody>
      </p:sp>
      <p:pic>
        <p:nvPicPr>
          <p:cNvPr id="23558" name="Picture 2"/>
          <p:cNvPicPr>
            <a:picLocks noChangeAspect="1" noChangeArrowheads="1"/>
          </p:cNvPicPr>
          <p:nvPr/>
        </p:nvPicPr>
        <p:blipFill>
          <a:blip r:embed="rId3"/>
          <a:srcRect l="6250" t="15176" r="9375" b="6775"/>
          <a:stretch>
            <a:fillRect/>
          </a:stretch>
        </p:blipFill>
        <p:spPr bwMode="auto">
          <a:xfrm>
            <a:off x="754063" y="762000"/>
            <a:ext cx="7543800" cy="5029200"/>
          </a:xfrm>
          <a:prstGeom prst="rect">
            <a:avLst/>
          </a:prstGeom>
          <a:noFill/>
          <a:ln w="25400">
            <a:noFill/>
            <a:miter lim="800000"/>
            <a:headEnd/>
            <a:tailEnd type="none" w="lg" len="lg"/>
          </a:ln>
        </p:spPr>
      </p:pic>
      <p:sp>
        <p:nvSpPr>
          <p:cNvPr id="23559" name="Rectangle 6"/>
          <p:cNvSpPr>
            <a:spLocks noChangeArrowheads="1"/>
          </p:cNvSpPr>
          <p:nvPr/>
        </p:nvSpPr>
        <p:spPr bwMode="auto">
          <a:xfrm>
            <a:off x="5097463" y="5791200"/>
            <a:ext cx="3208337" cy="338138"/>
          </a:xfrm>
          <a:prstGeom prst="rect">
            <a:avLst/>
          </a:prstGeom>
          <a:noFill/>
          <a:ln w="9525">
            <a:noFill/>
            <a:miter lim="800000"/>
            <a:headEnd/>
            <a:tailEnd/>
          </a:ln>
        </p:spPr>
        <p:txBody>
          <a:bodyPr wrap="none">
            <a:prstTxWarp prst="textNoShape">
              <a:avLst/>
            </a:prstTxWarp>
            <a:spAutoFit/>
          </a:bodyPr>
          <a:lstStyle/>
          <a:p>
            <a:r>
              <a:rPr lang="en-US" sz="1600"/>
              <a:t>suggested by Jonathan Goldberg</a:t>
            </a:r>
          </a:p>
        </p:txBody>
      </p:sp>
    </p:spTree>
    <p:extLst>
      <p:ext uri="{BB962C8B-B14F-4D97-AF65-F5344CB8AC3E}">
        <p14:creationId xmlns:p14="http://schemas.microsoft.com/office/powerpoint/2010/main" val="7548524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true?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Double buffer eliminates the need to redraw objects</a:t>
            </a:r>
            <a:r>
              <a:rPr lang="en-US" dirty="0" smtClean="0"/>
              <a:t>.</a:t>
            </a:r>
          </a:p>
          <a:p>
            <a:pPr marL="914400" lvl="1" indent="-457200">
              <a:buFont typeface="+mj-lt"/>
              <a:buAutoNum type="alphaUcPeriod"/>
            </a:pPr>
            <a:r>
              <a:rPr lang="en-US" dirty="0" smtClean="0"/>
              <a:t>Damaged region is the part of the screen that needs to be redraw.</a:t>
            </a:r>
            <a:endParaRPr lang="en-US" dirty="0" smtClean="0"/>
          </a:p>
          <a:p>
            <a:pPr marL="914400" lvl="1" indent="-457200">
              <a:buFont typeface="+mj-lt"/>
              <a:buAutoNum type="alphaUcPeriod"/>
            </a:pPr>
            <a:r>
              <a:rPr lang="en-US" dirty="0" smtClean="0"/>
              <a:t>Stroke model includes a coordinate system that can be rotated and scaled. </a:t>
            </a:r>
          </a:p>
          <a:p>
            <a:pPr marL="914400" lvl="1" indent="-457200">
              <a:buFont typeface="+mj-lt"/>
              <a:buAutoNum type="alphaUcPeriod"/>
            </a:pPr>
            <a:r>
              <a:rPr lang="en-US" dirty="0" smtClean="0"/>
              <a:t>Antialiasing produces smoother edges.</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20</a:t>
            </a:fld>
            <a:endParaRPr lang="en-US"/>
          </a:p>
        </p:txBody>
      </p:sp>
    </p:spTree>
    <p:extLst>
      <p:ext uri="{BB962C8B-B14F-4D97-AF65-F5344CB8AC3E}">
        <p14:creationId xmlns:p14="http://schemas.microsoft.com/office/powerpoint/2010/main" val="365475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PiXELs</a:t>
            </a:r>
            <a:endParaRPr lang="en-US" dirty="0"/>
          </a:p>
        </p:txBody>
      </p:sp>
      <p:sp>
        <p:nvSpPr>
          <p:cNvPr id="7" name="Text Placeholder 6"/>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21</a:t>
            </a:fld>
            <a:endParaRPr lang="en-US"/>
          </a:p>
        </p:txBody>
      </p:sp>
    </p:spTree>
    <p:extLst>
      <p:ext uri="{BB962C8B-B14F-4D97-AF65-F5344CB8AC3E}">
        <p14:creationId xmlns:p14="http://schemas.microsoft.com/office/powerpoint/2010/main" val="40125039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Pixel Approach</a:t>
            </a:r>
          </a:p>
        </p:txBody>
      </p:sp>
      <p:sp>
        <p:nvSpPr>
          <p:cNvPr id="50179" name="Rectangle 3"/>
          <p:cNvSpPr>
            <a:spLocks noGrp="1" noChangeArrowheads="1"/>
          </p:cNvSpPr>
          <p:nvPr>
            <p:ph type="body" idx="1"/>
          </p:nvPr>
        </p:nvSpPr>
        <p:spPr/>
        <p:txBody>
          <a:bodyPr/>
          <a:lstStyle/>
          <a:p>
            <a:pPr>
              <a:lnSpc>
                <a:spcPct val="80000"/>
              </a:lnSpc>
            </a:pPr>
            <a:r>
              <a:rPr lang="en-US" sz="2000" dirty="0"/>
              <a:t>Pixel </a:t>
            </a:r>
            <a:r>
              <a:rPr lang="en-US" sz="2000" dirty="0" smtClean="0"/>
              <a:t>approach is </a:t>
            </a:r>
            <a:r>
              <a:rPr lang="en-US" sz="2000" dirty="0"/>
              <a:t>a rectangular array of pixels</a:t>
            </a:r>
          </a:p>
          <a:p>
            <a:pPr lvl="1">
              <a:lnSpc>
                <a:spcPct val="80000"/>
              </a:lnSpc>
            </a:pPr>
            <a:r>
              <a:rPr lang="en-US" sz="1800" dirty="0"/>
              <a:t>Each pixel is a vector (e.g., red, green, blue components), so pixel array is really 3 dimensional</a:t>
            </a:r>
          </a:p>
          <a:p>
            <a:pPr>
              <a:lnSpc>
                <a:spcPct val="80000"/>
              </a:lnSpc>
            </a:pPr>
            <a:r>
              <a:rPr lang="en-US" sz="2000" dirty="0"/>
              <a:t>Bits per pixel (</a:t>
            </a:r>
            <a:r>
              <a:rPr lang="en-US" sz="2000" dirty="0" err="1"/>
              <a:t>bpp</a:t>
            </a:r>
            <a:r>
              <a:rPr lang="en-US" sz="2000" dirty="0"/>
              <a:t>)</a:t>
            </a:r>
          </a:p>
          <a:p>
            <a:pPr lvl="1">
              <a:lnSpc>
                <a:spcPct val="80000"/>
              </a:lnSpc>
            </a:pPr>
            <a:r>
              <a:rPr lang="en-US" sz="1800" dirty="0"/>
              <a:t>1 </a:t>
            </a:r>
            <a:r>
              <a:rPr lang="en-US" sz="1800" dirty="0" err="1"/>
              <a:t>bpp</a:t>
            </a:r>
            <a:r>
              <a:rPr lang="en-US" sz="1800" dirty="0"/>
              <a:t>: black/white, or bit mask</a:t>
            </a:r>
          </a:p>
          <a:p>
            <a:pPr lvl="1">
              <a:lnSpc>
                <a:spcPct val="80000"/>
              </a:lnSpc>
            </a:pPr>
            <a:r>
              <a:rPr lang="en-US" sz="1800" dirty="0"/>
              <a:t>4-8 </a:t>
            </a:r>
            <a:r>
              <a:rPr lang="en-US" sz="1800" dirty="0" err="1"/>
              <a:t>bpp</a:t>
            </a:r>
            <a:r>
              <a:rPr lang="en-US" sz="1800" dirty="0"/>
              <a:t>: each pixel is an index into a color palette</a:t>
            </a:r>
          </a:p>
          <a:p>
            <a:pPr lvl="1">
              <a:lnSpc>
                <a:spcPct val="80000"/>
              </a:lnSpc>
            </a:pPr>
            <a:r>
              <a:rPr lang="en-US" sz="1800" dirty="0"/>
              <a:t>24 </a:t>
            </a:r>
            <a:r>
              <a:rPr lang="en-US" sz="1800" dirty="0" err="1"/>
              <a:t>bpp</a:t>
            </a:r>
            <a:r>
              <a:rPr lang="en-US" sz="1800" dirty="0"/>
              <a:t>: 8 bits for each color</a:t>
            </a:r>
          </a:p>
          <a:p>
            <a:pPr lvl="1">
              <a:lnSpc>
                <a:spcPct val="80000"/>
              </a:lnSpc>
            </a:pPr>
            <a:r>
              <a:rPr lang="en-US" sz="1800" dirty="0"/>
              <a:t>32 </a:t>
            </a:r>
            <a:r>
              <a:rPr lang="en-US" sz="1800" dirty="0" err="1"/>
              <a:t>bpp</a:t>
            </a:r>
            <a:r>
              <a:rPr lang="en-US" sz="1800" dirty="0"/>
              <a:t>: 8 bits for each color + alpha channel</a:t>
            </a:r>
          </a:p>
          <a:p>
            <a:pPr>
              <a:lnSpc>
                <a:spcPct val="80000"/>
              </a:lnSpc>
            </a:pPr>
            <a:r>
              <a:rPr lang="en-US" sz="2000" dirty="0"/>
              <a:t>Color components (e.g. RGB) are also called channels or bands</a:t>
            </a:r>
          </a:p>
          <a:p>
            <a:pPr>
              <a:lnSpc>
                <a:spcPct val="80000"/>
              </a:lnSpc>
            </a:pPr>
            <a:r>
              <a:rPr lang="en-US" sz="2000" dirty="0"/>
              <a:t>Pixel model can be arranged in many ways</a:t>
            </a:r>
          </a:p>
          <a:p>
            <a:pPr lvl="1">
              <a:lnSpc>
                <a:spcPct val="80000"/>
              </a:lnSpc>
            </a:pPr>
            <a:r>
              <a:rPr lang="en-US" sz="1800" dirty="0"/>
              <a:t>Packed into words (RGBR GBRG </a:t>
            </a:r>
            <a:r>
              <a:rPr lang="en-US" sz="1800" dirty="0">
                <a:latin typeface="Verdana" charset="0"/>
              </a:rPr>
              <a:t>…</a:t>
            </a:r>
            <a:r>
              <a:rPr lang="en-US" sz="1800" dirty="0"/>
              <a:t>) or loosely (RGB- RGB- </a:t>
            </a:r>
            <a:r>
              <a:rPr lang="en-US" sz="1800" dirty="0">
                <a:latin typeface="Verdana" charset="0"/>
              </a:rPr>
              <a:t>…</a:t>
            </a:r>
            <a:r>
              <a:rPr lang="en-US" sz="1800" dirty="0"/>
              <a:t>)</a:t>
            </a:r>
          </a:p>
          <a:p>
            <a:pPr lvl="1">
              <a:lnSpc>
                <a:spcPct val="80000"/>
              </a:lnSpc>
            </a:pPr>
            <a:r>
              <a:rPr lang="en-US" sz="1800" dirty="0"/>
              <a:t>Separate planes (RRR</a:t>
            </a:r>
            <a:r>
              <a:rPr lang="en-US" sz="1800" dirty="0">
                <a:latin typeface="Verdana" charset="0"/>
              </a:rPr>
              <a:t>…</a:t>
            </a:r>
            <a:r>
              <a:rPr lang="en-US" sz="1800" dirty="0"/>
              <a:t>GGG</a:t>
            </a:r>
            <a:r>
              <a:rPr lang="en-US" sz="1800" dirty="0">
                <a:latin typeface="Verdana" charset="0"/>
              </a:rPr>
              <a:t>…</a:t>
            </a:r>
            <a:r>
              <a:rPr lang="en-US" sz="1800" dirty="0"/>
              <a:t>BBB</a:t>
            </a:r>
            <a:r>
              <a:rPr lang="en-US" sz="1800" dirty="0">
                <a:latin typeface="Verdana" charset="0"/>
              </a:rPr>
              <a:t>…</a:t>
            </a:r>
            <a:r>
              <a:rPr lang="en-US" sz="1800" dirty="0"/>
              <a:t>) vs. interleaved (RGB RGB RGB</a:t>
            </a:r>
            <a:r>
              <a:rPr lang="en-US" sz="1800" dirty="0">
                <a:latin typeface="Verdana" charset="0"/>
              </a:rPr>
              <a:t>…</a:t>
            </a:r>
            <a:r>
              <a:rPr lang="en-US" sz="1800" dirty="0"/>
              <a:t>)</a:t>
            </a:r>
          </a:p>
          <a:p>
            <a:pPr lvl="1">
              <a:lnSpc>
                <a:spcPct val="80000"/>
              </a:lnSpc>
            </a:pPr>
            <a:r>
              <a:rPr lang="en-US" sz="1800" dirty="0"/>
              <a:t>Scanned from top to bottom vs. bottom to top</a:t>
            </a:r>
          </a:p>
        </p:txBody>
      </p:sp>
      <p:sp>
        <p:nvSpPr>
          <p:cNvPr id="50180"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5018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0182" name="Slide Number Placeholder 5"/>
          <p:cNvSpPr>
            <a:spLocks noGrp="1"/>
          </p:cNvSpPr>
          <p:nvPr>
            <p:ph type="sldNum" sz="quarter" idx="12"/>
          </p:nvPr>
        </p:nvSpPr>
        <p:spPr>
          <a:noFill/>
        </p:spPr>
        <p:txBody>
          <a:bodyPr/>
          <a:lstStyle/>
          <a:p>
            <a:fld id="{FCE19B2F-204A-CD41-A169-C98DD2D0D4B0}" type="slidenum">
              <a:rPr lang="en-US"/>
              <a:pPr/>
              <a:t>22</a:t>
            </a:fld>
            <a:endParaRPr lang="en-US"/>
          </a:p>
        </p:txBody>
      </p:sp>
    </p:spTree>
    <p:extLst>
      <p:ext uri="{BB962C8B-B14F-4D97-AF65-F5344CB8AC3E}">
        <p14:creationId xmlns:p14="http://schemas.microsoft.com/office/powerpoint/2010/main" val="142535816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Transparency</a:t>
            </a:r>
          </a:p>
        </p:txBody>
      </p:sp>
      <p:sp>
        <p:nvSpPr>
          <p:cNvPr id="52227" name="Rectangle 3"/>
          <p:cNvSpPr>
            <a:spLocks noGrp="1" noChangeArrowheads="1"/>
          </p:cNvSpPr>
          <p:nvPr>
            <p:ph type="body" idx="1"/>
          </p:nvPr>
        </p:nvSpPr>
        <p:spPr/>
        <p:txBody>
          <a:bodyPr/>
          <a:lstStyle/>
          <a:p>
            <a:r>
              <a:rPr lang="en-US" b="1"/>
              <a:t>Alpha</a:t>
            </a:r>
            <a:r>
              <a:rPr lang="en-US"/>
              <a:t> is a pixel</a:t>
            </a:r>
            <a:r>
              <a:rPr lang="en-US">
                <a:latin typeface="Verdana" charset="0"/>
              </a:rPr>
              <a:t>’</a:t>
            </a:r>
            <a:r>
              <a:rPr lang="en-US"/>
              <a:t>s transparency</a:t>
            </a:r>
          </a:p>
          <a:p>
            <a:pPr lvl="1"/>
            <a:r>
              <a:rPr lang="en-US"/>
              <a:t>from 0.0 (transparent) to 1.0 (opaque)</a:t>
            </a:r>
          </a:p>
          <a:p>
            <a:pPr lvl="1"/>
            <a:r>
              <a:rPr lang="en-US"/>
              <a:t>so each pixel has red, green, blue, and alpha values</a:t>
            </a:r>
          </a:p>
          <a:p>
            <a:r>
              <a:rPr lang="en-US"/>
              <a:t>Uses for alpha</a:t>
            </a:r>
          </a:p>
          <a:p>
            <a:pPr lvl="1"/>
            <a:r>
              <a:rPr lang="en-US"/>
              <a:t>Antialiasing</a:t>
            </a:r>
          </a:p>
          <a:p>
            <a:pPr lvl="1"/>
            <a:r>
              <a:rPr lang="en-US"/>
              <a:t>Nonrectangular images</a:t>
            </a:r>
          </a:p>
          <a:p>
            <a:pPr lvl="1"/>
            <a:r>
              <a:rPr lang="en-US"/>
              <a:t>Translucent components</a:t>
            </a:r>
          </a:p>
          <a:p>
            <a:pPr lvl="1"/>
            <a:r>
              <a:rPr lang="en-US"/>
              <a:t>Clipping regions with antialiased edges</a:t>
            </a:r>
          </a:p>
        </p:txBody>
      </p:sp>
      <p:sp>
        <p:nvSpPr>
          <p:cNvPr id="52228"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p>
        </p:txBody>
      </p:sp>
      <p:sp>
        <p:nvSpPr>
          <p:cNvPr id="5222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2230" name="Slide Number Placeholder 5"/>
          <p:cNvSpPr>
            <a:spLocks noGrp="1"/>
          </p:cNvSpPr>
          <p:nvPr>
            <p:ph type="sldNum" sz="quarter" idx="12"/>
          </p:nvPr>
        </p:nvSpPr>
        <p:spPr>
          <a:noFill/>
        </p:spPr>
        <p:txBody>
          <a:bodyPr/>
          <a:lstStyle/>
          <a:p>
            <a:fld id="{BFC07D12-0924-AF4C-86DB-290680296A7E}" type="slidenum">
              <a:rPr lang="en-US"/>
              <a:pPr/>
              <a:t>23</a:t>
            </a:fld>
            <a:endParaRPr lang="en-US"/>
          </a:p>
        </p:txBody>
      </p:sp>
    </p:spTree>
    <p:extLst>
      <p:ext uri="{BB962C8B-B14F-4D97-AF65-F5344CB8AC3E}">
        <p14:creationId xmlns:p14="http://schemas.microsoft.com/office/powerpoint/2010/main" val="41193229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BitBlt</a:t>
            </a:r>
          </a:p>
        </p:txBody>
      </p:sp>
      <p:sp>
        <p:nvSpPr>
          <p:cNvPr id="54275" name="Rectangle 3"/>
          <p:cNvSpPr>
            <a:spLocks noGrp="1" noChangeArrowheads="1"/>
          </p:cNvSpPr>
          <p:nvPr>
            <p:ph type="body" idx="1"/>
          </p:nvPr>
        </p:nvSpPr>
        <p:spPr/>
        <p:txBody>
          <a:bodyPr/>
          <a:lstStyle/>
          <a:p>
            <a:r>
              <a:rPr lang="en-US"/>
              <a:t>BitBlt (bit block transfer) copies a block of pixels from one image to another</a:t>
            </a:r>
          </a:p>
          <a:p>
            <a:pPr lvl="1"/>
            <a:r>
              <a:rPr lang="en-US"/>
              <a:t>Drawing images on screen</a:t>
            </a:r>
          </a:p>
          <a:p>
            <a:pPr lvl="1"/>
            <a:r>
              <a:rPr lang="en-US"/>
              <a:t>Double-buffering</a:t>
            </a:r>
          </a:p>
          <a:p>
            <a:pPr lvl="1"/>
            <a:r>
              <a:rPr lang="en-US"/>
              <a:t>Scrolling</a:t>
            </a:r>
          </a:p>
          <a:p>
            <a:pPr lvl="1"/>
            <a:r>
              <a:rPr lang="en-US"/>
              <a:t>Clipping with nonrectangular masks</a:t>
            </a:r>
          </a:p>
          <a:p>
            <a:r>
              <a:rPr lang="en-US"/>
              <a:t>Compositing rules control how pixels from source and destination are combined</a:t>
            </a:r>
          </a:p>
          <a:p>
            <a:pPr lvl="1"/>
            <a:r>
              <a:rPr lang="en-US"/>
              <a:t>More about this in a later lecture</a:t>
            </a:r>
          </a:p>
          <a:p>
            <a:endParaRPr lang="en-US"/>
          </a:p>
        </p:txBody>
      </p:sp>
      <p:sp>
        <p:nvSpPr>
          <p:cNvPr id="54276" name="Date Placeholder 3"/>
          <p:cNvSpPr>
            <a:spLocks noGrp="1"/>
          </p:cNvSpPr>
          <p:nvPr>
            <p:ph type="dt" sz="quarter" idx="10"/>
          </p:nvPr>
        </p:nvSpPr>
        <p:spPr>
          <a:noFill/>
        </p:spPr>
        <p:txBody>
          <a:bodyPr/>
          <a:lstStyle/>
          <a:p>
            <a:r>
              <a:rPr lang="en-US" smtClean="0">
                <a:ea typeface="Arial" charset="0"/>
              </a:rPr>
              <a:t>Spring 2010</a:t>
            </a:r>
            <a:endParaRPr lang="en-US">
              <a:ea typeface="Arial" charset="0"/>
            </a:endParaRPr>
          </a:p>
        </p:txBody>
      </p:sp>
      <p:sp>
        <p:nvSpPr>
          <p:cNvPr id="5427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4278" name="Slide Number Placeholder 5"/>
          <p:cNvSpPr>
            <a:spLocks noGrp="1"/>
          </p:cNvSpPr>
          <p:nvPr>
            <p:ph type="sldNum" sz="quarter" idx="12"/>
          </p:nvPr>
        </p:nvSpPr>
        <p:spPr>
          <a:noFill/>
        </p:spPr>
        <p:txBody>
          <a:bodyPr/>
          <a:lstStyle/>
          <a:p>
            <a:fld id="{526C6C12-FBB7-724E-88C8-5EA3E9A61607}" type="slidenum">
              <a:rPr lang="en-US"/>
              <a:pPr/>
              <a:t>24</a:t>
            </a:fld>
            <a:endParaRPr lang="en-US"/>
          </a:p>
        </p:txBody>
      </p:sp>
    </p:spTree>
    <p:extLst>
      <p:ext uri="{BB962C8B-B14F-4D97-AF65-F5344CB8AC3E}">
        <p14:creationId xmlns:p14="http://schemas.microsoft.com/office/powerpoint/2010/main" val="35503409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Image File Formats</a:t>
            </a:r>
          </a:p>
        </p:txBody>
      </p:sp>
      <p:sp>
        <p:nvSpPr>
          <p:cNvPr id="56323" name="Rectangle 3"/>
          <p:cNvSpPr>
            <a:spLocks noGrp="1" noChangeArrowheads="1"/>
          </p:cNvSpPr>
          <p:nvPr>
            <p:ph type="body" idx="1"/>
          </p:nvPr>
        </p:nvSpPr>
        <p:spPr/>
        <p:txBody>
          <a:bodyPr/>
          <a:lstStyle/>
          <a:p>
            <a:pPr>
              <a:lnSpc>
                <a:spcPct val="80000"/>
              </a:lnSpc>
            </a:pPr>
            <a:r>
              <a:rPr lang="en-US" sz="2000"/>
              <a:t>GIF</a:t>
            </a:r>
          </a:p>
          <a:p>
            <a:pPr lvl="1">
              <a:lnSpc>
                <a:spcPct val="80000"/>
              </a:lnSpc>
            </a:pPr>
            <a:r>
              <a:rPr lang="en-US" sz="1800"/>
              <a:t>8 bpp, palette uses 24-bit colors</a:t>
            </a:r>
          </a:p>
          <a:p>
            <a:pPr lvl="1">
              <a:lnSpc>
                <a:spcPct val="80000"/>
              </a:lnSpc>
            </a:pPr>
            <a:r>
              <a:rPr lang="en-US" sz="1800"/>
              <a:t>1 color in the palette can be transparent (1-bit alpha channel)</a:t>
            </a:r>
          </a:p>
          <a:p>
            <a:pPr lvl="1">
              <a:lnSpc>
                <a:spcPct val="80000"/>
              </a:lnSpc>
            </a:pPr>
            <a:r>
              <a:rPr lang="en-US" sz="1800"/>
              <a:t>lossless compression</a:t>
            </a:r>
          </a:p>
          <a:p>
            <a:pPr lvl="1">
              <a:lnSpc>
                <a:spcPct val="80000"/>
              </a:lnSpc>
            </a:pPr>
            <a:r>
              <a:rPr lang="en-US" sz="1800"/>
              <a:t>suitable for screenshots, stroked graphics, icons</a:t>
            </a:r>
          </a:p>
          <a:p>
            <a:pPr>
              <a:lnSpc>
                <a:spcPct val="80000"/>
              </a:lnSpc>
            </a:pPr>
            <a:r>
              <a:rPr lang="en-US" sz="2000"/>
              <a:t>JPEG</a:t>
            </a:r>
          </a:p>
          <a:p>
            <a:pPr lvl="1">
              <a:lnSpc>
                <a:spcPct val="80000"/>
              </a:lnSpc>
            </a:pPr>
            <a:r>
              <a:rPr lang="en-US" sz="1800"/>
              <a:t>24 bpp, no alpha</a:t>
            </a:r>
          </a:p>
          <a:p>
            <a:pPr lvl="1">
              <a:lnSpc>
                <a:spcPct val="80000"/>
              </a:lnSpc>
            </a:pPr>
            <a:r>
              <a:rPr lang="en-US" sz="1800"/>
              <a:t>lossy compression: visible artifacts (dusty noise, moire patterns)</a:t>
            </a:r>
          </a:p>
          <a:p>
            <a:pPr lvl="1">
              <a:lnSpc>
                <a:spcPct val="80000"/>
              </a:lnSpc>
            </a:pPr>
            <a:r>
              <a:rPr lang="en-US" sz="1800"/>
              <a:t>suitable for photographs</a:t>
            </a:r>
          </a:p>
          <a:p>
            <a:pPr>
              <a:lnSpc>
                <a:spcPct val="80000"/>
              </a:lnSpc>
            </a:pPr>
            <a:r>
              <a:rPr lang="en-US" sz="2000"/>
              <a:t>PNG</a:t>
            </a:r>
          </a:p>
          <a:p>
            <a:pPr lvl="1">
              <a:lnSpc>
                <a:spcPct val="80000"/>
              </a:lnSpc>
            </a:pPr>
            <a:r>
              <a:rPr lang="en-US" sz="1800"/>
              <a:t>lossless compression</a:t>
            </a:r>
          </a:p>
          <a:p>
            <a:pPr lvl="1">
              <a:lnSpc>
                <a:spcPct val="80000"/>
              </a:lnSpc>
            </a:pPr>
            <a:r>
              <a:rPr lang="en-US" sz="1800"/>
              <a:t>1, 2, 4, 8 bpp with palette</a:t>
            </a:r>
          </a:p>
          <a:p>
            <a:pPr lvl="1">
              <a:lnSpc>
                <a:spcPct val="80000"/>
              </a:lnSpc>
            </a:pPr>
            <a:r>
              <a:rPr lang="en-US" sz="1800"/>
              <a:t>24 or 48 bpp with true color</a:t>
            </a:r>
          </a:p>
          <a:p>
            <a:pPr lvl="1">
              <a:lnSpc>
                <a:spcPct val="80000"/>
              </a:lnSpc>
            </a:pPr>
            <a:r>
              <a:rPr lang="en-US" sz="1800"/>
              <a:t>32 or 64 bpp with true color and alpha channel</a:t>
            </a:r>
          </a:p>
          <a:p>
            <a:pPr lvl="1">
              <a:lnSpc>
                <a:spcPct val="80000"/>
              </a:lnSpc>
            </a:pPr>
            <a:r>
              <a:rPr lang="en-US" sz="1800"/>
              <a:t>suitability same as GIF</a:t>
            </a:r>
          </a:p>
          <a:p>
            <a:pPr lvl="1">
              <a:lnSpc>
                <a:spcPct val="80000"/>
              </a:lnSpc>
            </a:pPr>
            <a:r>
              <a:rPr lang="en-US" sz="1800"/>
              <a:t>better than GIF, but no animation</a:t>
            </a:r>
          </a:p>
        </p:txBody>
      </p:sp>
      <p:sp>
        <p:nvSpPr>
          <p:cNvPr id="56324" name="Date Placeholder 3"/>
          <p:cNvSpPr>
            <a:spLocks noGrp="1"/>
          </p:cNvSpPr>
          <p:nvPr>
            <p:ph type="dt" sz="quarter" idx="10"/>
          </p:nvPr>
        </p:nvSpPr>
        <p:spPr>
          <a:noFill/>
        </p:spPr>
        <p:txBody>
          <a:bodyPr/>
          <a:lstStyle/>
          <a:p>
            <a:r>
              <a:rPr lang="en-US" smtClean="0">
                <a:ea typeface="Arial" charset="0"/>
              </a:rPr>
              <a:t>Spring 2010</a:t>
            </a:r>
            <a:endParaRPr lang="en-US">
              <a:ea typeface="Arial" charset="0"/>
            </a:endParaRPr>
          </a:p>
        </p:txBody>
      </p:sp>
      <p:sp>
        <p:nvSpPr>
          <p:cNvPr id="5632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6326" name="Slide Number Placeholder 5"/>
          <p:cNvSpPr>
            <a:spLocks noGrp="1"/>
          </p:cNvSpPr>
          <p:nvPr>
            <p:ph type="sldNum" sz="quarter" idx="12"/>
          </p:nvPr>
        </p:nvSpPr>
        <p:spPr>
          <a:noFill/>
        </p:spPr>
        <p:txBody>
          <a:bodyPr/>
          <a:lstStyle/>
          <a:p>
            <a:fld id="{C5F71D28-6FA3-3649-827F-BC2AB52FAD1A}" type="slidenum">
              <a:rPr lang="en-US"/>
              <a:pPr/>
              <a:t>25</a:t>
            </a:fld>
            <a:endParaRPr lang="en-US"/>
          </a:p>
        </p:txBody>
      </p:sp>
    </p:spTree>
    <p:extLst>
      <p:ext uri="{BB962C8B-B14F-4D97-AF65-F5344CB8AC3E}">
        <p14:creationId xmlns:p14="http://schemas.microsoft.com/office/powerpoint/2010/main" val="5204266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words</a:t>
            </a:r>
            <a:endParaRPr lang="en-US" dirty="0"/>
          </a:p>
        </p:txBody>
      </p:sp>
      <p:sp>
        <p:nvSpPr>
          <p:cNvPr id="7" name="Text Placeholder 6"/>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26</a:t>
            </a:fld>
            <a:endParaRPr lang="en-US"/>
          </a:p>
        </p:txBody>
      </p:sp>
    </p:spTree>
    <p:extLst>
      <p:ext uri="{BB962C8B-B14F-4D97-AF65-F5344CB8AC3E}">
        <p14:creationId xmlns:p14="http://schemas.microsoft.com/office/powerpoint/2010/main" val="367678476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Hints for Debugging Output</a:t>
            </a:r>
          </a:p>
        </p:txBody>
      </p:sp>
      <p:sp>
        <p:nvSpPr>
          <p:cNvPr id="82947" name="Rectangle 3"/>
          <p:cNvSpPr>
            <a:spLocks noGrp="1" noChangeArrowheads="1"/>
          </p:cNvSpPr>
          <p:nvPr>
            <p:ph type="body" idx="1"/>
          </p:nvPr>
        </p:nvSpPr>
        <p:spPr/>
        <p:txBody>
          <a:bodyPr/>
          <a:lstStyle/>
          <a:p>
            <a:r>
              <a:rPr lang="en-US" dirty="0"/>
              <a:t>Something you</a:t>
            </a:r>
            <a:r>
              <a:rPr lang="en-US" dirty="0">
                <a:latin typeface="Verdana" charset="0"/>
              </a:rPr>
              <a:t>’</a:t>
            </a:r>
            <a:r>
              <a:rPr lang="en-US" dirty="0"/>
              <a:t>re drawing isn</a:t>
            </a:r>
            <a:r>
              <a:rPr lang="en-US" dirty="0">
                <a:latin typeface="Verdana" charset="0"/>
              </a:rPr>
              <a:t>’</a:t>
            </a:r>
            <a:r>
              <a:rPr lang="en-US" dirty="0"/>
              <a:t>t appearing on the screen.  Why not?</a:t>
            </a:r>
          </a:p>
          <a:p>
            <a:pPr lvl="1"/>
            <a:r>
              <a:rPr lang="en-US" dirty="0" smtClean="0"/>
              <a:t>Wrong visibility setting</a:t>
            </a:r>
          </a:p>
          <a:p>
            <a:pPr lvl="2"/>
            <a:r>
              <a:rPr lang="en-US" dirty="0" smtClean="0"/>
              <a:t>CSS display property</a:t>
            </a:r>
          </a:p>
          <a:p>
            <a:pPr lvl="1"/>
            <a:r>
              <a:rPr lang="en-US" dirty="0" smtClean="0"/>
              <a:t>Wrong place</a:t>
            </a:r>
          </a:p>
          <a:p>
            <a:pPr lvl="2"/>
            <a:r>
              <a:rPr lang="en-US" dirty="0" smtClean="0"/>
              <a:t>left/top, position properties</a:t>
            </a:r>
            <a:endParaRPr lang="en-US" dirty="0"/>
          </a:p>
          <a:p>
            <a:pPr lvl="1"/>
            <a:r>
              <a:rPr lang="en-US" dirty="0"/>
              <a:t>Wrong </a:t>
            </a:r>
            <a:r>
              <a:rPr lang="en-US" dirty="0" smtClean="0"/>
              <a:t>size</a:t>
            </a:r>
          </a:p>
          <a:p>
            <a:pPr lvl="2"/>
            <a:r>
              <a:rPr lang="en-US" dirty="0" smtClean="0"/>
              <a:t>width/height</a:t>
            </a:r>
            <a:endParaRPr lang="en-US" dirty="0"/>
          </a:p>
          <a:p>
            <a:pPr lvl="1"/>
            <a:r>
              <a:rPr lang="en-US" dirty="0"/>
              <a:t>Wrong </a:t>
            </a:r>
            <a:r>
              <a:rPr lang="en-US" dirty="0" smtClean="0"/>
              <a:t>color</a:t>
            </a:r>
          </a:p>
          <a:p>
            <a:pPr lvl="2"/>
            <a:r>
              <a:rPr lang="en-US" dirty="0" smtClean="0"/>
              <a:t>color, background-color, background-image</a:t>
            </a:r>
            <a:endParaRPr lang="en-US" dirty="0"/>
          </a:p>
          <a:p>
            <a:pPr lvl="1"/>
            <a:r>
              <a:rPr lang="en-US" dirty="0"/>
              <a:t>Wrong z-order</a:t>
            </a:r>
          </a:p>
        </p:txBody>
      </p:sp>
      <p:sp>
        <p:nvSpPr>
          <p:cNvPr id="82948" name="Date Placeholder 3"/>
          <p:cNvSpPr>
            <a:spLocks noGrp="1"/>
          </p:cNvSpPr>
          <p:nvPr>
            <p:ph type="dt" sz="quarter" idx="10"/>
          </p:nvPr>
        </p:nvSpPr>
        <p:spPr>
          <a:noFill/>
        </p:spPr>
        <p:txBody>
          <a:bodyPr/>
          <a:lstStyle/>
          <a:p>
            <a:r>
              <a:rPr lang="en-US" smtClean="0">
                <a:ea typeface="Arial" charset="0"/>
              </a:rPr>
              <a:t>Spring 2010</a:t>
            </a:r>
            <a:endParaRPr lang="en-US">
              <a:ea typeface="Arial" charset="0"/>
            </a:endParaRPr>
          </a:p>
        </p:txBody>
      </p:sp>
      <p:sp>
        <p:nvSpPr>
          <p:cNvPr id="8294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82950" name="Slide Number Placeholder 5"/>
          <p:cNvSpPr>
            <a:spLocks noGrp="1"/>
          </p:cNvSpPr>
          <p:nvPr>
            <p:ph type="sldNum" sz="quarter" idx="12"/>
          </p:nvPr>
        </p:nvSpPr>
        <p:spPr>
          <a:noFill/>
        </p:spPr>
        <p:txBody>
          <a:bodyPr/>
          <a:lstStyle/>
          <a:p>
            <a:fld id="{7C7D3DCA-7AD2-0F4D-9B48-1E02B073BDF0}" type="slidenum">
              <a:rPr lang="en-US"/>
              <a:pPr/>
              <a:t>27</a:t>
            </a:fld>
            <a:endParaRPr lang="en-US"/>
          </a:p>
        </p:txBody>
      </p:sp>
    </p:spTree>
    <p:extLst>
      <p:ext uri="{BB962C8B-B14F-4D97-AF65-F5344CB8AC3E}">
        <p14:creationId xmlns:p14="http://schemas.microsoft.com/office/powerpoint/2010/main" val="6016426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Issues in Choosing Output Approaches</a:t>
            </a:r>
          </a:p>
        </p:txBody>
      </p:sp>
      <p:sp>
        <p:nvSpPr>
          <p:cNvPr id="25603" name="Rectangle 3"/>
          <p:cNvSpPr>
            <a:spLocks noGrp="1" noChangeArrowheads="1"/>
          </p:cNvSpPr>
          <p:nvPr>
            <p:ph type="body" idx="1"/>
          </p:nvPr>
        </p:nvSpPr>
        <p:spPr/>
        <p:txBody>
          <a:bodyPr/>
          <a:lstStyle/>
          <a:p>
            <a:r>
              <a:rPr lang="en-US"/>
              <a:t>Layout</a:t>
            </a:r>
          </a:p>
          <a:p>
            <a:r>
              <a:rPr lang="en-US"/>
              <a:t>Input</a:t>
            </a:r>
          </a:p>
          <a:p>
            <a:r>
              <a:rPr lang="en-US"/>
              <a:t>Redraw</a:t>
            </a:r>
          </a:p>
          <a:p>
            <a:r>
              <a:rPr lang="en-US"/>
              <a:t>Drawing order</a:t>
            </a:r>
          </a:p>
          <a:p>
            <a:r>
              <a:rPr lang="en-US"/>
              <a:t>Heavyweight objects</a:t>
            </a:r>
          </a:p>
          <a:p>
            <a:r>
              <a:rPr lang="en-US"/>
              <a:t>Device dependence</a:t>
            </a:r>
          </a:p>
        </p:txBody>
      </p:sp>
      <p:sp>
        <p:nvSpPr>
          <p:cNvPr id="25604"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2560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5606" name="Slide Number Placeholder 5"/>
          <p:cNvSpPr>
            <a:spLocks noGrp="1"/>
          </p:cNvSpPr>
          <p:nvPr>
            <p:ph type="sldNum" sz="quarter" idx="12"/>
          </p:nvPr>
        </p:nvSpPr>
        <p:spPr>
          <a:noFill/>
        </p:spPr>
        <p:txBody>
          <a:bodyPr/>
          <a:lstStyle/>
          <a:p>
            <a:fld id="{375D1194-2F85-2347-9CF1-1B375A483A95}" type="slidenum">
              <a:rPr lang="en-US"/>
              <a:pPr/>
              <a:t>28</a:t>
            </a:fld>
            <a:endParaRPr lang="en-US"/>
          </a:p>
        </p:txBody>
      </p:sp>
    </p:spTree>
    <p:extLst>
      <p:ext uri="{BB962C8B-B14F-4D97-AF65-F5344CB8AC3E}">
        <p14:creationId xmlns:p14="http://schemas.microsoft.com/office/powerpoint/2010/main" val="33916848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true?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Event dispatch occurs at the stroke level.</a:t>
            </a:r>
            <a:endParaRPr lang="en-US" dirty="0" smtClean="0"/>
          </a:p>
          <a:p>
            <a:pPr marL="914400" lvl="1" indent="-457200">
              <a:buFont typeface="+mj-lt"/>
              <a:buAutoNum type="alphaUcPeriod"/>
            </a:pPr>
            <a:r>
              <a:rPr lang="en-US" dirty="0" smtClean="0"/>
              <a:t>Incorrect z-order can cause an object to not appear on screen.</a:t>
            </a:r>
            <a:endParaRPr lang="en-US" dirty="0" smtClean="0"/>
          </a:p>
          <a:p>
            <a:pPr marL="914400" lvl="1" indent="-457200">
              <a:buFont typeface="+mj-lt"/>
              <a:buAutoNum type="alphaUcPeriod"/>
            </a:pPr>
            <a:r>
              <a:rPr lang="en-US" dirty="0" smtClean="0"/>
              <a:t>The alpha value is either a 0 or a 1.</a:t>
            </a:r>
          </a:p>
          <a:p>
            <a:pPr marL="914400" lvl="1" indent="-457200">
              <a:buFont typeface="+mj-lt"/>
              <a:buAutoNum type="alphaUcPeriod"/>
            </a:pPr>
            <a:r>
              <a:rPr lang="en-US" dirty="0" smtClean="0"/>
              <a:t>GIFs are </a:t>
            </a:r>
            <a:r>
              <a:rPr lang="en-US" dirty="0" err="1" smtClean="0"/>
              <a:t>lossy</a:t>
            </a:r>
            <a:r>
              <a:rPr lang="en-US" dirty="0"/>
              <a:t>.</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29</a:t>
            </a:fld>
            <a:endParaRPr lang="en-US"/>
          </a:p>
        </p:txBody>
      </p:sp>
    </p:spTree>
    <p:extLst>
      <p:ext uri="{BB962C8B-B14F-4D97-AF65-F5344CB8AC3E}">
        <p14:creationId xmlns:p14="http://schemas.microsoft.com/office/powerpoint/2010/main" val="365475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Today’s Topics</a:t>
            </a:r>
          </a:p>
        </p:txBody>
      </p:sp>
      <p:sp>
        <p:nvSpPr>
          <p:cNvPr id="19459" name="Rectangle 3"/>
          <p:cNvSpPr>
            <a:spLocks noGrp="1" noChangeArrowheads="1"/>
          </p:cNvSpPr>
          <p:nvPr>
            <p:ph type="body" idx="1"/>
          </p:nvPr>
        </p:nvSpPr>
        <p:spPr/>
        <p:txBody>
          <a:bodyPr/>
          <a:lstStyle/>
          <a:p>
            <a:r>
              <a:rPr lang="en-US" dirty="0"/>
              <a:t>Output approaches</a:t>
            </a:r>
          </a:p>
          <a:p>
            <a:r>
              <a:rPr lang="en-US" dirty="0"/>
              <a:t>Drawing</a:t>
            </a:r>
          </a:p>
          <a:p>
            <a:r>
              <a:rPr lang="en-US" dirty="0" err="1" smtClean="0"/>
              <a:t>Rasterization</a:t>
            </a:r>
            <a:endParaRPr lang="en-US" dirty="0"/>
          </a:p>
        </p:txBody>
      </p:sp>
      <p:sp>
        <p:nvSpPr>
          <p:cNvPr id="19460"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194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5"/>
          <p:cNvSpPr>
            <a:spLocks noGrp="1"/>
          </p:cNvSpPr>
          <p:nvPr>
            <p:ph type="sldNum" sz="quarter" idx="12"/>
          </p:nvPr>
        </p:nvSpPr>
        <p:spPr>
          <a:noFill/>
        </p:spPr>
        <p:txBody>
          <a:bodyPr/>
          <a:lstStyle/>
          <a:p>
            <a:fld id="{0B9131D4-8F44-6347-B38A-E5583FC6AAD2}" type="slidenum">
              <a:rPr lang="en-US"/>
              <a:pPr/>
              <a:t>3</a:t>
            </a:fld>
            <a:endParaRPr lang="en-US"/>
          </a:p>
        </p:txBody>
      </p:sp>
    </p:spTree>
    <p:extLst>
      <p:ext uri="{BB962C8B-B14F-4D97-AF65-F5344CB8AC3E}">
        <p14:creationId xmlns:p14="http://schemas.microsoft.com/office/powerpoint/2010/main" val="307584507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6"/>
          <p:cNvSpPr>
            <a:spLocks noGrp="1"/>
          </p:cNvSpPr>
          <p:nvPr>
            <p:ph type="title"/>
          </p:nvPr>
        </p:nvSpPr>
        <p:spPr/>
        <p:txBody>
          <a:bodyPr/>
          <a:lstStyle/>
          <a:p>
            <a:r>
              <a:rPr lang="en-US"/>
              <a:t>Summary</a:t>
            </a:r>
          </a:p>
        </p:txBody>
      </p:sp>
      <p:sp>
        <p:nvSpPr>
          <p:cNvPr id="84995" name="Text Placeholder 7"/>
          <p:cNvSpPr>
            <a:spLocks noGrp="1"/>
          </p:cNvSpPr>
          <p:nvPr>
            <p:ph type="body" idx="1"/>
          </p:nvPr>
        </p:nvSpPr>
        <p:spPr/>
        <p:txBody>
          <a:bodyPr/>
          <a:lstStyle/>
          <a:p>
            <a:r>
              <a:rPr lang="en-US" dirty="0" smtClean="0"/>
              <a:t>Object, </a:t>
            </a:r>
            <a:r>
              <a:rPr lang="en-US" dirty="0"/>
              <a:t>stroke, pixel </a:t>
            </a:r>
            <a:r>
              <a:rPr lang="en-US" dirty="0" smtClean="0"/>
              <a:t>approaches</a:t>
            </a:r>
            <a:endParaRPr lang="en-US" dirty="0"/>
          </a:p>
          <a:p>
            <a:r>
              <a:rPr lang="en-US" dirty="0" smtClean="0"/>
              <a:t>Object approach</a:t>
            </a:r>
          </a:p>
          <a:p>
            <a:pPr lvl="1"/>
            <a:r>
              <a:rPr lang="en-US" dirty="0" smtClean="0"/>
              <a:t>Automatic </a:t>
            </a:r>
            <a:r>
              <a:rPr lang="en-US" dirty="0"/>
              <a:t>redraw and double-</a:t>
            </a:r>
            <a:r>
              <a:rPr lang="en-US" dirty="0" smtClean="0"/>
              <a:t>buffering</a:t>
            </a:r>
          </a:p>
          <a:p>
            <a:r>
              <a:rPr lang="en-US" dirty="0" smtClean="0"/>
              <a:t>Stroke approach</a:t>
            </a:r>
          </a:p>
          <a:p>
            <a:pPr lvl="1"/>
            <a:r>
              <a:rPr lang="en-US" dirty="0" smtClean="0"/>
              <a:t>Drawing contexts</a:t>
            </a:r>
          </a:p>
          <a:p>
            <a:r>
              <a:rPr lang="en-US" dirty="0" smtClean="0"/>
              <a:t>Pixel </a:t>
            </a:r>
            <a:r>
              <a:rPr lang="en-US" dirty="0" smtClean="0"/>
              <a:t>approach</a:t>
            </a:r>
          </a:p>
          <a:p>
            <a:pPr lvl="1"/>
            <a:r>
              <a:rPr lang="en-US" dirty="0" smtClean="0"/>
              <a:t>Alpha transparency</a:t>
            </a:r>
            <a:endParaRPr lang="en-US" dirty="0"/>
          </a:p>
          <a:p>
            <a:pPr lvl="1"/>
            <a:r>
              <a:rPr lang="en-US" dirty="0"/>
              <a:t>Image formats</a:t>
            </a:r>
          </a:p>
        </p:txBody>
      </p:sp>
      <p:sp>
        <p:nvSpPr>
          <p:cNvPr id="84996"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p>
        </p:txBody>
      </p:sp>
      <p:sp>
        <p:nvSpPr>
          <p:cNvPr id="8499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84998" name="Slide Number Placeholder 5"/>
          <p:cNvSpPr>
            <a:spLocks noGrp="1"/>
          </p:cNvSpPr>
          <p:nvPr>
            <p:ph type="sldNum" sz="quarter" idx="12"/>
          </p:nvPr>
        </p:nvSpPr>
        <p:spPr>
          <a:noFill/>
        </p:spPr>
        <p:txBody>
          <a:bodyPr/>
          <a:lstStyle/>
          <a:p>
            <a:fld id="{3137759A-E31D-A74E-A557-5A7E02E93756}" type="slidenum">
              <a:rPr lang="en-US"/>
              <a:pPr/>
              <a:t>30</a:t>
            </a:fld>
            <a:endParaRPr lang="en-US"/>
          </a:p>
        </p:txBody>
      </p:sp>
    </p:spTree>
    <p:extLst>
      <p:ext uri="{BB962C8B-B14F-4D97-AF65-F5344CB8AC3E}">
        <p14:creationId xmlns:p14="http://schemas.microsoft.com/office/powerpoint/2010/main" val="5919336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approaches</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4</a:t>
            </a:fld>
            <a:endParaRPr lang="en-US"/>
          </a:p>
        </p:txBody>
      </p:sp>
    </p:spTree>
    <p:extLst>
      <p:ext uri="{BB962C8B-B14F-4D97-AF65-F5344CB8AC3E}">
        <p14:creationId xmlns:p14="http://schemas.microsoft.com/office/powerpoint/2010/main" val="4188582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Three Output Approaches</a:t>
            </a:r>
          </a:p>
        </p:txBody>
      </p:sp>
      <p:sp>
        <p:nvSpPr>
          <p:cNvPr id="21507" name="Rectangle 3"/>
          <p:cNvSpPr>
            <a:spLocks noGrp="1" noChangeArrowheads="1"/>
          </p:cNvSpPr>
          <p:nvPr>
            <p:ph type="body" idx="1"/>
          </p:nvPr>
        </p:nvSpPr>
        <p:spPr/>
        <p:txBody>
          <a:bodyPr/>
          <a:lstStyle/>
          <a:p>
            <a:pPr>
              <a:lnSpc>
                <a:spcPct val="90000"/>
              </a:lnSpc>
            </a:pPr>
            <a:r>
              <a:rPr lang="en-US" sz="2400" dirty="0"/>
              <a:t>Objects</a:t>
            </a:r>
          </a:p>
          <a:p>
            <a:pPr lvl="1">
              <a:lnSpc>
                <a:spcPct val="90000"/>
              </a:lnSpc>
            </a:pPr>
            <a:r>
              <a:rPr lang="en-US" sz="2000" dirty="0"/>
              <a:t>Graphical objects arranged in a tree with automatic redraw</a:t>
            </a:r>
          </a:p>
          <a:p>
            <a:pPr lvl="1">
              <a:lnSpc>
                <a:spcPct val="90000"/>
              </a:lnSpc>
            </a:pPr>
            <a:r>
              <a:rPr lang="en-US" sz="2000" dirty="0"/>
              <a:t>Example: Label object, Line object</a:t>
            </a:r>
          </a:p>
          <a:p>
            <a:pPr lvl="1">
              <a:lnSpc>
                <a:spcPct val="90000"/>
              </a:lnSpc>
            </a:pPr>
            <a:r>
              <a:rPr lang="en-US" sz="2000" dirty="0"/>
              <a:t>Also called: views, </a:t>
            </a:r>
            <a:r>
              <a:rPr lang="en-US" sz="2000" dirty="0" err="1"/>
              <a:t>interactors</a:t>
            </a:r>
            <a:r>
              <a:rPr lang="en-US" sz="2000" dirty="0"/>
              <a:t>, widgets, </a:t>
            </a:r>
            <a:r>
              <a:rPr lang="en-US" sz="2000" dirty="0" smtClean="0"/>
              <a:t>controls, elements</a:t>
            </a:r>
            <a:endParaRPr lang="en-US" sz="2000" dirty="0"/>
          </a:p>
          <a:p>
            <a:pPr>
              <a:lnSpc>
                <a:spcPct val="90000"/>
              </a:lnSpc>
            </a:pPr>
            <a:r>
              <a:rPr lang="en-US" sz="2400" dirty="0"/>
              <a:t>Strokes</a:t>
            </a:r>
          </a:p>
          <a:p>
            <a:pPr lvl="1">
              <a:lnSpc>
                <a:spcPct val="90000"/>
              </a:lnSpc>
            </a:pPr>
            <a:r>
              <a:rPr lang="en-US" sz="2000" dirty="0"/>
              <a:t>High-level drawing primitives: lines, shapes, curves, text</a:t>
            </a:r>
          </a:p>
          <a:p>
            <a:pPr lvl="1">
              <a:lnSpc>
                <a:spcPct val="90000"/>
              </a:lnSpc>
            </a:pPr>
            <a:r>
              <a:rPr lang="en-US" sz="2000" dirty="0"/>
              <a:t>Example: </a:t>
            </a:r>
            <a:r>
              <a:rPr lang="en-US" sz="2000" dirty="0" err="1"/>
              <a:t>drawText</a:t>
            </a:r>
            <a:r>
              <a:rPr lang="en-US" sz="2000" dirty="0"/>
              <a:t>() method, </a:t>
            </a:r>
            <a:r>
              <a:rPr lang="en-US" sz="2000" dirty="0" err="1"/>
              <a:t>drawLine</a:t>
            </a:r>
            <a:r>
              <a:rPr lang="en-US" sz="2000" dirty="0"/>
              <a:t>() method</a:t>
            </a:r>
          </a:p>
          <a:p>
            <a:pPr lvl="1">
              <a:lnSpc>
                <a:spcPct val="90000"/>
              </a:lnSpc>
            </a:pPr>
            <a:r>
              <a:rPr lang="en-US" sz="2000" dirty="0"/>
              <a:t>Also called: vector graphics, structured graphics</a:t>
            </a:r>
          </a:p>
          <a:p>
            <a:pPr>
              <a:lnSpc>
                <a:spcPct val="90000"/>
              </a:lnSpc>
            </a:pPr>
            <a:r>
              <a:rPr lang="en-US" sz="2400" dirty="0"/>
              <a:t>Pixels</a:t>
            </a:r>
          </a:p>
          <a:p>
            <a:pPr lvl="1">
              <a:lnSpc>
                <a:spcPct val="90000"/>
              </a:lnSpc>
            </a:pPr>
            <a:r>
              <a:rPr lang="en-US" sz="2000" dirty="0"/>
              <a:t>2D array of pixels</a:t>
            </a:r>
          </a:p>
          <a:p>
            <a:pPr lvl="1">
              <a:lnSpc>
                <a:spcPct val="90000"/>
              </a:lnSpc>
            </a:pPr>
            <a:r>
              <a:rPr lang="en-US" sz="2000" dirty="0"/>
              <a:t>Also called: raster, image, bitmap</a:t>
            </a:r>
          </a:p>
          <a:p>
            <a:pPr lvl="1">
              <a:lnSpc>
                <a:spcPct val="90000"/>
              </a:lnSpc>
            </a:pPr>
            <a:endParaRPr lang="en-US" sz="2000" dirty="0"/>
          </a:p>
        </p:txBody>
      </p:sp>
      <p:sp>
        <p:nvSpPr>
          <p:cNvPr id="21508"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9DCEF3CC-1AA6-0245-81BC-BDED89AA7638}" type="slidenum">
              <a:rPr lang="en-US"/>
              <a:pPr/>
              <a:t>5</a:t>
            </a:fld>
            <a:endParaRPr lang="en-US"/>
          </a:p>
        </p:txBody>
      </p:sp>
    </p:spTree>
    <p:extLst>
      <p:ext uri="{BB962C8B-B14F-4D97-AF65-F5344CB8AC3E}">
        <p14:creationId xmlns:p14="http://schemas.microsoft.com/office/powerpoint/2010/main" val="14295435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Example: Designing a Graph View</a:t>
            </a:r>
          </a:p>
        </p:txBody>
      </p:sp>
      <p:sp>
        <p:nvSpPr>
          <p:cNvPr id="23555" name="Rectangle 3"/>
          <p:cNvSpPr>
            <a:spLocks noGrp="1" noChangeArrowheads="1"/>
          </p:cNvSpPr>
          <p:nvPr>
            <p:ph type="body" idx="1"/>
          </p:nvPr>
        </p:nvSpPr>
        <p:spPr/>
        <p:txBody>
          <a:bodyPr/>
          <a:lstStyle/>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r>
              <a:rPr lang="en-US" sz="2000" dirty="0"/>
              <a:t>Object approach</a:t>
            </a:r>
          </a:p>
          <a:p>
            <a:pPr lvl="1">
              <a:lnSpc>
                <a:spcPct val="80000"/>
              </a:lnSpc>
            </a:pPr>
            <a:r>
              <a:rPr lang="en-US" sz="1800" dirty="0"/>
              <a:t>Each node and edge is </a:t>
            </a:r>
            <a:r>
              <a:rPr lang="en-US" sz="1800" dirty="0" smtClean="0"/>
              <a:t>an object in the view tree</a:t>
            </a:r>
            <a:endParaRPr lang="en-US" sz="1800" dirty="0"/>
          </a:p>
          <a:p>
            <a:pPr lvl="1">
              <a:lnSpc>
                <a:spcPct val="80000"/>
              </a:lnSpc>
            </a:pPr>
            <a:r>
              <a:rPr lang="en-US" sz="1800" dirty="0"/>
              <a:t>A </a:t>
            </a:r>
            <a:r>
              <a:rPr lang="en-US" sz="1800" dirty="0" smtClean="0"/>
              <a:t>node object might </a:t>
            </a:r>
            <a:r>
              <a:rPr lang="en-US" sz="1800" dirty="0"/>
              <a:t>have two </a:t>
            </a:r>
            <a:r>
              <a:rPr lang="en-US" sz="1800" dirty="0" smtClean="0"/>
              <a:t>child objects: </a:t>
            </a:r>
            <a:r>
              <a:rPr lang="en-US" sz="1800" dirty="0"/>
              <a:t>circle and label</a:t>
            </a:r>
          </a:p>
          <a:p>
            <a:pPr>
              <a:lnSpc>
                <a:spcPct val="80000"/>
              </a:lnSpc>
            </a:pPr>
            <a:r>
              <a:rPr lang="en-US" sz="2000" dirty="0"/>
              <a:t>Stroke approach</a:t>
            </a:r>
          </a:p>
          <a:p>
            <a:pPr lvl="1">
              <a:lnSpc>
                <a:spcPct val="80000"/>
              </a:lnSpc>
            </a:pPr>
            <a:r>
              <a:rPr lang="en-US" sz="1800" dirty="0"/>
              <a:t>Graph view draws lines, circles and text</a:t>
            </a:r>
          </a:p>
          <a:p>
            <a:pPr>
              <a:lnSpc>
                <a:spcPct val="80000"/>
              </a:lnSpc>
            </a:pPr>
            <a:r>
              <a:rPr lang="en-US" sz="2000" dirty="0"/>
              <a:t>Pixel approach</a:t>
            </a:r>
          </a:p>
          <a:p>
            <a:pPr lvl="1">
              <a:lnSpc>
                <a:spcPct val="80000"/>
              </a:lnSpc>
            </a:pPr>
            <a:r>
              <a:rPr lang="en-US" sz="1800" dirty="0"/>
              <a:t>Graph view has pixel images of the nodes</a:t>
            </a:r>
          </a:p>
          <a:p>
            <a:pPr lvl="1">
              <a:lnSpc>
                <a:spcPct val="80000"/>
              </a:lnSpc>
            </a:pPr>
            <a:endParaRPr lang="en-US" sz="1800" dirty="0"/>
          </a:p>
        </p:txBody>
      </p:sp>
      <p:sp>
        <p:nvSpPr>
          <p:cNvPr id="23556" name="Date Placeholder 3"/>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2355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3558" name="Slide Number Placeholder 5"/>
          <p:cNvSpPr>
            <a:spLocks noGrp="1"/>
          </p:cNvSpPr>
          <p:nvPr>
            <p:ph type="sldNum" sz="quarter" idx="12"/>
          </p:nvPr>
        </p:nvSpPr>
        <p:spPr>
          <a:noFill/>
        </p:spPr>
        <p:txBody>
          <a:bodyPr/>
          <a:lstStyle/>
          <a:p>
            <a:fld id="{80E5DC52-E4FA-7640-88E1-CB1E333536F1}" type="slidenum">
              <a:rPr lang="en-US"/>
              <a:pPr/>
              <a:t>6</a:t>
            </a:fld>
            <a:endParaRPr lang="en-US"/>
          </a:p>
        </p:txBody>
      </p:sp>
      <p:grpSp>
        <p:nvGrpSpPr>
          <p:cNvPr id="23559" name="Group 14"/>
          <p:cNvGrpSpPr>
            <a:grpSpLocks/>
          </p:cNvGrpSpPr>
          <p:nvPr/>
        </p:nvGrpSpPr>
        <p:grpSpPr bwMode="auto">
          <a:xfrm>
            <a:off x="1143000" y="914400"/>
            <a:ext cx="3048000" cy="2293938"/>
            <a:chOff x="1632" y="720"/>
            <a:chExt cx="1920" cy="1445"/>
          </a:xfrm>
        </p:grpSpPr>
        <p:pic>
          <p:nvPicPr>
            <p:cNvPr id="23571" name="Picture 8"/>
            <p:cNvPicPr>
              <a:picLocks noChangeAspect="1" noChangeArrowheads="1"/>
            </p:cNvPicPr>
            <p:nvPr/>
          </p:nvPicPr>
          <p:blipFill>
            <a:blip r:embed="rId3"/>
            <a:srcRect/>
            <a:stretch>
              <a:fillRect/>
            </a:stretch>
          </p:blipFill>
          <p:spPr bwMode="auto">
            <a:xfrm>
              <a:off x="1632" y="720"/>
              <a:ext cx="1920" cy="1445"/>
            </a:xfrm>
            <a:prstGeom prst="rect">
              <a:avLst/>
            </a:prstGeom>
            <a:noFill/>
            <a:ln w="12700" cap="sq">
              <a:noFill/>
              <a:miter lim="800000"/>
              <a:headEnd type="none" w="sm" len="sm"/>
              <a:tailEnd type="none" w="sm" len="sm"/>
            </a:ln>
          </p:spPr>
        </p:pic>
        <p:sp>
          <p:nvSpPr>
            <p:cNvPr id="23572" name="Oval 9"/>
            <p:cNvSpPr>
              <a:spLocks noChangeArrowheads="1"/>
            </p:cNvSpPr>
            <p:nvPr/>
          </p:nvSpPr>
          <p:spPr bwMode="auto">
            <a:xfrm>
              <a:off x="1920" y="1056"/>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A</a:t>
              </a:r>
            </a:p>
          </p:txBody>
        </p:sp>
        <p:sp>
          <p:nvSpPr>
            <p:cNvPr id="23573" name="Oval 10"/>
            <p:cNvSpPr>
              <a:spLocks noChangeArrowheads="1"/>
            </p:cNvSpPr>
            <p:nvPr/>
          </p:nvSpPr>
          <p:spPr bwMode="auto">
            <a:xfrm>
              <a:off x="2496" y="1680"/>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C</a:t>
              </a:r>
            </a:p>
          </p:txBody>
        </p:sp>
        <p:sp>
          <p:nvSpPr>
            <p:cNvPr id="23574" name="Oval 11"/>
            <p:cNvSpPr>
              <a:spLocks noChangeArrowheads="1"/>
            </p:cNvSpPr>
            <p:nvPr/>
          </p:nvSpPr>
          <p:spPr bwMode="auto">
            <a:xfrm>
              <a:off x="2880" y="1200"/>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B</a:t>
              </a:r>
            </a:p>
          </p:txBody>
        </p:sp>
        <p:cxnSp>
          <p:nvCxnSpPr>
            <p:cNvPr id="23575" name="AutoShape 12"/>
            <p:cNvCxnSpPr>
              <a:cxnSpLocks noChangeShapeType="1"/>
              <a:stCxn id="23572" idx="5"/>
              <a:endCxn id="23573" idx="1"/>
            </p:cNvCxnSpPr>
            <p:nvPr/>
          </p:nvCxnSpPr>
          <p:spPr bwMode="auto">
            <a:xfrm>
              <a:off x="2207" y="1351"/>
              <a:ext cx="338" cy="370"/>
            </a:xfrm>
            <a:prstGeom prst="straightConnector1">
              <a:avLst/>
            </a:prstGeom>
            <a:noFill/>
            <a:ln w="25400">
              <a:solidFill>
                <a:schemeClr val="tx1"/>
              </a:solidFill>
              <a:round/>
              <a:headEnd/>
              <a:tailEnd type="triangle" w="lg" len="lg"/>
            </a:ln>
          </p:spPr>
        </p:cxnSp>
        <p:cxnSp>
          <p:nvCxnSpPr>
            <p:cNvPr id="23576" name="AutoShape 13"/>
            <p:cNvCxnSpPr>
              <a:cxnSpLocks noChangeShapeType="1"/>
              <a:stCxn id="23572" idx="6"/>
              <a:endCxn id="23574" idx="2"/>
            </p:cNvCxnSpPr>
            <p:nvPr/>
          </p:nvCxnSpPr>
          <p:spPr bwMode="auto">
            <a:xfrm>
              <a:off x="2264" y="1224"/>
              <a:ext cx="608" cy="144"/>
            </a:xfrm>
            <a:prstGeom prst="straightConnector1">
              <a:avLst/>
            </a:prstGeom>
            <a:noFill/>
            <a:ln w="25400">
              <a:solidFill>
                <a:schemeClr val="tx1"/>
              </a:solidFill>
              <a:round/>
              <a:headEnd/>
              <a:tailEnd type="triangle" w="lg" len="lg"/>
            </a:ln>
          </p:spPr>
        </p:cxnSp>
      </p:grpSp>
      <p:sp>
        <p:nvSpPr>
          <p:cNvPr id="14" name="Oval 13"/>
          <p:cNvSpPr/>
          <p:nvPr/>
        </p:nvSpPr>
        <p:spPr>
          <a:xfrm>
            <a:off x="6400800" y="9906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Window</a:t>
            </a:r>
          </a:p>
        </p:txBody>
      </p:sp>
      <p:sp>
        <p:nvSpPr>
          <p:cNvPr id="15" name="Oval 14"/>
          <p:cNvSpPr/>
          <p:nvPr/>
        </p:nvSpPr>
        <p:spPr>
          <a:xfrm>
            <a:off x="5638800" y="1828800"/>
            <a:ext cx="14478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A</a:t>
            </a:r>
          </a:p>
        </p:txBody>
      </p:sp>
      <p:cxnSp>
        <p:nvCxnSpPr>
          <p:cNvPr id="16" name="Shape 25"/>
          <p:cNvCxnSpPr>
            <a:stCxn id="14" idx="3"/>
            <a:endCxn id="15" idx="0"/>
          </p:cNvCxnSpPr>
          <p:nvPr/>
        </p:nvCxnSpPr>
        <p:spPr>
          <a:xfrm rot="5400000">
            <a:off x="6275387" y="1468438"/>
            <a:ext cx="447675" cy="2730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495800" y="2667000"/>
            <a:ext cx="12192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Circle</a:t>
            </a:r>
          </a:p>
        </p:txBody>
      </p:sp>
      <p:sp>
        <p:nvSpPr>
          <p:cNvPr id="18" name="Oval 17"/>
          <p:cNvSpPr/>
          <p:nvPr/>
        </p:nvSpPr>
        <p:spPr>
          <a:xfrm>
            <a:off x="5791200" y="2667000"/>
            <a:ext cx="12192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Label</a:t>
            </a:r>
          </a:p>
        </p:txBody>
      </p:sp>
      <p:cxnSp>
        <p:nvCxnSpPr>
          <p:cNvPr id="19" name="Shape 25"/>
          <p:cNvCxnSpPr>
            <a:stCxn id="15" idx="3"/>
            <a:endCxn id="17" idx="0"/>
          </p:cNvCxnSpPr>
          <p:nvPr/>
        </p:nvCxnSpPr>
        <p:spPr>
          <a:xfrm rot="5400000">
            <a:off x="5287169" y="2102644"/>
            <a:ext cx="382587" cy="7461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25"/>
          <p:cNvCxnSpPr>
            <a:stCxn id="15" idx="5"/>
            <a:endCxn id="18" idx="0"/>
          </p:cNvCxnSpPr>
          <p:nvPr/>
        </p:nvCxnSpPr>
        <p:spPr>
          <a:xfrm rot="5400000">
            <a:off x="6446044" y="2239169"/>
            <a:ext cx="382587" cy="4730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086600" y="2209800"/>
            <a:ext cx="1676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Edge A-B</a:t>
            </a:r>
          </a:p>
        </p:txBody>
      </p:sp>
      <p:cxnSp>
        <p:nvCxnSpPr>
          <p:cNvPr id="36" name="Shape 25"/>
          <p:cNvCxnSpPr>
            <a:stCxn id="14" idx="4"/>
            <a:endCxn id="35" idx="0"/>
          </p:cNvCxnSpPr>
          <p:nvPr/>
        </p:nvCxnSpPr>
        <p:spPr>
          <a:xfrm rot="16200000" flipH="1">
            <a:off x="7181850" y="1466850"/>
            <a:ext cx="762000" cy="7239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569" name="TextBox 43"/>
          <p:cNvSpPr txBox="1">
            <a:spLocks noChangeArrowheads="1"/>
          </p:cNvSpPr>
          <p:nvPr/>
        </p:nvSpPr>
        <p:spPr bwMode="auto">
          <a:xfrm>
            <a:off x="8153400" y="1685925"/>
            <a:ext cx="544513" cy="523875"/>
          </a:xfrm>
          <a:prstGeom prst="rect">
            <a:avLst/>
          </a:prstGeom>
          <a:noFill/>
          <a:ln w="9525">
            <a:noFill/>
            <a:miter lim="800000"/>
            <a:headEnd/>
            <a:tailEnd/>
          </a:ln>
        </p:spPr>
        <p:txBody>
          <a:bodyPr wrap="none">
            <a:prstTxWarp prst="textNoShape">
              <a:avLst/>
            </a:prstTxWarp>
            <a:spAutoFit/>
          </a:bodyPr>
          <a:lstStyle/>
          <a:p>
            <a:r>
              <a:rPr lang="en-US" sz="2800" b="1">
                <a:solidFill>
                  <a:schemeClr val="accent1"/>
                </a:solidFill>
              </a:rPr>
              <a:t>…</a:t>
            </a:r>
          </a:p>
        </p:txBody>
      </p:sp>
      <p:cxnSp>
        <p:nvCxnSpPr>
          <p:cNvPr id="46" name="Shape 25"/>
          <p:cNvCxnSpPr>
            <a:stCxn id="14" idx="5"/>
            <a:endCxn id="23569" idx="0"/>
          </p:cNvCxnSpPr>
          <p:nvPr/>
        </p:nvCxnSpPr>
        <p:spPr>
          <a:xfrm rot="16200000" flipH="1">
            <a:off x="7943057" y="1204118"/>
            <a:ext cx="304800" cy="65881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9508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a:t>How Output Approaches Interact</a:t>
            </a:r>
          </a:p>
        </p:txBody>
      </p:sp>
      <p:sp>
        <p:nvSpPr>
          <p:cNvPr id="27651" name="Text Placeholder 12"/>
          <p:cNvSpPr>
            <a:spLocks noGrp="1"/>
          </p:cNvSpPr>
          <p:nvPr>
            <p:ph type="body" idx="1"/>
          </p:nvPr>
        </p:nvSpPr>
        <p:spPr/>
        <p:txBody>
          <a:bodyPr/>
          <a:lstStyle/>
          <a:p>
            <a:endParaRPr lang="en-US"/>
          </a:p>
        </p:txBody>
      </p:sp>
      <p:sp>
        <p:nvSpPr>
          <p:cNvPr id="27652" name="Date Placeholder 2"/>
          <p:cNvSpPr>
            <a:spLocks noGrp="1"/>
          </p:cNvSpPr>
          <p:nvPr>
            <p:ph type="dt" sz="quarter" idx="10"/>
          </p:nvPr>
        </p:nvSpPr>
        <p:spPr>
          <a:noFill/>
        </p:spPr>
        <p:txBody>
          <a:bodyPr/>
          <a:lstStyle/>
          <a:p>
            <a:r>
              <a:rPr lang="en-US" dirty="0" smtClean="0">
                <a:ea typeface="Arial" charset="0"/>
              </a:rPr>
              <a:t>Spring </a:t>
            </a:r>
            <a:r>
              <a:rPr lang="en-US" dirty="0" smtClean="0">
                <a:ea typeface="Arial" charset="0"/>
              </a:rPr>
              <a:t>2013</a:t>
            </a:r>
            <a:endParaRPr lang="en-US" dirty="0">
              <a:ea typeface="Arial" charset="0"/>
            </a:endParaRPr>
          </a:p>
        </p:txBody>
      </p:sp>
      <p:sp>
        <p:nvSpPr>
          <p:cNvPr id="27653"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7654" name="Slide Number Placeholder 4"/>
          <p:cNvSpPr>
            <a:spLocks noGrp="1"/>
          </p:cNvSpPr>
          <p:nvPr>
            <p:ph type="sldNum" sz="quarter" idx="12"/>
          </p:nvPr>
        </p:nvSpPr>
        <p:spPr>
          <a:noFill/>
        </p:spPr>
        <p:txBody>
          <a:bodyPr/>
          <a:lstStyle/>
          <a:p>
            <a:fld id="{C1A4B8C3-5A43-5E40-AF81-00706B88FCB0}" type="slidenum">
              <a:rPr lang="en-US"/>
              <a:pPr/>
              <a:t>7</a:t>
            </a:fld>
            <a:endParaRPr lang="en-US"/>
          </a:p>
        </p:txBody>
      </p:sp>
      <p:sp>
        <p:nvSpPr>
          <p:cNvPr id="27655" name="Rectangle 5"/>
          <p:cNvSpPr>
            <a:spLocks noChangeArrowheads="1"/>
          </p:cNvSpPr>
          <p:nvPr/>
        </p:nvSpPr>
        <p:spPr bwMode="auto">
          <a:xfrm>
            <a:off x="1308100" y="1455738"/>
            <a:ext cx="5237163" cy="1214437"/>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pPr algn="ctr"/>
            <a:r>
              <a:rPr lang="en-US"/>
              <a:t>Objects</a:t>
            </a:r>
          </a:p>
        </p:txBody>
      </p:sp>
      <p:sp>
        <p:nvSpPr>
          <p:cNvPr id="27656" name="Rectangle 6"/>
          <p:cNvSpPr>
            <a:spLocks noChangeArrowheads="1"/>
          </p:cNvSpPr>
          <p:nvPr/>
        </p:nvSpPr>
        <p:spPr bwMode="auto">
          <a:xfrm>
            <a:off x="1308100" y="2670175"/>
            <a:ext cx="5237163" cy="1214438"/>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pPr algn="ctr"/>
            <a:r>
              <a:rPr lang="en-US"/>
              <a:t>Strokes</a:t>
            </a:r>
          </a:p>
        </p:txBody>
      </p:sp>
      <p:sp>
        <p:nvSpPr>
          <p:cNvPr id="27657" name="Rectangle 7"/>
          <p:cNvSpPr>
            <a:spLocks noChangeArrowheads="1"/>
          </p:cNvSpPr>
          <p:nvPr/>
        </p:nvSpPr>
        <p:spPr bwMode="auto">
          <a:xfrm>
            <a:off x="1308100" y="3884613"/>
            <a:ext cx="5237163" cy="1214437"/>
          </a:xfrm>
          <a:prstGeom prst="rect">
            <a:avLst/>
          </a:prstGeom>
          <a:solidFill>
            <a:schemeClr val="bg1"/>
          </a:solidFill>
          <a:ln w="25400">
            <a:solidFill>
              <a:schemeClr val="tx1"/>
            </a:solidFill>
            <a:miter lim="800000"/>
            <a:headEnd/>
            <a:tailEnd type="none" w="lg" len="lg"/>
          </a:ln>
        </p:spPr>
        <p:txBody>
          <a:bodyPr wrap="none" anchor="ctr">
            <a:prstTxWarp prst="textNoShape">
              <a:avLst/>
            </a:prstTxWarp>
          </a:bodyPr>
          <a:lstStyle/>
          <a:p>
            <a:pPr algn="ctr"/>
            <a:r>
              <a:rPr lang="en-US"/>
              <a:t>Pixels</a:t>
            </a:r>
          </a:p>
        </p:txBody>
      </p:sp>
      <p:sp>
        <p:nvSpPr>
          <p:cNvPr id="27658" name="Line 8"/>
          <p:cNvSpPr>
            <a:spLocks noChangeShapeType="1"/>
          </p:cNvSpPr>
          <p:nvPr/>
        </p:nvSpPr>
        <p:spPr bwMode="auto">
          <a:xfrm>
            <a:off x="6778625" y="2138363"/>
            <a:ext cx="0" cy="911225"/>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27659" name="Text Box 9"/>
          <p:cNvSpPr txBox="1">
            <a:spLocks noChangeArrowheads="1"/>
          </p:cNvSpPr>
          <p:nvPr/>
        </p:nvSpPr>
        <p:spPr bwMode="auto">
          <a:xfrm>
            <a:off x="7000875" y="2290763"/>
            <a:ext cx="1074738" cy="396875"/>
          </a:xfrm>
          <a:prstGeom prst="rect">
            <a:avLst/>
          </a:prstGeom>
          <a:noFill/>
          <a:ln w="25400">
            <a:noFill/>
            <a:miter lim="800000"/>
            <a:headEnd/>
            <a:tailEnd type="none" w="lg" len="lg"/>
          </a:ln>
        </p:spPr>
        <p:txBody>
          <a:bodyPr wrap="none" anchorCtr="1">
            <a:prstTxWarp prst="textNoShape">
              <a:avLst/>
            </a:prstTxWarp>
            <a:spAutoFit/>
          </a:bodyPr>
          <a:lstStyle/>
          <a:p>
            <a:r>
              <a:rPr lang="en-US"/>
              <a:t>drawing</a:t>
            </a:r>
          </a:p>
        </p:txBody>
      </p:sp>
      <p:sp>
        <p:nvSpPr>
          <p:cNvPr id="27660" name="Line 10"/>
          <p:cNvSpPr>
            <a:spLocks noChangeShapeType="1"/>
          </p:cNvSpPr>
          <p:nvPr/>
        </p:nvSpPr>
        <p:spPr bwMode="auto">
          <a:xfrm>
            <a:off x="6778625" y="3429000"/>
            <a:ext cx="0" cy="911225"/>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27661" name="Text Box 11"/>
          <p:cNvSpPr txBox="1">
            <a:spLocks noChangeArrowheads="1"/>
          </p:cNvSpPr>
          <p:nvPr/>
        </p:nvSpPr>
        <p:spPr bwMode="auto">
          <a:xfrm>
            <a:off x="6791325" y="3505200"/>
            <a:ext cx="1566863" cy="396875"/>
          </a:xfrm>
          <a:prstGeom prst="rect">
            <a:avLst/>
          </a:prstGeom>
          <a:noFill/>
          <a:ln w="25400">
            <a:noFill/>
            <a:miter lim="800000"/>
            <a:headEnd/>
            <a:tailEnd type="none" w="lg" len="lg"/>
          </a:ln>
        </p:spPr>
        <p:txBody>
          <a:bodyPr wrap="none" anchorCtr="1">
            <a:prstTxWarp prst="textNoShape">
              <a:avLst/>
            </a:prstTxWarp>
            <a:spAutoFit/>
          </a:bodyPr>
          <a:lstStyle/>
          <a:p>
            <a:r>
              <a:rPr lang="en-US"/>
              <a:t>rasterization</a:t>
            </a:r>
          </a:p>
        </p:txBody>
      </p:sp>
    </p:spTree>
    <p:extLst>
      <p:ext uri="{BB962C8B-B14F-4D97-AF65-F5344CB8AC3E}">
        <p14:creationId xmlns:p14="http://schemas.microsoft.com/office/powerpoint/2010/main" val="37073145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statements are true?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A pure object approach </a:t>
            </a:r>
            <a:r>
              <a:rPr lang="en-US" dirty="0" smtClean="0"/>
              <a:t>relies on calling library functions for drawing and </a:t>
            </a:r>
            <a:r>
              <a:rPr lang="en-US" dirty="0" err="1" smtClean="0"/>
              <a:t>rasterization</a:t>
            </a:r>
            <a:r>
              <a:rPr lang="en-US" dirty="0" smtClean="0"/>
              <a:t>.</a:t>
            </a:r>
          </a:p>
          <a:p>
            <a:pPr marL="914400" lvl="1" indent="-457200">
              <a:buFont typeface="+mj-lt"/>
              <a:buAutoNum type="alphaUcPeriod"/>
            </a:pPr>
            <a:r>
              <a:rPr lang="en-US" dirty="0" smtClean="0"/>
              <a:t>When using an object approach, </a:t>
            </a:r>
            <a:r>
              <a:rPr lang="en-US" dirty="0" smtClean="0"/>
              <a:t>objects still need to be transformed into pixels for display on screen. </a:t>
            </a:r>
            <a:endParaRPr lang="en-US" dirty="0" smtClean="0"/>
          </a:p>
          <a:p>
            <a:pPr marL="914400" lvl="1" indent="-457200">
              <a:buFont typeface="+mj-lt"/>
              <a:buAutoNum type="alphaUcPeriod"/>
            </a:pPr>
            <a:r>
              <a:rPr lang="en-US" dirty="0" smtClean="0"/>
              <a:t>Graphical user interfaces use a mix of the objects, stroke, and pixel approaches for output.</a:t>
            </a:r>
          </a:p>
          <a:p>
            <a:pPr marL="914400" lvl="1" indent="-457200">
              <a:buFont typeface="+mj-lt"/>
              <a:buAutoNum type="alphaUcPeriod"/>
            </a:pPr>
            <a:r>
              <a:rPr lang="en-US" dirty="0" smtClean="0"/>
              <a:t>Strokes are at a higher level than objects.</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8</a:t>
            </a:fld>
            <a:endParaRPr lang="en-US"/>
          </a:p>
        </p:txBody>
      </p:sp>
    </p:spTree>
    <p:extLst>
      <p:ext uri="{BB962C8B-B14F-4D97-AF65-F5344CB8AC3E}">
        <p14:creationId xmlns:p14="http://schemas.microsoft.com/office/powerpoint/2010/main" val="219162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7" name="Text Placeholder 6"/>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9</a:t>
            </a:fld>
            <a:endParaRPr lang="en-US"/>
          </a:p>
        </p:txBody>
      </p:sp>
    </p:spTree>
    <p:extLst>
      <p:ext uri="{BB962C8B-B14F-4D97-AF65-F5344CB8AC3E}">
        <p14:creationId xmlns:p14="http://schemas.microsoft.com/office/powerpoint/2010/main" val="46867600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5360</TotalTime>
  <Words>7188</Words>
  <Application>Microsoft Macintosh PowerPoint</Application>
  <PresentationFormat>Letter Paper (8.5x11 in)</PresentationFormat>
  <Paragraphs>477</Paragraphs>
  <Slides>30</Slides>
  <Notes>26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mit-6893</vt:lpstr>
      <vt:lpstr>L8: Output</vt:lpstr>
      <vt:lpstr>UI Hall of Fame or Shame?</vt:lpstr>
      <vt:lpstr>Today’s Topics</vt:lpstr>
      <vt:lpstr>output approaches</vt:lpstr>
      <vt:lpstr>Three Output Approaches</vt:lpstr>
      <vt:lpstr>Example: Designing a Graph View</vt:lpstr>
      <vt:lpstr>How Output Approaches Interact</vt:lpstr>
      <vt:lpstr>Picoquiz</vt:lpstr>
      <vt:lpstr>Drawing</vt:lpstr>
      <vt:lpstr>How a View Tree is Drawn</vt:lpstr>
      <vt:lpstr>Redraw Example</vt:lpstr>
      <vt:lpstr>Picoquiz</vt:lpstr>
      <vt:lpstr>Z Order</vt:lpstr>
      <vt:lpstr>Damage and Automatic Redraw</vt:lpstr>
      <vt:lpstr>Naïve Redraw Causes Flashing Effects</vt:lpstr>
      <vt:lpstr>Double-Buffering</vt:lpstr>
      <vt:lpstr>Going From Objects to Strokes</vt:lpstr>
      <vt:lpstr>Stroke Model</vt:lpstr>
      <vt:lpstr>Antialiasing and Subpixel Rendering</vt:lpstr>
      <vt:lpstr>Picoquiz</vt:lpstr>
      <vt:lpstr>PiXELs</vt:lpstr>
      <vt:lpstr>Pixel Approach</vt:lpstr>
      <vt:lpstr>Transparency</vt:lpstr>
      <vt:lpstr>BitBlt</vt:lpstr>
      <vt:lpstr>Image File Formats</vt:lpstr>
      <vt:lpstr>Final words</vt:lpstr>
      <vt:lpstr>Hints for Debugging Output</vt:lpstr>
      <vt:lpstr>Issues in Choosing Output Approaches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Haoqi Zhang</cp:lastModifiedBy>
  <cp:revision>913</cp:revision>
  <cp:lastPrinted>2012-02-22T17:05:16Z</cp:lastPrinted>
  <dcterms:created xsi:type="dcterms:W3CDTF">2011-02-02T13:01:24Z</dcterms:created>
  <dcterms:modified xsi:type="dcterms:W3CDTF">2013-03-02T01:07:51Z</dcterms:modified>
</cp:coreProperties>
</file>