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6"/>
  </p:notesMasterIdLst>
  <p:handoutMasterIdLst>
    <p:handoutMasterId r:id="rId27"/>
  </p:handoutMasterIdLst>
  <p:sldIdLst>
    <p:sldId id="256" r:id="rId2"/>
    <p:sldId id="469" r:id="rId3"/>
    <p:sldId id="452" r:id="rId4"/>
    <p:sldId id="471" r:id="rId5"/>
    <p:sldId id="453" r:id="rId6"/>
    <p:sldId id="454" r:id="rId7"/>
    <p:sldId id="455" r:id="rId8"/>
    <p:sldId id="456" r:id="rId9"/>
    <p:sldId id="457" r:id="rId10"/>
    <p:sldId id="476" r:id="rId11"/>
    <p:sldId id="474" r:id="rId12"/>
    <p:sldId id="472" r:id="rId13"/>
    <p:sldId id="475" r:id="rId14"/>
    <p:sldId id="462" r:id="rId15"/>
    <p:sldId id="463" r:id="rId16"/>
    <p:sldId id="464" r:id="rId17"/>
    <p:sldId id="465" r:id="rId18"/>
    <p:sldId id="477" r:id="rId19"/>
    <p:sldId id="473" r:id="rId20"/>
    <p:sldId id="466" r:id="rId21"/>
    <p:sldId id="467" r:id="rId22"/>
    <p:sldId id="470" r:id="rId23"/>
    <p:sldId id="478" r:id="rId24"/>
    <p:sldId id="468" r:id="rId25"/>
  </p:sldIdLst>
  <p:sldSz cx="9144000" cy="6858000" type="letter"/>
  <p:notesSz cx="7315200" cy="96012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894" autoAdjust="0"/>
    <p:restoredTop sz="65539" autoAdjust="0"/>
  </p:normalViewPr>
  <p:slideViewPr>
    <p:cSldViewPr>
      <p:cViewPr varScale="1">
        <p:scale>
          <a:sx n="99" d="100"/>
          <a:sy n="99" d="100"/>
        </p:scale>
        <p:origin x="-1032" y="-112"/>
      </p:cViewPr>
      <p:guideLst>
        <p:guide orient="horz" pos="2160"/>
        <p:guide pos="2880"/>
      </p:guideLst>
    </p:cSldViewPr>
  </p:slideViewPr>
  <p:notesTextViewPr>
    <p:cViewPr>
      <p:scale>
        <a:sx n="100" d="100"/>
        <a:sy n="100" d="100"/>
      </p:scale>
      <p:origin x="0" y="0"/>
    </p:cViewPr>
  </p:notesTextViewPr>
  <p:notesViewPr>
    <p:cSldViewPr>
      <p:cViewPr>
        <p:scale>
          <a:sx n="100" d="100"/>
          <a:sy n="100" d="100"/>
        </p:scale>
        <p:origin x="-72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5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7066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6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08073646-1C4A-4721-B3F5-586AE1318327}" type="slidenum">
              <a:rPr lang="en-US"/>
              <a:pPr/>
              <a:t>‹#›</a:t>
            </a:fld>
            <a:endParaRPr lang="en-US"/>
          </a:p>
        </p:txBody>
      </p:sp>
    </p:spTree>
    <p:extLst>
      <p:ext uri="{BB962C8B-B14F-4D97-AF65-F5344CB8AC3E}">
        <p14:creationId xmlns:p14="http://schemas.microsoft.com/office/powerpoint/2010/main" val="3843529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503363" y="720725"/>
            <a:ext cx="4119562" cy="308927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3962400"/>
            <a:ext cx="5851525" cy="491807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261C154A-8278-49E9-8F8D-CE2B7335DD43}" type="slidenum">
              <a:rPr lang="en-US"/>
              <a:pPr/>
              <a:t>‹#›</a:t>
            </a:fld>
            <a:endParaRPr lang="en-US"/>
          </a:p>
        </p:txBody>
      </p:sp>
    </p:spTree>
    <p:extLst>
      <p:ext uri="{BB962C8B-B14F-4D97-AF65-F5344CB8AC3E}">
        <p14:creationId xmlns:p14="http://schemas.microsoft.com/office/powerpoint/2010/main" val="3356511644"/>
      </p:ext>
    </p:extLst>
  </p:cSld>
  <p:clrMap bg1="lt1" tx1="dk1" bg2="lt2" tx2="dk2" accent1="accent1" accent2="accent2" accent3="accent3" accent4="accent4" accent5="accent5" accent6="accent6" hlink="hlink" folHlink="folHlink"/>
  <p:hf hdr="0" ftr="0" dt="0"/>
  <p:notesStyle>
    <a:lvl1pPr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1pPr>
    <a:lvl2pPr marL="182563" indent="-90488" algn="l" rtl="0" eaLnBrk="0" fontAlgn="base" hangingPunct="0">
      <a:spcBef>
        <a:spcPct val="0"/>
      </a:spcBef>
      <a:spcAft>
        <a:spcPct val="0"/>
      </a:spcAft>
      <a:buFont typeface="Arial" charset="0"/>
      <a:buChar char="•"/>
      <a:defRPr sz="1000" kern="1200">
        <a:solidFill>
          <a:schemeClr val="tx1"/>
        </a:solidFill>
        <a:latin typeface="Times New Roman" pitchFamily="18" charset="0"/>
        <a:ea typeface="Arial" charset="0"/>
        <a:cs typeface="Arial" charset="0"/>
      </a:defRPr>
    </a:lvl2pPr>
    <a:lvl3pPr marL="9144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3pPr>
    <a:lvl4pPr marL="13716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4pPr>
    <a:lvl5pPr marL="18288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a:t>
            </a:fld>
            <a:endParaRPr lang="en-US"/>
          </a:p>
        </p:txBody>
      </p:sp>
    </p:spTree>
    <p:extLst>
      <p:ext uri="{BB962C8B-B14F-4D97-AF65-F5344CB8AC3E}">
        <p14:creationId xmlns:p14="http://schemas.microsoft.com/office/powerpoint/2010/main" val="3616303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4667F04A-38CE-594E-AE27-A57EF11FE863}" type="slidenum">
              <a:rPr lang="en-US"/>
              <a:pPr/>
              <a:t>10</a:t>
            </a:fld>
            <a:endParaRPr lang="en-US"/>
          </a:p>
        </p:txBody>
      </p:sp>
      <p:sp>
        <p:nvSpPr>
          <p:cNvPr id="30723" name="Rectangle 2"/>
          <p:cNvSpPr>
            <a:spLocks noGrp="1" noRot="1" noChangeAspect="1" noChangeArrowheads="1" noTextEdit="1"/>
          </p:cNvSpPr>
          <p:nvPr>
            <p:ph type="sldImg"/>
          </p:nvPr>
        </p:nvSpPr>
        <p:spPr>
          <a:xfrm>
            <a:off x="1503363" y="720725"/>
            <a:ext cx="4119562" cy="3089275"/>
          </a:xfrm>
          <a:ln/>
        </p:spPr>
      </p:sp>
      <p:sp>
        <p:nvSpPr>
          <p:cNvPr id="30724" name="Rectangle 3"/>
          <p:cNvSpPr>
            <a:spLocks noGrp="1" noChangeArrowheads="1"/>
          </p:cNvSpPr>
          <p:nvPr>
            <p:ph type="body" idx="1"/>
          </p:nvPr>
        </p:nvSpPr>
        <p:spPr>
          <a:noFill/>
          <a:ln/>
        </p:spPr>
        <p:txBody>
          <a:bodyPr/>
          <a:lstStyle/>
          <a:p>
            <a:r>
              <a:rPr lang="en-US">
                <a:latin typeface="Times New Roman" charset="0"/>
                <a:ea typeface="Arial" charset="0"/>
              </a:rPr>
              <a:t>User input tends to be bursty – many seconds may go by while the user is thinking, followed by a flurry of events.  The event queue provides a buffer between the user and the application, so that the application doesn’t have to keep up with each event in a burst.  Recall that perceptual fusion means that the system has 100 milliseconds in which to respond.</a:t>
            </a:r>
          </a:p>
          <a:p>
            <a:r>
              <a:rPr lang="en-US">
                <a:latin typeface="Times New Roman" charset="0"/>
                <a:ea typeface="Arial" charset="0"/>
              </a:rPr>
              <a:t>Edge events (button down and up events) are all kept in the queue unchanged.  But multiple events that describe a continuing state – in particular, mouse movements – may be </a:t>
            </a:r>
            <a:r>
              <a:rPr lang="en-US" b="1">
                <a:latin typeface="Times New Roman" charset="0"/>
                <a:ea typeface="Arial" charset="0"/>
              </a:rPr>
              <a:t>coalesced</a:t>
            </a:r>
            <a:r>
              <a:rPr lang="en-US">
                <a:latin typeface="Times New Roman" charset="0"/>
                <a:ea typeface="Arial" charset="0"/>
              </a:rPr>
              <a:t> into a single event with the latest known state. Most of the time, this is the right thing to do.  For example, if you’re dragging a big object across the screen, and the application can’t repaint the object fast enough to keep up with your mouse, you don’t want the mouse movements to accumulate in the queue, because then the object will lag behind the mouse pointer, diligently (and foolishly) following the same path your mouse did.</a:t>
            </a:r>
          </a:p>
          <a:p>
            <a:r>
              <a:rPr lang="en-US">
                <a:latin typeface="Times New Roman" charset="0"/>
                <a:ea typeface="Arial" charset="0"/>
              </a:rPr>
              <a:t>Sometimes, however, coalescing hurts.  If you’re sketching a freehand stroke with the mouse, and some of the mouse movements are coalesced, then the stroke may have straight segments at places where there should be a smooth curve.  If something running in the background causes occasional long delays, then coalescing may hurt even if your application can usually keep up with the mouse.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=9</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11</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12</a:t>
            </a:fld>
            <a:endParaRPr lang="en-US"/>
          </a:p>
        </p:txBody>
      </p:sp>
    </p:spTree>
    <p:extLst>
      <p:ext uri="{BB962C8B-B14F-4D97-AF65-F5344CB8AC3E}">
        <p14:creationId xmlns:p14="http://schemas.microsoft.com/office/powerpoint/2010/main" val="147588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EAC0E1EC-11CE-7E40-891F-CB91A33DA517}" type="slidenum">
              <a:rPr lang="en-US"/>
              <a:pPr/>
              <a:t>13</a:t>
            </a:fld>
            <a:endParaRPr lang="en-US"/>
          </a:p>
        </p:txBody>
      </p:sp>
      <p:sp>
        <p:nvSpPr>
          <p:cNvPr id="32771" name="Rectangle 2"/>
          <p:cNvSpPr>
            <a:spLocks noGrp="1" noRot="1" noChangeAspect="1" noChangeArrowheads="1" noTextEdit="1"/>
          </p:cNvSpPr>
          <p:nvPr>
            <p:ph type="sldImg"/>
          </p:nvPr>
        </p:nvSpPr>
        <p:spPr>
          <a:xfrm>
            <a:off x="1503363" y="720725"/>
            <a:ext cx="4119562" cy="3089275"/>
          </a:xfrm>
          <a:ln/>
        </p:spPr>
      </p:sp>
      <p:sp>
        <p:nvSpPr>
          <p:cNvPr id="32772" name="Rectangle 3"/>
          <p:cNvSpPr>
            <a:spLocks noGrp="1" noChangeArrowheads="1"/>
          </p:cNvSpPr>
          <p:nvPr>
            <p:ph type="body" idx="1"/>
          </p:nvPr>
        </p:nvSpPr>
        <p:spPr>
          <a:noFill/>
          <a:ln/>
        </p:spPr>
        <p:txBody>
          <a:bodyPr/>
          <a:lstStyle/>
          <a:p>
            <a:r>
              <a:rPr lang="en-US" dirty="0">
                <a:latin typeface="Times New Roman" charset="0"/>
                <a:ea typeface="Arial" charset="0"/>
              </a:rPr>
              <a:t>The event loop reads events from the queue and dispatches them to the appropriate components in the view hierarchy.  On some systems (notably Microsoft Windows), the event loop also includes a call to a function that translates raw events into higher-level ones.  On most systems, however, translation happens when the raw event is added to the queue, not when it is removed.</a:t>
            </a:r>
          </a:p>
          <a:p>
            <a:r>
              <a:rPr lang="en-US" dirty="0">
                <a:latin typeface="Times New Roman" charset="0"/>
                <a:ea typeface="Arial" charset="0"/>
              </a:rPr>
              <a:t>Every GUI program has an event loop in it somewhere.  Some toolkits require the application programmer to write this loop (e.g., Win32);  other toolkits have it built-in (e.g., Java Swing).</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9D40363-F60C-384B-87CE-F1485A2ECD8D}" type="slidenum">
              <a:rPr lang="en-US"/>
              <a:pPr/>
              <a:t>14</a:t>
            </a:fld>
            <a:endParaRPr lang="en-US"/>
          </a:p>
        </p:txBody>
      </p:sp>
      <p:sp>
        <p:nvSpPr>
          <p:cNvPr id="34819" name="Rectangle 2"/>
          <p:cNvSpPr>
            <a:spLocks noGrp="1" noRot="1" noChangeAspect="1" noChangeArrowheads="1" noTextEdit="1"/>
          </p:cNvSpPr>
          <p:nvPr>
            <p:ph type="sldImg"/>
          </p:nvPr>
        </p:nvSpPr>
        <p:spPr>
          <a:xfrm>
            <a:off x="1503363" y="720725"/>
            <a:ext cx="4119562" cy="3089275"/>
          </a:xfrm>
          <a:ln/>
        </p:spPr>
      </p:sp>
      <p:sp>
        <p:nvSpPr>
          <p:cNvPr id="34820" name="Rectangle 3"/>
          <p:cNvSpPr>
            <a:spLocks noGrp="1" noChangeArrowheads="1"/>
          </p:cNvSpPr>
          <p:nvPr>
            <p:ph type="body" idx="1"/>
          </p:nvPr>
        </p:nvSpPr>
        <p:spPr>
          <a:noFill/>
          <a:ln/>
        </p:spPr>
        <p:txBody>
          <a:bodyPr/>
          <a:lstStyle/>
          <a:p>
            <a:r>
              <a:rPr lang="en-US" dirty="0">
                <a:latin typeface="Times New Roman" charset="0"/>
                <a:ea typeface="Arial" charset="0"/>
              </a:rPr>
              <a:t>Event dispatch chooses a component to receive the event. Key events are sent to the component with the keyboard focus, and mouse events are generally sent to the component under the mouse, using hit testing to determine the visible component that contains the mouse position and is topmost (in z order).</a:t>
            </a:r>
          </a:p>
          <a:p>
            <a:r>
              <a:rPr lang="en-US" dirty="0">
                <a:latin typeface="Times New Roman" charset="0"/>
                <a:ea typeface="Arial" charset="0"/>
              </a:rPr>
              <a:t>An exception is </a:t>
            </a:r>
            <a:r>
              <a:rPr lang="en-US" b="1" dirty="0">
                <a:latin typeface="Times New Roman" charset="0"/>
                <a:ea typeface="Arial" charset="0"/>
              </a:rPr>
              <a:t>mouse capture</a:t>
            </a:r>
            <a:r>
              <a:rPr lang="en-US" dirty="0">
                <a:latin typeface="Times New Roman" charset="0"/>
                <a:ea typeface="Arial" charset="0"/>
              </a:rPr>
              <a:t>, which allows any component to grab all mouse events after a mouse button was pressed over that component, for as long as the button is held down.  This is essentially a mouse analogue for keyboard focus.  Mouse capture is done automatically by Java when you hold down the mouse button to drag the mouse. Other UI toolkits give the programmer the ability to turn it on or off – in the Windows API, for example, you’ll find a </a:t>
            </a:r>
            <a:r>
              <a:rPr lang="en-US" dirty="0" err="1">
                <a:latin typeface="Times New Roman" charset="0"/>
                <a:ea typeface="Arial" charset="0"/>
              </a:rPr>
              <a:t>SetCapture</a:t>
            </a:r>
            <a:r>
              <a:rPr lang="en-US" dirty="0">
                <a:latin typeface="Times New Roman" charset="0"/>
                <a:ea typeface="Arial" charset="0"/>
              </a:rPr>
              <a:t> function.</a:t>
            </a:r>
          </a:p>
          <a:p>
            <a:r>
              <a:rPr lang="en-US" dirty="0">
                <a:latin typeface="Times New Roman" charset="0"/>
                <a:ea typeface="Arial" charset="0"/>
              </a:rPr>
              <a:t>If the target component has no handler for the event, the event propagates up the view hierarchy looking for some component able to handle it.  If an event bubbles up to the top without being handled, it is discarded.</a:t>
            </a:r>
          </a:p>
          <a:p>
            <a:r>
              <a:rPr lang="en-US" dirty="0">
                <a:latin typeface="Times New Roman" charset="0"/>
                <a:ea typeface="Arial" charset="0"/>
              </a:rPr>
              <a:t>In many GUI toolkits, the event stops propagating automatically after reaching a component that handles it; none of that component’s ancestors see the event.  Java Swing behaves this way; an event propagates up through the tree until it finds a component with at least one listener registered for the event, and then propagation stops automatically. (Note that this doesn’t necessarily mean that only one </a:t>
            </a:r>
            <a:r>
              <a:rPr lang="en-US" i="1" dirty="0">
                <a:latin typeface="Times New Roman" charset="0"/>
                <a:ea typeface="Arial" charset="0"/>
              </a:rPr>
              <a:t>listener</a:t>
            </a:r>
            <a:r>
              <a:rPr lang="en-US" dirty="0">
                <a:latin typeface="Times New Roman" charset="0"/>
                <a:ea typeface="Arial" charset="0"/>
              </a:rPr>
              <a:t> sees the event.  The component that finally handles the event may have more than one listener attached to it, and all of those listeners will receive the event, in some arbitrary order.  But no listeners attached to components higher in the tree will see it.)</a:t>
            </a:r>
          </a:p>
          <a:p>
            <a:r>
              <a:rPr lang="en-US" dirty="0">
                <a:latin typeface="Times New Roman" charset="0"/>
                <a:ea typeface="Arial" charset="0"/>
              </a:rPr>
              <a:t>In some toolkits, however, event propagation is under the control of the programmer, and events continue propagating up the tree unless explicitly stopped.  HTML/</a:t>
            </a:r>
            <a:r>
              <a:rPr lang="en-US" dirty="0" err="1">
                <a:latin typeface="Times New Roman" charset="0"/>
                <a:ea typeface="Arial" charset="0"/>
              </a:rPr>
              <a:t>Javascript</a:t>
            </a:r>
            <a:r>
              <a:rPr lang="en-US" dirty="0">
                <a:latin typeface="Times New Roman" charset="0"/>
                <a:ea typeface="Arial" charset="0"/>
              </a:rPr>
              <a:t> behaves this way, as does Adobe Flex.  In these toolkits, an event can be stopped by calling </a:t>
            </a:r>
            <a:r>
              <a:rPr lang="en-US" dirty="0" err="1">
                <a:latin typeface="Times New Roman" charset="0"/>
                <a:ea typeface="Arial" charset="0"/>
              </a:rPr>
              <a:t>stopPropagation</a:t>
            </a:r>
            <a:r>
              <a:rPr lang="en-US" dirty="0">
                <a:latin typeface="Times New Roman" charset="0"/>
                <a:ea typeface="Arial" charset="0"/>
              </a:rPr>
              <a:t>() on its event object.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1503363" y="720725"/>
            <a:ext cx="4119562" cy="3089275"/>
          </a:xfrm>
          <a:ln/>
        </p:spPr>
      </p:sp>
      <p:sp>
        <p:nvSpPr>
          <p:cNvPr id="36867" name="Notes Placeholder 2"/>
          <p:cNvSpPr>
            <a:spLocks noGrp="1"/>
          </p:cNvSpPr>
          <p:nvPr>
            <p:ph type="body" idx="1"/>
          </p:nvPr>
        </p:nvSpPr>
        <p:spPr>
          <a:noFill/>
          <a:ln/>
        </p:spPr>
        <p:txBody>
          <a:bodyPr/>
          <a:lstStyle/>
          <a:p>
            <a:r>
              <a:rPr lang="en-US" sz="1000" dirty="0">
                <a:latin typeface="Times New Roman" charset="0"/>
                <a:ea typeface="Arial" charset="0"/>
              </a:rPr>
              <a:t>Here are some examples of how mouse events are dispatched and propagated.  The window on the left has the view hierarchy shown on the right, in which each graph node is represented by a Node component with two children, a Circle (displaying a filled white circle with a black outline) and a text Label (displaying a text string, such as “A” or “B”).</a:t>
            </a:r>
          </a:p>
          <a:p>
            <a:r>
              <a:rPr lang="en-US" sz="1000" dirty="0">
                <a:latin typeface="Times New Roman" charset="0"/>
                <a:ea typeface="Arial" charset="0"/>
              </a:rPr>
              <a:t>First consider the green mouse cursor; suppose it just arrived at this point.  Then a mouse-move event is created and dispatched to the topmost component whose bounding box contains that point, which is Label A.  If Label A doesn’t handle the mouse-move event, then the event is propagated up to Node A; if that doesn’t handle the event either, it’s propagated to Window, and then discarded.  Notice that Circle A never sees the event, because event propagation goes up the tree, not down through z-order layers.</a:t>
            </a:r>
          </a:p>
          <a:p>
            <a:r>
              <a:rPr lang="en-US" sz="1000" dirty="0">
                <a:latin typeface="Times New Roman" charset="0"/>
                <a:ea typeface="Arial" charset="0"/>
              </a:rPr>
              <a:t>Now consider the blue mouse cursor.  What component will be the initial target for a mouse-move event for this point?  The answer depends on how hit-testing is done by the toolkit.  Some toolkits support only rectangular bounding-box hit testing, in which case Edge A-C (whose bounding box contains the mouse point) will be the event target.  Other toolkits allow hit testing to be overridden and controlled by components themselves, so that Edge A-C could test whether the point actually falls on (or within some small threshold of) the actual line it draws.  Java Swing  supports this by overriding </a:t>
            </a:r>
            <a:r>
              <a:rPr lang="en-US" sz="1000" dirty="0" err="1">
                <a:latin typeface="Times New Roman" charset="0"/>
                <a:ea typeface="Arial" charset="0"/>
              </a:rPr>
              <a:t>Component.contains</a:t>
            </a:r>
            <a:r>
              <a:rPr lang="en-US" sz="1000" dirty="0">
                <a:latin typeface="Times New Roman" charset="0"/>
                <a:ea typeface="Arial" charset="0"/>
              </a:rPr>
              <a:t>().  If Edge A-C rejects the point, then the next component in z-order whose bounding box contains the mouse position is the window itself, so the event would be dispatched directly to the window</a:t>
            </a:r>
            <a:r>
              <a:rPr lang="en-US" sz="1000" dirty="0" smtClean="0">
                <a:latin typeface="Times New Roman" charset="0"/>
                <a:ea typeface="Arial" charset="0"/>
              </a:rPr>
              <a:t>.</a:t>
            </a:r>
            <a:endParaRPr lang="en-US" sz="1000" dirty="0">
              <a:latin typeface="Times New Roman" charset="0"/>
              <a:ea typeface="Arial" charset="0"/>
            </a:endParaRPr>
          </a:p>
        </p:txBody>
      </p:sp>
      <p:sp>
        <p:nvSpPr>
          <p:cNvPr id="36868" name="Slide Number Placeholder 3"/>
          <p:cNvSpPr>
            <a:spLocks noGrp="1"/>
          </p:cNvSpPr>
          <p:nvPr>
            <p:ph type="sldNum" sz="quarter" idx="5"/>
          </p:nvPr>
        </p:nvSpPr>
        <p:spPr>
          <a:noFill/>
        </p:spPr>
        <p:txBody>
          <a:bodyPr/>
          <a:lstStyle/>
          <a:p>
            <a:fld id="{6825D438-0774-0F46-83BB-1AA55D12D30F}" type="slidenum">
              <a:rPr lang="en-US"/>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6A40969C-1F03-FC41-B808-4446C920F7B1}" type="slidenum">
              <a:rPr lang="en-US"/>
              <a:pPr/>
              <a:t>16</a:t>
            </a:fld>
            <a:endParaRPr lang="en-US"/>
          </a:p>
        </p:txBody>
      </p:sp>
      <p:sp>
        <p:nvSpPr>
          <p:cNvPr id="38915" name="Rectangle 2"/>
          <p:cNvSpPr>
            <a:spLocks noGrp="1" noRot="1" noChangeAspect="1" noChangeArrowheads="1" noTextEdit="1"/>
          </p:cNvSpPr>
          <p:nvPr>
            <p:ph type="sldImg"/>
          </p:nvPr>
        </p:nvSpPr>
        <p:spPr>
          <a:xfrm>
            <a:off x="1503363" y="720725"/>
            <a:ext cx="4119562" cy="3089275"/>
          </a:xfrm>
          <a:ln/>
        </p:spPr>
      </p:sp>
      <p:sp>
        <p:nvSpPr>
          <p:cNvPr id="38916" name="Rectangle 3"/>
          <p:cNvSpPr>
            <a:spLocks noGrp="1" noChangeArrowheads="1"/>
          </p:cNvSpPr>
          <p:nvPr>
            <p:ph type="body" idx="1"/>
          </p:nvPr>
        </p:nvSpPr>
        <p:spPr>
          <a:noFill/>
          <a:ln/>
        </p:spPr>
        <p:txBody>
          <a:bodyPr/>
          <a:lstStyle/>
          <a:p>
            <a:r>
              <a:rPr lang="en-US" dirty="0">
                <a:latin typeface="Times New Roman" charset="0"/>
                <a:ea typeface="Arial" charset="0"/>
              </a:rPr>
              <a:t>The previous slides describe how virtually all desktop toolkits do event dispatch and propagation.  Alas, the Web is not so simple.</a:t>
            </a:r>
          </a:p>
          <a:p>
            <a:r>
              <a:rPr lang="en-US" dirty="0">
                <a:latin typeface="Times New Roman" charset="0"/>
                <a:ea typeface="Arial" charset="0"/>
              </a:rPr>
              <a:t>Early versions of Netscape propagated events </a:t>
            </a:r>
            <a:r>
              <a:rPr lang="en-US" i="1" dirty="0">
                <a:latin typeface="Times New Roman" charset="0"/>
                <a:ea typeface="Arial" charset="0"/>
              </a:rPr>
              <a:t>down</a:t>
            </a:r>
            <a:r>
              <a:rPr lang="en-US" dirty="0">
                <a:latin typeface="Times New Roman" charset="0"/>
                <a:ea typeface="Arial" charset="0"/>
              </a:rPr>
              <a:t> the view hierarchy, not up.  On the Web, the view hierarchy is a tree of HTML elements.  Netscape would first determine the target of the event, using mouse position or keyboard focus, as we explained earlier.  But instead of sending the event directly to the target, it would first try sending it to the root of the tree, and so forth down the ancestor chain until it reached the target.  Only if none of its ancestors wanted the event would the target actually receive it.</a:t>
            </a:r>
          </a:p>
          <a:p>
            <a:r>
              <a:rPr lang="en-US" dirty="0">
                <a:latin typeface="Times New Roman" charset="0"/>
                <a:ea typeface="Arial" charset="0"/>
              </a:rPr>
              <a:t>Alas, Internet Explorer’s model was exactly the opposite – like the conventional desktop event propagation, IE propagated events upwards.  If the target had no registered handler for the event (and no default behavior either, like a button or hyperlink has for click events), then the event would propagate upwards through the tree.</a:t>
            </a:r>
          </a:p>
          <a:p>
            <a:r>
              <a:rPr lang="en-US" dirty="0">
                <a:latin typeface="Times New Roman" charset="0"/>
                <a:ea typeface="Arial" charset="0"/>
              </a:rPr>
              <a:t>The W3C consortium, in its effort to standardize the Web, combined the two models, so that events first propagate downwards to the target (a phase called “event capturing”, not to be confused with mouse capture), and then back upwards again (“event bubbling”).  You can register event handlers for either or both phases if you want.  Modern standards-compliant browsers, like Firefox and Opera, support this model; so does Adobe Flex.</a:t>
            </a:r>
          </a:p>
          <a:p>
            <a:r>
              <a:rPr lang="en-US" dirty="0">
                <a:latin typeface="Times New Roman" charset="0"/>
                <a:ea typeface="Arial" charset="0"/>
              </a:rPr>
              <a:t>One advantage of this two-phase event propagation model is that it gives you a lot more flexibility as a programmer to override the behavior of other components.  By attaching a capturing listener high up in the component hierarchy, you can handle the events yourself and prevent other components from even seeing them.  For example, if you want to implement an “edit mode” for your UI, in which the user can click and drag around standard widgets like buttons and textboxes, you can do that easily with a single capturing listener attached to the top of your UI tree.  In the traditional desktop event propagation model, it would be harder to prevent the buttons and textboxes from trying to interpret the click and drag events themselves, and you would have to add listeners to every single widget.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503363" y="720725"/>
            <a:ext cx="4119562" cy="3089275"/>
          </a:xfrm>
          <a:ln/>
        </p:spPr>
      </p:sp>
      <p:sp>
        <p:nvSpPr>
          <p:cNvPr id="40963" name="Notes Placeholder 2"/>
          <p:cNvSpPr>
            <a:spLocks noGrp="1"/>
          </p:cNvSpPr>
          <p:nvPr>
            <p:ph type="body" idx="1"/>
          </p:nvPr>
        </p:nvSpPr>
        <p:spPr>
          <a:noFill/>
          <a:ln/>
        </p:spPr>
        <p:txBody>
          <a:bodyPr/>
          <a:lstStyle/>
          <a:p>
            <a:r>
              <a:rPr lang="en-US" dirty="0" err="1">
                <a:latin typeface="Times New Roman" charset="0"/>
                <a:ea typeface="Arial" charset="0"/>
              </a:rPr>
              <a:t>Multitouch</a:t>
            </a:r>
            <a:r>
              <a:rPr lang="en-US" dirty="0">
                <a:latin typeface="Times New Roman" charset="0"/>
                <a:ea typeface="Arial" charset="0"/>
              </a:rPr>
              <a:t> interfaces like the Apple iPhone introduce a few wrinkles into the event dispatch story.  Instead of having a single mouse position where the event occurs, a </a:t>
            </a:r>
            <a:r>
              <a:rPr lang="en-US" dirty="0" err="1">
                <a:latin typeface="Times New Roman" charset="0"/>
                <a:ea typeface="Arial" charset="0"/>
              </a:rPr>
              <a:t>multitouch</a:t>
            </a:r>
            <a:r>
              <a:rPr lang="en-US" dirty="0">
                <a:latin typeface="Times New Roman" charset="0"/>
                <a:ea typeface="Arial" charset="0"/>
              </a:rPr>
              <a:t> interface may have multiple points (fingers) touching the screen at once.  Which of these points is used to decide which component gets the event?</a:t>
            </a:r>
          </a:p>
          <a:p>
            <a:r>
              <a:rPr lang="en-US" dirty="0">
                <a:latin typeface="Times New Roman" charset="0"/>
                <a:ea typeface="Arial" charset="0"/>
              </a:rPr>
              <a:t>Here’s how the iPhone does it.  Each time a finger touches down on the screen, the location of the new touch-down is used to dispatch the touch-down event.  All events carry along information about all the fingers that are currently touching the screen, so that the component can recognize </a:t>
            </a:r>
            <a:r>
              <a:rPr lang="en-US" dirty="0" err="1">
                <a:latin typeface="Times New Roman" charset="0"/>
                <a:ea typeface="Arial" charset="0"/>
              </a:rPr>
              <a:t>multitouch</a:t>
            </a:r>
            <a:r>
              <a:rPr lang="en-US" dirty="0">
                <a:latin typeface="Times New Roman" charset="0"/>
                <a:ea typeface="Arial" charset="0"/>
              </a:rPr>
              <a:t> gestures like pinching fingers together or rotating the fingers.  (This is a straightforward extension of keyboard and mouse events, in fact – most input events carry along information about what keyboard modifiers are currently being held down, and often the current mouse position and mouse button state as well.)</a:t>
            </a:r>
          </a:p>
          <a:p>
            <a:r>
              <a:rPr lang="en-US" dirty="0">
                <a:latin typeface="Times New Roman" charset="0"/>
                <a:ea typeface="Arial" charset="0"/>
              </a:rPr>
              <a:t>Two kinds of event capture are used in the iPhone.  First, after a touch-down event is dispatched to the component that it touched first, that component automatically captures the events about all future moves of that finger, even if it strays outside the bounds of the component, until the finger finally leaves the screen (touch-up).  This is similar to the automatic mouse capture used by Java Swing when the mouse is dragged.</a:t>
            </a:r>
          </a:p>
          <a:p>
            <a:r>
              <a:rPr lang="en-US" dirty="0">
                <a:latin typeface="Times New Roman" charset="0"/>
                <a:ea typeface="Arial" charset="0"/>
              </a:rPr>
              <a:t>Second, a component can also turn on its “exclusive touch” property, which means that if the first touch on the screen (after a period of no fingers touching) is dispatched to that component, then all future touch events are captured by that component, until all fingers are released again. (Apple, “Event Handling”, </a:t>
            </a:r>
            <a:r>
              <a:rPr lang="en-US" i="1" dirty="0">
                <a:latin typeface="Times New Roman" charset="0"/>
                <a:ea typeface="Arial" charset="0"/>
              </a:rPr>
              <a:t>iPhone Application Programming Guide</a:t>
            </a:r>
            <a:r>
              <a:rPr lang="en-US" dirty="0">
                <a:latin typeface="Times New Roman" charset="0"/>
                <a:ea typeface="Arial" charset="0"/>
              </a:rPr>
              <a:t>, 2007).</a:t>
            </a:r>
          </a:p>
          <a:p>
            <a:endParaRPr lang="en-US" dirty="0">
              <a:latin typeface="Times New Roman" charset="0"/>
              <a:ea typeface="Arial" charset="0"/>
            </a:endParaRPr>
          </a:p>
        </p:txBody>
      </p:sp>
      <p:sp>
        <p:nvSpPr>
          <p:cNvPr id="40964" name="Slide Number Placeholder 3"/>
          <p:cNvSpPr>
            <a:spLocks noGrp="1"/>
          </p:cNvSpPr>
          <p:nvPr>
            <p:ph type="sldNum" sz="quarter" idx="5"/>
          </p:nvPr>
        </p:nvSpPr>
        <p:spPr>
          <a:noFill/>
        </p:spPr>
        <p:txBody>
          <a:bodyPr/>
          <a:lstStyle/>
          <a:p>
            <a:fld id="{F49CFB08-FF5B-3A48-BE3A-EEAAA53A8CD5}" type="slidenum">
              <a:rPr lang="en-US"/>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=9</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18</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19</a:t>
            </a:fld>
            <a:endParaRPr lang="en-US"/>
          </a:p>
        </p:txBody>
      </p:sp>
    </p:spTree>
    <p:extLst>
      <p:ext uri="{BB962C8B-B14F-4D97-AF65-F5344CB8AC3E}">
        <p14:creationId xmlns:p14="http://schemas.microsoft.com/office/powerpoint/2010/main" val="1170625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8268DB79-B6E5-804D-9FF1-60E3DA0CE283}" type="slidenum">
              <a:rPr lang="en-US"/>
              <a:pPr/>
              <a:t>2</a:t>
            </a:fld>
            <a:endParaRPr lang="en-US"/>
          </a:p>
        </p:txBody>
      </p:sp>
      <p:sp>
        <p:nvSpPr>
          <p:cNvPr id="40963" name="Rectangle 2"/>
          <p:cNvSpPr>
            <a:spLocks noGrp="1" noRot="1" noChangeAspect="1" noChangeArrowheads="1" noTextEdit="1"/>
          </p:cNvSpPr>
          <p:nvPr>
            <p:ph type="sldImg"/>
          </p:nvPr>
        </p:nvSpPr>
        <p:spPr>
          <a:xfrm>
            <a:off x="2093913" y="720725"/>
            <a:ext cx="3203575" cy="2403475"/>
          </a:xfrm>
          <a:ln/>
        </p:spPr>
      </p:sp>
      <p:sp>
        <p:nvSpPr>
          <p:cNvPr id="40964" name="Rectangle 3"/>
          <p:cNvSpPr>
            <a:spLocks noGrp="1" noChangeArrowheads="1"/>
          </p:cNvSpPr>
          <p:nvPr>
            <p:ph type="body" idx="1"/>
          </p:nvPr>
        </p:nvSpPr>
        <p:spPr>
          <a:noFill/>
          <a:ln/>
        </p:spPr>
        <p:txBody>
          <a:bodyPr/>
          <a:lstStyle/>
          <a:p>
            <a:r>
              <a:rPr lang="en-US" dirty="0">
                <a:solidFill>
                  <a:schemeClr val="tx1"/>
                </a:solidFill>
                <a:latin typeface="Times New Roman" charset="0"/>
              </a:rPr>
              <a:t>Our Hall of Fame or Shame candidate for today is the command ribbon, which was introduced in Microsoft Office 2007.  The ribbon </a:t>
            </a:r>
            <a:r>
              <a:rPr lang="en-US" dirty="0" smtClean="0">
                <a:solidFill>
                  <a:schemeClr val="tx1"/>
                </a:solidFill>
                <a:latin typeface="Times New Roman" charset="0"/>
              </a:rPr>
              <a:t>was </a:t>
            </a:r>
            <a:r>
              <a:rPr lang="en-US" dirty="0">
                <a:solidFill>
                  <a:schemeClr val="tx1"/>
                </a:solidFill>
                <a:latin typeface="Times New Roman" charset="0"/>
              </a:rPr>
              <a:t>a radically different user interface for Office, merging the </a:t>
            </a:r>
            <a:r>
              <a:rPr lang="en-US" dirty="0" err="1">
                <a:solidFill>
                  <a:schemeClr val="tx1"/>
                </a:solidFill>
                <a:latin typeface="Times New Roman" charset="0"/>
              </a:rPr>
              <a:t>menubar</a:t>
            </a:r>
            <a:r>
              <a:rPr lang="en-US" dirty="0">
                <a:solidFill>
                  <a:schemeClr val="tx1"/>
                </a:solidFill>
                <a:latin typeface="Times New Roman" charset="0"/>
              </a:rPr>
              <a:t> and toolbars together into a single common widget.  Clicking on one of the tabs (“Home”, “Insert”, “Page Layout”, </a:t>
            </a:r>
            <a:r>
              <a:rPr lang="en-US" dirty="0" err="1">
                <a:solidFill>
                  <a:schemeClr val="tx1"/>
                </a:solidFill>
                <a:latin typeface="Times New Roman" charset="0"/>
              </a:rPr>
              <a:t>etc</a:t>
            </a:r>
            <a:r>
              <a:rPr lang="en-US" dirty="0">
                <a:solidFill>
                  <a:schemeClr val="tx1"/>
                </a:solidFill>
                <a:latin typeface="Times New Roman" charset="0"/>
              </a:rPr>
              <a:t>) switches to a different ribbon of widgets underneath</a:t>
            </a:r>
            <a:r>
              <a:rPr lang="en-US" dirty="0" smtClean="0">
                <a:solidFill>
                  <a:schemeClr val="tx1"/>
                </a:solidFill>
                <a:latin typeface="Times New Roman" charset="0"/>
              </a:rPr>
              <a:t>.</a:t>
            </a:r>
          </a:p>
          <a:p>
            <a:r>
              <a:rPr lang="en-US" dirty="0" smtClean="0">
                <a:solidFill>
                  <a:schemeClr val="tx1"/>
                </a:solidFill>
                <a:latin typeface="Times New Roman" charset="0"/>
              </a:rPr>
              <a:t>Let’s talk about:</a:t>
            </a:r>
          </a:p>
          <a:p>
            <a:pPr marL="171450" indent="-171450">
              <a:buFontTx/>
              <a:buChar char="-"/>
            </a:pPr>
            <a:r>
              <a:rPr lang="en-US" baseline="0" dirty="0" smtClean="0">
                <a:solidFill>
                  <a:schemeClr val="tx1"/>
                </a:solidFill>
                <a:latin typeface="Times New Roman" charset="0"/>
              </a:rPr>
              <a:t>external consistency</a:t>
            </a:r>
          </a:p>
          <a:p>
            <a:pPr marL="171450" indent="-171450">
              <a:buFontTx/>
              <a:buChar char="-"/>
            </a:pPr>
            <a:r>
              <a:rPr lang="en-US" baseline="0" dirty="0" smtClean="0">
                <a:solidFill>
                  <a:schemeClr val="tx1"/>
                </a:solidFill>
                <a:latin typeface="Times New Roman" charset="0"/>
              </a:rPr>
              <a:t>what steps did the Office 2007 designers take to preserve some consistency with previous versions of Office?</a:t>
            </a:r>
          </a:p>
          <a:p>
            <a:pPr marL="171450" indent="-171450">
              <a:buFontTx/>
              <a:buChar char="-"/>
            </a:pPr>
            <a:r>
              <a:rPr lang="en-US" baseline="0" dirty="0" smtClean="0">
                <a:solidFill>
                  <a:schemeClr val="tx1"/>
                </a:solidFill>
                <a:latin typeface="Times New Roman" charset="0"/>
              </a:rPr>
              <a:t>what pre-existing UI widgets does the ribbon resemble, metaphorically?</a:t>
            </a:r>
          </a:p>
          <a:p>
            <a:pPr marL="171450" indent="-171450">
              <a:buFontTx/>
              <a:buChar char="-"/>
            </a:pPr>
            <a:r>
              <a:rPr lang="en-US" baseline="0" dirty="0" smtClean="0">
                <a:solidFill>
                  <a:schemeClr val="tx1"/>
                </a:solidFill>
                <a:latin typeface="Times New Roman" charset="0"/>
              </a:rPr>
              <a:t>how did the Office 2007 designers decide which commands to put on each tab of the ribbon?</a:t>
            </a:r>
          </a:p>
          <a:p>
            <a:pPr marL="171450" indent="-171450">
              <a:buFontTx/>
              <a:buChar char="-"/>
            </a:pPr>
            <a:r>
              <a:rPr lang="en-US" baseline="0" dirty="0" smtClean="0">
                <a:solidFill>
                  <a:schemeClr val="tx1"/>
                </a:solidFill>
                <a:latin typeface="Times New Roman" charset="0"/>
              </a:rPr>
              <a:t>how does this design improve </a:t>
            </a:r>
            <a:r>
              <a:rPr lang="en-US" baseline="0" smtClean="0">
                <a:solidFill>
                  <a:schemeClr val="tx1"/>
                </a:solidFill>
                <a:latin typeface="Times New Roman" charset="0"/>
              </a:rPr>
              <a:t>feedback?</a:t>
            </a:r>
            <a:endParaRPr lang="en-US" baseline="0" dirty="0" smtClean="0">
              <a:solidFill>
                <a:schemeClr val="tx1"/>
              </a:solidFill>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E57A41CF-9384-A649-B563-D5BECDBFD690}" type="slidenum">
              <a:rPr lang="en-US"/>
              <a:pPr/>
              <a:t>20</a:t>
            </a:fld>
            <a:endParaRPr lang="en-US"/>
          </a:p>
        </p:txBody>
      </p:sp>
      <p:sp>
        <p:nvSpPr>
          <p:cNvPr id="43011" name="Rectangle 2"/>
          <p:cNvSpPr>
            <a:spLocks noGrp="1" noRot="1" noChangeAspect="1" noChangeArrowheads="1" noTextEdit="1"/>
          </p:cNvSpPr>
          <p:nvPr>
            <p:ph type="sldImg"/>
          </p:nvPr>
        </p:nvSpPr>
        <p:spPr>
          <a:xfrm>
            <a:off x="1503363" y="720725"/>
            <a:ext cx="4119562" cy="3089275"/>
          </a:xfrm>
          <a:ln/>
        </p:spPr>
      </p:sp>
      <p:sp>
        <p:nvSpPr>
          <p:cNvPr id="43012" name="Rectangle 3"/>
          <p:cNvSpPr>
            <a:spLocks noGrp="1" noChangeArrowheads="1"/>
          </p:cNvSpPr>
          <p:nvPr>
            <p:ph type="body" idx="1"/>
          </p:nvPr>
        </p:nvSpPr>
        <p:spPr>
          <a:noFill/>
          <a:ln/>
        </p:spPr>
        <p:txBody>
          <a:bodyPr/>
          <a:lstStyle/>
          <a:p>
            <a:r>
              <a:rPr lang="en-US">
                <a:latin typeface="Times New Roman" charset="0"/>
                <a:ea typeface="Arial" charset="0"/>
              </a:rPr>
              <a:t>Now let’s look at how components that handle input are typically structured.  A controller in a direct manipulation interface is a </a:t>
            </a:r>
            <a:r>
              <a:rPr lang="en-US" b="1">
                <a:latin typeface="Times New Roman" charset="0"/>
                <a:ea typeface="Arial" charset="0"/>
              </a:rPr>
              <a:t>state machine</a:t>
            </a:r>
            <a:r>
              <a:rPr lang="en-US">
                <a:latin typeface="Times New Roman" charset="0"/>
                <a:ea typeface="Arial" charset="0"/>
              </a:rPr>
              <a:t>.  Here’s an example of the state machine for a push button’s controller. </a:t>
            </a:r>
            <a:r>
              <a:rPr lang="en-US" b="1">
                <a:latin typeface="Times New Roman" charset="0"/>
                <a:ea typeface="Arial" charset="0"/>
              </a:rPr>
              <a:t>Idle</a:t>
            </a:r>
            <a:r>
              <a:rPr lang="en-US">
                <a:latin typeface="Times New Roman" charset="0"/>
                <a:ea typeface="Arial" charset="0"/>
              </a:rPr>
              <a:t> is the normal state of the button when the user isn’t directing any input at it. The button enters the </a:t>
            </a:r>
            <a:r>
              <a:rPr lang="en-US" b="1">
                <a:latin typeface="Times New Roman" charset="0"/>
                <a:ea typeface="Arial" charset="0"/>
              </a:rPr>
              <a:t>Hover</a:t>
            </a:r>
            <a:r>
              <a:rPr lang="en-US">
                <a:latin typeface="Times New Roman" charset="0"/>
                <a:ea typeface="Arial" charset="0"/>
              </a:rPr>
              <a:t> state when the mouse enters it.  It might display some feedback to reinforce that it affords clickability. If the mouse button is then pressed, the button enters the </a:t>
            </a:r>
            <a:r>
              <a:rPr lang="en-US" b="1">
                <a:latin typeface="Times New Roman" charset="0"/>
                <a:ea typeface="Arial" charset="0"/>
              </a:rPr>
              <a:t>Armed</a:t>
            </a:r>
            <a:r>
              <a:rPr lang="en-US">
                <a:latin typeface="Times New Roman" charset="0"/>
                <a:ea typeface="Arial" charset="0"/>
              </a:rPr>
              <a:t> state, to indicate that it’s being pushed down.  The user can cancel the button press by moving the mouse away from it, which goes into the </a:t>
            </a:r>
            <a:r>
              <a:rPr lang="en-US" b="1">
                <a:latin typeface="Times New Roman" charset="0"/>
                <a:ea typeface="Arial" charset="0"/>
              </a:rPr>
              <a:t>Disarmed</a:t>
            </a:r>
            <a:r>
              <a:rPr lang="en-US">
                <a:latin typeface="Times New Roman" charset="0"/>
                <a:ea typeface="Arial" charset="0"/>
              </a:rPr>
              <a:t> state.  Or the user can release the mouse button while still inside the component, which invokes the button’s action and returns to the </a:t>
            </a:r>
            <a:r>
              <a:rPr lang="en-US" b="1">
                <a:latin typeface="Times New Roman" charset="0"/>
                <a:ea typeface="Arial" charset="0"/>
              </a:rPr>
              <a:t>Hover</a:t>
            </a:r>
            <a:r>
              <a:rPr lang="en-US">
                <a:latin typeface="Times New Roman" charset="0"/>
                <a:ea typeface="Arial" charset="0"/>
              </a:rPr>
              <a:t> state.</a:t>
            </a:r>
          </a:p>
          <a:p>
            <a:r>
              <a:rPr lang="en-US">
                <a:latin typeface="Times New Roman" charset="0"/>
                <a:ea typeface="Arial" charset="0"/>
              </a:rPr>
              <a:t>Transitions between states occur when a certain input event arrives, or sometimes when a timer times out.   Each state may need different feedback displayed by the view.  Changes to the model or the view occur on transitions, not states: e.g., a push button is actually invoked by the release of the mouse button.</a:t>
            </a:r>
          </a:p>
          <a:p>
            <a:endParaRPr lang="en-US">
              <a:latin typeface="Times New Roman" charset="0"/>
              <a:ea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E7F7D3EF-DB85-D347-B616-D92239E7E140}" type="slidenum">
              <a:rPr lang="en-US"/>
              <a:pPr/>
              <a:t>21</a:t>
            </a:fld>
            <a:endParaRPr lang="en-US"/>
          </a:p>
        </p:txBody>
      </p:sp>
      <p:sp>
        <p:nvSpPr>
          <p:cNvPr id="45059" name="Rectangle 2"/>
          <p:cNvSpPr>
            <a:spLocks noGrp="1" noRot="1" noChangeAspect="1" noChangeArrowheads="1" noTextEdit="1"/>
          </p:cNvSpPr>
          <p:nvPr>
            <p:ph type="sldImg"/>
          </p:nvPr>
        </p:nvSpPr>
        <p:spPr>
          <a:xfrm>
            <a:off x="1503363" y="720725"/>
            <a:ext cx="4119562" cy="3089275"/>
          </a:xfrm>
          <a:ln/>
        </p:spPr>
      </p:sp>
      <p:sp>
        <p:nvSpPr>
          <p:cNvPr id="45060" name="Rectangle 3"/>
          <p:cNvSpPr>
            <a:spLocks noGrp="1" noChangeArrowheads="1"/>
          </p:cNvSpPr>
          <p:nvPr>
            <p:ph type="body" idx="1"/>
          </p:nvPr>
        </p:nvSpPr>
        <p:spPr>
          <a:noFill/>
          <a:ln/>
        </p:spPr>
        <p:txBody>
          <a:bodyPr/>
          <a:lstStyle/>
          <a:p>
            <a:r>
              <a:rPr lang="en-US">
                <a:latin typeface="Times New Roman" charset="0"/>
                <a:ea typeface="Arial" charset="0"/>
              </a:rPr>
              <a:t>Here’s a state machine suitable for drag &amp; drop.</a:t>
            </a:r>
          </a:p>
          <a:p>
            <a:r>
              <a:rPr lang="en-US">
                <a:latin typeface="Times New Roman" charset="0"/>
                <a:ea typeface="Arial" charset="0"/>
              </a:rPr>
              <a:t>Notice how each state of the machine produces different visual feedback, in this case the shape of the cursor.  (The pushbutton on the last page had the same property.)  This is a common case in input implementation, since different states of an input controller often represent different </a:t>
            </a:r>
            <a:r>
              <a:rPr lang="en-US" b="1">
                <a:latin typeface="Times New Roman" charset="0"/>
                <a:ea typeface="Arial" charset="0"/>
              </a:rPr>
              <a:t>modes</a:t>
            </a:r>
            <a:r>
              <a:rPr lang="en-US">
                <a:latin typeface="Times New Roman" charset="0"/>
                <a:ea typeface="Arial" charset="0"/>
              </a:rPr>
              <a:t> from the user’s point of view, and distinguishing those modes with visual feedback helps reduce mode errors.</a:t>
            </a:r>
          </a:p>
          <a:p>
            <a:r>
              <a:rPr lang="en-US">
                <a:latin typeface="Times New Roman" charset="0"/>
                <a:ea typeface="Arial" charset="0"/>
              </a:rPr>
              <a:t>Visual feedback can also happen on the transitions, but it may have to be animated to be effective, because the transitions are very brief (like pressing or releasing a button).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State machines are also useful for modeling and tracking low-level interaction</a:t>
            </a:r>
            <a:r>
              <a:rPr lang="en-US" baseline="0" dirty="0" smtClean="0"/>
              <a:t> with the pointing device itself – the mouse or touchscreen.  The top state machine in this slide shows the states of a mouse or touchpad.  Lifting the mouse off the table, or lifting your finger off a touchpad, is called </a:t>
            </a:r>
            <a:r>
              <a:rPr lang="en-US" b="1" baseline="0" dirty="0" smtClean="0"/>
              <a:t>clutching.</a:t>
            </a:r>
            <a:r>
              <a:rPr lang="en-US" b="0" baseline="0" dirty="0" smtClean="0"/>
              <a:t>  Why do you need to clutch with a mouse or touchpad?</a:t>
            </a:r>
          </a:p>
          <a:p>
            <a:r>
              <a:rPr lang="en-US" b="0" baseline="0" dirty="0" smtClean="0"/>
              <a:t>The bottom state machine shows a touchscreen, which has only two states.  What kinds of affordances are harder to provide on a touchscreen, because it lacks the tracking state?</a:t>
            </a:r>
          </a:p>
          <a:p>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22</a:t>
            </a:fld>
            <a:endParaRPr lang="en-US"/>
          </a:p>
        </p:txBody>
      </p:sp>
    </p:spTree>
    <p:extLst>
      <p:ext uri="{BB962C8B-B14F-4D97-AF65-F5344CB8AC3E}">
        <p14:creationId xmlns:p14="http://schemas.microsoft.com/office/powerpoint/2010/main" val="580583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=9</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23</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3363" y="720725"/>
            <a:ext cx="4119562" cy="30892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7B1FC4-6178-4640-97B7-A43B7477CBB4}" type="slidenum">
              <a:rPr lang="en-US" smtClean="0"/>
              <a:pPr>
                <a:defRPr/>
              </a:pPr>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730D2F02-70F6-494D-96DE-0210BE04A071}" type="slidenum">
              <a:rPr lang="en-US"/>
              <a:pPr/>
              <a:t>3</a:t>
            </a:fld>
            <a:endParaRPr lang="en-US"/>
          </a:p>
        </p:txBody>
      </p:sp>
      <p:sp>
        <p:nvSpPr>
          <p:cNvPr id="22531" name="Rectangle 2"/>
          <p:cNvSpPr>
            <a:spLocks noGrp="1" noRot="1" noChangeAspect="1" noChangeArrowheads="1" noTextEdit="1"/>
          </p:cNvSpPr>
          <p:nvPr>
            <p:ph type="sldImg"/>
          </p:nvPr>
        </p:nvSpPr>
        <p:spPr>
          <a:xfrm>
            <a:off x="1503363" y="720725"/>
            <a:ext cx="4119562" cy="3089275"/>
          </a:xfrm>
          <a:ln/>
        </p:spPr>
      </p:sp>
      <p:sp>
        <p:nvSpPr>
          <p:cNvPr id="22532" name="Rectangle 3"/>
          <p:cNvSpPr>
            <a:spLocks noGrp="1" noChangeArrowheads="1"/>
          </p:cNvSpPr>
          <p:nvPr>
            <p:ph type="body" idx="1"/>
          </p:nvPr>
        </p:nvSpPr>
        <p:spPr>
          <a:noFill/>
          <a:ln/>
        </p:spPr>
        <p:txBody>
          <a:bodyPr/>
          <a:lstStyle/>
          <a:p>
            <a:r>
              <a:rPr lang="en-US">
                <a:latin typeface="Times New Roman" charset="0"/>
                <a:ea typeface="Arial" charset="0"/>
              </a:rPr>
              <a:t>Today’s lecture finishes our look into the mechanics of implementing user interfaces, by examining </a:t>
            </a:r>
            <a:r>
              <a:rPr lang="en-US" b="1">
                <a:latin typeface="Times New Roman" charset="0"/>
                <a:ea typeface="Arial" charset="0"/>
              </a:rPr>
              <a:t>input</a:t>
            </a:r>
            <a:r>
              <a:rPr lang="en-US">
                <a:latin typeface="Times New Roman" charset="0"/>
                <a:ea typeface="Arial" charset="0"/>
              </a:rPr>
              <a:t> in more detail.  We’ll look mainly at keyboard and</a:t>
            </a:r>
            <a:r>
              <a:rPr lang="en-US" baseline="0">
                <a:latin typeface="Times New Roman" charset="0"/>
                <a:ea typeface="Arial" charset="0"/>
              </a:rPr>
              <a:t> mouse input, but also multitouch interfaces like those on modern smartphones and tablets.  This lecture has two key ideas for thinking about input.  First, that </a:t>
            </a:r>
            <a:r>
              <a:rPr lang="en-US" b="1" baseline="0">
                <a:latin typeface="Times New Roman" charset="0"/>
                <a:ea typeface="Arial" charset="0"/>
              </a:rPr>
              <a:t>state machines </a:t>
            </a:r>
            <a:r>
              <a:rPr lang="en-US" b="0" baseline="0">
                <a:latin typeface="Times New Roman" charset="0"/>
                <a:ea typeface="Arial" charset="0"/>
              </a:rPr>
              <a:t>are a great way to think about and implement </a:t>
            </a:r>
            <a:r>
              <a:rPr lang="en-US" baseline="0">
                <a:latin typeface="Times New Roman" charset="0"/>
                <a:ea typeface="Arial" charset="0"/>
              </a:rPr>
              <a:t>tricky input handling (like direct manipulation operations).  Second, that events </a:t>
            </a:r>
            <a:r>
              <a:rPr lang="en-US" b="1" baseline="0">
                <a:latin typeface="Times New Roman" charset="0"/>
                <a:ea typeface="Arial" charset="0"/>
              </a:rPr>
              <a:t>propagate</a:t>
            </a:r>
            <a:r>
              <a:rPr lang="en-US" baseline="0">
                <a:latin typeface="Times New Roman" charset="0"/>
                <a:ea typeface="Arial" charset="0"/>
              </a:rPr>
              <a:t> through the view tree, and by understanding this process, you can make good design choices about where to attach the listeners that handle them.</a:t>
            </a:r>
            <a:endParaRPr lang="en-US">
              <a:latin typeface="Times New Roman" charset="0"/>
              <a:ea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4</a:t>
            </a:fld>
            <a:endParaRPr lang="en-US"/>
          </a:p>
        </p:txBody>
      </p:sp>
    </p:spTree>
    <p:extLst>
      <p:ext uri="{BB962C8B-B14F-4D97-AF65-F5344CB8AC3E}">
        <p14:creationId xmlns:p14="http://schemas.microsoft.com/office/powerpoint/2010/main" val="64615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3363" y="720725"/>
            <a:ext cx="4119562" cy="3089275"/>
          </a:xfrm>
        </p:spPr>
      </p:sp>
      <p:sp>
        <p:nvSpPr>
          <p:cNvPr id="3" name="Notes Placeholder 2"/>
          <p:cNvSpPr>
            <a:spLocks noGrp="1"/>
          </p:cNvSpPr>
          <p:nvPr>
            <p:ph type="body" idx="1"/>
          </p:nvPr>
        </p:nvSpPr>
        <p:spPr/>
        <p:txBody>
          <a:bodyPr>
            <a:normAutofit/>
          </a:bodyPr>
          <a:lstStyle/>
          <a:p>
            <a:r>
              <a:rPr lang="en-US">
                <a:latin typeface="Times New Roman" charset="0"/>
                <a:ea typeface="Arial" charset="0"/>
              </a:rPr>
              <a:t>There are two major categories of input events: raw and translated.</a:t>
            </a:r>
          </a:p>
          <a:p>
            <a:r>
              <a:rPr lang="en-US">
                <a:latin typeface="Times New Roman" charset="0"/>
                <a:ea typeface="Arial" charset="0"/>
              </a:rPr>
              <a:t>A raw event comes from a state transition in the input hardware.  Mouse movements, mouse button down and up, and keyboard key down and up are the raw events seen in almost every capable GUI system. A toolkit that does not provide separate events for down and up is poorly designed, and makes it difficult or impossible to implement input effects like drag-and-drop or game controls.  And yet some toolkits like that did exist</a:t>
            </a:r>
            <a:r>
              <a:rPr lang="en-US" baseline="0">
                <a:latin typeface="Times New Roman" charset="0"/>
                <a:ea typeface="Arial" charset="0"/>
              </a:rPr>
              <a:t> at one time</a:t>
            </a:r>
            <a:r>
              <a:rPr lang="en-US">
                <a:latin typeface="Times New Roman" charset="0"/>
                <a:ea typeface="Arial" charset="0"/>
              </a:rPr>
              <a:t>,</a:t>
            </a:r>
            <a:r>
              <a:rPr lang="en-US" baseline="0">
                <a:latin typeface="Times New Roman" charset="0"/>
                <a:ea typeface="Arial" charset="0"/>
              </a:rPr>
              <a:t> particularly in the bad old days of handheld and mobile phone programming.</a:t>
            </a:r>
            <a:endParaRPr lang="en-US">
              <a:latin typeface="Times New Roman" charset="0"/>
              <a:ea typeface="Arial" charset="0"/>
            </a:endParaRPr>
          </a:p>
          <a:p>
            <a:endParaRPr lang="en-US"/>
          </a:p>
        </p:txBody>
      </p:sp>
      <p:sp>
        <p:nvSpPr>
          <p:cNvPr id="4" name="Slide Number Placeholder 3"/>
          <p:cNvSpPr>
            <a:spLocks noGrp="1"/>
          </p:cNvSpPr>
          <p:nvPr>
            <p:ph type="sldNum" sz="quarter" idx="10"/>
          </p:nvPr>
        </p:nvSpPr>
        <p:spPr/>
        <p:txBody>
          <a:bodyPr/>
          <a:lstStyle/>
          <a:p>
            <a:pPr>
              <a:defRPr/>
            </a:pPr>
            <a:fld id="{F47B1FC4-6178-4640-97B7-A43B7477CBB4}" type="slidenum">
              <a:rPr lang="en-US"/>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234EFF7F-C9E7-B948-BE5D-A8010525FAF5}" type="slidenum">
              <a:rPr lang="en-US"/>
              <a:pPr/>
              <a:t>6</a:t>
            </a:fld>
            <a:endParaRPr lang="en-US"/>
          </a:p>
        </p:txBody>
      </p:sp>
      <p:sp>
        <p:nvSpPr>
          <p:cNvPr id="26627" name="Rectangle 2"/>
          <p:cNvSpPr>
            <a:spLocks noGrp="1" noRot="1" noChangeAspect="1" noChangeArrowheads="1" noTextEdit="1"/>
          </p:cNvSpPr>
          <p:nvPr>
            <p:ph type="sldImg"/>
          </p:nvPr>
        </p:nvSpPr>
        <p:spPr>
          <a:xfrm>
            <a:off x="1503363" y="720725"/>
            <a:ext cx="4119562" cy="3089275"/>
          </a:xfrm>
          <a:ln/>
        </p:spPr>
      </p:sp>
      <p:sp>
        <p:nvSpPr>
          <p:cNvPr id="26628" name="Rectangle 3"/>
          <p:cNvSpPr>
            <a:spLocks noGrp="1" noChangeArrowheads="1"/>
          </p:cNvSpPr>
          <p:nvPr>
            <p:ph type="body" idx="1"/>
          </p:nvPr>
        </p:nvSpPr>
        <p:spPr>
          <a:noFill/>
          <a:ln/>
        </p:spPr>
        <p:txBody>
          <a:bodyPr/>
          <a:lstStyle/>
          <a:p>
            <a:r>
              <a:rPr lang="en-US">
                <a:latin typeface="Times New Roman" charset="0"/>
                <a:ea typeface="Arial" charset="0"/>
              </a:rPr>
              <a:t>For many GUI components, the raw events are too low-level, and must be translated into higher-level events.  For example, a mouse button press and release is translated into a mouse click event </a:t>
            </a:r>
            <a:r>
              <a:rPr lang="en-US" baseline="0">
                <a:latin typeface="Times New Roman" charset="0"/>
                <a:ea typeface="Arial" charset="0"/>
              </a:rPr>
              <a:t>-- </a:t>
            </a:r>
            <a:r>
              <a:rPr lang="en-US">
                <a:latin typeface="Times New Roman" charset="0"/>
                <a:ea typeface="Arial" charset="0"/>
              </a:rPr>
              <a:t>assuming the mouse didn’t move much between press and release – if it did, these events would be interpreted as a drag rather than a click, so a click event isn’t produced.  </a:t>
            </a:r>
          </a:p>
          <a:p>
            <a:r>
              <a:rPr lang="en-US">
                <a:latin typeface="Times New Roman" charset="0"/>
                <a:ea typeface="Arial" charset="0"/>
              </a:rPr>
              <a:t>Key down and up events are translated into character-typed events, which take modifiers (Shift/Ctrl/Alt) and input methods (e.g. entering for Chinese characters on a standard keyboard) into account to produce a Unicode character rather than a physical keyboard key.</a:t>
            </a:r>
            <a:r>
              <a:rPr lang="en-US" baseline="0">
                <a:latin typeface="Times New Roman" charset="0"/>
                <a:ea typeface="Arial" charset="0"/>
              </a:rPr>
              <a:t>  In addition, i</a:t>
            </a:r>
            <a:r>
              <a:rPr lang="en-US">
                <a:latin typeface="Times New Roman" charset="0"/>
                <a:ea typeface="Arial" charset="0"/>
              </a:rPr>
              <a:t>f you hold a key down, multiple character-typed events may be generated by an autorepeat mechanism (usually built into the operating system</a:t>
            </a:r>
            <a:r>
              <a:rPr lang="en-US" baseline="0">
                <a:latin typeface="Times New Roman" charset="0"/>
                <a:ea typeface="Arial" charset="0"/>
              </a:rPr>
              <a:t> or GUI toolkit</a:t>
            </a:r>
            <a:r>
              <a:rPr lang="en-US">
                <a:latin typeface="Times New Roman" charset="0"/>
                <a:ea typeface="Arial" charset="0"/>
              </a:rPr>
              <a:t>). When a mouse movement causes the mouse to enter or leave a component’s bounding box, entry and exit events are generated, so that the component can give feedback – e.g., visually highlighting a button, or changing the mouse cursor to a text I-bar or a pointing finger.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3363" y="720725"/>
            <a:ext cx="4119562" cy="3089275"/>
          </a:xfrm>
        </p:spPr>
      </p:sp>
      <p:sp>
        <p:nvSpPr>
          <p:cNvPr id="3" name="Notes Placeholder 2"/>
          <p:cNvSpPr>
            <a:spLocks noGrp="1"/>
          </p:cNvSpPr>
          <p:nvPr>
            <p:ph type="body" idx="1"/>
          </p:nvPr>
        </p:nvSpPr>
        <p:spPr/>
        <p:txBody>
          <a:bodyPr>
            <a:normAutofit/>
          </a:bodyPr>
          <a:lstStyle/>
          <a:p>
            <a:r>
              <a:rPr lang="en-US" dirty="0"/>
              <a:t>Here’s our</a:t>
            </a:r>
            <a:r>
              <a:rPr lang="en-US" baseline="0" dirty="0"/>
              <a:t> first example of using state machines for input handling.  Inside the GUI toolkit, a state machine is handling the translation of raw events into higher-level events.  Here’s how the click event is generated – after a </a:t>
            </a:r>
            <a:r>
              <a:rPr lang="en-US" baseline="0" dirty="0" err="1"/>
              <a:t>mousedown</a:t>
            </a:r>
            <a:r>
              <a:rPr lang="en-US" baseline="0" dirty="0"/>
              <a:t> and </a:t>
            </a:r>
            <a:r>
              <a:rPr lang="en-US" baseline="0" dirty="0" err="1"/>
              <a:t>mouseup</a:t>
            </a:r>
            <a:r>
              <a:rPr lang="en-US" baseline="0" dirty="0"/>
              <a:t>, as long as the mouse hasn’t moved (much) between those two events.  Question for you: what is the threshold on your favorite GUI toolkit?  If it’s measured in pixels, how large is it?  Does the mouse exiting the bounding box of the graphical object trigger the threshold regardless of pixel distance?</a:t>
            </a:r>
          </a:p>
          <a:p>
            <a:r>
              <a:rPr lang="en-US" baseline="0" dirty="0"/>
              <a:t>In this case, the raw events (down, up, move) are still delivered to your application, along with the translated event (click).  This means that if your application is handling both the raw events and the translated events, it has to be prepared to expect this.  This often comes up with double-click, for example: your application will see two click events before it sees the double-click event.  As a result, you can’t make click do something incompatible with double-click.</a:t>
            </a:r>
          </a:p>
          <a:p>
            <a:r>
              <a:rPr lang="en-US" baseline="0" dirty="0"/>
              <a:t>But occasionally, low-level events are </a:t>
            </a:r>
            <a:r>
              <a:rPr lang="en-US" b="1" baseline="0" dirty="0"/>
              <a:t>consumed</a:t>
            </a:r>
            <a:r>
              <a:rPr lang="en-US" b="0" baseline="0" dirty="0"/>
              <a:t> in the process of translating them to higher-level events.  It’s a difference you have to pay attention to in your particular toolkit</a:t>
            </a:r>
            <a:r>
              <a:rPr lang="en-US" b="0" baseline="0" dirty="0" smtClean="0"/>
              <a:t>.</a:t>
            </a:r>
            <a:endParaRPr lang="en-US" baseline="0" dirty="0"/>
          </a:p>
        </p:txBody>
      </p:sp>
      <p:sp>
        <p:nvSpPr>
          <p:cNvPr id="4" name="Slide Number Placeholder 3"/>
          <p:cNvSpPr>
            <a:spLocks noGrp="1"/>
          </p:cNvSpPr>
          <p:nvPr>
            <p:ph type="sldNum" sz="quarter" idx="10"/>
          </p:nvPr>
        </p:nvSpPr>
        <p:spPr/>
        <p:txBody>
          <a:bodyPr/>
          <a:lstStyle/>
          <a:p>
            <a:pPr>
              <a:defRPr/>
            </a:pPr>
            <a:fld id="{F47B1FC4-6178-4640-97B7-A43B7477CBB4}" type="slidenum">
              <a:rPr lang="en-US"/>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3363" y="720725"/>
            <a:ext cx="4119562" cy="3089275"/>
          </a:xfrm>
        </p:spPr>
      </p:sp>
      <p:sp>
        <p:nvSpPr>
          <p:cNvPr id="3" name="Notes Placeholder 2"/>
          <p:cNvSpPr>
            <a:spLocks noGrp="1"/>
          </p:cNvSpPr>
          <p:nvPr>
            <p:ph type="body" idx="1"/>
          </p:nvPr>
        </p:nvSpPr>
        <p:spPr/>
        <p:txBody>
          <a:bodyPr>
            <a:normAutofit/>
          </a:bodyPr>
          <a:lstStyle/>
          <a:p>
            <a:r>
              <a:rPr lang="en-US">
                <a:latin typeface="Times New Roman" charset="0"/>
                <a:ea typeface="Arial" charset="0"/>
              </a:rPr>
              <a:t>The keyboard focus is also part of the state of the input system,</a:t>
            </a:r>
            <a:r>
              <a:rPr lang="en-US" baseline="0">
                <a:latin typeface="Times New Roman" charset="0"/>
                <a:ea typeface="Arial" charset="0"/>
              </a:rPr>
              <a:t> but </a:t>
            </a:r>
            <a:r>
              <a:rPr lang="en-US">
                <a:latin typeface="Times New Roman" charset="0"/>
                <a:ea typeface="Arial" charset="0"/>
              </a:rPr>
              <a:t>it isn’t in the input hardware – instead,</a:t>
            </a:r>
            <a:r>
              <a:rPr lang="en-US" baseline="0">
                <a:latin typeface="Times New Roman" charset="0"/>
                <a:ea typeface="Arial" charset="0"/>
              </a:rPr>
              <a:t> the keyboard focus is a particular object in the view tree that currently receives keyboard events.  On some X Windows window managers, you can configure the keyboard focus to follow the mouse pointer – whatever view object contains the mouse pointer has the keyboard focus as well.  On most windowing systems (like Windows and Mac), however, a </a:t>
            </a:r>
            <a:r>
              <a:rPr lang="en-US">
                <a:latin typeface="Times New Roman" charset="0"/>
                <a:ea typeface="Arial" charset="0"/>
              </a:rPr>
              <a:t>mouse down is the more</a:t>
            </a:r>
            <a:r>
              <a:rPr lang="en-US" baseline="0">
                <a:latin typeface="Times New Roman" charset="0"/>
                <a:ea typeface="Arial" charset="0"/>
              </a:rPr>
              <a:t> common way to change the </a:t>
            </a:r>
            <a:r>
              <a:rPr lang="en-US">
                <a:latin typeface="Times New Roman" charset="0"/>
                <a:ea typeface="Arial" charset="0"/>
              </a:rPr>
              <a:t>focus.</a:t>
            </a:r>
            <a:endParaRPr lang="en-US"/>
          </a:p>
        </p:txBody>
      </p:sp>
      <p:sp>
        <p:nvSpPr>
          <p:cNvPr id="4" name="Slide Number Placeholder 3"/>
          <p:cNvSpPr>
            <a:spLocks noGrp="1"/>
          </p:cNvSpPr>
          <p:nvPr>
            <p:ph type="sldNum" sz="quarter" idx="10"/>
          </p:nvPr>
        </p:nvSpPr>
        <p:spPr/>
        <p:txBody>
          <a:bodyPr/>
          <a:lstStyle/>
          <a:p>
            <a:pPr>
              <a:defRPr/>
            </a:pPr>
            <a:fld id="{F47B1FC4-6178-4640-97B7-A43B7477CBB4}" type="slidenum">
              <a:rPr lang="en-US"/>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7024868F-E80A-A949-AB25-285FAED68F5F}" type="slidenum">
              <a:rPr lang="en-US"/>
              <a:pPr/>
              <a:t>9</a:t>
            </a:fld>
            <a:endParaRPr lang="en-US"/>
          </a:p>
        </p:txBody>
      </p:sp>
      <p:sp>
        <p:nvSpPr>
          <p:cNvPr id="28675" name="Rectangle 2"/>
          <p:cNvSpPr>
            <a:spLocks noGrp="1" noRot="1" noChangeAspect="1" noChangeArrowheads="1" noTextEdit="1"/>
          </p:cNvSpPr>
          <p:nvPr>
            <p:ph type="sldImg"/>
          </p:nvPr>
        </p:nvSpPr>
        <p:spPr>
          <a:xfrm>
            <a:off x="1503363" y="720725"/>
            <a:ext cx="4119562" cy="3089275"/>
          </a:xfrm>
          <a:ln/>
        </p:spPr>
      </p:sp>
      <p:sp>
        <p:nvSpPr>
          <p:cNvPr id="28676" name="Rectangle 3"/>
          <p:cNvSpPr>
            <a:spLocks noGrp="1" noChangeArrowheads="1"/>
          </p:cNvSpPr>
          <p:nvPr>
            <p:ph type="body" idx="1"/>
          </p:nvPr>
        </p:nvSpPr>
        <p:spPr>
          <a:noFill/>
          <a:ln/>
        </p:spPr>
        <p:txBody>
          <a:bodyPr/>
          <a:lstStyle/>
          <a:p>
            <a:r>
              <a:rPr lang="en-US" dirty="0">
                <a:latin typeface="Times New Roman" charset="0"/>
                <a:ea typeface="Arial" charset="0"/>
              </a:rPr>
              <a:t>Input events carry</a:t>
            </a:r>
            <a:r>
              <a:rPr lang="en-US" baseline="0" dirty="0">
                <a:latin typeface="Times New Roman" charset="0"/>
                <a:ea typeface="Arial" charset="0"/>
              </a:rPr>
              <a:t> with them </a:t>
            </a:r>
            <a:r>
              <a:rPr lang="en-US" dirty="0">
                <a:latin typeface="Times New Roman" charset="0"/>
                <a:ea typeface="Arial" charset="0"/>
              </a:rPr>
              <a:t>some or all of these properties, which represent the state of </a:t>
            </a:r>
            <a:r>
              <a:rPr lang="en-US" baseline="0" dirty="0">
                <a:latin typeface="Times New Roman" charset="0"/>
                <a:ea typeface="Arial" charset="0"/>
              </a:rPr>
              <a:t>the input hardware immediately after the event occurred</a:t>
            </a:r>
            <a:r>
              <a:rPr lang="en-US" dirty="0">
                <a:latin typeface="Times New Roman" charset="0"/>
                <a:ea typeface="Arial" charset="0"/>
              </a:rPr>
              <a:t>.</a:t>
            </a:r>
          </a:p>
          <a:p>
            <a:r>
              <a:rPr lang="en-US" dirty="0">
                <a:latin typeface="Times New Roman" charset="0"/>
                <a:ea typeface="Arial" charset="0"/>
              </a:rPr>
              <a:t>  On most systems, all events include the modifier key state, since some mouse gestures are modified by Shift, Control, and Alt.  Some systems include the mouse position and button state on all events; some put it only on mouse-related events.</a:t>
            </a:r>
          </a:p>
          <a:p>
            <a:r>
              <a:rPr lang="en-US" dirty="0">
                <a:latin typeface="Times New Roman" charset="0"/>
                <a:ea typeface="Arial" charset="0"/>
              </a:rPr>
              <a:t>The timestamp indicates when the input was received, so that the system can time features like </a:t>
            </a:r>
            <a:r>
              <a:rPr lang="en-US" dirty="0" err="1">
                <a:latin typeface="Times New Roman" charset="0"/>
                <a:ea typeface="Arial" charset="0"/>
              </a:rPr>
              <a:t>autorepeat</a:t>
            </a:r>
            <a:r>
              <a:rPr lang="en-US" dirty="0">
                <a:latin typeface="Times New Roman" charset="0"/>
                <a:ea typeface="Arial" charset="0"/>
              </a:rPr>
              <a:t> and double-clicking.  It is essential that the timestamp be a property of the event, rather than just read from the clock when the event is handled.  Events are stored in a queue, and an event may languish in the queue for an uncertain interval until the application actually handles it,</a:t>
            </a:r>
            <a:r>
              <a:rPr lang="en-US" baseline="0" dirty="0">
                <a:latin typeface="Times New Roman" charset="0"/>
                <a:ea typeface="Arial" charset="0"/>
              </a:rPr>
              <a:t> so it’s necessary for the time of the event to be captured as close to the event’s actual occurrence (the press or release in the event object itself).</a:t>
            </a:r>
          </a:p>
          <a:p>
            <a:r>
              <a:rPr lang="en-US" baseline="0" dirty="0">
                <a:latin typeface="Times New Roman" charset="0"/>
                <a:ea typeface="Arial" charset="0"/>
              </a:rPr>
              <a:t>Keyboard events can be trickier to handle than mouse events because identifying the key involved in the event is not always easy.  Particularly for cross-platform toolkits (HTML, Flash, Java), there may be a variety of different keyboard hardware with different sets of keys, and in HTML/</a:t>
            </a:r>
            <a:r>
              <a:rPr lang="en-US" baseline="0" dirty="0" err="1">
                <a:latin typeface="Times New Roman" charset="0"/>
                <a:ea typeface="Arial" charset="0"/>
              </a:rPr>
              <a:t>Javascript</a:t>
            </a:r>
            <a:r>
              <a:rPr lang="en-US" baseline="0" dirty="0">
                <a:latin typeface="Times New Roman" charset="0"/>
                <a:ea typeface="Arial" charset="0"/>
              </a:rPr>
              <a:t>, different browsers may work differently.  There is the further complication that translated key events (the “character typed” event) do not represent a </a:t>
            </a:r>
            <a:r>
              <a:rPr lang="en-US" b="1" baseline="0" dirty="0">
                <a:latin typeface="Times New Roman" charset="0"/>
                <a:ea typeface="Arial" charset="0"/>
              </a:rPr>
              <a:t>keystroke </a:t>
            </a:r>
            <a:r>
              <a:rPr lang="en-US" baseline="0" dirty="0">
                <a:latin typeface="Times New Roman" charset="0"/>
                <a:ea typeface="Arial" charset="0"/>
              </a:rPr>
              <a:t>(like Shift or </a:t>
            </a:r>
            <a:r>
              <a:rPr lang="en-US" baseline="0" dirty="0" err="1">
                <a:latin typeface="Times New Roman" charset="0"/>
                <a:ea typeface="Arial" charset="0"/>
              </a:rPr>
              <a:t>PgUp</a:t>
            </a:r>
            <a:r>
              <a:rPr lang="en-US" baseline="0" dirty="0">
                <a:latin typeface="Times New Roman" charset="0"/>
                <a:ea typeface="Arial" charset="0"/>
              </a:rPr>
              <a:t> or the A key), but rather a </a:t>
            </a:r>
            <a:r>
              <a:rPr lang="en-US" b="1" baseline="0" dirty="0">
                <a:latin typeface="Times New Roman" charset="0"/>
                <a:ea typeface="Arial" charset="0"/>
              </a:rPr>
              <a:t>character</a:t>
            </a:r>
            <a:r>
              <a:rPr lang="en-US" b="0" baseline="0" dirty="0">
                <a:latin typeface="Times New Roman" charset="0"/>
                <a:ea typeface="Arial" charset="0"/>
              </a:rPr>
              <a:t> (like “a” or “A” or “%”).  Keystrokes are identified by physical keys on the keyboard; characters are identified by values in a character set (like Unicode or ASCII).  In </a:t>
            </a:r>
            <a:r>
              <a:rPr lang="en-US" b="0" baseline="0" dirty="0" err="1">
                <a:latin typeface="Times New Roman" charset="0"/>
                <a:ea typeface="Arial" charset="0"/>
              </a:rPr>
              <a:t>jQuery</a:t>
            </a:r>
            <a:r>
              <a:rPr lang="en-US" b="0" baseline="0" dirty="0">
                <a:latin typeface="Times New Roman" charset="0"/>
                <a:ea typeface="Arial" charset="0"/>
              </a:rPr>
              <a:t>, do not treat </a:t>
            </a:r>
            <a:r>
              <a:rPr lang="en-US" b="0" baseline="0" dirty="0" err="1">
                <a:latin typeface="Times New Roman" charset="0"/>
                <a:ea typeface="Arial" charset="0"/>
              </a:rPr>
              <a:t>keydown</a:t>
            </a:r>
            <a:r>
              <a:rPr lang="en-US" b="0" baseline="0" dirty="0">
                <a:latin typeface="Times New Roman" charset="0"/>
                <a:ea typeface="Arial" charset="0"/>
              </a:rPr>
              <a:t>/</a:t>
            </a:r>
            <a:r>
              <a:rPr lang="en-US" b="0" baseline="0" dirty="0" err="1">
                <a:latin typeface="Times New Roman" charset="0"/>
                <a:ea typeface="Arial" charset="0"/>
              </a:rPr>
              <a:t>keyup</a:t>
            </a:r>
            <a:r>
              <a:rPr lang="en-US" b="0" baseline="0" dirty="0">
                <a:latin typeface="Times New Roman" charset="0"/>
                <a:ea typeface="Arial" charset="0"/>
              </a:rPr>
              <a:t> and </a:t>
            </a:r>
            <a:r>
              <a:rPr lang="en-US" b="0" baseline="0" dirty="0" err="1">
                <a:latin typeface="Times New Roman" charset="0"/>
                <a:ea typeface="Arial" charset="0"/>
              </a:rPr>
              <a:t>keypress</a:t>
            </a:r>
            <a:r>
              <a:rPr lang="en-US" b="0" baseline="0" dirty="0">
                <a:latin typeface="Times New Roman" charset="0"/>
                <a:ea typeface="Arial" charset="0"/>
              </a:rPr>
              <a:t> as interchangeable; their names may be similar, but the parameters of the events are different</a:t>
            </a:r>
            <a:r>
              <a:rPr lang="en-US" b="0" baseline="0" dirty="0" smtClean="0">
                <a:latin typeface="Times New Roman" charset="0"/>
                <a:ea typeface="Arial" charset="0"/>
              </a:rPr>
              <a:t>.</a:t>
            </a:r>
            <a:endParaRPr lang="en-US" b="0" baseline="0" dirty="0">
              <a:latin typeface="Times New Roman" charset="0"/>
              <a:ea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5170" name="Rectangle 2"/>
          <p:cNvSpPr>
            <a:spLocks noGrp="1" noChangeArrowheads="1"/>
          </p:cNvSpPr>
          <p:nvPr>
            <p:ph type="ctrTitle"/>
          </p:nvPr>
        </p:nvSpPr>
        <p:spPr>
          <a:xfrm>
            <a:off x="685800" y="2130425"/>
            <a:ext cx="7772400" cy="1470025"/>
          </a:xfrm>
        </p:spPr>
        <p:txBody>
          <a:bodyPr/>
          <a:lstStyle>
            <a:lvl1pPr>
              <a:defRPr/>
            </a:lvl1pPr>
          </a:lstStyle>
          <a:p>
            <a:r>
              <a:rPr lang="en-US" dirty="0"/>
              <a:t>Click to edit Master title style</a:t>
            </a:r>
          </a:p>
        </p:txBody>
      </p:sp>
      <p:sp>
        <p:nvSpPr>
          <p:cNvPr id="135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4BCEAB8-06A5-4674-AF58-2362FC21A00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5748B2B5-41D7-4159-90FD-04EC08CDB5C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52400"/>
            <a:ext cx="21145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1912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A9A3D2C-E7B0-41F9-B6D9-1DC155354611}"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08BF3C87-60DA-48BB-AE3C-B67AEA40402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DED02BFE-7271-4A80-94B1-FD65C6DFD2D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460131C0-6659-4378-84D7-9E75C1B357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52AC1F09-2D7A-445F-A3D4-12F5B47D9B7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9" name="Rectangle 7"/>
          <p:cNvSpPr>
            <a:spLocks noGrp="1" noChangeArrowheads="1"/>
          </p:cNvSpPr>
          <p:nvPr>
            <p:ph type="sldNum" sz="quarter" idx="12"/>
          </p:nvPr>
        </p:nvSpPr>
        <p:spPr>
          <a:ln/>
        </p:spPr>
        <p:txBody>
          <a:bodyPr/>
          <a:lstStyle>
            <a:lvl1pPr>
              <a:defRPr/>
            </a:lvl1pPr>
          </a:lstStyle>
          <a:p>
            <a:fld id="{2B1927E9-FA1F-408A-B600-8D851381034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5" name="Rectangle 7"/>
          <p:cNvSpPr>
            <a:spLocks noGrp="1" noChangeArrowheads="1"/>
          </p:cNvSpPr>
          <p:nvPr>
            <p:ph type="sldNum" sz="quarter" idx="12"/>
          </p:nvPr>
        </p:nvSpPr>
        <p:spPr>
          <a:ln/>
        </p:spPr>
        <p:txBody>
          <a:bodyPr/>
          <a:lstStyle>
            <a:lvl1pPr>
              <a:defRPr/>
            </a:lvl1pPr>
          </a:lstStyle>
          <a:p>
            <a:fld id="{0865F683-D6B1-41F4-BD57-49C8073962A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4" name="Rectangle 7"/>
          <p:cNvSpPr>
            <a:spLocks noGrp="1" noChangeArrowheads="1"/>
          </p:cNvSpPr>
          <p:nvPr>
            <p:ph type="sldNum" sz="quarter" idx="12"/>
          </p:nvPr>
        </p:nvSpPr>
        <p:spPr>
          <a:ln/>
        </p:spPr>
        <p:txBody>
          <a:bodyPr/>
          <a:lstStyle>
            <a:lvl1pPr>
              <a:defRPr/>
            </a:lvl1pPr>
          </a:lstStyle>
          <a:p>
            <a:fld id="{7769B0E4-5AD4-4B74-8A1A-60581190802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891FF7C6-2E5B-4C40-A5DE-8BE7C4685FD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2B1F7454-AB04-4E8F-A161-493FBE9E57F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4149" name="Rectangle 5"/>
          <p:cNvSpPr>
            <a:spLocks noGrp="1" noChangeArrowheads="1"/>
          </p:cNvSpPr>
          <p:nvPr>
            <p:ph type="dt" sz="half" idx="2"/>
          </p:nvPr>
        </p:nvSpPr>
        <p:spPr bwMode="auto">
          <a:xfrm>
            <a:off x="457200" y="6245225"/>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r>
              <a:rPr lang="en-US" smtClean="0"/>
              <a:t>Spring 2013</a:t>
            </a:r>
            <a:endParaRPr lang="en-US"/>
          </a:p>
        </p:txBody>
      </p:sp>
      <p:sp>
        <p:nvSpPr>
          <p:cNvPr id="134150" name="Rectangle 6"/>
          <p:cNvSpPr>
            <a:spLocks noGrp="1" noChangeArrowheads="1"/>
          </p:cNvSpPr>
          <p:nvPr>
            <p:ph type="ftr" sz="quarter" idx="3"/>
          </p:nvPr>
        </p:nvSpPr>
        <p:spPr bwMode="auto">
          <a:xfrm>
            <a:off x="19050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r>
              <a:rPr lang="en-US" smtClean="0"/>
              <a:t>6.813/6.831 User Interface Design and Implementation</a:t>
            </a:r>
            <a:endParaRPr lang="en-US"/>
          </a:p>
        </p:txBody>
      </p:sp>
      <p:sp>
        <p:nvSpPr>
          <p:cNvPr id="134151" name="Rectangle 7"/>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11FD525-82AD-4D83-90EB-0F743BF092C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p:txStyles>
    <p:titleStyle>
      <a:lvl1pPr algn="l" rtl="0" eaLnBrk="0" fontAlgn="base" hangingPunct="0">
        <a:spcBef>
          <a:spcPct val="0"/>
        </a:spcBef>
        <a:spcAft>
          <a:spcPct val="0"/>
        </a:spcAft>
        <a:defRPr sz="2800">
          <a:solidFill>
            <a:schemeClr val="accent1"/>
          </a:solidFill>
          <a:latin typeface="+mj-lt"/>
          <a:ea typeface="ＭＳ Ｐゴシック" charset="-128"/>
          <a:cs typeface="+mj-cs"/>
        </a:defRPr>
      </a:lvl1pPr>
      <a:lvl2pPr algn="l" rtl="0" eaLnBrk="0" fontAlgn="base" hangingPunct="0">
        <a:spcBef>
          <a:spcPct val="0"/>
        </a:spcBef>
        <a:spcAft>
          <a:spcPct val="0"/>
        </a:spcAft>
        <a:defRPr sz="2800">
          <a:solidFill>
            <a:schemeClr val="accent1"/>
          </a:solidFill>
          <a:latin typeface="Arial Black" pitchFamily="34" charset="0"/>
          <a:ea typeface="ＭＳ Ｐゴシック" charset="-128"/>
        </a:defRPr>
      </a:lvl2pPr>
      <a:lvl3pPr algn="l" rtl="0" eaLnBrk="0" fontAlgn="base" hangingPunct="0">
        <a:spcBef>
          <a:spcPct val="0"/>
        </a:spcBef>
        <a:spcAft>
          <a:spcPct val="0"/>
        </a:spcAft>
        <a:defRPr sz="2800">
          <a:solidFill>
            <a:schemeClr val="accent1"/>
          </a:solidFill>
          <a:latin typeface="Arial Black" pitchFamily="34" charset="0"/>
          <a:ea typeface="ＭＳ Ｐゴシック" charset="-128"/>
        </a:defRPr>
      </a:lvl3pPr>
      <a:lvl4pPr algn="l" rtl="0" eaLnBrk="0" fontAlgn="base" hangingPunct="0">
        <a:spcBef>
          <a:spcPct val="0"/>
        </a:spcBef>
        <a:spcAft>
          <a:spcPct val="0"/>
        </a:spcAft>
        <a:defRPr sz="2800">
          <a:solidFill>
            <a:schemeClr val="accent1"/>
          </a:solidFill>
          <a:latin typeface="Arial Black" pitchFamily="34" charset="0"/>
          <a:ea typeface="ＭＳ Ｐゴシック" charset="-128"/>
        </a:defRPr>
      </a:lvl4pPr>
      <a:lvl5pPr algn="l" rtl="0" eaLnBrk="0" fontAlgn="base" hangingPunct="0">
        <a:spcBef>
          <a:spcPct val="0"/>
        </a:spcBef>
        <a:spcAft>
          <a:spcPct val="0"/>
        </a:spcAft>
        <a:defRPr sz="2800">
          <a:solidFill>
            <a:schemeClr val="accent1"/>
          </a:solidFill>
          <a:latin typeface="Arial Black" pitchFamily="34" charset="0"/>
          <a:ea typeface="ＭＳ Ｐゴシック" charset="-128"/>
        </a:defRPr>
      </a:lvl5pPr>
      <a:lvl6pPr marL="457200" algn="l" rtl="0" fontAlgn="base">
        <a:spcBef>
          <a:spcPct val="0"/>
        </a:spcBef>
        <a:spcAft>
          <a:spcPct val="0"/>
        </a:spcAft>
        <a:defRPr sz="3200">
          <a:solidFill>
            <a:schemeClr val="accent1"/>
          </a:solidFill>
          <a:latin typeface="Arial Black" pitchFamily="34" charset="0"/>
        </a:defRPr>
      </a:lvl6pPr>
      <a:lvl7pPr marL="914400" algn="l" rtl="0" fontAlgn="base">
        <a:spcBef>
          <a:spcPct val="0"/>
        </a:spcBef>
        <a:spcAft>
          <a:spcPct val="0"/>
        </a:spcAft>
        <a:defRPr sz="3200">
          <a:solidFill>
            <a:schemeClr val="accent1"/>
          </a:solidFill>
          <a:latin typeface="Arial Black" pitchFamily="34" charset="0"/>
        </a:defRPr>
      </a:lvl7pPr>
      <a:lvl8pPr marL="1371600" algn="l" rtl="0" fontAlgn="base">
        <a:spcBef>
          <a:spcPct val="0"/>
        </a:spcBef>
        <a:spcAft>
          <a:spcPct val="0"/>
        </a:spcAft>
        <a:defRPr sz="3200">
          <a:solidFill>
            <a:schemeClr val="accent1"/>
          </a:solidFill>
          <a:latin typeface="Arial Black" pitchFamily="34" charset="0"/>
        </a:defRPr>
      </a:lvl8pPr>
      <a:lvl9pPr marL="1828800" algn="l" rtl="0" fontAlgn="base">
        <a:spcBef>
          <a:spcPct val="0"/>
        </a:spcBef>
        <a:spcAft>
          <a:spcPct val="0"/>
        </a:spcAft>
        <a:defRPr sz="3200">
          <a:solidFill>
            <a:schemeClr val="accent1"/>
          </a:solidFill>
          <a:latin typeface="Arial Black"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L9: </a:t>
            </a:r>
            <a:r>
              <a:rPr lang="en-US" dirty="0" smtClean="0"/>
              <a:t>Input</a:t>
            </a:r>
            <a:endParaRPr lang="en-US" dirty="0"/>
          </a:p>
        </p:txBody>
      </p:sp>
      <p:sp>
        <p:nvSpPr>
          <p:cNvPr id="3" name="Subtitle 2"/>
          <p:cNvSpPr>
            <a:spLocks noGrp="1"/>
          </p:cNvSpPr>
          <p:nvPr>
            <p:ph type="subTitle" idx="1"/>
          </p:nvPr>
        </p:nvSpPr>
        <p:spPr/>
        <p:txBody>
          <a:bodyPr/>
          <a:lstStyle/>
          <a:p>
            <a:pPr marL="342900" indent="-342900" algn="l">
              <a:buFont typeface="Arial"/>
              <a:buChar char="•"/>
            </a:pPr>
            <a:endParaRPr lang="en-US" sz="2000" dirty="0" smtClean="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E4BCEAB8-06A5-4674-AF58-2362FC21A007}" type="slidenum">
              <a:rPr lang="en-US" smtClean="0"/>
              <a:pPr/>
              <a:t>1</a:t>
            </a:fld>
            <a:endParaRPr lang="en-US"/>
          </a:p>
        </p:txBody>
      </p:sp>
    </p:spTree>
    <p:extLst>
      <p:ext uri="{BB962C8B-B14F-4D97-AF65-F5344CB8AC3E}">
        <p14:creationId xmlns:p14="http://schemas.microsoft.com/office/powerpoint/2010/main" val="4907873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ea typeface="ＭＳ Ｐゴシック" charset="-128"/>
                <a:cs typeface="ＭＳ Ｐゴシック" charset="-128"/>
              </a:rPr>
              <a:t>Event Queue</a:t>
            </a:r>
          </a:p>
        </p:txBody>
      </p:sp>
      <p:sp>
        <p:nvSpPr>
          <p:cNvPr id="29699" name="Rectangle 3"/>
          <p:cNvSpPr>
            <a:spLocks noGrp="1" noChangeArrowheads="1"/>
          </p:cNvSpPr>
          <p:nvPr>
            <p:ph type="body" idx="1"/>
          </p:nvPr>
        </p:nvSpPr>
        <p:spPr/>
        <p:txBody>
          <a:bodyPr/>
          <a:lstStyle/>
          <a:p>
            <a:pPr>
              <a:lnSpc>
                <a:spcPct val="90000"/>
              </a:lnSpc>
            </a:pPr>
            <a:r>
              <a:rPr lang="en-US">
                <a:ea typeface="Arial" charset="0"/>
              </a:rPr>
              <a:t>Events are stored in a queue</a:t>
            </a:r>
          </a:p>
          <a:p>
            <a:pPr lvl="1">
              <a:lnSpc>
                <a:spcPct val="90000"/>
              </a:lnSpc>
            </a:pPr>
            <a:r>
              <a:rPr lang="en-US">
                <a:ea typeface="Arial" charset="0"/>
              </a:rPr>
              <a:t>User input tends to be bursty</a:t>
            </a:r>
          </a:p>
          <a:p>
            <a:pPr lvl="1">
              <a:lnSpc>
                <a:spcPct val="90000"/>
              </a:lnSpc>
            </a:pPr>
            <a:r>
              <a:rPr lang="en-US">
                <a:ea typeface="Arial" charset="0"/>
              </a:rPr>
              <a:t>Queue saves application from hard real time constraints (i.e., having to finish handling each event before next one might occur)</a:t>
            </a:r>
          </a:p>
          <a:p>
            <a:pPr>
              <a:lnSpc>
                <a:spcPct val="90000"/>
              </a:lnSpc>
            </a:pPr>
            <a:r>
              <a:rPr lang="en-US">
                <a:ea typeface="Arial" charset="0"/>
              </a:rPr>
              <a:t>Mouse moves are coalesced into a single event in queue</a:t>
            </a:r>
          </a:p>
          <a:p>
            <a:pPr lvl="1">
              <a:lnSpc>
                <a:spcPct val="90000"/>
              </a:lnSpc>
            </a:pPr>
            <a:r>
              <a:rPr lang="en-US">
                <a:ea typeface="Arial" charset="0"/>
              </a:rPr>
              <a:t>If application can</a:t>
            </a:r>
            <a:r>
              <a:rPr lang="en-US">
                <a:latin typeface="Verdana" charset="0"/>
                <a:ea typeface="Arial" charset="0"/>
              </a:rPr>
              <a:t>’</a:t>
            </a:r>
            <a:r>
              <a:rPr lang="en-US">
                <a:ea typeface="Arial" charset="0"/>
              </a:rPr>
              <a:t>t keep up, then sketched lines have very few points</a:t>
            </a:r>
          </a:p>
        </p:txBody>
      </p:sp>
      <p:sp>
        <p:nvSpPr>
          <p:cNvPr id="29700"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29701"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9702" name="Slide Number Placeholder 5"/>
          <p:cNvSpPr>
            <a:spLocks noGrp="1"/>
          </p:cNvSpPr>
          <p:nvPr>
            <p:ph type="sldNum" sz="quarter" idx="12"/>
          </p:nvPr>
        </p:nvSpPr>
        <p:spPr>
          <a:noFill/>
        </p:spPr>
        <p:txBody>
          <a:bodyPr/>
          <a:lstStyle/>
          <a:p>
            <a:fld id="{62318FE9-AD05-4C4D-BD54-AE19A6917714}" type="slidenum">
              <a:rPr lang="en-US"/>
              <a:pPr/>
              <a:t>10</a:t>
            </a:fld>
            <a:endParaRPr lang="en-US"/>
          </a:p>
        </p:txBody>
      </p:sp>
    </p:spTree>
    <p:extLst>
      <p:ext uri="{BB962C8B-B14F-4D97-AF65-F5344CB8AC3E}">
        <p14:creationId xmlns:p14="http://schemas.microsoft.com/office/powerpoint/2010/main" val="109716069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dirty="0" smtClean="0"/>
              <a:t>Which of the following </a:t>
            </a:r>
            <a:r>
              <a:rPr lang="en-US" dirty="0" smtClean="0"/>
              <a:t>user interface techniques rely on translated events? </a:t>
            </a:r>
            <a:r>
              <a:rPr lang="en-US" dirty="0" smtClean="0"/>
              <a:t>(</a:t>
            </a:r>
            <a:r>
              <a:rPr lang="en-US" b="1" dirty="0" smtClean="0"/>
              <a:t>choose all good answers</a:t>
            </a:r>
            <a:r>
              <a:rPr lang="en-US" dirty="0" smtClean="0"/>
              <a:t>)</a:t>
            </a:r>
          </a:p>
          <a:p>
            <a:pPr marL="914400" lvl="1" indent="-457200">
              <a:buFont typeface="+mj-lt"/>
              <a:buAutoNum type="alphaUcPeriod"/>
            </a:pPr>
            <a:r>
              <a:rPr lang="en-US" dirty="0" smtClean="0"/>
              <a:t>Keyboard focus</a:t>
            </a:r>
            <a:endParaRPr lang="en-US" dirty="0" smtClean="0"/>
          </a:p>
          <a:p>
            <a:pPr marL="914400" lvl="1" indent="-457200">
              <a:buFont typeface="+mj-lt"/>
              <a:buAutoNum type="alphaUcPeriod"/>
            </a:pPr>
            <a:r>
              <a:rPr lang="en-US" dirty="0" smtClean="0"/>
              <a:t>Drag &amp; drop</a:t>
            </a:r>
            <a:endParaRPr lang="en-US" dirty="0" smtClean="0"/>
          </a:p>
          <a:p>
            <a:pPr marL="914400" lvl="1" indent="-457200">
              <a:buFont typeface="+mj-lt"/>
              <a:buAutoNum type="alphaUcPeriod"/>
            </a:pPr>
            <a:r>
              <a:rPr lang="en-US" dirty="0" smtClean="0"/>
              <a:t>Mouse </a:t>
            </a:r>
            <a:r>
              <a:rPr lang="en-US" dirty="0"/>
              <a:t>h</a:t>
            </a:r>
            <a:r>
              <a:rPr lang="en-US" dirty="0" smtClean="0"/>
              <a:t>over feedback  </a:t>
            </a:r>
            <a:endParaRPr lang="en-US" dirty="0" smtClean="0"/>
          </a:p>
          <a:p>
            <a:pPr marL="914400" lvl="1" indent="-457200">
              <a:buFont typeface="+mj-lt"/>
              <a:buAutoNum type="alphaUcPeriod"/>
            </a:pPr>
            <a:r>
              <a:rPr lang="en-US" dirty="0" smtClean="0"/>
              <a:t>Double-clicking</a:t>
            </a:r>
            <a:endParaRPr lang="en-US" dirty="0" smtClean="0"/>
          </a:p>
          <a:p>
            <a:pPr marL="914400" lvl="1" indent="-457200">
              <a:buFont typeface="+mj-lt"/>
              <a:buAutoNum type="alphaUcPeriod"/>
            </a:pPr>
            <a:endParaRPr lang="en-US" dirty="0" smtClean="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11</a:t>
            </a:fld>
            <a:endParaRPr lang="en-US"/>
          </a:p>
        </p:txBody>
      </p:sp>
    </p:spTree>
    <p:extLst>
      <p:ext uri="{BB962C8B-B14F-4D97-AF65-F5344CB8AC3E}">
        <p14:creationId xmlns:p14="http://schemas.microsoft.com/office/powerpoint/2010/main" val="2487854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Event Dispatch &amp; Propagation</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12</a:t>
            </a:fld>
            <a:endParaRPr lang="en-US"/>
          </a:p>
        </p:txBody>
      </p:sp>
    </p:spTree>
    <p:extLst>
      <p:ext uri="{BB962C8B-B14F-4D97-AF65-F5344CB8AC3E}">
        <p14:creationId xmlns:p14="http://schemas.microsoft.com/office/powerpoint/2010/main" val="490210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ea typeface="ＭＳ Ｐゴシック" charset="-128"/>
                <a:cs typeface="ＭＳ Ｐゴシック" charset="-128"/>
              </a:rPr>
              <a:t>Event Loop</a:t>
            </a:r>
          </a:p>
        </p:txBody>
      </p:sp>
      <p:sp>
        <p:nvSpPr>
          <p:cNvPr id="31747" name="Rectangle 3"/>
          <p:cNvSpPr>
            <a:spLocks noGrp="1" noChangeArrowheads="1"/>
          </p:cNvSpPr>
          <p:nvPr>
            <p:ph type="body" idx="1"/>
          </p:nvPr>
        </p:nvSpPr>
        <p:spPr/>
        <p:txBody>
          <a:bodyPr/>
          <a:lstStyle/>
          <a:p>
            <a:pPr>
              <a:lnSpc>
                <a:spcPct val="90000"/>
              </a:lnSpc>
            </a:pPr>
            <a:r>
              <a:rPr lang="en-US" sz="2400" dirty="0">
                <a:ea typeface="Arial" charset="0"/>
              </a:rPr>
              <a:t>While application is running</a:t>
            </a:r>
          </a:p>
          <a:p>
            <a:pPr lvl="1">
              <a:lnSpc>
                <a:spcPct val="90000"/>
              </a:lnSpc>
            </a:pPr>
            <a:r>
              <a:rPr lang="en-US" sz="2000" dirty="0">
                <a:ea typeface="Arial" charset="0"/>
              </a:rPr>
              <a:t>Block until an event is ready</a:t>
            </a:r>
          </a:p>
          <a:p>
            <a:pPr lvl="1">
              <a:lnSpc>
                <a:spcPct val="90000"/>
              </a:lnSpc>
            </a:pPr>
            <a:r>
              <a:rPr lang="en-US" sz="2000" dirty="0">
                <a:ea typeface="Arial" charset="0"/>
              </a:rPr>
              <a:t>Get event from queue</a:t>
            </a:r>
          </a:p>
          <a:p>
            <a:pPr lvl="1">
              <a:lnSpc>
                <a:spcPct val="90000"/>
              </a:lnSpc>
            </a:pPr>
            <a:r>
              <a:rPr lang="en-US" sz="2000" dirty="0">
                <a:ea typeface="Arial" charset="0"/>
              </a:rPr>
              <a:t>Translate raw event into higher-level events </a:t>
            </a:r>
          </a:p>
          <a:p>
            <a:pPr lvl="2">
              <a:lnSpc>
                <a:spcPct val="90000"/>
              </a:lnSpc>
            </a:pPr>
            <a:r>
              <a:rPr lang="en-US" sz="1800" dirty="0">
                <a:ea typeface="Arial" charset="0"/>
              </a:rPr>
              <a:t>Generates double-clicks, characters, focus, enter/exit, etc.</a:t>
            </a:r>
          </a:p>
          <a:p>
            <a:pPr lvl="2">
              <a:lnSpc>
                <a:spcPct val="90000"/>
              </a:lnSpc>
            </a:pPr>
            <a:r>
              <a:rPr lang="en-US" sz="1800" dirty="0">
                <a:ea typeface="Arial" charset="0"/>
              </a:rPr>
              <a:t>Translated events are put into the queue</a:t>
            </a:r>
          </a:p>
          <a:p>
            <a:pPr lvl="1">
              <a:lnSpc>
                <a:spcPct val="90000"/>
              </a:lnSpc>
            </a:pPr>
            <a:r>
              <a:rPr lang="en-US" sz="2000" dirty="0">
                <a:ea typeface="Arial" charset="0"/>
              </a:rPr>
              <a:t>Dispatch event to target component</a:t>
            </a:r>
          </a:p>
          <a:p>
            <a:pPr>
              <a:lnSpc>
                <a:spcPct val="90000"/>
              </a:lnSpc>
            </a:pPr>
            <a:r>
              <a:rPr lang="en-US" sz="2400" dirty="0">
                <a:ea typeface="Arial" charset="0"/>
              </a:rPr>
              <a:t>Who provides the event loop?</a:t>
            </a:r>
          </a:p>
          <a:p>
            <a:pPr lvl="1">
              <a:lnSpc>
                <a:spcPct val="90000"/>
              </a:lnSpc>
            </a:pPr>
            <a:r>
              <a:rPr lang="en-US" sz="2000" dirty="0">
                <a:ea typeface="Arial" charset="0"/>
              </a:rPr>
              <a:t>High-level GUI toolkits do it internally (Java Swing, VB, C#, HTML)</a:t>
            </a:r>
          </a:p>
          <a:p>
            <a:pPr lvl="1">
              <a:lnSpc>
                <a:spcPct val="90000"/>
              </a:lnSpc>
            </a:pPr>
            <a:r>
              <a:rPr lang="en-US" sz="2000" dirty="0">
                <a:ea typeface="Arial" charset="0"/>
              </a:rPr>
              <a:t>Low-level toolkits require application to do it (MS Win, Palm, Java SWT)</a:t>
            </a:r>
          </a:p>
        </p:txBody>
      </p:sp>
      <p:sp>
        <p:nvSpPr>
          <p:cNvPr id="31748"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31749"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31750" name="Slide Number Placeholder 5"/>
          <p:cNvSpPr>
            <a:spLocks noGrp="1"/>
          </p:cNvSpPr>
          <p:nvPr>
            <p:ph type="sldNum" sz="quarter" idx="12"/>
          </p:nvPr>
        </p:nvSpPr>
        <p:spPr>
          <a:noFill/>
        </p:spPr>
        <p:txBody>
          <a:bodyPr/>
          <a:lstStyle/>
          <a:p>
            <a:fld id="{51C2C3F6-8CC5-474A-BA65-2DC390660485}" type="slidenum">
              <a:rPr lang="en-US"/>
              <a:pPr/>
              <a:t>13</a:t>
            </a:fld>
            <a:endParaRPr lang="en-US"/>
          </a:p>
        </p:txBody>
      </p:sp>
    </p:spTree>
    <p:extLst>
      <p:ext uri="{BB962C8B-B14F-4D97-AF65-F5344CB8AC3E}">
        <p14:creationId xmlns:p14="http://schemas.microsoft.com/office/powerpoint/2010/main" val="181418126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ea typeface="ＭＳ Ｐゴシック" charset="-128"/>
                <a:cs typeface="ＭＳ Ｐゴシック" charset="-128"/>
              </a:rPr>
              <a:t>Event Dispatch &amp; Propagation</a:t>
            </a:r>
          </a:p>
        </p:txBody>
      </p:sp>
      <p:sp>
        <p:nvSpPr>
          <p:cNvPr id="33795" name="Rectangle 3"/>
          <p:cNvSpPr>
            <a:spLocks noGrp="1" noChangeArrowheads="1"/>
          </p:cNvSpPr>
          <p:nvPr>
            <p:ph type="body" idx="1"/>
          </p:nvPr>
        </p:nvSpPr>
        <p:spPr/>
        <p:txBody>
          <a:bodyPr/>
          <a:lstStyle/>
          <a:p>
            <a:pPr>
              <a:lnSpc>
                <a:spcPct val="90000"/>
              </a:lnSpc>
            </a:pPr>
            <a:r>
              <a:rPr lang="en-US" sz="2400">
                <a:ea typeface="Arial" charset="0"/>
              </a:rPr>
              <a:t>Dispatch: choose target component for event</a:t>
            </a:r>
          </a:p>
          <a:p>
            <a:pPr lvl="1">
              <a:lnSpc>
                <a:spcPct val="90000"/>
              </a:lnSpc>
            </a:pPr>
            <a:r>
              <a:rPr lang="en-US" sz="2000">
                <a:ea typeface="Arial" charset="0"/>
              </a:rPr>
              <a:t>Key event: component with keyboard focus</a:t>
            </a:r>
          </a:p>
          <a:p>
            <a:pPr lvl="1">
              <a:lnSpc>
                <a:spcPct val="90000"/>
              </a:lnSpc>
            </a:pPr>
            <a:r>
              <a:rPr lang="en-US" sz="2000">
                <a:ea typeface="Arial" charset="0"/>
              </a:rPr>
              <a:t>Mouse event: component under mouse (</a:t>
            </a:r>
            <a:r>
              <a:rPr lang="en-US" sz="2000" b="1">
                <a:ea typeface="Arial" charset="0"/>
              </a:rPr>
              <a:t>hit testing</a:t>
            </a:r>
            <a:r>
              <a:rPr lang="en-US" sz="2000">
                <a:ea typeface="Arial" charset="0"/>
              </a:rPr>
              <a:t>)</a:t>
            </a:r>
          </a:p>
          <a:p>
            <a:pPr lvl="2">
              <a:lnSpc>
                <a:spcPct val="90000"/>
              </a:lnSpc>
            </a:pPr>
            <a:r>
              <a:rPr lang="en-US" sz="1800" b="1">
                <a:ea typeface="Arial" charset="0"/>
              </a:rPr>
              <a:t>Mouse capture</a:t>
            </a:r>
            <a:r>
              <a:rPr lang="en-US" sz="1800">
                <a:ea typeface="Arial" charset="0"/>
              </a:rPr>
              <a:t>: any component can grab mouse temporarily so that it receives all mouse events (e.g. for drag &amp; drop)</a:t>
            </a:r>
          </a:p>
          <a:p>
            <a:pPr>
              <a:lnSpc>
                <a:spcPct val="90000"/>
              </a:lnSpc>
            </a:pPr>
            <a:r>
              <a:rPr lang="en-US" sz="2400">
                <a:ea typeface="Arial" charset="0"/>
              </a:rPr>
              <a:t>Propagation: event bubbles up hierarchy</a:t>
            </a:r>
          </a:p>
          <a:p>
            <a:pPr lvl="1">
              <a:lnSpc>
                <a:spcPct val="90000"/>
              </a:lnSpc>
            </a:pPr>
            <a:r>
              <a:rPr lang="en-US" sz="2000">
                <a:ea typeface="Arial" charset="0"/>
              </a:rPr>
              <a:t>If target component doesn’t handle event, the event passes up to its parent, and so on up the tree</a:t>
            </a:r>
          </a:p>
          <a:p>
            <a:pPr>
              <a:lnSpc>
                <a:spcPct val="90000"/>
              </a:lnSpc>
            </a:pPr>
            <a:r>
              <a:rPr lang="en-US" sz="2400">
                <a:ea typeface="Arial" charset="0"/>
              </a:rPr>
              <a:t>Consumption: event stops propagating</a:t>
            </a:r>
          </a:p>
          <a:p>
            <a:pPr lvl="1"/>
            <a:r>
              <a:rPr lang="en-US" sz="2000">
                <a:ea typeface="Arial" charset="0"/>
              </a:rPr>
              <a:t>May be automatic (because some component finally handles it) or manual (keeps going unless explicitly stopped)</a:t>
            </a:r>
          </a:p>
        </p:txBody>
      </p:sp>
      <p:sp>
        <p:nvSpPr>
          <p:cNvPr id="33796"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33797"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33798" name="Slide Number Placeholder 5"/>
          <p:cNvSpPr>
            <a:spLocks noGrp="1"/>
          </p:cNvSpPr>
          <p:nvPr>
            <p:ph type="sldNum" sz="quarter" idx="12"/>
          </p:nvPr>
        </p:nvSpPr>
        <p:spPr>
          <a:noFill/>
        </p:spPr>
        <p:txBody>
          <a:bodyPr/>
          <a:lstStyle/>
          <a:p>
            <a:fld id="{710B6A94-8E59-9A43-A755-B303C31CA978}" type="slidenum">
              <a:rPr lang="en-US"/>
              <a:pPr/>
              <a:t>14</a:t>
            </a:fld>
            <a:endParaRPr lang="en-US"/>
          </a:p>
        </p:txBody>
      </p:sp>
    </p:spTree>
    <p:extLst>
      <p:ext uri="{BB962C8B-B14F-4D97-AF65-F5344CB8AC3E}">
        <p14:creationId xmlns:p14="http://schemas.microsoft.com/office/powerpoint/2010/main" val="323402975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ea typeface="ＭＳ Ｐゴシック" charset="-128"/>
                <a:cs typeface="ＭＳ Ｐゴシック" charset="-128"/>
              </a:rPr>
              <a:t>Hit Testing and Event Propagation</a:t>
            </a:r>
          </a:p>
        </p:txBody>
      </p:sp>
      <p:sp>
        <p:nvSpPr>
          <p:cNvPr id="35843" name="Text Placeholder 2"/>
          <p:cNvSpPr>
            <a:spLocks noGrp="1"/>
          </p:cNvSpPr>
          <p:nvPr>
            <p:ph type="body" idx="1"/>
          </p:nvPr>
        </p:nvSpPr>
        <p:spPr/>
        <p:txBody>
          <a:bodyPr/>
          <a:lstStyle/>
          <a:p>
            <a:endParaRPr lang="en-US">
              <a:ea typeface="Arial" charset="0"/>
            </a:endParaRPr>
          </a:p>
        </p:txBody>
      </p:sp>
      <p:sp>
        <p:nvSpPr>
          <p:cNvPr id="35844"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35845"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35846" name="Slide Number Placeholder 5"/>
          <p:cNvSpPr>
            <a:spLocks noGrp="1"/>
          </p:cNvSpPr>
          <p:nvPr>
            <p:ph type="sldNum" sz="quarter" idx="12"/>
          </p:nvPr>
        </p:nvSpPr>
        <p:spPr>
          <a:noFill/>
        </p:spPr>
        <p:txBody>
          <a:bodyPr/>
          <a:lstStyle/>
          <a:p>
            <a:fld id="{2E78C72E-D949-954B-BFA4-A8F919EE9D2A}" type="slidenum">
              <a:rPr lang="en-US"/>
              <a:pPr/>
              <a:t>15</a:t>
            </a:fld>
            <a:endParaRPr lang="en-US"/>
          </a:p>
        </p:txBody>
      </p:sp>
      <p:grpSp>
        <p:nvGrpSpPr>
          <p:cNvPr id="35847" name="Group 5"/>
          <p:cNvGrpSpPr>
            <a:grpSpLocks/>
          </p:cNvGrpSpPr>
          <p:nvPr/>
        </p:nvGrpSpPr>
        <p:grpSpPr bwMode="auto">
          <a:xfrm>
            <a:off x="457200" y="2209800"/>
            <a:ext cx="2971800" cy="2362200"/>
            <a:chOff x="1632" y="720"/>
            <a:chExt cx="1920" cy="1445"/>
          </a:xfrm>
        </p:grpSpPr>
        <p:pic>
          <p:nvPicPr>
            <p:cNvPr id="35863" name="Picture 6"/>
            <p:cNvPicPr>
              <a:picLocks noChangeAspect="1" noChangeArrowheads="1"/>
            </p:cNvPicPr>
            <p:nvPr/>
          </p:nvPicPr>
          <p:blipFill>
            <a:blip r:embed="rId3"/>
            <a:srcRect/>
            <a:stretch>
              <a:fillRect/>
            </a:stretch>
          </p:blipFill>
          <p:spPr bwMode="auto">
            <a:xfrm>
              <a:off x="1632" y="720"/>
              <a:ext cx="1920" cy="1445"/>
            </a:xfrm>
            <a:prstGeom prst="rect">
              <a:avLst/>
            </a:prstGeom>
            <a:noFill/>
            <a:ln w="12700" cap="sq">
              <a:noFill/>
              <a:miter lim="800000"/>
              <a:headEnd type="none" w="sm" len="sm"/>
              <a:tailEnd type="none" w="sm" len="sm"/>
            </a:ln>
          </p:spPr>
        </p:pic>
        <p:sp>
          <p:nvSpPr>
            <p:cNvPr id="35864" name="Oval 7"/>
            <p:cNvSpPr>
              <a:spLocks noChangeArrowheads="1"/>
            </p:cNvSpPr>
            <p:nvPr/>
          </p:nvSpPr>
          <p:spPr bwMode="auto">
            <a:xfrm>
              <a:off x="1920" y="1056"/>
              <a:ext cx="336" cy="336"/>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a:t>A</a:t>
              </a:r>
            </a:p>
          </p:txBody>
        </p:sp>
        <p:sp>
          <p:nvSpPr>
            <p:cNvPr id="35865" name="Oval 8"/>
            <p:cNvSpPr>
              <a:spLocks noChangeArrowheads="1"/>
            </p:cNvSpPr>
            <p:nvPr/>
          </p:nvSpPr>
          <p:spPr bwMode="auto">
            <a:xfrm>
              <a:off x="2496" y="1680"/>
              <a:ext cx="336" cy="336"/>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a:t>C</a:t>
              </a:r>
            </a:p>
          </p:txBody>
        </p:sp>
        <p:sp>
          <p:nvSpPr>
            <p:cNvPr id="35866" name="Oval 9"/>
            <p:cNvSpPr>
              <a:spLocks noChangeArrowheads="1"/>
            </p:cNvSpPr>
            <p:nvPr/>
          </p:nvSpPr>
          <p:spPr bwMode="auto">
            <a:xfrm>
              <a:off x="2880" y="1200"/>
              <a:ext cx="336" cy="336"/>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a:t>B</a:t>
              </a:r>
            </a:p>
          </p:txBody>
        </p:sp>
        <p:cxnSp>
          <p:nvCxnSpPr>
            <p:cNvPr id="35867" name="AutoShape 10"/>
            <p:cNvCxnSpPr>
              <a:cxnSpLocks noChangeShapeType="1"/>
              <a:stCxn id="35864" idx="5"/>
              <a:endCxn id="35865" idx="1"/>
            </p:cNvCxnSpPr>
            <p:nvPr/>
          </p:nvCxnSpPr>
          <p:spPr bwMode="auto">
            <a:xfrm>
              <a:off x="2207" y="1351"/>
              <a:ext cx="338" cy="370"/>
            </a:xfrm>
            <a:prstGeom prst="straightConnector1">
              <a:avLst/>
            </a:prstGeom>
            <a:noFill/>
            <a:ln w="25400">
              <a:solidFill>
                <a:schemeClr val="tx1"/>
              </a:solidFill>
              <a:round/>
              <a:headEnd/>
              <a:tailEnd type="triangle" w="lg" len="lg"/>
            </a:ln>
          </p:spPr>
        </p:cxnSp>
        <p:cxnSp>
          <p:nvCxnSpPr>
            <p:cNvPr id="35868" name="AutoShape 11"/>
            <p:cNvCxnSpPr>
              <a:cxnSpLocks noChangeShapeType="1"/>
              <a:stCxn id="35864" idx="6"/>
              <a:endCxn id="35866" idx="2"/>
            </p:cNvCxnSpPr>
            <p:nvPr/>
          </p:nvCxnSpPr>
          <p:spPr bwMode="auto">
            <a:xfrm>
              <a:off x="2264" y="1224"/>
              <a:ext cx="608" cy="144"/>
            </a:xfrm>
            <a:prstGeom prst="straightConnector1">
              <a:avLst/>
            </a:prstGeom>
            <a:noFill/>
            <a:ln w="25400">
              <a:solidFill>
                <a:schemeClr val="tx1"/>
              </a:solidFill>
              <a:round/>
              <a:headEnd/>
              <a:tailEnd type="triangle" w="lg" len="lg"/>
            </a:ln>
          </p:spPr>
        </p:cxnSp>
      </p:grpSp>
      <p:sp>
        <p:nvSpPr>
          <p:cNvPr id="14" name="Oval 13"/>
          <p:cNvSpPr/>
          <p:nvPr/>
        </p:nvSpPr>
        <p:spPr>
          <a:xfrm>
            <a:off x="5715000" y="1676400"/>
            <a:ext cx="1600200" cy="4572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a:t>Window</a:t>
            </a:r>
          </a:p>
        </p:txBody>
      </p:sp>
      <p:sp>
        <p:nvSpPr>
          <p:cNvPr id="15" name="Oval 14"/>
          <p:cNvSpPr/>
          <p:nvPr/>
        </p:nvSpPr>
        <p:spPr>
          <a:xfrm>
            <a:off x="4953000" y="2514600"/>
            <a:ext cx="1447800" cy="5334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a:t>Node A</a:t>
            </a:r>
          </a:p>
        </p:txBody>
      </p:sp>
      <p:cxnSp>
        <p:nvCxnSpPr>
          <p:cNvPr id="16" name="Shape 25"/>
          <p:cNvCxnSpPr>
            <a:stCxn id="14" idx="3"/>
            <a:endCxn id="15" idx="0"/>
          </p:cNvCxnSpPr>
          <p:nvPr/>
        </p:nvCxnSpPr>
        <p:spPr>
          <a:xfrm rot="5400000">
            <a:off x="5589587" y="2154238"/>
            <a:ext cx="447675" cy="27305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581400" y="3352800"/>
            <a:ext cx="1447800" cy="5334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a:t>Circle A</a:t>
            </a:r>
          </a:p>
        </p:txBody>
      </p:sp>
      <p:sp>
        <p:nvSpPr>
          <p:cNvPr id="18" name="Oval 17"/>
          <p:cNvSpPr/>
          <p:nvPr/>
        </p:nvSpPr>
        <p:spPr>
          <a:xfrm>
            <a:off x="5105400" y="3352800"/>
            <a:ext cx="1524000" cy="5334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a:t>Label A</a:t>
            </a:r>
          </a:p>
        </p:txBody>
      </p:sp>
      <p:cxnSp>
        <p:nvCxnSpPr>
          <p:cNvPr id="19" name="Shape 25"/>
          <p:cNvCxnSpPr>
            <a:stCxn id="15" idx="3"/>
            <a:endCxn id="17" idx="0"/>
          </p:cNvCxnSpPr>
          <p:nvPr/>
        </p:nvCxnSpPr>
        <p:spPr>
          <a:xfrm rot="5400000">
            <a:off x="4544219" y="2731294"/>
            <a:ext cx="382587" cy="86042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hape 25"/>
          <p:cNvCxnSpPr>
            <a:stCxn id="15" idx="5"/>
            <a:endCxn id="18" idx="0"/>
          </p:cNvCxnSpPr>
          <p:nvPr/>
        </p:nvCxnSpPr>
        <p:spPr>
          <a:xfrm rot="5400000">
            <a:off x="5836444" y="3001169"/>
            <a:ext cx="382587" cy="32067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629400" y="2590800"/>
            <a:ext cx="1676400" cy="5334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800" dirty="0"/>
              <a:t>Edge A-C</a:t>
            </a:r>
          </a:p>
        </p:txBody>
      </p:sp>
      <p:cxnSp>
        <p:nvCxnSpPr>
          <p:cNvPr id="22" name="Shape 25"/>
          <p:cNvCxnSpPr>
            <a:stCxn id="14" idx="4"/>
            <a:endCxn id="21" idx="0"/>
          </p:cNvCxnSpPr>
          <p:nvPr/>
        </p:nvCxnSpPr>
        <p:spPr>
          <a:xfrm rot="16200000" flipH="1">
            <a:off x="6762750" y="1885950"/>
            <a:ext cx="457200" cy="9525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5857" name="TextBox 24"/>
          <p:cNvSpPr txBox="1">
            <a:spLocks noChangeArrowheads="1"/>
          </p:cNvSpPr>
          <p:nvPr/>
        </p:nvSpPr>
        <p:spPr bwMode="auto">
          <a:xfrm>
            <a:off x="7391400" y="1905000"/>
            <a:ext cx="544513" cy="523875"/>
          </a:xfrm>
          <a:prstGeom prst="rect">
            <a:avLst/>
          </a:prstGeom>
          <a:noFill/>
          <a:ln w="9525">
            <a:noFill/>
            <a:miter lim="800000"/>
            <a:headEnd/>
            <a:tailEnd/>
          </a:ln>
        </p:spPr>
        <p:txBody>
          <a:bodyPr wrap="none">
            <a:prstTxWarp prst="textNoShape">
              <a:avLst/>
            </a:prstTxWarp>
            <a:spAutoFit/>
          </a:bodyPr>
          <a:lstStyle/>
          <a:p>
            <a:r>
              <a:rPr lang="en-US" sz="2800" b="1">
                <a:solidFill>
                  <a:schemeClr val="accent1"/>
                </a:solidFill>
              </a:rPr>
              <a:t>…</a:t>
            </a:r>
          </a:p>
        </p:txBody>
      </p:sp>
      <p:sp>
        <p:nvSpPr>
          <p:cNvPr id="35858" name="TextBox 25"/>
          <p:cNvSpPr txBox="1">
            <a:spLocks noChangeArrowheads="1"/>
          </p:cNvSpPr>
          <p:nvPr/>
        </p:nvSpPr>
        <p:spPr bwMode="auto">
          <a:xfrm>
            <a:off x="7391400" y="3514725"/>
            <a:ext cx="544513" cy="523875"/>
          </a:xfrm>
          <a:prstGeom prst="rect">
            <a:avLst/>
          </a:prstGeom>
          <a:noFill/>
          <a:ln w="9525">
            <a:noFill/>
            <a:miter lim="800000"/>
            <a:headEnd/>
            <a:tailEnd/>
          </a:ln>
        </p:spPr>
        <p:txBody>
          <a:bodyPr wrap="none">
            <a:prstTxWarp prst="textNoShape">
              <a:avLst/>
            </a:prstTxWarp>
            <a:spAutoFit/>
          </a:bodyPr>
          <a:lstStyle/>
          <a:p>
            <a:r>
              <a:rPr lang="en-US" sz="2800" b="1">
                <a:solidFill>
                  <a:schemeClr val="accent1"/>
                </a:solidFill>
              </a:rPr>
              <a:t>…</a:t>
            </a:r>
          </a:p>
        </p:txBody>
      </p:sp>
      <p:cxnSp>
        <p:nvCxnSpPr>
          <p:cNvPr id="25" name="Shape 25"/>
          <p:cNvCxnSpPr>
            <a:stCxn id="21" idx="4"/>
            <a:endCxn id="35858" idx="0"/>
          </p:cNvCxnSpPr>
          <p:nvPr/>
        </p:nvCxnSpPr>
        <p:spPr>
          <a:xfrm rot="16200000" flipH="1">
            <a:off x="7369969" y="3221831"/>
            <a:ext cx="390525" cy="195263"/>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14" idx="5"/>
            <a:endCxn id="35857" idx="1"/>
          </p:cNvCxnSpPr>
          <p:nvPr/>
        </p:nvCxnSpPr>
        <p:spPr>
          <a:xfrm rot="16200000" flipH="1">
            <a:off x="7185818" y="1961357"/>
            <a:ext cx="100013" cy="31115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ight Arrow 26"/>
          <p:cNvSpPr>
            <a:spLocks noChangeArrowheads="1"/>
          </p:cNvSpPr>
          <p:nvPr/>
        </p:nvSpPr>
        <p:spPr bwMode="auto">
          <a:xfrm rot="-2334967">
            <a:off x="1125538" y="3592513"/>
            <a:ext cx="392112" cy="323850"/>
          </a:xfrm>
          <a:prstGeom prst="rightArrow">
            <a:avLst>
              <a:gd name="adj1" fmla="val 30222"/>
              <a:gd name="adj2" fmla="val 63185"/>
            </a:avLst>
          </a:prstGeom>
          <a:solidFill>
            <a:schemeClr val="accent2"/>
          </a:solidFill>
          <a:ln w="38100">
            <a:solidFill>
              <a:schemeClr val="bg1"/>
            </a:solidFill>
            <a:miter lim="800000"/>
            <a:headEnd/>
            <a:tailEnd type="triangle" w="lg" len="lg"/>
          </a:ln>
          <a:effectLst>
            <a:outerShdw blurRad="63500" dist="20000" dir="5400000" rotWithShape="0">
              <a:srgbClr val="000000">
                <a:alpha val="37999"/>
              </a:srgbClr>
            </a:outerShdw>
          </a:effectLst>
        </p:spPr>
        <p:txBody>
          <a:bodyPr wrap="none" anchorCtr="1">
            <a:prstTxWarp prst="textNoShape">
              <a:avLst/>
            </a:prstTxWarp>
          </a:bodyPr>
          <a:lstStyle/>
          <a:p>
            <a:pPr>
              <a:defRPr/>
            </a:pPr>
            <a:endParaRPr lang="en-US">
              <a:latin typeface="+mn-lt"/>
              <a:ea typeface="+mn-ea"/>
              <a:cs typeface="+mn-cs"/>
            </a:endParaRPr>
          </a:p>
        </p:txBody>
      </p:sp>
      <p:sp>
        <p:nvSpPr>
          <p:cNvPr id="28" name="Right Arrow 27"/>
          <p:cNvSpPr>
            <a:spLocks noChangeArrowheads="1"/>
          </p:cNvSpPr>
          <p:nvPr/>
        </p:nvSpPr>
        <p:spPr bwMode="auto">
          <a:xfrm rot="-2334967">
            <a:off x="796925" y="3041650"/>
            <a:ext cx="392113" cy="323850"/>
          </a:xfrm>
          <a:prstGeom prst="rightArrow">
            <a:avLst>
              <a:gd name="adj1" fmla="val 30222"/>
              <a:gd name="adj2" fmla="val 63185"/>
            </a:avLst>
          </a:prstGeom>
          <a:solidFill>
            <a:schemeClr val="accent1"/>
          </a:solidFill>
          <a:ln w="38100">
            <a:solidFill>
              <a:schemeClr val="bg1"/>
            </a:solidFill>
            <a:miter lim="800000"/>
            <a:headEnd/>
            <a:tailEnd type="triangle" w="lg" len="lg"/>
          </a:ln>
          <a:effectLst>
            <a:outerShdw blurRad="63500" dist="20000" dir="5400000" rotWithShape="0">
              <a:srgbClr val="000000">
                <a:alpha val="37999"/>
              </a:srgbClr>
            </a:outerShdw>
          </a:effectLst>
        </p:spPr>
        <p:txBody>
          <a:bodyPr wrap="none" anchorCtr="1">
            <a:prstTxWarp prst="textNoShape">
              <a:avLst/>
            </a:prstTxWarp>
          </a:bodyPr>
          <a:lstStyle/>
          <a:p>
            <a:pPr>
              <a:defRPr/>
            </a:pPr>
            <a:endParaRPr lang="en-US">
              <a:latin typeface="+mn-lt"/>
              <a:ea typeface="+mn-ea"/>
              <a:cs typeface="+mn-cs"/>
            </a:endParaRPr>
          </a:p>
        </p:txBody>
      </p:sp>
    </p:spTree>
    <p:extLst>
      <p:ext uri="{BB962C8B-B14F-4D97-AF65-F5344CB8AC3E}">
        <p14:creationId xmlns:p14="http://schemas.microsoft.com/office/powerpoint/2010/main" val="10881896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err="1">
                <a:ea typeface="ＭＳ Ｐゴシック" charset="-128"/>
                <a:cs typeface="ＭＳ Ｐゴシック" charset="-128"/>
              </a:rPr>
              <a:t>Javascript</a:t>
            </a:r>
            <a:r>
              <a:rPr lang="en-US" dirty="0">
                <a:ea typeface="ＭＳ Ｐゴシック" charset="-128"/>
                <a:cs typeface="ＭＳ Ｐゴシック" charset="-128"/>
              </a:rPr>
              <a:t> Event Models</a:t>
            </a:r>
          </a:p>
        </p:txBody>
      </p:sp>
      <p:sp>
        <p:nvSpPr>
          <p:cNvPr id="37891" name="Rectangle 3"/>
          <p:cNvSpPr>
            <a:spLocks noGrp="1" noChangeArrowheads="1"/>
          </p:cNvSpPr>
          <p:nvPr>
            <p:ph type="body" idx="1"/>
          </p:nvPr>
        </p:nvSpPr>
        <p:spPr/>
        <p:txBody>
          <a:bodyPr/>
          <a:lstStyle/>
          <a:p>
            <a:r>
              <a:rPr lang="en-US">
                <a:ea typeface="Arial" charset="0"/>
              </a:rPr>
              <a:t>Events propagate in different directions on different browsers</a:t>
            </a:r>
          </a:p>
          <a:p>
            <a:pPr lvl="1"/>
            <a:r>
              <a:rPr lang="en-US">
                <a:ea typeface="Arial" charset="0"/>
              </a:rPr>
              <a:t>Netscape 4: downwards from root to target</a:t>
            </a:r>
          </a:p>
          <a:p>
            <a:pPr lvl="1"/>
            <a:r>
              <a:rPr lang="en-US">
                <a:ea typeface="Arial" charset="0"/>
              </a:rPr>
              <a:t>Internet Explorer: upwards from target to root</a:t>
            </a:r>
          </a:p>
          <a:p>
            <a:pPr lvl="1"/>
            <a:r>
              <a:rPr lang="en-US">
                <a:ea typeface="Arial" charset="0"/>
              </a:rPr>
              <a:t>W3C standardized by combining them: first downwards (</a:t>
            </a:r>
            <a:r>
              <a:rPr lang="en-US">
                <a:latin typeface="Verdana" charset="0"/>
                <a:ea typeface="Arial" charset="0"/>
              </a:rPr>
              <a:t>“</a:t>
            </a:r>
            <a:r>
              <a:rPr lang="en-US">
                <a:ea typeface="Arial" charset="0"/>
              </a:rPr>
              <a:t>capturing</a:t>
            </a:r>
            <a:r>
              <a:rPr lang="en-US">
                <a:latin typeface="Verdana" charset="0"/>
                <a:ea typeface="Arial" charset="0"/>
              </a:rPr>
              <a:t>”</a:t>
            </a:r>
            <a:r>
              <a:rPr lang="en-US">
                <a:ea typeface="Arial" charset="0"/>
              </a:rPr>
              <a:t>), then upwards (</a:t>
            </a:r>
            <a:r>
              <a:rPr lang="en-US">
                <a:latin typeface="Verdana" charset="0"/>
                <a:ea typeface="Arial" charset="0"/>
              </a:rPr>
              <a:t>“</a:t>
            </a:r>
            <a:r>
              <a:rPr lang="en-US">
                <a:ea typeface="Arial" charset="0"/>
              </a:rPr>
              <a:t>bubbling</a:t>
            </a:r>
            <a:r>
              <a:rPr lang="en-US">
                <a:latin typeface="Verdana" charset="0"/>
                <a:ea typeface="Arial" charset="0"/>
              </a:rPr>
              <a:t>”</a:t>
            </a:r>
            <a:r>
              <a:rPr lang="en-US">
                <a:ea typeface="Arial" charset="0"/>
              </a:rPr>
              <a:t>)</a:t>
            </a:r>
          </a:p>
          <a:p>
            <a:pPr lvl="2"/>
            <a:r>
              <a:rPr lang="en-US">
                <a:ea typeface="Arial" charset="0"/>
              </a:rPr>
              <a:t>Firefox, Opera, Safari</a:t>
            </a:r>
          </a:p>
          <a:p>
            <a:endParaRPr lang="en-US">
              <a:ea typeface="Arial" charset="0"/>
            </a:endParaRPr>
          </a:p>
        </p:txBody>
      </p:sp>
      <p:sp>
        <p:nvSpPr>
          <p:cNvPr id="37892"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37893"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37894" name="Slide Number Placeholder 5"/>
          <p:cNvSpPr>
            <a:spLocks noGrp="1"/>
          </p:cNvSpPr>
          <p:nvPr>
            <p:ph type="sldNum" sz="quarter" idx="12"/>
          </p:nvPr>
        </p:nvSpPr>
        <p:spPr>
          <a:noFill/>
        </p:spPr>
        <p:txBody>
          <a:bodyPr/>
          <a:lstStyle/>
          <a:p>
            <a:fld id="{999B9987-6D2A-774F-BF7D-F670D30F6F03}" type="slidenum">
              <a:rPr lang="en-US"/>
              <a:pPr/>
              <a:t>16</a:t>
            </a:fld>
            <a:endParaRPr lang="en-US"/>
          </a:p>
        </p:txBody>
      </p:sp>
    </p:spTree>
    <p:extLst>
      <p:ext uri="{BB962C8B-B14F-4D97-AF65-F5344CB8AC3E}">
        <p14:creationId xmlns:p14="http://schemas.microsoft.com/office/powerpoint/2010/main" val="298203071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ea typeface="ＭＳ Ｐゴシック" charset="-128"/>
                <a:cs typeface="ＭＳ Ｐゴシック" charset="-128"/>
              </a:rPr>
              <a:t>Multitouch Dispatch (iPhone)</a:t>
            </a:r>
          </a:p>
        </p:txBody>
      </p:sp>
      <p:sp>
        <p:nvSpPr>
          <p:cNvPr id="39939" name="Text Placeholder 2"/>
          <p:cNvSpPr>
            <a:spLocks noGrp="1"/>
          </p:cNvSpPr>
          <p:nvPr>
            <p:ph type="body" idx="1"/>
          </p:nvPr>
        </p:nvSpPr>
        <p:spPr>
          <a:xfrm>
            <a:off x="685800" y="1066800"/>
            <a:ext cx="7772400" cy="5029200"/>
          </a:xfrm>
        </p:spPr>
        <p:txBody>
          <a:bodyPr/>
          <a:lstStyle/>
          <a:p>
            <a:r>
              <a:rPr lang="en-US">
                <a:ea typeface="Arial" charset="0"/>
              </a:rPr>
              <a:t>Multitouch input events have more than one (x,y) point (fingers on screen)</a:t>
            </a:r>
          </a:p>
          <a:p>
            <a:pPr lvl="1"/>
            <a:r>
              <a:rPr lang="en-US">
                <a:ea typeface="Arial" charset="0"/>
              </a:rPr>
              <a:t>Touch-down event dispatches to the component containing it (which also captures future touch-moves and touch-up for that finger)</a:t>
            </a:r>
          </a:p>
          <a:p>
            <a:pPr lvl="1"/>
            <a:r>
              <a:rPr lang="en-US">
                <a:ea typeface="Arial" charset="0"/>
              </a:rPr>
              <a:t>Touch events carry information about all fingers currently touching</a:t>
            </a:r>
          </a:p>
          <a:p>
            <a:pPr lvl="1"/>
            <a:r>
              <a:rPr lang="en-US">
                <a:ea typeface="Arial" charset="0"/>
              </a:rPr>
              <a:t>A component can turn on “exclusive touch” to receive all touch-down events even if they fall outside it</a:t>
            </a:r>
          </a:p>
          <a:p>
            <a:pPr lvl="2"/>
            <a:endParaRPr lang="en-US">
              <a:ea typeface="Arial" charset="0"/>
            </a:endParaRPr>
          </a:p>
        </p:txBody>
      </p:sp>
      <p:sp>
        <p:nvSpPr>
          <p:cNvPr id="39940"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39941"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39942" name="Slide Number Placeholder 5"/>
          <p:cNvSpPr>
            <a:spLocks noGrp="1"/>
          </p:cNvSpPr>
          <p:nvPr>
            <p:ph type="sldNum" sz="quarter" idx="12"/>
          </p:nvPr>
        </p:nvSpPr>
        <p:spPr>
          <a:noFill/>
        </p:spPr>
        <p:txBody>
          <a:bodyPr/>
          <a:lstStyle/>
          <a:p>
            <a:fld id="{CC5D39DD-A85D-3E44-9008-0108A9C83483}" type="slidenum">
              <a:rPr lang="en-US"/>
              <a:pPr/>
              <a:t>17</a:t>
            </a:fld>
            <a:endParaRPr lang="en-US"/>
          </a:p>
        </p:txBody>
      </p:sp>
    </p:spTree>
    <p:extLst>
      <p:ext uri="{BB962C8B-B14F-4D97-AF65-F5344CB8AC3E}">
        <p14:creationId xmlns:p14="http://schemas.microsoft.com/office/powerpoint/2010/main" val="233845016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dirty="0" smtClean="0"/>
              <a:t>Suppose you want to block all mouse input to an interface. </a:t>
            </a:r>
            <a:r>
              <a:rPr lang="en-US" dirty="0"/>
              <a:t>W</a:t>
            </a:r>
            <a:r>
              <a:rPr lang="en-US" dirty="0" smtClean="0"/>
              <a:t>hich of the techniques below could help you do that, assuming your UI toolkit supports them? </a:t>
            </a:r>
            <a:r>
              <a:rPr lang="en-US" dirty="0" smtClean="0"/>
              <a:t>(</a:t>
            </a:r>
            <a:r>
              <a:rPr lang="en-US" b="1" dirty="0" smtClean="0"/>
              <a:t>choose all good answers</a:t>
            </a:r>
            <a:r>
              <a:rPr lang="en-US" dirty="0" smtClean="0"/>
              <a:t>)</a:t>
            </a:r>
          </a:p>
          <a:p>
            <a:pPr marL="914400" lvl="1" indent="-457200">
              <a:buFont typeface="+mj-lt"/>
              <a:buAutoNum type="alphaUcPeriod"/>
            </a:pPr>
            <a:r>
              <a:rPr lang="en-US" dirty="0" smtClean="0"/>
              <a:t>Turning on mouse coalescing</a:t>
            </a:r>
            <a:endParaRPr lang="en-US" dirty="0" smtClean="0"/>
          </a:p>
          <a:p>
            <a:pPr marL="914400" lvl="1" indent="-457200">
              <a:buFont typeface="+mj-lt"/>
              <a:buAutoNum type="alphaUcPeriod"/>
            </a:pPr>
            <a:r>
              <a:rPr lang="en-US" dirty="0" smtClean="0"/>
              <a:t>Turning on mouse capture</a:t>
            </a:r>
            <a:endParaRPr lang="en-US" dirty="0" smtClean="0"/>
          </a:p>
          <a:p>
            <a:pPr marL="914400" lvl="1" indent="-457200">
              <a:buFont typeface="+mj-lt"/>
              <a:buAutoNum type="alphaUcPeriod"/>
            </a:pPr>
            <a:r>
              <a:rPr lang="en-US" dirty="0" smtClean="0"/>
              <a:t>Installing capturing event handlers at the root of the view tree</a:t>
            </a:r>
          </a:p>
          <a:p>
            <a:pPr marL="914400" lvl="1" indent="-457200">
              <a:buFont typeface="+mj-lt"/>
              <a:buAutoNum type="alphaUcPeriod"/>
            </a:pPr>
            <a:r>
              <a:rPr lang="en-US" dirty="0" smtClean="0"/>
              <a:t>Write your own event loop that avoids dispatching mouse events</a:t>
            </a:r>
            <a:endParaRPr lang="en-US" dirty="0" smtClean="0"/>
          </a:p>
          <a:p>
            <a:pPr marL="914400" lvl="1" indent="-457200">
              <a:buFont typeface="+mj-lt"/>
              <a:buAutoNum type="alphaUcPeriod"/>
            </a:pPr>
            <a:endParaRPr lang="en-US" dirty="0" smtClean="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18</a:t>
            </a:fld>
            <a:endParaRPr lang="en-US"/>
          </a:p>
        </p:txBody>
      </p:sp>
    </p:spTree>
    <p:extLst>
      <p:ext uri="{BB962C8B-B14F-4D97-AF65-F5344CB8AC3E}">
        <p14:creationId xmlns:p14="http://schemas.microsoft.com/office/powerpoint/2010/main" val="1511347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State Machines</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19</a:t>
            </a:fld>
            <a:endParaRPr lang="en-US"/>
          </a:p>
        </p:txBody>
      </p:sp>
    </p:spTree>
    <p:extLst>
      <p:ext uri="{BB962C8B-B14F-4D97-AF65-F5344CB8AC3E}">
        <p14:creationId xmlns:p14="http://schemas.microsoft.com/office/powerpoint/2010/main" val="1995738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lstStyle/>
          <a:p>
            <a:r>
              <a:rPr lang="en-US"/>
              <a:t>UI Hall of Fame or Shame?</a:t>
            </a:r>
          </a:p>
        </p:txBody>
      </p:sp>
      <p:sp>
        <p:nvSpPr>
          <p:cNvPr id="4099" name="Text Placeholder 7"/>
          <p:cNvSpPr>
            <a:spLocks noGrp="1"/>
          </p:cNvSpPr>
          <p:nvPr>
            <p:ph type="body" idx="1"/>
          </p:nvPr>
        </p:nvSpPr>
        <p:spPr/>
        <p:txBody>
          <a:bodyPr/>
          <a:lstStyle/>
          <a:p>
            <a:endParaRPr lang="en-US"/>
          </a:p>
        </p:txBody>
      </p:sp>
      <p:sp>
        <p:nvSpPr>
          <p:cNvPr id="4100" name="Date Placeholder 2"/>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4101" name="Footer Placeholder 3"/>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4102" name="Slide Number Placeholder 4"/>
          <p:cNvSpPr>
            <a:spLocks noGrp="1"/>
          </p:cNvSpPr>
          <p:nvPr>
            <p:ph type="sldNum" sz="quarter" idx="12"/>
          </p:nvPr>
        </p:nvSpPr>
        <p:spPr>
          <a:noFill/>
        </p:spPr>
        <p:txBody>
          <a:bodyPr/>
          <a:lstStyle/>
          <a:p>
            <a:fld id="{DF112352-C5D4-BA49-A42B-8C9816D8037D}" type="slidenum">
              <a:rPr lang="en-US"/>
              <a:pPr/>
              <a:t>2</a:t>
            </a:fld>
            <a:endParaRPr lang="en-US"/>
          </a:p>
        </p:txBody>
      </p:sp>
      <p:pic>
        <p:nvPicPr>
          <p:cNvPr id="4103" name="Picture 4"/>
          <p:cNvPicPr>
            <a:picLocks noChangeAspect="1" noChangeArrowheads="1"/>
          </p:cNvPicPr>
          <p:nvPr/>
        </p:nvPicPr>
        <p:blipFill>
          <a:blip r:embed="rId3"/>
          <a:srcRect b="56390"/>
          <a:stretch>
            <a:fillRect/>
          </a:stretch>
        </p:blipFill>
        <p:spPr bwMode="auto">
          <a:xfrm>
            <a:off x="304800" y="1524000"/>
            <a:ext cx="8686800" cy="2209800"/>
          </a:xfrm>
          <a:prstGeom prst="rect">
            <a:avLst/>
          </a:prstGeom>
          <a:noFill/>
          <a:ln w="25400">
            <a:noFill/>
            <a:miter lim="800000"/>
            <a:headEnd/>
            <a:tailEnd type="none" w="lg" len="lg"/>
          </a:ln>
        </p:spPr>
      </p:pic>
    </p:spTree>
    <p:extLst>
      <p:ext uri="{BB962C8B-B14F-4D97-AF65-F5344CB8AC3E}">
        <p14:creationId xmlns:p14="http://schemas.microsoft.com/office/powerpoint/2010/main" val="218431117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ea typeface="ＭＳ Ｐゴシック" charset="-128"/>
                <a:cs typeface="ＭＳ Ｐゴシック" charset="-128"/>
              </a:rPr>
              <a:t>Designing a Controller</a:t>
            </a:r>
          </a:p>
        </p:txBody>
      </p:sp>
      <p:sp>
        <p:nvSpPr>
          <p:cNvPr id="41987" name="Rectangle 3"/>
          <p:cNvSpPr>
            <a:spLocks noGrp="1" noChangeArrowheads="1"/>
          </p:cNvSpPr>
          <p:nvPr>
            <p:ph type="body" idx="1"/>
          </p:nvPr>
        </p:nvSpPr>
        <p:spPr/>
        <p:txBody>
          <a:bodyPr/>
          <a:lstStyle/>
          <a:p>
            <a:r>
              <a:rPr lang="en-US">
                <a:ea typeface="Arial" charset="0"/>
              </a:rPr>
              <a:t>A controller is a finite state machine</a:t>
            </a:r>
          </a:p>
          <a:p>
            <a:r>
              <a:rPr lang="en-US">
                <a:ea typeface="Arial" charset="0"/>
              </a:rPr>
              <a:t>Example: push button</a:t>
            </a:r>
          </a:p>
          <a:p>
            <a:pPr>
              <a:buFontTx/>
              <a:buNone/>
            </a:pPr>
            <a:endParaRPr lang="en-US">
              <a:ea typeface="Arial" charset="0"/>
            </a:endParaRPr>
          </a:p>
        </p:txBody>
      </p:sp>
      <p:sp>
        <p:nvSpPr>
          <p:cNvPr id="41988"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41989"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41990" name="Slide Number Placeholder 5"/>
          <p:cNvSpPr>
            <a:spLocks noGrp="1"/>
          </p:cNvSpPr>
          <p:nvPr>
            <p:ph type="sldNum" sz="quarter" idx="12"/>
          </p:nvPr>
        </p:nvSpPr>
        <p:spPr>
          <a:noFill/>
        </p:spPr>
        <p:txBody>
          <a:bodyPr/>
          <a:lstStyle/>
          <a:p>
            <a:fld id="{A26B507D-F76E-7A44-902A-878AD8210B66}" type="slidenum">
              <a:rPr lang="en-US"/>
              <a:pPr/>
              <a:t>20</a:t>
            </a:fld>
            <a:endParaRPr lang="en-US"/>
          </a:p>
        </p:txBody>
      </p:sp>
      <p:sp>
        <p:nvSpPr>
          <p:cNvPr id="41991" name="Oval 4"/>
          <p:cNvSpPr>
            <a:spLocks noChangeArrowheads="1"/>
          </p:cNvSpPr>
          <p:nvPr/>
        </p:nvSpPr>
        <p:spPr bwMode="auto">
          <a:xfrm>
            <a:off x="3200400" y="3810000"/>
            <a:ext cx="914400" cy="914400"/>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a:t>Hover</a:t>
            </a:r>
          </a:p>
        </p:txBody>
      </p:sp>
      <p:sp>
        <p:nvSpPr>
          <p:cNvPr id="41992" name="Oval 5"/>
          <p:cNvSpPr>
            <a:spLocks noChangeArrowheads="1"/>
          </p:cNvSpPr>
          <p:nvPr/>
        </p:nvSpPr>
        <p:spPr bwMode="auto">
          <a:xfrm>
            <a:off x="5486400" y="2819400"/>
            <a:ext cx="1447800" cy="914400"/>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a:t>Armed</a:t>
            </a:r>
          </a:p>
        </p:txBody>
      </p:sp>
      <p:sp>
        <p:nvSpPr>
          <p:cNvPr id="41993" name="Oval 6"/>
          <p:cNvSpPr>
            <a:spLocks noChangeArrowheads="1"/>
          </p:cNvSpPr>
          <p:nvPr/>
        </p:nvSpPr>
        <p:spPr bwMode="auto">
          <a:xfrm>
            <a:off x="5486400" y="4953000"/>
            <a:ext cx="1447800" cy="914400"/>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a:t>Disarmed</a:t>
            </a:r>
          </a:p>
        </p:txBody>
      </p:sp>
      <p:cxnSp>
        <p:nvCxnSpPr>
          <p:cNvPr id="41994" name="AutoShape 7"/>
          <p:cNvCxnSpPr>
            <a:cxnSpLocks noChangeShapeType="1"/>
            <a:stCxn id="41991" idx="7"/>
            <a:endCxn id="41992" idx="2"/>
          </p:cNvCxnSpPr>
          <p:nvPr/>
        </p:nvCxnSpPr>
        <p:spPr bwMode="auto">
          <a:xfrm flipV="1">
            <a:off x="3981450" y="3276600"/>
            <a:ext cx="1492250" cy="654050"/>
          </a:xfrm>
          <a:prstGeom prst="straightConnector1">
            <a:avLst/>
          </a:prstGeom>
          <a:noFill/>
          <a:ln w="25400">
            <a:solidFill>
              <a:schemeClr val="tx1"/>
            </a:solidFill>
            <a:round/>
            <a:headEnd/>
            <a:tailEnd type="triangle" w="lg" len="lg"/>
          </a:ln>
        </p:spPr>
      </p:cxnSp>
      <p:cxnSp>
        <p:nvCxnSpPr>
          <p:cNvPr id="41995" name="AutoShape 8"/>
          <p:cNvCxnSpPr>
            <a:cxnSpLocks noChangeShapeType="1"/>
            <a:stCxn id="41992" idx="5"/>
            <a:endCxn id="41993" idx="7"/>
          </p:cNvCxnSpPr>
          <p:nvPr/>
        </p:nvCxnSpPr>
        <p:spPr bwMode="auto">
          <a:xfrm>
            <a:off x="6721475" y="3613150"/>
            <a:ext cx="0" cy="1460500"/>
          </a:xfrm>
          <a:prstGeom prst="straightConnector1">
            <a:avLst/>
          </a:prstGeom>
          <a:noFill/>
          <a:ln w="25400">
            <a:solidFill>
              <a:schemeClr val="tx1"/>
            </a:solidFill>
            <a:round/>
            <a:headEnd/>
            <a:tailEnd type="triangle" w="lg" len="lg"/>
          </a:ln>
        </p:spPr>
      </p:cxnSp>
      <p:cxnSp>
        <p:nvCxnSpPr>
          <p:cNvPr id="41996" name="AutoShape 9"/>
          <p:cNvCxnSpPr>
            <a:cxnSpLocks noChangeShapeType="1"/>
            <a:stCxn id="41993" idx="1"/>
            <a:endCxn id="41992" idx="3"/>
          </p:cNvCxnSpPr>
          <p:nvPr/>
        </p:nvCxnSpPr>
        <p:spPr bwMode="auto">
          <a:xfrm flipV="1">
            <a:off x="5699125" y="3613150"/>
            <a:ext cx="0" cy="1460500"/>
          </a:xfrm>
          <a:prstGeom prst="straightConnector1">
            <a:avLst/>
          </a:prstGeom>
          <a:noFill/>
          <a:ln w="25400">
            <a:solidFill>
              <a:schemeClr val="tx1"/>
            </a:solidFill>
            <a:round/>
            <a:headEnd/>
            <a:tailEnd type="triangle" w="lg" len="lg"/>
          </a:ln>
        </p:spPr>
      </p:cxnSp>
      <p:cxnSp>
        <p:nvCxnSpPr>
          <p:cNvPr id="41997" name="AutoShape 10"/>
          <p:cNvCxnSpPr>
            <a:cxnSpLocks noChangeShapeType="1"/>
            <a:stCxn id="41992" idx="3"/>
            <a:endCxn id="41991" idx="6"/>
          </p:cNvCxnSpPr>
          <p:nvPr/>
        </p:nvCxnSpPr>
        <p:spPr bwMode="auto">
          <a:xfrm flipH="1">
            <a:off x="4127500" y="3613150"/>
            <a:ext cx="1571625" cy="654050"/>
          </a:xfrm>
          <a:prstGeom prst="straightConnector1">
            <a:avLst/>
          </a:prstGeom>
          <a:noFill/>
          <a:ln w="25400">
            <a:solidFill>
              <a:schemeClr val="tx1"/>
            </a:solidFill>
            <a:round/>
            <a:headEnd/>
            <a:tailEnd type="triangle" w="lg" len="lg"/>
          </a:ln>
        </p:spPr>
      </p:cxnSp>
      <p:sp>
        <p:nvSpPr>
          <p:cNvPr id="41998" name="Text Box 12"/>
          <p:cNvSpPr txBox="1">
            <a:spLocks noChangeArrowheads="1"/>
          </p:cNvSpPr>
          <p:nvPr/>
        </p:nvSpPr>
        <p:spPr bwMode="auto">
          <a:xfrm>
            <a:off x="4114800" y="3276600"/>
            <a:ext cx="797815" cy="400110"/>
          </a:xfrm>
          <a:prstGeom prst="rect">
            <a:avLst/>
          </a:prstGeom>
          <a:noFill/>
          <a:ln w="25400">
            <a:noFill/>
            <a:miter lim="800000"/>
            <a:headEnd/>
            <a:tailEnd type="none" w="lg" len="lg"/>
          </a:ln>
        </p:spPr>
        <p:txBody>
          <a:bodyPr wrap="none" anchorCtr="1">
            <a:prstTxWarp prst="textNoShape">
              <a:avLst/>
            </a:prstTxWarp>
            <a:spAutoFit/>
          </a:bodyPr>
          <a:lstStyle/>
          <a:p>
            <a:r>
              <a:rPr lang="en-US"/>
              <a:t>down</a:t>
            </a:r>
          </a:p>
        </p:txBody>
      </p:sp>
      <p:sp>
        <p:nvSpPr>
          <p:cNvPr id="41999" name="Oval 13"/>
          <p:cNvSpPr>
            <a:spLocks noChangeArrowheads="1"/>
          </p:cNvSpPr>
          <p:nvPr/>
        </p:nvSpPr>
        <p:spPr bwMode="auto">
          <a:xfrm>
            <a:off x="1066800" y="3810000"/>
            <a:ext cx="914400" cy="914400"/>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a:t>Idle</a:t>
            </a:r>
          </a:p>
        </p:txBody>
      </p:sp>
      <p:cxnSp>
        <p:nvCxnSpPr>
          <p:cNvPr id="42000" name="AutoShape 14"/>
          <p:cNvCxnSpPr>
            <a:cxnSpLocks noChangeShapeType="1"/>
            <a:stCxn id="41999" idx="7"/>
            <a:endCxn id="41991" idx="1"/>
          </p:cNvCxnSpPr>
          <p:nvPr/>
        </p:nvCxnSpPr>
        <p:spPr bwMode="auto">
          <a:xfrm>
            <a:off x="1847850" y="3930650"/>
            <a:ext cx="1485900" cy="0"/>
          </a:xfrm>
          <a:prstGeom prst="straightConnector1">
            <a:avLst/>
          </a:prstGeom>
          <a:noFill/>
          <a:ln w="25400">
            <a:solidFill>
              <a:schemeClr val="tx1"/>
            </a:solidFill>
            <a:round/>
            <a:headEnd/>
            <a:tailEnd type="triangle" w="lg" len="lg"/>
          </a:ln>
        </p:spPr>
      </p:cxnSp>
      <p:cxnSp>
        <p:nvCxnSpPr>
          <p:cNvPr id="42001" name="AutoShape 15"/>
          <p:cNvCxnSpPr>
            <a:cxnSpLocks noChangeShapeType="1"/>
            <a:stCxn id="41991" idx="3"/>
            <a:endCxn id="41999" idx="5"/>
          </p:cNvCxnSpPr>
          <p:nvPr/>
        </p:nvCxnSpPr>
        <p:spPr bwMode="auto">
          <a:xfrm flipH="1">
            <a:off x="1847850" y="4603750"/>
            <a:ext cx="1485900" cy="0"/>
          </a:xfrm>
          <a:prstGeom prst="straightConnector1">
            <a:avLst/>
          </a:prstGeom>
          <a:noFill/>
          <a:ln w="25400">
            <a:solidFill>
              <a:schemeClr val="tx1"/>
            </a:solidFill>
            <a:round/>
            <a:headEnd/>
            <a:tailEnd type="triangle" w="lg" len="lg"/>
          </a:ln>
        </p:spPr>
      </p:cxnSp>
      <p:sp>
        <p:nvSpPr>
          <p:cNvPr id="42002" name="Text Box 16"/>
          <p:cNvSpPr txBox="1">
            <a:spLocks noChangeArrowheads="1"/>
          </p:cNvSpPr>
          <p:nvPr/>
        </p:nvSpPr>
        <p:spPr bwMode="auto">
          <a:xfrm>
            <a:off x="1843088" y="3505200"/>
            <a:ext cx="1593850" cy="396875"/>
          </a:xfrm>
          <a:prstGeom prst="rect">
            <a:avLst/>
          </a:prstGeom>
          <a:noFill/>
          <a:ln w="25400">
            <a:noFill/>
            <a:miter lim="800000"/>
            <a:headEnd/>
            <a:tailEnd type="none" w="lg" len="lg"/>
          </a:ln>
        </p:spPr>
        <p:txBody>
          <a:bodyPr wrap="none" anchorCtr="1">
            <a:prstTxWarp prst="textNoShape">
              <a:avLst/>
            </a:prstTxWarp>
            <a:spAutoFit/>
          </a:bodyPr>
          <a:lstStyle/>
          <a:p>
            <a:r>
              <a:rPr lang="en-US"/>
              <a:t>mouse enter</a:t>
            </a:r>
          </a:p>
        </p:txBody>
      </p:sp>
      <p:sp>
        <p:nvSpPr>
          <p:cNvPr id="42003" name="Text Box 17"/>
          <p:cNvSpPr txBox="1">
            <a:spLocks noChangeArrowheads="1"/>
          </p:cNvSpPr>
          <p:nvPr/>
        </p:nvSpPr>
        <p:spPr bwMode="auto">
          <a:xfrm>
            <a:off x="2044700" y="4495800"/>
            <a:ext cx="1638890" cy="400110"/>
          </a:xfrm>
          <a:prstGeom prst="rect">
            <a:avLst/>
          </a:prstGeom>
          <a:noFill/>
          <a:ln w="25400">
            <a:noFill/>
            <a:miter lim="800000"/>
            <a:headEnd/>
            <a:tailEnd type="none" w="lg" len="lg"/>
          </a:ln>
        </p:spPr>
        <p:txBody>
          <a:bodyPr wrap="none" anchorCtr="1">
            <a:prstTxWarp prst="textNoShape">
              <a:avLst/>
            </a:prstTxWarp>
            <a:spAutoFit/>
          </a:bodyPr>
          <a:lstStyle/>
          <a:p>
            <a:r>
              <a:rPr lang="en-US"/>
              <a:t>mouse leave</a:t>
            </a:r>
          </a:p>
        </p:txBody>
      </p:sp>
      <p:sp>
        <p:nvSpPr>
          <p:cNvPr id="42004" name="Text Box 18"/>
          <p:cNvSpPr txBox="1">
            <a:spLocks noChangeArrowheads="1"/>
          </p:cNvSpPr>
          <p:nvPr/>
        </p:nvSpPr>
        <p:spPr bwMode="auto">
          <a:xfrm>
            <a:off x="4700588" y="4800600"/>
            <a:ext cx="184150" cy="396875"/>
          </a:xfrm>
          <a:prstGeom prst="rect">
            <a:avLst/>
          </a:prstGeom>
          <a:noFill/>
          <a:ln w="25400">
            <a:noFill/>
            <a:miter lim="800000"/>
            <a:headEnd/>
            <a:tailEnd type="none" w="lg" len="lg"/>
          </a:ln>
        </p:spPr>
        <p:txBody>
          <a:bodyPr wrap="none" anchorCtr="1">
            <a:prstTxWarp prst="textNoShape">
              <a:avLst/>
            </a:prstTxWarp>
            <a:spAutoFit/>
          </a:bodyPr>
          <a:lstStyle/>
          <a:p>
            <a:endParaRPr lang="en-US"/>
          </a:p>
        </p:txBody>
      </p:sp>
      <p:sp>
        <p:nvSpPr>
          <p:cNvPr id="42005" name="Text Box 19"/>
          <p:cNvSpPr txBox="1">
            <a:spLocks noChangeArrowheads="1"/>
          </p:cNvSpPr>
          <p:nvPr/>
        </p:nvSpPr>
        <p:spPr bwMode="auto">
          <a:xfrm>
            <a:off x="6735763" y="4038600"/>
            <a:ext cx="797815" cy="400110"/>
          </a:xfrm>
          <a:prstGeom prst="rect">
            <a:avLst/>
          </a:prstGeom>
          <a:noFill/>
          <a:ln w="25400">
            <a:noFill/>
            <a:miter lim="800000"/>
            <a:headEnd/>
            <a:tailEnd type="none" w="lg" len="lg"/>
          </a:ln>
        </p:spPr>
        <p:txBody>
          <a:bodyPr wrap="none" anchorCtr="1">
            <a:prstTxWarp prst="textNoShape">
              <a:avLst/>
            </a:prstTxWarp>
            <a:spAutoFit/>
          </a:bodyPr>
          <a:lstStyle/>
          <a:p>
            <a:r>
              <a:rPr lang="en-US"/>
              <a:t>leave</a:t>
            </a:r>
          </a:p>
        </p:txBody>
      </p:sp>
      <p:sp>
        <p:nvSpPr>
          <p:cNvPr id="42006" name="Text Box 20"/>
          <p:cNvSpPr txBox="1">
            <a:spLocks noChangeArrowheads="1"/>
          </p:cNvSpPr>
          <p:nvPr/>
        </p:nvSpPr>
        <p:spPr bwMode="auto">
          <a:xfrm>
            <a:off x="5638800" y="4114800"/>
            <a:ext cx="762000" cy="396875"/>
          </a:xfrm>
          <a:prstGeom prst="rect">
            <a:avLst/>
          </a:prstGeom>
          <a:noFill/>
          <a:ln w="25400">
            <a:noFill/>
            <a:miter lim="800000"/>
            <a:headEnd/>
            <a:tailEnd type="none" w="lg" len="lg"/>
          </a:ln>
        </p:spPr>
        <p:txBody>
          <a:bodyPr wrap="none" anchorCtr="1">
            <a:prstTxWarp prst="textNoShape">
              <a:avLst/>
            </a:prstTxWarp>
            <a:spAutoFit/>
          </a:bodyPr>
          <a:lstStyle/>
          <a:p>
            <a:r>
              <a:rPr lang="en-US"/>
              <a:t>enter</a:t>
            </a:r>
          </a:p>
        </p:txBody>
      </p:sp>
      <p:sp>
        <p:nvSpPr>
          <p:cNvPr id="42007" name="Text Box 21"/>
          <p:cNvSpPr txBox="1">
            <a:spLocks noChangeArrowheads="1"/>
          </p:cNvSpPr>
          <p:nvPr/>
        </p:nvSpPr>
        <p:spPr bwMode="auto">
          <a:xfrm>
            <a:off x="4343400" y="4038600"/>
            <a:ext cx="1157288" cy="701675"/>
          </a:xfrm>
          <a:prstGeom prst="rect">
            <a:avLst/>
          </a:prstGeom>
          <a:noFill/>
          <a:ln w="25400">
            <a:noFill/>
            <a:miter lim="800000"/>
            <a:headEnd/>
            <a:tailEnd type="none" w="lg" len="lg"/>
          </a:ln>
        </p:spPr>
        <p:txBody>
          <a:bodyPr wrap="none" anchorCtr="1">
            <a:prstTxWarp prst="textNoShape">
              <a:avLst/>
            </a:prstTxWarp>
            <a:spAutoFit/>
          </a:bodyPr>
          <a:lstStyle/>
          <a:p>
            <a:r>
              <a:rPr lang="en-US"/>
              <a:t>up</a:t>
            </a:r>
          </a:p>
          <a:p>
            <a:r>
              <a:rPr lang="en-US" b="1"/>
              <a:t>(invoke)</a:t>
            </a:r>
            <a:endParaRPr lang="en-US"/>
          </a:p>
        </p:txBody>
      </p:sp>
      <p:cxnSp>
        <p:nvCxnSpPr>
          <p:cNvPr id="42008" name="AutoShape 22"/>
          <p:cNvCxnSpPr>
            <a:cxnSpLocks noChangeShapeType="1"/>
            <a:stCxn id="41993" idx="2"/>
            <a:endCxn id="41999" idx="4"/>
          </p:cNvCxnSpPr>
          <p:nvPr/>
        </p:nvCxnSpPr>
        <p:spPr bwMode="auto">
          <a:xfrm rot="10800000">
            <a:off x="1524000" y="4737100"/>
            <a:ext cx="3949700" cy="673100"/>
          </a:xfrm>
          <a:prstGeom prst="curvedConnector2">
            <a:avLst/>
          </a:prstGeom>
          <a:noFill/>
          <a:ln w="25400">
            <a:solidFill>
              <a:schemeClr val="tx1"/>
            </a:solidFill>
            <a:round/>
            <a:headEnd/>
            <a:tailEnd type="triangle" w="lg" len="lg"/>
          </a:ln>
        </p:spPr>
      </p:cxnSp>
      <p:sp>
        <p:nvSpPr>
          <p:cNvPr id="42009" name="Text Box 23"/>
          <p:cNvSpPr txBox="1">
            <a:spLocks noChangeArrowheads="1"/>
          </p:cNvSpPr>
          <p:nvPr/>
        </p:nvSpPr>
        <p:spPr bwMode="auto">
          <a:xfrm>
            <a:off x="3200400" y="5334000"/>
            <a:ext cx="469950" cy="400110"/>
          </a:xfrm>
          <a:prstGeom prst="rect">
            <a:avLst/>
          </a:prstGeom>
          <a:noFill/>
          <a:ln w="25400">
            <a:noFill/>
            <a:miter lim="800000"/>
            <a:headEnd/>
            <a:tailEnd type="none" w="lg" len="lg"/>
          </a:ln>
        </p:spPr>
        <p:txBody>
          <a:bodyPr wrap="none" anchorCtr="1">
            <a:prstTxWarp prst="textNoShape">
              <a:avLst/>
            </a:prstTxWarp>
            <a:spAutoFit/>
          </a:bodyPr>
          <a:lstStyle/>
          <a:p>
            <a:r>
              <a:rPr lang="en-US"/>
              <a:t>up</a:t>
            </a:r>
          </a:p>
        </p:txBody>
      </p:sp>
      <p:pic>
        <p:nvPicPr>
          <p:cNvPr id="42010" name="Picture 24"/>
          <p:cNvPicPr>
            <a:picLocks noChangeAspect="1" noChangeArrowheads="1"/>
          </p:cNvPicPr>
          <p:nvPr/>
        </p:nvPicPr>
        <p:blipFill>
          <a:blip r:embed="rId3"/>
          <a:srcRect l="30722" t="14940" r="57230" b="62749"/>
          <a:stretch>
            <a:fillRect/>
          </a:stretch>
        </p:blipFill>
        <p:spPr bwMode="auto">
          <a:xfrm>
            <a:off x="338138" y="3810000"/>
            <a:ext cx="706437" cy="990600"/>
          </a:xfrm>
          <a:prstGeom prst="rect">
            <a:avLst/>
          </a:prstGeom>
          <a:noFill/>
          <a:ln w="25400">
            <a:noFill/>
            <a:miter lim="800000"/>
            <a:headEnd/>
            <a:tailEnd type="none" w="lg" len="lg"/>
          </a:ln>
        </p:spPr>
      </p:pic>
      <p:pic>
        <p:nvPicPr>
          <p:cNvPr id="42011" name="Picture 25"/>
          <p:cNvPicPr>
            <a:picLocks noChangeAspect="1" noChangeArrowheads="1"/>
          </p:cNvPicPr>
          <p:nvPr/>
        </p:nvPicPr>
        <p:blipFill>
          <a:blip r:embed="rId4"/>
          <a:srcRect l="28313" t="14940" r="57230" b="65936"/>
          <a:stretch>
            <a:fillRect/>
          </a:stretch>
        </p:blipFill>
        <p:spPr bwMode="auto">
          <a:xfrm>
            <a:off x="3352800" y="3124200"/>
            <a:ext cx="685800" cy="685800"/>
          </a:xfrm>
          <a:prstGeom prst="rect">
            <a:avLst/>
          </a:prstGeom>
          <a:noFill/>
          <a:ln w="25400">
            <a:noFill/>
            <a:miter lim="800000"/>
            <a:headEnd/>
            <a:tailEnd type="none" w="lg" len="lg"/>
          </a:ln>
        </p:spPr>
      </p:pic>
      <p:pic>
        <p:nvPicPr>
          <p:cNvPr id="42012" name="Picture 26"/>
          <p:cNvPicPr>
            <a:picLocks noChangeAspect="1" noChangeArrowheads="1"/>
          </p:cNvPicPr>
          <p:nvPr/>
        </p:nvPicPr>
        <p:blipFill>
          <a:blip r:embed="rId3"/>
          <a:srcRect l="30722" t="14940" r="57230" b="62749"/>
          <a:stretch>
            <a:fillRect/>
          </a:stretch>
        </p:blipFill>
        <p:spPr bwMode="auto">
          <a:xfrm>
            <a:off x="7010400" y="5029200"/>
            <a:ext cx="706438" cy="990600"/>
          </a:xfrm>
          <a:prstGeom prst="rect">
            <a:avLst/>
          </a:prstGeom>
          <a:noFill/>
          <a:ln w="25400">
            <a:noFill/>
            <a:miter lim="800000"/>
            <a:headEnd/>
            <a:tailEnd type="none" w="lg" len="lg"/>
          </a:ln>
        </p:spPr>
      </p:pic>
      <p:pic>
        <p:nvPicPr>
          <p:cNvPr id="42013" name="Picture 27"/>
          <p:cNvPicPr>
            <a:picLocks noChangeAspect="1" noChangeArrowheads="1"/>
          </p:cNvPicPr>
          <p:nvPr/>
        </p:nvPicPr>
        <p:blipFill>
          <a:blip r:embed="rId5"/>
          <a:srcRect l="28313" t="14940" r="57230" b="65936"/>
          <a:stretch>
            <a:fillRect/>
          </a:stretch>
        </p:blipFill>
        <p:spPr bwMode="auto">
          <a:xfrm>
            <a:off x="7010400" y="2743200"/>
            <a:ext cx="838200" cy="838200"/>
          </a:xfrm>
          <a:prstGeom prst="rect">
            <a:avLst/>
          </a:prstGeom>
          <a:noFill/>
          <a:ln w="25400">
            <a:noFill/>
            <a:miter lim="800000"/>
            <a:headEnd/>
            <a:tailEnd type="none" w="lg" len="lg"/>
          </a:ln>
        </p:spPr>
      </p:pic>
      <p:sp>
        <p:nvSpPr>
          <p:cNvPr id="42014" name="Line 28"/>
          <p:cNvSpPr>
            <a:spLocks noChangeShapeType="1"/>
          </p:cNvSpPr>
          <p:nvPr/>
        </p:nvSpPr>
        <p:spPr bwMode="auto">
          <a:xfrm flipV="1">
            <a:off x="304800" y="3886200"/>
            <a:ext cx="152400" cy="152400"/>
          </a:xfrm>
          <a:prstGeom prst="line">
            <a:avLst/>
          </a:prstGeom>
          <a:noFill/>
          <a:ln w="25400">
            <a:solidFill>
              <a:schemeClr val="tx1"/>
            </a:solidFill>
            <a:round/>
            <a:headEnd/>
            <a:tailEnd type="triangle" w="lg" len="lg"/>
          </a:ln>
        </p:spPr>
        <p:txBody>
          <a:bodyPr wrap="none" anchorCtr="1">
            <a:prstTxWarp prst="textNoShape">
              <a:avLst/>
            </a:prstTxWarp>
          </a:bodyPr>
          <a:lstStyle/>
          <a:p>
            <a:endParaRPr lang="en-US"/>
          </a:p>
        </p:txBody>
      </p:sp>
      <p:sp>
        <p:nvSpPr>
          <p:cNvPr id="42015" name="Line 29"/>
          <p:cNvSpPr>
            <a:spLocks noChangeShapeType="1"/>
          </p:cNvSpPr>
          <p:nvPr/>
        </p:nvSpPr>
        <p:spPr bwMode="auto">
          <a:xfrm flipV="1">
            <a:off x="3581400" y="3505200"/>
            <a:ext cx="152400" cy="152400"/>
          </a:xfrm>
          <a:prstGeom prst="line">
            <a:avLst/>
          </a:prstGeom>
          <a:noFill/>
          <a:ln w="25400">
            <a:solidFill>
              <a:schemeClr val="tx1"/>
            </a:solidFill>
            <a:round/>
            <a:headEnd/>
            <a:tailEnd type="triangle" w="lg" len="lg"/>
          </a:ln>
        </p:spPr>
        <p:txBody>
          <a:bodyPr wrap="none" anchorCtr="1">
            <a:prstTxWarp prst="textNoShape">
              <a:avLst/>
            </a:prstTxWarp>
          </a:bodyPr>
          <a:lstStyle/>
          <a:p>
            <a:endParaRPr lang="en-US"/>
          </a:p>
        </p:txBody>
      </p:sp>
      <p:sp>
        <p:nvSpPr>
          <p:cNvPr id="42016" name="Line 30"/>
          <p:cNvSpPr>
            <a:spLocks noChangeShapeType="1"/>
          </p:cNvSpPr>
          <p:nvPr/>
        </p:nvSpPr>
        <p:spPr bwMode="auto">
          <a:xfrm flipV="1">
            <a:off x="7315200" y="3276600"/>
            <a:ext cx="152400" cy="152400"/>
          </a:xfrm>
          <a:prstGeom prst="line">
            <a:avLst/>
          </a:prstGeom>
          <a:noFill/>
          <a:ln w="25400">
            <a:solidFill>
              <a:schemeClr val="tx1"/>
            </a:solidFill>
            <a:round/>
            <a:headEnd/>
            <a:tailEnd type="triangle" w="lg" len="lg"/>
          </a:ln>
        </p:spPr>
        <p:txBody>
          <a:bodyPr wrap="none" anchorCtr="1">
            <a:prstTxWarp prst="textNoShape">
              <a:avLst/>
            </a:prstTxWarp>
          </a:bodyPr>
          <a:lstStyle/>
          <a:p>
            <a:endParaRPr lang="en-US"/>
          </a:p>
        </p:txBody>
      </p:sp>
      <p:sp>
        <p:nvSpPr>
          <p:cNvPr id="42017" name="Line 31"/>
          <p:cNvSpPr>
            <a:spLocks noChangeShapeType="1"/>
          </p:cNvSpPr>
          <p:nvPr/>
        </p:nvSpPr>
        <p:spPr bwMode="auto">
          <a:xfrm flipV="1">
            <a:off x="7162800" y="5867400"/>
            <a:ext cx="152400" cy="152400"/>
          </a:xfrm>
          <a:prstGeom prst="line">
            <a:avLst/>
          </a:prstGeom>
          <a:noFill/>
          <a:ln w="25400">
            <a:solidFill>
              <a:schemeClr val="tx1"/>
            </a:solidFill>
            <a:round/>
            <a:headEnd/>
            <a:tailEnd type="triangle" w="lg" len="lg"/>
          </a:ln>
        </p:spPr>
        <p:txBody>
          <a:bodyPr wrap="none" anchorCtr="1">
            <a:prstTxWarp prst="textNoShape">
              <a:avLst/>
            </a:prstTxWarp>
          </a:bodyPr>
          <a:lstStyle/>
          <a:p>
            <a:endParaRPr lang="en-US"/>
          </a:p>
        </p:txBody>
      </p:sp>
    </p:spTree>
    <p:extLst>
      <p:ext uri="{BB962C8B-B14F-4D97-AF65-F5344CB8AC3E}">
        <p14:creationId xmlns:p14="http://schemas.microsoft.com/office/powerpoint/2010/main" val="412500809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smtClean="0">
                <a:ea typeface="ＭＳ Ｐゴシック" charset="-128"/>
                <a:cs typeface="ＭＳ Ｐゴシック" charset="-128"/>
              </a:rPr>
              <a:t>Drag &amp; Drop</a:t>
            </a:r>
            <a:endParaRPr lang="en-US" dirty="0">
              <a:ea typeface="ＭＳ Ｐゴシック" charset="-128"/>
              <a:cs typeface="ＭＳ Ｐゴシック" charset="-128"/>
            </a:endParaRPr>
          </a:p>
        </p:txBody>
      </p:sp>
      <p:sp>
        <p:nvSpPr>
          <p:cNvPr id="44035" name="Text Placeholder 23"/>
          <p:cNvSpPr>
            <a:spLocks noGrp="1"/>
          </p:cNvSpPr>
          <p:nvPr>
            <p:ph type="body" idx="1"/>
          </p:nvPr>
        </p:nvSpPr>
        <p:spPr/>
        <p:txBody>
          <a:bodyPr/>
          <a:lstStyle/>
          <a:p>
            <a:endParaRPr lang="en-US">
              <a:ea typeface="Arial" charset="0"/>
            </a:endParaRPr>
          </a:p>
        </p:txBody>
      </p:sp>
      <p:sp>
        <p:nvSpPr>
          <p:cNvPr id="44036" name="Date Placeholder 2"/>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44037" name="Footer Placeholder 3"/>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44038" name="Slide Number Placeholder 4"/>
          <p:cNvSpPr>
            <a:spLocks noGrp="1"/>
          </p:cNvSpPr>
          <p:nvPr>
            <p:ph type="sldNum" sz="quarter" idx="12"/>
          </p:nvPr>
        </p:nvSpPr>
        <p:spPr>
          <a:noFill/>
        </p:spPr>
        <p:txBody>
          <a:bodyPr/>
          <a:lstStyle/>
          <a:p>
            <a:fld id="{17D5516A-3CCB-CD48-B27D-86D6FFC6194B}" type="slidenum">
              <a:rPr lang="en-US"/>
              <a:pPr/>
              <a:t>21</a:t>
            </a:fld>
            <a:endParaRPr lang="en-US"/>
          </a:p>
        </p:txBody>
      </p:sp>
      <p:sp>
        <p:nvSpPr>
          <p:cNvPr id="44039" name="Oval 4"/>
          <p:cNvSpPr>
            <a:spLocks noChangeArrowheads="1"/>
          </p:cNvSpPr>
          <p:nvPr/>
        </p:nvSpPr>
        <p:spPr bwMode="auto">
          <a:xfrm>
            <a:off x="152400" y="1355725"/>
            <a:ext cx="1600200" cy="1371600"/>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a:t/>
            </a:r>
            <a:br>
              <a:rPr lang="en-US"/>
            </a:br>
            <a:r>
              <a:rPr lang="en-US"/>
              <a:t>Idle</a:t>
            </a:r>
          </a:p>
        </p:txBody>
      </p:sp>
      <p:sp>
        <p:nvSpPr>
          <p:cNvPr id="44040" name="Oval 5"/>
          <p:cNvSpPr>
            <a:spLocks noChangeArrowheads="1"/>
          </p:cNvSpPr>
          <p:nvPr/>
        </p:nvSpPr>
        <p:spPr bwMode="auto">
          <a:xfrm>
            <a:off x="3352800" y="1431925"/>
            <a:ext cx="1371600" cy="1295400"/>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a:t/>
            </a:r>
            <a:br>
              <a:rPr lang="en-US"/>
            </a:br>
            <a:r>
              <a:rPr lang="en-US"/>
              <a:t>Dragging</a:t>
            </a:r>
          </a:p>
        </p:txBody>
      </p:sp>
      <p:sp>
        <p:nvSpPr>
          <p:cNvPr id="44041" name="Oval 6"/>
          <p:cNvSpPr>
            <a:spLocks noChangeArrowheads="1"/>
          </p:cNvSpPr>
          <p:nvPr/>
        </p:nvSpPr>
        <p:spPr bwMode="auto">
          <a:xfrm>
            <a:off x="6858000" y="1508125"/>
            <a:ext cx="1676400" cy="1295400"/>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a:t/>
            </a:r>
            <a:br>
              <a:rPr lang="en-US"/>
            </a:br>
            <a:r>
              <a:rPr lang="en-US"/>
              <a:t>Can’t Drop</a:t>
            </a:r>
          </a:p>
        </p:txBody>
      </p:sp>
      <p:sp>
        <p:nvSpPr>
          <p:cNvPr id="44042" name="Line 7"/>
          <p:cNvSpPr>
            <a:spLocks noChangeShapeType="1"/>
          </p:cNvSpPr>
          <p:nvPr/>
        </p:nvSpPr>
        <p:spPr bwMode="auto">
          <a:xfrm flipV="1">
            <a:off x="1752600" y="2041525"/>
            <a:ext cx="1600200" cy="0"/>
          </a:xfrm>
          <a:prstGeom prst="line">
            <a:avLst/>
          </a:prstGeom>
          <a:noFill/>
          <a:ln w="25400">
            <a:solidFill>
              <a:schemeClr val="tx1"/>
            </a:solidFill>
            <a:round/>
            <a:headEnd/>
            <a:tailEnd type="triangle" w="lg" len="lg"/>
          </a:ln>
        </p:spPr>
        <p:txBody>
          <a:bodyPr wrap="none" anchorCtr="1">
            <a:prstTxWarp prst="textNoShape">
              <a:avLst/>
            </a:prstTxWarp>
          </a:bodyPr>
          <a:lstStyle/>
          <a:p>
            <a:endParaRPr lang="en-US"/>
          </a:p>
        </p:txBody>
      </p:sp>
      <p:sp>
        <p:nvSpPr>
          <p:cNvPr id="44043" name="Text Box 8"/>
          <p:cNvSpPr txBox="1">
            <a:spLocks noChangeArrowheads="1"/>
          </p:cNvSpPr>
          <p:nvPr/>
        </p:nvSpPr>
        <p:spPr bwMode="auto">
          <a:xfrm>
            <a:off x="1752600" y="1568450"/>
            <a:ext cx="1638890" cy="400110"/>
          </a:xfrm>
          <a:prstGeom prst="rect">
            <a:avLst/>
          </a:prstGeom>
          <a:noFill/>
          <a:ln w="25400">
            <a:noFill/>
            <a:miter lim="800000"/>
            <a:headEnd/>
            <a:tailEnd type="none" w="lg" len="lg"/>
          </a:ln>
        </p:spPr>
        <p:txBody>
          <a:bodyPr wrap="none" anchorCtr="1">
            <a:prstTxWarp prst="textNoShape">
              <a:avLst/>
            </a:prstTxWarp>
            <a:spAutoFit/>
          </a:bodyPr>
          <a:lstStyle/>
          <a:p>
            <a:r>
              <a:rPr lang="en-US"/>
              <a:t>Mouse down</a:t>
            </a:r>
          </a:p>
        </p:txBody>
      </p:sp>
      <p:sp>
        <p:nvSpPr>
          <p:cNvPr id="44044" name="Line 9"/>
          <p:cNvSpPr>
            <a:spLocks noChangeShapeType="1"/>
          </p:cNvSpPr>
          <p:nvPr/>
        </p:nvSpPr>
        <p:spPr bwMode="auto">
          <a:xfrm flipH="1">
            <a:off x="1752600" y="2422525"/>
            <a:ext cx="1600200" cy="0"/>
          </a:xfrm>
          <a:prstGeom prst="line">
            <a:avLst/>
          </a:prstGeom>
          <a:noFill/>
          <a:ln w="25400">
            <a:solidFill>
              <a:schemeClr val="tx1"/>
            </a:solidFill>
            <a:round/>
            <a:headEnd/>
            <a:tailEnd type="triangle" w="lg" len="lg"/>
          </a:ln>
        </p:spPr>
        <p:txBody>
          <a:bodyPr wrap="none" anchorCtr="1">
            <a:prstTxWarp prst="textNoShape">
              <a:avLst/>
            </a:prstTxWarp>
          </a:bodyPr>
          <a:lstStyle/>
          <a:p>
            <a:endParaRPr lang="en-US"/>
          </a:p>
        </p:txBody>
      </p:sp>
      <p:sp>
        <p:nvSpPr>
          <p:cNvPr id="44045" name="Text Box 10"/>
          <p:cNvSpPr txBox="1">
            <a:spLocks noChangeArrowheads="1"/>
          </p:cNvSpPr>
          <p:nvPr/>
        </p:nvSpPr>
        <p:spPr bwMode="auto">
          <a:xfrm>
            <a:off x="1676400" y="2422525"/>
            <a:ext cx="1653167" cy="707886"/>
          </a:xfrm>
          <a:prstGeom prst="rect">
            <a:avLst/>
          </a:prstGeom>
          <a:noFill/>
          <a:ln w="25400">
            <a:noFill/>
            <a:miter lim="800000"/>
            <a:headEnd/>
            <a:tailEnd type="none" w="lg" len="lg"/>
          </a:ln>
        </p:spPr>
        <p:txBody>
          <a:bodyPr wrap="none" anchorCtr="1">
            <a:prstTxWarp prst="textNoShape">
              <a:avLst/>
            </a:prstTxWarp>
            <a:spAutoFit/>
          </a:bodyPr>
          <a:lstStyle/>
          <a:p>
            <a:r>
              <a:rPr lang="en-US"/>
              <a:t>Mouse up</a:t>
            </a:r>
            <a:br>
              <a:rPr lang="en-US"/>
            </a:br>
            <a:r>
              <a:rPr lang="en-US"/>
              <a:t>(do the drop)</a:t>
            </a:r>
          </a:p>
        </p:txBody>
      </p:sp>
      <p:sp>
        <p:nvSpPr>
          <p:cNvPr id="44046" name="Line 13"/>
          <p:cNvSpPr>
            <a:spLocks noChangeShapeType="1"/>
          </p:cNvSpPr>
          <p:nvPr/>
        </p:nvSpPr>
        <p:spPr bwMode="auto">
          <a:xfrm flipV="1">
            <a:off x="4724400" y="2117725"/>
            <a:ext cx="2133600" cy="0"/>
          </a:xfrm>
          <a:prstGeom prst="line">
            <a:avLst/>
          </a:prstGeom>
          <a:noFill/>
          <a:ln w="25400">
            <a:solidFill>
              <a:schemeClr val="tx1"/>
            </a:solidFill>
            <a:round/>
            <a:headEnd/>
            <a:tailEnd type="triangle" w="lg" len="lg"/>
          </a:ln>
        </p:spPr>
        <p:txBody>
          <a:bodyPr wrap="none" anchorCtr="1">
            <a:prstTxWarp prst="textNoShape">
              <a:avLst/>
            </a:prstTxWarp>
          </a:bodyPr>
          <a:lstStyle/>
          <a:p>
            <a:endParaRPr lang="en-US"/>
          </a:p>
        </p:txBody>
      </p:sp>
      <p:sp>
        <p:nvSpPr>
          <p:cNvPr id="44047" name="Text Box 14"/>
          <p:cNvSpPr txBox="1">
            <a:spLocks noChangeArrowheads="1"/>
          </p:cNvSpPr>
          <p:nvPr/>
        </p:nvSpPr>
        <p:spPr bwMode="auto">
          <a:xfrm>
            <a:off x="4648200" y="1355725"/>
            <a:ext cx="2286000" cy="701675"/>
          </a:xfrm>
          <a:prstGeom prst="rect">
            <a:avLst/>
          </a:prstGeom>
          <a:noFill/>
          <a:ln w="25400">
            <a:noFill/>
            <a:miter lim="800000"/>
            <a:headEnd/>
            <a:tailEnd type="none" w="lg" len="lg"/>
          </a:ln>
        </p:spPr>
        <p:txBody>
          <a:bodyPr wrap="none" anchorCtr="1">
            <a:prstTxWarp prst="textNoShape">
              <a:avLst/>
            </a:prstTxWarp>
            <a:spAutoFit/>
          </a:bodyPr>
          <a:lstStyle/>
          <a:p>
            <a:pPr algn="ctr"/>
            <a:r>
              <a:rPr lang="en-US"/>
              <a:t>Mouse move </a:t>
            </a:r>
            <a:br>
              <a:rPr lang="en-US"/>
            </a:br>
            <a:r>
              <a:rPr lang="en-US"/>
              <a:t>(over illegal target)</a:t>
            </a:r>
          </a:p>
        </p:txBody>
      </p:sp>
      <p:sp>
        <p:nvSpPr>
          <p:cNvPr id="44048" name="Line 15"/>
          <p:cNvSpPr>
            <a:spLocks noChangeShapeType="1"/>
          </p:cNvSpPr>
          <p:nvPr/>
        </p:nvSpPr>
        <p:spPr bwMode="auto">
          <a:xfrm flipH="1">
            <a:off x="4724400" y="2498725"/>
            <a:ext cx="2057400" cy="0"/>
          </a:xfrm>
          <a:prstGeom prst="line">
            <a:avLst/>
          </a:prstGeom>
          <a:noFill/>
          <a:ln w="25400">
            <a:solidFill>
              <a:schemeClr val="tx1"/>
            </a:solidFill>
            <a:round/>
            <a:headEnd/>
            <a:tailEnd type="triangle" w="lg" len="lg"/>
          </a:ln>
        </p:spPr>
        <p:txBody>
          <a:bodyPr wrap="none" anchorCtr="1">
            <a:prstTxWarp prst="textNoShape">
              <a:avLst/>
            </a:prstTxWarp>
          </a:bodyPr>
          <a:lstStyle/>
          <a:p>
            <a:endParaRPr lang="en-US"/>
          </a:p>
        </p:txBody>
      </p:sp>
      <p:sp>
        <p:nvSpPr>
          <p:cNvPr id="44049" name="Text Box 16"/>
          <p:cNvSpPr txBox="1">
            <a:spLocks noChangeArrowheads="1"/>
          </p:cNvSpPr>
          <p:nvPr/>
        </p:nvSpPr>
        <p:spPr bwMode="auto">
          <a:xfrm>
            <a:off x="4724400" y="2498725"/>
            <a:ext cx="2171700" cy="701675"/>
          </a:xfrm>
          <a:prstGeom prst="rect">
            <a:avLst/>
          </a:prstGeom>
          <a:noFill/>
          <a:ln w="25400">
            <a:noFill/>
            <a:miter lim="800000"/>
            <a:headEnd/>
            <a:tailEnd type="none" w="lg" len="lg"/>
          </a:ln>
        </p:spPr>
        <p:txBody>
          <a:bodyPr wrap="none" anchorCtr="1">
            <a:prstTxWarp prst="textNoShape">
              <a:avLst/>
            </a:prstTxWarp>
            <a:spAutoFit/>
          </a:bodyPr>
          <a:lstStyle/>
          <a:p>
            <a:pPr algn="ctr"/>
            <a:r>
              <a:rPr lang="en-US"/>
              <a:t>Mouse move</a:t>
            </a:r>
            <a:br>
              <a:rPr lang="en-US"/>
            </a:br>
            <a:r>
              <a:rPr lang="en-US"/>
              <a:t>(over legal target)</a:t>
            </a:r>
          </a:p>
        </p:txBody>
      </p:sp>
      <p:cxnSp>
        <p:nvCxnSpPr>
          <p:cNvPr id="44050" name="AutoShape 17"/>
          <p:cNvCxnSpPr>
            <a:cxnSpLocks noChangeShapeType="1"/>
            <a:stCxn id="44040" idx="4"/>
            <a:endCxn id="44039" idx="4"/>
          </p:cNvCxnSpPr>
          <p:nvPr/>
        </p:nvCxnSpPr>
        <p:spPr bwMode="auto">
          <a:xfrm rot="5400000">
            <a:off x="2494756" y="1197769"/>
            <a:ext cx="1588" cy="3086100"/>
          </a:xfrm>
          <a:prstGeom prst="curvedConnector3">
            <a:avLst>
              <a:gd name="adj1" fmla="val 60700014"/>
            </a:avLst>
          </a:prstGeom>
          <a:noFill/>
          <a:ln w="25400">
            <a:solidFill>
              <a:schemeClr val="tx1"/>
            </a:solidFill>
            <a:round/>
            <a:headEnd/>
            <a:tailEnd type="triangle" w="lg" len="lg"/>
          </a:ln>
        </p:spPr>
      </p:cxnSp>
      <p:cxnSp>
        <p:nvCxnSpPr>
          <p:cNvPr id="44051" name="AutoShape 18"/>
          <p:cNvCxnSpPr>
            <a:cxnSpLocks noChangeShapeType="1"/>
            <a:stCxn id="44041" idx="4"/>
            <a:endCxn id="44039" idx="4"/>
          </p:cNvCxnSpPr>
          <p:nvPr/>
        </p:nvCxnSpPr>
        <p:spPr bwMode="auto">
          <a:xfrm rot="16200000" flipV="1">
            <a:off x="4286250" y="-593725"/>
            <a:ext cx="76200" cy="6743700"/>
          </a:xfrm>
          <a:prstGeom prst="curvedConnector3">
            <a:avLst>
              <a:gd name="adj1" fmla="val -4004167"/>
            </a:avLst>
          </a:prstGeom>
          <a:noFill/>
          <a:ln w="25400">
            <a:solidFill>
              <a:schemeClr val="tx1"/>
            </a:solidFill>
            <a:round/>
            <a:headEnd/>
            <a:tailEnd type="triangle" w="lg" len="lg"/>
          </a:ln>
        </p:spPr>
      </p:cxnSp>
      <p:sp>
        <p:nvSpPr>
          <p:cNvPr id="44052" name="Text Box 19"/>
          <p:cNvSpPr txBox="1">
            <a:spLocks noChangeArrowheads="1"/>
          </p:cNvSpPr>
          <p:nvPr/>
        </p:nvSpPr>
        <p:spPr bwMode="auto">
          <a:xfrm>
            <a:off x="2530807" y="3641725"/>
            <a:ext cx="2137700" cy="707886"/>
          </a:xfrm>
          <a:prstGeom prst="rect">
            <a:avLst/>
          </a:prstGeom>
          <a:noFill/>
          <a:ln w="25400">
            <a:noFill/>
            <a:miter lim="800000"/>
            <a:headEnd/>
            <a:tailEnd type="none" w="lg" len="lg"/>
          </a:ln>
        </p:spPr>
        <p:txBody>
          <a:bodyPr wrap="none" anchorCtr="1">
            <a:prstTxWarp prst="textNoShape">
              <a:avLst/>
            </a:prstTxWarp>
            <a:spAutoFit/>
          </a:bodyPr>
          <a:lstStyle/>
          <a:p>
            <a:pPr algn="ctr"/>
            <a:r>
              <a:rPr lang="en-US"/>
              <a:t>Escape keypress</a:t>
            </a:r>
          </a:p>
          <a:p>
            <a:pPr algn="ctr"/>
            <a:r>
              <a:rPr lang="en-US"/>
              <a:t>(cancel drop)</a:t>
            </a:r>
          </a:p>
        </p:txBody>
      </p:sp>
      <p:sp>
        <p:nvSpPr>
          <p:cNvPr id="44053" name="Text Box 20"/>
          <p:cNvSpPr txBox="1">
            <a:spLocks noChangeArrowheads="1"/>
          </p:cNvSpPr>
          <p:nvPr/>
        </p:nvSpPr>
        <p:spPr bwMode="auto">
          <a:xfrm>
            <a:off x="6289675" y="5089525"/>
            <a:ext cx="2137700" cy="1015663"/>
          </a:xfrm>
          <a:prstGeom prst="rect">
            <a:avLst/>
          </a:prstGeom>
          <a:noFill/>
          <a:ln w="25400">
            <a:noFill/>
            <a:miter lim="800000"/>
            <a:headEnd/>
            <a:tailEnd type="none" w="lg" len="lg"/>
          </a:ln>
        </p:spPr>
        <p:txBody>
          <a:bodyPr wrap="none" anchorCtr="1">
            <a:prstTxWarp prst="textNoShape">
              <a:avLst/>
            </a:prstTxWarp>
            <a:spAutoFit/>
          </a:bodyPr>
          <a:lstStyle/>
          <a:p>
            <a:r>
              <a:rPr lang="en-US"/>
              <a:t>Mouse up,</a:t>
            </a:r>
          </a:p>
          <a:p>
            <a:r>
              <a:rPr lang="en-US"/>
              <a:t>Escape keypress</a:t>
            </a:r>
            <a:br>
              <a:rPr lang="en-US"/>
            </a:br>
            <a:r>
              <a:rPr lang="en-US"/>
              <a:t>(cancel drop)</a:t>
            </a:r>
          </a:p>
        </p:txBody>
      </p:sp>
      <p:pic>
        <p:nvPicPr>
          <p:cNvPr id="44054" name="Picture 21"/>
          <p:cNvPicPr>
            <a:picLocks noChangeAspect="1" noChangeArrowheads="1"/>
          </p:cNvPicPr>
          <p:nvPr/>
        </p:nvPicPr>
        <p:blipFill>
          <a:blip r:embed="rId3"/>
          <a:srcRect/>
          <a:stretch>
            <a:fillRect/>
          </a:stretch>
        </p:blipFill>
        <p:spPr bwMode="auto">
          <a:xfrm>
            <a:off x="3854450" y="1508125"/>
            <a:ext cx="412750" cy="609600"/>
          </a:xfrm>
          <a:prstGeom prst="rect">
            <a:avLst/>
          </a:prstGeom>
          <a:noFill/>
          <a:ln w="25400">
            <a:noFill/>
            <a:miter lim="800000"/>
            <a:headEnd/>
            <a:tailEnd type="none" w="lg" len="lg"/>
          </a:ln>
        </p:spPr>
      </p:pic>
      <p:pic>
        <p:nvPicPr>
          <p:cNvPr id="44055" name="Picture 25"/>
          <p:cNvPicPr>
            <a:picLocks noChangeAspect="1" noChangeArrowheads="1"/>
          </p:cNvPicPr>
          <p:nvPr/>
        </p:nvPicPr>
        <p:blipFill>
          <a:blip r:embed="rId4"/>
          <a:srcRect/>
          <a:stretch>
            <a:fillRect/>
          </a:stretch>
        </p:blipFill>
        <p:spPr bwMode="auto">
          <a:xfrm>
            <a:off x="609600" y="1431925"/>
            <a:ext cx="484188" cy="609600"/>
          </a:xfrm>
          <a:prstGeom prst="rect">
            <a:avLst/>
          </a:prstGeom>
          <a:noFill/>
          <a:ln w="9525">
            <a:noFill/>
            <a:miter lim="800000"/>
            <a:headEnd/>
            <a:tailEnd/>
          </a:ln>
        </p:spPr>
      </p:pic>
      <p:pic>
        <p:nvPicPr>
          <p:cNvPr id="44056" name="Picture 26"/>
          <p:cNvPicPr>
            <a:picLocks noChangeAspect="1" noChangeArrowheads="1"/>
          </p:cNvPicPr>
          <p:nvPr/>
        </p:nvPicPr>
        <p:blipFill>
          <a:blip r:embed="rId5"/>
          <a:srcRect/>
          <a:stretch>
            <a:fillRect/>
          </a:stretch>
        </p:blipFill>
        <p:spPr bwMode="auto">
          <a:xfrm>
            <a:off x="7467600" y="1660525"/>
            <a:ext cx="419100" cy="457200"/>
          </a:xfrm>
          <a:prstGeom prst="rect">
            <a:avLst/>
          </a:prstGeom>
          <a:noFill/>
          <a:ln w="9525">
            <a:noFill/>
            <a:miter lim="800000"/>
            <a:headEnd/>
            <a:tailEnd/>
          </a:ln>
        </p:spPr>
      </p:pic>
    </p:spTree>
    <p:extLst>
      <p:ext uri="{BB962C8B-B14F-4D97-AF65-F5344CB8AC3E}">
        <p14:creationId xmlns:p14="http://schemas.microsoft.com/office/powerpoint/2010/main" val="367264519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the Input Device Itself</a:t>
            </a:r>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22</a:t>
            </a:fld>
            <a:endParaRPr lang="en-US"/>
          </a:p>
        </p:txBody>
      </p:sp>
      <p:sp>
        <p:nvSpPr>
          <p:cNvPr id="7" name="Oval 4"/>
          <p:cNvSpPr>
            <a:spLocks noChangeArrowheads="1"/>
          </p:cNvSpPr>
          <p:nvPr/>
        </p:nvSpPr>
        <p:spPr bwMode="auto">
          <a:xfrm>
            <a:off x="304800" y="1978224"/>
            <a:ext cx="1600200" cy="1371600"/>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dirty="0" smtClean="0"/>
              <a:t>Out of </a:t>
            </a:r>
            <a:br>
              <a:rPr lang="en-US" dirty="0" smtClean="0"/>
            </a:br>
            <a:r>
              <a:rPr lang="en-US" dirty="0" smtClean="0"/>
              <a:t>range</a:t>
            </a:r>
            <a:endParaRPr lang="en-US" dirty="0"/>
          </a:p>
        </p:txBody>
      </p:sp>
      <p:sp>
        <p:nvSpPr>
          <p:cNvPr id="8" name="Oval 5"/>
          <p:cNvSpPr>
            <a:spLocks noChangeArrowheads="1"/>
          </p:cNvSpPr>
          <p:nvPr/>
        </p:nvSpPr>
        <p:spPr bwMode="auto">
          <a:xfrm>
            <a:off x="3505200" y="2054424"/>
            <a:ext cx="1371600" cy="1295400"/>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dirty="0" smtClean="0"/>
              <a:t>Tracking</a:t>
            </a:r>
            <a:endParaRPr lang="en-US" dirty="0"/>
          </a:p>
        </p:txBody>
      </p:sp>
      <p:sp>
        <p:nvSpPr>
          <p:cNvPr id="9" name="Oval 6"/>
          <p:cNvSpPr>
            <a:spLocks noChangeArrowheads="1"/>
          </p:cNvSpPr>
          <p:nvPr/>
        </p:nvSpPr>
        <p:spPr bwMode="auto">
          <a:xfrm>
            <a:off x="7010400" y="2130624"/>
            <a:ext cx="1524000" cy="1295400"/>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dirty="0" smtClean="0"/>
              <a:t>Engaged</a:t>
            </a:r>
            <a:endParaRPr lang="en-US" dirty="0"/>
          </a:p>
        </p:txBody>
      </p:sp>
      <p:sp>
        <p:nvSpPr>
          <p:cNvPr id="10" name="Line 7"/>
          <p:cNvSpPr>
            <a:spLocks noChangeShapeType="1"/>
          </p:cNvSpPr>
          <p:nvPr/>
        </p:nvSpPr>
        <p:spPr bwMode="auto">
          <a:xfrm flipV="1">
            <a:off x="1905000" y="2664024"/>
            <a:ext cx="1600200" cy="0"/>
          </a:xfrm>
          <a:prstGeom prst="line">
            <a:avLst/>
          </a:prstGeom>
          <a:noFill/>
          <a:ln w="25400">
            <a:solidFill>
              <a:schemeClr val="tx1"/>
            </a:solidFill>
            <a:round/>
            <a:headEnd/>
            <a:tailEnd type="triangle" w="lg" len="lg"/>
          </a:ln>
        </p:spPr>
        <p:txBody>
          <a:bodyPr wrap="none" anchorCtr="1">
            <a:prstTxWarp prst="textNoShape">
              <a:avLst/>
            </a:prstTxWarp>
          </a:bodyPr>
          <a:lstStyle/>
          <a:p>
            <a:endParaRPr lang="en-US"/>
          </a:p>
        </p:txBody>
      </p:sp>
      <p:sp>
        <p:nvSpPr>
          <p:cNvPr id="11" name="Text Box 8"/>
          <p:cNvSpPr txBox="1">
            <a:spLocks noChangeArrowheads="1"/>
          </p:cNvSpPr>
          <p:nvPr/>
        </p:nvSpPr>
        <p:spPr bwMode="auto">
          <a:xfrm>
            <a:off x="1752600" y="1978224"/>
            <a:ext cx="2009585" cy="707886"/>
          </a:xfrm>
          <a:prstGeom prst="rect">
            <a:avLst/>
          </a:prstGeom>
          <a:noFill/>
          <a:ln w="25400">
            <a:noFill/>
            <a:miter lim="800000"/>
            <a:headEnd/>
            <a:tailEnd type="none" w="lg" len="lg"/>
          </a:ln>
        </p:spPr>
        <p:txBody>
          <a:bodyPr wrap="none" anchorCtr="1">
            <a:prstTxWarp prst="textNoShape">
              <a:avLst/>
            </a:prstTxWarp>
            <a:spAutoFit/>
          </a:bodyPr>
          <a:lstStyle/>
          <a:p>
            <a:pPr algn="ctr"/>
            <a:r>
              <a:rPr lang="en-US" dirty="0" smtClean="0"/>
              <a:t>Mouse replaced</a:t>
            </a:r>
            <a:br>
              <a:rPr lang="en-US" dirty="0" smtClean="0"/>
            </a:br>
            <a:r>
              <a:rPr lang="en-US" dirty="0" smtClean="0"/>
              <a:t>on table </a:t>
            </a:r>
            <a:endParaRPr lang="en-US" dirty="0"/>
          </a:p>
        </p:txBody>
      </p:sp>
      <p:sp>
        <p:nvSpPr>
          <p:cNvPr id="12" name="Line 9"/>
          <p:cNvSpPr>
            <a:spLocks noChangeShapeType="1"/>
          </p:cNvSpPr>
          <p:nvPr/>
        </p:nvSpPr>
        <p:spPr bwMode="auto">
          <a:xfrm flipH="1">
            <a:off x="1905000" y="3045024"/>
            <a:ext cx="1600200" cy="0"/>
          </a:xfrm>
          <a:prstGeom prst="line">
            <a:avLst/>
          </a:prstGeom>
          <a:noFill/>
          <a:ln w="25400">
            <a:solidFill>
              <a:schemeClr val="tx1"/>
            </a:solidFill>
            <a:round/>
            <a:headEnd/>
            <a:tailEnd type="triangle" w="lg" len="lg"/>
          </a:ln>
        </p:spPr>
        <p:txBody>
          <a:bodyPr wrap="none" anchorCtr="1">
            <a:prstTxWarp prst="textNoShape">
              <a:avLst/>
            </a:prstTxWarp>
          </a:bodyPr>
          <a:lstStyle/>
          <a:p>
            <a:endParaRPr lang="en-US"/>
          </a:p>
        </p:txBody>
      </p:sp>
      <p:sp>
        <p:nvSpPr>
          <p:cNvPr id="13" name="Text Box 10"/>
          <p:cNvSpPr txBox="1">
            <a:spLocks noChangeArrowheads="1"/>
          </p:cNvSpPr>
          <p:nvPr/>
        </p:nvSpPr>
        <p:spPr bwMode="auto">
          <a:xfrm>
            <a:off x="1871631" y="3045024"/>
            <a:ext cx="1567506" cy="707886"/>
          </a:xfrm>
          <a:prstGeom prst="rect">
            <a:avLst/>
          </a:prstGeom>
          <a:noFill/>
          <a:ln w="25400">
            <a:noFill/>
            <a:miter lim="800000"/>
            <a:headEnd/>
            <a:tailEnd type="none" w="lg" len="lg"/>
          </a:ln>
        </p:spPr>
        <p:txBody>
          <a:bodyPr wrap="none" anchorCtr="1">
            <a:prstTxWarp prst="textNoShape">
              <a:avLst/>
            </a:prstTxWarp>
            <a:spAutoFit/>
          </a:bodyPr>
          <a:lstStyle/>
          <a:p>
            <a:pPr algn="ctr"/>
            <a:r>
              <a:rPr lang="en-US" dirty="0"/>
              <a:t>Mouse </a:t>
            </a:r>
            <a:r>
              <a:rPr lang="en-US" dirty="0" smtClean="0"/>
              <a:t>lifted</a:t>
            </a:r>
            <a:br>
              <a:rPr lang="en-US" dirty="0" smtClean="0"/>
            </a:br>
            <a:r>
              <a:rPr lang="en-US" dirty="0" smtClean="0"/>
              <a:t>from table</a:t>
            </a:r>
            <a:endParaRPr lang="en-US" dirty="0"/>
          </a:p>
        </p:txBody>
      </p:sp>
      <p:sp>
        <p:nvSpPr>
          <p:cNvPr id="14" name="Line 13"/>
          <p:cNvSpPr>
            <a:spLocks noChangeShapeType="1"/>
          </p:cNvSpPr>
          <p:nvPr/>
        </p:nvSpPr>
        <p:spPr bwMode="auto">
          <a:xfrm flipV="1">
            <a:off x="4876800" y="2740224"/>
            <a:ext cx="2133600" cy="0"/>
          </a:xfrm>
          <a:prstGeom prst="line">
            <a:avLst/>
          </a:prstGeom>
          <a:noFill/>
          <a:ln w="25400">
            <a:solidFill>
              <a:schemeClr val="tx1"/>
            </a:solidFill>
            <a:round/>
            <a:headEnd/>
            <a:tailEnd type="triangle" w="lg" len="lg"/>
          </a:ln>
        </p:spPr>
        <p:txBody>
          <a:bodyPr wrap="none" anchorCtr="1">
            <a:prstTxWarp prst="textNoShape">
              <a:avLst/>
            </a:prstTxWarp>
          </a:bodyPr>
          <a:lstStyle/>
          <a:p>
            <a:endParaRPr lang="en-US"/>
          </a:p>
        </p:txBody>
      </p:sp>
      <p:sp>
        <p:nvSpPr>
          <p:cNvPr id="15" name="Text Box 14"/>
          <p:cNvSpPr txBox="1">
            <a:spLocks noChangeArrowheads="1"/>
          </p:cNvSpPr>
          <p:nvPr/>
        </p:nvSpPr>
        <p:spPr bwMode="auto">
          <a:xfrm>
            <a:off x="5131296" y="2187714"/>
            <a:ext cx="1624613" cy="400110"/>
          </a:xfrm>
          <a:prstGeom prst="rect">
            <a:avLst/>
          </a:prstGeom>
          <a:noFill/>
          <a:ln w="25400">
            <a:noFill/>
            <a:miter lim="800000"/>
            <a:headEnd/>
            <a:tailEnd type="none" w="lg" len="lg"/>
          </a:ln>
        </p:spPr>
        <p:txBody>
          <a:bodyPr wrap="none" anchorCtr="1">
            <a:prstTxWarp prst="textNoShape">
              <a:avLst/>
            </a:prstTxWarp>
            <a:spAutoFit/>
          </a:bodyPr>
          <a:lstStyle/>
          <a:p>
            <a:pPr algn="ctr"/>
            <a:r>
              <a:rPr lang="en-US" dirty="0" smtClean="0"/>
              <a:t>Button press</a:t>
            </a:r>
            <a:endParaRPr lang="en-US" dirty="0"/>
          </a:p>
        </p:txBody>
      </p:sp>
      <p:sp>
        <p:nvSpPr>
          <p:cNvPr id="16" name="Line 15"/>
          <p:cNvSpPr>
            <a:spLocks noChangeShapeType="1"/>
          </p:cNvSpPr>
          <p:nvPr/>
        </p:nvSpPr>
        <p:spPr bwMode="auto">
          <a:xfrm flipH="1">
            <a:off x="4876800" y="3121224"/>
            <a:ext cx="2057400" cy="0"/>
          </a:xfrm>
          <a:prstGeom prst="line">
            <a:avLst/>
          </a:prstGeom>
          <a:noFill/>
          <a:ln w="25400">
            <a:solidFill>
              <a:schemeClr val="tx1"/>
            </a:solidFill>
            <a:round/>
            <a:headEnd/>
            <a:tailEnd type="triangle" w="lg" len="lg"/>
          </a:ln>
        </p:spPr>
        <p:txBody>
          <a:bodyPr wrap="none" anchorCtr="1">
            <a:prstTxWarp prst="textNoShape">
              <a:avLst/>
            </a:prstTxWarp>
          </a:bodyPr>
          <a:lstStyle/>
          <a:p>
            <a:endParaRPr lang="en-US"/>
          </a:p>
        </p:txBody>
      </p:sp>
      <p:sp>
        <p:nvSpPr>
          <p:cNvPr id="17" name="Text Box 16"/>
          <p:cNvSpPr txBox="1">
            <a:spLocks noChangeArrowheads="1"/>
          </p:cNvSpPr>
          <p:nvPr/>
        </p:nvSpPr>
        <p:spPr bwMode="auto">
          <a:xfrm>
            <a:off x="5043332" y="3121224"/>
            <a:ext cx="1838639" cy="400110"/>
          </a:xfrm>
          <a:prstGeom prst="rect">
            <a:avLst/>
          </a:prstGeom>
          <a:noFill/>
          <a:ln w="25400">
            <a:noFill/>
            <a:miter lim="800000"/>
            <a:headEnd/>
            <a:tailEnd type="none" w="lg" len="lg"/>
          </a:ln>
        </p:spPr>
        <p:txBody>
          <a:bodyPr wrap="none" anchorCtr="1">
            <a:prstTxWarp prst="textNoShape">
              <a:avLst/>
            </a:prstTxWarp>
            <a:spAutoFit/>
          </a:bodyPr>
          <a:lstStyle/>
          <a:p>
            <a:pPr algn="ctr"/>
            <a:r>
              <a:rPr lang="en-US" dirty="0" smtClean="0"/>
              <a:t>Button release</a:t>
            </a:r>
            <a:endParaRPr lang="en-US" dirty="0"/>
          </a:p>
        </p:txBody>
      </p:sp>
      <p:cxnSp>
        <p:nvCxnSpPr>
          <p:cNvPr id="24" name="Curved Connector 23"/>
          <p:cNvCxnSpPr>
            <a:stCxn id="7" idx="7"/>
            <a:endCxn id="7" idx="1"/>
          </p:cNvCxnSpPr>
          <p:nvPr/>
        </p:nvCxnSpPr>
        <p:spPr bwMode="auto">
          <a:xfrm rot="16200000" flipV="1">
            <a:off x="1104900" y="1613334"/>
            <a:ext cx="12700" cy="1131512"/>
          </a:xfrm>
          <a:prstGeom prst="curvedConnector3">
            <a:avLst>
              <a:gd name="adj1" fmla="val 4557937"/>
            </a:avLst>
          </a:prstGeom>
          <a:solidFill>
            <a:schemeClr val="bg1"/>
          </a:solidFill>
          <a:ln w="25400" cap="flat" cmpd="sng" algn="ctr">
            <a:solidFill>
              <a:schemeClr val="tx1"/>
            </a:solidFill>
            <a:prstDash val="solid"/>
            <a:round/>
            <a:headEnd type="none" w="med" len="med"/>
            <a:tailEnd type="arrow"/>
          </a:ln>
          <a:effectLst/>
        </p:spPr>
      </p:cxnSp>
      <p:cxnSp>
        <p:nvCxnSpPr>
          <p:cNvPr id="26" name="Curved Connector 25"/>
          <p:cNvCxnSpPr>
            <a:stCxn id="8" idx="7"/>
            <a:endCxn id="8" idx="1"/>
          </p:cNvCxnSpPr>
          <p:nvPr/>
        </p:nvCxnSpPr>
        <p:spPr bwMode="auto">
          <a:xfrm rot="16200000" flipV="1">
            <a:off x="4191000" y="1759197"/>
            <a:ext cx="12700" cy="969868"/>
          </a:xfrm>
          <a:prstGeom prst="curvedConnector3">
            <a:avLst>
              <a:gd name="adj1" fmla="val 4617102"/>
            </a:avLst>
          </a:prstGeom>
          <a:solidFill>
            <a:schemeClr val="bg1"/>
          </a:solidFill>
          <a:ln w="25400" cap="flat" cmpd="sng" algn="ctr">
            <a:solidFill>
              <a:schemeClr val="tx1"/>
            </a:solidFill>
            <a:prstDash val="solid"/>
            <a:round/>
            <a:headEnd type="none" w="med" len="med"/>
            <a:tailEnd type="arrow"/>
          </a:ln>
          <a:effectLst/>
        </p:spPr>
      </p:cxnSp>
      <p:cxnSp>
        <p:nvCxnSpPr>
          <p:cNvPr id="30" name="Curved Connector 29"/>
          <p:cNvCxnSpPr>
            <a:stCxn id="9" idx="7"/>
            <a:endCxn id="9" idx="1"/>
          </p:cNvCxnSpPr>
          <p:nvPr/>
        </p:nvCxnSpPr>
        <p:spPr bwMode="auto">
          <a:xfrm rot="16200000" flipV="1">
            <a:off x="7772400" y="1781516"/>
            <a:ext cx="12700" cy="1077630"/>
          </a:xfrm>
          <a:prstGeom prst="curvedConnector3">
            <a:avLst>
              <a:gd name="adj1" fmla="val 4175984"/>
            </a:avLst>
          </a:prstGeom>
          <a:solidFill>
            <a:schemeClr val="bg1"/>
          </a:solidFill>
          <a:ln w="25400" cap="flat" cmpd="sng" algn="ctr">
            <a:solidFill>
              <a:schemeClr val="tx1"/>
            </a:solidFill>
            <a:prstDash val="solid"/>
            <a:round/>
            <a:headEnd type="none" w="med" len="med"/>
            <a:tailEnd type="arrow"/>
          </a:ln>
          <a:effectLst/>
        </p:spPr>
      </p:cxnSp>
      <p:sp>
        <p:nvSpPr>
          <p:cNvPr id="34" name="Text Box 14"/>
          <p:cNvSpPr txBox="1">
            <a:spLocks noChangeArrowheads="1"/>
          </p:cNvSpPr>
          <p:nvPr/>
        </p:nvSpPr>
        <p:spPr bwMode="auto">
          <a:xfrm>
            <a:off x="6934200" y="1295400"/>
            <a:ext cx="1652916" cy="400110"/>
          </a:xfrm>
          <a:prstGeom prst="rect">
            <a:avLst/>
          </a:prstGeom>
          <a:noFill/>
          <a:ln w="25400">
            <a:noFill/>
            <a:miter lim="800000"/>
            <a:headEnd/>
            <a:tailEnd type="none" w="lg" len="lg"/>
          </a:ln>
        </p:spPr>
        <p:txBody>
          <a:bodyPr wrap="none" anchorCtr="1">
            <a:prstTxWarp prst="textNoShape">
              <a:avLst/>
            </a:prstTxWarp>
            <a:spAutoFit/>
          </a:bodyPr>
          <a:lstStyle/>
          <a:p>
            <a:pPr algn="ctr"/>
            <a:r>
              <a:rPr lang="en-US" dirty="0" smtClean="0"/>
              <a:t>Mouse move</a:t>
            </a:r>
            <a:endParaRPr lang="en-US" dirty="0"/>
          </a:p>
        </p:txBody>
      </p:sp>
      <p:sp>
        <p:nvSpPr>
          <p:cNvPr id="35" name="Text Box 14"/>
          <p:cNvSpPr txBox="1">
            <a:spLocks noChangeArrowheads="1"/>
          </p:cNvSpPr>
          <p:nvPr/>
        </p:nvSpPr>
        <p:spPr bwMode="auto">
          <a:xfrm>
            <a:off x="3429000" y="1219200"/>
            <a:ext cx="1652916" cy="400110"/>
          </a:xfrm>
          <a:prstGeom prst="rect">
            <a:avLst/>
          </a:prstGeom>
          <a:noFill/>
          <a:ln w="25400">
            <a:noFill/>
            <a:miter lim="800000"/>
            <a:headEnd/>
            <a:tailEnd type="none" w="lg" len="lg"/>
          </a:ln>
        </p:spPr>
        <p:txBody>
          <a:bodyPr wrap="none" anchorCtr="1">
            <a:prstTxWarp prst="textNoShape">
              <a:avLst/>
            </a:prstTxWarp>
            <a:spAutoFit/>
          </a:bodyPr>
          <a:lstStyle/>
          <a:p>
            <a:pPr algn="ctr"/>
            <a:r>
              <a:rPr lang="en-US" dirty="0" smtClean="0"/>
              <a:t>Mouse move</a:t>
            </a:r>
            <a:endParaRPr lang="en-US" dirty="0"/>
          </a:p>
        </p:txBody>
      </p:sp>
      <p:sp>
        <p:nvSpPr>
          <p:cNvPr id="36" name="Text Box 14"/>
          <p:cNvSpPr txBox="1">
            <a:spLocks noChangeArrowheads="1"/>
          </p:cNvSpPr>
          <p:nvPr/>
        </p:nvSpPr>
        <p:spPr bwMode="auto">
          <a:xfrm>
            <a:off x="304802" y="838200"/>
            <a:ext cx="1652916" cy="707886"/>
          </a:xfrm>
          <a:prstGeom prst="rect">
            <a:avLst/>
          </a:prstGeom>
          <a:noFill/>
          <a:ln w="25400">
            <a:noFill/>
            <a:miter lim="800000"/>
            <a:headEnd/>
            <a:tailEnd type="none" w="lg" len="lg"/>
          </a:ln>
        </p:spPr>
        <p:txBody>
          <a:bodyPr wrap="none" anchorCtr="1">
            <a:prstTxWarp prst="textNoShape">
              <a:avLst/>
            </a:prstTxWarp>
            <a:spAutoFit/>
          </a:bodyPr>
          <a:lstStyle/>
          <a:p>
            <a:pPr algn="ctr"/>
            <a:r>
              <a:rPr lang="en-US" dirty="0" smtClean="0"/>
              <a:t>Mouse move </a:t>
            </a:r>
            <a:br>
              <a:rPr lang="en-US" dirty="0" smtClean="0"/>
            </a:br>
            <a:r>
              <a:rPr lang="en-US" dirty="0" smtClean="0"/>
              <a:t>through air</a:t>
            </a:r>
            <a:endParaRPr lang="en-US" dirty="0"/>
          </a:p>
        </p:txBody>
      </p:sp>
      <p:sp>
        <p:nvSpPr>
          <p:cNvPr id="40" name="Oval 4"/>
          <p:cNvSpPr>
            <a:spLocks noChangeArrowheads="1"/>
          </p:cNvSpPr>
          <p:nvPr/>
        </p:nvSpPr>
        <p:spPr bwMode="auto">
          <a:xfrm>
            <a:off x="1828800" y="4569024"/>
            <a:ext cx="1600200" cy="1371600"/>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dirty="0" smtClean="0"/>
              <a:t>Out of </a:t>
            </a:r>
            <a:br>
              <a:rPr lang="en-US" dirty="0" smtClean="0"/>
            </a:br>
            <a:r>
              <a:rPr lang="en-US" dirty="0" smtClean="0"/>
              <a:t>range</a:t>
            </a:r>
            <a:endParaRPr lang="en-US" dirty="0"/>
          </a:p>
        </p:txBody>
      </p:sp>
      <p:sp>
        <p:nvSpPr>
          <p:cNvPr id="42" name="Oval 6"/>
          <p:cNvSpPr>
            <a:spLocks noChangeArrowheads="1"/>
          </p:cNvSpPr>
          <p:nvPr/>
        </p:nvSpPr>
        <p:spPr bwMode="auto">
          <a:xfrm>
            <a:off x="5791200" y="4800600"/>
            <a:ext cx="1524000" cy="1295400"/>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dirty="0" smtClean="0"/>
              <a:t>Engaged</a:t>
            </a:r>
            <a:endParaRPr lang="en-US" dirty="0"/>
          </a:p>
        </p:txBody>
      </p:sp>
      <p:sp>
        <p:nvSpPr>
          <p:cNvPr id="43" name="Line 7"/>
          <p:cNvSpPr>
            <a:spLocks noChangeShapeType="1"/>
          </p:cNvSpPr>
          <p:nvPr/>
        </p:nvSpPr>
        <p:spPr bwMode="auto">
          <a:xfrm>
            <a:off x="3429000" y="5254824"/>
            <a:ext cx="2362200" cy="2976"/>
          </a:xfrm>
          <a:prstGeom prst="line">
            <a:avLst/>
          </a:prstGeom>
          <a:noFill/>
          <a:ln w="25400">
            <a:solidFill>
              <a:schemeClr val="tx1"/>
            </a:solidFill>
            <a:round/>
            <a:headEnd/>
            <a:tailEnd type="triangle" w="lg" len="lg"/>
          </a:ln>
        </p:spPr>
        <p:txBody>
          <a:bodyPr wrap="none" anchorCtr="1">
            <a:prstTxWarp prst="textNoShape">
              <a:avLst/>
            </a:prstTxWarp>
          </a:bodyPr>
          <a:lstStyle/>
          <a:p>
            <a:endParaRPr lang="en-US"/>
          </a:p>
        </p:txBody>
      </p:sp>
      <p:sp>
        <p:nvSpPr>
          <p:cNvPr id="44" name="Text Box 8"/>
          <p:cNvSpPr txBox="1">
            <a:spLocks noChangeArrowheads="1"/>
          </p:cNvSpPr>
          <p:nvPr/>
        </p:nvSpPr>
        <p:spPr bwMode="auto">
          <a:xfrm>
            <a:off x="3476350" y="4857690"/>
            <a:ext cx="1610086" cy="400110"/>
          </a:xfrm>
          <a:prstGeom prst="rect">
            <a:avLst/>
          </a:prstGeom>
          <a:noFill/>
          <a:ln w="25400">
            <a:noFill/>
            <a:miter lim="800000"/>
            <a:headEnd/>
            <a:tailEnd type="none" w="lg" len="lg"/>
          </a:ln>
        </p:spPr>
        <p:txBody>
          <a:bodyPr wrap="none" anchorCtr="1">
            <a:prstTxWarp prst="textNoShape">
              <a:avLst/>
            </a:prstTxWarp>
            <a:spAutoFit/>
          </a:bodyPr>
          <a:lstStyle/>
          <a:p>
            <a:pPr algn="ctr"/>
            <a:r>
              <a:rPr lang="en-US" dirty="0" smtClean="0"/>
              <a:t>Finger press</a:t>
            </a:r>
            <a:endParaRPr lang="en-US" dirty="0"/>
          </a:p>
        </p:txBody>
      </p:sp>
      <p:sp>
        <p:nvSpPr>
          <p:cNvPr id="45" name="Line 9"/>
          <p:cNvSpPr>
            <a:spLocks noChangeShapeType="1"/>
          </p:cNvSpPr>
          <p:nvPr/>
        </p:nvSpPr>
        <p:spPr bwMode="auto">
          <a:xfrm flipH="1" flipV="1">
            <a:off x="3429000" y="5635824"/>
            <a:ext cx="2362200" cy="2976"/>
          </a:xfrm>
          <a:prstGeom prst="line">
            <a:avLst/>
          </a:prstGeom>
          <a:noFill/>
          <a:ln w="25400">
            <a:solidFill>
              <a:schemeClr val="tx1"/>
            </a:solidFill>
            <a:round/>
            <a:headEnd/>
            <a:tailEnd type="triangle" w="lg" len="lg"/>
          </a:ln>
        </p:spPr>
        <p:txBody>
          <a:bodyPr wrap="none" anchorCtr="1">
            <a:prstTxWarp prst="textNoShape">
              <a:avLst/>
            </a:prstTxWarp>
          </a:bodyPr>
          <a:lstStyle/>
          <a:p>
            <a:endParaRPr lang="en-US"/>
          </a:p>
        </p:txBody>
      </p:sp>
      <p:sp>
        <p:nvSpPr>
          <p:cNvPr id="46" name="Text Box 10"/>
          <p:cNvSpPr txBox="1">
            <a:spLocks noChangeArrowheads="1"/>
          </p:cNvSpPr>
          <p:nvPr/>
        </p:nvSpPr>
        <p:spPr bwMode="auto">
          <a:xfrm>
            <a:off x="3267330" y="5635824"/>
            <a:ext cx="1824112" cy="400110"/>
          </a:xfrm>
          <a:prstGeom prst="rect">
            <a:avLst/>
          </a:prstGeom>
          <a:noFill/>
          <a:ln w="25400">
            <a:noFill/>
            <a:miter lim="800000"/>
            <a:headEnd/>
            <a:tailEnd type="none" w="lg" len="lg"/>
          </a:ln>
        </p:spPr>
        <p:txBody>
          <a:bodyPr wrap="none" anchorCtr="1">
            <a:prstTxWarp prst="textNoShape">
              <a:avLst/>
            </a:prstTxWarp>
            <a:spAutoFit/>
          </a:bodyPr>
          <a:lstStyle/>
          <a:p>
            <a:pPr algn="ctr"/>
            <a:r>
              <a:rPr lang="en-US" dirty="0" smtClean="0"/>
              <a:t>Finger release</a:t>
            </a:r>
            <a:endParaRPr lang="en-US" dirty="0"/>
          </a:p>
        </p:txBody>
      </p:sp>
      <p:cxnSp>
        <p:nvCxnSpPr>
          <p:cNvPr id="51" name="Curved Connector 50"/>
          <p:cNvCxnSpPr>
            <a:stCxn id="40" idx="7"/>
            <a:endCxn id="40" idx="1"/>
          </p:cNvCxnSpPr>
          <p:nvPr/>
        </p:nvCxnSpPr>
        <p:spPr bwMode="auto">
          <a:xfrm rot="16200000" flipV="1">
            <a:off x="2628900" y="4204134"/>
            <a:ext cx="12700" cy="1131512"/>
          </a:xfrm>
          <a:prstGeom prst="curvedConnector3">
            <a:avLst>
              <a:gd name="adj1" fmla="val 4557937"/>
            </a:avLst>
          </a:prstGeom>
          <a:solidFill>
            <a:schemeClr val="bg1"/>
          </a:solidFill>
          <a:ln w="25400" cap="flat" cmpd="sng" algn="ctr">
            <a:solidFill>
              <a:schemeClr val="tx1"/>
            </a:solidFill>
            <a:prstDash val="solid"/>
            <a:round/>
            <a:headEnd type="none" w="med" len="med"/>
            <a:tailEnd type="arrow"/>
          </a:ln>
          <a:effectLst/>
        </p:spPr>
      </p:cxnSp>
      <p:cxnSp>
        <p:nvCxnSpPr>
          <p:cNvPr id="53" name="Curved Connector 52"/>
          <p:cNvCxnSpPr>
            <a:stCxn id="42" idx="7"/>
            <a:endCxn id="42" idx="1"/>
          </p:cNvCxnSpPr>
          <p:nvPr/>
        </p:nvCxnSpPr>
        <p:spPr bwMode="auto">
          <a:xfrm rot="16200000" flipV="1">
            <a:off x="6553200" y="4451492"/>
            <a:ext cx="12700" cy="1077630"/>
          </a:xfrm>
          <a:prstGeom prst="curvedConnector3">
            <a:avLst>
              <a:gd name="adj1" fmla="val 4175984"/>
            </a:avLst>
          </a:prstGeom>
          <a:solidFill>
            <a:schemeClr val="bg1"/>
          </a:solidFill>
          <a:ln w="25400" cap="flat" cmpd="sng" algn="ctr">
            <a:solidFill>
              <a:schemeClr val="tx1"/>
            </a:solidFill>
            <a:prstDash val="solid"/>
            <a:round/>
            <a:headEnd type="none" w="med" len="med"/>
            <a:tailEnd type="arrow"/>
          </a:ln>
          <a:effectLst/>
        </p:spPr>
      </p:cxnSp>
      <p:sp>
        <p:nvSpPr>
          <p:cNvPr id="54" name="Text Box 14"/>
          <p:cNvSpPr txBox="1">
            <a:spLocks noChangeArrowheads="1"/>
          </p:cNvSpPr>
          <p:nvPr/>
        </p:nvSpPr>
        <p:spPr bwMode="auto">
          <a:xfrm>
            <a:off x="4648200" y="4270176"/>
            <a:ext cx="1610086" cy="707886"/>
          </a:xfrm>
          <a:prstGeom prst="rect">
            <a:avLst/>
          </a:prstGeom>
          <a:noFill/>
          <a:ln w="25400">
            <a:noFill/>
            <a:miter lim="800000"/>
            <a:headEnd/>
            <a:tailEnd type="none" w="lg" len="lg"/>
          </a:ln>
        </p:spPr>
        <p:txBody>
          <a:bodyPr wrap="none" anchorCtr="1">
            <a:prstTxWarp prst="textNoShape">
              <a:avLst/>
            </a:prstTxWarp>
            <a:spAutoFit/>
          </a:bodyPr>
          <a:lstStyle/>
          <a:p>
            <a:pPr algn="ctr"/>
            <a:r>
              <a:rPr lang="en-US" dirty="0" smtClean="0"/>
              <a:t>Finger move</a:t>
            </a:r>
            <a:br>
              <a:rPr lang="en-US" dirty="0" smtClean="0"/>
            </a:br>
            <a:r>
              <a:rPr lang="en-US" dirty="0" smtClean="0"/>
              <a:t>on screen</a:t>
            </a:r>
            <a:endParaRPr lang="en-US" dirty="0"/>
          </a:p>
        </p:txBody>
      </p:sp>
      <p:sp>
        <p:nvSpPr>
          <p:cNvPr id="56" name="Text Box 14"/>
          <p:cNvSpPr txBox="1">
            <a:spLocks noChangeArrowheads="1"/>
          </p:cNvSpPr>
          <p:nvPr/>
        </p:nvSpPr>
        <p:spPr bwMode="auto">
          <a:xfrm>
            <a:off x="2971800" y="3962400"/>
            <a:ext cx="1610086" cy="707886"/>
          </a:xfrm>
          <a:prstGeom prst="rect">
            <a:avLst/>
          </a:prstGeom>
          <a:noFill/>
          <a:ln w="25400">
            <a:noFill/>
            <a:miter lim="800000"/>
            <a:headEnd/>
            <a:tailEnd type="none" w="lg" len="lg"/>
          </a:ln>
        </p:spPr>
        <p:txBody>
          <a:bodyPr wrap="none" anchorCtr="1">
            <a:prstTxWarp prst="textNoShape">
              <a:avLst/>
            </a:prstTxWarp>
            <a:spAutoFit/>
          </a:bodyPr>
          <a:lstStyle/>
          <a:p>
            <a:pPr algn="ctr"/>
            <a:r>
              <a:rPr lang="en-US" dirty="0" smtClean="0"/>
              <a:t>Finger move </a:t>
            </a:r>
            <a:br>
              <a:rPr lang="en-US" dirty="0" smtClean="0"/>
            </a:br>
            <a:r>
              <a:rPr lang="en-US" dirty="0" smtClean="0"/>
              <a:t>through air</a:t>
            </a:r>
            <a:endParaRPr lang="en-US" dirty="0"/>
          </a:p>
        </p:txBody>
      </p:sp>
      <p:pic>
        <p:nvPicPr>
          <p:cNvPr id="57" name="Picture 56"/>
          <p:cNvPicPr>
            <a:picLocks noChangeAspect="1"/>
          </p:cNvPicPr>
          <p:nvPr/>
        </p:nvPicPr>
        <p:blipFill>
          <a:blip r:embed="rId3"/>
          <a:stretch>
            <a:fillRect/>
          </a:stretch>
        </p:blipFill>
        <p:spPr>
          <a:xfrm>
            <a:off x="7391400" y="4495800"/>
            <a:ext cx="1422400" cy="1422400"/>
          </a:xfrm>
          <a:prstGeom prst="rect">
            <a:avLst/>
          </a:prstGeom>
        </p:spPr>
      </p:pic>
      <p:pic>
        <p:nvPicPr>
          <p:cNvPr id="59" name="Picture 58"/>
          <p:cNvPicPr>
            <a:picLocks noChangeAspect="1"/>
          </p:cNvPicPr>
          <p:nvPr/>
        </p:nvPicPr>
        <p:blipFill>
          <a:blip r:embed="rId4"/>
          <a:stretch>
            <a:fillRect/>
          </a:stretch>
        </p:blipFill>
        <p:spPr>
          <a:xfrm>
            <a:off x="5257800" y="1143000"/>
            <a:ext cx="1399485" cy="939800"/>
          </a:xfrm>
          <a:prstGeom prst="rect">
            <a:avLst/>
          </a:prstGeom>
        </p:spPr>
      </p:pic>
    </p:spTree>
    <p:extLst>
      <p:ext uri="{BB962C8B-B14F-4D97-AF65-F5344CB8AC3E}">
        <p14:creationId xmlns:p14="http://schemas.microsoft.com/office/powerpoint/2010/main" val="269653552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dirty="0" smtClean="0"/>
              <a:t>Which of the following are true of the states of an input-processing state machine? </a:t>
            </a:r>
            <a:r>
              <a:rPr lang="en-US" dirty="0" smtClean="0"/>
              <a:t>(</a:t>
            </a:r>
            <a:r>
              <a:rPr lang="en-US" b="1" dirty="0" smtClean="0"/>
              <a:t>choose all good answers</a:t>
            </a:r>
            <a:r>
              <a:rPr lang="en-US" dirty="0" smtClean="0"/>
              <a:t>)</a:t>
            </a:r>
          </a:p>
          <a:p>
            <a:pPr marL="914400" lvl="1" indent="-457200">
              <a:buFont typeface="+mj-lt"/>
              <a:buAutoNum type="alphaUcPeriod"/>
            </a:pPr>
            <a:r>
              <a:rPr lang="en-US" dirty="0" smtClean="0"/>
              <a:t>States may represent modes of the interface</a:t>
            </a:r>
            <a:endParaRPr lang="en-US" dirty="0" smtClean="0"/>
          </a:p>
          <a:p>
            <a:pPr marL="914400" lvl="1" indent="-457200">
              <a:buFont typeface="+mj-lt"/>
              <a:buAutoNum type="alphaUcPeriod"/>
            </a:pPr>
            <a:r>
              <a:rPr lang="en-US" dirty="0" smtClean="0"/>
              <a:t>States may be instantaneous</a:t>
            </a:r>
            <a:endParaRPr lang="en-US" dirty="0" smtClean="0"/>
          </a:p>
          <a:p>
            <a:pPr marL="914400" lvl="1" indent="-457200">
              <a:buFont typeface="+mj-lt"/>
              <a:buAutoNum type="alphaUcPeriod"/>
            </a:pPr>
            <a:r>
              <a:rPr lang="en-US" dirty="0" smtClean="0"/>
              <a:t>States may be represented by labeled edges</a:t>
            </a:r>
          </a:p>
          <a:p>
            <a:pPr marL="914400" lvl="1" indent="-457200">
              <a:buFont typeface="+mj-lt"/>
              <a:buAutoNum type="alphaUcPeriod"/>
            </a:pPr>
            <a:r>
              <a:rPr lang="en-US" dirty="0" smtClean="0"/>
              <a:t>States may be associated with visual feedback</a:t>
            </a:r>
            <a:endParaRPr lang="en-US" dirty="0" smtClean="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23</a:t>
            </a:fld>
            <a:endParaRPr lang="en-US"/>
          </a:p>
        </p:txBody>
      </p:sp>
    </p:spTree>
    <p:extLst>
      <p:ext uri="{BB962C8B-B14F-4D97-AF65-F5344CB8AC3E}">
        <p14:creationId xmlns:p14="http://schemas.microsoft.com/office/powerpoint/2010/main" val="3807415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ea typeface="ＭＳ Ｐゴシック" charset="-128"/>
                <a:cs typeface="ＭＳ Ｐゴシック" charset="-128"/>
              </a:rPr>
              <a:t>Summary</a:t>
            </a:r>
          </a:p>
        </p:txBody>
      </p:sp>
      <p:sp>
        <p:nvSpPr>
          <p:cNvPr id="48131" name="Text Placeholder 2"/>
          <p:cNvSpPr>
            <a:spLocks noGrp="1"/>
          </p:cNvSpPr>
          <p:nvPr>
            <p:ph type="body" idx="1"/>
          </p:nvPr>
        </p:nvSpPr>
        <p:spPr/>
        <p:txBody>
          <a:bodyPr/>
          <a:lstStyle/>
          <a:p>
            <a:r>
              <a:rPr lang="en-US">
                <a:ea typeface="Arial" charset="0"/>
              </a:rPr>
              <a:t>Input events are raw and translated</a:t>
            </a:r>
          </a:p>
          <a:p>
            <a:r>
              <a:rPr lang="en-US">
                <a:ea typeface="Arial" charset="0"/>
              </a:rPr>
              <a:t>Events are </a:t>
            </a:r>
            <a:r>
              <a:rPr lang="en-US" b="1">
                <a:ea typeface="Arial" charset="0"/>
              </a:rPr>
              <a:t>dispatched </a:t>
            </a:r>
            <a:r>
              <a:rPr lang="en-US">
                <a:ea typeface="Arial" charset="0"/>
              </a:rPr>
              <a:t>to a target view and </a:t>
            </a:r>
            <a:r>
              <a:rPr lang="en-US" b="1">
                <a:ea typeface="Arial" charset="0"/>
              </a:rPr>
              <a:t>propagated </a:t>
            </a:r>
            <a:r>
              <a:rPr lang="en-US">
                <a:ea typeface="Arial" charset="0"/>
              </a:rPr>
              <a:t>up (or down then up) the view hierarchy</a:t>
            </a:r>
          </a:p>
          <a:p>
            <a:r>
              <a:rPr lang="en-US">
                <a:ea typeface="Arial" charset="0"/>
              </a:rPr>
              <a:t>State machines are a useful pattern for thinking about input</a:t>
            </a:r>
          </a:p>
        </p:txBody>
      </p:sp>
      <p:sp>
        <p:nvSpPr>
          <p:cNvPr id="48132"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48133"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48134" name="Slide Number Placeholder 5"/>
          <p:cNvSpPr>
            <a:spLocks noGrp="1"/>
          </p:cNvSpPr>
          <p:nvPr>
            <p:ph type="sldNum" sz="quarter" idx="12"/>
          </p:nvPr>
        </p:nvSpPr>
        <p:spPr>
          <a:noFill/>
        </p:spPr>
        <p:txBody>
          <a:bodyPr/>
          <a:lstStyle/>
          <a:p>
            <a:fld id="{F4849EAD-790B-964F-B67B-F7CC8574E257}" type="slidenum">
              <a:rPr lang="en-US"/>
              <a:pPr/>
              <a:t>24</a:t>
            </a:fld>
            <a:endParaRPr lang="en-US"/>
          </a:p>
        </p:txBody>
      </p:sp>
    </p:spTree>
    <p:extLst>
      <p:ext uri="{BB962C8B-B14F-4D97-AF65-F5344CB8AC3E}">
        <p14:creationId xmlns:p14="http://schemas.microsoft.com/office/powerpoint/2010/main" val="305198555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ea typeface="ＭＳ Ｐゴシック" charset="-128"/>
                <a:cs typeface="ＭＳ Ｐゴシック" charset="-128"/>
              </a:rPr>
              <a:t>Today’s Topics</a:t>
            </a:r>
          </a:p>
        </p:txBody>
      </p:sp>
      <p:sp>
        <p:nvSpPr>
          <p:cNvPr id="21507" name="Rectangle 3"/>
          <p:cNvSpPr>
            <a:spLocks noGrp="1" noChangeArrowheads="1"/>
          </p:cNvSpPr>
          <p:nvPr>
            <p:ph type="body" idx="1"/>
          </p:nvPr>
        </p:nvSpPr>
        <p:spPr/>
        <p:txBody>
          <a:bodyPr/>
          <a:lstStyle/>
          <a:p>
            <a:r>
              <a:rPr lang="en-US" dirty="0">
                <a:ea typeface="Arial" charset="0"/>
              </a:rPr>
              <a:t>Input events</a:t>
            </a:r>
          </a:p>
          <a:p>
            <a:r>
              <a:rPr lang="en-US" dirty="0" smtClean="0">
                <a:ea typeface="Arial" charset="0"/>
              </a:rPr>
              <a:t>Event </a:t>
            </a:r>
            <a:r>
              <a:rPr lang="en-US" dirty="0">
                <a:ea typeface="Arial" charset="0"/>
              </a:rPr>
              <a:t>dispatch &amp; </a:t>
            </a:r>
            <a:r>
              <a:rPr lang="en-US" dirty="0" smtClean="0">
                <a:ea typeface="Arial" charset="0"/>
              </a:rPr>
              <a:t>propagation</a:t>
            </a:r>
          </a:p>
          <a:p>
            <a:r>
              <a:rPr lang="en-US" dirty="0"/>
              <a:t>State machines</a:t>
            </a:r>
          </a:p>
          <a:p>
            <a:pPr marL="0" indent="0">
              <a:buNone/>
            </a:pPr>
            <a:endParaRPr lang="en-US" dirty="0">
              <a:ea typeface="Arial" charset="0"/>
            </a:endParaRPr>
          </a:p>
          <a:p>
            <a:endParaRPr lang="en-US" dirty="0">
              <a:ea typeface="Arial" charset="0"/>
            </a:endParaRPr>
          </a:p>
          <a:p>
            <a:pPr>
              <a:buFontTx/>
              <a:buNone/>
            </a:pPr>
            <a:endParaRPr lang="en-US" dirty="0">
              <a:ea typeface="Arial" charset="0"/>
            </a:endParaRPr>
          </a:p>
        </p:txBody>
      </p:sp>
      <p:sp>
        <p:nvSpPr>
          <p:cNvPr id="21508"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21509"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1510" name="Slide Number Placeholder 5"/>
          <p:cNvSpPr>
            <a:spLocks noGrp="1"/>
          </p:cNvSpPr>
          <p:nvPr>
            <p:ph type="sldNum" sz="quarter" idx="12"/>
          </p:nvPr>
        </p:nvSpPr>
        <p:spPr>
          <a:noFill/>
        </p:spPr>
        <p:txBody>
          <a:bodyPr/>
          <a:lstStyle/>
          <a:p>
            <a:fld id="{76CE57E3-7AA3-A44D-AE43-857907DFA0F0}" type="slidenum">
              <a:rPr lang="en-US"/>
              <a:pPr/>
              <a:t>3</a:t>
            </a:fld>
            <a:endParaRPr lang="en-US"/>
          </a:p>
        </p:txBody>
      </p:sp>
    </p:spTree>
    <p:extLst>
      <p:ext uri="{BB962C8B-B14F-4D97-AF65-F5344CB8AC3E}">
        <p14:creationId xmlns:p14="http://schemas.microsoft.com/office/powerpoint/2010/main" val="9207673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Input Events</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4</a:t>
            </a:fld>
            <a:endParaRPr lang="en-US"/>
          </a:p>
        </p:txBody>
      </p:sp>
    </p:spTree>
    <p:extLst>
      <p:ext uri="{BB962C8B-B14F-4D97-AF65-F5344CB8AC3E}">
        <p14:creationId xmlns:p14="http://schemas.microsoft.com/office/powerpoint/2010/main" val="2782113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Raw Input Events</a:t>
            </a:r>
          </a:p>
        </p:txBody>
      </p:sp>
      <p:sp>
        <p:nvSpPr>
          <p:cNvPr id="3" name="Text Placeholder 2"/>
          <p:cNvSpPr>
            <a:spLocks noGrp="1"/>
          </p:cNvSpPr>
          <p:nvPr>
            <p:ph type="body" idx="1"/>
          </p:nvPr>
        </p:nvSpPr>
        <p:spPr/>
        <p:txBody>
          <a:bodyPr/>
          <a:lstStyle/>
          <a:p>
            <a:r>
              <a:rPr lang="en-US"/>
              <a:t>The usual input hardware has state:</a:t>
            </a:r>
          </a:p>
          <a:p>
            <a:pPr lvl="1"/>
            <a:r>
              <a:rPr lang="en-US"/>
              <a:t>~100 keys on the keyboard (down or up)</a:t>
            </a:r>
          </a:p>
          <a:p>
            <a:pPr lvl="1"/>
            <a:r>
              <a:rPr lang="en-US"/>
              <a:t>(x,y) mouse cursor position on the screen</a:t>
            </a:r>
          </a:p>
          <a:p>
            <a:pPr lvl="1"/>
            <a:r>
              <a:rPr lang="en-US"/>
              <a:t>one, two, or three mouse buttons (down or up)</a:t>
            </a:r>
          </a:p>
          <a:p>
            <a:r>
              <a:rPr lang="en-US"/>
              <a:t>A “raw” input event occurs when this state changes</a:t>
            </a:r>
          </a:p>
          <a:p>
            <a:pPr>
              <a:buNone/>
            </a:pPr>
            <a:r>
              <a:rPr lang="en-US"/>
              <a:t>						</a:t>
            </a:r>
            <a:r>
              <a:rPr lang="en-US" sz="2400" u="sng"/>
              <a:t>jQuery event</a:t>
            </a:r>
            <a:endParaRPr lang="en-US" u="sng"/>
          </a:p>
          <a:p>
            <a:pPr lvl="1"/>
            <a:r>
              <a:rPr lang="en-US"/>
              <a:t>key pressed or released	</a:t>
            </a:r>
            <a:r>
              <a:rPr lang="en-US">
                <a:latin typeface="Consolas"/>
                <a:cs typeface="Consolas"/>
              </a:rPr>
              <a:t>keydown, keyup </a:t>
            </a:r>
          </a:p>
          <a:p>
            <a:pPr lvl="1"/>
            <a:r>
              <a:rPr lang="en-US"/>
              <a:t>mouse moved			</a:t>
            </a:r>
            <a:r>
              <a:rPr lang="en-US">
                <a:latin typeface="Consolas"/>
                <a:cs typeface="Consolas"/>
              </a:rPr>
              <a:t>mousemove</a:t>
            </a:r>
          </a:p>
          <a:p>
            <a:pPr lvl="1"/>
            <a:r>
              <a:rPr lang="en-US"/>
              <a:t>button pressed or released	</a:t>
            </a:r>
            <a:r>
              <a:rPr lang="en-US">
                <a:latin typeface="Consolas"/>
                <a:cs typeface="Consolas"/>
              </a:rPr>
              <a:t>mousedown, mouseup </a:t>
            </a:r>
            <a:r>
              <a:rPr lang="en-US"/>
              <a:t>	</a:t>
            </a:r>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pPr>
              <a:defRPr/>
            </a:pPr>
            <a:fld id="{ED32C45A-CEB2-7949-BA9F-0D4098E3172B}" type="slidenum">
              <a:rPr lang="en-US"/>
              <a:pPr>
                <a:defRPr/>
              </a:pPr>
              <a:t>5</a:t>
            </a:fld>
            <a:endParaRPr lang="en-US"/>
          </a:p>
        </p:txBody>
      </p:sp>
    </p:spTree>
    <p:extLst>
      <p:ext uri="{BB962C8B-B14F-4D97-AF65-F5344CB8AC3E}">
        <p14:creationId xmlns:p14="http://schemas.microsoft.com/office/powerpoint/2010/main" val="195901729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ea typeface="ＭＳ Ｐゴシック" charset="-128"/>
                <a:cs typeface="ＭＳ Ｐゴシック" charset="-128"/>
              </a:rPr>
              <a:t>Translated Events</a:t>
            </a:r>
          </a:p>
        </p:txBody>
      </p:sp>
      <p:sp>
        <p:nvSpPr>
          <p:cNvPr id="25603" name="Rectangle 3"/>
          <p:cNvSpPr>
            <a:spLocks noGrp="1" noChangeArrowheads="1"/>
          </p:cNvSpPr>
          <p:nvPr>
            <p:ph type="body" idx="1"/>
          </p:nvPr>
        </p:nvSpPr>
        <p:spPr>
          <a:xfrm>
            <a:off x="685800" y="914400"/>
            <a:ext cx="7772400" cy="5181600"/>
          </a:xfrm>
        </p:spPr>
        <p:txBody>
          <a:bodyPr/>
          <a:lstStyle/>
          <a:p>
            <a:r>
              <a:rPr lang="en-US">
                <a:ea typeface="Arial" charset="0"/>
              </a:rPr>
              <a:t>Raw events are translated into higher-level events</a:t>
            </a:r>
            <a:r>
              <a:rPr lang="en-US"/>
              <a:t>	</a:t>
            </a:r>
            <a:r>
              <a:rPr lang="en-US" sz="2400"/>
              <a:t>			</a:t>
            </a:r>
            <a:r>
              <a:rPr lang="en-US" sz="2400" u="sng"/>
              <a:t>jQuery event</a:t>
            </a:r>
            <a:endParaRPr lang="en-US" sz="2400">
              <a:ea typeface="Arial" charset="0"/>
            </a:endParaRPr>
          </a:p>
          <a:p>
            <a:pPr lvl="1"/>
            <a:r>
              <a:rPr lang="en-US" sz="2000">
                <a:ea typeface="Arial" charset="0"/>
              </a:rPr>
              <a:t>Clicking				</a:t>
            </a:r>
            <a:r>
              <a:rPr lang="en-US" sz="2000">
                <a:latin typeface="Consolas"/>
                <a:cs typeface="Consolas"/>
              </a:rPr>
              <a:t>click</a:t>
            </a:r>
            <a:endParaRPr lang="en-US" sz="2000">
              <a:ea typeface="Arial" charset="0"/>
            </a:endParaRPr>
          </a:p>
          <a:p>
            <a:pPr lvl="1"/>
            <a:r>
              <a:rPr lang="en-US" sz="2000">
                <a:ea typeface="Arial" charset="0"/>
              </a:rPr>
              <a:t>Double-clicking			</a:t>
            </a:r>
            <a:r>
              <a:rPr lang="en-US" sz="2000">
                <a:latin typeface="Consolas"/>
                <a:cs typeface="Consolas"/>
              </a:rPr>
              <a:t>dblclick</a:t>
            </a:r>
            <a:endParaRPr lang="en-US" sz="2000">
              <a:ea typeface="Arial" charset="0"/>
            </a:endParaRPr>
          </a:p>
          <a:p>
            <a:pPr lvl="1"/>
            <a:r>
              <a:rPr lang="en-US" sz="2000">
                <a:ea typeface="Arial" charset="0"/>
              </a:rPr>
              <a:t>Character typed			</a:t>
            </a:r>
            <a:r>
              <a:rPr lang="en-US" sz="2000">
                <a:latin typeface="Consolas"/>
                <a:cs typeface="Consolas"/>
              </a:rPr>
              <a:t>keypress</a:t>
            </a:r>
            <a:endParaRPr lang="en-US" sz="2000">
              <a:ea typeface="Arial" charset="0"/>
            </a:endParaRPr>
          </a:p>
          <a:p>
            <a:pPr lvl="1"/>
            <a:r>
              <a:rPr lang="en-US" sz="2000">
                <a:ea typeface="Arial" charset="0"/>
              </a:rPr>
              <a:t>Entering or exiting 		</a:t>
            </a:r>
            <a:r>
              <a:rPr lang="en-US" sz="2000">
                <a:latin typeface="Consolas"/>
                <a:cs typeface="Consolas"/>
              </a:rPr>
              <a:t>mouseenter,</a:t>
            </a:r>
            <a:r>
              <a:rPr lang="en-US" sz="2000">
                <a:ea typeface="Arial" charset="0"/>
              </a:rPr>
              <a:t/>
            </a:r>
            <a:br>
              <a:rPr lang="en-US" sz="2000">
                <a:ea typeface="Arial" charset="0"/>
              </a:rPr>
            </a:br>
            <a:r>
              <a:rPr lang="en-US" sz="2000">
                <a:ea typeface="Arial" charset="0"/>
              </a:rPr>
              <a:t>an object’s bounding box		</a:t>
            </a:r>
            <a:r>
              <a:rPr lang="en-US" sz="2000">
                <a:latin typeface="Consolas"/>
                <a:cs typeface="Consolas"/>
              </a:rPr>
              <a:t>mouseleave</a:t>
            </a:r>
            <a:r>
              <a:rPr lang="en-US">
                <a:latin typeface="Consolas"/>
                <a:cs typeface="Consolas"/>
              </a:rPr>
              <a:t/>
            </a:r>
            <a:br>
              <a:rPr lang="en-US">
                <a:latin typeface="Consolas"/>
                <a:cs typeface="Consolas"/>
              </a:rPr>
            </a:br>
            <a:r>
              <a:rPr lang="en-US">
                <a:latin typeface="Consolas"/>
                <a:cs typeface="Consolas"/>
              </a:rPr>
              <a:t>					</a:t>
            </a:r>
            <a:endParaRPr lang="en-US">
              <a:ea typeface="Arial" charset="0"/>
            </a:endParaRPr>
          </a:p>
        </p:txBody>
      </p:sp>
      <p:sp>
        <p:nvSpPr>
          <p:cNvPr id="25604"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25605"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5606" name="Slide Number Placeholder 5"/>
          <p:cNvSpPr>
            <a:spLocks noGrp="1"/>
          </p:cNvSpPr>
          <p:nvPr>
            <p:ph type="sldNum" sz="quarter" idx="12"/>
          </p:nvPr>
        </p:nvSpPr>
        <p:spPr>
          <a:noFill/>
        </p:spPr>
        <p:txBody>
          <a:bodyPr/>
          <a:lstStyle/>
          <a:p>
            <a:fld id="{CAB230AE-3251-7F48-9796-852CBB1E3051}" type="slidenum">
              <a:rPr lang="en-US"/>
              <a:pPr/>
              <a:t>6</a:t>
            </a:fld>
            <a:endParaRPr lang="en-US"/>
          </a:p>
        </p:txBody>
      </p:sp>
    </p:spTree>
    <p:extLst>
      <p:ext uri="{BB962C8B-B14F-4D97-AF65-F5344CB8AC3E}">
        <p14:creationId xmlns:p14="http://schemas.microsoft.com/office/powerpoint/2010/main" val="51993467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State Machines Translate Events</a:t>
            </a:r>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pPr>
              <a:defRPr/>
            </a:pPr>
            <a:fld id="{ED32C45A-CEB2-7949-BA9F-0D4098E3172B}" type="slidenum">
              <a:rPr lang="en-US"/>
              <a:pPr>
                <a:defRPr/>
              </a:pPr>
              <a:t>7</a:t>
            </a:fld>
            <a:endParaRPr lang="en-US"/>
          </a:p>
        </p:txBody>
      </p:sp>
      <p:sp>
        <p:nvSpPr>
          <p:cNvPr id="7" name="Oval 4"/>
          <p:cNvSpPr>
            <a:spLocks noChangeArrowheads="1"/>
          </p:cNvSpPr>
          <p:nvPr/>
        </p:nvSpPr>
        <p:spPr bwMode="auto">
          <a:xfrm>
            <a:off x="3429000" y="1524000"/>
            <a:ext cx="1447800" cy="914400"/>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a:t>Ready</a:t>
            </a:r>
          </a:p>
        </p:txBody>
      </p:sp>
      <p:sp>
        <p:nvSpPr>
          <p:cNvPr id="8" name="Oval 5"/>
          <p:cNvSpPr>
            <a:spLocks noChangeArrowheads="1"/>
          </p:cNvSpPr>
          <p:nvPr/>
        </p:nvSpPr>
        <p:spPr bwMode="auto">
          <a:xfrm>
            <a:off x="6858000" y="1524000"/>
            <a:ext cx="1447800" cy="914400"/>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a:t>Dragging</a:t>
            </a:r>
          </a:p>
        </p:txBody>
      </p:sp>
      <p:cxnSp>
        <p:nvCxnSpPr>
          <p:cNvPr id="9" name="AutoShape 7"/>
          <p:cNvCxnSpPr>
            <a:cxnSpLocks noChangeShapeType="1"/>
            <a:stCxn id="7" idx="6"/>
            <a:endCxn id="8" idx="2"/>
          </p:cNvCxnSpPr>
          <p:nvPr/>
        </p:nvCxnSpPr>
        <p:spPr bwMode="auto">
          <a:xfrm>
            <a:off x="4876800" y="1981200"/>
            <a:ext cx="1981200" cy="1588"/>
          </a:xfrm>
          <a:prstGeom prst="straightConnector1">
            <a:avLst/>
          </a:prstGeom>
          <a:noFill/>
          <a:ln w="25400">
            <a:solidFill>
              <a:schemeClr val="tx1"/>
            </a:solidFill>
            <a:round/>
            <a:headEnd/>
            <a:tailEnd type="triangle" w="lg" len="lg"/>
          </a:ln>
        </p:spPr>
      </p:cxnSp>
      <p:sp>
        <p:nvSpPr>
          <p:cNvPr id="10" name="Text Box 12"/>
          <p:cNvSpPr txBox="1">
            <a:spLocks noChangeArrowheads="1"/>
          </p:cNvSpPr>
          <p:nvPr/>
        </p:nvSpPr>
        <p:spPr bwMode="auto">
          <a:xfrm>
            <a:off x="5067300" y="1905000"/>
            <a:ext cx="1581658" cy="707886"/>
          </a:xfrm>
          <a:prstGeom prst="rect">
            <a:avLst/>
          </a:prstGeom>
          <a:noFill/>
          <a:ln w="25400">
            <a:noFill/>
            <a:miter lim="800000"/>
            <a:headEnd/>
            <a:tailEnd type="none" w="lg" len="lg"/>
          </a:ln>
        </p:spPr>
        <p:txBody>
          <a:bodyPr wrap="none" anchorCtr="1">
            <a:prstTxWarp prst="textNoShape">
              <a:avLst/>
            </a:prstTxWarp>
            <a:spAutoFit/>
          </a:bodyPr>
          <a:lstStyle/>
          <a:p>
            <a:r>
              <a:rPr lang="en-US"/>
              <a:t>mousemove </a:t>
            </a:r>
            <a:br>
              <a:rPr lang="en-US"/>
            </a:br>
            <a:r>
              <a:rPr lang="en-US"/>
              <a:t>&gt; threshold</a:t>
            </a:r>
          </a:p>
        </p:txBody>
      </p:sp>
      <p:sp>
        <p:nvSpPr>
          <p:cNvPr id="11" name="Oval 13"/>
          <p:cNvSpPr>
            <a:spLocks noChangeArrowheads="1"/>
          </p:cNvSpPr>
          <p:nvPr/>
        </p:nvSpPr>
        <p:spPr bwMode="auto">
          <a:xfrm>
            <a:off x="1066800" y="1524000"/>
            <a:ext cx="914400" cy="914400"/>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a:t>Idle</a:t>
            </a:r>
          </a:p>
        </p:txBody>
      </p:sp>
      <p:cxnSp>
        <p:nvCxnSpPr>
          <p:cNvPr id="12" name="AutoShape 14"/>
          <p:cNvCxnSpPr>
            <a:cxnSpLocks noChangeShapeType="1"/>
            <a:stCxn id="11" idx="7"/>
            <a:endCxn id="7" idx="1"/>
          </p:cNvCxnSpPr>
          <p:nvPr/>
        </p:nvCxnSpPr>
        <p:spPr bwMode="auto">
          <a:xfrm rot="5400000" flipH="1" flipV="1">
            <a:off x="2744157" y="761043"/>
            <a:ext cx="1588" cy="1793736"/>
          </a:xfrm>
          <a:prstGeom prst="straightConnector1">
            <a:avLst/>
          </a:prstGeom>
          <a:noFill/>
          <a:ln w="25400">
            <a:solidFill>
              <a:schemeClr val="tx1"/>
            </a:solidFill>
            <a:round/>
            <a:headEnd/>
            <a:tailEnd type="triangle" w="lg" len="lg"/>
          </a:ln>
        </p:spPr>
      </p:cxnSp>
      <p:cxnSp>
        <p:nvCxnSpPr>
          <p:cNvPr id="13" name="AutoShape 15"/>
          <p:cNvCxnSpPr>
            <a:cxnSpLocks noChangeShapeType="1"/>
            <a:stCxn id="7" idx="3"/>
            <a:endCxn id="11" idx="5"/>
          </p:cNvCxnSpPr>
          <p:nvPr/>
        </p:nvCxnSpPr>
        <p:spPr bwMode="auto">
          <a:xfrm rot="5400000">
            <a:off x="2744157" y="1407621"/>
            <a:ext cx="1588" cy="1793736"/>
          </a:xfrm>
          <a:prstGeom prst="straightConnector1">
            <a:avLst/>
          </a:prstGeom>
          <a:noFill/>
          <a:ln w="25400">
            <a:solidFill>
              <a:schemeClr val="tx1"/>
            </a:solidFill>
            <a:round/>
            <a:headEnd/>
            <a:tailEnd type="triangle" w="lg" len="lg"/>
          </a:ln>
        </p:spPr>
      </p:cxnSp>
      <p:sp>
        <p:nvSpPr>
          <p:cNvPr id="14" name="Text Box 16"/>
          <p:cNvSpPr txBox="1">
            <a:spLocks noChangeArrowheads="1"/>
          </p:cNvSpPr>
          <p:nvPr/>
        </p:nvSpPr>
        <p:spPr bwMode="auto">
          <a:xfrm>
            <a:off x="1981200" y="1219200"/>
            <a:ext cx="1567632" cy="400110"/>
          </a:xfrm>
          <a:prstGeom prst="rect">
            <a:avLst/>
          </a:prstGeom>
          <a:noFill/>
          <a:ln w="25400">
            <a:noFill/>
            <a:miter lim="800000"/>
            <a:headEnd/>
            <a:tailEnd type="none" w="lg" len="lg"/>
          </a:ln>
        </p:spPr>
        <p:txBody>
          <a:bodyPr wrap="none" anchorCtr="1">
            <a:prstTxWarp prst="textNoShape">
              <a:avLst/>
            </a:prstTxWarp>
            <a:spAutoFit/>
          </a:bodyPr>
          <a:lstStyle/>
          <a:p>
            <a:r>
              <a:rPr lang="en-US"/>
              <a:t>mousedown</a:t>
            </a:r>
          </a:p>
        </p:txBody>
      </p:sp>
      <p:sp>
        <p:nvSpPr>
          <p:cNvPr id="15" name="Text Box 16"/>
          <p:cNvSpPr txBox="1">
            <a:spLocks noChangeArrowheads="1"/>
          </p:cNvSpPr>
          <p:nvPr/>
        </p:nvSpPr>
        <p:spPr bwMode="auto">
          <a:xfrm>
            <a:off x="1828800" y="2209800"/>
            <a:ext cx="2023987" cy="400110"/>
          </a:xfrm>
          <a:prstGeom prst="rect">
            <a:avLst/>
          </a:prstGeom>
          <a:noFill/>
          <a:ln w="25400">
            <a:noFill/>
            <a:miter lim="800000"/>
            <a:headEnd/>
            <a:tailEnd type="none" w="lg" len="lg"/>
          </a:ln>
        </p:spPr>
        <p:txBody>
          <a:bodyPr wrap="none" anchorCtr="1">
            <a:prstTxWarp prst="textNoShape">
              <a:avLst/>
            </a:prstTxWarp>
            <a:spAutoFit/>
          </a:bodyPr>
          <a:lstStyle/>
          <a:p>
            <a:r>
              <a:rPr lang="en-US"/>
              <a:t>mouseup / </a:t>
            </a:r>
            <a:r>
              <a:rPr lang="en-US" b="1">
                <a:solidFill>
                  <a:srgbClr val="FF0000"/>
                </a:solidFill>
              </a:rPr>
              <a:t>click</a:t>
            </a:r>
          </a:p>
        </p:txBody>
      </p:sp>
      <p:cxnSp>
        <p:nvCxnSpPr>
          <p:cNvPr id="16" name="Curved Connector 15"/>
          <p:cNvCxnSpPr>
            <a:stCxn id="8" idx="4"/>
            <a:endCxn id="11" idx="4"/>
          </p:cNvCxnSpPr>
          <p:nvPr/>
        </p:nvCxnSpPr>
        <p:spPr bwMode="auto">
          <a:xfrm rot="5400000">
            <a:off x="4552950" y="-590550"/>
            <a:ext cx="1588" cy="6057900"/>
          </a:xfrm>
          <a:prstGeom prst="curvedConnector3">
            <a:avLst>
              <a:gd name="adj1" fmla="val 39570592"/>
            </a:avLst>
          </a:prstGeom>
          <a:solidFill>
            <a:schemeClr val="bg1"/>
          </a:solidFill>
          <a:ln w="25400" cap="flat" cmpd="sng" algn="ctr">
            <a:solidFill>
              <a:schemeClr val="tx1"/>
            </a:solidFill>
            <a:prstDash val="solid"/>
            <a:round/>
            <a:headEnd type="none" w="med" len="med"/>
            <a:tailEnd type="arrow"/>
          </a:ln>
          <a:effectLst/>
        </p:spPr>
      </p:cxnSp>
      <p:sp>
        <p:nvSpPr>
          <p:cNvPr id="17" name="Text Box 16"/>
          <p:cNvSpPr txBox="1">
            <a:spLocks noChangeArrowheads="1"/>
          </p:cNvSpPr>
          <p:nvPr/>
        </p:nvSpPr>
        <p:spPr bwMode="auto">
          <a:xfrm>
            <a:off x="3962400" y="3048000"/>
            <a:ext cx="1239767" cy="400110"/>
          </a:xfrm>
          <a:prstGeom prst="rect">
            <a:avLst/>
          </a:prstGeom>
          <a:noFill/>
          <a:ln w="25400">
            <a:noFill/>
            <a:miter lim="800000"/>
            <a:headEnd/>
            <a:tailEnd type="none" w="lg" len="lg"/>
          </a:ln>
        </p:spPr>
        <p:txBody>
          <a:bodyPr wrap="none" anchorCtr="1">
            <a:prstTxWarp prst="textNoShape">
              <a:avLst/>
            </a:prstTxWarp>
            <a:spAutoFit/>
          </a:bodyPr>
          <a:lstStyle/>
          <a:p>
            <a:r>
              <a:rPr lang="en-US"/>
              <a:t>mouseup</a:t>
            </a:r>
            <a:endParaRPr lang="en-US" b="1">
              <a:solidFill>
                <a:srgbClr val="FF0000"/>
              </a:solidFill>
            </a:endParaRPr>
          </a:p>
        </p:txBody>
      </p:sp>
      <p:cxnSp>
        <p:nvCxnSpPr>
          <p:cNvPr id="18" name="Curved Connector 42"/>
          <p:cNvCxnSpPr>
            <a:endCxn id="7" idx="0"/>
          </p:cNvCxnSpPr>
          <p:nvPr/>
        </p:nvCxnSpPr>
        <p:spPr bwMode="auto">
          <a:xfrm rot="10800000">
            <a:off x="4152900" y="1524000"/>
            <a:ext cx="571500" cy="228600"/>
          </a:xfrm>
          <a:prstGeom prst="curvedConnector4">
            <a:avLst>
              <a:gd name="adj1" fmla="val -95520"/>
              <a:gd name="adj2" fmla="val 344021"/>
            </a:avLst>
          </a:prstGeom>
          <a:solidFill>
            <a:schemeClr val="bg1"/>
          </a:solidFill>
          <a:ln w="25400" cap="flat" cmpd="sng" algn="ctr">
            <a:solidFill>
              <a:schemeClr val="tx1"/>
            </a:solidFill>
            <a:prstDash val="solid"/>
            <a:round/>
            <a:headEnd type="none" w="med" len="med"/>
            <a:tailEnd type="arrow"/>
          </a:ln>
          <a:effectLst/>
        </p:spPr>
      </p:cxnSp>
      <p:sp>
        <p:nvSpPr>
          <p:cNvPr id="19" name="Text Box 12"/>
          <p:cNvSpPr txBox="1">
            <a:spLocks noChangeArrowheads="1"/>
          </p:cNvSpPr>
          <p:nvPr/>
        </p:nvSpPr>
        <p:spPr bwMode="auto">
          <a:xfrm>
            <a:off x="5257800" y="914400"/>
            <a:ext cx="1581658" cy="707886"/>
          </a:xfrm>
          <a:prstGeom prst="rect">
            <a:avLst/>
          </a:prstGeom>
          <a:noFill/>
          <a:ln w="25400">
            <a:noFill/>
            <a:miter lim="800000"/>
            <a:headEnd/>
            <a:tailEnd type="none" w="lg" len="lg"/>
          </a:ln>
        </p:spPr>
        <p:txBody>
          <a:bodyPr wrap="none" anchorCtr="1">
            <a:prstTxWarp prst="textNoShape">
              <a:avLst/>
            </a:prstTxWarp>
            <a:spAutoFit/>
          </a:bodyPr>
          <a:lstStyle/>
          <a:p>
            <a:r>
              <a:rPr lang="en-US"/>
              <a:t>mousemove </a:t>
            </a:r>
            <a:br>
              <a:rPr lang="en-US"/>
            </a:br>
            <a:r>
              <a:rPr lang="en-US"/>
              <a:t>&lt; threshold</a:t>
            </a:r>
          </a:p>
        </p:txBody>
      </p:sp>
      <p:sp>
        <p:nvSpPr>
          <p:cNvPr id="28" name="Oval 4"/>
          <p:cNvSpPr>
            <a:spLocks noChangeArrowheads="1"/>
          </p:cNvSpPr>
          <p:nvPr/>
        </p:nvSpPr>
        <p:spPr bwMode="auto">
          <a:xfrm>
            <a:off x="5105400" y="4267200"/>
            <a:ext cx="1447800" cy="914400"/>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a:t>Ready</a:t>
            </a:r>
          </a:p>
        </p:txBody>
      </p:sp>
      <p:sp>
        <p:nvSpPr>
          <p:cNvPr id="29" name="Oval 13"/>
          <p:cNvSpPr>
            <a:spLocks noChangeArrowheads="1"/>
          </p:cNvSpPr>
          <p:nvPr/>
        </p:nvSpPr>
        <p:spPr bwMode="auto">
          <a:xfrm>
            <a:off x="2743200" y="4267200"/>
            <a:ext cx="914400" cy="914400"/>
          </a:xfrm>
          <a:prstGeom prst="ellipse">
            <a:avLst/>
          </a:prstGeom>
          <a:solidFill>
            <a:schemeClr val="bg1"/>
          </a:solidFill>
          <a:ln w="25400">
            <a:solidFill>
              <a:schemeClr val="tx1"/>
            </a:solidFill>
            <a:round/>
            <a:headEnd/>
            <a:tailEnd type="none" w="lg" len="lg"/>
          </a:ln>
        </p:spPr>
        <p:txBody>
          <a:bodyPr wrap="none" anchor="ctr">
            <a:prstTxWarp prst="textNoShape">
              <a:avLst/>
            </a:prstTxWarp>
          </a:bodyPr>
          <a:lstStyle/>
          <a:p>
            <a:pPr algn="ctr"/>
            <a:r>
              <a:rPr lang="en-US"/>
              <a:t>Idle</a:t>
            </a:r>
          </a:p>
        </p:txBody>
      </p:sp>
      <p:cxnSp>
        <p:nvCxnSpPr>
          <p:cNvPr id="30" name="AutoShape 14"/>
          <p:cNvCxnSpPr>
            <a:cxnSpLocks noChangeShapeType="1"/>
            <a:stCxn id="29" idx="7"/>
            <a:endCxn id="28" idx="1"/>
          </p:cNvCxnSpPr>
          <p:nvPr/>
        </p:nvCxnSpPr>
        <p:spPr bwMode="auto">
          <a:xfrm rot="5400000" flipH="1" flipV="1">
            <a:off x="4420557" y="3504243"/>
            <a:ext cx="1588" cy="1793736"/>
          </a:xfrm>
          <a:prstGeom prst="straightConnector1">
            <a:avLst/>
          </a:prstGeom>
          <a:noFill/>
          <a:ln w="25400">
            <a:solidFill>
              <a:schemeClr val="tx1"/>
            </a:solidFill>
            <a:round/>
            <a:headEnd/>
            <a:tailEnd type="triangle" w="lg" len="lg"/>
          </a:ln>
        </p:spPr>
      </p:cxnSp>
      <p:cxnSp>
        <p:nvCxnSpPr>
          <p:cNvPr id="31" name="AutoShape 15"/>
          <p:cNvCxnSpPr>
            <a:cxnSpLocks noChangeShapeType="1"/>
            <a:stCxn id="28" idx="3"/>
            <a:endCxn id="29" idx="5"/>
          </p:cNvCxnSpPr>
          <p:nvPr/>
        </p:nvCxnSpPr>
        <p:spPr bwMode="auto">
          <a:xfrm rot="5400000">
            <a:off x="4420557" y="4150821"/>
            <a:ext cx="1588" cy="1793736"/>
          </a:xfrm>
          <a:prstGeom prst="straightConnector1">
            <a:avLst/>
          </a:prstGeom>
          <a:noFill/>
          <a:ln w="25400">
            <a:solidFill>
              <a:schemeClr val="tx1"/>
            </a:solidFill>
            <a:round/>
            <a:headEnd/>
            <a:tailEnd type="triangle" w="lg" len="lg"/>
          </a:ln>
        </p:spPr>
      </p:cxnSp>
      <p:sp>
        <p:nvSpPr>
          <p:cNvPr id="32" name="Text Box 16"/>
          <p:cNvSpPr txBox="1">
            <a:spLocks noChangeArrowheads="1"/>
          </p:cNvSpPr>
          <p:nvPr/>
        </p:nvSpPr>
        <p:spPr bwMode="auto">
          <a:xfrm>
            <a:off x="4038600" y="3962400"/>
            <a:ext cx="684803" cy="400110"/>
          </a:xfrm>
          <a:prstGeom prst="rect">
            <a:avLst/>
          </a:prstGeom>
          <a:noFill/>
          <a:ln w="25400">
            <a:noFill/>
            <a:miter lim="800000"/>
            <a:headEnd/>
            <a:tailEnd type="none" w="lg" len="lg"/>
          </a:ln>
        </p:spPr>
        <p:txBody>
          <a:bodyPr wrap="none" anchorCtr="1">
            <a:prstTxWarp prst="textNoShape">
              <a:avLst/>
            </a:prstTxWarp>
            <a:spAutoFit/>
          </a:bodyPr>
          <a:lstStyle/>
          <a:p>
            <a:r>
              <a:rPr lang="en-US"/>
              <a:t>click</a:t>
            </a:r>
          </a:p>
        </p:txBody>
      </p:sp>
      <p:sp>
        <p:nvSpPr>
          <p:cNvPr id="33" name="Text Box 16"/>
          <p:cNvSpPr txBox="1">
            <a:spLocks noChangeArrowheads="1"/>
          </p:cNvSpPr>
          <p:nvPr/>
        </p:nvSpPr>
        <p:spPr bwMode="auto">
          <a:xfrm>
            <a:off x="3505200" y="4953000"/>
            <a:ext cx="1852165" cy="400110"/>
          </a:xfrm>
          <a:prstGeom prst="rect">
            <a:avLst/>
          </a:prstGeom>
          <a:noFill/>
          <a:ln w="25400">
            <a:noFill/>
            <a:miter lim="800000"/>
            <a:headEnd/>
            <a:tailEnd type="none" w="lg" len="lg"/>
          </a:ln>
        </p:spPr>
        <p:txBody>
          <a:bodyPr wrap="none" anchorCtr="1">
            <a:prstTxWarp prst="textNoShape">
              <a:avLst/>
            </a:prstTxWarp>
            <a:spAutoFit/>
          </a:bodyPr>
          <a:lstStyle/>
          <a:p>
            <a:r>
              <a:rPr lang="en-US"/>
              <a:t>click / </a:t>
            </a:r>
            <a:r>
              <a:rPr lang="en-US" b="1">
                <a:solidFill>
                  <a:srgbClr val="FF0000"/>
                </a:solidFill>
              </a:rPr>
              <a:t>dblclick</a:t>
            </a:r>
          </a:p>
        </p:txBody>
      </p:sp>
      <p:cxnSp>
        <p:nvCxnSpPr>
          <p:cNvPr id="34" name="Curved Connector 42"/>
          <p:cNvCxnSpPr>
            <a:stCxn id="28" idx="4"/>
            <a:endCxn id="29" idx="4"/>
          </p:cNvCxnSpPr>
          <p:nvPr/>
        </p:nvCxnSpPr>
        <p:spPr bwMode="auto">
          <a:xfrm rot="5400000">
            <a:off x="4514850" y="3867150"/>
            <a:ext cx="1588" cy="2628900"/>
          </a:xfrm>
          <a:prstGeom prst="curvedConnector3">
            <a:avLst>
              <a:gd name="adj1" fmla="val 36608816"/>
            </a:avLst>
          </a:prstGeom>
          <a:solidFill>
            <a:schemeClr val="bg1"/>
          </a:solidFill>
          <a:ln w="25400" cap="flat" cmpd="sng" algn="ctr">
            <a:solidFill>
              <a:schemeClr val="tx1"/>
            </a:solidFill>
            <a:prstDash val="solid"/>
            <a:round/>
            <a:headEnd type="none" w="med" len="med"/>
            <a:tailEnd type="arrow"/>
          </a:ln>
          <a:effectLst/>
        </p:spPr>
      </p:cxnSp>
      <p:sp>
        <p:nvSpPr>
          <p:cNvPr id="38" name="Text Box 16"/>
          <p:cNvSpPr txBox="1">
            <a:spLocks noChangeArrowheads="1"/>
          </p:cNvSpPr>
          <p:nvPr/>
        </p:nvSpPr>
        <p:spPr bwMode="auto">
          <a:xfrm>
            <a:off x="3810000" y="5715000"/>
            <a:ext cx="1025742" cy="400110"/>
          </a:xfrm>
          <a:prstGeom prst="rect">
            <a:avLst/>
          </a:prstGeom>
          <a:noFill/>
          <a:ln w="25400">
            <a:noFill/>
            <a:miter lim="800000"/>
            <a:headEnd/>
            <a:tailEnd type="none" w="lg" len="lg"/>
          </a:ln>
        </p:spPr>
        <p:txBody>
          <a:bodyPr wrap="none" anchorCtr="1">
            <a:prstTxWarp prst="textNoShape">
              <a:avLst/>
            </a:prstTxWarp>
            <a:spAutoFit/>
          </a:bodyPr>
          <a:lstStyle/>
          <a:p>
            <a:r>
              <a:rPr lang="en-US"/>
              <a:t>timeout</a:t>
            </a:r>
            <a:endParaRPr lang="en-US" b="1">
              <a:solidFill>
                <a:srgbClr val="FF0000"/>
              </a:solidFill>
            </a:endParaRPr>
          </a:p>
        </p:txBody>
      </p:sp>
    </p:spTree>
    <p:extLst>
      <p:ext uri="{BB962C8B-B14F-4D97-AF65-F5344CB8AC3E}">
        <p14:creationId xmlns:p14="http://schemas.microsoft.com/office/powerpoint/2010/main" val="8540820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Keyboard Focus</a:t>
            </a:r>
          </a:p>
        </p:txBody>
      </p:sp>
      <p:sp>
        <p:nvSpPr>
          <p:cNvPr id="3" name="Text Placeholder 2"/>
          <p:cNvSpPr>
            <a:spLocks noGrp="1"/>
          </p:cNvSpPr>
          <p:nvPr>
            <p:ph type="body" idx="1"/>
          </p:nvPr>
        </p:nvSpPr>
        <p:spPr>
          <a:xfrm>
            <a:off x="685800" y="990600"/>
            <a:ext cx="8153400" cy="5105400"/>
          </a:xfrm>
        </p:spPr>
        <p:txBody>
          <a:bodyPr/>
          <a:lstStyle/>
          <a:p>
            <a:pPr marL="342900" lvl="1" indent="-342900">
              <a:buFontTx/>
              <a:buChar char="•"/>
            </a:pPr>
            <a:r>
              <a:rPr lang="en-US">
                <a:ea typeface="Arial" charset="0"/>
              </a:rPr>
              <a:t>An object in the view tree has the keyboard focus</a:t>
            </a:r>
            <a:endParaRPr lang="en-US"/>
          </a:p>
          <a:p>
            <a:pPr>
              <a:buNone/>
            </a:pPr>
            <a:r>
              <a:rPr lang="en-US"/>
              <a:t>						</a:t>
            </a:r>
            <a:r>
              <a:rPr lang="en-US" sz="2400" u="sng"/>
              <a:t>jQuery event</a:t>
            </a:r>
            <a:endParaRPr lang="en-US">
              <a:ea typeface="Arial" charset="0"/>
            </a:endParaRPr>
          </a:p>
          <a:p>
            <a:pPr lvl="1"/>
            <a:r>
              <a:rPr lang="en-US">
                <a:ea typeface="Arial" charset="0"/>
              </a:rPr>
              <a:t>Keyboard focus gained	</a:t>
            </a:r>
            <a:r>
              <a:rPr lang="en-US">
                <a:latin typeface="Consolas"/>
                <a:cs typeface="Consolas"/>
              </a:rPr>
              <a:t>focusin,</a:t>
            </a:r>
            <a:r>
              <a:rPr lang="en-US">
                <a:ea typeface="Arial" charset="0"/>
              </a:rPr>
              <a:t/>
            </a:r>
            <a:br>
              <a:rPr lang="en-US">
                <a:ea typeface="Arial" charset="0"/>
              </a:rPr>
            </a:br>
            <a:r>
              <a:rPr lang="en-US">
                <a:ea typeface="Arial" charset="0"/>
              </a:rPr>
              <a:t>or lost				</a:t>
            </a:r>
            <a:r>
              <a:rPr lang="en-US">
                <a:latin typeface="Consolas"/>
                <a:cs typeface="Consolas"/>
              </a:rPr>
              <a:t>focusout</a:t>
            </a:r>
            <a:br>
              <a:rPr lang="en-US">
                <a:latin typeface="Consolas"/>
                <a:cs typeface="Consolas"/>
              </a:rPr>
            </a:br>
            <a:r>
              <a:rPr lang="en-US">
                <a:latin typeface="Consolas"/>
                <a:cs typeface="Consolas"/>
              </a:rPr>
              <a:t>	</a:t>
            </a:r>
          </a:p>
          <a:p>
            <a:r>
              <a:rPr lang="en-US">
                <a:latin typeface="Arial"/>
                <a:cs typeface="Arial"/>
              </a:rPr>
              <a:t>Changing keyboard focus</a:t>
            </a:r>
          </a:p>
          <a:p>
            <a:pPr lvl="1"/>
            <a:r>
              <a:rPr lang="en-US">
                <a:latin typeface="Arial"/>
                <a:cs typeface="Arial"/>
              </a:rPr>
              <a:t>by user input event: e.g. mouse down, Tab</a:t>
            </a:r>
          </a:p>
          <a:p>
            <a:pPr lvl="1"/>
            <a:r>
              <a:rPr lang="en-US">
                <a:latin typeface="Arial"/>
                <a:cs typeface="Arial"/>
              </a:rPr>
              <a:t>programmatically by a method call </a:t>
            </a:r>
          </a:p>
          <a:p>
            <a:r>
              <a:rPr lang="en-US">
                <a:latin typeface="Arial"/>
                <a:cs typeface="Arial"/>
              </a:rPr>
              <a:t>Not all HTML elements can have keyboard focus by default</a:t>
            </a:r>
          </a:p>
          <a:p>
            <a:pPr lvl="1">
              <a:buNone/>
            </a:pPr>
            <a:r>
              <a:rPr lang="en-US">
                <a:latin typeface="Arial"/>
                <a:cs typeface="Arial"/>
              </a:rPr>
              <a:t>&lt;div tabindex=“-1”&gt;  to force ability to take focus</a:t>
            </a:r>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pPr>
              <a:defRPr/>
            </a:pPr>
            <a:fld id="{ED32C45A-CEB2-7949-BA9F-0D4098E3172B}" type="slidenum">
              <a:rPr lang="en-US"/>
              <a:pPr>
                <a:defRPr/>
              </a:pPr>
              <a:t>8</a:t>
            </a:fld>
            <a:endParaRPr lang="en-US"/>
          </a:p>
        </p:txBody>
      </p:sp>
    </p:spTree>
    <p:extLst>
      <p:ext uri="{BB962C8B-B14F-4D97-AF65-F5344CB8AC3E}">
        <p14:creationId xmlns:p14="http://schemas.microsoft.com/office/powerpoint/2010/main" val="4086337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ea typeface="ＭＳ Ｐゴシック" charset="-128"/>
                <a:cs typeface="ＭＳ Ｐゴシック" charset="-128"/>
              </a:rPr>
              <a:t>Properties of an Input Event</a:t>
            </a:r>
          </a:p>
        </p:txBody>
      </p:sp>
      <p:sp>
        <p:nvSpPr>
          <p:cNvPr id="27651" name="Rectangle 3"/>
          <p:cNvSpPr>
            <a:spLocks noGrp="1" noChangeArrowheads="1"/>
          </p:cNvSpPr>
          <p:nvPr>
            <p:ph type="body" idx="1"/>
          </p:nvPr>
        </p:nvSpPr>
        <p:spPr/>
        <p:txBody>
          <a:bodyPr/>
          <a:lstStyle/>
          <a:p>
            <a:r>
              <a:rPr lang="en-US">
                <a:ea typeface="Arial" charset="0"/>
              </a:rPr>
              <a:t>Mouse position (X,Y)</a:t>
            </a:r>
          </a:p>
          <a:p>
            <a:r>
              <a:rPr lang="en-US">
                <a:ea typeface="Arial" charset="0"/>
              </a:rPr>
              <a:t>Mouse button state</a:t>
            </a:r>
          </a:p>
          <a:p>
            <a:r>
              <a:rPr lang="en-US">
                <a:ea typeface="Arial" charset="0"/>
              </a:rPr>
              <a:t>Modifier key state (Ctrl, Shift, Alt, Meta)</a:t>
            </a:r>
          </a:p>
          <a:p>
            <a:r>
              <a:rPr lang="en-US">
                <a:ea typeface="Arial" charset="0"/>
              </a:rPr>
              <a:t>Timestamp</a:t>
            </a:r>
          </a:p>
          <a:p>
            <a:pPr lvl="1"/>
            <a:r>
              <a:rPr lang="en-US">
                <a:ea typeface="Arial" charset="0"/>
              </a:rPr>
              <a:t>Why is timestamp important?</a:t>
            </a:r>
          </a:p>
          <a:p>
            <a:r>
              <a:rPr lang="en-US">
                <a:ea typeface="Arial" charset="0"/>
              </a:rPr>
              <a:t>Keyboard key, character, or mouse button that changed</a:t>
            </a:r>
          </a:p>
          <a:p>
            <a:pPr lvl="1"/>
            <a:r>
              <a:rPr lang="en-US">
                <a:ea typeface="Arial" charset="0"/>
              </a:rPr>
              <a:t>jQuery event.which overloads this for mouse events and key events</a:t>
            </a:r>
          </a:p>
        </p:txBody>
      </p:sp>
      <p:sp>
        <p:nvSpPr>
          <p:cNvPr id="27652"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27653"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7654" name="Slide Number Placeholder 5"/>
          <p:cNvSpPr>
            <a:spLocks noGrp="1"/>
          </p:cNvSpPr>
          <p:nvPr>
            <p:ph type="sldNum" sz="quarter" idx="12"/>
          </p:nvPr>
        </p:nvSpPr>
        <p:spPr>
          <a:noFill/>
        </p:spPr>
        <p:txBody>
          <a:bodyPr/>
          <a:lstStyle/>
          <a:p>
            <a:fld id="{223E96A2-6B21-E24C-A1D3-129AD665F562}" type="slidenum">
              <a:rPr lang="en-US"/>
              <a:pPr/>
              <a:t>9</a:t>
            </a:fld>
            <a:endParaRPr lang="en-US"/>
          </a:p>
        </p:txBody>
      </p:sp>
    </p:spTree>
    <p:extLst>
      <p:ext uri="{BB962C8B-B14F-4D97-AF65-F5344CB8AC3E}">
        <p14:creationId xmlns:p14="http://schemas.microsoft.com/office/powerpoint/2010/main" val="276332651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it-6893">
  <a:themeElements>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it-6893">
      <a:majorFont>
        <a:latin typeface="Arial Black"/>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it-689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t-689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t-689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t-689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t-689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t-689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mit-6893</Template>
  <TotalTime>5269</TotalTime>
  <Words>4744</Words>
  <Application>Microsoft Macintosh PowerPoint</Application>
  <PresentationFormat>Letter Paper (8.5x11 in)</PresentationFormat>
  <Paragraphs>319</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mit-6893</vt:lpstr>
      <vt:lpstr>L9: Input</vt:lpstr>
      <vt:lpstr>UI Hall of Fame or Shame?</vt:lpstr>
      <vt:lpstr>Today’s Topics</vt:lpstr>
      <vt:lpstr>Input Events</vt:lpstr>
      <vt:lpstr>Raw Input Events</vt:lpstr>
      <vt:lpstr>Translated Events</vt:lpstr>
      <vt:lpstr>State Machines Translate Events</vt:lpstr>
      <vt:lpstr>Keyboard Focus</vt:lpstr>
      <vt:lpstr>Properties of an Input Event</vt:lpstr>
      <vt:lpstr>Event Queue</vt:lpstr>
      <vt:lpstr>Picoquiz</vt:lpstr>
      <vt:lpstr>Event Dispatch &amp; Propagation</vt:lpstr>
      <vt:lpstr>Event Loop</vt:lpstr>
      <vt:lpstr>Event Dispatch &amp; Propagation</vt:lpstr>
      <vt:lpstr>Hit Testing and Event Propagation</vt:lpstr>
      <vt:lpstr>Javascript Event Models</vt:lpstr>
      <vt:lpstr>Multitouch Dispatch (iPhone)</vt:lpstr>
      <vt:lpstr>Picoquiz</vt:lpstr>
      <vt:lpstr>State Machines</vt:lpstr>
      <vt:lpstr>Designing a Controller</vt:lpstr>
      <vt:lpstr>Drag &amp; Drop</vt:lpstr>
      <vt:lpstr>Modeling the Input Device Itself</vt:lpstr>
      <vt:lpstr>Picoquiz</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Rob Miller</cp:lastModifiedBy>
  <cp:revision>930</cp:revision>
  <cp:lastPrinted>2013-03-03T17:37:16Z</cp:lastPrinted>
  <dcterms:created xsi:type="dcterms:W3CDTF">2011-02-02T13:01:24Z</dcterms:created>
  <dcterms:modified xsi:type="dcterms:W3CDTF">2013-03-03T17:45:23Z</dcterms:modified>
</cp:coreProperties>
</file>