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40"/>
  </p:notesMasterIdLst>
  <p:handoutMasterIdLst>
    <p:handoutMasterId r:id="rId41"/>
  </p:handoutMasterIdLst>
  <p:sldIdLst>
    <p:sldId id="256" r:id="rId2"/>
    <p:sldId id="481" r:id="rId3"/>
    <p:sldId id="482" r:id="rId4"/>
    <p:sldId id="518" r:id="rId5"/>
    <p:sldId id="483" r:id="rId6"/>
    <p:sldId id="515" r:id="rId7"/>
    <p:sldId id="484" r:id="rId8"/>
    <p:sldId id="485" r:id="rId9"/>
    <p:sldId id="486" r:id="rId10"/>
    <p:sldId id="487" r:id="rId11"/>
    <p:sldId id="488" r:id="rId12"/>
    <p:sldId id="489" r:id="rId13"/>
    <p:sldId id="490" r:id="rId14"/>
    <p:sldId id="491" r:id="rId15"/>
    <p:sldId id="492" r:id="rId16"/>
    <p:sldId id="493" r:id="rId17"/>
    <p:sldId id="494" r:id="rId18"/>
    <p:sldId id="495" r:id="rId19"/>
    <p:sldId id="496" r:id="rId20"/>
    <p:sldId id="497" r:id="rId21"/>
    <p:sldId id="498" r:id="rId22"/>
    <p:sldId id="499" r:id="rId23"/>
    <p:sldId id="500" r:id="rId24"/>
    <p:sldId id="501" r:id="rId25"/>
    <p:sldId id="502" r:id="rId26"/>
    <p:sldId id="516" r:id="rId27"/>
    <p:sldId id="514" r:id="rId28"/>
    <p:sldId id="503" r:id="rId29"/>
    <p:sldId id="504" r:id="rId30"/>
    <p:sldId id="505" r:id="rId31"/>
    <p:sldId id="506" r:id="rId32"/>
    <p:sldId id="507" r:id="rId33"/>
    <p:sldId id="508" r:id="rId34"/>
    <p:sldId id="509" r:id="rId35"/>
    <p:sldId id="510" r:id="rId36"/>
    <p:sldId id="511" r:id="rId37"/>
    <p:sldId id="517" r:id="rId38"/>
    <p:sldId id="512" r:id="rId39"/>
  </p:sldIdLst>
  <p:sldSz cx="9144000" cy="6858000" type="letter"/>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894" autoAdjust="0"/>
    <p:restoredTop sz="72410" autoAdjust="0"/>
  </p:normalViewPr>
  <p:slideViewPr>
    <p:cSldViewPr>
      <p:cViewPr varScale="1">
        <p:scale>
          <a:sx n="55" d="100"/>
          <a:sy n="55" d="100"/>
        </p:scale>
        <p:origin x="-120" y="-640"/>
      </p:cViewPr>
      <p:guideLst>
        <p:guide orient="horz" pos="2160"/>
        <p:guide pos="2880"/>
      </p:guideLst>
    </p:cSldViewPr>
  </p:slideViewPr>
  <p:notesTextViewPr>
    <p:cViewPr>
      <p:scale>
        <a:sx n="100" d="100"/>
        <a:sy n="100" d="100"/>
      </p:scale>
      <p:origin x="0" y="0"/>
    </p:cViewPr>
  </p:notesTextViewPr>
  <p:notesViewPr>
    <p:cSldViewPr>
      <p:cViewPr>
        <p:scale>
          <a:sx n="100" d="100"/>
          <a:sy n="100" d="100"/>
        </p:scale>
        <p:origin x="-72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5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7066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6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08073646-1C4A-4721-B3F5-586AE1318327}" type="slidenum">
              <a:rPr lang="en-US"/>
              <a:pPr/>
              <a:t>‹#›</a:t>
            </a:fld>
            <a:endParaRPr lang="en-US"/>
          </a:p>
        </p:txBody>
      </p:sp>
    </p:spTree>
    <p:extLst>
      <p:ext uri="{BB962C8B-B14F-4D97-AF65-F5344CB8AC3E}">
        <p14:creationId xmlns:p14="http://schemas.microsoft.com/office/powerpoint/2010/main" val="3843529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503363" y="720725"/>
            <a:ext cx="4119562" cy="308927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3962400"/>
            <a:ext cx="5851525" cy="491807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261C154A-8278-49E9-8F8D-CE2B7335DD43}" type="slidenum">
              <a:rPr lang="en-US"/>
              <a:pPr/>
              <a:t>‹#›</a:t>
            </a:fld>
            <a:endParaRPr lang="en-US"/>
          </a:p>
        </p:txBody>
      </p:sp>
    </p:spTree>
    <p:extLst>
      <p:ext uri="{BB962C8B-B14F-4D97-AF65-F5344CB8AC3E}">
        <p14:creationId xmlns:p14="http://schemas.microsoft.com/office/powerpoint/2010/main" val="3356511644"/>
      </p:ext>
    </p:extLst>
  </p:cSld>
  <p:clrMap bg1="lt1" tx1="dk1" bg2="lt2" tx2="dk2" accent1="accent1" accent2="accent2" accent3="accent3" accent4="accent4" accent5="accent5" accent6="accent6" hlink="hlink" folHlink="folHlink"/>
  <p:hf hdr="0" ftr="0" dt="0"/>
  <p:notesStyle>
    <a:lvl1pPr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1pPr>
    <a:lvl2pPr marL="182563" indent="-90488" algn="l" rtl="0" eaLnBrk="0" fontAlgn="base" hangingPunct="0">
      <a:spcBef>
        <a:spcPct val="0"/>
      </a:spcBef>
      <a:spcAft>
        <a:spcPct val="0"/>
      </a:spcAft>
      <a:buFont typeface="Arial" charset="0"/>
      <a:buChar char="•"/>
      <a:defRPr sz="1000" kern="1200">
        <a:solidFill>
          <a:schemeClr val="tx1"/>
        </a:solidFill>
        <a:latin typeface="Times New Roman" pitchFamily="18" charset="0"/>
        <a:ea typeface="Arial" charset="0"/>
        <a:cs typeface="Arial" charset="0"/>
      </a:defRPr>
    </a:lvl2pPr>
    <a:lvl3pPr marL="9144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3pPr>
    <a:lvl4pPr marL="13716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4pPr>
    <a:lvl5pPr marL="18288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 Id="rId3" Type="http://schemas.openxmlformats.org/officeDocument/2006/relationships/hyperlink" Target="http://www.designinginteractions.com/interviews/JeffHawkins"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a:t>
            </a:fld>
            <a:endParaRPr lang="en-US"/>
          </a:p>
        </p:txBody>
      </p:sp>
    </p:spTree>
    <p:extLst>
      <p:ext uri="{BB962C8B-B14F-4D97-AF65-F5344CB8AC3E}">
        <p14:creationId xmlns:p14="http://schemas.microsoft.com/office/powerpoint/2010/main" val="3616303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3363" y="720725"/>
            <a:ext cx="4119562" cy="3089275"/>
          </a:xfrm>
        </p:spPr>
      </p:sp>
      <p:sp>
        <p:nvSpPr>
          <p:cNvPr id="3" name="Notes Placeholder 2"/>
          <p:cNvSpPr>
            <a:spLocks noGrp="1"/>
          </p:cNvSpPr>
          <p:nvPr>
            <p:ph type="body" idx="1"/>
          </p:nvPr>
        </p:nvSpPr>
        <p:spPr/>
        <p:txBody>
          <a:bodyPr>
            <a:normAutofit/>
          </a:bodyPr>
          <a:lstStyle/>
          <a:p>
            <a:r>
              <a:rPr lang="en-US" dirty="0" smtClean="0"/>
              <a:t>Here’s the same dialog box in both low-fi and high-fi versions.  How</a:t>
            </a:r>
            <a:r>
              <a:rPr lang="en-US" baseline="0" dirty="0" smtClean="0"/>
              <a:t> do they differ in the kinds of things you can test and get feedback about?</a:t>
            </a:r>
            <a:endParaRPr lang="en-US" b="1" dirty="0"/>
          </a:p>
        </p:txBody>
      </p:sp>
      <p:sp>
        <p:nvSpPr>
          <p:cNvPr id="4" name="Slide Number Placeholder 3"/>
          <p:cNvSpPr>
            <a:spLocks noGrp="1"/>
          </p:cNvSpPr>
          <p:nvPr>
            <p:ph type="sldNum" sz="quarter" idx="10"/>
          </p:nvPr>
        </p:nvSpPr>
        <p:spPr/>
        <p:txBody>
          <a:bodyPr/>
          <a:lstStyle/>
          <a:p>
            <a:pPr>
              <a:defRPr/>
            </a:pPr>
            <a:fld id="{CC3055AE-F903-2C49-8584-393DA0E312FC}"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74AF841F-EE28-C246-8E70-68E567513C2E}" type="slidenum">
              <a:rPr lang="en-US"/>
              <a:pPr/>
              <a:t>12</a:t>
            </a:fld>
            <a:endParaRPr lang="en-US"/>
          </a:p>
        </p:txBody>
      </p:sp>
      <p:sp>
        <p:nvSpPr>
          <p:cNvPr id="30723" name="Rectangle 2"/>
          <p:cNvSpPr>
            <a:spLocks noGrp="1" noRot="1" noChangeAspect="1" noChangeArrowheads="1" noTextEdit="1"/>
          </p:cNvSpPr>
          <p:nvPr>
            <p:ph type="sldImg"/>
          </p:nvPr>
        </p:nvSpPr>
        <p:spPr>
          <a:xfrm>
            <a:off x="1503363" y="720725"/>
            <a:ext cx="4119562" cy="3089275"/>
          </a:xfrm>
          <a:ln/>
        </p:spPr>
      </p:sp>
      <p:sp>
        <p:nvSpPr>
          <p:cNvPr id="30724" name="Rectangle 3"/>
          <p:cNvSpPr>
            <a:spLocks noGrp="1" noChangeArrowheads="1"/>
          </p:cNvSpPr>
          <p:nvPr>
            <p:ph type="body" idx="1"/>
          </p:nvPr>
        </p:nvSpPr>
        <p:spPr>
          <a:noFill/>
          <a:ln/>
        </p:spPr>
        <p:txBody>
          <a:bodyPr/>
          <a:lstStyle/>
          <a:p>
            <a:r>
              <a:rPr lang="en-US" b="1">
                <a:latin typeface="Times New Roman" charset="0"/>
              </a:rPr>
              <a:t>Paper prototypes</a:t>
            </a:r>
            <a:r>
              <a:rPr lang="en-US">
                <a:latin typeface="Times New Roman" charset="0"/>
              </a:rPr>
              <a:t> are an excellent choice for early design iterations.  A paper prototype is a physical mockup of the interface, mostly made of paper.  It’s usually hand-sketched on mutiple pieces, with different pieces showing different menus, dialog boxes, or window elements. </a:t>
            </a:r>
          </a:p>
          <a:p>
            <a:r>
              <a:rPr lang="en-US">
                <a:latin typeface="Times New Roman" charset="0"/>
              </a:rPr>
              <a:t>The key difference between mere sketches and a paper prototype is </a:t>
            </a:r>
            <a:r>
              <a:rPr lang="en-US" b="1">
                <a:latin typeface="Times New Roman" charset="0"/>
              </a:rPr>
              <a:t>interactivity.</a:t>
            </a:r>
            <a:r>
              <a:rPr lang="en-US">
                <a:latin typeface="Times New Roman" charset="0"/>
              </a:rPr>
              <a:t> A paper prototype is brought to life by a design team member who simulates what the computer would do in response to the user’s “clicks” and “keystrokes”, by rearranging pieces, writing custom responses, and occasionally announcing some effects verbally that are too hard to show on paper.  Because a paper prototype is actually interactive, you can actually user-test it: give users a task to do and watch how they do it.</a:t>
            </a:r>
          </a:p>
          <a:p>
            <a:r>
              <a:rPr lang="en-US">
                <a:latin typeface="Times New Roman" charset="0"/>
              </a:rPr>
              <a:t>A paper prototype is clearly low fidelity in both look and feel.  But it can be arbitrarily high fidelity in breadth at very little cost (just sketching, which is part of design anyway).  Best of all, paper prototypes can be </a:t>
            </a:r>
            <a:r>
              <a:rPr lang="en-US" b="1">
                <a:latin typeface="Times New Roman" charset="0"/>
              </a:rPr>
              <a:t>high-fidelity in depth</a:t>
            </a:r>
            <a:r>
              <a:rPr lang="en-US">
                <a:latin typeface="Times New Roman" charset="0"/>
              </a:rPr>
              <a:t> at little cost, since a human being is simulating the backend.</a:t>
            </a:r>
          </a:p>
          <a:p>
            <a:r>
              <a:rPr lang="en-US">
                <a:latin typeface="Times New Roman" charset="0"/>
              </a:rPr>
              <a:t>Much of the material about paper prototyping in this lecture draws on the classic paper by Rettig et al, “Prototyping for tiny fingers” (CACM 1994), and Carolyn Snyder’s book </a:t>
            </a:r>
            <a:r>
              <a:rPr lang="en-US" i="1">
                <a:latin typeface="Times New Roman" charset="0"/>
              </a:rPr>
              <a:t>Paper Prototyping: The Fast and Easy Way to Design and Refine User Interfaces</a:t>
            </a:r>
            <a:r>
              <a:rPr lang="en-US">
                <a:latin typeface="Times New Roman" charset="0"/>
              </a:rPr>
              <a:t> (Morgan Kaufmann, 2003).</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9A9CEEC-DB35-8B40-90D9-E343BE641D75}" type="slidenum">
              <a:rPr lang="en-US"/>
              <a:pPr/>
              <a:t>13</a:t>
            </a:fld>
            <a:endParaRPr lang="en-US"/>
          </a:p>
        </p:txBody>
      </p:sp>
      <p:sp>
        <p:nvSpPr>
          <p:cNvPr id="32771" name="Rectangle 2"/>
          <p:cNvSpPr>
            <a:spLocks noGrp="1" noRot="1" noChangeAspect="1" noChangeArrowheads="1" noTextEdit="1"/>
          </p:cNvSpPr>
          <p:nvPr>
            <p:ph type="sldImg"/>
          </p:nvPr>
        </p:nvSpPr>
        <p:spPr>
          <a:xfrm>
            <a:off x="1503363" y="720725"/>
            <a:ext cx="4119562" cy="3089275"/>
          </a:xfrm>
          <a:ln/>
        </p:spPr>
      </p:sp>
      <p:sp>
        <p:nvSpPr>
          <p:cNvPr id="32772" name="Rectangle 3"/>
          <p:cNvSpPr>
            <a:spLocks noGrp="1" noChangeArrowheads="1"/>
          </p:cNvSpPr>
          <p:nvPr>
            <p:ph type="body" idx="1"/>
          </p:nvPr>
        </p:nvSpPr>
        <p:spPr>
          <a:noFill/>
          <a:ln/>
        </p:spPr>
        <p:txBody>
          <a:bodyPr/>
          <a:lstStyle/>
          <a:p>
            <a:r>
              <a:rPr lang="en-US">
                <a:latin typeface="Times New Roman" charset="0"/>
              </a:rPr>
              <a:t>But why use paper?  And why hand sketching rather than a clean drawing from a drawing program?</a:t>
            </a:r>
          </a:p>
          <a:p>
            <a:r>
              <a:rPr lang="en-US">
                <a:latin typeface="Times New Roman" charset="0"/>
              </a:rPr>
              <a:t>Hand-sketching on paper is faster.  You can draw many sketches in the same time it would take to draw one user interface with code. For most people, hand-sketching is also faster than using a drawing program to create the sketch.</a:t>
            </a:r>
          </a:p>
          <a:p>
            <a:r>
              <a:rPr lang="en-US">
                <a:latin typeface="Times New Roman" charset="0"/>
              </a:rPr>
              <a:t>Paper is easy to change.  You can even change it during user testing.  If part of the prototype was a problem for one user, you can scratch it out or replace it before the next user arrives.  Surprisingly, paper is more malleable than digital bits in many ways.</a:t>
            </a:r>
          </a:p>
          <a:p>
            <a:r>
              <a:rPr lang="en-US">
                <a:latin typeface="Times New Roman" charset="0"/>
              </a:rPr>
              <a:t>Hand-sketched prototypes in particular are valuable because they focus attention on the issues that matter in early design without distracting anybody with details. When you’re sketching by hand, you aren’t bothered with details like font, color, alignment, whitespace, etc.  In a drawing program, you would be faced with all these decisions, and you might spend a lot of time on them – time that would clearly be wasted if you have to throw away this design.  Hand sketching also improves the feedback you get from users.  They’re less likely to nitpick about details that aren’t relevant at this stage.  They won’t complain about the color scheme if there isn’t one.  More important, however, a hand-sketch design seems less finished, less set in stone, and more open to suggestions and improvements.  Architects have known about this phenomenon for many years.  If they show clean CAD drawings to their clients in the early design discussions, the clients are less able to discuss needs and requirements that may require radical changes in the design.  In fact, many CAD tools have an option for rendering drawings with a “sketchy” look for precisely this reason.</a:t>
            </a:r>
          </a:p>
          <a:p>
            <a:r>
              <a:rPr lang="en-US">
                <a:latin typeface="Times New Roman" charset="0"/>
              </a:rPr>
              <a:t>A final advantage of paper prototyping: no special skills are required.  So graphic designers, usability specialists, and even users can help create prototypes and operate them.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5EE026BC-E916-EE44-805E-41C743FC6063}" type="slidenum">
              <a:rPr lang="en-US"/>
              <a:pPr/>
              <a:t>14</a:t>
            </a:fld>
            <a:endParaRPr lang="en-US"/>
          </a:p>
        </p:txBody>
      </p:sp>
      <p:sp>
        <p:nvSpPr>
          <p:cNvPr id="34819" name="Rectangle 2"/>
          <p:cNvSpPr>
            <a:spLocks noGrp="1" noRot="1" noChangeAspect="1" noChangeArrowheads="1" noTextEdit="1"/>
          </p:cNvSpPr>
          <p:nvPr>
            <p:ph type="sldImg"/>
          </p:nvPr>
        </p:nvSpPr>
        <p:spPr>
          <a:xfrm>
            <a:off x="1503363" y="720725"/>
            <a:ext cx="4119562" cy="3089275"/>
          </a:xfrm>
          <a:ln/>
        </p:spPr>
      </p:sp>
      <p:sp>
        <p:nvSpPr>
          <p:cNvPr id="34820" name="Rectangle 3"/>
          <p:cNvSpPr>
            <a:spLocks noGrp="1" noChangeArrowheads="1"/>
          </p:cNvSpPr>
          <p:nvPr>
            <p:ph type="body" idx="1"/>
          </p:nvPr>
        </p:nvSpPr>
        <p:spPr>
          <a:noFill/>
          <a:ln/>
        </p:spPr>
        <p:txBody>
          <a:bodyPr/>
          <a:lstStyle/>
          <a:p>
            <a:pPr>
              <a:lnSpc>
                <a:spcPct val="90000"/>
              </a:lnSpc>
            </a:pPr>
            <a:r>
              <a:rPr lang="en-US">
                <a:latin typeface="Times New Roman" charset="0"/>
              </a:rPr>
              <a:t>Here are the elements of a paper prototyping toolkit.</a:t>
            </a:r>
          </a:p>
          <a:p>
            <a:pPr>
              <a:lnSpc>
                <a:spcPct val="90000"/>
              </a:lnSpc>
            </a:pPr>
            <a:r>
              <a:rPr lang="en-US">
                <a:latin typeface="Times New Roman" charset="0"/>
              </a:rPr>
              <a:t>Although standard (unlined) paper works fine, you’ll get better results from sturdier products like </a:t>
            </a:r>
            <a:r>
              <a:rPr lang="en-US" b="1">
                <a:latin typeface="Times New Roman" charset="0"/>
              </a:rPr>
              <a:t>poster board </a:t>
            </a:r>
            <a:r>
              <a:rPr lang="en-US">
                <a:latin typeface="Times New Roman" charset="0"/>
              </a:rPr>
              <a:t>and </a:t>
            </a:r>
            <a:r>
              <a:rPr lang="en-US" b="1">
                <a:latin typeface="Times New Roman" charset="0"/>
              </a:rPr>
              <a:t>index cards</a:t>
            </a:r>
            <a:r>
              <a:rPr lang="en-US">
                <a:latin typeface="Times New Roman" charset="0"/>
              </a:rPr>
              <a:t>.  Use poster board to draw a static background, usually a window frame.  Then use index cards for the pieces you’ll place on top of this background.  You can cut the index cards down to size for menus and window internals.</a:t>
            </a:r>
          </a:p>
          <a:p>
            <a:pPr>
              <a:lnSpc>
                <a:spcPct val="90000"/>
              </a:lnSpc>
            </a:pPr>
            <a:r>
              <a:rPr lang="en-US" b="1">
                <a:latin typeface="Times New Roman" charset="0"/>
              </a:rPr>
              <a:t>Restickable Post-it Note glue</a:t>
            </a:r>
            <a:r>
              <a:rPr lang="en-US">
                <a:latin typeface="Times New Roman" charset="0"/>
              </a:rPr>
              <a:t>, which comes in a roll-on stick, is a must.  This glue lets you make all of your pieces sticky, so they stay where you put them.  You can find this glue at Pearl Arts in Central Square; it’s not found in the Coop.</a:t>
            </a:r>
          </a:p>
          <a:p>
            <a:pPr>
              <a:lnSpc>
                <a:spcPct val="90000"/>
              </a:lnSpc>
            </a:pPr>
            <a:r>
              <a:rPr lang="en-US" b="1">
                <a:latin typeface="Times New Roman" charset="0"/>
              </a:rPr>
              <a:t>Post-it correction tape</a:t>
            </a:r>
            <a:r>
              <a:rPr lang="en-US">
                <a:latin typeface="Times New Roman" charset="0"/>
              </a:rPr>
              <a:t> is another essential element.  It’s a roll of white tape with Post-it glue on one side.  Correction tape is used for text fields, so that users can write on the prototype without changing it permanently.  You peel off a length of tape, stick it on your prototype, let the user write into it, and then peel it off and throw it away.  Correction tape comes in two widths, “2 line” and “6 line”.  The 2-line width is good for single-line text fields, and the 6-line width for text areas.  You can get correction tape at the Office Max in East Cambridge.</a:t>
            </a:r>
          </a:p>
          <a:p>
            <a:pPr>
              <a:lnSpc>
                <a:spcPct val="90000"/>
              </a:lnSpc>
            </a:pPr>
            <a:r>
              <a:rPr lang="en-US" b="1">
                <a:latin typeface="Times New Roman" charset="0"/>
              </a:rPr>
              <a:t>Overhead transparencies</a:t>
            </a:r>
            <a:r>
              <a:rPr lang="en-US">
                <a:latin typeface="Times New Roman" charset="0"/>
              </a:rPr>
              <a:t> are useful for two purposes.  First, you can make a selection highlight by cutting a piece of transparency to size and coloring it with a transparency marker.  Second, when you have a form with several text fields in it, it’s easier to just lay a transparency over the form and let the users write on that, rather than sticking a piece of correction tape in every field.  Pearl Arts in Central Square sells </a:t>
            </a:r>
            <a:r>
              <a:rPr lang="en-US" b="1">
                <a:latin typeface="Times New Roman" charset="0"/>
              </a:rPr>
              <a:t>colored transparencies</a:t>
            </a:r>
            <a:r>
              <a:rPr lang="en-US">
                <a:latin typeface="Times New Roman" charset="0"/>
              </a:rPr>
              <a:t> that you can use for selection highlighting.</a:t>
            </a:r>
          </a:p>
          <a:p>
            <a:pPr>
              <a:lnSpc>
                <a:spcPct val="90000"/>
              </a:lnSpc>
            </a:pPr>
            <a:r>
              <a:rPr lang="en-US">
                <a:latin typeface="Times New Roman" charset="0"/>
              </a:rPr>
              <a:t>If you have many similar elements in your prototype, a </a:t>
            </a:r>
            <a:r>
              <a:rPr lang="en-US" b="1">
                <a:latin typeface="Times New Roman" charset="0"/>
              </a:rPr>
              <a:t>photocopier</a:t>
            </a:r>
            <a:r>
              <a:rPr lang="en-US">
                <a:latin typeface="Times New Roman" charset="0"/>
              </a:rPr>
              <a:t> can save you time.</a:t>
            </a:r>
          </a:p>
          <a:p>
            <a:pPr>
              <a:lnSpc>
                <a:spcPct val="90000"/>
              </a:lnSpc>
            </a:pPr>
            <a:r>
              <a:rPr lang="en-US">
                <a:latin typeface="Times New Roman" charset="0"/>
              </a:rPr>
              <a:t>And, of course, the usual kindergarten equipment: pens, markers, scissors, tape.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01D0EB9F-C0E1-EE4C-A8E2-D70A913859A8}" type="slidenum">
              <a:rPr lang="en-US"/>
              <a:pPr/>
              <a:t>15</a:t>
            </a:fld>
            <a:endParaRPr lang="en-US"/>
          </a:p>
        </p:txBody>
      </p:sp>
      <p:sp>
        <p:nvSpPr>
          <p:cNvPr id="36867" name="Rectangle 2"/>
          <p:cNvSpPr>
            <a:spLocks noGrp="1" noRot="1" noChangeAspect="1" noChangeArrowheads="1" noTextEdit="1"/>
          </p:cNvSpPr>
          <p:nvPr>
            <p:ph type="sldImg"/>
          </p:nvPr>
        </p:nvSpPr>
        <p:spPr>
          <a:xfrm>
            <a:off x="1503363" y="720725"/>
            <a:ext cx="4119562" cy="3089275"/>
          </a:xfrm>
          <a:ln/>
        </p:spPr>
      </p:sp>
      <p:sp>
        <p:nvSpPr>
          <p:cNvPr id="36868" name="Rectangle 3"/>
          <p:cNvSpPr>
            <a:spLocks noGrp="1" noChangeArrowheads="1"/>
          </p:cNvSpPr>
          <p:nvPr>
            <p:ph type="body" idx="1"/>
          </p:nvPr>
        </p:nvSpPr>
        <p:spPr>
          <a:noFill/>
          <a:ln/>
        </p:spPr>
        <p:txBody>
          <a:bodyPr/>
          <a:lstStyle/>
          <a:p>
            <a:r>
              <a:rPr lang="en-US">
                <a:latin typeface="Times New Roman" charset="0"/>
              </a:rPr>
              <a:t>A paper prototype should be larger than life-size.  Remember that fingers are bigger than a mouse pointer, and people usually write bigger than 12 point.  So it’ll be easier to use your paper prototype if you scale it up a bit.  It will also be easier to see from a distance, which is important because the prototype lies on the table, and because when you’re testing users, there may be several observers taking notes who need to see what’s going on.  </a:t>
            </a:r>
            <a:r>
              <a:rPr lang="en-US" b="1">
                <a:latin typeface="Times New Roman" charset="0"/>
              </a:rPr>
              <a:t>Big is good.</a:t>
            </a:r>
          </a:p>
          <a:p>
            <a:r>
              <a:rPr lang="en-US">
                <a:latin typeface="Times New Roman" charset="0"/>
              </a:rPr>
              <a:t>Don’t worry too much about color in your prototype.  Use a single color.  It’s simpler, and it won’t distract attention from the important issues.</a:t>
            </a:r>
          </a:p>
          <a:p>
            <a:r>
              <a:rPr lang="en-US">
                <a:latin typeface="Times New Roman" charset="0"/>
              </a:rPr>
              <a:t>You don’t have to render every visual effect in paper.  Some things are just easier to say aloud: “the basketball is spinning.”  “A progress bar pops up: 20%, 50%, 75%, done.”  If your design supports tooltips, you can tell your users just to point at something and ask “What’s this?”, and you’ll tell them what the tooltip would say.  If you actually want to test the tooltip messages, however, you should prototype them on paper.</a:t>
            </a:r>
          </a:p>
          <a:p>
            <a:r>
              <a:rPr lang="en-US">
                <a:latin typeface="Times New Roman" charset="0"/>
              </a:rPr>
              <a:t>Figure out a good scheme for organizing the little pieces of your prototype.  One approach is a three-ring binder, with different screens on different pages.  Most interfaces are not sequential, however, so a linear organization may be too simple. Two-pocket folders are good for storing big pieces, and letter envelopes (with the flap open) are quite handy for keeping menus.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5DE1661A-6E6E-2841-9AD9-1EC5FC8B579D}" type="slidenum">
              <a:rPr lang="en-US"/>
              <a:pPr/>
              <a:t>16</a:t>
            </a:fld>
            <a:endParaRPr lang="en-US"/>
          </a:p>
        </p:txBody>
      </p:sp>
      <p:sp>
        <p:nvSpPr>
          <p:cNvPr id="38915" name="Rectangle 2"/>
          <p:cNvSpPr>
            <a:spLocks noGrp="1" noRot="1" noChangeAspect="1" noChangeArrowheads="1" noTextEdit="1"/>
          </p:cNvSpPr>
          <p:nvPr>
            <p:ph type="sldImg"/>
          </p:nvPr>
        </p:nvSpPr>
        <p:spPr>
          <a:xfrm>
            <a:off x="1514475" y="720725"/>
            <a:ext cx="4286250" cy="3214688"/>
          </a:xfrm>
          <a:ln/>
        </p:spPr>
      </p:sp>
      <p:sp>
        <p:nvSpPr>
          <p:cNvPr id="38916" name="Rectangle 3"/>
          <p:cNvSpPr>
            <a:spLocks noGrp="1" noChangeArrowheads="1"/>
          </p:cNvSpPr>
          <p:nvPr>
            <p:ph type="body" idx="1"/>
          </p:nvPr>
        </p:nvSpPr>
        <p:spPr>
          <a:xfrm>
            <a:off x="731838" y="4013200"/>
            <a:ext cx="5851525" cy="5037138"/>
          </a:xfrm>
          <a:noFill/>
          <a:ln/>
        </p:spPr>
        <p:txBody>
          <a:bodyPr/>
          <a:lstStyle/>
          <a:p>
            <a:r>
              <a:rPr lang="en-US">
                <a:latin typeface="Times New Roman" charset="0"/>
              </a:rPr>
              <a:t>Here are some of the prototypes made by an earlier class.  Should a paper prototype be hand-sketched or computer-drawn?  Generally hand-sketching is better in early design, but sometimes realistic images can be constructive additions. Top left is a prototype for an interface that will be integrated into an existing program (Eclipse), so the prototype is mostly constructed of modified Eclipse screenshots.  The result is very clean and crisp, but also tiny – it’s hard to read from a distance.  It may also be harder for a test user to focus on commenting about the new parts of the interface, since the new features look just like Eclipse.  A hybrid hand-sketched/screenshot interface might work even better.</a:t>
            </a:r>
          </a:p>
          <a:p>
            <a:r>
              <a:rPr lang="en-US">
                <a:latin typeface="Times New Roman" charset="0"/>
              </a:rPr>
              <a:t>The top right prototype shows such a hybrid – a interface designed to integrate into a web browser.  Actual screenshots of web pages are used, mainly as props, to make the prototype more concrete and help the user visualize the interface better.  Since web page layout isn’t the problem the interface is trying to solve, there’s no reason to hand-sketch a web page.</a:t>
            </a:r>
          </a:p>
          <a:p>
            <a:r>
              <a:rPr lang="en-US">
                <a:latin typeface="Times New Roman" charset="0"/>
              </a:rPr>
              <a:t>The bottom photo shows a pure hand-sketched interface that might have benefited from such props -- a photo organizer could use real photographs to help the user think about what kinds of things they need to do with photographs.  This prototype could also use a </a:t>
            </a:r>
            <a:r>
              <a:rPr lang="en-US" b="1">
                <a:latin typeface="Times New Roman" charset="0"/>
              </a:rPr>
              <a:t>window frame</a:t>
            </a:r>
            <a:r>
              <a:rPr lang="en-US">
                <a:latin typeface="Times New Roman" charset="0"/>
              </a:rPr>
              <a:t> – a big posterboard to serve as a static background.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A0377F8F-51C7-A84A-8FBA-C0C15B45A1CB}" type="slidenum">
              <a:rPr lang="en-US"/>
              <a:pPr/>
              <a:t>17</a:t>
            </a:fld>
            <a:endParaRPr lang="en-US"/>
          </a:p>
        </p:txBody>
      </p:sp>
      <p:sp>
        <p:nvSpPr>
          <p:cNvPr id="40963" name="Rectangle 2"/>
          <p:cNvSpPr>
            <a:spLocks noGrp="1" noRot="1" noChangeAspect="1" noChangeArrowheads="1" noTextEdit="1"/>
          </p:cNvSpPr>
          <p:nvPr>
            <p:ph type="sldImg"/>
          </p:nvPr>
        </p:nvSpPr>
        <p:spPr>
          <a:xfrm>
            <a:off x="1514475" y="720725"/>
            <a:ext cx="4286250" cy="3214688"/>
          </a:xfrm>
          <a:ln/>
        </p:spPr>
      </p:sp>
      <p:sp>
        <p:nvSpPr>
          <p:cNvPr id="40964" name="Rectangle 3"/>
          <p:cNvSpPr>
            <a:spLocks noGrp="1" noChangeArrowheads="1"/>
          </p:cNvSpPr>
          <p:nvPr>
            <p:ph type="body" idx="1"/>
          </p:nvPr>
        </p:nvSpPr>
        <p:spPr>
          <a:xfrm>
            <a:off x="731838" y="4013200"/>
            <a:ext cx="5851525" cy="5037138"/>
          </a:xfrm>
          <a:noFill/>
          <a:ln/>
        </p:spPr>
        <p:txBody>
          <a:bodyPr/>
          <a:lstStyle/>
          <a:p>
            <a:r>
              <a:rPr lang="en-US">
                <a:latin typeface="Times New Roman" charset="0"/>
              </a:rPr>
              <a:t>Both of these prototypes have good window frames, but the big one on the right is easier to read and manipulate.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D8CB0457-B9E8-6A41-8EA7-C6A16402E436}" type="slidenum">
              <a:rPr lang="en-US"/>
              <a:pPr/>
              <a:t>18</a:t>
            </a:fld>
            <a:endParaRPr lang="en-US"/>
          </a:p>
        </p:txBody>
      </p:sp>
      <p:sp>
        <p:nvSpPr>
          <p:cNvPr id="43011" name="Rectangle 2"/>
          <p:cNvSpPr>
            <a:spLocks noGrp="1" noRot="1" noChangeAspect="1" noChangeArrowheads="1" noTextEdit="1"/>
          </p:cNvSpPr>
          <p:nvPr>
            <p:ph type="sldImg"/>
          </p:nvPr>
        </p:nvSpPr>
        <p:spPr>
          <a:xfrm>
            <a:off x="1514475" y="720725"/>
            <a:ext cx="4286250" cy="3214688"/>
          </a:xfrm>
          <a:ln/>
        </p:spPr>
      </p:sp>
      <p:sp>
        <p:nvSpPr>
          <p:cNvPr id="43012" name="Rectangle 3"/>
          <p:cNvSpPr>
            <a:spLocks noGrp="1" noChangeArrowheads="1"/>
          </p:cNvSpPr>
          <p:nvPr>
            <p:ph type="body" idx="1"/>
          </p:nvPr>
        </p:nvSpPr>
        <p:spPr>
          <a:xfrm>
            <a:off x="731838" y="4013200"/>
            <a:ext cx="5851525" cy="5037138"/>
          </a:xfrm>
          <a:noFill/>
          <a:ln/>
        </p:spPr>
        <p:txBody>
          <a:bodyPr/>
          <a:lstStyle/>
          <a:p>
            <a:r>
              <a:rPr lang="en-US">
                <a:latin typeface="Times New Roman" charset="0"/>
              </a:rPr>
              <a:t>This prototype is even easier to read.  Markers are better than pencil.  (Whiteout and correction tape can fix mistakes as well as erasers can!)  Color is also neat, but don’t bother unless color is a design decision that needs to be tested, as it is in this prototype.  If color doesn’t really matter, monochromatic prototypes work just as well.</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6443A2E-2227-DC4F-8D7F-71E79215773B}" type="slidenum">
              <a:rPr lang="en-US"/>
              <a:pPr/>
              <a:t>19</a:t>
            </a:fld>
            <a:endParaRPr lang="en-US"/>
          </a:p>
        </p:txBody>
      </p:sp>
      <p:sp>
        <p:nvSpPr>
          <p:cNvPr id="45059" name="Rectangle 2"/>
          <p:cNvSpPr>
            <a:spLocks noGrp="1" noRot="1" noChangeAspect="1" noChangeArrowheads="1" noTextEdit="1"/>
          </p:cNvSpPr>
          <p:nvPr>
            <p:ph type="sldImg"/>
          </p:nvPr>
        </p:nvSpPr>
        <p:spPr>
          <a:xfrm>
            <a:off x="1514475" y="720725"/>
            <a:ext cx="4286250" cy="3214688"/>
          </a:xfrm>
          <a:ln/>
        </p:spPr>
      </p:sp>
      <p:sp>
        <p:nvSpPr>
          <p:cNvPr id="45060" name="Rectangle 3"/>
          <p:cNvSpPr>
            <a:spLocks noGrp="1" noChangeArrowheads="1"/>
          </p:cNvSpPr>
          <p:nvPr>
            <p:ph type="body" idx="1"/>
          </p:nvPr>
        </p:nvSpPr>
        <p:spPr>
          <a:xfrm>
            <a:off x="731838" y="4013200"/>
            <a:ext cx="5851525" cy="5037138"/>
          </a:xfrm>
          <a:noFill/>
          <a:ln/>
        </p:spPr>
        <p:txBody>
          <a:bodyPr/>
          <a:lstStyle/>
          <a:p>
            <a:r>
              <a:rPr lang="en-US">
                <a:latin typeface="Times New Roman" charset="0"/>
              </a:rPr>
              <a:t>The prototype on the left has lots of little pieces that have trouble staying put.  Post-it glue can help with that.</a:t>
            </a:r>
          </a:p>
          <a:p>
            <a:r>
              <a:rPr lang="en-US">
                <a:latin typeface="Times New Roman" charset="0"/>
              </a:rPr>
              <a:t>On the right is a prototype that’s completely covered with a transparency.  Users can write on it directly with dry-erase marker, which just wipes off – a much better approach than water-soluble transparency markers.  With multiple layers of transparency, you can let the user write on the top layer, while you use a lower layer for computer messages, selection highlighting, and other effects.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CCA3C60-06AA-434C-A260-18118ED7EF0D}" type="slidenum">
              <a:rPr lang="en-US"/>
              <a:pPr/>
              <a:t>20</a:t>
            </a:fld>
            <a:endParaRPr lang="en-US"/>
          </a:p>
        </p:txBody>
      </p:sp>
      <p:sp>
        <p:nvSpPr>
          <p:cNvPr id="47107" name="Rectangle 2"/>
          <p:cNvSpPr>
            <a:spLocks noGrp="1" noRot="1" noChangeAspect="1" noChangeArrowheads="1" noTextEdit="1"/>
          </p:cNvSpPr>
          <p:nvPr>
            <p:ph type="sldImg"/>
          </p:nvPr>
        </p:nvSpPr>
        <p:spPr>
          <a:xfrm>
            <a:off x="1503363" y="720725"/>
            <a:ext cx="4119562" cy="3089275"/>
          </a:xfrm>
          <a:ln/>
        </p:spPr>
      </p:sp>
      <p:sp>
        <p:nvSpPr>
          <p:cNvPr id="47108" name="Rectangle 3"/>
          <p:cNvSpPr>
            <a:spLocks noGrp="1" noChangeArrowheads="1"/>
          </p:cNvSpPr>
          <p:nvPr>
            <p:ph type="body" idx="1"/>
          </p:nvPr>
        </p:nvSpPr>
        <p:spPr>
          <a:noFill/>
          <a:ln/>
        </p:spPr>
        <p:txBody>
          <a:bodyPr/>
          <a:lstStyle/>
          <a:p>
            <a:pPr eaLnBrk="1" hangingPunct="1"/>
            <a:r>
              <a:rPr lang="en-US">
                <a:latin typeface="Times New Roman" charset="0"/>
                <a:ea typeface="Times New Roman" charset="0"/>
                <a:cs typeface="Times New Roman" charset="0"/>
              </a:rPr>
              <a:t>Paper is great for prototyping features that would be difficult to implement.  This project (a contact manager) originally envisioned showing your social network as a graph, but when they prototyped it, it turned out that it wasn't too useful.  The cost of trying that feature on paper was trivial, so it was easy to throw it away.  Trying it in </a:t>
            </a:r>
            <a:r>
              <a:rPr lang="en-US" b="1">
                <a:latin typeface="Times New Roman" charset="0"/>
                <a:ea typeface="Times New Roman" charset="0"/>
                <a:cs typeface="Times New Roman" charset="0"/>
              </a:rPr>
              <a:t>code</a:t>
            </a:r>
            <a:r>
              <a:rPr lang="en-US">
                <a:latin typeface="Times New Roman" charset="0"/>
                <a:ea typeface="Times New Roman" charset="0"/>
                <a:cs typeface="Times New Roman" charset="0"/>
              </a:rPr>
              <a:t>, however, would have taken much longer, and been much harder to discard.</a:t>
            </a:r>
          </a:p>
          <a:p>
            <a:pPr eaLnBrk="1" hangingPunct="1"/>
            <a:endParaRPr lang="en-US">
              <a:latin typeface="Times New Roman" charset="0"/>
              <a:ea typeface="Times New Roman" charset="0"/>
              <a:cs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3C025210-0BCF-7D41-90FC-4822B4A7A2A4}" type="slidenum">
              <a:rPr lang="en-US"/>
              <a:pPr/>
              <a:t>2</a:t>
            </a:fld>
            <a:endParaRPr lang="en-US"/>
          </a:p>
        </p:txBody>
      </p:sp>
      <p:sp>
        <p:nvSpPr>
          <p:cNvPr id="20483" name="Rectangle 2"/>
          <p:cNvSpPr>
            <a:spLocks noGrp="1" noRot="1" noChangeAspect="1" noChangeArrowheads="1" noTextEdit="1"/>
          </p:cNvSpPr>
          <p:nvPr>
            <p:ph type="sldImg"/>
          </p:nvPr>
        </p:nvSpPr>
        <p:spPr>
          <a:xfrm>
            <a:off x="2095500" y="720725"/>
            <a:ext cx="3203575" cy="2403475"/>
          </a:xfrm>
          <a:ln/>
        </p:spPr>
      </p:sp>
      <p:sp>
        <p:nvSpPr>
          <p:cNvPr id="20484" name="Rectangle 3"/>
          <p:cNvSpPr>
            <a:spLocks noGrp="1" noChangeArrowheads="1"/>
          </p:cNvSpPr>
          <p:nvPr>
            <p:ph type="body" idx="1"/>
          </p:nvPr>
        </p:nvSpPr>
        <p:spPr>
          <a:xfrm>
            <a:off x="731838" y="3276600"/>
            <a:ext cx="5851525" cy="5791200"/>
          </a:xfrm>
          <a:noFill/>
          <a:ln/>
        </p:spPr>
        <p:txBody>
          <a:bodyPr/>
          <a:lstStyle/>
          <a:p>
            <a:r>
              <a:rPr lang="en-US" dirty="0">
                <a:solidFill>
                  <a:schemeClr val="tx1"/>
                </a:solidFill>
                <a:latin typeface="Times New Roman" charset="0"/>
              </a:rPr>
              <a:t>On the left is </a:t>
            </a:r>
            <a:r>
              <a:rPr lang="en-US" dirty="0" err="1">
                <a:solidFill>
                  <a:schemeClr val="tx1"/>
                </a:solidFill>
                <a:latin typeface="Times New Roman" charset="0"/>
              </a:rPr>
              <a:t>Ghostview</a:t>
            </a:r>
            <a:r>
              <a:rPr lang="en-US" dirty="0">
                <a:solidFill>
                  <a:schemeClr val="tx1"/>
                </a:solidFill>
                <a:latin typeface="Times New Roman" charset="0"/>
              </a:rPr>
              <a:t>, a Unix program that displays Postscript files. </a:t>
            </a:r>
            <a:r>
              <a:rPr lang="en-US" dirty="0" err="1">
                <a:solidFill>
                  <a:schemeClr val="tx1"/>
                </a:solidFill>
                <a:latin typeface="Times New Roman" charset="0"/>
              </a:rPr>
              <a:t>Ghostview</a:t>
            </a:r>
            <a:r>
              <a:rPr lang="en-US" dirty="0">
                <a:solidFill>
                  <a:schemeClr val="tx1"/>
                </a:solidFill>
                <a:latin typeface="Times New Roman" charset="0"/>
              </a:rPr>
              <a:t> has no scrollbars; instead, it scrolls by </a:t>
            </a:r>
            <a:r>
              <a:rPr lang="en-US" b="1" dirty="0">
                <a:solidFill>
                  <a:schemeClr val="tx1"/>
                </a:solidFill>
                <a:latin typeface="Times New Roman" charset="0"/>
              </a:rPr>
              <a:t>direct manipulation</a:t>
            </a:r>
            <a:r>
              <a:rPr lang="en-US" dirty="0">
                <a:solidFill>
                  <a:schemeClr val="tx1"/>
                </a:solidFill>
                <a:latin typeface="Times New Roman" charset="0"/>
              </a:rPr>
              <a:t> of the page image.  Clicking and dragging on the page scrolls it around, and it turns out that dragging </a:t>
            </a:r>
            <a:r>
              <a:rPr lang="en-US" dirty="0" smtClean="0">
                <a:solidFill>
                  <a:schemeClr val="tx1"/>
                </a:solidFill>
                <a:latin typeface="Times New Roman" charset="0"/>
              </a:rPr>
              <a:t>downward</a:t>
            </a:r>
            <a:r>
              <a:rPr lang="en-US" baseline="0" dirty="0" smtClean="0">
                <a:solidFill>
                  <a:schemeClr val="tx1"/>
                </a:solidFill>
                <a:latin typeface="Times New Roman" charset="0"/>
              </a:rPr>
              <a:t> </a:t>
            </a:r>
            <a:r>
              <a:rPr lang="en-US" dirty="0" smtClean="0">
                <a:solidFill>
                  <a:schemeClr val="tx1"/>
                </a:solidFill>
                <a:latin typeface="Times New Roman" charset="0"/>
              </a:rPr>
              <a:t>moves </a:t>
            </a:r>
            <a:r>
              <a:rPr lang="en-US" dirty="0">
                <a:solidFill>
                  <a:schemeClr val="tx1"/>
                </a:solidFill>
                <a:latin typeface="Times New Roman" charset="0"/>
              </a:rPr>
              <a:t>the page image </a:t>
            </a:r>
            <a:r>
              <a:rPr lang="en-US" dirty="0" smtClean="0">
                <a:solidFill>
                  <a:schemeClr val="tx1"/>
                </a:solidFill>
                <a:latin typeface="Times New Roman" charset="0"/>
              </a:rPr>
              <a:t>upward.  </a:t>
            </a:r>
            <a:r>
              <a:rPr lang="en-US" dirty="0">
                <a:solidFill>
                  <a:schemeClr val="tx1"/>
                </a:solidFill>
                <a:latin typeface="Times New Roman" charset="0"/>
              </a:rPr>
              <a:t>That is, when you drag the mouse </a:t>
            </a:r>
            <a:r>
              <a:rPr lang="en-US" b="0" dirty="0" smtClean="0">
                <a:solidFill>
                  <a:schemeClr val="tx1"/>
                </a:solidFill>
                <a:latin typeface="Times New Roman" charset="0"/>
              </a:rPr>
              <a:t>down</a:t>
            </a:r>
            <a:r>
              <a:rPr lang="en-US" dirty="0" smtClean="0">
                <a:solidFill>
                  <a:schemeClr val="tx1"/>
                </a:solidFill>
                <a:latin typeface="Times New Roman" charset="0"/>
              </a:rPr>
              <a:t>, </a:t>
            </a:r>
            <a:r>
              <a:rPr lang="en-US" dirty="0">
                <a:solidFill>
                  <a:schemeClr val="tx1"/>
                </a:solidFill>
                <a:latin typeface="Times New Roman" charset="0"/>
              </a:rPr>
              <a:t>more of the page image come into view at the </a:t>
            </a:r>
            <a:r>
              <a:rPr lang="en-US" b="0" dirty="0" smtClean="0">
                <a:solidFill>
                  <a:schemeClr val="tx1"/>
                </a:solidFill>
                <a:latin typeface="Times New Roman" charset="0"/>
              </a:rPr>
              <a:t>bottom </a:t>
            </a:r>
            <a:r>
              <a:rPr lang="en-US" dirty="0" smtClean="0">
                <a:solidFill>
                  <a:schemeClr val="tx1"/>
                </a:solidFill>
                <a:latin typeface="Times New Roman" charset="0"/>
              </a:rPr>
              <a:t>of </a:t>
            </a:r>
            <a:r>
              <a:rPr lang="en-US" dirty="0">
                <a:solidFill>
                  <a:schemeClr val="tx1"/>
                </a:solidFill>
                <a:latin typeface="Times New Roman" charset="0"/>
              </a:rPr>
              <a:t>the window.  Does this make sense?  What mental model, or physical analogy, does this correspond to?</a:t>
            </a:r>
          </a:p>
          <a:p>
            <a:r>
              <a:rPr lang="en-US" dirty="0">
                <a:solidFill>
                  <a:schemeClr val="tx1"/>
                </a:solidFill>
                <a:latin typeface="Times New Roman" charset="0"/>
              </a:rPr>
              <a:t>On the right is Acrobat, which displays PDF files.  Acrobat has scrollbars, but you can also directly manipulate the page image, as in </a:t>
            </a:r>
            <a:r>
              <a:rPr lang="en-US" dirty="0" err="1">
                <a:solidFill>
                  <a:schemeClr val="tx1"/>
                </a:solidFill>
                <a:latin typeface="Times New Roman" charset="0"/>
              </a:rPr>
              <a:t>Ghostview</a:t>
            </a:r>
            <a:r>
              <a:rPr lang="en-US" dirty="0">
                <a:solidFill>
                  <a:schemeClr val="tx1"/>
                </a:solidFill>
                <a:latin typeface="Times New Roman" charset="0"/>
              </a:rPr>
              <a:t> – only now clicking and dragging </a:t>
            </a:r>
            <a:r>
              <a:rPr lang="en-US" dirty="0" smtClean="0">
                <a:solidFill>
                  <a:schemeClr val="tx1"/>
                </a:solidFill>
                <a:latin typeface="Times New Roman" charset="0"/>
              </a:rPr>
              <a:t>downward</a:t>
            </a:r>
            <a:r>
              <a:rPr lang="en-US" baseline="0" dirty="0" smtClean="0">
                <a:solidFill>
                  <a:schemeClr val="tx1"/>
                </a:solidFill>
                <a:latin typeface="Times New Roman" charset="0"/>
              </a:rPr>
              <a:t> </a:t>
            </a:r>
            <a:r>
              <a:rPr lang="en-US" dirty="0" smtClean="0">
                <a:solidFill>
                  <a:schemeClr val="tx1"/>
                </a:solidFill>
                <a:latin typeface="Times New Roman" charset="0"/>
              </a:rPr>
              <a:t>moves </a:t>
            </a:r>
            <a:r>
              <a:rPr lang="en-US" dirty="0">
                <a:solidFill>
                  <a:schemeClr val="tx1"/>
                </a:solidFill>
                <a:latin typeface="Times New Roman" charset="0"/>
              </a:rPr>
              <a:t>the </a:t>
            </a:r>
            <a:r>
              <a:rPr lang="en-US" dirty="0" smtClean="0">
                <a:solidFill>
                  <a:schemeClr val="tx1"/>
                </a:solidFill>
                <a:latin typeface="Times New Roman" charset="0"/>
              </a:rPr>
              <a:t>page</a:t>
            </a:r>
            <a:r>
              <a:rPr lang="en-US" baseline="0" dirty="0" smtClean="0">
                <a:solidFill>
                  <a:schemeClr val="tx1"/>
                </a:solidFill>
                <a:latin typeface="Times New Roman" charset="0"/>
              </a:rPr>
              <a:t> downward, revealing more page image at the top of the window</a:t>
            </a:r>
            <a:r>
              <a:rPr lang="en-US" dirty="0" smtClean="0">
                <a:solidFill>
                  <a:schemeClr val="tx1"/>
                </a:solidFill>
                <a:latin typeface="Times New Roman" charset="0"/>
              </a:rPr>
              <a:t>.  </a:t>
            </a:r>
            <a:r>
              <a:rPr lang="en-US" dirty="0">
                <a:solidFill>
                  <a:schemeClr val="tx1"/>
                </a:solidFill>
                <a:latin typeface="Times New Roman" charset="0"/>
              </a:rPr>
              <a:t>What mental model does this correspond to?</a:t>
            </a:r>
          </a:p>
          <a:p>
            <a:r>
              <a:rPr lang="en-US" dirty="0">
                <a:solidFill>
                  <a:schemeClr val="tx1"/>
                </a:solidFill>
                <a:latin typeface="Times New Roman" charset="0"/>
              </a:rPr>
              <a:t>What if you used both Acrobat and </a:t>
            </a:r>
            <a:r>
              <a:rPr lang="en-US" dirty="0" err="1">
                <a:solidFill>
                  <a:schemeClr val="tx1"/>
                </a:solidFill>
                <a:latin typeface="Times New Roman" charset="0"/>
              </a:rPr>
              <a:t>Ghostview</a:t>
            </a:r>
            <a:r>
              <a:rPr lang="en-US" dirty="0">
                <a:solidFill>
                  <a:schemeClr val="tx1"/>
                </a:solidFill>
                <a:latin typeface="Times New Roman" charset="0"/>
              </a:rPr>
              <a:t> frequently (one for PDF, say, and the other for Postscript)?</a:t>
            </a:r>
          </a:p>
          <a:p>
            <a:r>
              <a:rPr lang="en-US" dirty="0">
                <a:solidFill>
                  <a:schemeClr val="tx1"/>
                </a:solidFill>
                <a:latin typeface="Times New Roman" charset="0"/>
              </a:rPr>
              <a:t>The </a:t>
            </a:r>
            <a:r>
              <a:rPr lang="en-US" dirty="0" err="1">
                <a:solidFill>
                  <a:schemeClr val="tx1"/>
                </a:solidFill>
                <a:latin typeface="Times New Roman" charset="0"/>
              </a:rPr>
              <a:t>Ghostview</a:t>
            </a:r>
            <a:r>
              <a:rPr lang="en-US" dirty="0">
                <a:solidFill>
                  <a:schemeClr val="tx1"/>
                </a:solidFill>
                <a:latin typeface="Times New Roman" charset="0"/>
              </a:rPr>
              <a:t> model is like a glass window that you’re dragging around on top of the page.  You’re pressing on the glass and pushing it to the left should indeed make more of the page become visible on the left.  </a:t>
            </a:r>
          </a:p>
          <a:p>
            <a:r>
              <a:rPr lang="en-US" dirty="0">
                <a:solidFill>
                  <a:schemeClr val="tx1"/>
                </a:solidFill>
                <a:latin typeface="Times New Roman" charset="0"/>
              </a:rPr>
              <a:t>The Acrobat model treats the window like an empty frame, and you’re actually reaching through and pushing the page itself around.  Pushing it to the left should make more of the page visible on the right. </a:t>
            </a:r>
          </a:p>
          <a:p>
            <a:r>
              <a:rPr lang="en-US" dirty="0">
                <a:solidFill>
                  <a:schemeClr val="tx1"/>
                </a:solidFill>
                <a:latin typeface="Times New Roman" charset="0"/>
              </a:rPr>
              <a:t>So two different physical analogies are possible here.  Principles of direct manipulation alone don’t help us decide.  And </a:t>
            </a:r>
            <a:r>
              <a:rPr lang="en-US" dirty="0" err="1">
                <a:solidFill>
                  <a:schemeClr val="tx1"/>
                </a:solidFill>
                <a:latin typeface="Times New Roman" charset="0"/>
              </a:rPr>
              <a:t>Ghostview</a:t>
            </a:r>
            <a:r>
              <a:rPr lang="en-US" dirty="0">
                <a:solidFill>
                  <a:schemeClr val="tx1"/>
                </a:solidFill>
                <a:latin typeface="Times New Roman" charset="0"/>
              </a:rPr>
              <a:t> at least uses a </a:t>
            </a:r>
            <a:r>
              <a:rPr lang="en-US" b="1" dirty="0">
                <a:solidFill>
                  <a:schemeClr val="tx1"/>
                </a:solidFill>
                <a:latin typeface="Times New Roman" charset="0"/>
              </a:rPr>
              <a:t>consistent </a:t>
            </a:r>
            <a:r>
              <a:rPr lang="en-US" dirty="0">
                <a:solidFill>
                  <a:schemeClr val="tx1"/>
                </a:solidFill>
                <a:latin typeface="Times New Roman" charset="0"/>
              </a:rPr>
              <a:t>model –the light gray rectangle </a:t>
            </a:r>
            <a:r>
              <a:rPr lang="en-US" dirty="0" smtClean="0">
                <a:solidFill>
                  <a:schemeClr val="tx1"/>
                </a:solidFill>
                <a:latin typeface="Times New Roman" charset="0"/>
              </a:rPr>
              <a:t>in the </a:t>
            </a:r>
            <a:r>
              <a:rPr lang="en-US" dirty="0" err="1" smtClean="0">
                <a:solidFill>
                  <a:schemeClr val="tx1"/>
                </a:solidFill>
                <a:latin typeface="Times New Roman" charset="0"/>
              </a:rPr>
              <a:t>leftside</a:t>
            </a:r>
            <a:r>
              <a:rPr lang="en-US" dirty="0" smtClean="0">
                <a:solidFill>
                  <a:schemeClr val="tx1"/>
                </a:solidFill>
                <a:latin typeface="Times New Roman" charset="0"/>
              </a:rPr>
              <a:t> toolbar (</a:t>
            </a:r>
            <a:r>
              <a:rPr lang="en-US" dirty="0">
                <a:solidFill>
                  <a:schemeClr val="tx1"/>
                </a:solidFill>
                <a:latin typeface="Times New Roman" charset="0"/>
              </a:rPr>
              <a:t>underneath the Save Marked button) is a miniature representation of the position of the glass window over the page, and you push it around using the same dragging direction that you use on the page image itself.</a:t>
            </a:r>
          </a:p>
          <a:p>
            <a:r>
              <a:rPr lang="en-US" dirty="0">
                <a:solidFill>
                  <a:schemeClr val="tx1"/>
                </a:solidFill>
                <a:latin typeface="Times New Roman" charset="0"/>
              </a:rPr>
              <a:t>If you had to use both Acrobat and </a:t>
            </a:r>
            <a:r>
              <a:rPr lang="en-US" dirty="0" err="1">
                <a:solidFill>
                  <a:schemeClr val="tx1"/>
                </a:solidFill>
                <a:latin typeface="Times New Roman" charset="0"/>
              </a:rPr>
              <a:t>Ghostview</a:t>
            </a:r>
            <a:r>
              <a:rPr lang="en-US" dirty="0">
                <a:solidFill>
                  <a:schemeClr val="tx1"/>
                </a:solidFill>
                <a:latin typeface="Times New Roman" charset="0"/>
              </a:rPr>
              <a:t> frequently, however, the </a:t>
            </a:r>
            <a:r>
              <a:rPr lang="en-US" b="1" dirty="0">
                <a:solidFill>
                  <a:schemeClr val="tx1"/>
                </a:solidFill>
                <a:latin typeface="Times New Roman" charset="0"/>
              </a:rPr>
              <a:t>inconsistency</a:t>
            </a:r>
            <a:r>
              <a:rPr lang="en-US" dirty="0">
                <a:solidFill>
                  <a:schemeClr val="tx1"/>
                </a:solidFill>
                <a:latin typeface="Times New Roman" charset="0"/>
              </a:rPr>
              <a:t> between them would be very </a:t>
            </a:r>
            <a:r>
              <a:rPr lang="en-US" dirty="0" smtClean="0">
                <a:solidFill>
                  <a:schemeClr val="tx1"/>
                </a:solidFill>
                <a:latin typeface="Times New Roman" charset="0"/>
              </a:rPr>
              <a:t>painful.</a:t>
            </a:r>
            <a:r>
              <a:rPr lang="en-US" baseline="0" dirty="0" smtClean="0">
                <a:solidFill>
                  <a:schemeClr val="tx1"/>
                </a:solidFill>
                <a:latin typeface="Times New Roman" charset="0"/>
              </a:rPr>
              <a:t>  Yet we do have to use *both* models these days: direct-touch scrolling (smartphones and tablets) uses one model, and scrollbars and mouse </a:t>
            </a:r>
            <a:r>
              <a:rPr lang="en-US" baseline="0" dirty="0" err="1" smtClean="0">
                <a:solidFill>
                  <a:schemeClr val="tx1"/>
                </a:solidFill>
                <a:latin typeface="Times New Roman" charset="0"/>
              </a:rPr>
              <a:t>scrollwheels</a:t>
            </a:r>
            <a:r>
              <a:rPr lang="en-US" baseline="0" dirty="0" smtClean="0">
                <a:solidFill>
                  <a:schemeClr val="tx1"/>
                </a:solidFill>
                <a:latin typeface="Times New Roman" charset="0"/>
              </a:rPr>
              <a:t> use the opposite model.  The directness vs. indirectness of the interaction and differences in the low-level muscle interaction may give enough cues to keep the model straight.  But touchpads on laptops may be the hardest point of overlap, since they are indirect, and yet use the same finger swiping motion as direct touch.  Apple decided to make a significant transition recently with Mac OS X Lion, switching its default touchpad scrolling from one mental model (the </a:t>
            </a:r>
            <a:r>
              <a:rPr lang="en-US" baseline="0" dirty="0" err="1" smtClean="0">
                <a:solidFill>
                  <a:schemeClr val="tx1"/>
                </a:solidFill>
                <a:latin typeface="Times New Roman" charset="0"/>
              </a:rPr>
              <a:t>scrollwheel</a:t>
            </a:r>
            <a:r>
              <a:rPr lang="en-US" baseline="0" dirty="0" smtClean="0">
                <a:solidFill>
                  <a:schemeClr val="tx1"/>
                </a:solidFill>
                <a:latin typeface="Times New Roman" charset="0"/>
              </a:rPr>
              <a:t>) to the other (direct touch).</a:t>
            </a:r>
            <a:endParaRPr lang="en-US" dirty="0" smtClean="0">
              <a:solidFill>
                <a:schemeClr val="tx1"/>
              </a:solidFill>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1503363" y="720725"/>
            <a:ext cx="4119562" cy="3089275"/>
          </a:xfrm>
          <a:ln/>
        </p:spPr>
      </p:sp>
      <p:sp>
        <p:nvSpPr>
          <p:cNvPr id="49155" name="Notes Placeholder 2"/>
          <p:cNvSpPr>
            <a:spLocks noGrp="1"/>
          </p:cNvSpPr>
          <p:nvPr>
            <p:ph type="body" idx="1"/>
          </p:nvPr>
        </p:nvSpPr>
        <p:spPr>
          <a:noFill/>
          <a:ln/>
        </p:spPr>
        <p:txBody>
          <a:bodyPr/>
          <a:lstStyle/>
          <a:p>
            <a:r>
              <a:rPr lang="en-US">
                <a:latin typeface="Times New Roman" charset="0"/>
              </a:rPr>
              <a:t>The spirit of low-fidelity prototyping is really about using cheap physical objects to simulate software.  Paper makes sense for desktop and web UIs because they’re flat.  But other kinds of UI prototypes might use different materials. Jeff Hawkins carried a block of wood (not this one, but similar) around in his pocket as a prototype for the first PalmPilot. </a:t>
            </a:r>
            <a:r>
              <a:rPr lang="en-US">
                <a:latin typeface="Times New Roman" charset="0"/>
                <a:hlinkClick r:id="rId3"/>
              </a:rPr>
              <a:t>http://www.designinginteractions.com/interviews/JeffHawkins</a:t>
            </a:r>
            <a:r>
              <a:rPr lang="en-US">
                <a:latin typeface="Times New Roman" charset="0"/>
              </a:rPr>
              <a:t> </a:t>
            </a:r>
          </a:p>
        </p:txBody>
      </p:sp>
      <p:sp>
        <p:nvSpPr>
          <p:cNvPr id="49156" name="Slide Number Placeholder 3"/>
          <p:cNvSpPr>
            <a:spLocks noGrp="1"/>
          </p:cNvSpPr>
          <p:nvPr>
            <p:ph type="sldNum" sz="quarter" idx="5"/>
          </p:nvPr>
        </p:nvSpPr>
        <p:spPr>
          <a:noFill/>
        </p:spPr>
        <p:txBody>
          <a:bodyPr/>
          <a:lstStyle/>
          <a:p>
            <a:fld id="{12E120DB-2FD4-A348-9C02-F343E5072C71}" type="slidenum">
              <a:rPr lang="en-US"/>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3363" y="720725"/>
            <a:ext cx="4119562" cy="3089275"/>
          </a:xfrm>
        </p:spPr>
      </p:sp>
      <p:sp>
        <p:nvSpPr>
          <p:cNvPr id="3" name="Notes Placeholder 2"/>
          <p:cNvSpPr>
            <a:spLocks noGrp="1"/>
          </p:cNvSpPr>
          <p:nvPr>
            <p:ph type="body" idx="1"/>
          </p:nvPr>
        </p:nvSpPr>
        <p:spPr/>
        <p:txBody>
          <a:bodyPr>
            <a:normAutofit/>
          </a:bodyPr>
          <a:lstStyle/>
          <a:p>
            <a:r>
              <a:rPr lang="en-US"/>
              <a:t>Doing</a:t>
            </a:r>
            <a:r>
              <a:rPr lang="en-US" baseline="0"/>
              <a:t> </a:t>
            </a:r>
            <a:r>
              <a:rPr lang="en-US" i="1" baseline="0"/>
              <a:t>several</a:t>
            </a:r>
            <a:r>
              <a:rPr lang="en-US" i="0" baseline="0"/>
              <a:t> prototypes and presenting them to the same user is a great idea.  When a design is presented with others, people tend to be </a:t>
            </a:r>
            <a:r>
              <a:rPr lang="en-US" b="1" i="0" baseline="0"/>
              <a:t>more ready to criticize </a:t>
            </a:r>
            <a:r>
              <a:rPr lang="en-US" b="0" i="0" baseline="0"/>
              <a:t>and offer problems</a:t>
            </a:r>
            <a:r>
              <a:rPr lang="en-US" b="1" i="0" baseline="0"/>
              <a:t>,</a:t>
            </a:r>
            <a:r>
              <a:rPr lang="en-US" b="0" i="0" baseline="0"/>
              <a:t> which is exactly what you want in the early stages of design.  These three paper prototypes of a house thermostat were tested against users both singly and as a group of three, and it was found that people offered fewer positive comments when they saw the designs together than when they saw them alone.</a:t>
            </a:r>
            <a:endParaRPr lang="en-US"/>
          </a:p>
          <a:p>
            <a:r>
              <a:rPr lang="en-US"/>
              <a:t>Pictures</a:t>
            </a:r>
            <a:r>
              <a:rPr lang="en-US" baseline="0"/>
              <a:t> from </a:t>
            </a:r>
            <a:r>
              <a:rPr lang="en-US"/>
              <a:t>Tohidi,</a:t>
            </a:r>
            <a:r>
              <a:rPr lang="en-US" baseline="0"/>
              <a:t> Buxton, Baecker, Sellen. </a:t>
            </a:r>
            <a:r>
              <a:rPr lang="en-US"/>
              <a:t>“Getting the Right Design and the Design Right: Testing Many Is Better Than One.” </a:t>
            </a:r>
            <a:r>
              <a:rPr lang="en-US" i="1"/>
              <a:t>CHI 2006.</a:t>
            </a:r>
            <a:endParaRPr lang="en-US"/>
          </a:p>
        </p:txBody>
      </p:sp>
      <p:sp>
        <p:nvSpPr>
          <p:cNvPr id="4" name="Slide Number Placeholder 3"/>
          <p:cNvSpPr>
            <a:spLocks noGrp="1"/>
          </p:cNvSpPr>
          <p:nvPr>
            <p:ph type="sldNum" sz="quarter" idx="10"/>
          </p:nvPr>
        </p:nvSpPr>
        <p:spPr/>
        <p:txBody>
          <a:bodyPr/>
          <a:lstStyle/>
          <a:p>
            <a:pPr>
              <a:defRPr/>
            </a:pPr>
            <a:fld id="{CC3055AE-F903-2C49-8584-393DA0E312FC}" type="slidenum">
              <a:rPr lang="en-US"/>
              <a:pPr>
                <a:defRPr/>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6609502B-2634-EA43-978F-5E412F3D1C78}" type="slidenum">
              <a:rPr lang="en-US"/>
              <a:pPr/>
              <a:t>23</a:t>
            </a:fld>
            <a:endParaRPr lang="en-US"/>
          </a:p>
        </p:txBody>
      </p:sp>
      <p:sp>
        <p:nvSpPr>
          <p:cNvPr id="51203" name="Rectangle 2"/>
          <p:cNvSpPr>
            <a:spLocks noGrp="1" noRot="1" noChangeAspect="1" noChangeArrowheads="1" noTextEdit="1"/>
          </p:cNvSpPr>
          <p:nvPr>
            <p:ph type="sldImg"/>
          </p:nvPr>
        </p:nvSpPr>
        <p:spPr>
          <a:xfrm>
            <a:off x="1503363" y="720725"/>
            <a:ext cx="4119562" cy="3089275"/>
          </a:xfrm>
          <a:ln/>
        </p:spPr>
      </p:sp>
      <p:sp>
        <p:nvSpPr>
          <p:cNvPr id="51204" name="Rectangle 3"/>
          <p:cNvSpPr>
            <a:spLocks noGrp="1" noChangeArrowheads="1"/>
          </p:cNvSpPr>
          <p:nvPr>
            <p:ph type="body" idx="1"/>
          </p:nvPr>
        </p:nvSpPr>
        <p:spPr>
          <a:noFill/>
          <a:ln/>
        </p:spPr>
        <p:txBody>
          <a:bodyPr/>
          <a:lstStyle/>
          <a:p>
            <a:r>
              <a:rPr lang="en-US">
                <a:latin typeface="Times New Roman" charset="0"/>
              </a:rPr>
              <a:t>Once you’ve built your prototype, you can put it in front of users and watch how they use it.  We’ll see much more about user testing in a later lecture, including ethical issues.  But here’s a quick discussion of user testing in the paper prototyping domain.</a:t>
            </a:r>
          </a:p>
          <a:p>
            <a:r>
              <a:rPr lang="en-US">
                <a:latin typeface="Times New Roman" charset="0"/>
              </a:rPr>
              <a:t>There are three roles for your design team to fill:</a:t>
            </a:r>
          </a:p>
          <a:p>
            <a:r>
              <a:rPr lang="en-US">
                <a:latin typeface="Times New Roman" charset="0"/>
              </a:rPr>
              <a:t>The </a:t>
            </a:r>
            <a:r>
              <a:rPr lang="en-US" b="1">
                <a:latin typeface="Times New Roman" charset="0"/>
              </a:rPr>
              <a:t>computer</a:t>
            </a:r>
            <a:r>
              <a:rPr lang="en-US">
                <a:latin typeface="Times New Roman" charset="0"/>
              </a:rPr>
              <a:t> is the person responsible for making the prototype come alive.  This person moves around the pieces, writes down responses, and generally does everything that a real computer would do.  In particular, the computer should </a:t>
            </a:r>
            <a:r>
              <a:rPr lang="en-US" i="1">
                <a:latin typeface="Times New Roman" charset="0"/>
              </a:rPr>
              <a:t>not</a:t>
            </a:r>
            <a:r>
              <a:rPr lang="en-US">
                <a:latin typeface="Times New Roman" charset="0"/>
              </a:rPr>
              <a:t> do anything that a real computer wouldn’t.  Think mechanically, and respond mechanically.</a:t>
            </a:r>
          </a:p>
          <a:p>
            <a:r>
              <a:rPr lang="en-US">
                <a:latin typeface="Times New Roman" charset="0"/>
              </a:rPr>
              <a:t>The </a:t>
            </a:r>
            <a:r>
              <a:rPr lang="en-US" b="1">
                <a:latin typeface="Times New Roman" charset="0"/>
              </a:rPr>
              <a:t>facilitator</a:t>
            </a:r>
            <a:r>
              <a:rPr lang="en-US">
                <a:latin typeface="Times New Roman" charset="0"/>
              </a:rPr>
              <a:t> is the human voice of the design team and the director of the testing session.  The facilitator explains the purpose and process of the user study, obtains the user’s informed consent, and presents the user study tasks one by one.  While the user is working on a task, the facilitator tries to elicit verbal feedback from the user, particularly encouraging the user to “think aloud” by asking probing (but not leading) questions.  The facilitator is responsible for keeping everybody disciplined and the user test on the right track.</a:t>
            </a:r>
          </a:p>
          <a:p>
            <a:r>
              <a:rPr lang="en-US">
                <a:latin typeface="Times New Roman" charset="0"/>
              </a:rPr>
              <a:t>Everybody else in the room (aside from the user) is an </a:t>
            </a:r>
            <a:r>
              <a:rPr lang="en-US" b="1">
                <a:latin typeface="Times New Roman" charset="0"/>
              </a:rPr>
              <a:t>observer</a:t>
            </a:r>
            <a:r>
              <a:rPr lang="en-US">
                <a:latin typeface="Times New Roman" charset="0"/>
              </a:rPr>
              <a:t>. The most important rule about being an observer is to keep your mouth shut and watch.  Don’t offer help to the user, even if they’re missing something obvious.  Bite your tongue, sit on your hands, and just watch.  The observers are the primary note takers, since the computer and the facilitator are usually too busy with their duties.</a:t>
            </a:r>
            <a:endParaRPr lang="en-US" b="1">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A997046E-A0C2-A940-A741-E0993D08FAA3}" type="slidenum">
              <a:rPr lang="en-US"/>
              <a:pPr/>
              <a:t>24</a:t>
            </a:fld>
            <a:endParaRPr lang="en-US"/>
          </a:p>
        </p:txBody>
      </p:sp>
      <p:sp>
        <p:nvSpPr>
          <p:cNvPr id="53251" name="Rectangle 2"/>
          <p:cNvSpPr>
            <a:spLocks noGrp="1" noRot="1" noChangeAspect="1" noChangeArrowheads="1" noTextEdit="1"/>
          </p:cNvSpPr>
          <p:nvPr>
            <p:ph type="sldImg"/>
          </p:nvPr>
        </p:nvSpPr>
        <p:spPr>
          <a:xfrm>
            <a:off x="1503363" y="720725"/>
            <a:ext cx="4119562" cy="3089275"/>
          </a:xfrm>
          <a:ln/>
        </p:spPr>
      </p:sp>
      <p:sp>
        <p:nvSpPr>
          <p:cNvPr id="53252" name="Rectangle 3"/>
          <p:cNvSpPr>
            <a:spLocks noGrp="1" noChangeArrowheads="1"/>
          </p:cNvSpPr>
          <p:nvPr>
            <p:ph type="body" idx="1"/>
          </p:nvPr>
        </p:nvSpPr>
        <p:spPr>
          <a:noFill/>
          <a:ln/>
        </p:spPr>
        <p:txBody>
          <a:bodyPr/>
          <a:lstStyle/>
          <a:p>
            <a:r>
              <a:rPr lang="en-US">
                <a:latin typeface="Times New Roman" charset="0"/>
              </a:rPr>
              <a:t>Paper prototypes can reveal many usability problems that are important to find in early stages of design.  Fixing some of these problems require large changes in design.  If users don’t understand the metaphor or conceptual model of the interface, for example, the entire interface may need to be scrapped.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AE74BC1D-31C2-D346-BE57-6CA781BCA108}" type="slidenum">
              <a:rPr lang="en-US"/>
              <a:pPr/>
              <a:t>25</a:t>
            </a:fld>
            <a:endParaRPr lang="en-US"/>
          </a:p>
        </p:txBody>
      </p:sp>
      <p:sp>
        <p:nvSpPr>
          <p:cNvPr id="55299" name="Rectangle 2"/>
          <p:cNvSpPr>
            <a:spLocks noGrp="1" noRot="1" noChangeAspect="1" noChangeArrowheads="1" noTextEdit="1"/>
          </p:cNvSpPr>
          <p:nvPr>
            <p:ph type="sldImg"/>
          </p:nvPr>
        </p:nvSpPr>
        <p:spPr>
          <a:xfrm>
            <a:off x="1503363" y="720725"/>
            <a:ext cx="4119562" cy="3089275"/>
          </a:xfrm>
          <a:ln/>
        </p:spPr>
      </p:sp>
      <p:sp>
        <p:nvSpPr>
          <p:cNvPr id="55300" name="Rectangle 3"/>
          <p:cNvSpPr>
            <a:spLocks noGrp="1" noChangeArrowheads="1"/>
          </p:cNvSpPr>
          <p:nvPr>
            <p:ph type="body" idx="1"/>
          </p:nvPr>
        </p:nvSpPr>
        <p:spPr>
          <a:noFill/>
          <a:ln/>
        </p:spPr>
        <p:txBody>
          <a:bodyPr/>
          <a:lstStyle/>
          <a:p>
            <a:r>
              <a:rPr lang="en-US" sz="1000">
                <a:latin typeface="Times New Roman" charset="0"/>
              </a:rPr>
              <a:t>But paper prototypes don’t reveal every usability problem, because they are low-fidelity in several dimensions.  Obviously, graphic design issues that depend on a high-fidelity </a:t>
            </a:r>
            <a:r>
              <a:rPr lang="en-US" sz="1000" b="1">
                <a:latin typeface="Times New Roman" charset="0"/>
              </a:rPr>
              <a:t>look</a:t>
            </a:r>
            <a:r>
              <a:rPr lang="en-US" sz="1000">
                <a:latin typeface="Times New Roman" charset="0"/>
              </a:rPr>
              <a:t> will not be discovered.  Similarly, interaction issues that depend on a high-fidelity </a:t>
            </a:r>
            <a:r>
              <a:rPr lang="en-US" sz="1000" b="1">
                <a:latin typeface="Times New Roman" charset="0"/>
              </a:rPr>
              <a:t>feel</a:t>
            </a:r>
            <a:r>
              <a:rPr lang="en-US" sz="1000">
                <a:latin typeface="Times New Roman" charset="0"/>
              </a:rPr>
              <a:t> will also be missed.  For example, problems like buttons that are too small, too close together, or too far away will not be detected in a paper prototype.  The human computer of a paper prototype rarely reflects the speed of an implemented backend, so issues of </a:t>
            </a:r>
            <a:r>
              <a:rPr lang="en-US" sz="1000" b="1">
                <a:latin typeface="Times New Roman" charset="0"/>
              </a:rPr>
              <a:t>response time</a:t>
            </a:r>
            <a:r>
              <a:rPr lang="en-US" sz="1000">
                <a:latin typeface="Times New Roman" charset="0"/>
              </a:rPr>
              <a:t> – whether feedback appears quickly enough, or whether an entire task can be completed within a certain  time constraint -- can’t be tested either.</a:t>
            </a:r>
          </a:p>
          <a:p>
            <a:r>
              <a:rPr lang="en-US" sz="1000">
                <a:latin typeface="Times New Roman" charset="0"/>
              </a:rPr>
              <a:t>Paper prototypes don’t help answer questions about whether subtle feedback will even be </a:t>
            </a:r>
            <a:r>
              <a:rPr lang="en-US" sz="1000" i="1">
                <a:latin typeface="Times New Roman" charset="0"/>
              </a:rPr>
              <a:t>noticed</a:t>
            </a:r>
            <a:r>
              <a:rPr lang="en-US" sz="1000">
                <a:latin typeface="Times New Roman" charset="0"/>
              </a:rPr>
              <a:t>.  Will users notice that message down in the status bar, or the cursor change, or the highlight change?  In the paper prototype, even the tiniest change is grossly visible, because a person’s arm has to reach over the prototype and make the change.  (If many changes happen at once, of course, then some of them may be overlooked even in a paper prototype.  This is related to an interesting cognitive phenomenon called </a:t>
            </a:r>
            <a:r>
              <a:rPr lang="en-US" sz="1000" b="1">
                <a:latin typeface="Times New Roman" charset="0"/>
              </a:rPr>
              <a:t>change blindness</a:t>
            </a:r>
            <a:r>
              <a:rPr lang="en-US" sz="1000">
                <a:latin typeface="Times New Roman" charset="0"/>
              </a:rPr>
              <a:t>.)</a:t>
            </a:r>
          </a:p>
          <a:p>
            <a:r>
              <a:rPr lang="en-US" sz="1000">
                <a:latin typeface="Times New Roman" charset="0"/>
              </a:rPr>
              <a:t>There’s an interesting qualitative distinction between the way users use paper prototypes and the way they use real interfaces.  Experienced paper prototypers report that users are more deliberate with a paper prototype, apparently thinking more carefully about their actions.  This may be partly due to the simulated computer’s slow response; it may also be partly a social response, conscientiously trying to save the person doing the simulating from a lot of tedious and unnecessary paper shuffling.  More deliberate users make fewer mistakes, which is bad, because you want to see the mistakes. Users are also less likely to randomly explore a paper prototype.</a:t>
            </a:r>
          </a:p>
          <a:p>
            <a:r>
              <a:rPr lang="en-US" sz="1000">
                <a:latin typeface="Times New Roman" charset="0"/>
              </a:rPr>
              <a:t>These drawbacks don’t invalidate paper prototyping as a technique, but you should be aware of them.  Several studies have shown that low-fidelity prototypes identify substantially the same usability problems as high-fidelity prototypes (Virzi, Sokolov, &amp; Karis, “Usability problem identification using both low- and hi-fidelity prototypes”, CHI ’96; Catani &amp; Biers, “Usability evaluation and prototype fidelity”, Human Factors &amp; Ergonomics 1998).</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=10</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26</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50716B8B-CFC6-104D-986D-14BBBBC0EDBD}" type="slidenum">
              <a:rPr lang="en-US"/>
              <a:pPr/>
              <a:t>28</a:t>
            </a:fld>
            <a:endParaRPr lang="en-US"/>
          </a:p>
        </p:txBody>
      </p:sp>
      <p:sp>
        <p:nvSpPr>
          <p:cNvPr id="57347" name="Rectangle 2"/>
          <p:cNvSpPr>
            <a:spLocks noGrp="1" noRot="1" noChangeAspect="1" noChangeArrowheads="1" noTextEdit="1"/>
          </p:cNvSpPr>
          <p:nvPr>
            <p:ph type="sldImg"/>
          </p:nvPr>
        </p:nvSpPr>
        <p:spPr>
          <a:xfrm>
            <a:off x="1514475" y="720725"/>
            <a:ext cx="4286250" cy="3214688"/>
          </a:xfrm>
          <a:ln/>
        </p:spPr>
      </p:sp>
      <p:sp>
        <p:nvSpPr>
          <p:cNvPr id="57348" name="Rectangle 3"/>
          <p:cNvSpPr>
            <a:spLocks noGrp="1" noChangeArrowheads="1"/>
          </p:cNvSpPr>
          <p:nvPr>
            <p:ph type="body" idx="1"/>
          </p:nvPr>
        </p:nvSpPr>
        <p:spPr>
          <a:xfrm>
            <a:off x="731838" y="4013200"/>
            <a:ext cx="5851525" cy="5037138"/>
          </a:xfrm>
          <a:noFill/>
          <a:ln/>
        </p:spPr>
        <p:txBody>
          <a:bodyPr/>
          <a:lstStyle/>
          <a:p>
            <a:r>
              <a:rPr lang="en-US">
                <a:latin typeface="Times New Roman" charset="0"/>
              </a:rPr>
              <a:t>So at some point we have to depart from paper and move our prototypes into software.  A typical computer prototype is a </a:t>
            </a:r>
            <a:r>
              <a:rPr lang="en-US" b="1">
                <a:latin typeface="Times New Roman" charset="0"/>
              </a:rPr>
              <a:t>horizontal</a:t>
            </a:r>
            <a:r>
              <a:rPr lang="en-US">
                <a:latin typeface="Times New Roman" charset="0"/>
              </a:rPr>
              <a:t> prototype.  It’s high-fi in look and feel, but low-fi in depth – there’s no backend behind it.  Where a human being simulating a paper prototype can generate new content on the fly in response to unexpected user actions, a computer prototype cannot.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A491C7F6-56D8-3244-A12B-9F7B935DC442}" type="slidenum">
              <a:rPr lang="en-US"/>
              <a:pPr/>
              <a:t>29</a:t>
            </a:fld>
            <a:endParaRPr lang="en-US"/>
          </a:p>
        </p:txBody>
      </p:sp>
      <p:sp>
        <p:nvSpPr>
          <p:cNvPr id="59395" name="Rectangle 2"/>
          <p:cNvSpPr>
            <a:spLocks noGrp="1" noRot="1" noChangeAspect="1" noChangeArrowheads="1" noTextEdit="1"/>
          </p:cNvSpPr>
          <p:nvPr>
            <p:ph type="sldImg"/>
          </p:nvPr>
        </p:nvSpPr>
        <p:spPr>
          <a:xfrm>
            <a:off x="1514475" y="720725"/>
            <a:ext cx="4286250" cy="3214688"/>
          </a:xfrm>
          <a:ln/>
        </p:spPr>
      </p:sp>
      <p:sp>
        <p:nvSpPr>
          <p:cNvPr id="59396" name="Rectangle 3"/>
          <p:cNvSpPr>
            <a:spLocks noGrp="1" noChangeArrowheads="1"/>
          </p:cNvSpPr>
          <p:nvPr>
            <p:ph type="body" idx="1"/>
          </p:nvPr>
        </p:nvSpPr>
        <p:spPr>
          <a:xfrm>
            <a:off x="731838" y="4013200"/>
            <a:ext cx="5851525" cy="5037138"/>
          </a:xfrm>
          <a:noFill/>
          <a:ln/>
        </p:spPr>
        <p:txBody>
          <a:bodyPr/>
          <a:lstStyle/>
          <a:p>
            <a:r>
              <a:rPr lang="en-US">
                <a:latin typeface="Times New Roman" charset="0"/>
              </a:rPr>
              <a:t>Computer prototypes help us get a handle on the graphic design and dynamic feedback of the interface.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265CE506-4DCE-B442-A3E2-6F1117BA273A}" type="slidenum">
              <a:rPr lang="en-US"/>
              <a:pPr/>
              <a:t>30</a:t>
            </a:fld>
            <a:endParaRPr lang="en-US"/>
          </a:p>
        </p:txBody>
      </p:sp>
      <p:sp>
        <p:nvSpPr>
          <p:cNvPr id="61443" name="Rectangle 2"/>
          <p:cNvSpPr>
            <a:spLocks noGrp="1" noRot="1" noChangeAspect="1" noChangeArrowheads="1" noTextEdit="1"/>
          </p:cNvSpPr>
          <p:nvPr>
            <p:ph type="sldImg"/>
          </p:nvPr>
        </p:nvSpPr>
        <p:spPr>
          <a:xfrm>
            <a:off x="1514475" y="720725"/>
            <a:ext cx="4286250" cy="3214688"/>
          </a:xfrm>
          <a:ln/>
        </p:spPr>
      </p:sp>
      <p:sp>
        <p:nvSpPr>
          <p:cNvPr id="61444" name="Rectangle 3"/>
          <p:cNvSpPr>
            <a:spLocks noGrp="1" noChangeArrowheads="1"/>
          </p:cNvSpPr>
          <p:nvPr>
            <p:ph type="body" idx="1"/>
          </p:nvPr>
        </p:nvSpPr>
        <p:spPr>
          <a:xfrm>
            <a:off x="731838" y="4013200"/>
            <a:ext cx="5851525" cy="5037138"/>
          </a:xfrm>
          <a:noFill/>
          <a:ln/>
        </p:spPr>
        <p:txBody>
          <a:bodyPr/>
          <a:lstStyle/>
          <a:p>
            <a:r>
              <a:rPr lang="en-US" dirty="0">
                <a:latin typeface="Times New Roman" charset="0"/>
              </a:rPr>
              <a:t>One way to build a computer prototype is just to program it directly in an implementation language, like Java or C++, using a user interface toolkit, like Swing or MFC.  If you don’t hook in a backend, or use stubs instead of your real backend, then you’ve got a horizontal prototype.</a:t>
            </a:r>
          </a:p>
          <a:p>
            <a:r>
              <a:rPr lang="en-US" dirty="0">
                <a:latin typeface="Times New Roman" charset="0"/>
              </a:rPr>
              <a:t>But it’s often better to use a </a:t>
            </a:r>
            <a:r>
              <a:rPr lang="en-US" b="1" dirty="0">
                <a:latin typeface="Times New Roman" charset="0"/>
              </a:rPr>
              <a:t>prototyping tool</a:t>
            </a:r>
            <a:r>
              <a:rPr lang="en-US" dirty="0">
                <a:latin typeface="Times New Roman" charset="0"/>
              </a:rPr>
              <a:t> instead.  Building an interface with a tool is usually faster than direct coding, and there’s no code to debug.  It’s easier to change it, or even throw it away if your design turns out to be wrong.  Recall Cooper’s concerns about prototyping: your computer prototype may become so elaborate and precious that it </a:t>
            </a:r>
            <a:r>
              <a:rPr lang="en-US" i="1" dirty="0">
                <a:latin typeface="Times New Roman" charset="0"/>
              </a:rPr>
              <a:t>becomes</a:t>
            </a:r>
            <a:r>
              <a:rPr lang="en-US" dirty="0">
                <a:latin typeface="Times New Roman" charset="0"/>
              </a:rPr>
              <a:t> your final implementation, even though (from a software engineering point of view) it might be sloppily designed and unmaintainable.</a:t>
            </a:r>
          </a:p>
          <a:p>
            <a:r>
              <a:rPr lang="en-US" dirty="0">
                <a:latin typeface="Times New Roman" charset="0"/>
              </a:rPr>
              <a:t>Also, when you go directly from paper prototype to code, there’s a tendency to let your UI toolkit handle all the graphic design for you.  That’s a mistake.  For example, Java has layout managers that automatically arrange the components of an interface.  Layout managers are powerful tools, but they produce horrible interfaces when casually or lazily used.  A prototyping tool will help you envision your interface and get its graphic design right first, so that later when you move to code, you know what you’re trying to persuade the layout manager to produce.</a:t>
            </a:r>
          </a:p>
          <a:p>
            <a:r>
              <a:rPr lang="en-US" dirty="0">
                <a:latin typeface="Times New Roman" charset="0"/>
              </a:rPr>
              <a:t>Even with a prototyping tool, computer prototypes can still be a tremendous amount of work.  When drag &amp; drop was being considered for Microsoft Excel, a couple of Microsoft summer interns were assigned to develop a prototype of the feature using Visual Basic.  They found that they had to implement a substantial amount of basic spreadsheet functionality just to test drag &amp; drop.  It took two interns their entire summer to build the prototype that proved that drag &amp; drop was useful.  Actually adding the feature to Excel took a staff programmer only a week. This isn’t a fair comparison, of course – maybe six intern-months was a cost worth paying to mitigate the risk of one </a:t>
            </a:r>
            <a:r>
              <a:rPr lang="en-US" dirty="0" err="1">
                <a:latin typeface="Times New Roman" charset="0"/>
              </a:rPr>
              <a:t>fulltimer</a:t>
            </a:r>
            <a:r>
              <a:rPr lang="en-US" dirty="0">
                <a:latin typeface="Times New Roman" charset="0"/>
              </a:rPr>
              <a:t>-week, and the interns certainly learned a lot.  But building a computer prototype can be a slippery slope, so don’t let it suck you in too deeply.  Focus on what you want to test, i.e., the design risk you need to mitigate, and only prototype that.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F7D0F04F-AE9C-2D4B-A18B-87AEABDE6CA5}" type="slidenum">
              <a:rPr lang="en-US"/>
              <a:pPr/>
              <a:t>31</a:t>
            </a:fld>
            <a:endParaRPr lang="en-US"/>
          </a:p>
        </p:txBody>
      </p:sp>
      <p:sp>
        <p:nvSpPr>
          <p:cNvPr id="63491" name="Rectangle 2"/>
          <p:cNvSpPr>
            <a:spLocks noGrp="1" noRot="1" noChangeAspect="1" noChangeArrowheads="1" noTextEdit="1"/>
          </p:cNvSpPr>
          <p:nvPr>
            <p:ph type="sldImg"/>
          </p:nvPr>
        </p:nvSpPr>
        <p:spPr>
          <a:xfrm>
            <a:off x="1514475" y="720725"/>
            <a:ext cx="4286250" cy="3214688"/>
          </a:xfrm>
          <a:ln/>
        </p:spPr>
      </p:sp>
      <p:sp>
        <p:nvSpPr>
          <p:cNvPr id="63492" name="Rectangle 3"/>
          <p:cNvSpPr>
            <a:spLocks noGrp="1" noChangeArrowheads="1"/>
          </p:cNvSpPr>
          <p:nvPr>
            <p:ph type="body" idx="1"/>
          </p:nvPr>
        </p:nvSpPr>
        <p:spPr>
          <a:xfrm>
            <a:off x="731838" y="4013200"/>
            <a:ext cx="5851525" cy="5037138"/>
          </a:xfrm>
          <a:noFill/>
          <a:ln/>
        </p:spPr>
        <p:txBody>
          <a:bodyPr/>
          <a:lstStyle/>
          <a:p>
            <a:r>
              <a:rPr lang="en-US">
                <a:latin typeface="Times New Roman" charset="0"/>
              </a:rPr>
              <a:t>There are two major techniques for building a computer prototype.</a:t>
            </a:r>
          </a:p>
          <a:p>
            <a:r>
              <a:rPr lang="en-US">
                <a:latin typeface="Times New Roman" charset="0"/>
              </a:rPr>
              <a:t>A </a:t>
            </a:r>
            <a:r>
              <a:rPr lang="en-US" b="1">
                <a:latin typeface="Times New Roman" charset="0"/>
              </a:rPr>
              <a:t>storyboard</a:t>
            </a:r>
            <a:r>
              <a:rPr lang="en-US">
                <a:latin typeface="Times New Roman" charset="0"/>
              </a:rPr>
              <a:t> is a sequence (a graph, really) of fixed screens.  Each screen has one or more </a:t>
            </a:r>
            <a:r>
              <a:rPr lang="en-US" b="1">
                <a:latin typeface="Times New Roman" charset="0"/>
              </a:rPr>
              <a:t>hotspots</a:t>
            </a:r>
            <a:r>
              <a:rPr lang="en-US">
                <a:latin typeface="Times New Roman" charset="0"/>
              </a:rPr>
              <a:t> that you can click on to jump to another screen. Sometimes the transitions between screens also involve some animation in order to show a dynamic effect, like mouse-over feedback or drag-drop feedback.</a:t>
            </a:r>
          </a:p>
          <a:p>
            <a:r>
              <a:rPr lang="en-US">
                <a:latin typeface="Times New Roman" charset="0"/>
              </a:rPr>
              <a:t>A </a:t>
            </a:r>
            <a:r>
              <a:rPr lang="en-US" b="1">
                <a:latin typeface="Times New Roman" charset="0"/>
              </a:rPr>
              <a:t>form builder</a:t>
            </a:r>
            <a:r>
              <a:rPr lang="en-US">
                <a:latin typeface="Times New Roman" charset="0"/>
              </a:rPr>
              <a:t> is a tool for drawing real, working interfaces by dragging widgets from a palette and positioning them on a window. </a:t>
            </a:r>
          </a:p>
          <a:p>
            <a:r>
              <a:rPr lang="en-US">
                <a:latin typeface="Times New Roman" charset="0"/>
              </a:rPr>
              <a:t>A </a:t>
            </a:r>
            <a:r>
              <a:rPr lang="en-US" b="1">
                <a:latin typeface="Times New Roman" charset="0"/>
              </a:rPr>
              <a:t>Wizard of Oz</a:t>
            </a:r>
            <a:r>
              <a:rPr lang="en-US">
                <a:latin typeface="Times New Roman" charset="0"/>
              </a:rPr>
              <a:t> prototype is a kind of hybrid of a computer prototype and a paper prototype; the user interacts with a computer, but there’s a human behind the scenes figuring out how the user interface should respond.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9C84CFC7-22C9-E040-8B02-A1CB0E0FD820}" type="slidenum">
              <a:rPr lang="en-US"/>
              <a:pPr/>
              <a:t>3</a:t>
            </a:fld>
            <a:endParaRPr lang="en-US"/>
          </a:p>
        </p:txBody>
      </p:sp>
      <p:sp>
        <p:nvSpPr>
          <p:cNvPr id="22531" name="Rectangle 2"/>
          <p:cNvSpPr>
            <a:spLocks noGrp="1" noRot="1" noChangeAspect="1" noChangeArrowheads="1" noTextEdit="1"/>
          </p:cNvSpPr>
          <p:nvPr>
            <p:ph type="sldImg"/>
          </p:nvPr>
        </p:nvSpPr>
        <p:spPr>
          <a:xfrm>
            <a:off x="2095500" y="720725"/>
            <a:ext cx="3203575" cy="2403475"/>
          </a:xfrm>
          <a:ln/>
        </p:spPr>
      </p:sp>
      <p:sp>
        <p:nvSpPr>
          <p:cNvPr id="22532" name="Rectangle 3"/>
          <p:cNvSpPr>
            <a:spLocks noGrp="1" noChangeArrowheads="1"/>
          </p:cNvSpPr>
          <p:nvPr>
            <p:ph type="body" idx="1"/>
          </p:nvPr>
        </p:nvSpPr>
        <p:spPr>
          <a:xfrm>
            <a:off x="731838" y="3276600"/>
            <a:ext cx="5851525" cy="5791200"/>
          </a:xfrm>
          <a:noFill/>
          <a:ln/>
        </p:spPr>
        <p:txBody>
          <a:bodyPr/>
          <a:lstStyle/>
          <a:p>
            <a:r>
              <a:rPr lang="en-US">
                <a:solidFill>
                  <a:srgbClr val="000000"/>
                </a:solidFill>
                <a:latin typeface="Times New Roman" charset="0"/>
              </a:rPr>
              <a:t>Let’s look at scrolling some more.  Scrollbars have evolved considerably over the history of graphical user interfaces.</a:t>
            </a:r>
          </a:p>
          <a:p>
            <a:r>
              <a:rPr lang="en-US">
                <a:solidFill>
                  <a:srgbClr val="000000"/>
                </a:solidFill>
                <a:latin typeface="Times New Roman" charset="0"/>
              </a:rPr>
              <a:t>The Xerox Star offered the earliest incarnation of a graphical user interface, and its scrollbar already had many of the features we recognize in modern scrollbars, such as a </a:t>
            </a:r>
            <a:r>
              <a:rPr lang="en-US" b="1">
                <a:solidFill>
                  <a:srgbClr val="000000"/>
                </a:solidFill>
                <a:latin typeface="Times New Roman" charset="0"/>
              </a:rPr>
              <a:t>track </a:t>
            </a:r>
            <a:r>
              <a:rPr lang="en-US">
                <a:solidFill>
                  <a:srgbClr val="000000"/>
                </a:solidFill>
                <a:latin typeface="Times New Roman" charset="0"/>
              </a:rPr>
              <a:t>containing a scrollbar </a:t>
            </a:r>
            <a:r>
              <a:rPr lang="en-US" b="1">
                <a:solidFill>
                  <a:srgbClr val="000000"/>
                </a:solidFill>
                <a:latin typeface="Times New Roman" charset="0"/>
              </a:rPr>
              <a:t>thumb</a:t>
            </a:r>
            <a:r>
              <a:rPr lang="en-US">
                <a:solidFill>
                  <a:srgbClr val="000000"/>
                </a:solidFill>
                <a:latin typeface="Times New Roman" charset="0"/>
              </a:rPr>
              <a:t> (the handle that you can drag up and down). Even its arrow buttons do the same thing – e.g., pushing on the top button makes more of the page appear at the top of the window, just like the modern scrollbar.  But they’re </a:t>
            </a:r>
            <a:r>
              <a:rPr lang="en-US" i="1">
                <a:solidFill>
                  <a:srgbClr val="000000"/>
                </a:solidFill>
                <a:latin typeface="Times New Roman" charset="0"/>
              </a:rPr>
              <a:t>labeled</a:t>
            </a:r>
            <a:r>
              <a:rPr lang="en-US">
                <a:solidFill>
                  <a:srgbClr val="000000"/>
                </a:solidFill>
                <a:latin typeface="Times New Roman" charset="0"/>
              </a:rPr>
              <a:t> the opposite way – the top button has a </a:t>
            </a:r>
            <a:r>
              <a:rPr lang="en-US" i="1">
                <a:solidFill>
                  <a:srgbClr val="000000"/>
                </a:solidFill>
                <a:latin typeface="Times New Roman" charset="0"/>
              </a:rPr>
              <a:t>down </a:t>
            </a:r>
            <a:r>
              <a:rPr lang="en-US">
                <a:solidFill>
                  <a:srgbClr val="000000"/>
                </a:solidFill>
                <a:latin typeface="Times New Roman" charset="0"/>
              </a:rPr>
              <a:t>arrow on it.  Why is that?  What mental model would lead you to call that button</a:t>
            </a:r>
            <a:r>
              <a:rPr lang="en-US" i="1">
                <a:solidFill>
                  <a:srgbClr val="000000"/>
                </a:solidFill>
                <a:latin typeface="Times New Roman" charset="0"/>
              </a:rPr>
              <a:t> down</a:t>
            </a:r>
            <a:r>
              <a:rPr lang="en-US">
                <a:solidFill>
                  <a:srgbClr val="000000"/>
                </a:solidFill>
                <a:latin typeface="Times New Roman" charset="0"/>
              </a:rPr>
              <a:t>?  Is that consistent with the mental model of the scrollbar thumb?</a:t>
            </a:r>
          </a:p>
          <a:p>
            <a:r>
              <a:rPr lang="en-US">
                <a:solidFill>
                  <a:srgbClr val="000000"/>
                </a:solidFill>
                <a:latin typeface="Times New Roman" charset="0"/>
              </a:rPr>
              <a:t>Another interesting difference between the Star scrollbar and modern scrollbars are the - and + buttons, which move by whole pages. This functionality hasn’t been eliminated from the modern scrollbar; instead, the modern scrollbar just drops the obvious affordance for it. You can still click on the track above or below the thumb in order to jump by whole pages.  </a:t>
            </a:r>
          </a:p>
          <a:p>
            <a:r>
              <a:rPr lang="en-US">
                <a:solidFill>
                  <a:srgbClr val="000000"/>
                </a:solidFill>
                <a:latin typeface="Times New Roman" charset="0"/>
              </a:rPr>
              <a:t>The button labels actually refer to the page-pushing model of scrolling – when you click on the top button, the page itself moves down.  Alas, this is completely inconsistent with the thumb, which uses the glass-pane model of scrolling – the thumb represents the glass pane, and you can drag it up and down the document.  So the Xerox Star scrollbar couldn’t make up its mind about which model to represent.</a:t>
            </a:r>
          </a:p>
          <a:p>
            <a:r>
              <a:rPr lang="en-US">
                <a:solidFill>
                  <a:srgbClr val="000000"/>
                </a:solidFill>
                <a:latin typeface="Times New Roman" charset="0"/>
              </a:rPr>
              <a:t>Removing the +/- buttons makes the scrollbar </a:t>
            </a:r>
            <a:r>
              <a:rPr lang="en-US" b="1">
                <a:solidFill>
                  <a:srgbClr val="000000"/>
                </a:solidFill>
                <a:latin typeface="Times New Roman" charset="0"/>
              </a:rPr>
              <a:t>simpler</a:t>
            </a:r>
            <a:r>
              <a:rPr lang="en-US">
                <a:solidFill>
                  <a:srgbClr val="000000"/>
                </a:solidFill>
                <a:latin typeface="Times New Roman" charset="0"/>
              </a:rPr>
              <a:t>, by forcing the track to do double-duty.  But it also makes the page-jumping functionality less </a:t>
            </a:r>
            <a:r>
              <a:rPr lang="en-US" b="1">
                <a:solidFill>
                  <a:srgbClr val="000000"/>
                </a:solidFill>
                <a:latin typeface="Times New Roman" charset="0"/>
              </a:rPr>
              <a:t>visible</a:t>
            </a:r>
            <a:r>
              <a:rPr lang="en-US">
                <a:solidFill>
                  <a:srgbClr val="000000"/>
                </a:solidFill>
                <a:latin typeface="Times New Roman" charset="0"/>
              </a:rPr>
              <a:t>, so new users are unlikely to discover it on their own.</a:t>
            </a:r>
          </a:p>
          <a:p>
            <a:r>
              <a:rPr lang="en-US">
                <a:solidFill>
                  <a:srgbClr val="000000"/>
                </a:solidFill>
                <a:latin typeface="Times New Roman" charset="0"/>
              </a:rPr>
              <a:t>We can also say something about </a:t>
            </a:r>
            <a:r>
              <a:rPr lang="en-US" b="1">
                <a:solidFill>
                  <a:srgbClr val="000000"/>
                </a:solidFill>
                <a:latin typeface="Times New Roman" charset="0"/>
              </a:rPr>
              <a:t>natural mapping</a:t>
            </a:r>
            <a:r>
              <a:rPr lang="en-US">
                <a:solidFill>
                  <a:srgbClr val="000000"/>
                </a:solidFill>
                <a:latin typeface="Times New Roman" charset="0"/>
              </a:rPr>
              <a:t> here – the arrow buttons are on opposite sides of the scrollbar, so their positions map appropriately to the direction that they move the thumb.  (But, alas, the Xerox Star’s arrow labels disagree with the natural mapping.)</a:t>
            </a:r>
          </a:p>
          <a:p>
            <a:r>
              <a:rPr lang="en-US">
                <a:solidFill>
                  <a:srgbClr val="000000"/>
                </a:solidFill>
                <a:latin typeface="Times New Roman" charset="0"/>
              </a:rPr>
              <a:t>Another improvement in the scrollbar is that the height of the thumb now indicates what fraction of the whole document is visible.</a:t>
            </a:r>
          </a:p>
          <a:p>
            <a:endParaRPr lang="en-US">
              <a:solidFill>
                <a:srgbClr val="000000"/>
              </a:solidFill>
              <a:latin typeface="Times New Roman"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3363" y="720725"/>
            <a:ext cx="4119562" cy="3089275"/>
          </a:xfrm>
        </p:spPr>
      </p:sp>
      <p:sp>
        <p:nvSpPr>
          <p:cNvPr id="3" name="Notes Placeholder 2"/>
          <p:cNvSpPr>
            <a:spLocks noGrp="1"/>
          </p:cNvSpPr>
          <p:nvPr>
            <p:ph type="body" idx="1"/>
          </p:nvPr>
        </p:nvSpPr>
        <p:spPr/>
        <p:txBody>
          <a:bodyPr>
            <a:normAutofit/>
          </a:bodyPr>
          <a:lstStyle/>
          <a:p>
            <a:r>
              <a:rPr lang="en-US">
                <a:latin typeface="Times New Roman" charset="0"/>
              </a:rPr>
              <a:t>Photoshop is classically used for storyboarding (also</a:t>
            </a:r>
            <a:r>
              <a:rPr lang="en-US" baseline="0">
                <a:latin typeface="Times New Roman" charset="0"/>
              </a:rPr>
              <a:t> called </a:t>
            </a:r>
            <a:r>
              <a:rPr lang="en-US">
                <a:latin typeface="Times New Roman" charset="0"/>
              </a:rPr>
              <a:t>“wireframe” prototypes), but here are some other tools</a:t>
            </a:r>
            <a:r>
              <a:rPr lang="en-US" baseline="0">
                <a:latin typeface="Times New Roman" charset="0"/>
              </a:rPr>
              <a:t> </a:t>
            </a:r>
            <a:r>
              <a:rPr lang="en-US">
                <a:latin typeface="Times New Roman" charset="0"/>
              </a:rPr>
              <a:t>that are increasing in popularity.  Balsamiq</a:t>
            </a:r>
            <a:r>
              <a:rPr lang="en-US" baseline="0">
                <a:latin typeface="Times New Roman" charset="0"/>
              </a:rPr>
              <a:t> Mockup and Mockingbird each offer a drawing canvas and a palette of graphical objects that look like widgets that can be dragged onto it.  These tools are different from form builders, however, in that the result is just a picture – the widgets aren’t real, and they aren’t functional.</a:t>
            </a:r>
          </a:p>
          <a:p>
            <a:r>
              <a:rPr lang="en-US" baseline="0">
                <a:latin typeface="Times New Roman" charset="0"/>
              </a:rPr>
              <a:t>These wireframe tools strive for some degree of “sketchiness” in their look, so these are really medium-fidelity tools.  Not as low fidelity as hand sketch, but still not what the final interface will look like.</a:t>
            </a:r>
          </a:p>
          <a:p>
            <a:endParaRPr lang="en-US">
              <a:latin typeface="Times New Roman" charset="0"/>
            </a:endParaRPr>
          </a:p>
        </p:txBody>
      </p:sp>
      <p:sp>
        <p:nvSpPr>
          <p:cNvPr id="4" name="Slide Number Placeholder 3"/>
          <p:cNvSpPr>
            <a:spLocks noGrp="1"/>
          </p:cNvSpPr>
          <p:nvPr>
            <p:ph type="sldNum" sz="quarter" idx="10"/>
          </p:nvPr>
        </p:nvSpPr>
        <p:spPr/>
        <p:txBody>
          <a:bodyPr/>
          <a:lstStyle/>
          <a:p>
            <a:pPr>
              <a:defRPr/>
            </a:pPr>
            <a:fld id="{CC3055AE-F903-2C49-8584-393DA0E312FC}" type="slidenum">
              <a:rPr lang="en-US"/>
              <a:pPr>
                <a:defRPr/>
              </a:pPr>
              <a:t>32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153CB15-2C10-004E-BEC0-28D7B9217040}" type="slidenum">
              <a:rPr lang="en-US"/>
              <a:pPr/>
              <a:t>33</a:t>
            </a:fld>
            <a:endParaRPr lang="en-US"/>
          </a:p>
        </p:txBody>
      </p:sp>
      <p:sp>
        <p:nvSpPr>
          <p:cNvPr id="67587" name="Rectangle 2"/>
          <p:cNvSpPr>
            <a:spLocks noGrp="1" noRot="1" noChangeAspect="1" noChangeArrowheads="1" noTextEdit="1"/>
          </p:cNvSpPr>
          <p:nvPr>
            <p:ph type="sldImg"/>
          </p:nvPr>
        </p:nvSpPr>
        <p:spPr>
          <a:xfrm>
            <a:off x="1514475" y="720725"/>
            <a:ext cx="4286250" cy="3214688"/>
          </a:xfrm>
          <a:ln/>
        </p:spPr>
      </p:sp>
      <p:sp>
        <p:nvSpPr>
          <p:cNvPr id="67588" name="Rectangle 3"/>
          <p:cNvSpPr>
            <a:spLocks noGrp="1" noChangeArrowheads="1"/>
          </p:cNvSpPr>
          <p:nvPr>
            <p:ph type="body" idx="1"/>
          </p:nvPr>
        </p:nvSpPr>
        <p:spPr>
          <a:xfrm>
            <a:off x="731838" y="4013200"/>
            <a:ext cx="5851525" cy="5037138"/>
          </a:xfrm>
          <a:noFill/>
          <a:ln/>
        </p:spPr>
        <p:txBody>
          <a:bodyPr/>
          <a:lstStyle/>
          <a:p>
            <a:r>
              <a:rPr lang="en-US">
                <a:latin typeface="Times New Roman" charset="0"/>
              </a:rPr>
              <a:t>The big advantage of storyboarding is similar to the advantage of paper: you can draw anything on a storyboard.  That frees your creativity in ways that a form builder can’t, with its fixed palette of widgets.</a:t>
            </a:r>
          </a:p>
          <a:p>
            <a:r>
              <a:rPr lang="en-US">
                <a:latin typeface="Times New Roman" charset="0"/>
              </a:rPr>
              <a:t>The disadvantages come from the storyboard’s static nature.  Some tools let</a:t>
            </a:r>
            <a:r>
              <a:rPr lang="en-US" baseline="0">
                <a:latin typeface="Times New Roman" charset="0"/>
              </a:rPr>
              <a:t> you link the pictures together with hyperlinks, but even then a</a:t>
            </a:r>
            <a:r>
              <a:rPr lang="en-US">
                <a:latin typeface="Times New Roman" charset="0"/>
              </a:rPr>
              <a:t>ll you can do is click, not really interact. Watching a real user in front of a storyboard often devolves into a game of </a:t>
            </a:r>
            <a:r>
              <a:rPr lang="en-US" b="1">
                <a:latin typeface="Times New Roman" charset="0"/>
              </a:rPr>
              <a:t>“hunt for the hotspot”, </a:t>
            </a:r>
            <a:r>
              <a:rPr lang="en-US">
                <a:latin typeface="Times New Roman" charset="0"/>
              </a:rPr>
              <a:t>like children’s software where the only point is to find things on the screen to click on and see what they do. The hunt-for-the-hotspot effect means that storyboards are largely useless for user testing, unlike paper prototypes.  In general, horizontal computer prototypes are better evaluated with other techniques, like heuristic evaluation (which we’ll discuss in a future lecture).</a:t>
            </a:r>
          </a:p>
          <a:p>
            <a:endParaRPr lang="en-US">
              <a:latin typeface="Times New Roman"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BC45B456-3A70-4C4A-8591-9DA9E6A09818}" type="slidenum">
              <a:rPr lang="en-US"/>
              <a:pPr/>
              <a:t>34</a:t>
            </a:fld>
            <a:endParaRPr lang="en-US"/>
          </a:p>
        </p:txBody>
      </p:sp>
      <p:sp>
        <p:nvSpPr>
          <p:cNvPr id="69635" name="Rectangle 2"/>
          <p:cNvSpPr>
            <a:spLocks noGrp="1" noRot="1" noChangeAspect="1" noChangeArrowheads="1" noTextEdit="1"/>
          </p:cNvSpPr>
          <p:nvPr>
            <p:ph type="sldImg"/>
          </p:nvPr>
        </p:nvSpPr>
        <p:spPr>
          <a:xfrm>
            <a:off x="1514475" y="720725"/>
            <a:ext cx="4286250" cy="3214688"/>
          </a:xfrm>
          <a:ln/>
        </p:spPr>
      </p:sp>
      <p:sp>
        <p:nvSpPr>
          <p:cNvPr id="69636" name="Rectangle 3"/>
          <p:cNvSpPr>
            <a:spLocks noGrp="1" noChangeArrowheads="1"/>
          </p:cNvSpPr>
          <p:nvPr>
            <p:ph type="body" idx="1"/>
          </p:nvPr>
        </p:nvSpPr>
        <p:spPr>
          <a:xfrm>
            <a:off x="731838" y="4013200"/>
            <a:ext cx="5851525" cy="5037138"/>
          </a:xfrm>
          <a:noFill/>
          <a:ln/>
        </p:spPr>
        <p:txBody>
          <a:bodyPr/>
          <a:lstStyle/>
          <a:p>
            <a:r>
              <a:rPr lang="en-US">
                <a:latin typeface="Times New Roman" charset="0"/>
              </a:rPr>
              <a:t>Here are some form builder tools.</a:t>
            </a:r>
            <a:endParaRPr lang="en-US" b="1">
              <a:latin typeface="Times New Roman"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53C6DDF4-81D3-9F4E-90F0-E808F026898A}" type="slidenum">
              <a:rPr lang="en-US"/>
              <a:pPr/>
              <a:t>35</a:t>
            </a:fld>
            <a:endParaRPr lang="en-US"/>
          </a:p>
        </p:txBody>
      </p:sp>
      <p:sp>
        <p:nvSpPr>
          <p:cNvPr id="71683" name="Rectangle 2"/>
          <p:cNvSpPr>
            <a:spLocks noGrp="1" noRot="1" noChangeAspect="1" noChangeArrowheads="1" noTextEdit="1"/>
          </p:cNvSpPr>
          <p:nvPr>
            <p:ph type="sldImg"/>
          </p:nvPr>
        </p:nvSpPr>
        <p:spPr>
          <a:xfrm>
            <a:off x="1514475" y="720725"/>
            <a:ext cx="4286250" cy="3214688"/>
          </a:xfrm>
          <a:ln/>
        </p:spPr>
      </p:sp>
      <p:sp>
        <p:nvSpPr>
          <p:cNvPr id="71684" name="Rectangle 3"/>
          <p:cNvSpPr>
            <a:spLocks noGrp="1" noChangeArrowheads="1"/>
          </p:cNvSpPr>
          <p:nvPr>
            <p:ph type="body" idx="1"/>
          </p:nvPr>
        </p:nvSpPr>
        <p:spPr>
          <a:xfrm>
            <a:off x="731838" y="4013200"/>
            <a:ext cx="5851525" cy="5037138"/>
          </a:xfrm>
          <a:noFill/>
          <a:ln/>
        </p:spPr>
        <p:txBody>
          <a:bodyPr/>
          <a:lstStyle/>
          <a:p>
            <a:r>
              <a:rPr lang="en-US">
                <a:latin typeface="Times New Roman" charset="0"/>
              </a:rPr>
              <a:t>Unlike storyboards, form builders use actual working widgets, not just static pictures.  So the widgets look the same as they will in the final implementation (assuming you’re using a compatible form builder – a prototype in Visual Basic may not look like a final implementation in Java).</a:t>
            </a:r>
          </a:p>
          <a:p>
            <a:r>
              <a:rPr lang="en-US">
                <a:latin typeface="Times New Roman" charset="0"/>
              </a:rPr>
              <a:t>Also, since form builders usually have an implementation language underneath them – which may even be the same implementation language that you’ll eventually use for your final interface -- you can also hook in as much or as little backend as you want.</a:t>
            </a:r>
          </a:p>
          <a:p>
            <a:r>
              <a:rPr lang="en-US">
                <a:latin typeface="Times New Roman" charset="0"/>
              </a:rPr>
              <a:t>On the down side, form builders give you a fixed palette of standard widgets, which limits your creativity as a designer, and which makes form builders far less useful for prototyping rich graphical interfaces, e.g., a circuit-drawing editor.  Form builders are great for the menus and widgets that surround a graphical interface, but can’t simulate the “insides” of the application window.</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45247660-AA33-3C4F-B824-495CB4E67F01}" type="slidenum">
              <a:rPr lang="en-US"/>
              <a:pPr/>
              <a:t>36</a:t>
            </a:fld>
            <a:endParaRPr lang="en-US"/>
          </a:p>
        </p:txBody>
      </p:sp>
      <p:sp>
        <p:nvSpPr>
          <p:cNvPr id="73731" name="Rectangle 2"/>
          <p:cNvSpPr>
            <a:spLocks noGrp="1" noRot="1" noChangeAspect="1" noChangeArrowheads="1" noTextEdit="1"/>
          </p:cNvSpPr>
          <p:nvPr>
            <p:ph type="sldImg"/>
          </p:nvPr>
        </p:nvSpPr>
        <p:spPr>
          <a:xfrm>
            <a:off x="1503363" y="720725"/>
            <a:ext cx="4119562" cy="3089275"/>
          </a:xfrm>
          <a:ln/>
        </p:spPr>
      </p:sp>
      <p:sp>
        <p:nvSpPr>
          <p:cNvPr id="73732" name="Rectangle 3"/>
          <p:cNvSpPr>
            <a:spLocks noGrp="1" noChangeArrowheads="1"/>
          </p:cNvSpPr>
          <p:nvPr>
            <p:ph type="body" idx="1"/>
          </p:nvPr>
        </p:nvSpPr>
        <p:spPr>
          <a:noFill/>
          <a:ln/>
        </p:spPr>
        <p:txBody>
          <a:bodyPr/>
          <a:lstStyle/>
          <a:p>
            <a:r>
              <a:rPr lang="en-US" sz="1000">
                <a:latin typeface="Times New Roman" charset="0"/>
              </a:rPr>
              <a:t>Part of the power of paper prototypes is the depth you can achieve by having a human simulate the backend.  A </a:t>
            </a:r>
            <a:r>
              <a:rPr lang="en-US" sz="1000" b="1">
                <a:latin typeface="Times New Roman" charset="0"/>
              </a:rPr>
              <a:t>Wizard of Oz prototype</a:t>
            </a:r>
            <a:r>
              <a:rPr lang="en-US" sz="1000">
                <a:latin typeface="Times New Roman" charset="0"/>
              </a:rPr>
              <a:t> also uses a human in the backend, but the frontend is an actual computer system instead of a paper mockup.  The term Wizard of Oz comes from the movie of the same name, in which the wizard was a man hiding behind a curtain, controlling a massive and impressive display.  </a:t>
            </a:r>
          </a:p>
          <a:p>
            <a:r>
              <a:rPr lang="en-US" sz="1000">
                <a:latin typeface="Times New Roman" charset="0"/>
              </a:rPr>
              <a:t>In a Wizard of Oz prototype, the “wizard” is usually but not always hidden from the user.  Wizard of Oz prototypes are often used to simulate future technology that isn’t available yet, particularly artificial intelligence.  A famous example was the listening typewriter (Gould, Conti, &amp; Hovanyecz, “Composing letters with a simulated listening typewriter,” </a:t>
            </a:r>
            <a:r>
              <a:rPr lang="en-US" sz="1000" i="1">
                <a:latin typeface="Times New Roman" charset="0"/>
              </a:rPr>
              <a:t>CACM</a:t>
            </a:r>
            <a:r>
              <a:rPr lang="en-US" sz="1000">
                <a:latin typeface="Times New Roman" charset="0"/>
              </a:rPr>
              <a:t> v26 n4, April 1983).  This study sought to compare the effectiveness and acceptability of isolated-word speech recognition, which was the state of the art in the early 80’s, with continuous speech recognition, which wasn’t possible yet.  The interface was a speech-operated text editor.  Users looked at a screen and dictated into a microphone, which was connected to a typist (the wizard) in another room.  Using a keyboard, the wizard operated the editor showing on the user’s screen.  </a:t>
            </a:r>
          </a:p>
          <a:p>
            <a:r>
              <a:rPr lang="en-US" sz="1000">
                <a:latin typeface="Times New Roman" charset="0"/>
              </a:rPr>
              <a:t>The wizard’s skill was critical in this experiment.  She could type 80 wpm, she practiced with the simulation for several weeks (with some iterative design on the simulator to improve her interface), and she was careful to type </a:t>
            </a:r>
            <a:r>
              <a:rPr lang="en-US" sz="1000" i="1">
                <a:latin typeface="Times New Roman" charset="0"/>
              </a:rPr>
              <a:t>exactly</a:t>
            </a:r>
            <a:r>
              <a:rPr lang="en-US" sz="1000">
                <a:latin typeface="Times New Roman" charset="0"/>
              </a:rPr>
              <a:t> what the user said, even exclamations and parenthetical comments or asides.  The computer helped make her responses a more accurate simulation of computer speech recognition.  It looked up every word she typed in a fixed dictionary, and any words that were not present were replaced with X’s, to simulate misrecognition.  Furthermore, in order to simulate the computer’s ignorance of context, homophones were replaced with the most common spelling, so “done” replaced “dun”, and “in” replaced “inn”. The result was an extremely effective illusion.  Most users were surprised when told (midway through the experiment) that a human was listening to them and doing the typing.</a:t>
            </a:r>
          </a:p>
          <a:p>
            <a:r>
              <a:rPr lang="en-US" sz="1000">
                <a:latin typeface="Times New Roman" charset="0"/>
              </a:rPr>
              <a:t>Thinking and acting mechanically is harder for a wizard than it is for a paper prototype simulator, because the tasks for which Wizard of Oz testing is used tend to be more “intelligent”.  It helps if the wizard is personally familiar with the capabilities of similar interfaces, so that a realistic simulation can be provided. (See Maulsby et al, “Prototyping an intelligent agent through Wizard of Oz”, CHI 1993.)  It also helps if the wizard’s interface can intentionally dumb down the responses, as was done in the Gould study.</a:t>
            </a:r>
          </a:p>
          <a:p>
            <a:r>
              <a:rPr lang="en-US" sz="1000">
                <a:latin typeface="Times New Roman" charset="0"/>
              </a:rPr>
              <a:t>A key challenge in designing a Wizard of Oz prototype is that you actually have two interfaces to worry about: the user’s interface, which is presumably the one you’re testing, and the wizard’s.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=10</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37</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espadrine.github.com</a:t>
            </a:r>
            <a:r>
              <a:rPr lang="en-US" dirty="0" smtClean="0"/>
              <a:t>/</a:t>
            </a:r>
            <a:r>
              <a:rPr lang="en-US" dirty="0" err="1" smtClean="0"/>
              <a:t>aulx</a:t>
            </a:r>
            <a:r>
              <a:rPr lang="en-US" smtClean="0"/>
              <a:t>/</a:t>
            </a:r>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4</a:t>
            </a:fld>
            <a:endParaRPr lang="en-US"/>
          </a:p>
        </p:txBody>
      </p:sp>
    </p:spTree>
    <p:extLst>
      <p:ext uri="{BB962C8B-B14F-4D97-AF65-F5344CB8AC3E}">
        <p14:creationId xmlns:p14="http://schemas.microsoft.com/office/powerpoint/2010/main" val="1488183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C08928B3-F418-FD42-AADC-E91CAF436781}" type="slidenum">
              <a:rPr lang="en-US"/>
              <a:pPr/>
              <a:t>5</a:t>
            </a:fld>
            <a:endParaRPr lang="en-US"/>
          </a:p>
        </p:txBody>
      </p:sp>
      <p:sp>
        <p:nvSpPr>
          <p:cNvPr id="20483" name="Rectangle 2"/>
          <p:cNvSpPr>
            <a:spLocks noGrp="1" noRot="1" noChangeAspect="1" noChangeArrowheads="1" noTextEdit="1"/>
          </p:cNvSpPr>
          <p:nvPr>
            <p:ph type="sldImg"/>
          </p:nvPr>
        </p:nvSpPr>
        <p:spPr>
          <a:xfrm>
            <a:off x="1503363" y="720725"/>
            <a:ext cx="4119562" cy="3089275"/>
          </a:xfrm>
          <a:ln/>
        </p:spPr>
      </p:sp>
      <p:sp>
        <p:nvSpPr>
          <p:cNvPr id="20484" name="Rectangle 3"/>
          <p:cNvSpPr>
            <a:spLocks noGrp="1" noChangeArrowheads="1"/>
          </p:cNvSpPr>
          <p:nvPr>
            <p:ph type="body" idx="1"/>
          </p:nvPr>
        </p:nvSpPr>
        <p:spPr>
          <a:noFill/>
          <a:ln/>
        </p:spPr>
        <p:txBody>
          <a:bodyPr/>
          <a:lstStyle/>
          <a:p>
            <a:r>
              <a:rPr lang="en-US">
                <a:latin typeface="Times New Roman" charset="0"/>
              </a:rPr>
              <a:t>Today we’re going to talk about protototyping: producing cheaper, less accurate renditions of your target interface. Prototyping is essential in the early iterations of a spiral design process, and it’s useful in later iterations too.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19595536-9E64-634E-89FC-AF173C2069EF}" type="slidenum">
              <a:rPr lang="en-US"/>
              <a:pPr/>
              <a:t>7</a:t>
            </a:fld>
            <a:endParaRPr lang="en-US"/>
          </a:p>
        </p:txBody>
      </p:sp>
      <p:sp>
        <p:nvSpPr>
          <p:cNvPr id="22531" name="Rectangle 2"/>
          <p:cNvSpPr>
            <a:spLocks noGrp="1" noRot="1" noChangeAspect="1" noChangeArrowheads="1" noTextEdit="1"/>
          </p:cNvSpPr>
          <p:nvPr>
            <p:ph type="sldImg"/>
          </p:nvPr>
        </p:nvSpPr>
        <p:spPr>
          <a:xfrm>
            <a:off x="1503363" y="720725"/>
            <a:ext cx="4119562" cy="3089275"/>
          </a:xfrm>
          <a:ln/>
        </p:spPr>
      </p:sp>
      <p:sp>
        <p:nvSpPr>
          <p:cNvPr id="22532" name="Rectangle 3"/>
          <p:cNvSpPr>
            <a:spLocks noGrp="1" noChangeArrowheads="1"/>
          </p:cNvSpPr>
          <p:nvPr>
            <p:ph type="body" idx="1"/>
          </p:nvPr>
        </p:nvSpPr>
        <p:spPr>
          <a:noFill/>
          <a:ln/>
        </p:spPr>
        <p:txBody>
          <a:bodyPr/>
          <a:lstStyle/>
          <a:p>
            <a:r>
              <a:rPr lang="en-US" dirty="0">
                <a:latin typeface="Times New Roman" charset="0"/>
              </a:rPr>
              <a:t>We build prototypes for several reasons, all of which largely boil down to cost.</a:t>
            </a:r>
          </a:p>
          <a:p>
            <a:r>
              <a:rPr lang="en-US" dirty="0">
                <a:latin typeface="Times New Roman" charset="0"/>
              </a:rPr>
              <a:t>First, prototypes are much faster to build than finished implementations, so we can evaluate them sooner and get early feedback about the good and bad points of a design.</a:t>
            </a:r>
          </a:p>
          <a:p>
            <a:r>
              <a:rPr lang="en-US" dirty="0">
                <a:latin typeface="Times New Roman" charset="0"/>
              </a:rPr>
              <a:t>Second, if we have a design decision that is hard to resolve, we can build multiple prototypes embodying the different alternatives of the decision.</a:t>
            </a:r>
          </a:p>
          <a:p>
            <a:pPr marL="0" marR="0" indent="0" algn="l" defTabSz="914400" rtl="0" eaLnBrk="0" fontAlgn="base" latinLnBrk="0" hangingPunct="0">
              <a:lnSpc>
                <a:spcPct val="100000"/>
              </a:lnSpc>
              <a:spcBef>
                <a:spcPts val="1000"/>
              </a:spcBef>
              <a:spcAft>
                <a:spcPct val="0"/>
              </a:spcAft>
              <a:buClrTx/>
              <a:buSzTx/>
              <a:buFontTx/>
              <a:buNone/>
              <a:tabLst/>
              <a:defRPr/>
            </a:pPr>
            <a:r>
              <a:rPr lang="en-US" dirty="0">
                <a:latin typeface="Times New Roman" charset="0"/>
              </a:rPr>
              <a:t>Third, if we discover problems in the design, a prototype can be changed more easily, for the same reasons it could be built faster.  Prototypes are more malleable.  Most important, if the design flaws are serious, a prototype can be </a:t>
            </a:r>
            <a:r>
              <a:rPr lang="en-US" b="1" dirty="0">
                <a:latin typeface="Times New Roman" charset="0"/>
              </a:rPr>
              <a:t>thrown away</a:t>
            </a:r>
            <a:r>
              <a:rPr lang="en-US" dirty="0">
                <a:latin typeface="Times New Roman" charset="0"/>
              </a:rPr>
              <a:t>.  It’s important not to commit strongly to design ideas in the early stages of design.  Unfortunately, writing and debugging a lot of code creates a psychological sense of commitment which is hard to break.  You don’t want to throw away something you’ve worked hard on, so you’re tempted to keep some of the code around, even if it really should be scrapped</a:t>
            </a:r>
            <a:r>
              <a:rPr lang="en-US" dirty="0" smtClean="0">
                <a:latin typeface="Times New Roman" charset="0"/>
              </a:rPr>
              <a:t>.  (Alan Cooper,</a:t>
            </a:r>
            <a:r>
              <a:rPr lang="en-US" baseline="0" dirty="0" smtClean="0">
                <a:latin typeface="Times New Roman" charset="0"/>
              </a:rPr>
              <a:t> “The Perils of Prototyping”, 1994. </a:t>
            </a:r>
            <a:r>
              <a:rPr lang="en-US" dirty="0" smtClean="0">
                <a:latin typeface="Times New Roman" charset="0"/>
              </a:rPr>
              <a:t>http://</a:t>
            </a:r>
            <a:r>
              <a:rPr lang="en-US" dirty="0" err="1" smtClean="0">
                <a:latin typeface="Times New Roman" charset="0"/>
              </a:rPr>
              <a:t>www.cooper.com</a:t>
            </a:r>
            <a:r>
              <a:rPr lang="en-US" dirty="0" smtClean="0">
                <a:latin typeface="Times New Roman" charset="0"/>
              </a:rPr>
              <a:t>/journal/1999/09/</a:t>
            </a:r>
            <a:r>
              <a:rPr lang="en-US" dirty="0" err="1" smtClean="0">
                <a:latin typeface="Times New Roman" charset="0"/>
              </a:rPr>
              <a:t>the_perils_of_prototyping.html</a:t>
            </a:r>
            <a:r>
              <a:rPr lang="en-US" baseline="0" dirty="0" smtClean="0">
                <a:latin typeface="Times New Roman" charset="0"/>
              </a:rPr>
              <a:t> )</a:t>
            </a:r>
            <a:endParaRPr lang="en-US" dirty="0">
              <a:latin typeface="Times New Roman" charset="0"/>
            </a:endParaRPr>
          </a:p>
          <a:p>
            <a:r>
              <a:rPr lang="en-US" dirty="0" smtClean="0">
                <a:latin typeface="Times New Roman" charset="0"/>
              </a:rPr>
              <a:t>Most of the </a:t>
            </a:r>
            <a:r>
              <a:rPr lang="en-US" dirty="0">
                <a:latin typeface="Times New Roman" charset="0"/>
              </a:rPr>
              <a:t>prototyping techniques we’ll see in this lecture actually force you to throw the prototype away.  For example, a paper mockup won’t form any part of a finished software implementation.  This is a good mindset to have in early iterations, since it maximizes your creative freedom.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0CDC756E-E9C2-0242-964F-AA714145D272}" type="slidenum">
              <a:rPr lang="en-US"/>
              <a:pPr/>
              <a:t>8</a:t>
            </a:fld>
            <a:endParaRPr lang="en-US"/>
          </a:p>
        </p:txBody>
      </p:sp>
      <p:sp>
        <p:nvSpPr>
          <p:cNvPr id="24579" name="Rectangle 2"/>
          <p:cNvSpPr>
            <a:spLocks noGrp="1" noRot="1" noChangeAspect="1" noChangeArrowheads="1" noTextEdit="1"/>
          </p:cNvSpPr>
          <p:nvPr>
            <p:ph type="sldImg"/>
          </p:nvPr>
        </p:nvSpPr>
        <p:spPr>
          <a:xfrm>
            <a:off x="1503363" y="720725"/>
            <a:ext cx="4119562" cy="3089275"/>
          </a:xfrm>
          <a:ln/>
        </p:spPr>
      </p:sp>
      <p:sp>
        <p:nvSpPr>
          <p:cNvPr id="24580" name="Rectangle 3"/>
          <p:cNvSpPr>
            <a:spLocks noGrp="1" noChangeArrowheads="1"/>
          </p:cNvSpPr>
          <p:nvPr>
            <p:ph type="body" idx="1"/>
          </p:nvPr>
        </p:nvSpPr>
        <p:spPr>
          <a:noFill/>
          <a:ln/>
        </p:spPr>
        <p:txBody>
          <a:bodyPr/>
          <a:lstStyle/>
          <a:p>
            <a:r>
              <a:rPr lang="en-US">
                <a:latin typeface="Times New Roman" charset="0"/>
              </a:rPr>
              <a:t>An essential property of a prototyping technique is its </a:t>
            </a:r>
            <a:r>
              <a:rPr lang="en-US" b="1">
                <a:latin typeface="Times New Roman" charset="0"/>
              </a:rPr>
              <a:t>fidelity</a:t>
            </a:r>
            <a:r>
              <a:rPr lang="en-US">
                <a:latin typeface="Times New Roman" charset="0"/>
              </a:rPr>
              <a:t>, which is simply how similar it is to the finished interface.  Low-fidelity prototypes omit details, use cheaper materials, or use different interaction techniques.  High-fidelity prototypes are very similar to the finished product.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F82258A7-2C31-0A45-A6FE-A6B55AD1FD4C}" type="slidenum">
              <a:rPr lang="en-US"/>
              <a:pPr/>
              <a:t>9</a:t>
            </a:fld>
            <a:endParaRPr lang="en-US"/>
          </a:p>
        </p:txBody>
      </p:sp>
      <p:sp>
        <p:nvSpPr>
          <p:cNvPr id="26627" name="Rectangle 2"/>
          <p:cNvSpPr>
            <a:spLocks noGrp="1" noRot="1" noChangeAspect="1" noChangeArrowheads="1" noTextEdit="1"/>
          </p:cNvSpPr>
          <p:nvPr>
            <p:ph type="sldImg"/>
          </p:nvPr>
        </p:nvSpPr>
        <p:spPr>
          <a:xfrm>
            <a:off x="1503363" y="720725"/>
            <a:ext cx="4119562" cy="3089275"/>
          </a:xfrm>
          <a:ln/>
        </p:spPr>
      </p:sp>
      <p:sp>
        <p:nvSpPr>
          <p:cNvPr id="26628" name="Rectangle 3"/>
          <p:cNvSpPr>
            <a:spLocks noGrp="1" noChangeArrowheads="1"/>
          </p:cNvSpPr>
          <p:nvPr>
            <p:ph type="body" idx="1"/>
          </p:nvPr>
        </p:nvSpPr>
        <p:spPr>
          <a:noFill/>
          <a:ln/>
        </p:spPr>
        <p:txBody>
          <a:bodyPr/>
          <a:lstStyle/>
          <a:p>
            <a:r>
              <a:rPr lang="en-US">
                <a:latin typeface="Times New Roman" charset="0"/>
              </a:rPr>
              <a:t>Fidelity is not just one-dimensional, however.  Prototypes can be low- or high-fidelity in various different ways (Carolyn Snyder, </a:t>
            </a:r>
            <a:r>
              <a:rPr lang="en-US" i="1">
                <a:latin typeface="Times New Roman" charset="0"/>
              </a:rPr>
              <a:t>Paper Prototyping</a:t>
            </a:r>
            <a:r>
              <a:rPr lang="en-US">
                <a:latin typeface="Times New Roman" charset="0"/>
              </a:rPr>
              <a:t>, 2003).</a:t>
            </a:r>
          </a:p>
          <a:p>
            <a:r>
              <a:rPr lang="en-US" b="1">
                <a:latin typeface="Times New Roman" charset="0"/>
              </a:rPr>
              <a:t>Breadth</a:t>
            </a:r>
            <a:r>
              <a:rPr lang="en-US">
                <a:latin typeface="Times New Roman" charset="0"/>
              </a:rPr>
              <a:t> refers to the fraction of the feature set represented by the prototype.  A prototype that is low-fidelity in breadth might be missing many features, having only enough to accomplish certain specific tasks.  A word processor prototype might omit printing and spell-checking, for example.</a:t>
            </a:r>
          </a:p>
          <a:p>
            <a:r>
              <a:rPr lang="en-US" b="1">
                <a:latin typeface="Times New Roman" charset="0"/>
              </a:rPr>
              <a:t>Depth</a:t>
            </a:r>
            <a:r>
              <a:rPr lang="en-US">
                <a:latin typeface="Times New Roman" charset="0"/>
              </a:rPr>
              <a:t> refers to how deeply each feature is actually implemented.  Is there a backend behind the prototype that’s actually implementing the feature?  Low-fidelity in depth may mean limited choices (e.g., you can’t print double-sided), canned responses (always prints the same text, not what you actually typed), or lack of robustness and error handling (crashes if the printer is offline).</a:t>
            </a:r>
            <a:endParaRPr lang="en-US" b="1">
              <a:latin typeface="Times New Roman" charset="0"/>
            </a:endParaRPr>
          </a:p>
          <a:p>
            <a:r>
              <a:rPr lang="en-US">
                <a:latin typeface="Times New Roman" charset="0"/>
              </a:rPr>
              <a:t>A diagrammatic way to visualize breadth and depth is shown (following Nielsen, </a:t>
            </a:r>
            <a:r>
              <a:rPr lang="en-US" i="1">
                <a:latin typeface="Times New Roman" charset="0"/>
              </a:rPr>
              <a:t>Usability Engineering</a:t>
            </a:r>
            <a:r>
              <a:rPr lang="en-US">
                <a:latin typeface="Times New Roman" charset="0"/>
              </a:rPr>
              <a:t>, p. 94). A </a:t>
            </a:r>
            <a:r>
              <a:rPr lang="en-US" b="1">
                <a:latin typeface="Times New Roman" charset="0"/>
              </a:rPr>
              <a:t>horizontal prototype</a:t>
            </a:r>
            <a:r>
              <a:rPr lang="en-US">
                <a:latin typeface="Times New Roman" charset="0"/>
              </a:rPr>
              <a:t> is all breadth, and little depth; it’s basically a frontend with no backend.  A </a:t>
            </a:r>
            <a:r>
              <a:rPr lang="en-US" b="1">
                <a:latin typeface="Times New Roman" charset="0"/>
              </a:rPr>
              <a:t>vertical prototype</a:t>
            </a:r>
            <a:r>
              <a:rPr lang="en-US">
                <a:latin typeface="Times New Roman" charset="0"/>
              </a:rPr>
              <a:t> is the converse: one area of the interface is implemented deeply.  The question of whether to build a horizontal or vertical prototype depends on what risks you’re trying to mitigate.  In user interface design, horizontal prototypes are more common, since they address usability risk.  But if some aspect of the application is a risky implementation – you’re not sure if it can be implemented to meet the requirements – then you may want to build a vertical prototype to test that.</a:t>
            </a:r>
          </a:p>
          <a:p>
            <a:r>
              <a:rPr lang="en-US">
                <a:latin typeface="Times New Roman" charset="0"/>
              </a:rPr>
              <a:t>A special case lies at the intersection of a horizontal and a vertical prototype.  A </a:t>
            </a:r>
            <a:r>
              <a:rPr lang="en-US" b="1">
                <a:latin typeface="Times New Roman" charset="0"/>
              </a:rPr>
              <a:t>scenario</a:t>
            </a:r>
            <a:r>
              <a:rPr lang="en-US">
                <a:latin typeface="Times New Roman" charset="0"/>
              </a:rPr>
              <a:t> shows how the frontend would look for a single concrete task.</a:t>
            </a:r>
          </a:p>
          <a:p>
            <a:endParaRPr 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C31F340-2428-FD41-A661-E1DF28C4243A}" type="slidenum">
              <a:rPr lang="en-US"/>
              <a:pPr/>
              <a:t>10</a:t>
            </a:fld>
            <a:endParaRPr lang="en-US"/>
          </a:p>
        </p:txBody>
      </p:sp>
      <p:sp>
        <p:nvSpPr>
          <p:cNvPr id="28675" name="Rectangle 2"/>
          <p:cNvSpPr>
            <a:spLocks noGrp="1" noRot="1" noChangeAspect="1" noChangeArrowheads="1" noTextEdit="1"/>
          </p:cNvSpPr>
          <p:nvPr>
            <p:ph type="sldImg"/>
          </p:nvPr>
        </p:nvSpPr>
        <p:spPr>
          <a:xfrm>
            <a:off x="1503363" y="720725"/>
            <a:ext cx="4119562" cy="3089275"/>
          </a:xfrm>
          <a:ln/>
        </p:spPr>
      </p:sp>
      <p:sp>
        <p:nvSpPr>
          <p:cNvPr id="28676" name="Rectangle 3"/>
          <p:cNvSpPr>
            <a:spLocks noGrp="1" noChangeArrowheads="1"/>
          </p:cNvSpPr>
          <p:nvPr>
            <p:ph type="body" idx="1"/>
          </p:nvPr>
        </p:nvSpPr>
        <p:spPr>
          <a:noFill/>
          <a:ln/>
        </p:spPr>
        <p:txBody>
          <a:bodyPr/>
          <a:lstStyle/>
          <a:p>
            <a:r>
              <a:rPr lang="en-US">
                <a:latin typeface="Times New Roman" charset="0"/>
              </a:rPr>
              <a:t>Two more crucial dimensions of a prototype’s fidelity are, loosely, its look and its feel.  </a:t>
            </a:r>
            <a:r>
              <a:rPr lang="en-US" b="1">
                <a:latin typeface="Times New Roman" charset="0"/>
              </a:rPr>
              <a:t>Look</a:t>
            </a:r>
            <a:r>
              <a:rPr lang="en-US">
                <a:latin typeface="Times New Roman" charset="0"/>
              </a:rPr>
              <a:t> is the appearance of the prototype.  A hand-sketched prototype is low-fidelity in look, compared to a prototype that uses the same widget set as the finished implementation.  </a:t>
            </a:r>
            <a:r>
              <a:rPr lang="en-US" b="1">
                <a:latin typeface="Times New Roman" charset="0"/>
              </a:rPr>
              <a:t>Feel</a:t>
            </a:r>
            <a:r>
              <a:rPr lang="en-US">
                <a:latin typeface="Times New Roman" charset="0"/>
              </a:rPr>
              <a:t> refers to the physical methods by which the user interacts with the prototype.  A user interacts with a paper mockup by pointing at things to represent mouse clicks, and writing on the paper to represent keyboard input. This is a low-fidelity feel for a desktop application (but it may not be far off for a tablet PC application).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a:xfrm>
            <a:off x="685800" y="2130425"/>
            <a:ext cx="7772400" cy="1470025"/>
          </a:xfrm>
        </p:spPr>
        <p:txBody>
          <a:bodyPr/>
          <a:lstStyle>
            <a:lvl1pPr>
              <a:defRPr/>
            </a:lvl1pPr>
          </a:lstStyle>
          <a:p>
            <a:r>
              <a:rPr lang="en-US" dirty="0"/>
              <a:t>Click to edit Master title style</a:t>
            </a:r>
          </a:p>
        </p:txBody>
      </p:sp>
      <p:sp>
        <p:nvSpPr>
          <p:cNvPr id="135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4BCEAB8-06A5-4674-AF58-2362FC21A00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5748B2B5-41D7-4159-90FD-04EC08CDB5C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52400"/>
            <a:ext cx="21145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1912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A9A3D2C-E7B0-41F9-B6D9-1DC155354611}"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08BF3C87-60DA-48BB-AE3C-B67AEA40402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DED02BFE-7271-4A80-94B1-FD65C6DFD2D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460131C0-6659-4378-84D7-9E75C1B357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52AC1F09-2D7A-445F-A3D4-12F5B47D9B7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9" name="Rectangle 7"/>
          <p:cNvSpPr>
            <a:spLocks noGrp="1" noChangeArrowheads="1"/>
          </p:cNvSpPr>
          <p:nvPr>
            <p:ph type="sldNum" sz="quarter" idx="12"/>
          </p:nvPr>
        </p:nvSpPr>
        <p:spPr>
          <a:ln/>
        </p:spPr>
        <p:txBody>
          <a:bodyPr/>
          <a:lstStyle>
            <a:lvl1pPr>
              <a:defRPr/>
            </a:lvl1pPr>
          </a:lstStyle>
          <a:p>
            <a:fld id="{2B1927E9-FA1F-408A-B600-8D851381034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5" name="Rectangle 7"/>
          <p:cNvSpPr>
            <a:spLocks noGrp="1" noChangeArrowheads="1"/>
          </p:cNvSpPr>
          <p:nvPr>
            <p:ph type="sldNum" sz="quarter" idx="12"/>
          </p:nvPr>
        </p:nvSpPr>
        <p:spPr>
          <a:ln/>
        </p:spPr>
        <p:txBody>
          <a:bodyPr/>
          <a:lstStyle>
            <a:lvl1pPr>
              <a:defRPr/>
            </a:lvl1pPr>
          </a:lstStyle>
          <a:p>
            <a:fld id="{0865F683-D6B1-41F4-BD57-49C8073962A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4" name="Rectangle 7"/>
          <p:cNvSpPr>
            <a:spLocks noGrp="1" noChangeArrowheads="1"/>
          </p:cNvSpPr>
          <p:nvPr>
            <p:ph type="sldNum" sz="quarter" idx="12"/>
          </p:nvPr>
        </p:nvSpPr>
        <p:spPr>
          <a:ln/>
        </p:spPr>
        <p:txBody>
          <a:bodyPr/>
          <a:lstStyle>
            <a:lvl1pPr>
              <a:defRPr/>
            </a:lvl1pPr>
          </a:lstStyle>
          <a:p>
            <a:fld id="{7769B0E4-5AD4-4B74-8A1A-60581190802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891FF7C6-2E5B-4C40-A5DE-8BE7C4685FD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2B1F7454-AB04-4E8F-A161-493FBE9E57F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4149" name="Rectangle 5"/>
          <p:cNvSpPr>
            <a:spLocks noGrp="1" noChangeArrowheads="1"/>
          </p:cNvSpPr>
          <p:nvPr>
            <p:ph type="dt" sz="half" idx="2"/>
          </p:nvPr>
        </p:nvSpPr>
        <p:spPr bwMode="auto">
          <a:xfrm>
            <a:off x="457200" y="6245225"/>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r>
              <a:rPr lang="en-US" smtClean="0"/>
              <a:t>Spring 2013</a:t>
            </a:r>
            <a:endParaRPr lang="en-US"/>
          </a:p>
        </p:txBody>
      </p:sp>
      <p:sp>
        <p:nvSpPr>
          <p:cNvPr id="134150" name="Rectangle 6"/>
          <p:cNvSpPr>
            <a:spLocks noGrp="1" noChangeArrowheads="1"/>
          </p:cNvSpPr>
          <p:nvPr>
            <p:ph type="ftr" sz="quarter" idx="3"/>
          </p:nvPr>
        </p:nvSpPr>
        <p:spPr bwMode="auto">
          <a:xfrm>
            <a:off x="19050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r>
              <a:rPr lang="en-US" smtClean="0"/>
              <a:t>6.813/6.831 User Interface Design and Implementation</a:t>
            </a:r>
            <a:endParaRPr lang="en-US"/>
          </a:p>
        </p:txBody>
      </p:sp>
      <p:sp>
        <p:nvSpPr>
          <p:cNvPr id="134151" name="Rectangle 7"/>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11FD525-82AD-4D83-90EB-0F743BF092C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p:txStyles>
    <p:titleStyle>
      <a:lvl1pPr algn="l" rtl="0" eaLnBrk="0" fontAlgn="base" hangingPunct="0">
        <a:spcBef>
          <a:spcPct val="0"/>
        </a:spcBef>
        <a:spcAft>
          <a:spcPct val="0"/>
        </a:spcAft>
        <a:defRPr sz="2800">
          <a:solidFill>
            <a:schemeClr val="accent1"/>
          </a:solidFill>
          <a:latin typeface="+mj-lt"/>
          <a:ea typeface="ＭＳ Ｐゴシック" charset="-128"/>
          <a:cs typeface="+mj-cs"/>
        </a:defRPr>
      </a:lvl1pPr>
      <a:lvl2pPr algn="l" rtl="0" eaLnBrk="0" fontAlgn="base" hangingPunct="0">
        <a:spcBef>
          <a:spcPct val="0"/>
        </a:spcBef>
        <a:spcAft>
          <a:spcPct val="0"/>
        </a:spcAft>
        <a:defRPr sz="2800">
          <a:solidFill>
            <a:schemeClr val="accent1"/>
          </a:solidFill>
          <a:latin typeface="Arial Black" pitchFamily="34" charset="0"/>
          <a:ea typeface="ＭＳ Ｐゴシック" charset="-128"/>
        </a:defRPr>
      </a:lvl2pPr>
      <a:lvl3pPr algn="l" rtl="0" eaLnBrk="0" fontAlgn="base" hangingPunct="0">
        <a:spcBef>
          <a:spcPct val="0"/>
        </a:spcBef>
        <a:spcAft>
          <a:spcPct val="0"/>
        </a:spcAft>
        <a:defRPr sz="2800">
          <a:solidFill>
            <a:schemeClr val="accent1"/>
          </a:solidFill>
          <a:latin typeface="Arial Black" pitchFamily="34" charset="0"/>
          <a:ea typeface="ＭＳ Ｐゴシック" charset="-128"/>
        </a:defRPr>
      </a:lvl3pPr>
      <a:lvl4pPr algn="l" rtl="0" eaLnBrk="0" fontAlgn="base" hangingPunct="0">
        <a:spcBef>
          <a:spcPct val="0"/>
        </a:spcBef>
        <a:spcAft>
          <a:spcPct val="0"/>
        </a:spcAft>
        <a:defRPr sz="2800">
          <a:solidFill>
            <a:schemeClr val="accent1"/>
          </a:solidFill>
          <a:latin typeface="Arial Black" pitchFamily="34" charset="0"/>
          <a:ea typeface="ＭＳ Ｐゴシック" charset="-128"/>
        </a:defRPr>
      </a:lvl4pPr>
      <a:lvl5pPr algn="l" rtl="0" eaLnBrk="0" fontAlgn="base" hangingPunct="0">
        <a:spcBef>
          <a:spcPct val="0"/>
        </a:spcBef>
        <a:spcAft>
          <a:spcPct val="0"/>
        </a:spcAft>
        <a:defRPr sz="2800">
          <a:solidFill>
            <a:schemeClr val="accent1"/>
          </a:solidFill>
          <a:latin typeface="Arial Black" pitchFamily="34" charset="0"/>
          <a:ea typeface="ＭＳ Ｐゴシック" charset="-128"/>
        </a:defRPr>
      </a:lvl5pPr>
      <a:lvl6pPr marL="457200" algn="l" rtl="0" fontAlgn="base">
        <a:spcBef>
          <a:spcPct val="0"/>
        </a:spcBef>
        <a:spcAft>
          <a:spcPct val="0"/>
        </a:spcAft>
        <a:defRPr sz="3200">
          <a:solidFill>
            <a:schemeClr val="accent1"/>
          </a:solidFill>
          <a:latin typeface="Arial Black" pitchFamily="34" charset="0"/>
        </a:defRPr>
      </a:lvl6pPr>
      <a:lvl7pPr marL="914400" algn="l" rtl="0" fontAlgn="base">
        <a:spcBef>
          <a:spcPct val="0"/>
        </a:spcBef>
        <a:spcAft>
          <a:spcPct val="0"/>
        </a:spcAft>
        <a:defRPr sz="3200">
          <a:solidFill>
            <a:schemeClr val="accent1"/>
          </a:solidFill>
          <a:latin typeface="Arial Black" pitchFamily="34" charset="0"/>
        </a:defRPr>
      </a:lvl7pPr>
      <a:lvl8pPr marL="1371600" algn="l" rtl="0" fontAlgn="base">
        <a:spcBef>
          <a:spcPct val="0"/>
        </a:spcBef>
        <a:spcAft>
          <a:spcPct val="0"/>
        </a:spcAft>
        <a:defRPr sz="3200">
          <a:solidFill>
            <a:schemeClr val="accent1"/>
          </a:solidFill>
          <a:latin typeface="Arial Black" pitchFamily="34" charset="0"/>
        </a:defRPr>
      </a:lvl8pPr>
      <a:lvl9pPr marL="1828800" algn="l" rtl="0" fontAlgn="base">
        <a:spcBef>
          <a:spcPct val="0"/>
        </a:spcBef>
        <a:spcAft>
          <a:spcPct val="0"/>
        </a:spcAft>
        <a:defRPr sz="3200">
          <a:solidFill>
            <a:schemeClr val="accent1"/>
          </a:solidFill>
          <a:latin typeface="Arial Black"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image" Target="../media/image13.jpeg"/><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5.jpeg"/><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4" Type="http://schemas.openxmlformats.org/officeDocument/2006/relationships/image" Target="../media/image18.jpeg"/><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L10: Prototyping</a:t>
            </a:r>
            <a:endParaRPr lang="en-US" dirty="0"/>
          </a:p>
        </p:txBody>
      </p:sp>
      <p:sp>
        <p:nvSpPr>
          <p:cNvPr id="3" name="Subtitle 2"/>
          <p:cNvSpPr>
            <a:spLocks noGrp="1"/>
          </p:cNvSpPr>
          <p:nvPr>
            <p:ph type="subTitle" idx="1"/>
          </p:nvPr>
        </p:nvSpPr>
        <p:spPr>
          <a:xfrm>
            <a:off x="1371600" y="3505200"/>
            <a:ext cx="6400800" cy="2133600"/>
          </a:xfrm>
        </p:spPr>
        <p:txBody>
          <a:bodyPr/>
          <a:lstStyle/>
          <a:p>
            <a:pPr marL="342900" indent="-342900" algn="l">
              <a:buFont typeface="Arial"/>
              <a:buChar char="•"/>
            </a:pPr>
            <a:endParaRPr lang="en-US" sz="1600" dirty="0" smtClean="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E4BCEAB8-06A5-4674-AF58-2362FC21A007}" type="slidenum">
              <a:rPr lang="en-US" smtClean="0"/>
              <a:pPr/>
              <a:t>1</a:t>
            </a:fld>
            <a:endParaRPr lang="en-US"/>
          </a:p>
        </p:txBody>
      </p:sp>
    </p:spTree>
    <p:extLst>
      <p:ext uri="{BB962C8B-B14F-4D97-AF65-F5344CB8AC3E}">
        <p14:creationId xmlns:p14="http://schemas.microsoft.com/office/powerpoint/2010/main" val="4907873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More Dimensions of Fidelity</a:t>
            </a:r>
          </a:p>
        </p:txBody>
      </p:sp>
      <p:sp>
        <p:nvSpPr>
          <p:cNvPr id="27651" name="Rectangle 3"/>
          <p:cNvSpPr>
            <a:spLocks noGrp="1" noChangeArrowheads="1"/>
          </p:cNvSpPr>
          <p:nvPr>
            <p:ph type="body" idx="1"/>
          </p:nvPr>
        </p:nvSpPr>
        <p:spPr/>
        <p:txBody>
          <a:bodyPr/>
          <a:lstStyle/>
          <a:p>
            <a:r>
              <a:rPr lang="en-US"/>
              <a:t>Look: appearance, graphic design</a:t>
            </a:r>
          </a:p>
          <a:p>
            <a:pPr lvl="1"/>
            <a:r>
              <a:rPr lang="en-US"/>
              <a:t>Sketchy, hand-drawn</a:t>
            </a:r>
          </a:p>
          <a:p>
            <a:r>
              <a:rPr lang="en-US"/>
              <a:t>Feel: input method</a:t>
            </a:r>
          </a:p>
          <a:p>
            <a:pPr lvl="1"/>
            <a:r>
              <a:rPr lang="en-US"/>
              <a:t>Pointing &amp; writing feels very different from mouse &amp; keyboard</a:t>
            </a:r>
          </a:p>
        </p:txBody>
      </p:sp>
      <p:sp>
        <p:nvSpPr>
          <p:cNvPr id="27652"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27653"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7654" name="Slide Number Placeholder 5"/>
          <p:cNvSpPr>
            <a:spLocks noGrp="1"/>
          </p:cNvSpPr>
          <p:nvPr>
            <p:ph type="sldNum" sz="quarter" idx="12"/>
          </p:nvPr>
        </p:nvSpPr>
        <p:spPr>
          <a:noFill/>
        </p:spPr>
        <p:txBody>
          <a:bodyPr/>
          <a:lstStyle/>
          <a:p>
            <a:fld id="{E3F232AD-5ECF-EB49-9A30-8CC8EF24E53D}" type="slidenum">
              <a:rPr lang="en-US"/>
              <a:pPr/>
              <a:t>10</a:t>
            </a:fld>
            <a:endParaRPr lang="en-US"/>
          </a:p>
        </p:txBody>
      </p:sp>
    </p:spTree>
    <p:extLst>
      <p:ext uri="{BB962C8B-B14F-4D97-AF65-F5344CB8AC3E}">
        <p14:creationId xmlns:p14="http://schemas.microsoft.com/office/powerpoint/2010/main" val="162827298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Comparing Fidelity of Look &amp; Feel</a:t>
            </a:r>
          </a:p>
        </p:txBody>
      </p:sp>
      <p:pic>
        <p:nvPicPr>
          <p:cNvPr id="7" name="Content Placeholder 6" descr="hifi.png"/>
          <p:cNvPicPr>
            <a:picLocks noGrp="1" noChangeAspect="1"/>
          </p:cNvPicPr>
          <p:nvPr>
            <p:ph idx="1"/>
          </p:nvPr>
        </p:nvPicPr>
        <p:blipFill>
          <a:blip r:embed="rId3"/>
          <a:srcRect l="-8578" r="-8578"/>
          <a:stretch>
            <a:fillRect/>
          </a:stretch>
        </p:blipFill>
        <p:spPr>
          <a:xfrm>
            <a:off x="4572000" y="3124200"/>
            <a:ext cx="4136923" cy="2514600"/>
          </a:xfrm>
        </p:spPr>
      </p:pic>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pPr>
              <a:defRPr/>
            </a:pPr>
            <a:fld id="{DF4A5968-FB25-9E44-92FF-0E8EE4085950}" type="slidenum">
              <a:rPr lang="en-US" smtClean="0"/>
              <a:pPr>
                <a:defRPr/>
              </a:pPr>
              <a:t>11</a:t>
            </a:fld>
            <a:endParaRPr lang="en-US"/>
          </a:p>
        </p:txBody>
      </p:sp>
      <p:pic>
        <p:nvPicPr>
          <p:cNvPr id="8" name="Picture 7" descr="lofi.png"/>
          <p:cNvPicPr>
            <a:picLocks noChangeAspect="1"/>
          </p:cNvPicPr>
          <p:nvPr/>
        </p:nvPicPr>
        <p:blipFill>
          <a:blip r:embed="rId4"/>
          <a:stretch>
            <a:fillRect/>
          </a:stretch>
        </p:blipFill>
        <p:spPr>
          <a:xfrm>
            <a:off x="457201" y="1143000"/>
            <a:ext cx="3733800" cy="2775663"/>
          </a:xfrm>
          <a:prstGeom prst="rect">
            <a:avLst/>
          </a:prstGeom>
        </p:spPr>
      </p:pic>
    </p:spTree>
    <p:extLst>
      <p:ext uri="{BB962C8B-B14F-4D97-AF65-F5344CB8AC3E}">
        <p14:creationId xmlns:p14="http://schemas.microsoft.com/office/powerpoint/2010/main" val="2377855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Paper Prototype</a:t>
            </a:r>
          </a:p>
        </p:txBody>
      </p:sp>
      <p:sp>
        <p:nvSpPr>
          <p:cNvPr id="29699" name="Rectangle 3"/>
          <p:cNvSpPr>
            <a:spLocks noGrp="1" noChangeArrowheads="1"/>
          </p:cNvSpPr>
          <p:nvPr>
            <p:ph type="body" idx="1"/>
          </p:nvPr>
        </p:nvSpPr>
        <p:spPr/>
        <p:txBody>
          <a:bodyPr/>
          <a:lstStyle/>
          <a:p>
            <a:pPr>
              <a:lnSpc>
                <a:spcPct val="90000"/>
              </a:lnSpc>
            </a:pPr>
            <a:r>
              <a:rPr lang="en-US" sz="2400"/>
              <a:t>Interactive paper mockup</a:t>
            </a:r>
          </a:p>
          <a:p>
            <a:pPr lvl="1">
              <a:lnSpc>
                <a:spcPct val="90000"/>
              </a:lnSpc>
            </a:pPr>
            <a:r>
              <a:rPr lang="en-US" sz="2000"/>
              <a:t>Sketches of screen appearance</a:t>
            </a:r>
          </a:p>
          <a:p>
            <a:pPr lvl="1">
              <a:lnSpc>
                <a:spcPct val="90000"/>
              </a:lnSpc>
            </a:pPr>
            <a:r>
              <a:rPr lang="en-US" sz="2000"/>
              <a:t>Paper pieces show windows, menus, dialog boxes</a:t>
            </a:r>
          </a:p>
          <a:p>
            <a:pPr>
              <a:lnSpc>
                <a:spcPct val="90000"/>
              </a:lnSpc>
            </a:pPr>
            <a:r>
              <a:rPr lang="en-US" sz="2400"/>
              <a:t>Interaction is natural</a:t>
            </a:r>
          </a:p>
          <a:p>
            <a:pPr lvl="1">
              <a:lnSpc>
                <a:spcPct val="90000"/>
              </a:lnSpc>
            </a:pPr>
            <a:r>
              <a:rPr lang="en-US" sz="2000"/>
              <a:t>Pointing with a finger = mouse click</a:t>
            </a:r>
          </a:p>
          <a:p>
            <a:pPr lvl="1">
              <a:lnSpc>
                <a:spcPct val="90000"/>
              </a:lnSpc>
            </a:pPr>
            <a:r>
              <a:rPr lang="en-US" sz="2000"/>
              <a:t>Writing = typing</a:t>
            </a:r>
          </a:p>
          <a:p>
            <a:pPr>
              <a:lnSpc>
                <a:spcPct val="90000"/>
              </a:lnSpc>
            </a:pPr>
            <a:r>
              <a:rPr lang="en-US" sz="2400"/>
              <a:t>A person simulates the computer</a:t>
            </a:r>
            <a:r>
              <a:rPr lang="en-US" sz="2400">
                <a:latin typeface="Verdana" charset="0"/>
              </a:rPr>
              <a:t>’</a:t>
            </a:r>
            <a:r>
              <a:rPr lang="en-US" sz="2400"/>
              <a:t>s operation</a:t>
            </a:r>
          </a:p>
          <a:p>
            <a:pPr lvl="1">
              <a:lnSpc>
                <a:spcPct val="90000"/>
              </a:lnSpc>
            </a:pPr>
            <a:r>
              <a:rPr lang="en-US" sz="2000"/>
              <a:t>Putting down &amp; picking up pieces</a:t>
            </a:r>
          </a:p>
          <a:p>
            <a:pPr lvl="1">
              <a:lnSpc>
                <a:spcPct val="90000"/>
              </a:lnSpc>
            </a:pPr>
            <a:r>
              <a:rPr lang="en-US" sz="2000"/>
              <a:t>Writing responses on the </a:t>
            </a:r>
            <a:r>
              <a:rPr lang="en-US" sz="2000">
                <a:latin typeface="Verdana" charset="0"/>
              </a:rPr>
              <a:t>“</a:t>
            </a:r>
            <a:r>
              <a:rPr lang="en-US" sz="2000"/>
              <a:t>screen</a:t>
            </a:r>
            <a:r>
              <a:rPr lang="en-US" sz="2000">
                <a:latin typeface="Verdana" charset="0"/>
              </a:rPr>
              <a:t>”</a:t>
            </a:r>
            <a:endParaRPr lang="en-US" sz="2000"/>
          </a:p>
          <a:p>
            <a:pPr lvl="1">
              <a:lnSpc>
                <a:spcPct val="90000"/>
              </a:lnSpc>
            </a:pPr>
            <a:r>
              <a:rPr lang="en-US" sz="2000"/>
              <a:t>Describing effects that are hard to show on paper</a:t>
            </a:r>
          </a:p>
          <a:p>
            <a:pPr>
              <a:lnSpc>
                <a:spcPct val="90000"/>
              </a:lnSpc>
            </a:pPr>
            <a:r>
              <a:rPr lang="en-US" sz="2400"/>
              <a:t>Low fidelity in look &amp; feel</a:t>
            </a:r>
          </a:p>
          <a:p>
            <a:pPr>
              <a:lnSpc>
                <a:spcPct val="90000"/>
              </a:lnSpc>
            </a:pPr>
            <a:r>
              <a:rPr lang="en-US" sz="2400"/>
              <a:t>High fidelity in depth (person simulates the backend)</a:t>
            </a:r>
          </a:p>
        </p:txBody>
      </p:sp>
      <p:sp>
        <p:nvSpPr>
          <p:cNvPr id="29700"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29701"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9702" name="Slide Number Placeholder 5"/>
          <p:cNvSpPr>
            <a:spLocks noGrp="1"/>
          </p:cNvSpPr>
          <p:nvPr>
            <p:ph type="sldNum" sz="quarter" idx="12"/>
          </p:nvPr>
        </p:nvSpPr>
        <p:spPr>
          <a:noFill/>
        </p:spPr>
        <p:txBody>
          <a:bodyPr/>
          <a:lstStyle/>
          <a:p>
            <a:fld id="{87855148-E5A5-A044-9256-1A93BDEA1BE0}" type="slidenum">
              <a:rPr lang="en-US"/>
              <a:pPr/>
              <a:t>12</a:t>
            </a:fld>
            <a:endParaRPr lang="en-US"/>
          </a:p>
        </p:txBody>
      </p:sp>
    </p:spTree>
    <p:extLst>
      <p:ext uri="{BB962C8B-B14F-4D97-AF65-F5344CB8AC3E}">
        <p14:creationId xmlns:p14="http://schemas.microsoft.com/office/powerpoint/2010/main" val="1163461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Why Paper Prototyping?</a:t>
            </a:r>
          </a:p>
        </p:txBody>
      </p:sp>
      <p:sp>
        <p:nvSpPr>
          <p:cNvPr id="31747" name="Rectangle 3"/>
          <p:cNvSpPr>
            <a:spLocks noGrp="1" noChangeArrowheads="1"/>
          </p:cNvSpPr>
          <p:nvPr>
            <p:ph type="body" idx="1"/>
          </p:nvPr>
        </p:nvSpPr>
        <p:spPr/>
        <p:txBody>
          <a:bodyPr/>
          <a:lstStyle/>
          <a:p>
            <a:pPr>
              <a:lnSpc>
                <a:spcPct val="90000"/>
              </a:lnSpc>
            </a:pPr>
            <a:r>
              <a:rPr lang="en-US" sz="2400"/>
              <a:t>Faster to build</a:t>
            </a:r>
          </a:p>
          <a:p>
            <a:pPr lvl="1">
              <a:lnSpc>
                <a:spcPct val="90000"/>
              </a:lnSpc>
            </a:pPr>
            <a:r>
              <a:rPr lang="en-US" sz="2000"/>
              <a:t>Sketching is faster than programming</a:t>
            </a:r>
          </a:p>
          <a:p>
            <a:pPr>
              <a:lnSpc>
                <a:spcPct val="90000"/>
              </a:lnSpc>
            </a:pPr>
            <a:r>
              <a:rPr lang="en-US" sz="2400"/>
              <a:t>Easier to change</a:t>
            </a:r>
          </a:p>
          <a:p>
            <a:pPr lvl="1">
              <a:lnSpc>
                <a:spcPct val="90000"/>
              </a:lnSpc>
            </a:pPr>
            <a:r>
              <a:rPr lang="en-US" sz="2000"/>
              <a:t>Easy to make changes between user tests, or even </a:t>
            </a:r>
            <a:r>
              <a:rPr lang="en-US" sz="2000" i="1"/>
              <a:t>during</a:t>
            </a:r>
            <a:r>
              <a:rPr lang="en-US" sz="2000"/>
              <a:t> a user test</a:t>
            </a:r>
          </a:p>
          <a:p>
            <a:pPr lvl="1">
              <a:lnSpc>
                <a:spcPct val="90000"/>
              </a:lnSpc>
            </a:pPr>
            <a:r>
              <a:rPr lang="en-US" sz="2000"/>
              <a:t>No code investment</a:t>
            </a:r>
            <a:r>
              <a:rPr lang="en-US" sz="2000">
                <a:latin typeface="Verdana" charset="0"/>
              </a:rPr>
              <a:t>–</a:t>
            </a:r>
            <a:r>
              <a:rPr lang="en-US" sz="2000"/>
              <a:t> everything will be thrown away (except the design)</a:t>
            </a:r>
          </a:p>
          <a:p>
            <a:pPr>
              <a:lnSpc>
                <a:spcPct val="90000"/>
              </a:lnSpc>
            </a:pPr>
            <a:r>
              <a:rPr lang="en-US" sz="2400"/>
              <a:t>Focuses attention on big picture</a:t>
            </a:r>
          </a:p>
          <a:p>
            <a:pPr lvl="1">
              <a:lnSpc>
                <a:spcPct val="90000"/>
              </a:lnSpc>
            </a:pPr>
            <a:r>
              <a:rPr lang="en-US" sz="2000"/>
              <a:t>Designer doesn</a:t>
            </a:r>
            <a:r>
              <a:rPr lang="en-US" sz="2000">
                <a:latin typeface="Verdana" charset="0"/>
              </a:rPr>
              <a:t>’</a:t>
            </a:r>
            <a:r>
              <a:rPr lang="en-US" sz="2000"/>
              <a:t>t waste time on details</a:t>
            </a:r>
          </a:p>
          <a:p>
            <a:pPr lvl="1">
              <a:lnSpc>
                <a:spcPct val="90000"/>
              </a:lnSpc>
            </a:pPr>
            <a:r>
              <a:rPr lang="en-US" sz="2000"/>
              <a:t>Customer makes more creative suggestions, not nitpicking</a:t>
            </a:r>
          </a:p>
          <a:p>
            <a:pPr>
              <a:lnSpc>
                <a:spcPct val="90000"/>
              </a:lnSpc>
            </a:pPr>
            <a:r>
              <a:rPr lang="en-US" sz="2400"/>
              <a:t>Nonprogrammers can help</a:t>
            </a:r>
          </a:p>
          <a:p>
            <a:pPr lvl="1">
              <a:lnSpc>
                <a:spcPct val="90000"/>
              </a:lnSpc>
            </a:pPr>
            <a:r>
              <a:rPr lang="en-US" sz="2000"/>
              <a:t>Only kindergarten skills are required</a:t>
            </a:r>
          </a:p>
        </p:txBody>
      </p:sp>
      <p:sp>
        <p:nvSpPr>
          <p:cNvPr id="31748"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31749"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31750" name="Slide Number Placeholder 5"/>
          <p:cNvSpPr>
            <a:spLocks noGrp="1"/>
          </p:cNvSpPr>
          <p:nvPr>
            <p:ph type="sldNum" sz="quarter" idx="12"/>
          </p:nvPr>
        </p:nvSpPr>
        <p:spPr>
          <a:noFill/>
        </p:spPr>
        <p:txBody>
          <a:bodyPr/>
          <a:lstStyle/>
          <a:p>
            <a:fld id="{1052DFE4-2BE4-3F40-9A36-F6E71DB95BBE}" type="slidenum">
              <a:rPr lang="en-US"/>
              <a:pPr/>
              <a:t>13</a:t>
            </a:fld>
            <a:endParaRPr lang="en-US"/>
          </a:p>
        </p:txBody>
      </p:sp>
    </p:spTree>
    <p:extLst>
      <p:ext uri="{BB962C8B-B14F-4D97-AF65-F5344CB8AC3E}">
        <p14:creationId xmlns:p14="http://schemas.microsoft.com/office/powerpoint/2010/main" val="228496839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Tools for Paper Prototyping</a:t>
            </a:r>
          </a:p>
        </p:txBody>
      </p:sp>
      <p:sp>
        <p:nvSpPr>
          <p:cNvPr id="33795" name="Rectangle 3"/>
          <p:cNvSpPr>
            <a:spLocks noGrp="1" noChangeArrowheads="1"/>
          </p:cNvSpPr>
          <p:nvPr>
            <p:ph type="body" idx="1"/>
          </p:nvPr>
        </p:nvSpPr>
        <p:spPr/>
        <p:txBody>
          <a:bodyPr/>
          <a:lstStyle/>
          <a:p>
            <a:pPr>
              <a:lnSpc>
                <a:spcPct val="80000"/>
              </a:lnSpc>
            </a:pPr>
            <a:r>
              <a:rPr lang="en-US" sz="2400"/>
              <a:t>White poster board (11</a:t>
            </a:r>
            <a:r>
              <a:rPr lang="en-US" sz="2400">
                <a:latin typeface="Verdana" charset="0"/>
              </a:rPr>
              <a:t>”</a:t>
            </a:r>
            <a:r>
              <a:rPr lang="en-US" sz="2400"/>
              <a:t>x14</a:t>
            </a:r>
            <a:r>
              <a:rPr lang="en-US" sz="2400">
                <a:latin typeface="Verdana" charset="0"/>
              </a:rPr>
              <a:t>”</a:t>
            </a:r>
            <a:r>
              <a:rPr lang="en-US" sz="2400"/>
              <a:t>)</a:t>
            </a:r>
          </a:p>
          <a:p>
            <a:pPr lvl="1">
              <a:lnSpc>
                <a:spcPct val="80000"/>
              </a:lnSpc>
            </a:pPr>
            <a:r>
              <a:rPr lang="en-US" sz="2000"/>
              <a:t>For background, window frame</a:t>
            </a:r>
          </a:p>
          <a:p>
            <a:pPr>
              <a:lnSpc>
                <a:spcPct val="80000"/>
              </a:lnSpc>
            </a:pPr>
            <a:r>
              <a:rPr lang="en-US" sz="2400"/>
              <a:t>Big (unlined) index cards (4</a:t>
            </a:r>
            <a:r>
              <a:rPr lang="en-US" sz="2400">
                <a:latin typeface="Verdana" charset="0"/>
              </a:rPr>
              <a:t>”</a:t>
            </a:r>
            <a:r>
              <a:rPr lang="en-US" sz="2400"/>
              <a:t>x6</a:t>
            </a:r>
            <a:r>
              <a:rPr lang="en-US" sz="2400">
                <a:latin typeface="Verdana" charset="0"/>
              </a:rPr>
              <a:t>”</a:t>
            </a:r>
            <a:r>
              <a:rPr lang="en-US" sz="2400"/>
              <a:t>, 5</a:t>
            </a:r>
            <a:r>
              <a:rPr lang="en-US" sz="2400">
                <a:latin typeface="Verdana" charset="0"/>
              </a:rPr>
              <a:t>”</a:t>
            </a:r>
            <a:r>
              <a:rPr lang="en-US" sz="2400"/>
              <a:t>x8</a:t>
            </a:r>
            <a:r>
              <a:rPr lang="en-US" sz="2400">
                <a:latin typeface="Verdana" charset="0"/>
              </a:rPr>
              <a:t>”</a:t>
            </a:r>
            <a:r>
              <a:rPr lang="en-US" sz="2400"/>
              <a:t>)</a:t>
            </a:r>
          </a:p>
          <a:p>
            <a:pPr lvl="1">
              <a:lnSpc>
                <a:spcPct val="80000"/>
              </a:lnSpc>
            </a:pPr>
            <a:r>
              <a:rPr lang="en-US" sz="2000"/>
              <a:t>For menus, window contents, and dialog boxes</a:t>
            </a:r>
          </a:p>
          <a:p>
            <a:pPr>
              <a:lnSpc>
                <a:spcPct val="80000"/>
              </a:lnSpc>
            </a:pPr>
            <a:r>
              <a:rPr lang="en-US" sz="2400"/>
              <a:t>Restickable glue</a:t>
            </a:r>
          </a:p>
          <a:p>
            <a:pPr lvl="1">
              <a:lnSpc>
                <a:spcPct val="80000"/>
              </a:lnSpc>
            </a:pPr>
            <a:r>
              <a:rPr lang="en-US" sz="2000"/>
              <a:t>For keeping pieces fixed</a:t>
            </a:r>
          </a:p>
          <a:p>
            <a:pPr>
              <a:lnSpc>
                <a:spcPct val="80000"/>
              </a:lnSpc>
            </a:pPr>
            <a:r>
              <a:rPr lang="en-US" sz="2400"/>
              <a:t>White correction tape</a:t>
            </a:r>
          </a:p>
          <a:p>
            <a:pPr lvl="1">
              <a:lnSpc>
                <a:spcPct val="80000"/>
              </a:lnSpc>
            </a:pPr>
            <a:r>
              <a:rPr lang="en-US" sz="2000"/>
              <a:t>For text fields, checkboxes, short messages</a:t>
            </a:r>
          </a:p>
          <a:p>
            <a:pPr>
              <a:lnSpc>
                <a:spcPct val="80000"/>
              </a:lnSpc>
            </a:pPr>
            <a:r>
              <a:rPr lang="en-US" sz="2400"/>
              <a:t>Overhead transparencies</a:t>
            </a:r>
          </a:p>
          <a:p>
            <a:pPr lvl="1">
              <a:lnSpc>
                <a:spcPct val="80000"/>
              </a:lnSpc>
            </a:pPr>
            <a:r>
              <a:rPr lang="en-US" sz="2000"/>
              <a:t>For highlighting, user </a:t>
            </a:r>
            <a:r>
              <a:rPr lang="en-US" sz="2000">
                <a:latin typeface="Verdana" charset="0"/>
              </a:rPr>
              <a:t>“</a:t>
            </a:r>
            <a:r>
              <a:rPr lang="en-US" sz="2000"/>
              <a:t>typing</a:t>
            </a:r>
            <a:r>
              <a:rPr lang="en-US" sz="2000">
                <a:latin typeface="Verdana" charset="0"/>
              </a:rPr>
              <a:t>”</a:t>
            </a:r>
            <a:endParaRPr lang="en-US" sz="2000"/>
          </a:p>
          <a:p>
            <a:pPr>
              <a:lnSpc>
                <a:spcPct val="80000"/>
              </a:lnSpc>
            </a:pPr>
            <a:r>
              <a:rPr lang="en-US" sz="2400"/>
              <a:t>Photocopier</a:t>
            </a:r>
          </a:p>
          <a:p>
            <a:pPr lvl="1">
              <a:lnSpc>
                <a:spcPct val="80000"/>
              </a:lnSpc>
            </a:pPr>
            <a:r>
              <a:rPr lang="en-US" sz="2000"/>
              <a:t>For making multiple blanks</a:t>
            </a:r>
          </a:p>
          <a:p>
            <a:pPr>
              <a:lnSpc>
                <a:spcPct val="80000"/>
              </a:lnSpc>
            </a:pPr>
            <a:r>
              <a:rPr lang="en-US" sz="2400"/>
              <a:t>Pens &amp; markers, scissors, tape</a:t>
            </a:r>
          </a:p>
        </p:txBody>
      </p:sp>
      <p:sp>
        <p:nvSpPr>
          <p:cNvPr id="33796"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33797"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33798" name="Slide Number Placeholder 5"/>
          <p:cNvSpPr>
            <a:spLocks noGrp="1"/>
          </p:cNvSpPr>
          <p:nvPr>
            <p:ph type="sldNum" sz="quarter" idx="12"/>
          </p:nvPr>
        </p:nvSpPr>
        <p:spPr>
          <a:noFill/>
        </p:spPr>
        <p:txBody>
          <a:bodyPr/>
          <a:lstStyle/>
          <a:p>
            <a:fld id="{30B03759-8D31-0C46-A1CA-9996004EF5BE}" type="slidenum">
              <a:rPr lang="en-US"/>
              <a:pPr/>
              <a:t>14</a:t>
            </a:fld>
            <a:endParaRPr lang="en-US"/>
          </a:p>
        </p:txBody>
      </p:sp>
    </p:spTree>
    <p:extLst>
      <p:ext uri="{BB962C8B-B14F-4D97-AF65-F5344CB8AC3E}">
        <p14:creationId xmlns:p14="http://schemas.microsoft.com/office/powerpoint/2010/main" val="67929950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Tips for Good Paper Prototypes</a:t>
            </a:r>
          </a:p>
        </p:txBody>
      </p:sp>
      <p:sp>
        <p:nvSpPr>
          <p:cNvPr id="35843" name="Rectangle 3"/>
          <p:cNvSpPr>
            <a:spLocks noGrp="1" noChangeArrowheads="1"/>
          </p:cNvSpPr>
          <p:nvPr>
            <p:ph type="body" idx="1"/>
          </p:nvPr>
        </p:nvSpPr>
        <p:spPr/>
        <p:txBody>
          <a:bodyPr/>
          <a:lstStyle/>
          <a:p>
            <a:r>
              <a:rPr lang="en-US"/>
              <a:t>Make it larger than life</a:t>
            </a:r>
          </a:p>
          <a:p>
            <a:r>
              <a:rPr lang="en-US"/>
              <a:t>Make it monochrome</a:t>
            </a:r>
          </a:p>
          <a:p>
            <a:r>
              <a:rPr lang="en-US"/>
              <a:t>Replace tricky visual feedback with audible descriptions</a:t>
            </a:r>
          </a:p>
          <a:p>
            <a:pPr lvl="1"/>
            <a:r>
              <a:rPr lang="en-US"/>
              <a:t>Tooltips, drag &amp; drop, animation, progress bar</a:t>
            </a:r>
          </a:p>
          <a:p>
            <a:r>
              <a:rPr lang="en-US"/>
              <a:t>Keep pieces organized</a:t>
            </a:r>
          </a:p>
          <a:p>
            <a:pPr lvl="1"/>
            <a:r>
              <a:rPr lang="en-US"/>
              <a:t>Use folders &amp; open envelopes</a:t>
            </a:r>
          </a:p>
          <a:p>
            <a:endParaRPr lang="en-US"/>
          </a:p>
        </p:txBody>
      </p:sp>
      <p:sp>
        <p:nvSpPr>
          <p:cNvPr id="35844"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35845"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35846" name="Slide Number Placeholder 5"/>
          <p:cNvSpPr>
            <a:spLocks noGrp="1"/>
          </p:cNvSpPr>
          <p:nvPr>
            <p:ph type="sldNum" sz="quarter" idx="12"/>
          </p:nvPr>
        </p:nvSpPr>
        <p:spPr>
          <a:noFill/>
        </p:spPr>
        <p:txBody>
          <a:bodyPr/>
          <a:lstStyle/>
          <a:p>
            <a:fld id="{397EC52D-EA75-7D41-89DC-6092C0CC1903}" type="slidenum">
              <a:rPr lang="en-US"/>
              <a:pPr/>
              <a:t>15</a:t>
            </a:fld>
            <a:endParaRPr lang="en-US"/>
          </a:p>
        </p:txBody>
      </p:sp>
    </p:spTree>
    <p:extLst>
      <p:ext uri="{BB962C8B-B14F-4D97-AF65-F5344CB8AC3E}">
        <p14:creationId xmlns:p14="http://schemas.microsoft.com/office/powerpoint/2010/main" val="286576836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Hand-Drawn or Not?</a:t>
            </a:r>
          </a:p>
        </p:txBody>
      </p:sp>
      <p:sp>
        <p:nvSpPr>
          <p:cNvPr id="37891" name="Text Placeholder 8"/>
          <p:cNvSpPr>
            <a:spLocks noGrp="1"/>
          </p:cNvSpPr>
          <p:nvPr>
            <p:ph type="body" idx="1"/>
          </p:nvPr>
        </p:nvSpPr>
        <p:spPr/>
        <p:txBody>
          <a:bodyPr/>
          <a:lstStyle/>
          <a:p>
            <a:endParaRPr lang="en-US"/>
          </a:p>
        </p:txBody>
      </p:sp>
      <p:sp>
        <p:nvSpPr>
          <p:cNvPr id="37892" name="Date Placeholder 2"/>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37893" name="Footer Placeholder 3"/>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37894" name="Slide Number Placeholder 4"/>
          <p:cNvSpPr>
            <a:spLocks noGrp="1"/>
          </p:cNvSpPr>
          <p:nvPr>
            <p:ph type="sldNum" sz="quarter" idx="12"/>
          </p:nvPr>
        </p:nvSpPr>
        <p:spPr>
          <a:noFill/>
        </p:spPr>
        <p:txBody>
          <a:bodyPr/>
          <a:lstStyle/>
          <a:p>
            <a:fld id="{086D3867-46B2-AC4F-8A78-9E1C6A0C23EA}" type="slidenum">
              <a:rPr lang="en-US"/>
              <a:pPr/>
              <a:t>16</a:t>
            </a:fld>
            <a:endParaRPr lang="en-US"/>
          </a:p>
        </p:txBody>
      </p:sp>
      <p:pic>
        <p:nvPicPr>
          <p:cNvPr id="37895" name="Picture 3" descr="google-url"/>
          <p:cNvPicPr>
            <a:picLocks noChangeAspect="1" noChangeArrowheads="1"/>
          </p:cNvPicPr>
          <p:nvPr/>
        </p:nvPicPr>
        <p:blipFill>
          <a:blip r:embed="rId3"/>
          <a:srcRect/>
          <a:stretch>
            <a:fillRect/>
          </a:stretch>
        </p:blipFill>
        <p:spPr bwMode="auto">
          <a:xfrm>
            <a:off x="4800600" y="1295400"/>
            <a:ext cx="3578225" cy="2386013"/>
          </a:xfrm>
          <a:prstGeom prst="rect">
            <a:avLst/>
          </a:prstGeom>
          <a:noFill/>
          <a:ln w="9525">
            <a:noFill/>
            <a:miter lim="800000"/>
            <a:headEnd/>
            <a:tailEnd/>
          </a:ln>
        </p:spPr>
      </p:pic>
      <p:pic>
        <p:nvPicPr>
          <p:cNvPr id="37896" name="Picture 4" descr="streamit"/>
          <p:cNvPicPr>
            <a:picLocks noChangeAspect="1" noChangeArrowheads="1"/>
          </p:cNvPicPr>
          <p:nvPr/>
        </p:nvPicPr>
        <p:blipFill>
          <a:blip r:embed="rId4"/>
          <a:srcRect/>
          <a:stretch>
            <a:fillRect/>
          </a:stretch>
        </p:blipFill>
        <p:spPr bwMode="auto">
          <a:xfrm>
            <a:off x="457200" y="1295400"/>
            <a:ext cx="3578225" cy="2386013"/>
          </a:xfrm>
          <a:prstGeom prst="rect">
            <a:avLst/>
          </a:prstGeom>
          <a:noFill/>
          <a:ln w="9525">
            <a:noFill/>
            <a:miter lim="800000"/>
            <a:headEnd/>
            <a:tailEnd/>
          </a:ln>
        </p:spPr>
      </p:pic>
      <p:pic>
        <p:nvPicPr>
          <p:cNvPr id="37897" name="Picture 5" descr="photo-browser"/>
          <p:cNvPicPr>
            <a:picLocks noChangeAspect="1" noChangeArrowheads="1"/>
          </p:cNvPicPr>
          <p:nvPr/>
        </p:nvPicPr>
        <p:blipFill>
          <a:blip r:embed="rId5"/>
          <a:srcRect/>
          <a:stretch>
            <a:fillRect/>
          </a:stretch>
        </p:blipFill>
        <p:spPr bwMode="auto">
          <a:xfrm>
            <a:off x="2667000" y="3810000"/>
            <a:ext cx="3578225" cy="2386013"/>
          </a:xfrm>
          <a:prstGeom prst="rect">
            <a:avLst/>
          </a:prstGeom>
          <a:noFill/>
          <a:ln w="9525">
            <a:noFill/>
            <a:miter lim="800000"/>
            <a:headEnd/>
            <a:tailEnd/>
          </a:ln>
        </p:spPr>
      </p:pic>
    </p:spTree>
    <p:extLst>
      <p:ext uri="{BB962C8B-B14F-4D97-AF65-F5344CB8AC3E}">
        <p14:creationId xmlns:p14="http://schemas.microsoft.com/office/powerpoint/2010/main" val="151436706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Size Matters</a:t>
            </a:r>
          </a:p>
        </p:txBody>
      </p:sp>
      <p:sp>
        <p:nvSpPr>
          <p:cNvPr id="39939" name="Text Placeholder 7"/>
          <p:cNvSpPr>
            <a:spLocks noGrp="1"/>
          </p:cNvSpPr>
          <p:nvPr>
            <p:ph type="body" idx="1"/>
          </p:nvPr>
        </p:nvSpPr>
        <p:spPr/>
        <p:txBody>
          <a:bodyPr/>
          <a:lstStyle/>
          <a:p>
            <a:endParaRPr lang="en-US"/>
          </a:p>
        </p:txBody>
      </p:sp>
      <p:sp>
        <p:nvSpPr>
          <p:cNvPr id="39940" name="Date Placeholder 2"/>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39941" name="Footer Placeholder 3"/>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39942" name="Slide Number Placeholder 4"/>
          <p:cNvSpPr>
            <a:spLocks noGrp="1"/>
          </p:cNvSpPr>
          <p:nvPr>
            <p:ph type="sldNum" sz="quarter" idx="12"/>
          </p:nvPr>
        </p:nvSpPr>
        <p:spPr>
          <a:noFill/>
        </p:spPr>
        <p:txBody>
          <a:bodyPr/>
          <a:lstStyle/>
          <a:p>
            <a:fld id="{431BBEE3-02B4-4F44-92B9-8BD5DA2C1DB6}" type="slidenum">
              <a:rPr lang="en-US"/>
              <a:pPr/>
              <a:t>17</a:t>
            </a:fld>
            <a:endParaRPr lang="en-US"/>
          </a:p>
        </p:txBody>
      </p:sp>
      <p:pic>
        <p:nvPicPr>
          <p:cNvPr id="39943" name="Picture 3" descr="photo-browser2"/>
          <p:cNvPicPr>
            <a:picLocks noChangeAspect="1" noChangeArrowheads="1"/>
          </p:cNvPicPr>
          <p:nvPr/>
        </p:nvPicPr>
        <p:blipFill>
          <a:blip r:embed="rId3"/>
          <a:srcRect l="7446" t="18201" r="30505" b="13959"/>
          <a:stretch>
            <a:fillRect/>
          </a:stretch>
        </p:blipFill>
        <p:spPr bwMode="auto">
          <a:xfrm>
            <a:off x="304800" y="1219200"/>
            <a:ext cx="4343400" cy="3562350"/>
          </a:xfrm>
          <a:prstGeom prst="rect">
            <a:avLst/>
          </a:prstGeom>
          <a:noFill/>
          <a:ln w="9525">
            <a:noFill/>
            <a:miter lim="800000"/>
            <a:headEnd/>
            <a:tailEnd/>
          </a:ln>
        </p:spPr>
      </p:pic>
      <p:pic>
        <p:nvPicPr>
          <p:cNvPr id="39944" name="Picture 4" descr="antichess"/>
          <p:cNvPicPr>
            <a:picLocks noChangeAspect="1" noChangeArrowheads="1"/>
          </p:cNvPicPr>
          <p:nvPr/>
        </p:nvPicPr>
        <p:blipFill>
          <a:blip r:embed="rId4"/>
          <a:srcRect/>
          <a:stretch>
            <a:fillRect/>
          </a:stretch>
        </p:blipFill>
        <p:spPr bwMode="auto">
          <a:xfrm>
            <a:off x="5181600" y="1143000"/>
            <a:ext cx="3149600" cy="4724400"/>
          </a:xfrm>
          <a:prstGeom prst="rect">
            <a:avLst/>
          </a:prstGeom>
          <a:noFill/>
          <a:ln w="9525">
            <a:noFill/>
            <a:miter lim="800000"/>
            <a:headEnd/>
            <a:tailEnd/>
          </a:ln>
        </p:spPr>
      </p:pic>
    </p:spTree>
    <p:extLst>
      <p:ext uri="{BB962C8B-B14F-4D97-AF65-F5344CB8AC3E}">
        <p14:creationId xmlns:p14="http://schemas.microsoft.com/office/powerpoint/2010/main" val="1168879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The Importance of Writing Big and Dark</a:t>
            </a:r>
          </a:p>
        </p:txBody>
      </p:sp>
      <p:sp>
        <p:nvSpPr>
          <p:cNvPr id="41987" name="Text Placeholder 6"/>
          <p:cNvSpPr>
            <a:spLocks noGrp="1"/>
          </p:cNvSpPr>
          <p:nvPr>
            <p:ph type="body" idx="1"/>
          </p:nvPr>
        </p:nvSpPr>
        <p:spPr/>
        <p:txBody>
          <a:bodyPr/>
          <a:lstStyle/>
          <a:p>
            <a:endParaRPr lang="en-US"/>
          </a:p>
        </p:txBody>
      </p:sp>
      <p:sp>
        <p:nvSpPr>
          <p:cNvPr id="41988" name="Date Placeholder 2"/>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41989" name="Footer Placeholder 3"/>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41990" name="Slide Number Placeholder 4"/>
          <p:cNvSpPr>
            <a:spLocks noGrp="1"/>
          </p:cNvSpPr>
          <p:nvPr>
            <p:ph type="sldNum" sz="quarter" idx="12"/>
          </p:nvPr>
        </p:nvSpPr>
        <p:spPr>
          <a:noFill/>
        </p:spPr>
        <p:txBody>
          <a:bodyPr/>
          <a:lstStyle/>
          <a:p>
            <a:fld id="{909DE7DA-241B-D949-8BDF-AEDFEEAC4CF4}" type="slidenum">
              <a:rPr lang="en-US"/>
              <a:pPr/>
              <a:t>18</a:t>
            </a:fld>
            <a:endParaRPr lang="en-US"/>
          </a:p>
        </p:txBody>
      </p:sp>
      <p:pic>
        <p:nvPicPr>
          <p:cNvPr id="41991" name="Picture 3" descr="social"/>
          <p:cNvPicPr>
            <a:picLocks noChangeAspect="1" noChangeArrowheads="1"/>
          </p:cNvPicPr>
          <p:nvPr/>
        </p:nvPicPr>
        <p:blipFill>
          <a:blip r:embed="rId3"/>
          <a:srcRect/>
          <a:stretch>
            <a:fillRect/>
          </a:stretch>
        </p:blipFill>
        <p:spPr bwMode="auto">
          <a:xfrm>
            <a:off x="1295400" y="1295400"/>
            <a:ext cx="6477000" cy="4319588"/>
          </a:xfrm>
          <a:prstGeom prst="rect">
            <a:avLst/>
          </a:prstGeom>
          <a:noFill/>
          <a:ln w="9525">
            <a:noFill/>
            <a:miter lim="800000"/>
            <a:headEnd/>
            <a:tailEnd/>
          </a:ln>
        </p:spPr>
      </p:pic>
    </p:spTree>
    <p:extLst>
      <p:ext uri="{BB962C8B-B14F-4D97-AF65-F5344CB8AC3E}">
        <p14:creationId xmlns:p14="http://schemas.microsoft.com/office/powerpoint/2010/main" val="3746931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Post-it Glue and Transparencies are Good</a:t>
            </a:r>
          </a:p>
        </p:txBody>
      </p:sp>
      <p:sp>
        <p:nvSpPr>
          <p:cNvPr id="44035" name="Text Placeholder 7"/>
          <p:cNvSpPr>
            <a:spLocks noGrp="1"/>
          </p:cNvSpPr>
          <p:nvPr>
            <p:ph type="body" idx="1"/>
          </p:nvPr>
        </p:nvSpPr>
        <p:spPr/>
        <p:txBody>
          <a:bodyPr/>
          <a:lstStyle/>
          <a:p>
            <a:endParaRPr lang="en-US"/>
          </a:p>
        </p:txBody>
      </p:sp>
      <p:sp>
        <p:nvSpPr>
          <p:cNvPr id="44036" name="Date Placeholder 2"/>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44037" name="Footer Placeholder 3"/>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44038" name="Slide Number Placeholder 4"/>
          <p:cNvSpPr>
            <a:spLocks noGrp="1"/>
          </p:cNvSpPr>
          <p:nvPr>
            <p:ph type="sldNum" sz="quarter" idx="12"/>
          </p:nvPr>
        </p:nvSpPr>
        <p:spPr>
          <a:noFill/>
        </p:spPr>
        <p:txBody>
          <a:bodyPr/>
          <a:lstStyle/>
          <a:p>
            <a:fld id="{2BE62316-3ADF-B746-88DB-D07F5DCD0F83}" type="slidenum">
              <a:rPr lang="en-US"/>
              <a:pPr/>
              <a:t>19</a:t>
            </a:fld>
            <a:endParaRPr lang="en-US"/>
          </a:p>
        </p:txBody>
      </p:sp>
      <p:pic>
        <p:nvPicPr>
          <p:cNvPr id="44039" name="Picture 3" descr="fsf"/>
          <p:cNvPicPr>
            <a:picLocks noChangeAspect="1" noChangeArrowheads="1"/>
          </p:cNvPicPr>
          <p:nvPr/>
        </p:nvPicPr>
        <p:blipFill>
          <a:blip r:embed="rId3"/>
          <a:srcRect/>
          <a:stretch>
            <a:fillRect/>
          </a:stretch>
        </p:blipFill>
        <p:spPr bwMode="auto">
          <a:xfrm>
            <a:off x="381000" y="1371600"/>
            <a:ext cx="4648200" cy="3098800"/>
          </a:xfrm>
          <a:prstGeom prst="rect">
            <a:avLst/>
          </a:prstGeom>
          <a:noFill/>
          <a:ln w="9525">
            <a:noFill/>
            <a:miter lim="800000"/>
            <a:headEnd/>
            <a:tailEnd/>
          </a:ln>
        </p:spPr>
      </p:pic>
      <p:pic>
        <p:nvPicPr>
          <p:cNvPr id="44040" name="Picture 4" descr="udsi"/>
          <p:cNvPicPr>
            <a:picLocks noChangeAspect="1" noChangeArrowheads="1"/>
          </p:cNvPicPr>
          <p:nvPr/>
        </p:nvPicPr>
        <p:blipFill>
          <a:blip r:embed="rId4"/>
          <a:srcRect/>
          <a:stretch>
            <a:fillRect/>
          </a:stretch>
        </p:blipFill>
        <p:spPr bwMode="auto">
          <a:xfrm>
            <a:off x="5410200" y="1371600"/>
            <a:ext cx="3149600" cy="4724400"/>
          </a:xfrm>
          <a:prstGeom prst="rect">
            <a:avLst/>
          </a:prstGeom>
          <a:noFill/>
          <a:ln w="9525">
            <a:noFill/>
            <a:miter lim="800000"/>
            <a:headEnd/>
            <a:tailEnd/>
          </a:ln>
        </p:spPr>
      </p:pic>
    </p:spTree>
    <p:extLst>
      <p:ext uri="{BB962C8B-B14F-4D97-AF65-F5344CB8AC3E}">
        <p14:creationId xmlns:p14="http://schemas.microsoft.com/office/powerpoint/2010/main" val="3869883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UI Hall of Fame or Shame?</a:t>
            </a:r>
          </a:p>
        </p:txBody>
      </p:sp>
      <p:sp>
        <p:nvSpPr>
          <p:cNvPr id="19459" name="Text Placeholder 11"/>
          <p:cNvSpPr>
            <a:spLocks noGrp="1"/>
          </p:cNvSpPr>
          <p:nvPr>
            <p:ph type="body" idx="1"/>
          </p:nvPr>
        </p:nvSpPr>
        <p:spPr/>
        <p:txBody>
          <a:bodyPr/>
          <a:lstStyle/>
          <a:p>
            <a:endParaRPr lang="en-US"/>
          </a:p>
        </p:txBody>
      </p:sp>
      <p:sp>
        <p:nvSpPr>
          <p:cNvPr id="19460" name="Date Placeholder 2"/>
          <p:cNvSpPr>
            <a:spLocks noGrp="1"/>
          </p:cNvSpPr>
          <p:nvPr>
            <p:ph type="dt" sz="quarter" idx="10"/>
          </p:nvPr>
        </p:nvSpPr>
        <p:spPr>
          <a:noFill/>
        </p:spPr>
        <p:txBody>
          <a:bodyPr/>
          <a:lstStyle/>
          <a:p>
            <a:r>
              <a:rPr lang="en-US" smtClean="0"/>
              <a:t>Spring 2013</a:t>
            </a:r>
            <a:endParaRPr lang="en-US"/>
          </a:p>
        </p:txBody>
      </p:sp>
      <p:sp>
        <p:nvSpPr>
          <p:cNvPr id="19461" name="Footer Placeholder 3"/>
          <p:cNvSpPr>
            <a:spLocks noGrp="1"/>
          </p:cNvSpPr>
          <p:nvPr>
            <p:ph type="ftr" sz="quarter" idx="11"/>
          </p:nvPr>
        </p:nvSpPr>
        <p:spPr>
          <a:noFill/>
        </p:spPr>
        <p:txBody>
          <a:bodyPr/>
          <a:lstStyle/>
          <a:p>
            <a:r>
              <a:rPr lang="en-US" smtClean="0"/>
              <a:t>6.813/6.831 User Interface Design and Implementation</a:t>
            </a:r>
            <a:endParaRPr lang="en-US"/>
          </a:p>
        </p:txBody>
      </p:sp>
      <p:sp>
        <p:nvSpPr>
          <p:cNvPr id="19462" name="Slide Number Placeholder 4"/>
          <p:cNvSpPr>
            <a:spLocks noGrp="1"/>
          </p:cNvSpPr>
          <p:nvPr>
            <p:ph type="sldNum" sz="quarter" idx="12"/>
          </p:nvPr>
        </p:nvSpPr>
        <p:spPr>
          <a:noFill/>
        </p:spPr>
        <p:txBody>
          <a:bodyPr/>
          <a:lstStyle/>
          <a:p>
            <a:fld id="{7771E673-9EFA-1541-AD48-CF3289ADBCDD}" type="slidenum">
              <a:rPr lang="en-US"/>
              <a:pPr/>
              <a:t>2</a:t>
            </a:fld>
            <a:endParaRPr lang="en-US"/>
          </a:p>
        </p:txBody>
      </p:sp>
      <p:pic>
        <p:nvPicPr>
          <p:cNvPr id="19463" name="Picture 3"/>
          <p:cNvPicPr>
            <a:picLocks noChangeAspect="1" noChangeArrowheads="1"/>
          </p:cNvPicPr>
          <p:nvPr/>
        </p:nvPicPr>
        <p:blipFill>
          <a:blip r:embed="rId3"/>
          <a:srcRect/>
          <a:stretch>
            <a:fillRect/>
          </a:stretch>
        </p:blipFill>
        <p:spPr bwMode="auto">
          <a:xfrm>
            <a:off x="381000" y="990600"/>
            <a:ext cx="4238625" cy="3200400"/>
          </a:xfrm>
          <a:prstGeom prst="rect">
            <a:avLst/>
          </a:prstGeom>
          <a:noFill/>
          <a:ln w="25400">
            <a:noFill/>
            <a:miter lim="800000"/>
            <a:headEnd/>
            <a:tailEnd type="none" w="lg" len="lg"/>
          </a:ln>
        </p:spPr>
      </p:pic>
      <p:pic>
        <p:nvPicPr>
          <p:cNvPr id="19464" name="Picture 2"/>
          <p:cNvPicPr>
            <a:picLocks noChangeAspect="1" noChangeArrowheads="1"/>
          </p:cNvPicPr>
          <p:nvPr/>
        </p:nvPicPr>
        <p:blipFill>
          <a:blip r:embed="rId4"/>
          <a:srcRect/>
          <a:stretch>
            <a:fillRect/>
          </a:stretch>
        </p:blipFill>
        <p:spPr bwMode="auto">
          <a:xfrm>
            <a:off x="4800600" y="3048000"/>
            <a:ext cx="3867150" cy="2857500"/>
          </a:xfrm>
          <a:prstGeom prst="rect">
            <a:avLst/>
          </a:prstGeom>
          <a:noFill/>
          <a:ln w="25400">
            <a:noFill/>
            <a:miter lim="800000"/>
            <a:headEnd/>
            <a:tailEnd type="none" w="lg" len="lg"/>
          </a:ln>
        </p:spPr>
      </p:pic>
      <p:sp>
        <p:nvSpPr>
          <p:cNvPr id="19465" name="TextBox 9"/>
          <p:cNvSpPr txBox="1">
            <a:spLocks noChangeArrowheads="1"/>
          </p:cNvSpPr>
          <p:nvPr/>
        </p:nvSpPr>
        <p:spPr bwMode="auto">
          <a:xfrm>
            <a:off x="381000" y="4114800"/>
            <a:ext cx="1863725" cy="523875"/>
          </a:xfrm>
          <a:prstGeom prst="rect">
            <a:avLst/>
          </a:prstGeom>
          <a:noFill/>
          <a:ln w="9525">
            <a:noFill/>
            <a:miter lim="800000"/>
            <a:headEnd/>
            <a:tailEnd/>
          </a:ln>
        </p:spPr>
        <p:txBody>
          <a:bodyPr wrap="none">
            <a:prstTxWarp prst="textNoShape">
              <a:avLst/>
            </a:prstTxWarp>
            <a:spAutoFit/>
          </a:bodyPr>
          <a:lstStyle/>
          <a:p>
            <a:r>
              <a:rPr lang="en-US" sz="2800"/>
              <a:t>Ghostview</a:t>
            </a:r>
          </a:p>
        </p:txBody>
      </p:sp>
      <p:sp>
        <p:nvSpPr>
          <p:cNvPr id="19466" name="TextBox 10"/>
          <p:cNvSpPr txBox="1">
            <a:spLocks noChangeArrowheads="1"/>
          </p:cNvSpPr>
          <p:nvPr/>
        </p:nvSpPr>
        <p:spPr bwMode="auto">
          <a:xfrm>
            <a:off x="7086600" y="2438400"/>
            <a:ext cx="1423988" cy="523875"/>
          </a:xfrm>
          <a:prstGeom prst="rect">
            <a:avLst/>
          </a:prstGeom>
          <a:noFill/>
          <a:ln w="9525">
            <a:noFill/>
            <a:miter lim="800000"/>
            <a:headEnd/>
            <a:tailEnd/>
          </a:ln>
        </p:spPr>
        <p:txBody>
          <a:bodyPr wrap="none">
            <a:prstTxWarp prst="textNoShape">
              <a:avLst/>
            </a:prstTxWarp>
            <a:spAutoFit/>
          </a:bodyPr>
          <a:lstStyle/>
          <a:p>
            <a:r>
              <a:rPr lang="en-US" sz="2800"/>
              <a:t>Acrobat</a:t>
            </a:r>
          </a:p>
        </p:txBody>
      </p:sp>
      <p:pic>
        <p:nvPicPr>
          <p:cNvPr id="2" name="Picture 1"/>
          <p:cNvPicPr>
            <a:picLocks noChangeAspect="1"/>
          </p:cNvPicPr>
          <p:nvPr/>
        </p:nvPicPr>
        <p:blipFill>
          <a:blip r:embed="rId5"/>
          <a:stretch>
            <a:fillRect/>
          </a:stretch>
        </p:blipFill>
        <p:spPr>
          <a:xfrm>
            <a:off x="7848600" y="1219200"/>
            <a:ext cx="1189759" cy="1143000"/>
          </a:xfrm>
          <a:prstGeom prst="rect">
            <a:avLst/>
          </a:prstGeom>
        </p:spPr>
      </p:pic>
      <p:pic>
        <p:nvPicPr>
          <p:cNvPr id="3" name="Picture 2"/>
          <p:cNvPicPr>
            <a:picLocks noChangeAspect="1"/>
          </p:cNvPicPr>
          <p:nvPr/>
        </p:nvPicPr>
        <p:blipFill>
          <a:blip r:embed="rId6"/>
          <a:stretch>
            <a:fillRect/>
          </a:stretch>
        </p:blipFill>
        <p:spPr>
          <a:xfrm>
            <a:off x="457200" y="4724400"/>
            <a:ext cx="909766" cy="889727"/>
          </a:xfrm>
          <a:prstGeom prst="rect">
            <a:avLst/>
          </a:prstGeom>
        </p:spPr>
      </p:pic>
    </p:spTree>
    <p:extLst>
      <p:ext uri="{BB962C8B-B14F-4D97-AF65-F5344CB8AC3E}">
        <p14:creationId xmlns:p14="http://schemas.microsoft.com/office/powerpoint/2010/main" val="151752707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p:txBody>
          <a:bodyPr/>
          <a:lstStyle/>
          <a:p>
            <a:pPr eaLnBrk="1" hangingPunct="1"/>
            <a:r>
              <a:rPr lang="en-US"/>
              <a:t>Paper Prototypes</a:t>
            </a:r>
          </a:p>
        </p:txBody>
      </p:sp>
      <p:sp>
        <p:nvSpPr>
          <p:cNvPr id="46083" name="Text Placeholder 6"/>
          <p:cNvSpPr>
            <a:spLocks noGrp="1"/>
          </p:cNvSpPr>
          <p:nvPr>
            <p:ph type="body" idx="1"/>
          </p:nvPr>
        </p:nvSpPr>
        <p:spPr/>
        <p:txBody>
          <a:bodyPr/>
          <a:lstStyle/>
          <a:p>
            <a:endParaRPr lang="en-US"/>
          </a:p>
        </p:txBody>
      </p:sp>
      <p:sp>
        <p:nvSpPr>
          <p:cNvPr id="46084" name="Date Placeholder 2"/>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46085" name="Footer Placeholder 3"/>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46086" name="Slide Number Placeholder 4"/>
          <p:cNvSpPr>
            <a:spLocks noGrp="1"/>
          </p:cNvSpPr>
          <p:nvPr>
            <p:ph type="sldNum" sz="quarter" idx="12"/>
          </p:nvPr>
        </p:nvSpPr>
        <p:spPr>
          <a:noFill/>
        </p:spPr>
        <p:txBody>
          <a:bodyPr/>
          <a:lstStyle/>
          <a:p>
            <a:fld id="{6AC28B6E-2A13-614C-92FF-91F970A7B3E2}" type="slidenum">
              <a:rPr lang="en-US"/>
              <a:pPr/>
              <a:t>20</a:t>
            </a:fld>
            <a:endParaRPr lang="en-US"/>
          </a:p>
        </p:txBody>
      </p:sp>
      <p:pic>
        <p:nvPicPr>
          <p:cNvPr id="46087" name="Picture 5"/>
          <p:cNvPicPr>
            <a:picLocks noChangeAspect="1" noChangeArrowheads="1"/>
          </p:cNvPicPr>
          <p:nvPr/>
        </p:nvPicPr>
        <p:blipFill>
          <a:blip r:embed="rId3"/>
          <a:srcRect/>
          <a:stretch>
            <a:fillRect/>
          </a:stretch>
        </p:blipFill>
        <p:spPr bwMode="auto">
          <a:xfrm>
            <a:off x="1266825" y="1416050"/>
            <a:ext cx="6638925" cy="4352925"/>
          </a:xfrm>
          <a:prstGeom prst="rect">
            <a:avLst/>
          </a:prstGeom>
          <a:noFill/>
          <a:ln w="12700">
            <a:noFill/>
            <a:miter lim="800000"/>
            <a:headEnd type="none" w="sm" len="sm"/>
            <a:tailEnd type="none" w="sm" len="sm"/>
          </a:ln>
        </p:spPr>
      </p:pic>
    </p:spTree>
    <p:extLst>
      <p:ext uri="{BB962C8B-B14F-4D97-AF65-F5344CB8AC3E}">
        <p14:creationId xmlns:p14="http://schemas.microsoft.com/office/powerpoint/2010/main" val="338818173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z="2400"/>
              <a:t>Low-Fidelity Prototypes Aren’t Always Paper</a:t>
            </a:r>
          </a:p>
        </p:txBody>
      </p:sp>
      <p:sp>
        <p:nvSpPr>
          <p:cNvPr id="48132" name="Date Placeholder 3"/>
          <p:cNvSpPr>
            <a:spLocks noGrp="1"/>
          </p:cNvSpPr>
          <p:nvPr>
            <p:ph type="dt" sz="half" idx="10"/>
          </p:nvPr>
        </p:nvSpPr>
        <p:spPr>
          <a:noFill/>
        </p:spPr>
        <p:txBody>
          <a:bodyPr/>
          <a:lstStyle/>
          <a:p>
            <a:r>
              <a:rPr lang="en-US" smtClean="0">
                <a:ea typeface="Arial" charset="0"/>
              </a:rPr>
              <a:t>Spring 2013</a:t>
            </a:r>
            <a:endParaRPr lang="en-US">
              <a:ea typeface="Arial" charset="0"/>
            </a:endParaRPr>
          </a:p>
        </p:txBody>
      </p:sp>
      <p:sp>
        <p:nvSpPr>
          <p:cNvPr id="48133"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48134" name="Slide Number Placeholder 5"/>
          <p:cNvSpPr>
            <a:spLocks noGrp="1"/>
          </p:cNvSpPr>
          <p:nvPr>
            <p:ph type="sldNum" sz="quarter" idx="12"/>
          </p:nvPr>
        </p:nvSpPr>
        <p:spPr>
          <a:noFill/>
        </p:spPr>
        <p:txBody>
          <a:bodyPr/>
          <a:lstStyle/>
          <a:p>
            <a:fld id="{6C91618E-7520-A746-97C6-499A0875604C}" type="slidenum">
              <a:rPr lang="en-US"/>
              <a:pPr/>
              <a:t>21</a:t>
            </a:fld>
            <a:endParaRPr lang="en-US"/>
          </a:p>
        </p:txBody>
      </p:sp>
      <p:pic>
        <p:nvPicPr>
          <p:cNvPr id="48135" name="Picture 2"/>
          <p:cNvPicPr>
            <a:picLocks noChangeAspect="1" noChangeArrowheads="1"/>
          </p:cNvPicPr>
          <p:nvPr/>
        </p:nvPicPr>
        <p:blipFill>
          <a:blip r:embed="rId3"/>
          <a:srcRect/>
          <a:stretch>
            <a:fillRect/>
          </a:stretch>
        </p:blipFill>
        <p:spPr bwMode="auto">
          <a:xfrm>
            <a:off x="1447800" y="2209800"/>
            <a:ext cx="3489325" cy="2209800"/>
          </a:xfrm>
          <a:prstGeom prst="rect">
            <a:avLst/>
          </a:prstGeom>
          <a:noFill/>
          <a:ln w="25400">
            <a:noFill/>
            <a:miter lim="800000"/>
            <a:headEnd/>
            <a:tailEnd type="none" w="lg" len="lg"/>
          </a:ln>
        </p:spPr>
      </p:pic>
      <p:pic>
        <p:nvPicPr>
          <p:cNvPr id="48136" name="Picture 3"/>
          <p:cNvPicPr>
            <a:picLocks noChangeAspect="1" noChangeArrowheads="1"/>
          </p:cNvPicPr>
          <p:nvPr/>
        </p:nvPicPr>
        <p:blipFill>
          <a:blip r:embed="rId4"/>
          <a:srcRect/>
          <a:stretch>
            <a:fillRect/>
          </a:stretch>
        </p:blipFill>
        <p:spPr bwMode="auto">
          <a:xfrm>
            <a:off x="6324600" y="1981200"/>
            <a:ext cx="1817688" cy="2438400"/>
          </a:xfrm>
          <a:prstGeom prst="rect">
            <a:avLst/>
          </a:prstGeom>
          <a:noFill/>
          <a:ln w="25400">
            <a:noFill/>
            <a:miter lim="800000"/>
            <a:headEnd/>
            <a:tailEnd type="none" w="lg" len="lg"/>
          </a:ln>
        </p:spPr>
      </p:pic>
      <p:sp>
        <p:nvSpPr>
          <p:cNvPr id="2" name="Right Arrow 1"/>
          <p:cNvSpPr/>
          <p:nvPr/>
        </p:nvSpPr>
        <p:spPr bwMode="auto">
          <a:xfrm>
            <a:off x="5334000" y="2971800"/>
            <a:ext cx="838200" cy="381000"/>
          </a:xfrm>
          <a:prstGeom prst="rightArrow">
            <a:avLst/>
          </a:prstGeom>
          <a:ln>
            <a:headEnd type="none" w="med" len="med"/>
            <a:tailEnd type="triangle" w="lg" len="lg"/>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108805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Multiple Alternatives Generate Better Feedback</a:t>
            </a:r>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pPr>
              <a:defRPr/>
            </a:pPr>
            <a:fld id="{F0CBAD6F-7720-1744-9B48-D75DD68A5E31}" type="slidenum">
              <a:rPr lang="en-US"/>
              <a:pPr>
                <a:defRPr/>
              </a:pPr>
              <a:t>22</a:t>
            </a:fld>
            <a:endParaRPr lang="en-US"/>
          </a:p>
        </p:txBody>
      </p:sp>
      <p:pic>
        <p:nvPicPr>
          <p:cNvPr id="7" name="Picture 6"/>
          <p:cNvPicPr>
            <a:picLocks noChangeAspect="1"/>
          </p:cNvPicPr>
          <p:nvPr/>
        </p:nvPicPr>
        <p:blipFill>
          <a:blip r:embed="rId3"/>
          <a:stretch>
            <a:fillRect/>
          </a:stretch>
        </p:blipFill>
        <p:spPr>
          <a:xfrm>
            <a:off x="381000" y="838200"/>
            <a:ext cx="4026434" cy="2495550"/>
          </a:xfrm>
          <a:prstGeom prst="rect">
            <a:avLst/>
          </a:prstGeom>
        </p:spPr>
      </p:pic>
      <p:pic>
        <p:nvPicPr>
          <p:cNvPr id="8" name="Picture 7"/>
          <p:cNvPicPr>
            <a:picLocks noChangeAspect="1"/>
          </p:cNvPicPr>
          <p:nvPr/>
        </p:nvPicPr>
        <p:blipFill>
          <a:blip r:embed="rId4"/>
          <a:stretch>
            <a:fillRect/>
          </a:stretch>
        </p:blipFill>
        <p:spPr>
          <a:xfrm>
            <a:off x="4191000" y="1524000"/>
            <a:ext cx="4152900" cy="2707752"/>
          </a:xfrm>
          <a:prstGeom prst="rect">
            <a:avLst/>
          </a:prstGeom>
        </p:spPr>
      </p:pic>
      <p:pic>
        <p:nvPicPr>
          <p:cNvPr id="9" name="Picture 8"/>
          <p:cNvPicPr>
            <a:picLocks noChangeAspect="1"/>
          </p:cNvPicPr>
          <p:nvPr/>
        </p:nvPicPr>
        <p:blipFill>
          <a:blip r:embed="rId5"/>
          <a:stretch>
            <a:fillRect/>
          </a:stretch>
        </p:blipFill>
        <p:spPr>
          <a:xfrm>
            <a:off x="2438400" y="3352800"/>
            <a:ext cx="3816350" cy="2532476"/>
          </a:xfrm>
          <a:prstGeom prst="rect">
            <a:avLst/>
          </a:prstGeom>
        </p:spPr>
      </p:pic>
    </p:spTree>
    <p:extLst>
      <p:ext uri="{BB962C8B-B14F-4D97-AF65-F5344CB8AC3E}">
        <p14:creationId xmlns:p14="http://schemas.microsoft.com/office/powerpoint/2010/main" val="1467683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How to Test a Paper Prototype</a:t>
            </a:r>
          </a:p>
        </p:txBody>
      </p:sp>
      <p:sp>
        <p:nvSpPr>
          <p:cNvPr id="50179" name="Rectangle 3"/>
          <p:cNvSpPr>
            <a:spLocks noGrp="1" noChangeArrowheads="1"/>
          </p:cNvSpPr>
          <p:nvPr>
            <p:ph type="body" idx="1"/>
          </p:nvPr>
        </p:nvSpPr>
        <p:spPr/>
        <p:txBody>
          <a:bodyPr/>
          <a:lstStyle/>
          <a:p>
            <a:r>
              <a:rPr lang="en-US"/>
              <a:t>Roles for design team</a:t>
            </a:r>
          </a:p>
          <a:p>
            <a:pPr lvl="1"/>
            <a:r>
              <a:rPr lang="en-US"/>
              <a:t>Computer</a:t>
            </a:r>
          </a:p>
          <a:p>
            <a:pPr lvl="2"/>
            <a:r>
              <a:rPr lang="en-US"/>
              <a:t>Simulates prototype</a:t>
            </a:r>
          </a:p>
          <a:p>
            <a:pPr lvl="2"/>
            <a:r>
              <a:rPr lang="en-US"/>
              <a:t>Doesn</a:t>
            </a:r>
            <a:r>
              <a:rPr lang="en-US">
                <a:latin typeface="Verdana" charset="0"/>
              </a:rPr>
              <a:t>’</a:t>
            </a:r>
            <a:r>
              <a:rPr lang="en-US"/>
              <a:t>t give any feedback that the computer wouldn</a:t>
            </a:r>
            <a:r>
              <a:rPr lang="en-US">
                <a:latin typeface="Verdana" charset="0"/>
              </a:rPr>
              <a:t>’</a:t>
            </a:r>
            <a:r>
              <a:rPr lang="en-US"/>
              <a:t>t</a:t>
            </a:r>
          </a:p>
          <a:p>
            <a:pPr lvl="1"/>
            <a:r>
              <a:rPr lang="en-US"/>
              <a:t>Facilitator</a:t>
            </a:r>
          </a:p>
          <a:p>
            <a:pPr lvl="2"/>
            <a:r>
              <a:rPr lang="en-US"/>
              <a:t>Presents interface and tasks to the user</a:t>
            </a:r>
          </a:p>
          <a:p>
            <a:pPr lvl="2"/>
            <a:r>
              <a:rPr lang="en-US"/>
              <a:t>Encourages user to </a:t>
            </a:r>
            <a:r>
              <a:rPr lang="en-US">
                <a:latin typeface="Verdana" charset="0"/>
              </a:rPr>
              <a:t>“</a:t>
            </a:r>
            <a:r>
              <a:rPr lang="en-US"/>
              <a:t>think aloud</a:t>
            </a:r>
            <a:r>
              <a:rPr lang="en-US">
                <a:latin typeface="Verdana" charset="0"/>
              </a:rPr>
              <a:t>”</a:t>
            </a:r>
            <a:r>
              <a:rPr lang="en-US"/>
              <a:t> by asking questions</a:t>
            </a:r>
          </a:p>
          <a:p>
            <a:pPr lvl="2"/>
            <a:r>
              <a:rPr lang="en-US"/>
              <a:t>Keeps user test from getting off track</a:t>
            </a:r>
          </a:p>
          <a:p>
            <a:pPr lvl="1"/>
            <a:r>
              <a:rPr lang="en-US"/>
              <a:t>Observer</a:t>
            </a:r>
          </a:p>
          <a:p>
            <a:pPr lvl="2"/>
            <a:r>
              <a:rPr lang="en-US"/>
              <a:t>Keeps mouth shut, sits on hands if necessary</a:t>
            </a:r>
          </a:p>
          <a:p>
            <a:pPr lvl="2"/>
            <a:r>
              <a:rPr lang="en-US"/>
              <a:t>Takes copious notes</a:t>
            </a:r>
          </a:p>
          <a:p>
            <a:pPr lvl="2"/>
            <a:endParaRPr lang="en-US"/>
          </a:p>
        </p:txBody>
      </p:sp>
      <p:sp>
        <p:nvSpPr>
          <p:cNvPr id="50180"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50181"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50182" name="Slide Number Placeholder 5"/>
          <p:cNvSpPr>
            <a:spLocks noGrp="1"/>
          </p:cNvSpPr>
          <p:nvPr>
            <p:ph type="sldNum" sz="quarter" idx="12"/>
          </p:nvPr>
        </p:nvSpPr>
        <p:spPr>
          <a:noFill/>
        </p:spPr>
        <p:txBody>
          <a:bodyPr/>
          <a:lstStyle/>
          <a:p>
            <a:fld id="{5EE62435-E9BA-D648-A03A-0C30B2567E98}" type="slidenum">
              <a:rPr lang="en-US"/>
              <a:pPr/>
              <a:t>23</a:t>
            </a:fld>
            <a:endParaRPr lang="en-US"/>
          </a:p>
        </p:txBody>
      </p:sp>
    </p:spTree>
    <p:extLst>
      <p:ext uri="{BB962C8B-B14F-4D97-AF65-F5344CB8AC3E}">
        <p14:creationId xmlns:p14="http://schemas.microsoft.com/office/powerpoint/2010/main" val="294129703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2400"/>
              <a:t>What You Can Learn from a Paper Prototype</a:t>
            </a:r>
          </a:p>
        </p:txBody>
      </p:sp>
      <p:sp>
        <p:nvSpPr>
          <p:cNvPr id="52227" name="Rectangle 3"/>
          <p:cNvSpPr>
            <a:spLocks noGrp="1" noChangeArrowheads="1"/>
          </p:cNvSpPr>
          <p:nvPr>
            <p:ph type="body" idx="1"/>
          </p:nvPr>
        </p:nvSpPr>
        <p:spPr/>
        <p:txBody>
          <a:bodyPr/>
          <a:lstStyle/>
          <a:p>
            <a:pPr>
              <a:lnSpc>
                <a:spcPct val="80000"/>
              </a:lnSpc>
            </a:pPr>
            <a:r>
              <a:rPr lang="en-US"/>
              <a:t>Conceptual model</a:t>
            </a:r>
          </a:p>
          <a:p>
            <a:pPr lvl="1">
              <a:lnSpc>
                <a:spcPct val="80000"/>
              </a:lnSpc>
            </a:pPr>
            <a:r>
              <a:rPr lang="en-US"/>
              <a:t>Do users understand it?</a:t>
            </a:r>
          </a:p>
          <a:p>
            <a:pPr>
              <a:lnSpc>
                <a:spcPct val="80000"/>
              </a:lnSpc>
            </a:pPr>
            <a:r>
              <a:rPr lang="en-US"/>
              <a:t>Functionality</a:t>
            </a:r>
          </a:p>
          <a:p>
            <a:pPr lvl="1">
              <a:lnSpc>
                <a:spcPct val="80000"/>
              </a:lnSpc>
            </a:pPr>
            <a:r>
              <a:rPr lang="en-US"/>
              <a:t>Does it do what</a:t>
            </a:r>
            <a:r>
              <a:rPr lang="en-US">
                <a:latin typeface="Verdana" charset="0"/>
              </a:rPr>
              <a:t>’</a:t>
            </a:r>
            <a:r>
              <a:rPr lang="en-US"/>
              <a:t>s needed? Missing features?</a:t>
            </a:r>
          </a:p>
          <a:p>
            <a:pPr>
              <a:lnSpc>
                <a:spcPct val="80000"/>
              </a:lnSpc>
            </a:pPr>
            <a:r>
              <a:rPr lang="en-US"/>
              <a:t>Navigation &amp; task flow</a:t>
            </a:r>
          </a:p>
          <a:p>
            <a:pPr lvl="1">
              <a:lnSpc>
                <a:spcPct val="80000"/>
              </a:lnSpc>
            </a:pPr>
            <a:r>
              <a:rPr lang="en-US"/>
              <a:t>Can users find their way around?</a:t>
            </a:r>
          </a:p>
          <a:p>
            <a:pPr lvl="1">
              <a:lnSpc>
                <a:spcPct val="80000"/>
              </a:lnSpc>
            </a:pPr>
            <a:r>
              <a:rPr lang="en-US"/>
              <a:t>Are information preconditions met? </a:t>
            </a:r>
          </a:p>
          <a:p>
            <a:pPr>
              <a:lnSpc>
                <a:spcPct val="80000"/>
              </a:lnSpc>
            </a:pPr>
            <a:r>
              <a:rPr lang="en-US"/>
              <a:t>Terminology</a:t>
            </a:r>
          </a:p>
          <a:p>
            <a:pPr lvl="1">
              <a:lnSpc>
                <a:spcPct val="80000"/>
              </a:lnSpc>
            </a:pPr>
            <a:r>
              <a:rPr lang="en-US"/>
              <a:t>Do users understand labels?</a:t>
            </a:r>
          </a:p>
          <a:p>
            <a:pPr>
              <a:lnSpc>
                <a:spcPct val="80000"/>
              </a:lnSpc>
            </a:pPr>
            <a:r>
              <a:rPr lang="en-US"/>
              <a:t>Screen contents</a:t>
            </a:r>
          </a:p>
          <a:p>
            <a:pPr lvl="1">
              <a:lnSpc>
                <a:spcPct val="80000"/>
              </a:lnSpc>
            </a:pPr>
            <a:r>
              <a:rPr lang="en-US"/>
              <a:t>What needs to go on the screen?</a:t>
            </a:r>
          </a:p>
        </p:txBody>
      </p:sp>
      <p:sp>
        <p:nvSpPr>
          <p:cNvPr id="52228"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52229"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52230" name="Slide Number Placeholder 5"/>
          <p:cNvSpPr>
            <a:spLocks noGrp="1"/>
          </p:cNvSpPr>
          <p:nvPr>
            <p:ph type="sldNum" sz="quarter" idx="12"/>
          </p:nvPr>
        </p:nvSpPr>
        <p:spPr>
          <a:noFill/>
        </p:spPr>
        <p:txBody>
          <a:bodyPr/>
          <a:lstStyle/>
          <a:p>
            <a:fld id="{604F3D6D-A19C-9144-9639-7396EF85E7CF}" type="slidenum">
              <a:rPr lang="en-US"/>
              <a:pPr/>
              <a:t>24</a:t>
            </a:fld>
            <a:endParaRPr lang="en-US"/>
          </a:p>
        </p:txBody>
      </p:sp>
    </p:spTree>
    <p:extLst>
      <p:ext uri="{BB962C8B-B14F-4D97-AF65-F5344CB8AC3E}">
        <p14:creationId xmlns:p14="http://schemas.microsoft.com/office/powerpoint/2010/main" val="169421488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What You Can’t Learn</a:t>
            </a:r>
          </a:p>
        </p:txBody>
      </p:sp>
      <p:sp>
        <p:nvSpPr>
          <p:cNvPr id="54275" name="Rectangle 3"/>
          <p:cNvSpPr>
            <a:spLocks noGrp="1" noChangeArrowheads="1"/>
          </p:cNvSpPr>
          <p:nvPr>
            <p:ph type="body" idx="1"/>
          </p:nvPr>
        </p:nvSpPr>
        <p:spPr/>
        <p:txBody>
          <a:bodyPr/>
          <a:lstStyle/>
          <a:p>
            <a:r>
              <a:rPr lang="en-US"/>
              <a:t>Look: color, font, whitespace, etc</a:t>
            </a:r>
          </a:p>
          <a:p>
            <a:r>
              <a:rPr lang="en-US"/>
              <a:t>Feel: efficiency issues</a:t>
            </a:r>
          </a:p>
          <a:p>
            <a:r>
              <a:rPr lang="en-US"/>
              <a:t>Response time</a:t>
            </a:r>
          </a:p>
          <a:p>
            <a:r>
              <a:rPr lang="en-US"/>
              <a:t>Are small changes noticed?</a:t>
            </a:r>
          </a:p>
          <a:p>
            <a:pPr lvl="1"/>
            <a:r>
              <a:rPr lang="en-US"/>
              <a:t>Even the tiniest change to a paper prototype is clearly visible to user</a:t>
            </a:r>
          </a:p>
          <a:p>
            <a:r>
              <a:rPr lang="en-US"/>
              <a:t>Exploration vs. deliberation</a:t>
            </a:r>
          </a:p>
          <a:p>
            <a:pPr lvl="1"/>
            <a:r>
              <a:rPr lang="en-US"/>
              <a:t>Users are more deliberate with a paper prototype; they don</a:t>
            </a:r>
            <a:r>
              <a:rPr lang="en-US">
                <a:latin typeface="Verdana" charset="0"/>
              </a:rPr>
              <a:t>’</a:t>
            </a:r>
            <a:r>
              <a:rPr lang="en-US"/>
              <a:t>t explore or thrash as much</a:t>
            </a:r>
          </a:p>
          <a:p>
            <a:endParaRPr lang="en-US"/>
          </a:p>
        </p:txBody>
      </p:sp>
      <p:sp>
        <p:nvSpPr>
          <p:cNvPr id="54276"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54277"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54278" name="Slide Number Placeholder 5"/>
          <p:cNvSpPr>
            <a:spLocks noGrp="1"/>
          </p:cNvSpPr>
          <p:nvPr>
            <p:ph type="sldNum" sz="quarter" idx="12"/>
          </p:nvPr>
        </p:nvSpPr>
        <p:spPr>
          <a:noFill/>
        </p:spPr>
        <p:txBody>
          <a:bodyPr/>
          <a:lstStyle/>
          <a:p>
            <a:fld id="{BAAA160B-1E2A-F643-86E5-A82689EADDFF}" type="slidenum">
              <a:rPr lang="en-US"/>
              <a:pPr/>
              <a:t>25</a:t>
            </a:fld>
            <a:endParaRPr lang="en-US"/>
          </a:p>
        </p:txBody>
      </p:sp>
    </p:spTree>
    <p:extLst>
      <p:ext uri="{BB962C8B-B14F-4D97-AF65-F5344CB8AC3E}">
        <p14:creationId xmlns:p14="http://schemas.microsoft.com/office/powerpoint/2010/main" val="3467593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dirty="0" smtClean="0"/>
              <a:t>Which of the following statements are likely to be true about a paper prototype? (</a:t>
            </a:r>
            <a:r>
              <a:rPr lang="en-US" b="1" dirty="0" smtClean="0"/>
              <a:t>choose all good answers</a:t>
            </a:r>
            <a:r>
              <a:rPr lang="en-US" dirty="0" smtClean="0"/>
              <a:t>)</a:t>
            </a:r>
          </a:p>
          <a:p>
            <a:pPr marL="914400" lvl="1" indent="-457200">
              <a:buFont typeface="+mj-lt"/>
              <a:buAutoNum type="alphaUcPeriod"/>
            </a:pPr>
            <a:r>
              <a:rPr lang="en-US" dirty="0" smtClean="0"/>
              <a:t>Low fidelity in breadth means that only a couple of tasks are implemented in the prototype</a:t>
            </a:r>
          </a:p>
          <a:p>
            <a:pPr marL="914400" lvl="1" indent="-457200">
              <a:buFont typeface="+mj-lt"/>
              <a:buAutoNum type="alphaUcPeriod"/>
            </a:pPr>
            <a:r>
              <a:rPr lang="en-US" dirty="0" smtClean="0"/>
              <a:t>High fidelity in feel means you can measure efficiency accurately</a:t>
            </a:r>
          </a:p>
          <a:p>
            <a:pPr marL="914400" lvl="1" indent="-457200">
              <a:buFont typeface="+mj-lt"/>
              <a:buAutoNum type="alphaUcPeriod"/>
            </a:pPr>
            <a:r>
              <a:rPr lang="en-US" dirty="0" smtClean="0"/>
              <a:t>Low fidelity in look means you can change the prototype by hand sketching  </a:t>
            </a:r>
          </a:p>
          <a:p>
            <a:pPr marL="914400" lvl="1" indent="-457200">
              <a:buFont typeface="+mj-lt"/>
              <a:buAutoNum type="alphaUcPeriod"/>
            </a:pPr>
            <a:r>
              <a:rPr lang="en-US" dirty="0" smtClean="0"/>
              <a:t>Medium fidelity in depth means that a human is simulating the backend</a:t>
            </a:r>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26</a:t>
            </a:fld>
            <a:endParaRPr lang="en-US"/>
          </a:p>
        </p:txBody>
      </p:sp>
    </p:spTree>
    <p:extLst>
      <p:ext uri="{BB962C8B-B14F-4D97-AF65-F5344CB8AC3E}">
        <p14:creationId xmlns:p14="http://schemas.microsoft.com/office/powerpoint/2010/main" val="414882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Computer Prototypes</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27</a:t>
            </a:fld>
            <a:endParaRPr lang="en-US"/>
          </a:p>
        </p:txBody>
      </p:sp>
    </p:spTree>
    <p:extLst>
      <p:ext uri="{BB962C8B-B14F-4D97-AF65-F5344CB8AC3E}">
        <p14:creationId xmlns:p14="http://schemas.microsoft.com/office/powerpoint/2010/main" val="3381386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Computer Prototype</a:t>
            </a:r>
          </a:p>
        </p:txBody>
      </p:sp>
      <p:sp>
        <p:nvSpPr>
          <p:cNvPr id="56323" name="Rectangle 3"/>
          <p:cNvSpPr>
            <a:spLocks noGrp="1" noChangeArrowheads="1"/>
          </p:cNvSpPr>
          <p:nvPr>
            <p:ph type="body" idx="1"/>
          </p:nvPr>
        </p:nvSpPr>
        <p:spPr/>
        <p:txBody>
          <a:bodyPr/>
          <a:lstStyle/>
          <a:p>
            <a:r>
              <a:rPr lang="en-US"/>
              <a:t>Interactive software simulation</a:t>
            </a:r>
          </a:p>
          <a:p>
            <a:r>
              <a:rPr lang="en-US"/>
              <a:t>High-fidelity in look &amp; feel</a:t>
            </a:r>
          </a:p>
          <a:p>
            <a:r>
              <a:rPr lang="en-US"/>
              <a:t>Low-fidelity in depth</a:t>
            </a:r>
          </a:p>
          <a:p>
            <a:pPr lvl="1"/>
            <a:r>
              <a:rPr lang="en-US"/>
              <a:t>Paper prototype had a human simulating the backend; computer prototype doesn</a:t>
            </a:r>
            <a:r>
              <a:rPr lang="en-US">
                <a:latin typeface="Verdana" charset="0"/>
              </a:rPr>
              <a:t>’</a:t>
            </a:r>
            <a:r>
              <a:rPr lang="en-US"/>
              <a:t>t</a:t>
            </a:r>
          </a:p>
          <a:p>
            <a:pPr lvl="1"/>
            <a:r>
              <a:rPr lang="en-US"/>
              <a:t>Computer prototype may be </a:t>
            </a:r>
            <a:r>
              <a:rPr lang="en-US" b="1"/>
              <a:t>horizontal</a:t>
            </a:r>
            <a:r>
              <a:rPr lang="en-US"/>
              <a:t>: covers most features, but no backend</a:t>
            </a:r>
          </a:p>
        </p:txBody>
      </p:sp>
      <p:sp>
        <p:nvSpPr>
          <p:cNvPr id="56324"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56325"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56326" name="Slide Number Placeholder 5"/>
          <p:cNvSpPr>
            <a:spLocks noGrp="1"/>
          </p:cNvSpPr>
          <p:nvPr>
            <p:ph type="sldNum" sz="quarter" idx="12"/>
          </p:nvPr>
        </p:nvSpPr>
        <p:spPr>
          <a:noFill/>
        </p:spPr>
        <p:txBody>
          <a:bodyPr/>
          <a:lstStyle/>
          <a:p>
            <a:fld id="{81016110-7B8B-DD41-8568-8C82258F48C2}" type="slidenum">
              <a:rPr lang="en-US"/>
              <a:pPr/>
              <a:t>28</a:t>
            </a:fld>
            <a:endParaRPr lang="en-US"/>
          </a:p>
        </p:txBody>
      </p:sp>
    </p:spTree>
    <p:extLst>
      <p:ext uri="{BB962C8B-B14F-4D97-AF65-F5344CB8AC3E}">
        <p14:creationId xmlns:p14="http://schemas.microsoft.com/office/powerpoint/2010/main" val="79411518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What You Can Learn From Computer Prototypes</a:t>
            </a:r>
          </a:p>
        </p:txBody>
      </p:sp>
      <p:sp>
        <p:nvSpPr>
          <p:cNvPr id="58371" name="Rectangle 3"/>
          <p:cNvSpPr>
            <a:spLocks noGrp="1" noChangeArrowheads="1"/>
          </p:cNvSpPr>
          <p:nvPr>
            <p:ph type="body" idx="1"/>
          </p:nvPr>
        </p:nvSpPr>
        <p:spPr/>
        <p:txBody>
          <a:bodyPr/>
          <a:lstStyle/>
          <a:p>
            <a:pPr>
              <a:lnSpc>
                <a:spcPct val="90000"/>
              </a:lnSpc>
            </a:pPr>
            <a:r>
              <a:rPr lang="en-US" sz="2400"/>
              <a:t>Everything you learn from a paper prototype, plus:</a:t>
            </a:r>
          </a:p>
          <a:p>
            <a:pPr>
              <a:lnSpc>
                <a:spcPct val="90000"/>
              </a:lnSpc>
            </a:pPr>
            <a:r>
              <a:rPr lang="en-US" sz="2400"/>
              <a:t>Screen layout</a:t>
            </a:r>
          </a:p>
          <a:p>
            <a:pPr lvl="1">
              <a:lnSpc>
                <a:spcPct val="90000"/>
              </a:lnSpc>
            </a:pPr>
            <a:r>
              <a:rPr lang="en-US" sz="2000"/>
              <a:t>Is it clear, overwhelming, distracting, complicated?</a:t>
            </a:r>
          </a:p>
          <a:p>
            <a:pPr lvl="1">
              <a:lnSpc>
                <a:spcPct val="90000"/>
              </a:lnSpc>
            </a:pPr>
            <a:r>
              <a:rPr lang="en-US" sz="2000"/>
              <a:t>Can users find important elements?</a:t>
            </a:r>
          </a:p>
          <a:p>
            <a:pPr>
              <a:lnSpc>
                <a:spcPct val="90000"/>
              </a:lnSpc>
            </a:pPr>
            <a:r>
              <a:rPr lang="en-US" sz="2400"/>
              <a:t>Colors, fonts, icons, other elements</a:t>
            </a:r>
          </a:p>
          <a:p>
            <a:pPr lvl="1">
              <a:lnSpc>
                <a:spcPct val="90000"/>
              </a:lnSpc>
            </a:pPr>
            <a:r>
              <a:rPr lang="en-US" sz="2000"/>
              <a:t>Well-chosen?</a:t>
            </a:r>
          </a:p>
          <a:p>
            <a:pPr>
              <a:lnSpc>
                <a:spcPct val="90000"/>
              </a:lnSpc>
            </a:pPr>
            <a:r>
              <a:rPr lang="en-US" sz="2400"/>
              <a:t>Interactive feedback</a:t>
            </a:r>
          </a:p>
          <a:p>
            <a:pPr lvl="1">
              <a:lnSpc>
                <a:spcPct val="90000"/>
              </a:lnSpc>
            </a:pPr>
            <a:r>
              <a:rPr lang="en-US" sz="2000"/>
              <a:t>Do users notice &amp; respond to status bar messages, cursor changes, other feedback</a:t>
            </a:r>
          </a:p>
          <a:p>
            <a:pPr>
              <a:lnSpc>
                <a:spcPct val="90000"/>
              </a:lnSpc>
            </a:pPr>
            <a:r>
              <a:rPr lang="en-US" sz="2400"/>
              <a:t>Efficiency issues</a:t>
            </a:r>
          </a:p>
          <a:p>
            <a:pPr lvl="1">
              <a:lnSpc>
                <a:spcPct val="90000"/>
              </a:lnSpc>
            </a:pPr>
            <a:r>
              <a:rPr lang="en-US" sz="2000"/>
              <a:t>Controls big enough? Too close together? Scrolling list is too long?</a:t>
            </a:r>
          </a:p>
          <a:p>
            <a:pPr>
              <a:lnSpc>
                <a:spcPct val="90000"/>
              </a:lnSpc>
            </a:pPr>
            <a:endParaRPr lang="en-US" sz="2400"/>
          </a:p>
        </p:txBody>
      </p:sp>
      <p:sp>
        <p:nvSpPr>
          <p:cNvPr id="58372"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58373"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58374" name="Slide Number Placeholder 5"/>
          <p:cNvSpPr>
            <a:spLocks noGrp="1"/>
          </p:cNvSpPr>
          <p:nvPr>
            <p:ph type="sldNum" sz="quarter" idx="12"/>
          </p:nvPr>
        </p:nvSpPr>
        <p:spPr>
          <a:noFill/>
        </p:spPr>
        <p:txBody>
          <a:bodyPr/>
          <a:lstStyle/>
          <a:p>
            <a:fld id="{0BC978DB-B69E-804C-9761-CAF31542578B}" type="slidenum">
              <a:rPr lang="en-US"/>
              <a:pPr/>
              <a:t>29</a:t>
            </a:fld>
            <a:endParaRPr lang="en-US"/>
          </a:p>
        </p:txBody>
      </p:sp>
    </p:spTree>
    <p:extLst>
      <p:ext uri="{BB962C8B-B14F-4D97-AF65-F5344CB8AC3E}">
        <p14:creationId xmlns:p14="http://schemas.microsoft.com/office/powerpoint/2010/main" val="332091205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UI Hall of Fame or Shame?</a:t>
            </a:r>
          </a:p>
        </p:txBody>
      </p:sp>
      <p:sp>
        <p:nvSpPr>
          <p:cNvPr id="21507" name="Text Placeholder 13"/>
          <p:cNvSpPr>
            <a:spLocks noGrp="1"/>
          </p:cNvSpPr>
          <p:nvPr>
            <p:ph type="body" idx="1"/>
          </p:nvPr>
        </p:nvSpPr>
        <p:spPr/>
        <p:txBody>
          <a:bodyPr/>
          <a:lstStyle/>
          <a:p>
            <a:endParaRPr lang="en-US"/>
          </a:p>
        </p:txBody>
      </p:sp>
      <p:sp>
        <p:nvSpPr>
          <p:cNvPr id="21508" name="Date Placeholder 2"/>
          <p:cNvSpPr>
            <a:spLocks noGrp="1"/>
          </p:cNvSpPr>
          <p:nvPr>
            <p:ph type="dt" sz="quarter" idx="10"/>
          </p:nvPr>
        </p:nvSpPr>
        <p:spPr>
          <a:noFill/>
        </p:spPr>
        <p:txBody>
          <a:bodyPr/>
          <a:lstStyle/>
          <a:p>
            <a:r>
              <a:rPr lang="en-US" smtClean="0"/>
              <a:t>Spring 2013</a:t>
            </a:r>
            <a:endParaRPr lang="en-US"/>
          </a:p>
        </p:txBody>
      </p:sp>
      <p:sp>
        <p:nvSpPr>
          <p:cNvPr id="21509" name="Footer Placeholder 3"/>
          <p:cNvSpPr>
            <a:spLocks noGrp="1"/>
          </p:cNvSpPr>
          <p:nvPr>
            <p:ph type="ftr" sz="quarter" idx="11"/>
          </p:nvPr>
        </p:nvSpPr>
        <p:spPr>
          <a:noFill/>
        </p:spPr>
        <p:txBody>
          <a:bodyPr/>
          <a:lstStyle/>
          <a:p>
            <a:r>
              <a:rPr lang="en-US" smtClean="0"/>
              <a:t>6.813/6.831 User Interface Design and Implementation</a:t>
            </a:r>
            <a:endParaRPr lang="en-US"/>
          </a:p>
        </p:txBody>
      </p:sp>
      <p:sp>
        <p:nvSpPr>
          <p:cNvPr id="21510" name="Slide Number Placeholder 4"/>
          <p:cNvSpPr>
            <a:spLocks noGrp="1"/>
          </p:cNvSpPr>
          <p:nvPr>
            <p:ph type="sldNum" sz="quarter" idx="12"/>
          </p:nvPr>
        </p:nvSpPr>
        <p:spPr>
          <a:noFill/>
        </p:spPr>
        <p:txBody>
          <a:bodyPr/>
          <a:lstStyle/>
          <a:p>
            <a:fld id="{B0CAE895-DB4F-3243-993A-D5318F09E181}" type="slidenum">
              <a:rPr lang="en-US"/>
              <a:pPr/>
              <a:t>3</a:t>
            </a:fld>
            <a:endParaRPr lang="en-US"/>
          </a:p>
        </p:txBody>
      </p:sp>
      <p:pic>
        <p:nvPicPr>
          <p:cNvPr id="21511" name="Picture 3"/>
          <p:cNvPicPr>
            <a:picLocks noChangeAspect="1" noChangeArrowheads="1"/>
          </p:cNvPicPr>
          <p:nvPr/>
        </p:nvPicPr>
        <p:blipFill>
          <a:blip r:embed="rId3"/>
          <a:srcRect/>
          <a:stretch>
            <a:fillRect/>
          </a:stretch>
        </p:blipFill>
        <p:spPr bwMode="auto">
          <a:xfrm>
            <a:off x="1905000" y="1295400"/>
            <a:ext cx="315913" cy="4810125"/>
          </a:xfrm>
          <a:prstGeom prst="rect">
            <a:avLst/>
          </a:prstGeom>
          <a:noFill/>
          <a:ln w="25400">
            <a:noFill/>
            <a:miter lim="800000"/>
            <a:headEnd/>
            <a:tailEnd type="none" w="lg" len="lg"/>
          </a:ln>
        </p:spPr>
      </p:pic>
      <p:pic>
        <p:nvPicPr>
          <p:cNvPr id="21512" name="Picture 4"/>
          <p:cNvPicPr>
            <a:picLocks noChangeAspect="1" noChangeArrowheads="1"/>
          </p:cNvPicPr>
          <p:nvPr/>
        </p:nvPicPr>
        <p:blipFill>
          <a:blip r:embed="rId4"/>
          <a:srcRect l="44859" r="44432" b="-2399"/>
          <a:stretch>
            <a:fillRect/>
          </a:stretch>
        </p:blipFill>
        <p:spPr bwMode="auto">
          <a:xfrm>
            <a:off x="4724400" y="1447800"/>
            <a:ext cx="436563" cy="3048000"/>
          </a:xfrm>
          <a:prstGeom prst="rect">
            <a:avLst/>
          </a:prstGeom>
          <a:noFill/>
          <a:ln w="25400">
            <a:noFill/>
            <a:miter lim="800000"/>
            <a:headEnd/>
            <a:tailEnd type="none" w="lg" len="lg"/>
          </a:ln>
        </p:spPr>
      </p:pic>
      <p:sp>
        <p:nvSpPr>
          <p:cNvPr id="21513" name="Text Box 5"/>
          <p:cNvSpPr txBox="1">
            <a:spLocks noChangeArrowheads="1"/>
          </p:cNvSpPr>
          <p:nvPr/>
        </p:nvSpPr>
        <p:spPr bwMode="auto">
          <a:xfrm>
            <a:off x="457200" y="1447800"/>
            <a:ext cx="1452563" cy="701675"/>
          </a:xfrm>
          <a:prstGeom prst="rect">
            <a:avLst/>
          </a:prstGeom>
          <a:noFill/>
          <a:ln w="25400">
            <a:noFill/>
            <a:miter lim="800000"/>
            <a:headEnd/>
            <a:tailEnd type="none" w="lg" len="lg"/>
          </a:ln>
        </p:spPr>
        <p:txBody>
          <a:bodyPr wrap="none" anchorCtr="1">
            <a:prstTxWarp prst="textNoShape">
              <a:avLst/>
            </a:prstTxWarp>
            <a:spAutoFit/>
          </a:bodyPr>
          <a:lstStyle/>
          <a:p>
            <a:r>
              <a:rPr lang="en-US"/>
              <a:t>Xerox Star </a:t>
            </a:r>
          </a:p>
          <a:p>
            <a:r>
              <a:rPr lang="en-US"/>
              <a:t>scrollbar</a:t>
            </a:r>
          </a:p>
        </p:txBody>
      </p:sp>
      <p:sp>
        <p:nvSpPr>
          <p:cNvPr id="21514" name="Text Box 6"/>
          <p:cNvSpPr txBox="1">
            <a:spLocks noChangeArrowheads="1"/>
          </p:cNvSpPr>
          <p:nvPr/>
        </p:nvSpPr>
        <p:spPr bwMode="auto">
          <a:xfrm>
            <a:off x="3352800" y="1447800"/>
            <a:ext cx="1341438" cy="1006475"/>
          </a:xfrm>
          <a:prstGeom prst="rect">
            <a:avLst/>
          </a:prstGeom>
          <a:noFill/>
          <a:ln w="25400">
            <a:noFill/>
            <a:miter lim="800000"/>
            <a:headEnd/>
            <a:tailEnd type="none" w="lg" len="lg"/>
          </a:ln>
        </p:spPr>
        <p:txBody>
          <a:bodyPr wrap="none" anchorCtr="1">
            <a:prstTxWarp prst="textNoShape">
              <a:avLst/>
            </a:prstTxWarp>
            <a:spAutoFit/>
          </a:bodyPr>
          <a:lstStyle/>
          <a:p>
            <a:r>
              <a:rPr lang="en-US"/>
              <a:t>original</a:t>
            </a:r>
            <a:br>
              <a:rPr lang="en-US"/>
            </a:br>
            <a:r>
              <a:rPr lang="en-US"/>
              <a:t>Macintosh</a:t>
            </a:r>
            <a:br>
              <a:rPr lang="en-US"/>
            </a:br>
            <a:r>
              <a:rPr lang="en-US"/>
              <a:t>scrollbar</a:t>
            </a:r>
          </a:p>
        </p:txBody>
      </p:sp>
      <p:pic>
        <p:nvPicPr>
          <p:cNvPr id="21515" name="Picture 7"/>
          <p:cNvPicPr>
            <a:picLocks noChangeAspect="1" noChangeArrowheads="1"/>
          </p:cNvPicPr>
          <p:nvPr/>
        </p:nvPicPr>
        <p:blipFill>
          <a:blip r:embed="rId5"/>
          <a:srcRect l="87131" t="12590"/>
          <a:stretch>
            <a:fillRect/>
          </a:stretch>
        </p:blipFill>
        <p:spPr bwMode="auto">
          <a:xfrm>
            <a:off x="7543800" y="1524000"/>
            <a:ext cx="468313" cy="3733800"/>
          </a:xfrm>
          <a:prstGeom prst="rect">
            <a:avLst/>
          </a:prstGeom>
          <a:noFill/>
          <a:ln w="25400">
            <a:noFill/>
            <a:miter lim="800000"/>
            <a:headEnd/>
            <a:tailEnd type="none" w="lg" len="lg"/>
          </a:ln>
        </p:spPr>
      </p:pic>
      <p:sp>
        <p:nvSpPr>
          <p:cNvPr id="21516" name="Text Box 8"/>
          <p:cNvSpPr txBox="1">
            <a:spLocks noChangeArrowheads="1"/>
          </p:cNvSpPr>
          <p:nvPr/>
        </p:nvSpPr>
        <p:spPr bwMode="auto">
          <a:xfrm>
            <a:off x="6096000" y="1524000"/>
            <a:ext cx="1341438" cy="1006475"/>
          </a:xfrm>
          <a:prstGeom prst="rect">
            <a:avLst/>
          </a:prstGeom>
          <a:noFill/>
          <a:ln w="25400">
            <a:noFill/>
            <a:miter lim="800000"/>
            <a:headEnd/>
            <a:tailEnd type="none" w="lg" len="lg"/>
          </a:ln>
        </p:spPr>
        <p:txBody>
          <a:bodyPr wrap="none" anchorCtr="1">
            <a:prstTxWarp prst="textNoShape">
              <a:avLst/>
            </a:prstTxWarp>
            <a:spAutoFit/>
          </a:bodyPr>
          <a:lstStyle/>
          <a:p>
            <a:r>
              <a:rPr lang="en-US"/>
              <a:t>current</a:t>
            </a:r>
            <a:br>
              <a:rPr lang="en-US"/>
            </a:br>
            <a:r>
              <a:rPr lang="en-US"/>
              <a:t>Macintosh</a:t>
            </a:r>
            <a:br>
              <a:rPr lang="en-US"/>
            </a:br>
            <a:r>
              <a:rPr lang="en-US"/>
              <a:t>scrollbar</a:t>
            </a:r>
          </a:p>
        </p:txBody>
      </p:sp>
    </p:spTree>
    <p:extLst>
      <p:ext uri="{BB962C8B-B14F-4D97-AF65-F5344CB8AC3E}">
        <p14:creationId xmlns:p14="http://schemas.microsoft.com/office/powerpoint/2010/main" val="265444574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Why Use Prototyping Tools?</a:t>
            </a:r>
          </a:p>
        </p:txBody>
      </p:sp>
      <p:sp>
        <p:nvSpPr>
          <p:cNvPr id="60419" name="Rectangle 3"/>
          <p:cNvSpPr>
            <a:spLocks noGrp="1" noChangeArrowheads="1"/>
          </p:cNvSpPr>
          <p:nvPr>
            <p:ph type="body" idx="1"/>
          </p:nvPr>
        </p:nvSpPr>
        <p:spPr>
          <a:xfrm>
            <a:off x="304800" y="1371600"/>
            <a:ext cx="8153400" cy="4724400"/>
          </a:xfrm>
        </p:spPr>
        <p:txBody>
          <a:bodyPr/>
          <a:lstStyle/>
          <a:p>
            <a:r>
              <a:rPr lang="en-US"/>
              <a:t>Faster than coding</a:t>
            </a:r>
          </a:p>
          <a:p>
            <a:r>
              <a:rPr lang="en-US"/>
              <a:t>No debugging</a:t>
            </a:r>
          </a:p>
          <a:p>
            <a:r>
              <a:rPr lang="en-US"/>
              <a:t>Easier to change or throw away</a:t>
            </a:r>
          </a:p>
          <a:p>
            <a:r>
              <a:rPr lang="en-US"/>
              <a:t>Don</a:t>
            </a:r>
            <a:r>
              <a:rPr lang="en-US">
                <a:latin typeface="Verdana" charset="0"/>
              </a:rPr>
              <a:t>’</a:t>
            </a:r>
            <a:r>
              <a:rPr lang="en-US"/>
              <a:t>t let your UI toolkit do your graphic design</a:t>
            </a:r>
          </a:p>
        </p:txBody>
      </p:sp>
      <p:sp>
        <p:nvSpPr>
          <p:cNvPr id="60420"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60421"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60422" name="Slide Number Placeholder 5"/>
          <p:cNvSpPr>
            <a:spLocks noGrp="1"/>
          </p:cNvSpPr>
          <p:nvPr>
            <p:ph type="sldNum" sz="quarter" idx="12"/>
          </p:nvPr>
        </p:nvSpPr>
        <p:spPr>
          <a:noFill/>
        </p:spPr>
        <p:txBody>
          <a:bodyPr/>
          <a:lstStyle/>
          <a:p>
            <a:fld id="{7EE010FA-6A51-8547-A240-083175409BF9}" type="slidenum">
              <a:rPr lang="en-US"/>
              <a:pPr/>
              <a:t>30</a:t>
            </a:fld>
            <a:endParaRPr lang="en-US"/>
          </a:p>
        </p:txBody>
      </p:sp>
    </p:spTree>
    <p:extLst>
      <p:ext uri="{BB962C8B-B14F-4D97-AF65-F5344CB8AC3E}">
        <p14:creationId xmlns:p14="http://schemas.microsoft.com/office/powerpoint/2010/main" val="3166403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Computer Prototyping Techniques</a:t>
            </a:r>
          </a:p>
        </p:txBody>
      </p:sp>
      <p:sp>
        <p:nvSpPr>
          <p:cNvPr id="62467" name="Rectangle 3"/>
          <p:cNvSpPr>
            <a:spLocks noGrp="1" noChangeArrowheads="1"/>
          </p:cNvSpPr>
          <p:nvPr>
            <p:ph type="body" idx="1"/>
          </p:nvPr>
        </p:nvSpPr>
        <p:spPr/>
        <p:txBody>
          <a:bodyPr/>
          <a:lstStyle/>
          <a:p>
            <a:r>
              <a:rPr lang="en-US"/>
              <a:t>Storyboard</a:t>
            </a:r>
          </a:p>
          <a:p>
            <a:pPr lvl="1"/>
            <a:r>
              <a:rPr lang="en-US"/>
              <a:t>Sequence of painted screenshots </a:t>
            </a:r>
          </a:p>
          <a:p>
            <a:pPr lvl="1"/>
            <a:r>
              <a:rPr lang="en-US"/>
              <a:t>Sometimes connected by hyperlinks (</a:t>
            </a:r>
            <a:r>
              <a:rPr lang="en-US">
                <a:latin typeface="Verdana" charset="0"/>
              </a:rPr>
              <a:t>“</a:t>
            </a:r>
            <a:r>
              <a:rPr lang="en-US"/>
              <a:t>hotspots</a:t>
            </a:r>
            <a:r>
              <a:rPr lang="en-US">
                <a:latin typeface="Verdana" charset="0"/>
              </a:rPr>
              <a:t>”</a:t>
            </a:r>
            <a:r>
              <a:rPr lang="en-US"/>
              <a:t>)</a:t>
            </a:r>
          </a:p>
          <a:p>
            <a:r>
              <a:rPr lang="en-US"/>
              <a:t>Form builder</a:t>
            </a:r>
          </a:p>
          <a:p>
            <a:pPr lvl="1"/>
            <a:r>
              <a:rPr lang="en-US"/>
              <a:t>Real windows assembled from a palette of widgets (buttons, text fields, labels, etc.)</a:t>
            </a:r>
          </a:p>
          <a:p>
            <a:r>
              <a:rPr lang="en-US"/>
              <a:t>Wizard of Oz</a:t>
            </a:r>
          </a:p>
          <a:p>
            <a:pPr lvl="1"/>
            <a:r>
              <a:rPr lang="en-US"/>
              <a:t>Computer frontend, human backend</a:t>
            </a:r>
          </a:p>
        </p:txBody>
      </p:sp>
      <p:sp>
        <p:nvSpPr>
          <p:cNvPr id="62468"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62469"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62470" name="Slide Number Placeholder 5"/>
          <p:cNvSpPr>
            <a:spLocks noGrp="1"/>
          </p:cNvSpPr>
          <p:nvPr>
            <p:ph type="sldNum" sz="quarter" idx="12"/>
          </p:nvPr>
        </p:nvSpPr>
        <p:spPr>
          <a:noFill/>
        </p:spPr>
        <p:txBody>
          <a:bodyPr/>
          <a:lstStyle/>
          <a:p>
            <a:fld id="{B0798A74-4115-194B-B8B5-0CB3BDE5304D}" type="slidenum">
              <a:rPr lang="en-US"/>
              <a:pPr/>
              <a:t>31</a:t>
            </a:fld>
            <a:endParaRPr lang="en-US"/>
          </a:p>
        </p:txBody>
      </p:sp>
    </p:spTree>
    <p:extLst>
      <p:ext uri="{BB962C8B-B14F-4D97-AF65-F5344CB8AC3E}">
        <p14:creationId xmlns:p14="http://schemas.microsoft.com/office/powerpoint/2010/main" val="2235817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Storyboarding Tools</a:t>
            </a:r>
          </a:p>
        </p:txBody>
      </p:sp>
      <p:sp>
        <p:nvSpPr>
          <p:cNvPr id="3" name="Text Placeholder 2"/>
          <p:cNvSpPr>
            <a:spLocks noGrp="1"/>
          </p:cNvSpPr>
          <p:nvPr>
            <p:ph type="body" idx="1"/>
          </p:nvPr>
        </p:nvSpPr>
        <p:spPr/>
        <p:txBody>
          <a:bodyPr/>
          <a:lstStyle/>
          <a:p>
            <a:r>
              <a:rPr lang="en-US"/>
              <a:t>Photoshop</a:t>
            </a:r>
          </a:p>
          <a:p>
            <a:r>
              <a:rPr lang="en-US"/>
              <a:t>Balsamiq Mockup</a:t>
            </a:r>
          </a:p>
          <a:p>
            <a:r>
              <a:rPr lang="en-US"/>
              <a:t>Mockingbird</a:t>
            </a:r>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pPr>
              <a:defRPr/>
            </a:pPr>
            <a:fld id="{F0CBAD6F-7720-1744-9B48-D75DD68A5E31}" type="slidenum">
              <a:rPr lang="en-US"/>
              <a:pPr>
                <a:defRPr/>
              </a:pPr>
              <a:t>32</a:t>
            </a:fld>
            <a:endParaRPr lang="en-US"/>
          </a:p>
        </p:txBody>
      </p:sp>
      <p:pic>
        <p:nvPicPr>
          <p:cNvPr id="7" name="Picture 6"/>
          <p:cNvPicPr>
            <a:picLocks noChangeAspect="1"/>
          </p:cNvPicPr>
          <p:nvPr/>
        </p:nvPicPr>
        <p:blipFill>
          <a:blip r:embed="rId3"/>
          <a:stretch>
            <a:fillRect/>
          </a:stretch>
        </p:blipFill>
        <p:spPr>
          <a:xfrm>
            <a:off x="4445000" y="76200"/>
            <a:ext cx="4546600" cy="6146800"/>
          </a:xfrm>
          <a:prstGeom prst="rect">
            <a:avLst/>
          </a:prstGeom>
        </p:spPr>
      </p:pic>
    </p:spTree>
    <p:extLst>
      <p:ext uri="{BB962C8B-B14F-4D97-AF65-F5344CB8AC3E}">
        <p14:creationId xmlns:p14="http://schemas.microsoft.com/office/powerpoint/2010/main" val="988412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Pros &amp; Cons of Storyboarding</a:t>
            </a:r>
          </a:p>
        </p:txBody>
      </p:sp>
      <p:sp>
        <p:nvSpPr>
          <p:cNvPr id="66563" name="Rectangle 3"/>
          <p:cNvSpPr>
            <a:spLocks noGrp="1" noChangeArrowheads="1"/>
          </p:cNvSpPr>
          <p:nvPr>
            <p:ph type="body" idx="1"/>
          </p:nvPr>
        </p:nvSpPr>
        <p:spPr/>
        <p:txBody>
          <a:bodyPr/>
          <a:lstStyle/>
          <a:p>
            <a:r>
              <a:rPr lang="en-US"/>
              <a:t>Pros</a:t>
            </a:r>
          </a:p>
          <a:p>
            <a:pPr lvl="1"/>
            <a:r>
              <a:rPr lang="en-US"/>
              <a:t>You can draw anything</a:t>
            </a:r>
          </a:p>
          <a:p>
            <a:pPr lvl="1"/>
            <a:endParaRPr lang="en-US"/>
          </a:p>
          <a:p>
            <a:r>
              <a:rPr lang="en-US"/>
              <a:t>Cons</a:t>
            </a:r>
          </a:p>
          <a:p>
            <a:pPr lvl="1"/>
            <a:r>
              <a:rPr lang="en-US"/>
              <a:t>No text entry</a:t>
            </a:r>
          </a:p>
          <a:p>
            <a:pPr lvl="1"/>
            <a:r>
              <a:rPr lang="en-US"/>
              <a:t>Widgets aren</a:t>
            </a:r>
            <a:r>
              <a:rPr lang="en-US">
                <a:latin typeface="Verdana" charset="0"/>
              </a:rPr>
              <a:t>’</a:t>
            </a:r>
            <a:r>
              <a:rPr lang="en-US"/>
              <a:t>t active</a:t>
            </a:r>
          </a:p>
          <a:p>
            <a:pPr lvl="1"/>
            <a:r>
              <a:rPr lang="en-US">
                <a:latin typeface="Verdana" charset="0"/>
              </a:rPr>
              <a:t>“</a:t>
            </a:r>
            <a:r>
              <a:rPr lang="en-US"/>
              <a:t>Hunt for the hotspot</a:t>
            </a:r>
            <a:r>
              <a:rPr lang="en-US">
                <a:latin typeface="Verdana" charset="0"/>
              </a:rPr>
              <a:t>”</a:t>
            </a:r>
            <a:endParaRPr lang="en-US"/>
          </a:p>
          <a:p>
            <a:pPr lvl="1"/>
            <a:endParaRPr lang="en-US"/>
          </a:p>
          <a:p>
            <a:endParaRPr lang="en-US"/>
          </a:p>
        </p:txBody>
      </p:sp>
      <p:sp>
        <p:nvSpPr>
          <p:cNvPr id="66564"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66565"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66566" name="Slide Number Placeholder 5"/>
          <p:cNvSpPr>
            <a:spLocks noGrp="1"/>
          </p:cNvSpPr>
          <p:nvPr>
            <p:ph type="sldNum" sz="quarter" idx="12"/>
          </p:nvPr>
        </p:nvSpPr>
        <p:spPr>
          <a:noFill/>
        </p:spPr>
        <p:txBody>
          <a:bodyPr/>
          <a:lstStyle/>
          <a:p>
            <a:fld id="{8FF0909F-5A34-1740-8D4A-7ACE87B5B2C0}" type="slidenum">
              <a:rPr lang="en-US"/>
              <a:pPr/>
              <a:t>33</a:t>
            </a:fld>
            <a:endParaRPr lang="en-US"/>
          </a:p>
        </p:txBody>
      </p:sp>
    </p:spTree>
    <p:extLst>
      <p:ext uri="{BB962C8B-B14F-4D97-AF65-F5344CB8AC3E}">
        <p14:creationId xmlns:p14="http://schemas.microsoft.com/office/powerpoint/2010/main" val="2041082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Form Builders</a:t>
            </a:r>
          </a:p>
        </p:txBody>
      </p:sp>
      <p:sp>
        <p:nvSpPr>
          <p:cNvPr id="68611" name="Rectangle 3"/>
          <p:cNvSpPr>
            <a:spLocks noGrp="1" noChangeArrowheads="1"/>
          </p:cNvSpPr>
          <p:nvPr>
            <p:ph type="body" idx="1"/>
          </p:nvPr>
        </p:nvSpPr>
        <p:spPr>
          <a:xfrm>
            <a:off x="762000" y="990600"/>
            <a:ext cx="7772400" cy="4724400"/>
          </a:xfrm>
        </p:spPr>
        <p:txBody>
          <a:bodyPr/>
          <a:lstStyle/>
          <a:p>
            <a:pPr>
              <a:lnSpc>
                <a:spcPct val="90000"/>
              </a:lnSpc>
            </a:pPr>
            <a:r>
              <a:rPr lang="en-US" dirty="0"/>
              <a:t>Mac Interface Builder</a:t>
            </a:r>
          </a:p>
          <a:p>
            <a:pPr>
              <a:lnSpc>
                <a:spcPct val="90000"/>
              </a:lnSpc>
            </a:pPr>
            <a:r>
              <a:rPr lang="en-US" dirty="0" err="1"/>
              <a:t>Qt</a:t>
            </a:r>
            <a:r>
              <a:rPr lang="en-US" dirty="0"/>
              <a:t> Designer</a:t>
            </a:r>
          </a:p>
          <a:p>
            <a:pPr>
              <a:lnSpc>
                <a:spcPct val="90000"/>
              </a:lnSpc>
            </a:pPr>
            <a:r>
              <a:rPr lang="en-US" dirty="0" err="1" smtClean="0"/>
              <a:t>FlexBuilder</a:t>
            </a:r>
            <a:endParaRPr lang="en-US" dirty="0"/>
          </a:p>
          <a:p>
            <a:pPr>
              <a:lnSpc>
                <a:spcPct val="90000"/>
              </a:lnSpc>
            </a:pPr>
            <a:r>
              <a:rPr lang="en-US" dirty="0"/>
              <a:t>Silverlight</a:t>
            </a:r>
          </a:p>
          <a:p>
            <a:pPr>
              <a:lnSpc>
                <a:spcPct val="90000"/>
              </a:lnSpc>
            </a:pPr>
            <a:r>
              <a:rPr lang="en-US" dirty="0"/>
              <a:t>Visual Basic</a:t>
            </a:r>
          </a:p>
          <a:p>
            <a:pPr>
              <a:lnSpc>
                <a:spcPct val="90000"/>
              </a:lnSpc>
            </a:pPr>
            <a:endParaRPr lang="en-US" sz="2400" dirty="0"/>
          </a:p>
          <a:p>
            <a:pPr>
              <a:lnSpc>
                <a:spcPct val="90000"/>
              </a:lnSpc>
            </a:pPr>
            <a:r>
              <a:rPr lang="en-US" sz="2400" dirty="0"/>
              <a:t>Tips</a:t>
            </a:r>
          </a:p>
          <a:p>
            <a:pPr lvl="1">
              <a:lnSpc>
                <a:spcPct val="90000"/>
              </a:lnSpc>
            </a:pPr>
            <a:r>
              <a:rPr lang="en-US" sz="2000" dirty="0"/>
              <a:t>Use absolute positioning for now</a:t>
            </a:r>
          </a:p>
        </p:txBody>
      </p:sp>
      <p:sp>
        <p:nvSpPr>
          <p:cNvPr id="68612"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68613"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68614" name="Slide Number Placeholder 5"/>
          <p:cNvSpPr>
            <a:spLocks noGrp="1"/>
          </p:cNvSpPr>
          <p:nvPr>
            <p:ph type="sldNum" sz="quarter" idx="12"/>
          </p:nvPr>
        </p:nvSpPr>
        <p:spPr>
          <a:noFill/>
        </p:spPr>
        <p:txBody>
          <a:bodyPr/>
          <a:lstStyle/>
          <a:p>
            <a:fld id="{5DAFB73A-7F0A-2D4F-99DE-CD4B45D34BAA}" type="slidenum">
              <a:rPr lang="en-US"/>
              <a:pPr/>
              <a:t>34</a:t>
            </a:fld>
            <a:endParaRPr lang="en-US"/>
          </a:p>
        </p:txBody>
      </p:sp>
    </p:spTree>
    <p:extLst>
      <p:ext uri="{BB962C8B-B14F-4D97-AF65-F5344CB8AC3E}">
        <p14:creationId xmlns:p14="http://schemas.microsoft.com/office/powerpoint/2010/main" val="1228910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Pros &amp; Cons of Form Builders</a:t>
            </a:r>
          </a:p>
        </p:txBody>
      </p:sp>
      <p:sp>
        <p:nvSpPr>
          <p:cNvPr id="70659" name="Rectangle 3"/>
          <p:cNvSpPr>
            <a:spLocks noGrp="1" noChangeArrowheads="1"/>
          </p:cNvSpPr>
          <p:nvPr>
            <p:ph type="body" idx="1"/>
          </p:nvPr>
        </p:nvSpPr>
        <p:spPr/>
        <p:txBody>
          <a:bodyPr/>
          <a:lstStyle/>
          <a:p>
            <a:r>
              <a:rPr lang="en-US"/>
              <a:t>Pros</a:t>
            </a:r>
          </a:p>
          <a:p>
            <a:pPr lvl="1"/>
            <a:r>
              <a:rPr lang="en-US"/>
              <a:t>Actual controls, not just pictures of them</a:t>
            </a:r>
          </a:p>
          <a:p>
            <a:pPr lvl="1"/>
            <a:r>
              <a:rPr lang="en-US"/>
              <a:t>Can hook in some backend if you need it</a:t>
            </a:r>
          </a:p>
          <a:p>
            <a:pPr lvl="2"/>
            <a:r>
              <a:rPr lang="en-US"/>
              <a:t>But then you won</a:t>
            </a:r>
            <a:r>
              <a:rPr lang="en-US">
                <a:latin typeface="Verdana" charset="0"/>
              </a:rPr>
              <a:t>’</a:t>
            </a:r>
            <a:r>
              <a:rPr lang="en-US"/>
              <a:t>t want to throw it away</a:t>
            </a:r>
          </a:p>
          <a:p>
            <a:pPr lvl="2"/>
            <a:endParaRPr lang="en-US"/>
          </a:p>
          <a:p>
            <a:r>
              <a:rPr lang="en-US"/>
              <a:t>Cons</a:t>
            </a:r>
          </a:p>
          <a:p>
            <a:pPr lvl="1"/>
            <a:r>
              <a:rPr lang="en-US"/>
              <a:t>Limits thinking to standard widgets</a:t>
            </a:r>
          </a:p>
          <a:p>
            <a:pPr lvl="1"/>
            <a:r>
              <a:rPr lang="en-US"/>
              <a:t>Less helpful for rich graphical interfaces</a:t>
            </a:r>
          </a:p>
        </p:txBody>
      </p:sp>
      <p:sp>
        <p:nvSpPr>
          <p:cNvPr id="70660"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70661"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70662" name="Slide Number Placeholder 5"/>
          <p:cNvSpPr>
            <a:spLocks noGrp="1"/>
          </p:cNvSpPr>
          <p:nvPr>
            <p:ph type="sldNum" sz="quarter" idx="12"/>
          </p:nvPr>
        </p:nvSpPr>
        <p:spPr>
          <a:noFill/>
        </p:spPr>
        <p:txBody>
          <a:bodyPr/>
          <a:lstStyle/>
          <a:p>
            <a:fld id="{7C915D1E-F5AB-DA42-8CC2-9ECB629DCF5D}" type="slidenum">
              <a:rPr lang="en-US"/>
              <a:pPr/>
              <a:t>35</a:t>
            </a:fld>
            <a:endParaRPr lang="en-US"/>
          </a:p>
        </p:txBody>
      </p:sp>
    </p:spTree>
    <p:extLst>
      <p:ext uri="{BB962C8B-B14F-4D97-AF65-F5344CB8AC3E}">
        <p14:creationId xmlns:p14="http://schemas.microsoft.com/office/powerpoint/2010/main" val="35787786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Wizard of Oz Prototype</a:t>
            </a:r>
          </a:p>
        </p:txBody>
      </p:sp>
      <p:sp>
        <p:nvSpPr>
          <p:cNvPr id="72707" name="Rectangle 3"/>
          <p:cNvSpPr>
            <a:spLocks noGrp="1" noChangeArrowheads="1"/>
          </p:cNvSpPr>
          <p:nvPr>
            <p:ph type="body" idx="1"/>
          </p:nvPr>
        </p:nvSpPr>
        <p:spPr/>
        <p:txBody>
          <a:bodyPr/>
          <a:lstStyle/>
          <a:p>
            <a:r>
              <a:rPr lang="en-US"/>
              <a:t>Software simulation with a human in the loop to help</a:t>
            </a:r>
          </a:p>
          <a:p>
            <a:r>
              <a:rPr lang="en-US">
                <a:latin typeface="Verdana" charset="0"/>
              </a:rPr>
              <a:t>“</a:t>
            </a:r>
            <a:r>
              <a:rPr lang="en-US"/>
              <a:t>Wizard of Oz</a:t>
            </a:r>
            <a:r>
              <a:rPr lang="en-US">
                <a:latin typeface="Verdana" charset="0"/>
              </a:rPr>
              <a:t>”</a:t>
            </a:r>
            <a:r>
              <a:rPr lang="en-US"/>
              <a:t> = </a:t>
            </a:r>
            <a:r>
              <a:rPr lang="en-US">
                <a:latin typeface="Verdana" charset="0"/>
              </a:rPr>
              <a:t>“</a:t>
            </a:r>
            <a:r>
              <a:rPr lang="en-US"/>
              <a:t>man behind the curtain</a:t>
            </a:r>
            <a:r>
              <a:rPr lang="en-US">
                <a:latin typeface="Verdana" charset="0"/>
              </a:rPr>
              <a:t>”</a:t>
            </a:r>
            <a:endParaRPr lang="en-US"/>
          </a:p>
          <a:p>
            <a:pPr lvl="1"/>
            <a:r>
              <a:rPr lang="en-US"/>
              <a:t>Wizard is usually but not always hidden</a:t>
            </a:r>
          </a:p>
          <a:p>
            <a:r>
              <a:rPr lang="en-US"/>
              <a:t>Often used to simulate future technology</a:t>
            </a:r>
          </a:p>
          <a:p>
            <a:pPr lvl="1"/>
            <a:r>
              <a:rPr lang="en-US"/>
              <a:t>Speech recognition</a:t>
            </a:r>
          </a:p>
          <a:p>
            <a:pPr lvl="1"/>
            <a:r>
              <a:rPr lang="en-US"/>
              <a:t>Learning</a:t>
            </a:r>
          </a:p>
          <a:p>
            <a:r>
              <a:rPr lang="en-US"/>
              <a:t>Issues</a:t>
            </a:r>
          </a:p>
          <a:p>
            <a:pPr lvl="1"/>
            <a:r>
              <a:rPr lang="en-US"/>
              <a:t>Two UIs to worry about: user</a:t>
            </a:r>
            <a:r>
              <a:rPr lang="en-US">
                <a:latin typeface="Verdana" charset="0"/>
              </a:rPr>
              <a:t>’</a:t>
            </a:r>
            <a:r>
              <a:rPr lang="en-US"/>
              <a:t>s and wizard</a:t>
            </a:r>
            <a:r>
              <a:rPr lang="en-US">
                <a:latin typeface="Verdana" charset="0"/>
              </a:rPr>
              <a:t>’</a:t>
            </a:r>
            <a:r>
              <a:rPr lang="en-US"/>
              <a:t>s</a:t>
            </a:r>
          </a:p>
          <a:p>
            <a:pPr lvl="1"/>
            <a:r>
              <a:rPr lang="en-US"/>
              <a:t>Wizard has to be mechanical</a:t>
            </a:r>
          </a:p>
        </p:txBody>
      </p:sp>
      <p:sp>
        <p:nvSpPr>
          <p:cNvPr id="72708"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72709"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72710" name="Slide Number Placeholder 5"/>
          <p:cNvSpPr>
            <a:spLocks noGrp="1"/>
          </p:cNvSpPr>
          <p:nvPr>
            <p:ph type="sldNum" sz="quarter" idx="12"/>
          </p:nvPr>
        </p:nvSpPr>
        <p:spPr>
          <a:noFill/>
        </p:spPr>
        <p:txBody>
          <a:bodyPr/>
          <a:lstStyle/>
          <a:p>
            <a:fld id="{4AF6BE2A-8C12-3547-87A6-7D1E8EA7EA01}" type="slidenum">
              <a:rPr lang="en-US"/>
              <a:pPr/>
              <a:t>36</a:t>
            </a:fld>
            <a:endParaRPr lang="en-US"/>
          </a:p>
        </p:txBody>
      </p:sp>
    </p:spTree>
    <p:extLst>
      <p:ext uri="{BB962C8B-B14F-4D97-AF65-F5344CB8AC3E}">
        <p14:creationId xmlns:p14="http://schemas.microsoft.com/office/powerpoint/2010/main" val="12339476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dirty="0" smtClean="0"/>
              <a:t>Which of the following statements are true? (</a:t>
            </a:r>
            <a:r>
              <a:rPr lang="en-US" b="1" dirty="0" smtClean="0"/>
              <a:t>choose all good answers</a:t>
            </a:r>
            <a:r>
              <a:rPr lang="en-US" dirty="0" smtClean="0"/>
              <a:t>)</a:t>
            </a:r>
          </a:p>
          <a:p>
            <a:pPr marL="914400" lvl="1" indent="-457200">
              <a:buFont typeface="+mj-lt"/>
              <a:buAutoNum type="alphaUcPeriod"/>
            </a:pPr>
            <a:r>
              <a:rPr lang="en-US" dirty="0" smtClean="0"/>
              <a:t>Both paper prototyping and Wizard of Oz have a human simulating the computer</a:t>
            </a:r>
          </a:p>
          <a:p>
            <a:pPr marL="914400" lvl="1" indent="-457200">
              <a:buFont typeface="+mj-lt"/>
              <a:buAutoNum type="alphaUcPeriod"/>
            </a:pPr>
            <a:r>
              <a:rPr lang="en-US" dirty="0" smtClean="0"/>
              <a:t>Throw-away prototypes generally result in better final implementations</a:t>
            </a:r>
          </a:p>
          <a:p>
            <a:pPr marL="914400" lvl="1" indent="-457200">
              <a:buFont typeface="+mj-lt"/>
              <a:buAutoNum type="alphaUcPeriod"/>
            </a:pPr>
            <a:r>
              <a:rPr lang="en-US" dirty="0" smtClean="0"/>
              <a:t>The checkerboard assignment would be easy to prototype in a typical form builder</a:t>
            </a:r>
          </a:p>
          <a:p>
            <a:pPr marL="914400" lvl="1" indent="-457200">
              <a:buFont typeface="+mj-lt"/>
              <a:buAutoNum type="alphaUcPeriod"/>
            </a:pPr>
            <a:endParaRPr lang="en-US" dirty="0" smtClean="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37</a:t>
            </a:fld>
            <a:endParaRPr lang="en-US"/>
          </a:p>
        </p:txBody>
      </p:sp>
    </p:spTree>
    <p:extLst>
      <p:ext uri="{BB962C8B-B14F-4D97-AF65-F5344CB8AC3E}">
        <p14:creationId xmlns:p14="http://schemas.microsoft.com/office/powerpoint/2010/main" val="1167654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6"/>
          <p:cNvSpPr>
            <a:spLocks noGrp="1"/>
          </p:cNvSpPr>
          <p:nvPr>
            <p:ph type="title"/>
          </p:nvPr>
        </p:nvSpPr>
        <p:spPr/>
        <p:txBody>
          <a:bodyPr/>
          <a:lstStyle/>
          <a:p>
            <a:r>
              <a:rPr lang="en-US"/>
              <a:t>Summary</a:t>
            </a:r>
          </a:p>
        </p:txBody>
      </p:sp>
      <p:sp>
        <p:nvSpPr>
          <p:cNvPr id="74755" name="Text Placeholder 7"/>
          <p:cNvSpPr>
            <a:spLocks noGrp="1"/>
          </p:cNvSpPr>
          <p:nvPr>
            <p:ph type="body" idx="1"/>
          </p:nvPr>
        </p:nvSpPr>
        <p:spPr/>
        <p:txBody>
          <a:bodyPr/>
          <a:lstStyle/>
          <a:p>
            <a:r>
              <a:rPr lang="en-US"/>
              <a:t>Prototype fidelity</a:t>
            </a:r>
          </a:p>
          <a:p>
            <a:pPr lvl="1"/>
            <a:r>
              <a:rPr lang="en-US"/>
              <a:t>Depth, breadth, look, feel</a:t>
            </a:r>
          </a:p>
          <a:p>
            <a:r>
              <a:rPr lang="en-US"/>
              <a:t>Kinds of prototypes</a:t>
            </a:r>
          </a:p>
          <a:p>
            <a:pPr lvl="1"/>
            <a:r>
              <a:rPr lang="en-US"/>
              <a:t>Paper</a:t>
            </a:r>
          </a:p>
          <a:p>
            <a:pPr lvl="1"/>
            <a:r>
              <a:rPr lang="en-US"/>
              <a:t>Computer: storyboard, forms</a:t>
            </a:r>
          </a:p>
          <a:p>
            <a:pPr lvl="1"/>
            <a:r>
              <a:rPr lang="en-US"/>
              <a:t>Wizard of Oz</a:t>
            </a:r>
          </a:p>
          <a:p>
            <a:r>
              <a:rPr lang="en-US"/>
              <a:t>Don’t get attached to a prototype</a:t>
            </a:r>
          </a:p>
          <a:p>
            <a:pPr lvl="1"/>
            <a:r>
              <a:rPr lang="en-US"/>
              <a:t>Because it may need to be thrown away</a:t>
            </a:r>
          </a:p>
          <a:p>
            <a:endParaRPr lang="en-US"/>
          </a:p>
        </p:txBody>
      </p:sp>
      <p:sp>
        <p:nvSpPr>
          <p:cNvPr id="74756"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74757"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74758" name="Slide Number Placeholder 5"/>
          <p:cNvSpPr>
            <a:spLocks noGrp="1"/>
          </p:cNvSpPr>
          <p:nvPr>
            <p:ph type="sldNum" sz="quarter" idx="12"/>
          </p:nvPr>
        </p:nvSpPr>
        <p:spPr>
          <a:noFill/>
        </p:spPr>
        <p:txBody>
          <a:bodyPr/>
          <a:lstStyle/>
          <a:p>
            <a:fld id="{E045CE98-9F32-B04C-9F9E-E9DEB1B46C44}" type="slidenum">
              <a:rPr lang="en-US"/>
              <a:pPr/>
              <a:t>38</a:t>
            </a:fld>
            <a:endParaRPr lang="en-US"/>
          </a:p>
        </p:txBody>
      </p:sp>
    </p:spTree>
    <p:extLst>
      <p:ext uri="{BB962C8B-B14F-4D97-AF65-F5344CB8AC3E}">
        <p14:creationId xmlns:p14="http://schemas.microsoft.com/office/powerpoint/2010/main" val="171689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Should You Roll Your </a:t>
            </a:r>
            <a:r>
              <a:rPr lang="en-US" smtClean="0"/>
              <a:t>Own Scrollbar?</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4</a:t>
            </a:fld>
            <a:endParaRPr lang="en-US"/>
          </a:p>
        </p:txBody>
      </p:sp>
      <p:pic>
        <p:nvPicPr>
          <p:cNvPr id="8" name="Picture 7"/>
          <p:cNvPicPr>
            <a:picLocks noChangeAspect="1"/>
          </p:cNvPicPr>
          <p:nvPr/>
        </p:nvPicPr>
        <p:blipFill>
          <a:blip r:embed="rId3"/>
          <a:stretch>
            <a:fillRect/>
          </a:stretch>
        </p:blipFill>
        <p:spPr>
          <a:xfrm>
            <a:off x="0" y="1041400"/>
            <a:ext cx="9144000" cy="4759377"/>
          </a:xfrm>
          <a:prstGeom prst="rect">
            <a:avLst/>
          </a:prstGeom>
        </p:spPr>
      </p:pic>
    </p:spTree>
    <p:extLst>
      <p:ext uri="{BB962C8B-B14F-4D97-AF65-F5344CB8AC3E}">
        <p14:creationId xmlns:p14="http://schemas.microsoft.com/office/powerpoint/2010/main" val="325499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Today’s Topics</a:t>
            </a:r>
          </a:p>
        </p:txBody>
      </p:sp>
      <p:sp>
        <p:nvSpPr>
          <p:cNvPr id="19459" name="Rectangle 3"/>
          <p:cNvSpPr>
            <a:spLocks noGrp="1" noChangeArrowheads="1"/>
          </p:cNvSpPr>
          <p:nvPr>
            <p:ph type="body" idx="1"/>
          </p:nvPr>
        </p:nvSpPr>
        <p:spPr/>
        <p:txBody>
          <a:bodyPr/>
          <a:lstStyle/>
          <a:p>
            <a:r>
              <a:rPr lang="en-US"/>
              <a:t>Paper prototypes</a:t>
            </a:r>
          </a:p>
          <a:p>
            <a:r>
              <a:rPr lang="en-US"/>
              <a:t>Computer prototypes</a:t>
            </a:r>
          </a:p>
          <a:p>
            <a:r>
              <a:rPr lang="en-US"/>
              <a:t>Wizard of Oz prototypes</a:t>
            </a:r>
          </a:p>
          <a:p>
            <a:pPr>
              <a:buFontTx/>
              <a:buNone/>
            </a:pPr>
            <a:endParaRPr lang="en-US"/>
          </a:p>
        </p:txBody>
      </p:sp>
      <p:sp>
        <p:nvSpPr>
          <p:cNvPr id="19460"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9461"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9462" name="Slide Number Placeholder 5"/>
          <p:cNvSpPr>
            <a:spLocks noGrp="1"/>
          </p:cNvSpPr>
          <p:nvPr>
            <p:ph type="sldNum" sz="quarter" idx="12"/>
          </p:nvPr>
        </p:nvSpPr>
        <p:spPr>
          <a:noFill/>
        </p:spPr>
        <p:txBody>
          <a:bodyPr/>
          <a:lstStyle/>
          <a:p>
            <a:fld id="{0D9BBF88-6372-4343-BC3B-E0BA1B452DDB}" type="slidenum">
              <a:rPr lang="en-US"/>
              <a:pPr/>
              <a:t>5</a:t>
            </a:fld>
            <a:endParaRPr lang="en-US"/>
          </a:p>
        </p:txBody>
      </p:sp>
    </p:spTree>
    <p:extLst>
      <p:ext uri="{BB962C8B-B14F-4D97-AF65-F5344CB8AC3E}">
        <p14:creationId xmlns:p14="http://schemas.microsoft.com/office/powerpoint/2010/main" val="11789576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Paper Prototypes</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6</a:t>
            </a:fld>
            <a:endParaRPr lang="en-US"/>
          </a:p>
        </p:txBody>
      </p:sp>
    </p:spTree>
    <p:extLst>
      <p:ext uri="{BB962C8B-B14F-4D97-AF65-F5344CB8AC3E}">
        <p14:creationId xmlns:p14="http://schemas.microsoft.com/office/powerpoint/2010/main" val="3491459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Why Prototype?</a:t>
            </a:r>
          </a:p>
        </p:txBody>
      </p:sp>
      <p:sp>
        <p:nvSpPr>
          <p:cNvPr id="21507" name="Rectangle 3"/>
          <p:cNvSpPr>
            <a:spLocks noGrp="1" noChangeArrowheads="1"/>
          </p:cNvSpPr>
          <p:nvPr>
            <p:ph type="body" idx="1"/>
          </p:nvPr>
        </p:nvSpPr>
        <p:spPr/>
        <p:txBody>
          <a:bodyPr/>
          <a:lstStyle/>
          <a:p>
            <a:r>
              <a:rPr lang="en-US"/>
              <a:t>Get feedback earlier, cheaper</a:t>
            </a:r>
          </a:p>
          <a:p>
            <a:r>
              <a:rPr lang="en-US"/>
              <a:t>Experiment with alternatives</a:t>
            </a:r>
          </a:p>
          <a:p>
            <a:r>
              <a:rPr lang="en-US"/>
              <a:t>Easier to change or throw away</a:t>
            </a:r>
          </a:p>
        </p:txBody>
      </p:sp>
      <p:sp>
        <p:nvSpPr>
          <p:cNvPr id="21508"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21509"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1510" name="Slide Number Placeholder 5"/>
          <p:cNvSpPr>
            <a:spLocks noGrp="1"/>
          </p:cNvSpPr>
          <p:nvPr>
            <p:ph type="sldNum" sz="quarter" idx="12"/>
          </p:nvPr>
        </p:nvSpPr>
        <p:spPr>
          <a:noFill/>
        </p:spPr>
        <p:txBody>
          <a:bodyPr/>
          <a:lstStyle/>
          <a:p>
            <a:fld id="{D328C2E5-E4C8-3044-915F-A9F2D0639EB8}" type="slidenum">
              <a:rPr lang="en-US"/>
              <a:pPr/>
              <a:t>7</a:t>
            </a:fld>
            <a:endParaRPr lang="en-US"/>
          </a:p>
        </p:txBody>
      </p:sp>
    </p:spTree>
    <p:extLst>
      <p:ext uri="{BB962C8B-B14F-4D97-AF65-F5344CB8AC3E}">
        <p14:creationId xmlns:p14="http://schemas.microsoft.com/office/powerpoint/2010/main" val="30579231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Prototype Fidelity</a:t>
            </a:r>
          </a:p>
        </p:txBody>
      </p:sp>
      <p:sp>
        <p:nvSpPr>
          <p:cNvPr id="23555" name="Rectangle 3"/>
          <p:cNvSpPr>
            <a:spLocks noGrp="1" noChangeArrowheads="1"/>
          </p:cNvSpPr>
          <p:nvPr>
            <p:ph type="body" idx="1"/>
          </p:nvPr>
        </p:nvSpPr>
        <p:spPr/>
        <p:txBody>
          <a:bodyPr/>
          <a:lstStyle/>
          <a:p>
            <a:r>
              <a:rPr lang="en-US"/>
              <a:t>Low fidelity: omits details</a:t>
            </a:r>
          </a:p>
          <a:p>
            <a:r>
              <a:rPr lang="en-US"/>
              <a:t>High fidelity: more like finished product</a:t>
            </a:r>
          </a:p>
          <a:p>
            <a:pPr>
              <a:buFontTx/>
              <a:buNone/>
            </a:pPr>
            <a:endParaRPr lang="en-US"/>
          </a:p>
        </p:txBody>
      </p:sp>
      <p:sp>
        <p:nvSpPr>
          <p:cNvPr id="23556"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23557"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3558" name="Slide Number Placeholder 5"/>
          <p:cNvSpPr>
            <a:spLocks noGrp="1"/>
          </p:cNvSpPr>
          <p:nvPr>
            <p:ph type="sldNum" sz="quarter" idx="12"/>
          </p:nvPr>
        </p:nvSpPr>
        <p:spPr>
          <a:noFill/>
        </p:spPr>
        <p:txBody>
          <a:bodyPr/>
          <a:lstStyle/>
          <a:p>
            <a:fld id="{594A64EE-A025-3345-8EE4-21F188C584F8}" type="slidenum">
              <a:rPr lang="en-US"/>
              <a:pPr/>
              <a:t>8</a:t>
            </a:fld>
            <a:endParaRPr lang="en-US"/>
          </a:p>
        </p:txBody>
      </p:sp>
    </p:spTree>
    <p:extLst>
      <p:ext uri="{BB962C8B-B14F-4D97-AF65-F5344CB8AC3E}">
        <p14:creationId xmlns:p14="http://schemas.microsoft.com/office/powerpoint/2010/main" val="253737799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Fidelity is Multidimensional</a:t>
            </a:r>
          </a:p>
        </p:txBody>
      </p:sp>
      <p:sp>
        <p:nvSpPr>
          <p:cNvPr id="25603" name="Rectangle 3"/>
          <p:cNvSpPr>
            <a:spLocks noGrp="1" noChangeArrowheads="1"/>
          </p:cNvSpPr>
          <p:nvPr>
            <p:ph type="body" idx="1"/>
          </p:nvPr>
        </p:nvSpPr>
        <p:spPr/>
        <p:txBody>
          <a:bodyPr/>
          <a:lstStyle/>
          <a:p>
            <a:r>
              <a:rPr lang="en-US"/>
              <a:t>Breadth: % of features covered</a:t>
            </a:r>
          </a:p>
          <a:p>
            <a:pPr lvl="1"/>
            <a:r>
              <a:rPr lang="en-US"/>
              <a:t>Only enough features for certain tasks</a:t>
            </a:r>
          </a:p>
          <a:p>
            <a:r>
              <a:rPr lang="en-US"/>
              <a:t>Depth: degree of functionality</a:t>
            </a:r>
          </a:p>
          <a:p>
            <a:pPr lvl="1"/>
            <a:r>
              <a:rPr lang="en-US"/>
              <a:t>Limited choices, canned responses, no error handling</a:t>
            </a:r>
          </a:p>
        </p:txBody>
      </p:sp>
      <p:sp>
        <p:nvSpPr>
          <p:cNvPr id="25604"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25605"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5606" name="Slide Number Placeholder 5"/>
          <p:cNvSpPr>
            <a:spLocks noGrp="1"/>
          </p:cNvSpPr>
          <p:nvPr>
            <p:ph type="sldNum" sz="quarter" idx="12"/>
          </p:nvPr>
        </p:nvSpPr>
        <p:spPr>
          <a:noFill/>
        </p:spPr>
        <p:txBody>
          <a:bodyPr/>
          <a:lstStyle/>
          <a:p>
            <a:fld id="{1FF08B1A-37E6-7047-A867-4B2B560EA022}" type="slidenum">
              <a:rPr lang="en-US"/>
              <a:pPr/>
              <a:t>9</a:t>
            </a:fld>
            <a:endParaRPr lang="en-US"/>
          </a:p>
        </p:txBody>
      </p:sp>
      <p:sp>
        <p:nvSpPr>
          <p:cNvPr id="25607" name="Rectangle 4"/>
          <p:cNvSpPr>
            <a:spLocks noChangeArrowheads="1"/>
          </p:cNvSpPr>
          <p:nvPr/>
        </p:nvSpPr>
        <p:spPr bwMode="auto">
          <a:xfrm>
            <a:off x="2725738" y="4191000"/>
            <a:ext cx="3886200" cy="1447800"/>
          </a:xfrm>
          <a:prstGeom prst="rect">
            <a:avLst/>
          </a:prstGeom>
          <a:solidFill>
            <a:schemeClr val="bg1"/>
          </a:solid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25608" name="Rectangle 5"/>
          <p:cNvSpPr>
            <a:spLocks noChangeArrowheads="1"/>
          </p:cNvSpPr>
          <p:nvPr/>
        </p:nvSpPr>
        <p:spPr bwMode="auto">
          <a:xfrm>
            <a:off x="2725738" y="4191000"/>
            <a:ext cx="3886200" cy="463550"/>
          </a:xfrm>
          <a:prstGeom prst="rect">
            <a:avLst/>
          </a:prstGeom>
          <a:solidFill>
            <a:schemeClr val="hlink"/>
          </a:solid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25609" name="Rectangle 6"/>
          <p:cNvSpPr>
            <a:spLocks noChangeArrowheads="1"/>
          </p:cNvSpPr>
          <p:nvPr/>
        </p:nvSpPr>
        <p:spPr bwMode="auto">
          <a:xfrm>
            <a:off x="4418013" y="4191000"/>
            <a:ext cx="411162" cy="1447800"/>
          </a:xfrm>
          <a:prstGeom prst="rect">
            <a:avLst/>
          </a:prstGeom>
          <a:solidFill>
            <a:schemeClr val="bg2"/>
          </a:solid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25610" name="Rectangle 7"/>
          <p:cNvSpPr>
            <a:spLocks noChangeArrowheads="1"/>
          </p:cNvSpPr>
          <p:nvPr/>
        </p:nvSpPr>
        <p:spPr bwMode="auto">
          <a:xfrm>
            <a:off x="4418013" y="4191000"/>
            <a:ext cx="411162" cy="463550"/>
          </a:xfrm>
          <a:prstGeom prst="rect">
            <a:avLst/>
          </a:prstGeom>
          <a:solidFill>
            <a:schemeClr val="accent1"/>
          </a:solid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25611" name="Text Box 9"/>
          <p:cNvSpPr txBox="1">
            <a:spLocks noChangeArrowheads="1"/>
          </p:cNvSpPr>
          <p:nvPr/>
        </p:nvSpPr>
        <p:spPr bwMode="auto">
          <a:xfrm>
            <a:off x="7086600" y="4038600"/>
            <a:ext cx="1638300" cy="822325"/>
          </a:xfrm>
          <a:prstGeom prst="rect">
            <a:avLst/>
          </a:prstGeom>
          <a:noFill/>
          <a:ln w="12700" cap="sq">
            <a:noFill/>
            <a:miter lim="800000"/>
            <a:headEnd type="none" w="sm" len="sm"/>
            <a:tailEnd type="none" w="sm" len="sm"/>
          </a:ln>
        </p:spPr>
        <p:txBody>
          <a:bodyPr wrap="none" anchorCtr="1">
            <a:prstTxWarp prst="textNoShape">
              <a:avLst/>
            </a:prstTxWarp>
            <a:spAutoFit/>
          </a:bodyPr>
          <a:lstStyle/>
          <a:p>
            <a:pPr algn="ctr"/>
            <a:r>
              <a:rPr lang="en-US" sz="2400" b="1">
                <a:latin typeface="Gill Sans MT" charset="0"/>
              </a:rPr>
              <a:t>horizontal</a:t>
            </a:r>
            <a:br>
              <a:rPr lang="en-US" sz="2400" b="1">
                <a:latin typeface="Gill Sans MT" charset="0"/>
              </a:rPr>
            </a:br>
            <a:r>
              <a:rPr lang="en-US" sz="2400" b="1">
                <a:latin typeface="Gill Sans MT" charset="0"/>
              </a:rPr>
              <a:t>prototype</a:t>
            </a:r>
          </a:p>
        </p:txBody>
      </p:sp>
      <p:sp>
        <p:nvSpPr>
          <p:cNvPr id="25612" name="Text Box 10"/>
          <p:cNvSpPr txBox="1">
            <a:spLocks noChangeArrowheads="1"/>
          </p:cNvSpPr>
          <p:nvPr/>
        </p:nvSpPr>
        <p:spPr bwMode="auto">
          <a:xfrm>
            <a:off x="2649538" y="4724400"/>
            <a:ext cx="1589087" cy="822325"/>
          </a:xfrm>
          <a:prstGeom prst="rect">
            <a:avLst/>
          </a:prstGeom>
          <a:noFill/>
          <a:ln w="12700" cap="sq">
            <a:noFill/>
            <a:miter lim="800000"/>
            <a:headEnd type="none" w="sm" len="sm"/>
            <a:tailEnd type="none" w="sm" len="sm"/>
          </a:ln>
        </p:spPr>
        <p:txBody>
          <a:bodyPr wrap="none" anchorCtr="1">
            <a:prstTxWarp prst="textNoShape">
              <a:avLst/>
            </a:prstTxWarp>
            <a:spAutoFit/>
          </a:bodyPr>
          <a:lstStyle/>
          <a:p>
            <a:pPr algn="ctr"/>
            <a:r>
              <a:rPr lang="en-US" sz="2400" b="1">
                <a:latin typeface="Gill Sans MT" charset="0"/>
              </a:rPr>
              <a:t>vertical</a:t>
            </a:r>
            <a:br>
              <a:rPr lang="en-US" sz="2400" b="1">
                <a:latin typeface="Gill Sans MT" charset="0"/>
              </a:rPr>
            </a:br>
            <a:r>
              <a:rPr lang="en-US" sz="2400" b="1">
                <a:latin typeface="Gill Sans MT" charset="0"/>
              </a:rPr>
              <a:t>prototype</a:t>
            </a:r>
          </a:p>
        </p:txBody>
      </p:sp>
      <p:sp>
        <p:nvSpPr>
          <p:cNvPr id="25613" name="Text Box 11"/>
          <p:cNvSpPr txBox="1">
            <a:spLocks noChangeArrowheads="1"/>
          </p:cNvSpPr>
          <p:nvPr/>
        </p:nvSpPr>
        <p:spPr bwMode="auto">
          <a:xfrm>
            <a:off x="5087938" y="4876800"/>
            <a:ext cx="1438275" cy="457200"/>
          </a:xfrm>
          <a:prstGeom prst="rect">
            <a:avLst/>
          </a:prstGeom>
          <a:noFill/>
          <a:ln w="12700" cap="sq">
            <a:noFill/>
            <a:miter lim="800000"/>
            <a:headEnd type="none" w="sm" len="sm"/>
            <a:tailEnd type="none" w="sm" len="sm"/>
          </a:ln>
        </p:spPr>
        <p:txBody>
          <a:bodyPr wrap="none" anchorCtr="1">
            <a:prstTxWarp prst="textNoShape">
              <a:avLst/>
            </a:prstTxWarp>
            <a:spAutoFit/>
          </a:bodyPr>
          <a:lstStyle/>
          <a:p>
            <a:pPr algn="ctr"/>
            <a:r>
              <a:rPr lang="en-US" sz="2400" b="1">
                <a:latin typeface="Gill Sans MT" charset="0"/>
              </a:rPr>
              <a:t>scenario</a:t>
            </a:r>
          </a:p>
        </p:txBody>
      </p:sp>
      <p:sp>
        <p:nvSpPr>
          <p:cNvPr id="25614" name="Text Box 12"/>
          <p:cNvSpPr txBox="1">
            <a:spLocks noChangeArrowheads="1"/>
          </p:cNvSpPr>
          <p:nvPr/>
        </p:nvSpPr>
        <p:spPr bwMode="auto">
          <a:xfrm>
            <a:off x="1473200" y="4191000"/>
            <a:ext cx="1184275" cy="396875"/>
          </a:xfrm>
          <a:prstGeom prst="rect">
            <a:avLst/>
          </a:prstGeom>
          <a:noFill/>
          <a:ln w="12700" cap="sq">
            <a:noFill/>
            <a:miter lim="800000"/>
            <a:headEnd type="none" w="sm" len="sm"/>
            <a:tailEnd type="none" w="sm" len="sm"/>
          </a:ln>
        </p:spPr>
        <p:txBody>
          <a:bodyPr wrap="none" anchorCtr="1">
            <a:prstTxWarp prst="textNoShape">
              <a:avLst/>
            </a:prstTxWarp>
            <a:spAutoFit/>
          </a:bodyPr>
          <a:lstStyle/>
          <a:p>
            <a:pPr algn="ctr"/>
            <a:r>
              <a:rPr lang="en-US" i="1">
                <a:latin typeface="Gill Sans MT" charset="0"/>
              </a:rPr>
              <a:t>front end</a:t>
            </a:r>
          </a:p>
        </p:txBody>
      </p:sp>
      <p:sp>
        <p:nvSpPr>
          <p:cNvPr id="25615" name="Text Box 13"/>
          <p:cNvSpPr txBox="1">
            <a:spLocks noChangeArrowheads="1"/>
          </p:cNvSpPr>
          <p:nvPr/>
        </p:nvSpPr>
        <p:spPr bwMode="auto">
          <a:xfrm>
            <a:off x="3581400" y="5638800"/>
            <a:ext cx="2085975" cy="396875"/>
          </a:xfrm>
          <a:prstGeom prst="rect">
            <a:avLst/>
          </a:prstGeom>
          <a:noFill/>
          <a:ln w="12700" cap="sq">
            <a:noFill/>
            <a:miter lim="800000"/>
            <a:headEnd type="none" w="sm" len="sm"/>
            <a:tailEnd type="none" w="sm" len="sm"/>
          </a:ln>
        </p:spPr>
        <p:txBody>
          <a:bodyPr wrap="none" anchorCtr="1">
            <a:prstTxWarp prst="textNoShape">
              <a:avLst/>
            </a:prstTxWarp>
            <a:spAutoFit/>
          </a:bodyPr>
          <a:lstStyle/>
          <a:p>
            <a:pPr algn="ctr"/>
            <a:r>
              <a:rPr lang="en-US" i="1">
                <a:latin typeface="Gill Sans MT" charset="0"/>
              </a:rPr>
              <a:t>different features</a:t>
            </a:r>
          </a:p>
        </p:txBody>
      </p:sp>
      <p:sp>
        <p:nvSpPr>
          <p:cNvPr id="25616" name="Line 15"/>
          <p:cNvSpPr>
            <a:spLocks noChangeShapeType="1"/>
          </p:cNvSpPr>
          <p:nvPr/>
        </p:nvSpPr>
        <p:spPr bwMode="auto">
          <a:xfrm flipH="1" flipV="1">
            <a:off x="2116138" y="4572000"/>
            <a:ext cx="0" cy="762000"/>
          </a:xfrm>
          <a:prstGeom prst="line">
            <a:avLst/>
          </a:prstGeom>
          <a:noFill/>
          <a:ln w="12700" cap="sq">
            <a:solidFill>
              <a:schemeClr val="tx1"/>
            </a:solidFill>
            <a:round/>
            <a:headEnd type="arrow" w="med" len="med"/>
            <a:tailEnd type="arrow" w="med" len="med"/>
          </a:ln>
        </p:spPr>
        <p:txBody>
          <a:bodyPr wrap="none" anchorCtr="1">
            <a:prstTxWarp prst="textNoShape">
              <a:avLst/>
            </a:prstTxWarp>
          </a:bodyPr>
          <a:lstStyle/>
          <a:p>
            <a:endParaRPr lang="en-US"/>
          </a:p>
        </p:txBody>
      </p:sp>
      <p:sp>
        <p:nvSpPr>
          <p:cNvPr id="25617" name="Line 16"/>
          <p:cNvSpPr>
            <a:spLocks noChangeShapeType="1"/>
          </p:cNvSpPr>
          <p:nvPr/>
        </p:nvSpPr>
        <p:spPr bwMode="auto">
          <a:xfrm flipH="1">
            <a:off x="2971800" y="5867400"/>
            <a:ext cx="609600" cy="0"/>
          </a:xfrm>
          <a:prstGeom prst="line">
            <a:avLst/>
          </a:prstGeom>
          <a:noFill/>
          <a:ln w="12700" cap="sq">
            <a:solidFill>
              <a:schemeClr val="tx1"/>
            </a:solidFill>
            <a:round/>
            <a:headEnd type="none" w="sm" len="sm"/>
            <a:tailEnd type="triangle" w="sm" len="sm"/>
          </a:ln>
        </p:spPr>
        <p:txBody>
          <a:bodyPr wrap="none" anchorCtr="1">
            <a:prstTxWarp prst="textNoShape">
              <a:avLst/>
            </a:prstTxWarp>
          </a:bodyPr>
          <a:lstStyle/>
          <a:p>
            <a:endParaRPr lang="en-US"/>
          </a:p>
        </p:txBody>
      </p:sp>
      <p:sp>
        <p:nvSpPr>
          <p:cNvPr id="25618" name="Line 17"/>
          <p:cNvSpPr>
            <a:spLocks noChangeShapeType="1"/>
          </p:cNvSpPr>
          <p:nvPr/>
        </p:nvSpPr>
        <p:spPr bwMode="auto">
          <a:xfrm>
            <a:off x="5638800" y="5867400"/>
            <a:ext cx="609600" cy="0"/>
          </a:xfrm>
          <a:prstGeom prst="line">
            <a:avLst/>
          </a:prstGeom>
          <a:noFill/>
          <a:ln w="12700" cap="sq">
            <a:solidFill>
              <a:schemeClr val="tx1"/>
            </a:solidFill>
            <a:round/>
            <a:headEnd type="none" w="sm" len="sm"/>
            <a:tailEnd type="triangle" w="sm" len="sm"/>
          </a:ln>
        </p:spPr>
        <p:txBody>
          <a:bodyPr wrap="none" anchorCtr="1">
            <a:prstTxWarp prst="textNoShape">
              <a:avLst/>
            </a:prstTxWarp>
          </a:bodyPr>
          <a:lstStyle/>
          <a:p>
            <a:endParaRPr lang="en-US"/>
          </a:p>
        </p:txBody>
      </p:sp>
      <p:cxnSp>
        <p:nvCxnSpPr>
          <p:cNvPr id="25619" name="AutoShape 18"/>
          <p:cNvCxnSpPr>
            <a:cxnSpLocks noChangeShapeType="1"/>
            <a:stCxn id="25612" idx="3"/>
            <a:endCxn id="25609" idx="1"/>
          </p:cNvCxnSpPr>
          <p:nvPr/>
        </p:nvCxnSpPr>
        <p:spPr bwMode="auto">
          <a:xfrm flipV="1">
            <a:off x="4238625" y="4914900"/>
            <a:ext cx="179388" cy="220663"/>
          </a:xfrm>
          <a:prstGeom prst="curvedConnector3">
            <a:avLst>
              <a:gd name="adj1" fmla="val 49556"/>
            </a:avLst>
          </a:prstGeom>
          <a:noFill/>
          <a:ln w="76200" cap="sq">
            <a:solidFill>
              <a:schemeClr val="tx1"/>
            </a:solidFill>
            <a:round/>
            <a:headEnd type="none" w="sm" len="sm"/>
            <a:tailEnd type="triangle" w="med" len="med"/>
          </a:ln>
        </p:spPr>
      </p:cxnSp>
      <p:cxnSp>
        <p:nvCxnSpPr>
          <p:cNvPr id="25620" name="AutoShape 19"/>
          <p:cNvCxnSpPr>
            <a:cxnSpLocks noChangeShapeType="1"/>
            <a:stCxn id="25611" idx="1"/>
            <a:endCxn id="25608" idx="3"/>
          </p:cNvCxnSpPr>
          <p:nvPr/>
        </p:nvCxnSpPr>
        <p:spPr bwMode="auto">
          <a:xfrm rot="10800000">
            <a:off x="6611938" y="4422775"/>
            <a:ext cx="474662" cy="26988"/>
          </a:xfrm>
          <a:prstGeom prst="curvedConnector3">
            <a:avLst>
              <a:gd name="adj1" fmla="val 49833"/>
            </a:avLst>
          </a:prstGeom>
          <a:noFill/>
          <a:ln w="76200" cap="sq">
            <a:solidFill>
              <a:schemeClr val="tx1"/>
            </a:solidFill>
            <a:round/>
            <a:headEnd type="none" w="sm" len="sm"/>
            <a:tailEnd type="triangle" w="med" len="med"/>
          </a:ln>
        </p:spPr>
      </p:cxnSp>
      <p:cxnSp>
        <p:nvCxnSpPr>
          <p:cNvPr id="25621" name="AutoShape 20"/>
          <p:cNvCxnSpPr>
            <a:cxnSpLocks noChangeShapeType="1"/>
            <a:stCxn id="25613" idx="1"/>
            <a:endCxn id="25610" idx="3"/>
          </p:cNvCxnSpPr>
          <p:nvPr/>
        </p:nvCxnSpPr>
        <p:spPr bwMode="auto">
          <a:xfrm rot="10800000">
            <a:off x="4829175" y="4422775"/>
            <a:ext cx="258763" cy="682625"/>
          </a:xfrm>
          <a:prstGeom prst="curvedConnector3">
            <a:avLst>
              <a:gd name="adj1" fmla="val 49694"/>
            </a:avLst>
          </a:prstGeom>
          <a:noFill/>
          <a:ln w="76200" cap="sq">
            <a:solidFill>
              <a:schemeClr val="tx1"/>
            </a:solidFill>
            <a:round/>
            <a:headEnd type="none" w="sm" len="sm"/>
            <a:tailEnd type="triangle" w="med" len="med"/>
          </a:ln>
        </p:spPr>
      </p:cxnSp>
      <p:sp>
        <p:nvSpPr>
          <p:cNvPr id="25622" name="Text Box 21"/>
          <p:cNvSpPr txBox="1">
            <a:spLocks noChangeArrowheads="1"/>
          </p:cNvSpPr>
          <p:nvPr/>
        </p:nvSpPr>
        <p:spPr bwMode="auto">
          <a:xfrm>
            <a:off x="1444625" y="5334000"/>
            <a:ext cx="1214438" cy="396875"/>
          </a:xfrm>
          <a:prstGeom prst="rect">
            <a:avLst/>
          </a:prstGeom>
          <a:noFill/>
          <a:ln w="12700" cap="sq">
            <a:noFill/>
            <a:miter lim="800000"/>
            <a:headEnd type="none" w="sm" len="sm"/>
            <a:tailEnd type="none" w="sm" len="sm"/>
          </a:ln>
        </p:spPr>
        <p:txBody>
          <a:bodyPr wrap="none" anchorCtr="1">
            <a:prstTxWarp prst="textNoShape">
              <a:avLst/>
            </a:prstTxWarp>
            <a:spAutoFit/>
          </a:bodyPr>
          <a:lstStyle/>
          <a:p>
            <a:pPr algn="ctr"/>
            <a:r>
              <a:rPr lang="en-US" i="1">
                <a:latin typeface="Gill Sans MT" charset="0"/>
              </a:rPr>
              <a:t>back end</a:t>
            </a:r>
          </a:p>
        </p:txBody>
      </p:sp>
    </p:spTree>
    <p:extLst>
      <p:ext uri="{BB962C8B-B14F-4D97-AF65-F5344CB8AC3E}">
        <p14:creationId xmlns:p14="http://schemas.microsoft.com/office/powerpoint/2010/main" val="332650148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it-6893">
  <a:themeElements>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it-6893">
      <a:majorFont>
        <a:latin typeface="Arial Black"/>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it-689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t-689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t-689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t-689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t-689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t-689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mit-6893</Template>
  <TotalTime>5281</TotalTime>
  <Words>7915</Words>
  <Application>Microsoft Macintosh PowerPoint</Application>
  <PresentationFormat>Letter Paper (8.5x11 in)</PresentationFormat>
  <Paragraphs>458</Paragraphs>
  <Slides>38</Slides>
  <Notes>35</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mit-6893</vt:lpstr>
      <vt:lpstr>L10: Prototyping</vt:lpstr>
      <vt:lpstr>UI Hall of Fame or Shame?</vt:lpstr>
      <vt:lpstr>UI Hall of Fame or Shame?</vt:lpstr>
      <vt:lpstr>Should You Roll Your Own Scrollbar?</vt:lpstr>
      <vt:lpstr>Today’s Topics</vt:lpstr>
      <vt:lpstr>Paper Prototypes</vt:lpstr>
      <vt:lpstr>Why Prototype?</vt:lpstr>
      <vt:lpstr>Prototype Fidelity</vt:lpstr>
      <vt:lpstr>Fidelity is Multidimensional</vt:lpstr>
      <vt:lpstr>More Dimensions of Fidelity</vt:lpstr>
      <vt:lpstr>Comparing Fidelity of Look &amp; Feel</vt:lpstr>
      <vt:lpstr>Paper Prototype</vt:lpstr>
      <vt:lpstr>Why Paper Prototyping?</vt:lpstr>
      <vt:lpstr>Tools for Paper Prototyping</vt:lpstr>
      <vt:lpstr>Tips for Good Paper Prototypes</vt:lpstr>
      <vt:lpstr>Hand-Drawn or Not?</vt:lpstr>
      <vt:lpstr>Size Matters</vt:lpstr>
      <vt:lpstr>The Importance of Writing Big and Dark</vt:lpstr>
      <vt:lpstr>Post-it Glue and Transparencies are Good</vt:lpstr>
      <vt:lpstr>Paper Prototypes</vt:lpstr>
      <vt:lpstr>Low-Fidelity Prototypes Aren’t Always Paper</vt:lpstr>
      <vt:lpstr>Multiple Alternatives Generate Better Feedback</vt:lpstr>
      <vt:lpstr>How to Test a Paper Prototype</vt:lpstr>
      <vt:lpstr>What You Can Learn from a Paper Prototype</vt:lpstr>
      <vt:lpstr>What You Can’t Learn</vt:lpstr>
      <vt:lpstr>Picoquiz</vt:lpstr>
      <vt:lpstr>Computer Prototypes</vt:lpstr>
      <vt:lpstr>Computer Prototype</vt:lpstr>
      <vt:lpstr>What You Can Learn From Computer Prototypes</vt:lpstr>
      <vt:lpstr>Why Use Prototyping Tools?</vt:lpstr>
      <vt:lpstr>Computer Prototyping Techniques</vt:lpstr>
      <vt:lpstr>Storyboarding Tools</vt:lpstr>
      <vt:lpstr>Pros &amp; Cons of Storyboarding</vt:lpstr>
      <vt:lpstr>Form Builders</vt:lpstr>
      <vt:lpstr>Pros &amp; Cons of Form Builders</vt:lpstr>
      <vt:lpstr>Wizard of Oz Prototype</vt:lpstr>
      <vt:lpstr>Picoquiz</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Rob Miller</cp:lastModifiedBy>
  <cp:revision>967</cp:revision>
  <cp:lastPrinted>2012-03-05T14:51:33Z</cp:lastPrinted>
  <dcterms:created xsi:type="dcterms:W3CDTF">2011-02-02T13:01:24Z</dcterms:created>
  <dcterms:modified xsi:type="dcterms:W3CDTF">2013-04-01T13:12:47Z</dcterms:modified>
</cp:coreProperties>
</file>