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6"/>
  </p:notesMasterIdLst>
  <p:handoutMasterIdLst>
    <p:handoutMasterId r:id="rId27"/>
  </p:handoutMasterIdLst>
  <p:sldIdLst>
    <p:sldId id="256" r:id="rId2"/>
    <p:sldId id="532" r:id="rId3"/>
    <p:sldId id="514" r:id="rId4"/>
    <p:sldId id="515" r:id="rId5"/>
    <p:sldId id="539" r:id="rId6"/>
    <p:sldId id="537" r:id="rId7"/>
    <p:sldId id="516" r:id="rId8"/>
    <p:sldId id="533" r:id="rId9"/>
    <p:sldId id="534" r:id="rId10"/>
    <p:sldId id="517" r:id="rId11"/>
    <p:sldId id="519" r:id="rId12"/>
    <p:sldId id="520" r:id="rId13"/>
    <p:sldId id="521" r:id="rId14"/>
    <p:sldId id="522" r:id="rId15"/>
    <p:sldId id="540" r:id="rId16"/>
    <p:sldId id="538" r:id="rId17"/>
    <p:sldId id="523" r:id="rId18"/>
    <p:sldId id="524" r:id="rId19"/>
    <p:sldId id="525" r:id="rId20"/>
    <p:sldId id="526" r:id="rId21"/>
    <p:sldId id="527" r:id="rId22"/>
    <p:sldId id="530" r:id="rId23"/>
    <p:sldId id="541" r:id="rId24"/>
    <p:sldId id="531" r:id="rId25"/>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4" autoAdjust="0"/>
    <p:restoredTop sz="54064" autoAdjust="0"/>
  </p:normalViewPr>
  <p:slideViewPr>
    <p:cSldViewPr>
      <p:cViewPr varScale="1">
        <p:scale>
          <a:sx n="64" d="100"/>
          <a:sy n="64" d="100"/>
        </p:scale>
        <p:origin x="-2280" y="-104"/>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E14B062-D156-0E40-A927-45C5EF0A1832}" type="slidenum">
              <a:rPr lang="en-US"/>
              <a:pPr/>
              <a:t>10</a:t>
            </a:fld>
            <a:endParaRPr lang="en-US"/>
          </a:p>
        </p:txBody>
      </p:sp>
      <p:sp>
        <p:nvSpPr>
          <p:cNvPr id="28675" name="Rectangle 2"/>
          <p:cNvSpPr>
            <a:spLocks noGrp="1" noRot="1" noChangeAspect="1" noChangeArrowheads="1" noTextEdit="1"/>
          </p:cNvSpPr>
          <p:nvPr>
            <p:ph type="sldImg"/>
          </p:nvPr>
        </p:nvSpPr>
        <p:spPr>
          <a:xfrm>
            <a:off x="1503363" y="720725"/>
            <a:ext cx="4119562" cy="3089275"/>
          </a:xfrm>
          <a:ln/>
        </p:spPr>
      </p:sp>
      <p:sp>
        <p:nvSpPr>
          <p:cNvPr id="28676" name="Rectangle 3"/>
          <p:cNvSpPr>
            <a:spLocks noGrp="1" noChangeArrowheads="1"/>
          </p:cNvSpPr>
          <p:nvPr>
            <p:ph type="body" idx="1"/>
          </p:nvPr>
        </p:nvSpPr>
        <p:spPr>
          <a:noFill/>
          <a:ln/>
        </p:spPr>
        <p:txBody>
          <a:bodyPr/>
          <a:lstStyle/>
          <a:p>
            <a:r>
              <a:rPr lang="en-US" dirty="0">
                <a:latin typeface="Times New Roman" charset="0"/>
                <a:ea typeface="Arial" charset="0"/>
              </a:rPr>
              <a:t>Experiments involving medical treatments or electric shocks are one thing.  But what’s so dangerous about a computer interface?</a:t>
            </a:r>
          </a:p>
          <a:p>
            <a:r>
              <a:rPr lang="en-US" dirty="0">
                <a:latin typeface="Times New Roman" charset="0"/>
                <a:ea typeface="Arial" charset="0"/>
              </a:rPr>
              <a:t>Hopefully, nothing – most user testing has minimal physical or psychological risk to the user.  But user testing does put psychological pressure on the user.  The user sits in the spotlight, asked to perform unfamiliar tasks on an unfamiliar (and possibly bad!) interface, in front of an audience of strangers (at least one experimenter, possibly a roomful of observers, and possibly a video camera).  It’s natural to feel some performance anxiety, or stage fright.  “Am I doing it right?  Do these people think I’m dumb for not getting it?”  A user may regard the test as a psychology test, or more to the point, an IQ test. They may be worried about getting a bad score.  Their self-esteem may suffer, particularly if they blame problems they have on themselves, rather than on the user interface.</a:t>
            </a:r>
          </a:p>
          <a:p>
            <a:r>
              <a:rPr lang="en-US" dirty="0">
                <a:latin typeface="Times New Roman" charset="0"/>
                <a:ea typeface="Arial" charset="0"/>
              </a:rPr>
              <a:t>A programmer with an ironclad ego may scoff at such concerns, but these pressures are real.  Jared Spool, a usability consultant, tells a story about the time he saw a user cry during a user test.  It came about from an accumulation of mistakes on the part of the experimenters: </a:t>
            </a:r>
          </a:p>
          <a:p>
            <a:r>
              <a:rPr lang="en-US" dirty="0">
                <a:latin typeface="Times New Roman" charset="0"/>
                <a:ea typeface="Arial" charset="0"/>
              </a:rPr>
              <a:t>1. the originally-scheduled user didn’t show up, so they just pulled an employee out of the hallway to do the test</a:t>
            </a:r>
            <a:r>
              <a:rPr lang="en-US" dirty="0" smtClean="0">
                <a:latin typeface="Times New Roman" charset="0"/>
                <a:ea typeface="Arial" charset="0"/>
              </a:rPr>
              <a:t>;</a:t>
            </a:r>
            <a:br>
              <a:rPr lang="en-US" dirty="0" smtClean="0">
                <a:latin typeface="Times New Roman" charset="0"/>
                <a:ea typeface="Arial" charset="0"/>
              </a:rPr>
            </a:br>
            <a:r>
              <a:rPr lang="en-US" dirty="0" smtClean="0">
                <a:latin typeface="Times New Roman" charset="0"/>
                <a:ea typeface="Arial" charset="0"/>
              </a:rPr>
              <a:t>2</a:t>
            </a:r>
            <a:r>
              <a:rPr lang="en-US" dirty="0">
                <a:latin typeface="Times New Roman" charset="0"/>
                <a:ea typeface="Arial" charset="0"/>
              </a:rPr>
              <a:t>. it happened to be her first day on the job</a:t>
            </a:r>
            <a:r>
              <a:rPr lang="en-US" dirty="0" smtClean="0">
                <a:latin typeface="Times New Roman" charset="0"/>
                <a:ea typeface="Arial" charset="0"/>
              </a:rPr>
              <a:t>;</a:t>
            </a:r>
            <a:br>
              <a:rPr lang="en-US" dirty="0" smtClean="0">
                <a:latin typeface="Times New Roman" charset="0"/>
                <a:ea typeface="Arial" charset="0"/>
              </a:rPr>
            </a:br>
            <a:r>
              <a:rPr lang="en-US" dirty="0" smtClean="0">
                <a:latin typeface="Times New Roman" charset="0"/>
                <a:ea typeface="Arial" charset="0"/>
              </a:rPr>
              <a:t>3</a:t>
            </a:r>
            <a:r>
              <a:rPr lang="en-US" dirty="0">
                <a:latin typeface="Times New Roman" charset="0"/>
                <a:ea typeface="Arial" charset="0"/>
              </a:rPr>
              <a:t>. they didn’t tell her what the session was about</a:t>
            </a:r>
            <a:r>
              <a:rPr lang="en-US" dirty="0" smtClean="0">
                <a:latin typeface="Times New Roman" charset="0"/>
                <a:ea typeface="Arial" charset="0"/>
              </a:rPr>
              <a:t>;</a:t>
            </a:r>
            <a:br>
              <a:rPr lang="en-US" dirty="0" smtClean="0">
                <a:latin typeface="Times New Roman" charset="0"/>
                <a:ea typeface="Arial" charset="0"/>
              </a:rPr>
            </a:br>
            <a:r>
              <a:rPr lang="en-US" dirty="0" smtClean="0">
                <a:latin typeface="Times New Roman" charset="0"/>
                <a:ea typeface="Arial" charset="0"/>
              </a:rPr>
              <a:t>4</a:t>
            </a:r>
            <a:r>
              <a:rPr lang="en-US" dirty="0">
                <a:latin typeface="Times New Roman" charset="0"/>
                <a:ea typeface="Arial" charset="0"/>
              </a:rPr>
              <a:t>. she not only knew nothing about the interface to be tested (which is fine and good), but also nothing about the domain – she wasn’t in the target user population at all</a:t>
            </a:r>
            <a:r>
              <a:rPr lang="en-US" dirty="0" smtClean="0">
                <a:latin typeface="Times New Roman" charset="0"/>
                <a:ea typeface="Arial" charset="0"/>
              </a:rPr>
              <a:t>;</a:t>
            </a:r>
            <a:br>
              <a:rPr lang="en-US" dirty="0" smtClean="0">
                <a:latin typeface="Times New Roman" charset="0"/>
                <a:ea typeface="Arial" charset="0"/>
              </a:rPr>
            </a:br>
            <a:r>
              <a:rPr lang="en-US" dirty="0" smtClean="0">
                <a:latin typeface="Times New Roman" charset="0"/>
                <a:ea typeface="Arial" charset="0"/>
              </a:rPr>
              <a:t>5</a:t>
            </a:r>
            <a:r>
              <a:rPr lang="en-US" dirty="0">
                <a:latin typeface="Times New Roman" charset="0"/>
                <a:ea typeface="Arial" charset="0"/>
              </a:rPr>
              <a:t>. the observers in the room hadn’t been told how to behave (i.e., shut up)</a:t>
            </a:r>
            <a:r>
              <a:rPr lang="en-US" dirty="0" smtClean="0">
                <a:latin typeface="Times New Roman" charset="0"/>
                <a:ea typeface="Arial" charset="0"/>
              </a:rPr>
              <a:t>;</a:t>
            </a:r>
            <a:br>
              <a:rPr lang="en-US" dirty="0" smtClean="0">
                <a:latin typeface="Times New Roman" charset="0"/>
                <a:ea typeface="Arial" charset="0"/>
              </a:rPr>
            </a:br>
            <a:r>
              <a:rPr lang="en-US" dirty="0" smtClean="0">
                <a:latin typeface="Times New Roman" charset="0"/>
                <a:ea typeface="Arial" charset="0"/>
              </a:rPr>
              <a:t>6</a:t>
            </a:r>
            <a:r>
              <a:rPr lang="en-US" dirty="0">
                <a:latin typeface="Times New Roman" charset="0"/>
                <a:ea typeface="Arial" charset="0"/>
              </a:rPr>
              <a:t>. one of those observers was her boss</a:t>
            </a:r>
            <a:r>
              <a:rPr lang="en-US" dirty="0" smtClean="0">
                <a:latin typeface="Times New Roman" charset="0"/>
                <a:ea typeface="Arial" charset="0"/>
              </a:rPr>
              <a:t>;</a:t>
            </a:r>
            <a:br>
              <a:rPr lang="en-US" dirty="0" smtClean="0">
                <a:latin typeface="Times New Roman" charset="0"/>
                <a:ea typeface="Arial" charset="0"/>
              </a:rPr>
            </a:br>
            <a:r>
              <a:rPr lang="en-US" dirty="0" smtClean="0">
                <a:latin typeface="Times New Roman" charset="0"/>
                <a:ea typeface="Arial" charset="0"/>
              </a:rPr>
              <a:t>7</a:t>
            </a:r>
            <a:r>
              <a:rPr lang="en-US" dirty="0">
                <a:latin typeface="Times New Roman" charset="0"/>
                <a:ea typeface="Arial" charset="0"/>
              </a:rPr>
              <a:t>. the tasks hadn’t been pilot tested, and the first one was actually impossible. </a:t>
            </a:r>
          </a:p>
          <a:p>
            <a:r>
              <a:rPr lang="en-US" dirty="0">
                <a:latin typeface="Times New Roman" charset="0"/>
                <a:ea typeface="Arial" charset="0"/>
              </a:rPr>
              <a:t>When she started struggling with the first task, everybody in the room realized how stupid the task was, and burst out laughing – at their own stupidity, not hers.  But she thought they were laughing at her, and she burst into tears.  (story from Carolyn Snyder, Paper Prototyping)</a:t>
            </a:r>
          </a:p>
          <a:p>
            <a:endParaRPr lang="en-US" dirty="0">
              <a:latin typeface="Times New Roman" charset="0"/>
              <a:ea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6E434A16-AFD1-3846-8C30-08ADEC896E2B}" type="slidenum">
              <a:rPr lang="en-US"/>
              <a:pPr/>
              <a:t>11</a:t>
            </a:fld>
            <a:endParaRPr lang="en-US"/>
          </a:p>
        </p:txBody>
      </p:sp>
      <p:sp>
        <p:nvSpPr>
          <p:cNvPr id="30723" name="Rectangle 2"/>
          <p:cNvSpPr>
            <a:spLocks noGrp="1" noRot="1" noChangeAspect="1" noChangeArrowheads="1" noTextEdit="1"/>
          </p:cNvSpPr>
          <p:nvPr>
            <p:ph type="sldImg"/>
          </p:nvPr>
        </p:nvSpPr>
        <p:spPr>
          <a:xfrm>
            <a:off x="1503363" y="720725"/>
            <a:ext cx="4119562" cy="3089275"/>
          </a:xfrm>
          <a:ln/>
        </p:spPr>
      </p:sp>
      <p:sp>
        <p:nvSpPr>
          <p:cNvPr id="30724" name="Rectangle 3"/>
          <p:cNvSpPr>
            <a:spLocks noGrp="1" noChangeArrowheads="1"/>
          </p:cNvSpPr>
          <p:nvPr>
            <p:ph type="body" idx="1"/>
          </p:nvPr>
        </p:nvSpPr>
        <p:spPr>
          <a:noFill/>
          <a:ln/>
        </p:spPr>
        <p:txBody>
          <a:bodyPr/>
          <a:lstStyle/>
          <a:p>
            <a:pPr marL="209550" indent="-209550"/>
            <a:r>
              <a:rPr lang="en-US">
                <a:latin typeface="Times New Roman" charset="0"/>
                <a:ea typeface="Arial" charset="0"/>
              </a:rPr>
              <a:t>The basic rule for user testing ethics is </a:t>
            </a:r>
            <a:r>
              <a:rPr lang="en-US" b="1">
                <a:latin typeface="Times New Roman" charset="0"/>
                <a:ea typeface="Arial" charset="0"/>
              </a:rPr>
              <a:t>respect</a:t>
            </a:r>
            <a:r>
              <a:rPr lang="en-US">
                <a:latin typeface="Times New Roman" charset="0"/>
                <a:ea typeface="Arial" charset="0"/>
              </a:rPr>
              <a:t> for the user as a intelligent person with free will and feelings.  We can show respect for the user in 5 ways:</a:t>
            </a:r>
          </a:p>
          <a:p>
            <a:pPr marL="209550" indent="-209550">
              <a:buFontTx/>
              <a:buAutoNum type="arabicPeriod"/>
            </a:pPr>
            <a:r>
              <a:rPr lang="en-US">
                <a:latin typeface="Times New Roman" charset="0"/>
                <a:ea typeface="Arial" charset="0"/>
              </a:rPr>
              <a:t>Respecting their </a:t>
            </a:r>
            <a:r>
              <a:rPr lang="en-US" b="1">
                <a:latin typeface="Times New Roman" charset="0"/>
                <a:ea typeface="Arial" charset="0"/>
              </a:rPr>
              <a:t>time</a:t>
            </a:r>
            <a:r>
              <a:rPr lang="en-US">
                <a:latin typeface="Times New Roman" charset="0"/>
                <a:ea typeface="Arial" charset="0"/>
              </a:rPr>
              <a:t> by not wasting it.  Prepare as much as you can in advance, and don’t make the user jump through hoops that you aren’t actually testing.  Don’t make them install the software or load the test files, for example, unless your test is supposed to measure the usability of the installation process or file-loading process.</a:t>
            </a:r>
          </a:p>
          <a:p>
            <a:pPr marL="209550" indent="-209550">
              <a:buFontTx/>
              <a:buAutoNum type="arabicPeriod"/>
            </a:pPr>
            <a:r>
              <a:rPr lang="en-US">
                <a:latin typeface="Times New Roman" charset="0"/>
                <a:ea typeface="Arial" charset="0"/>
              </a:rPr>
              <a:t>Do everything you can to make the user </a:t>
            </a:r>
            <a:r>
              <a:rPr lang="en-US" b="1">
                <a:latin typeface="Times New Roman" charset="0"/>
                <a:ea typeface="Arial" charset="0"/>
              </a:rPr>
              <a:t>comfortable</a:t>
            </a:r>
            <a:r>
              <a:rPr lang="en-US">
                <a:latin typeface="Times New Roman" charset="0"/>
                <a:ea typeface="Arial" charset="0"/>
              </a:rPr>
              <a:t>, in order to offset the psychological pressures of a user test.</a:t>
            </a:r>
          </a:p>
          <a:p>
            <a:pPr marL="209550" indent="-209550">
              <a:buFontTx/>
              <a:buAutoNum type="arabicPeriod"/>
            </a:pPr>
            <a:r>
              <a:rPr lang="en-US">
                <a:latin typeface="Times New Roman" charset="0"/>
                <a:ea typeface="Arial" charset="0"/>
              </a:rPr>
              <a:t>Give the user as much </a:t>
            </a:r>
            <a:r>
              <a:rPr lang="en-US" b="1">
                <a:latin typeface="Times New Roman" charset="0"/>
                <a:ea typeface="Arial" charset="0"/>
              </a:rPr>
              <a:t>information</a:t>
            </a:r>
            <a:r>
              <a:rPr lang="en-US">
                <a:latin typeface="Times New Roman" charset="0"/>
                <a:ea typeface="Arial" charset="0"/>
              </a:rPr>
              <a:t> about the test as they need or want to know, as long as the information doesn’t bias the test.  Don’t hide things from them unnecessarily.</a:t>
            </a:r>
          </a:p>
          <a:p>
            <a:pPr marL="209550" indent="-209550">
              <a:buFontTx/>
              <a:buAutoNum type="arabicPeriod"/>
            </a:pPr>
            <a:r>
              <a:rPr lang="en-US">
                <a:latin typeface="Times New Roman" charset="0"/>
                <a:ea typeface="Arial" charset="0"/>
              </a:rPr>
              <a:t>Preserve the user’s </a:t>
            </a:r>
            <a:r>
              <a:rPr lang="en-US" b="1">
                <a:latin typeface="Times New Roman" charset="0"/>
                <a:ea typeface="Arial" charset="0"/>
              </a:rPr>
              <a:t>privacy</a:t>
            </a:r>
            <a:r>
              <a:rPr lang="en-US">
                <a:latin typeface="Times New Roman" charset="0"/>
                <a:ea typeface="Arial" charset="0"/>
              </a:rPr>
              <a:t> to the maximum degree.  Don’t report their performance on the user test in a way that allows the user to be personally identified.</a:t>
            </a:r>
          </a:p>
          <a:p>
            <a:pPr marL="209550" indent="-209550">
              <a:buFontTx/>
              <a:buAutoNum type="arabicPeriod"/>
            </a:pPr>
            <a:r>
              <a:rPr lang="en-US">
                <a:latin typeface="Times New Roman" charset="0"/>
                <a:ea typeface="Arial" charset="0"/>
              </a:rPr>
              <a:t>The user is always in </a:t>
            </a:r>
            <a:r>
              <a:rPr lang="en-US" b="1">
                <a:latin typeface="Times New Roman" charset="0"/>
                <a:ea typeface="Arial" charset="0"/>
              </a:rPr>
              <a:t>control</a:t>
            </a:r>
            <a:r>
              <a:rPr lang="en-US">
                <a:latin typeface="Times New Roman" charset="0"/>
                <a:ea typeface="Arial" charset="0"/>
              </a:rPr>
              <a:t>, not in the sense that they’re running the user test and deciding what to do next, but in the sense that the final decision of whether or not to participate remains theirs, throughout the experiment.  Just because they’ve signed a consent form, or sat down in the room with you, doesn’t mean that they’ve committed to the entire test.  A user has the right to give up the test and leave at any time, no matter how inconvenient it may be for you.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04E56D42-C93E-9144-BB6B-349EEB85B68E}" type="slidenum">
              <a:rPr lang="en-US"/>
              <a:pPr/>
              <a:t>12</a:t>
            </a:fld>
            <a:endParaRPr lang="en-US"/>
          </a:p>
        </p:txBody>
      </p:sp>
      <p:sp>
        <p:nvSpPr>
          <p:cNvPr id="32771" name="Rectangle 2"/>
          <p:cNvSpPr>
            <a:spLocks noGrp="1" noRot="1" noChangeAspect="1" noChangeArrowheads="1" noTextEdit="1"/>
          </p:cNvSpPr>
          <p:nvPr>
            <p:ph type="sldImg"/>
          </p:nvPr>
        </p:nvSpPr>
        <p:spPr>
          <a:xfrm>
            <a:off x="1503363" y="720725"/>
            <a:ext cx="4119562" cy="3089275"/>
          </a:xfrm>
          <a:ln/>
        </p:spPr>
      </p:sp>
      <p:sp>
        <p:nvSpPr>
          <p:cNvPr id="32772" name="Rectangle 3"/>
          <p:cNvSpPr>
            <a:spLocks noGrp="1" noChangeArrowheads="1"/>
          </p:cNvSpPr>
          <p:nvPr>
            <p:ph type="body" idx="1"/>
          </p:nvPr>
        </p:nvSpPr>
        <p:spPr>
          <a:noFill/>
          <a:ln/>
        </p:spPr>
        <p:txBody>
          <a:bodyPr/>
          <a:lstStyle/>
          <a:p>
            <a:r>
              <a:rPr lang="en-US">
                <a:latin typeface="Times New Roman" charset="0"/>
                <a:ea typeface="Arial" charset="0"/>
              </a:rPr>
              <a:t>Let’s look at what you should do before, during, and after a user test to ensure that you’re treating users with respect.</a:t>
            </a:r>
          </a:p>
          <a:p>
            <a:r>
              <a:rPr lang="en-US">
                <a:latin typeface="Times New Roman" charset="0"/>
                <a:ea typeface="Arial" charset="0"/>
              </a:rPr>
              <a:t>Long before your first user shows up, you should </a:t>
            </a:r>
            <a:r>
              <a:rPr lang="en-US" b="1">
                <a:latin typeface="Times New Roman" charset="0"/>
                <a:ea typeface="Arial" charset="0"/>
              </a:rPr>
              <a:t>pilot-test</a:t>
            </a:r>
            <a:r>
              <a:rPr lang="en-US">
                <a:latin typeface="Times New Roman" charset="0"/>
                <a:ea typeface="Arial" charset="0"/>
              </a:rPr>
              <a:t> your entire test: all questionnaires, briefings, tutorials, and tasks.  Pilot testing means you get a few people (usually your colleagues) to act as users in a full-dress rehearsal of the user test.  Pilot testing is essential for simplifying and working the bugs out of your test materials and procedures.  It gives you a chance to eliminate wasted time, streamline parts of the test, fix confusing briefings or training materials, and discover impossible or pointless tasks.  It also gives you a chance to practice your role as an experimenter.  Pilot testing is essential for every user test.</a:t>
            </a:r>
          </a:p>
          <a:p>
            <a:r>
              <a:rPr lang="en-US">
                <a:latin typeface="Times New Roman" charset="0"/>
                <a:ea typeface="Arial" charset="0"/>
              </a:rPr>
              <a:t>When a user shows up, you should brief them first, introducing the purpose of the application and the purpose of the test. To make the user comfortable, you should also say the following things (in some form):</a:t>
            </a:r>
          </a:p>
          <a:p>
            <a:pPr>
              <a:buFontTx/>
              <a:buChar char="•"/>
            </a:pPr>
            <a:r>
              <a:rPr lang="en-US">
                <a:latin typeface="Times New Roman" charset="0"/>
                <a:ea typeface="Arial" charset="0"/>
              </a:rPr>
              <a:t>“Keep in mind that we’re testing the computer system.  We’re not testing you.”  (comfort)</a:t>
            </a:r>
          </a:p>
          <a:p>
            <a:pPr>
              <a:buFontTx/>
              <a:buChar char="•"/>
            </a:pPr>
            <a:r>
              <a:rPr lang="en-US">
                <a:latin typeface="Times New Roman" charset="0"/>
                <a:ea typeface="Arial" charset="0"/>
              </a:rPr>
              <a:t>“The system is likely to have problems in it that make it hard to use.  We need your help to find those problems.” (comfort)</a:t>
            </a:r>
          </a:p>
          <a:p>
            <a:pPr>
              <a:buFontTx/>
              <a:buChar char="•"/>
            </a:pPr>
            <a:r>
              <a:rPr lang="en-US">
                <a:latin typeface="Times New Roman" charset="0"/>
                <a:ea typeface="Arial" charset="0"/>
              </a:rPr>
              <a:t>“Your test results will be completely confidential.” (privacy)</a:t>
            </a:r>
          </a:p>
          <a:p>
            <a:pPr>
              <a:buFontTx/>
              <a:buChar char="•"/>
            </a:pPr>
            <a:r>
              <a:rPr lang="en-US">
                <a:latin typeface="Times New Roman" charset="0"/>
                <a:ea typeface="Arial" charset="0"/>
              </a:rPr>
              <a:t>“You can stop the test and leave at any time.” (control)</a:t>
            </a:r>
          </a:p>
          <a:p>
            <a:r>
              <a:rPr lang="en-US">
                <a:latin typeface="Times New Roman" charset="0"/>
                <a:ea typeface="Arial" charset="0"/>
              </a:rPr>
              <a:t>You should also inform the user if the test will be audiotaped, videotaped, or watched by hidden observers.  Any observers actually present in the room should be introduced to the user.</a:t>
            </a:r>
          </a:p>
          <a:p>
            <a:r>
              <a:rPr lang="en-US">
                <a:latin typeface="Times New Roman" charset="0"/>
                <a:ea typeface="Arial" charset="0"/>
              </a:rPr>
              <a:t>At the end of the briefing, you should ask “Do you have any questions I can answer before we begin?”  Try to answer any questions the user has.  Sometimes a user will ask a question that may bias the experiment: for example, “what does that button do?”  You should explain why you can’t answer that question, and promise to answer it after the test is over.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C57B22D-1796-754B-BAC0-8950B024458D}" type="slidenum">
              <a:rPr lang="en-US"/>
              <a:pPr/>
              <a:t>13</a:t>
            </a:fld>
            <a:endParaRPr lang="en-US"/>
          </a:p>
        </p:txBody>
      </p:sp>
      <p:sp>
        <p:nvSpPr>
          <p:cNvPr id="34819" name="Rectangle 2"/>
          <p:cNvSpPr>
            <a:spLocks noGrp="1" noRot="1" noChangeAspect="1" noChangeArrowheads="1" noTextEdit="1"/>
          </p:cNvSpPr>
          <p:nvPr>
            <p:ph type="sldImg"/>
          </p:nvPr>
        </p:nvSpPr>
        <p:spPr>
          <a:xfrm>
            <a:off x="1503363" y="720725"/>
            <a:ext cx="4119562" cy="3089275"/>
          </a:xfrm>
          <a:ln/>
        </p:spPr>
      </p:sp>
      <p:sp>
        <p:nvSpPr>
          <p:cNvPr id="34820" name="Rectangle 3"/>
          <p:cNvSpPr>
            <a:spLocks noGrp="1" noChangeArrowheads="1"/>
          </p:cNvSpPr>
          <p:nvPr>
            <p:ph type="body" idx="1"/>
          </p:nvPr>
        </p:nvSpPr>
        <p:spPr>
          <a:noFill/>
          <a:ln/>
        </p:spPr>
        <p:txBody>
          <a:bodyPr/>
          <a:lstStyle/>
          <a:p>
            <a:r>
              <a:rPr lang="en-US" dirty="0">
                <a:latin typeface="Times New Roman" charset="0"/>
                <a:ea typeface="Arial" charset="0"/>
              </a:rPr>
              <a:t>During the test, arrange the testing environment to make the user comfortable.  Keep the atmosphere calm, relaxed, and free of distractions.</a:t>
            </a:r>
            <a:r>
              <a:rPr lang="en-US" dirty="0" smtClean="0">
                <a:latin typeface="Times New Roman" charset="0"/>
                <a:ea typeface="Arial" charset="0"/>
              </a:rPr>
              <a:t> If </a:t>
            </a:r>
            <a:r>
              <a:rPr lang="en-US" dirty="0">
                <a:latin typeface="Times New Roman" charset="0"/>
                <a:ea typeface="Arial" charset="0"/>
              </a:rPr>
              <a:t>the testing session is long, give the user bathroom, water, or coffee breaks, or just a chance to stand up and stretch.</a:t>
            </a:r>
          </a:p>
          <a:p>
            <a:r>
              <a:rPr lang="en-US" dirty="0">
                <a:latin typeface="Times New Roman" charset="0"/>
                <a:ea typeface="Arial" charset="0"/>
              </a:rPr>
              <a:t>Don’t act disappointed when the user runs into difficulty, because the user will feel it as disappointment in their performance, not in the user interface.</a:t>
            </a:r>
          </a:p>
          <a:p>
            <a:r>
              <a:rPr lang="en-US" dirty="0">
                <a:latin typeface="Times New Roman" charset="0"/>
                <a:ea typeface="Arial" charset="0"/>
              </a:rPr>
              <a:t>Don’t overwhelm the user with work.  Give them only one task at a time.  Ideally, the first task should be an easy </a:t>
            </a:r>
            <a:r>
              <a:rPr lang="en-US" dirty="0" err="1">
                <a:latin typeface="Times New Roman" charset="0"/>
                <a:ea typeface="Arial" charset="0"/>
              </a:rPr>
              <a:t>warmup</a:t>
            </a:r>
            <a:r>
              <a:rPr lang="en-US" dirty="0">
                <a:latin typeface="Times New Roman" charset="0"/>
                <a:ea typeface="Arial" charset="0"/>
              </a:rPr>
              <a:t> task, to give the user an early success experience.  That will bolster their courage (and yours) to get them through the harder tasks that will discover more usability problems.</a:t>
            </a:r>
          </a:p>
          <a:p>
            <a:r>
              <a:rPr lang="en-US" dirty="0">
                <a:latin typeface="Times New Roman" charset="0"/>
                <a:ea typeface="Arial" charset="0"/>
              </a:rPr>
              <a:t>Answer the user’s questions as long as they don’t bias the test.</a:t>
            </a:r>
          </a:p>
          <a:p>
            <a:r>
              <a:rPr lang="en-US" dirty="0">
                <a:latin typeface="Times New Roman" charset="0"/>
                <a:ea typeface="Arial" charset="0"/>
              </a:rPr>
              <a:t>Keep the user in control.  If they get tired of a task, let them give up on it and go on to another.  If they want to quit the test, pay them and let them go.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9726D62-11B3-4740-87E5-58B5EC8A3079}" type="slidenum">
              <a:rPr lang="en-US"/>
              <a:pPr/>
              <a:t>14</a:t>
            </a:fld>
            <a:endParaRPr lang="en-US"/>
          </a:p>
        </p:txBody>
      </p:sp>
      <p:sp>
        <p:nvSpPr>
          <p:cNvPr id="36867" name="Rectangle 2"/>
          <p:cNvSpPr>
            <a:spLocks noGrp="1" noRot="1" noChangeAspect="1" noChangeArrowheads="1" noTextEdit="1"/>
          </p:cNvSpPr>
          <p:nvPr>
            <p:ph type="sldImg"/>
          </p:nvPr>
        </p:nvSpPr>
        <p:spPr>
          <a:xfrm>
            <a:off x="1503363" y="720725"/>
            <a:ext cx="4119562" cy="3089275"/>
          </a:xfrm>
          <a:ln/>
        </p:spPr>
      </p:sp>
      <p:sp>
        <p:nvSpPr>
          <p:cNvPr id="36868" name="Rectangle 3"/>
          <p:cNvSpPr>
            <a:spLocks noGrp="1" noChangeArrowheads="1"/>
          </p:cNvSpPr>
          <p:nvPr>
            <p:ph type="body" idx="1"/>
          </p:nvPr>
        </p:nvSpPr>
        <p:spPr>
          <a:noFill/>
          <a:ln/>
        </p:spPr>
        <p:txBody>
          <a:bodyPr/>
          <a:lstStyle/>
          <a:p>
            <a:r>
              <a:rPr lang="en-US">
                <a:latin typeface="Times New Roman" charset="0"/>
                <a:ea typeface="Arial" charset="0"/>
              </a:rPr>
              <a:t>After the test is over, thank the user for their help and tell them how they’ve helped.  It’s easy to be open with information at this point, so do so.</a:t>
            </a:r>
          </a:p>
          <a:p>
            <a:r>
              <a:rPr lang="en-US">
                <a:latin typeface="Times New Roman" charset="0"/>
                <a:ea typeface="Arial" charset="0"/>
              </a:rPr>
              <a:t>Later, if you disseminate data from the user test, don’t publish it in a way that allows users to be individually identified.  Certainly, avoid using their names.</a:t>
            </a:r>
          </a:p>
          <a:p>
            <a:r>
              <a:rPr lang="en-US">
                <a:latin typeface="Times New Roman" charset="0"/>
                <a:ea typeface="Arial" charset="0"/>
              </a:rPr>
              <a:t>If you collected video or audio records of the user test, don’t show them outside your development group without explicit written permission from the user.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=11</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15</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16</a:t>
            </a:fld>
            <a:endParaRPr lang="en-US"/>
          </a:p>
        </p:txBody>
      </p:sp>
    </p:spTree>
    <p:extLst>
      <p:ext uri="{BB962C8B-B14F-4D97-AF65-F5344CB8AC3E}">
        <p14:creationId xmlns:p14="http://schemas.microsoft.com/office/powerpoint/2010/main" val="84489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48CBDDB-BB7D-EC46-B7D0-50E4B7966EF5}" type="slidenum">
              <a:rPr lang="en-US"/>
              <a:pPr/>
              <a:t>17</a:t>
            </a:fld>
            <a:endParaRPr lang="en-US"/>
          </a:p>
        </p:txBody>
      </p:sp>
      <p:sp>
        <p:nvSpPr>
          <p:cNvPr id="38915" name="Rectangle 2"/>
          <p:cNvSpPr>
            <a:spLocks noGrp="1" noRot="1" noChangeAspect="1" noChangeArrowheads="1" noTextEdit="1"/>
          </p:cNvSpPr>
          <p:nvPr>
            <p:ph type="sldImg"/>
          </p:nvPr>
        </p:nvSpPr>
        <p:spPr>
          <a:xfrm>
            <a:off x="1503363" y="720725"/>
            <a:ext cx="4119562" cy="3089275"/>
          </a:xfrm>
          <a:ln/>
        </p:spPr>
      </p:sp>
      <p:sp>
        <p:nvSpPr>
          <p:cNvPr id="38916" name="Rectangle 3"/>
          <p:cNvSpPr>
            <a:spLocks noGrp="1" noChangeArrowheads="1"/>
          </p:cNvSpPr>
          <p:nvPr>
            <p:ph type="body" idx="1"/>
          </p:nvPr>
        </p:nvSpPr>
        <p:spPr>
          <a:noFill/>
          <a:ln/>
        </p:spPr>
        <p:txBody>
          <a:bodyPr/>
          <a:lstStyle/>
          <a:p>
            <a:r>
              <a:rPr lang="en-US" dirty="0">
                <a:latin typeface="Times New Roman" charset="0"/>
                <a:ea typeface="Arial" charset="0"/>
              </a:rPr>
              <a:t>OK, we’ve seen some ethical rules that apply to running any kind of user test.  Now let’s look in particular at how to do </a:t>
            </a:r>
            <a:r>
              <a:rPr lang="en-US" b="1" dirty="0">
                <a:latin typeface="Times New Roman" charset="0"/>
                <a:ea typeface="Arial" charset="0"/>
              </a:rPr>
              <a:t>formative evaluation</a:t>
            </a:r>
            <a:r>
              <a:rPr lang="en-US" dirty="0">
                <a:latin typeface="Times New Roman" charset="0"/>
                <a:ea typeface="Arial" charset="0"/>
              </a:rPr>
              <a:t>.</a:t>
            </a:r>
            <a:endParaRPr lang="en-US" dirty="0" smtClean="0">
              <a:latin typeface="Times New Roman" charset="0"/>
              <a:ea typeface="Arial" charset="0"/>
            </a:endParaRPr>
          </a:p>
          <a:p>
            <a:r>
              <a:rPr lang="en-US" dirty="0" smtClean="0">
                <a:latin typeface="Times New Roman" charset="0"/>
                <a:ea typeface="Arial" charset="0"/>
              </a:rPr>
              <a:t>Here are the </a:t>
            </a:r>
            <a:r>
              <a:rPr lang="en-US" smtClean="0">
                <a:latin typeface="Times New Roman" charset="0"/>
                <a:ea typeface="Arial" charset="0"/>
              </a:rPr>
              <a:t>basic steps: </a:t>
            </a:r>
            <a:r>
              <a:rPr lang="en-US" dirty="0">
                <a:latin typeface="Times New Roman" charset="0"/>
                <a:ea typeface="Arial" charset="0"/>
              </a:rPr>
              <a:t>(1) find some representative users; (2) give each user some representative tasks; and (3) watch the user do the tasks.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2ED7ED3-C106-0F4B-ABEB-39F3E44966B4}" type="slidenum">
              <a:rPr lang="en-US"/>
              <a:pPr/>
              <a:t>18</a:t>
            </a:fld>
            <a:endParaRPr lang="en-US"/>
          </a:p>
        </p:txBody>
      </p:sp>
      <p:sp>
        <p:nvSpPr>
          <p:cNvPr id="40963" name="Rectangle 2"/>
          <p:cNvSpPr>
            <a:spLocks noGrp="1" noRot="1" noChangeAspect="1" noChangeArrowheads="1" noTextEdit="1"/>
          </p:cNvSpPr>
          <p:nvPr>
            <p:ph type="sldImg"/>
          </p:nvPr>
        </p:nvSpPr>
        <p:spPr>
          <a:xfrm>
            <a:off x="1503363" y="720725"/>
            <a:ext cx="4119562" cy="3089275"/>
          </a:xfrm>
          <a:ln/>
        </p:spPr>
      </p:sp>
      <p:sp>
        <p:nvSpPr>
          <p:cNvPr id="40964" name="Rectangle 3"/>
          <p:cNvSpPr>
            <a:spLocks noGrp="1" noChangeArrowheads="1"/>
          </p:cNvSpPr>
          <p:nvPr>
            <p:ph type="body" idx="1"/>
          </p:nvPr>
        </p:nvSpPr>
        <p:spPr>
          <a:noFill/>
          <a:ln/>
        </p:spPr>
        <p:txBody>
          <a:bodyPr/>
          <a:lstStyle/>
          <a:p>
            <a:r>
              <a:rPr lang="en-US">
                <a:latin typeface="Times New Roman" charset="0"/>
                <a:ea typeface="Arial" charset="0"/>
              </a:rPr>
              <a:t>There are three roles in a formative evaluation test: a user, a facilitator, and some observers.</a:t>
            </a:r>
          </a:p>
          <a:p>
            <a:endParaRPr lang="en-US">
              <a:latin typeface="Times New Roman" charset="0"/>
              <a:ea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7A1E8AD-F1FB-B045-A2DE-1DC19C219731}" type="slidenum">
              <a:rPr lang="en-US"/>
              <a:pPr/>
              <a:t>19</a:t>
            </a:fld>
            <a:endParaRPr lang="en-US"/>
          </a:p>
        </p:txBody>
      </p:sp>
      <p:sp>
        <p:nvSpPr>
          <p:cNvPr id="43011" name="Rectangle 2"/>
          <p:cNvSpPr>
            <a:spLocks noGrp="1" noRot="1" noChangeAspect="1" noChangeArrowheads="1" noTextEdit="1"/>
          </p:cNvSpPr>
          <p:nvPr>
            <p:ph type="sldImg"/>
          </p:nvPr>
        </p:nvSpPr>
        <p:spPr>
          <a:xfrm>
            <a:off x="1503363" y="720725"/>
            <a:ext cx="4119562" cy="3089275"/>
          </a:xfrm>
          <a:ln/>
        </p:spPr>
      </p:sp>
      <p:sp>
        <p:nvSpPr>
          <p:cNvPr id="43012" name="Rectangle 3"/>
          <p:cNvSpPr>
            <a:spLocks noGrp="1" noChangeArrowheads="1"/>
          </p:cNvSpPr>
          <p:nvPr>
            <p:ph type="body" idx="1"/>
          </p:nvPr>
        </p:nvSpPr>
        <p:spPr>
          <a:noFill/>
          <a:ln/>
        </p:spPr>
        <p:txBody>
          <a:bodyPr/>
          <a:lstStyle/>
          <a:p>
            <a:r>
              <a:rPr lang="en-US">
                <a:latin typeface="Times New Roman" charset="0"/>
                <a:ea typeface="Arial" charset="0"/>
              </a:rPr>
              <a:t>The user’s primary role is to perform the tasks using the interface.  While the user is actually doing this, however, they should also be trying to </a:t>
            </a:r>
            <a:r>
              <a:rPr lang="en-US" b="1">
                <a:latin typeface="Times New Roman" charset="0"/>
                <a:ea typeface="Arial" charset="0"/>
              </a:rPr>
              <a:t>think aloud</a:t>
            </a:r>
            <a:r>
              <a:rPr lang="en-US">
                <a:latin typeface="Times New Roman" charset="0"/>
                <a:ea typeface="Arial" charset="0"/>
              </a:rPr>
              <a:t>: verbalizing what they’re thinking as they use the interface.  Encourage the user to say things like “OK, now I’m looking for the place to set the font size, usually it’s on the toolbar, nope, hmm, maybe the Format menu…” Thinking aloud gives you (the observer) a window into their thought processes, so you can understand what they’re trying to do and what they expect.</a:t>
            </a:r>
          </a:p>
          <a:p>
            <a:r>
              <a:rPr lang="en-US">
                <a:latin typeface="Times New Roman" charset="0"/>
                <a:ea typeface="Arial" charset="0"/>
              </a:rPr>
              <a:t>Unfortunately, thinking aloud feels strange for most people.  It can alter the user’s behavior, making the user more deliberate and careful, and sometimes disrupting their concentration.  Conversely, when a task gets hard and the user gets absorbed in it, they may go mute, forgetting to think aloud.  One of the facilitator’s roles is to prod the user into thinking aloud.</a:t>
            </a:r>
          </a:p>
          <a:p>
            <a:r>
              <a:rPr lang="en-US">
                <a:latin typeface="Times New Roman" charset="0"/>
                <a:ea typeface="Arial" charset="0"/>
              </a:rPr>
              <a:t>One solution to the problems of think-aloud is </a:t>
            </a:r>
            <a:r>
              <a:rPr lang="en-US" b="1">
                <a:latin typeface="Times New Roman" charset="0"/>
                <a:ea typeface="Arial" charset="0"/>
              </a:rPr>
              <a:t>constructive interaction</a:t>
            </a:r>
            <a:r>
              <a:rPr lang="en-US">
                <a:latin typeface="Times New Roman" charset="0"/>
                <a:ea typeface="Arial" charset="0"/>
              </a:rPr>
              <a:t>, in which two users work on the tasks together (using a single computer).   Two users are more likely to converse naturally with each other, explaining how they think it works and what they’re thinking about trying.  Constructive interaction requires twice as many users, however, and may be adversely affected by social dynamics (e.g., a pushy user who hogs the keyboard).  But it’s nearly as commonly used in industry as single-user testing.</a:t>
            </a:r>
            <a:endParaRPr lang="en-US" b="1">
              <a:latin typeface="Times New Roman" charset="0"/>
              <a:ea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58F15414-3678-BD4A-8C04-1FE678718A42}" type="slidenum">
              <a:rPr lang="en-US"/>
              <a:pPr/>
              <a:t>2</a:t>
            </a:fld>
            <a:endParaRPr lang="en-US"/>
          </a:p>
        </p:txBody>
      </p:sp>
      <p:sp>
        <p:nvSpPr>
          <p:cNvPr id="20483" name="Rectangle 2"/>
          <p:cNvSpPr>
            <a:spLocks noGrp="1" noRot="1" noChangeAspect="1" noChangeArrowheads="1" noTextEdit="1"/>
          </p:cNvSpPr>
          <p:nvPr>
            <p:ph type="sldImg"/>
          </p:nvPr>
        </p:nvSpPr>
        <p:spPr>
          <a:xfrm>
            <a:off x="1258888" y="720725"/>
            <a:ext cx="4800600" cy="3600450"/>
          </a:xfrm>
          <a:ln/>
        </p:spPr>
      </p:sp>
      <p:sp>
        <p:nvSpPr>
          <p:cNvPr id="20484" name="Rectangle 3"/>
          <p:cNvSpPr>
            <a:spLocks noGrp="1" noChangeArrowheads="1"/>
          </p:cNvSpPr>
          <p:nvPr>
            <p:ph type="body" idx="1"/>
          </p:nvPr>
        </p:nvSpPr>
        <p:spPr>
          <a:xfrm>
            <a:off x="731838" y="4560888"/>
            <a:ext cx="5851525" cy="4319587"/>
          </a:xfrm>
          <a:noFill/>
          <a:ln/>
        </p:spPr>
        <p:txBody>
          <a:bodyPr/>
          <a:lstStyle/>
          <a:p>
            <a:pPr eaLnBrk="1" hangingPunct="1"/>
            <a:r>
              <a:rPr lang="en-US" dirty="0">
                <a:solidFill>
                  <a:schemeClr val="tx1"/>
                </a:solidFill>
                <a:latin typeface="Times New Roman" charset="0"/>
                <a:ea typeface="Arial" charset="0"/>
              </a:rPr>
              <a:t>Today’s candidate for the Hall of Shame is this entry form from the 1800Flowers web site.  The purpose of the form is to enter a message for a greeting card that will accompany a delivered flower arrangement.  (So you can see the whole interface, I’ve moved the Greeting Type drop-down menu to the right.  In the real interface, it appears where you’d expect, right under the Greeting Type drop-down box.</a:t>
            </a:r>
            <a:r>
              <a:rPr lang="en-US" dirty="0" smtClean="0">
                <a:solidFill>
                  <a:schemeClr val="tx1"/>
                </a:solidFill>
                <a:latin typeface="Times New Roman" charset="0"/>
                <a:ea typeface="Arial" charset="0"/>
              </a:rPr>
              <a:t>)</a:t>
            </a:r>
          </a:p>
          <a:p>
            <a:pPr eaLnBrk="1" hangingPunct="1"/>
            <a:endParaRPr lang="en-US" dirty="0" smtClean="0">
              <a:solidFill>
                <a:schemeClr val="tx1"/>
              </a:solidFill>
              <a:latin typeface="Times New Roman" charset="0"/>
              <a:ea typeface="Arial" charset="0"/>
            </a:endParaRPr>
          </a:p>
          <a:p>
            <a:pPr eaLnBrk="1" hangingPunct="1"/>
            <a:r>
              <a:rPr lang="en-US" dirty="0" smtClean="0">
                <a:solidFill>
                  <a:schemeClr val="tx1"/>
                </a:solidFill>
                <a:latin typeface="Times New Roman" charset="0"/>
                <a:ea typeface="Arial" charset="0"/>
              </a:rPr>
              <a:t>Think about the interface from the perspective of:</a:t>
            </a:r>
          </a:p>
          <a:p>
            <a:pPr marL="171450" indent="-171450" eaLnBrk="1" hangingPunct="1">
              <a:buFontTx/>
              <a:buChar char="-"/>
            </a:pPr>
            <a:r>
              <a:rPr lang="en-US" baseline="0" dirty="0" smtClean="0">
                <a:solidFill>
                  <a:schemeClr val="tx1"/>
                </a:solidFill>
                <a:latin typeface="Times New Roman" charset="0"/>
                <a:ea typeface="Arial" charset="0"/>
              </a:rPr>
              <a:t>Error prevention, flexibility</a:t>
            </a:r>
          </a:p>
          <a:p>
            <a:pPr marL="171450" indent="-171450" eaLnBrk="1" hangingPunct="1">
              <a:buFontTx/>
              <a:buChar char="-"/>
            </a:pPr>
            <a:r>
              <a:rPr lang="en-US" b="0" dirty="0" smtClean="0">
                <a:solidFill>
                  <a:schemeClr val="tx1"/>
                </a:solidFill>
                <a:latin typeface="Times New Roman" charset="0"/>
                <a:ea typeface="Arial" charset="0"/>
              </a:rPr>
              <a:t>Learnability,</a:t>
            </a:r>
            <a:r>
              <a:rPr lang="en-US" b="0" baseline="0" dirty="0" smtClean="0">
                <a:solidFill>
                  <a:schemeClr val="tx1"/>
                </a:solidFill>
                <a:latin typeface="Times New Roman" charset="0"/>
                <a:ea typeface="Arial" charset="0"/>
              </a:rPr>
              <a:t> user control, freedom</a:t>
            </a:r>
          </a:p>
          <a:p>
            <a:pPr marL="171450" indent="-171450" eaLnBrk="1" hangingPunct="1">
              <a:buFontTx/>
              <a:buChar char="-"/>
            </a:pPr>
            <a:r>
              <a:rPr lang="en-US" b="0" dirty="0" smtClean="0">
                <a:solidFill>
                  <a:schemeClr val="tx1"/>
                </a:solidFill>
                <a:latin typeface="Times New Roman" charset="0"/>
                <a:ea typeface="Arial" charset="0"/>
              </a:rPr>
              <a:t>Text in greet type dropdown and its role</a:t>
            </a:r>
            <a:endParaRPr lang="en-US" baseline="0" dirty="0">
              <a:solidFill>
                <a:schemeClr val="tx1"/>
              </a:solidFill>
              <a:latin typeface="Times New Roman" charset="0"/>
              <a:ea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A054BA0-039C-1641-88AE-C6BA36AB9135}" type="slidenum">
              <a:rPr lang="en-US"/>
              <a:pPr/>
              <a:t>20</a:t>
            </a:fld>
            <a:endParaRPr lang="en-US"/>
          </a:p>
        </p:txBody>
      </p:sp>
      <p:sp>
        <p:nvSpPr>
          <p:cNvPr id="45059" name="Rectangle 2"/>
          <p:cNvSpPr>
            <a:spLocks noGrp="1" noRot="1" noChangeAspect="1" noChangeArrowheads="1" noTextEdit="1"/>
          </p:cNvSpPr>
          <p:nvPr>
            <p:ph type="sldImg"/>
          </p:nvPr>
        </p:nvSpPr>
        <p:spPr>
          <a:xfrm>
            <a:off x="1503363" y="720725"/>
            <a:ext cx="4119562" cy="3089275"/>
          </a:xfrm>
          <a:ln/>
        </p:spPr>
      </p:sp>
      <p:sp>
        <p:nvSpPr>
          <p:cNvPr id="45060" name="Rectangle 3"/>
          <p:cNvSpPr>
            <a:spLocks noGrp="1" noChangeArrowheads="1"/>
          </p:cNvSpPr>
          <p:nvPr>
            <p:ph type="body" idx="1"/>
          </p:nvPr>
        </p:nvSpPr>
        <p:spPr>
          <a:noFill/>
          <a:ln/>
        </p:spPr>
        <p:txBody>
          <a:bodyPr/>
          <a:lstStyle/>
          <a:p>
            <a:r>
              <a:rPr lang="en-US">
                <a:latin typeface="Times New Roman" charset="0"/>
                <a:ea typeface="Arial" charset="0"/>
              </a:rPr>
              <a:t>The facilitator (also called the experimenter) is the leader of the user test.  The facilitator does the briefing, gives tasks to the user, and generally serves as the voice of the development team throughout the test.  (Other developers may be observing the test, but should generally keep their mouths shut.)</a:t>
            </a:r>
          </a:p>
          <a:p>
            <a:r>
              <a:rPr lang="en-US">
                <a:latin typeface="Times New Roman" charset="0"/>
                <a:ea typeface="Arial" charset="0"/>
              </a:rPr>
              <a:t>One of the facilitator’s key jobs is to coax the user to think aloud, usually by asking general questions.</a:t>
            </a:r>
          </a:p>
          <a:p>
            <a:r>
              <a:rPr lang="en-US">
                <a:latin typeface="Times New Roman" charset="0"/>
                <a:ea typeface="Arial" charset="0"/>
              </a:rPr>
              <a:t>The facilitator may also move the session along.  If the user is totally stuck on a task, the facilitator may progressively provide more help, e.g. “Do you see anything that might help you?”, and then  “What do you think that button does?”  Only do this if you’ve already recorded the usability problem, and it seems unlikely that the user will get out of the tar pit themselves, and they need to get unstuck in order to get on to another part of the task that you want to test.  Keep in mind that once you explain something, you lose the chance to find out what the user would have done by themselves.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CF76DA6-EAA7-CB44-B050-4B4F782E0160}" type="slidenum">
              <a:rPr lang="en-US"/>
              <a:pPr/>
              <a:t>21</a:t>
            </a:fld>
            <a:endParaRPr lang="en-US"/>
          </a:p>
        </p:txBody>
      </p:sp>
      <p:sp>
        <p:nvSpPr>
          <p:cNvPr id="47107" name="Rectangle 2"/>
          <p:cNvSpPr>
            <a:spLocks noGrp="1" noRot="1" noChangeAspect="1" noChangeArrowheads="1" noTextEdit="1"/>
          </p:cNvSpPr>
          <p:nvPr>
            <p:ph type="sldImg"/>
          </p:nvPr>
        </p:nvSpPr>
        <p:spPr>
          <a:xfrm>
            <a:off x="1503363" y="720725"/>
            <a:ext cx="4119562" cy="3089275"/>
          </a:xfrm>
          <a:ln/>
        </p:spPr>
      </p:sp>
      <p:sp>
        <p:nvSpPr>
          <p:cNvPr id="47108" name="Rectangle 3"/>
          <p:cNvSpPr>
            <a:spLocks noGrp="1" noChangeArrowheads="1"/>
          </p:cNvSpPr>
          <p:nvPr>
            <p:ph type="body" idx="1"/>
          </p:nvPr>
        </p:nvSpPr>
        <p:spPr>
          <a:noFill/>
          <a:ln/>
        </p:spPr>
        <p:txBody>
          <a:bodyPr/>
          <a:lstStyle/>
          <a:p>
            <a:r>
              <a:rPr lang="en-US">
                <a:latin typeface="Times New Roman" charset="0"/>
                <a:ea typeface="Arial" charset="0"/>
              </a:rPr>
              <a:t>While the user is thinking aloud, and the facilitator is coaching the think-aloud, any observers in the room should be doing the opposite: </a:t>
            </a:r>
            <a:r>
              <a:rPr lang="en-US" b="1">
                <a:latin typeface="Times New Roman" charset="0"/>
                <a:ea typeface="Arial" charset="0"/>
              </a:rPr>
              <a:t>keeping quiet</a:t>
            </a:r>
            <a:r>
              <a:rPr lang="en-US">
                <a:latin typeface="Times New Roman" charset="0"/>
                <a:ea typeface="Arial" charset="0"/>
              </a:rPr>
              <a:t>.  Don’t offer any help, don’t attempt to explain the interface.  Just sit on your hands, bite your tongue, and watch.  You’re trying to get a glimpse of how a typical user will interact with the interface.  Since a typical user won’t have the system’s designer sitting next to them, you have to minimize your effect on the situation.  It may be very hard for you to sit and watch someone struggle with a task, when the solution seems so </a:t>
            </a:r>
            <a:r>
              <a:rPr lang="en-US" i="1">
                <a:latin typeface="Times New Roman" charset="0"/>
                <a:ea typeface="Arial" charset="0"/>
              </a:rPr>
              <a:t>obvious </a:t>
            </a:r>
            <a:r>
              <a:rPr lang="en-US">
                <a:latin typeface="Times New Roman" charset="0"/>
                <a:ea typeface="Arial" charset="0"/>
              </a:rPr>
              <a:t>to you, but that’s how you learn the usability problems in your interface.</a:t>
            </a:r>
          </a:p>
          <a:p>
            <a:r>
              <a:rPr lang="en-US">
                <a:latin typeface="Times New Roman" charset="0"/>
                <a:ea typeface="Arial" charset="0"/>
              </a:rPr>
              <a:t>Keep yourself busy by taking a lot of notes. What should you take notes about?  As much as you can, but focus particularly on </a:t>
            </a:r>
            <a:r>
              <a:rPr lang="en-US" b="1">
                <a:latin typeface="Times New Roman" charset="0"/>
                <a:ea typeface="Arial" charset="0"/>
              </a:rPr>
              <a:t>critical incidents</a:t>
            </a:r>
            <a:r>
              <a:rPr lang="en-US">
                <a:latin typeface="Times New Roman" charset="0"/>
                <a:ea typeface="Arial" charset="0"/>
              </a:rPr>
              <a:t>, which are moments that strongly affect usability, either in task performance (efficiency or error rate) or in the user’s satisfaction.  Most critical incidents are negative.  Pressing the wrong button is a critical incident.  So is repeatedly trying the same feature to accomplish a task.  Users may draw attention to the critical incidents with their think-aloud, with comments like “why did it do that?” or “@%!@#$!”  Critical incidents can also be positive, of course.  You should note down these pleasant surprises too.</a:t>
            </a:r>
          </a:p>
          <a:p>
            <a:r>
              <a:rPr lang="en-US">
                <a:latin typeface="Times New Roman" charset="0"/>
                <a:ea typeface="Arial" charset="0"/>
              </a:rPr>
              <a:t>Critical incidents give you a list of potential usability problems that you should focus on in the next round of iterative design.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739B787-5C63-2444-B923-13443742219E}" type="slidenum">
              <a:rPr lang="en-US"/>
              <a:pPr/>
              <a:t>22</a:t>
            </a:fld>
            <a:endParaRPr lang="en-US"/>
          </a:p>
        </p:txBody>
      </p:sp>
      <p:sp>
        <p:nvSpPr>
          <p:cNvPr id="49155" name="Rectangle 2"/>
          <p:cNvSpPr>
            <a:spLocks noGrp="1" noRot="1" noChangeAspect="1" noChangeArrowheads="1" noTextEdit="1"/>
          </p:cNvSpPr>
          <p:nvPr>
            <p:ph type="sldImg"/>
          </p:nvPr>
        </p:nvSpPr>
        <p:spPr>
          <a:xfrm>
            <a:off x="1503363" y="720725"/>
            <a:ext cx="4119562" cy="3089275"/>
          </a:xfrm>
          <a:ln/>
        </p:spPr>
      </p:sp>
      <p:sp>
        <p:nvSpPr>
          <p:cNvPr id="49156" name="Rectangle 3"/>
          <p:cNvSpPr>
            <a:spLocks noGrp="1" noChangeArrowheads="1"/>
          </p:cNvSpPr>
          <p:nvPr>
            <p:ph type="body" idx="1"/>
          </p:nvPr>
        </p:nvSpPr>
        <p:spPr>
          <a:noFill/>
          <a:ln/>
        </p:spPr>
        <p:txBody>
          <a:bodyPr/>
          <a:lstStyle/>
          <a:p>
            <a:r>
              <a:rPr lang="en-US" dirty="0">
                <a:latin typeface="Times New Roman" charset="0"/>
                <a:ea typeface="Arial" charset="0"/>
              </a:rPr>
              <a:t>Here are various ways you can record observations from a user test.  Paper notes are usually best, although it may be hard to keep up.  Having multiple observers taking notes helps.</a:t>
            </a:r>
          </a:p>
          <a:p>
            <a:r>
              <a:rPr lang="en-US" dirty="0">
                <a:latin typeface="Times New Roman" charset="0"/>
                <a:ea typeface="Arial" charset="0"/>
              </a:rPr>
              <a:t>Audio and video recording are good for capturing the user’s think-aloud, facial expressions, and body language.  Video is also helpful when you want to put observers in a separate room, watching on a closed-circuit TV.  Putting the observers in a separate room has some advantages: the user feels fewer eyes on them (although the video camera is another eye that can make users more self-conscious, since it’s making a permanent record), the observers can’t misbehave, and a big TV screen means more observers can watch.  On the other hand, when the observers are in a separate room, they may not pay close attention to the test.  It’s happened that as soon as the user finds a usability problem, the observers start talking about how to fix that problem – and ignore the rest of the test.  Having observers in the same room as the test forces them to keep quiet and pay attention.</a:t>
            </a:r>
          </a:p>
          <a:p>
            <a:r>
              <a:rPr lang="en-US" dirty="0">
                <a:latin typeface="Times New Roman" charset="0"/>
                <a:ea typeface="Arial" charset="0"/>
              </a:rPr>
              <a:t>Video is also useful for </a:t>
            </a:r>
            <a:r>
              <a:rPr lang="en-US" b="1" dirty="0">
                <a:latin typeface="Times New Roman" charset="0"/>
                <a:ea typeface="Arial" charset="0"/>
              </a:rPr>
              <a:t>retrospective testing</a:t>
            </a:r>
            <a:r>
              <a:rPr lang="en-US" dirty="0">
                <a:latin typeface="Times New Roman" charset="0"/>
                <a:ea typeface="Arial" charset="0"/>
              </a:rPr>
              <a:t> – using the videotape to debrief the user immediately after a test.  It’s easy to fast forward through the tape, stop at critical incidents, and ask the user what they were thinking, to make up for gaps in think-aloud.</a:t>
            </a:r>
          </a:p>
          <a:p>
            <a:r>
              <a:rPr lang="en-US" dirty="0">
                <a:latin typeface="Times New Roman" charset="0"/>
                <a:ea typeface="Arial" charset="0"/>
              </a:rPr>
              <a:t>The problem with audio and video tape is that it generates too much data to review afterwards.  A few pages of notes are much easier to scan and derive usability problems.</a:t>
            </a:r>
          </a:p>
          <a:p>
            <a:r>
              <a:rPr lang="en-US" dirty="0">
                <a:latin typeface="Times New Roman" charset="0"/>
                <a:ea typeface="Arial" charset="0"/>
              </a:rPr>
              <a:t>Screen capture software offers a cheap and easy way to record a user test, producing a digital movie (e.g. AVI or MPG).  It’s less obtrusive and easier to set up than a video camera, and some packages can also record an audio stream to capture the user’s think-aloud.  The course wiki has a page with recommendations for screen capture software.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=11</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23</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8A56FB-2B37-D94A-AA21-13AC17A06E58}"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7EAAA3E-58DD-7545-9E3D-63F9A7CAA8FB}" type="slidenum">
              <a:rPr lang="en-US"/>
              <a:pPr/>
              <a:t>3</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r>
              <a:rPr lang="en-US" dirty="0">
                <a:latin typeface="Times New Roman" charset="0"/>
                <a:ea typeface="Arial" charset="0"/>
              </a:rPr>
              <a:t>In this lecture, we’ll talk about </a:t>
            </a:r>
            <a:r>
              <a:rPr lang="en-US" b="1" dirty="0">
                <a:latin typeface="Times New Roman" charset="0"/>
                <a:ea typeface="Arial" charset="0"/>
              </a:rPr>
              <a:t>user testing</a:t>
            </a:r>
            <a:r>
              <a:rPr lang="en-US" dirty="0">
                <a:latin typeface="Times New Roman" charset="0"/>
                <a:ea typeface="Arial" charset="0"/>
              </a:rPr>
              <a:t>: putting an interface in front of real users.  There are several kinds of user testing, but all of them by definition involve human beings, who are thinking, breathing individuals with rights and feelings.  When we enlist the assistance of real people in interface testing, we take on some special responsibilities.  So first we’ll talk about the </a:t>
            </a:r>
            <a:r>
              <a:rPr lang="en-US" b="1" dirty="0">
                <a:latin typeface="Times New Roman" charset="0"/>
                <a:ea typeface="Arial" charset="0"/>
              </a:rPr>
              <a:t>ethics</a:t>
            </a:r>
            <a:r>
              <a:rPr lang="en-US" dirty="0">
                <a:latin typeface="Times New Roman" charset="0"/>
                <a:ea typeface="Arial" charset="0"/>
              </a:rPr>
              <a:t> of user testing, which apply regardless of what kind of user test you’re doing.</a:t>
            </a:r>
          </a:p>
          <a:p>
            <a:r>
              <a:rPr lang="en-US" dirty="0">
                <a:latin typeface="Times New Roman" charset="0"/>
                <a:ea typeface="Arial" charset="0"/>
              </a:rPr>
              <a:t>The rest of the lecture will focus on one particular kind of user test: </a:t>
            </a:r>
            <a:r>
              <a:rPr lang="en-US" b="1" dirty="0">
                <a:latin typeface="Times New Roman" charset="0"/>
                <a:ea typeface="Arial" charset="0"/>
              </a:rPr>
              <a:t>formative evaluation</a:t>
            </a:r>
            <a:r>
              <a:rPr lang="en-US" dirty="0">
                <a:latin typeface="Times New Roman" charset="0"/>
                <a:ea typeface="Arial" charset="0"/>
              </a:rPr>
              <a:t>, which is a user test performed during iterative design with the goal of finding usability problems to fix on the next design iteration.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42A4A12-4B07-1E42-B339-C6A409376F17}" type="slidenum">
              <a:rPr lang="en-US"/>
              <a:pPr/>
              <a:t>4</a:t>
            </a:fld>
            <a:endParaRPr lang="en-US"/>
          </a:p>
        </p:txBody>
      </p:sp>
      <p:sp>
        <p:nvSpPr>
          <p:cNvPr id="24579" name="Rectangle 2"/>
          <p:cNvSpPr>
            <a:spLocks noGrp="1" noRot="1" noChangeAspect="1" noChangeArrowheads="1" noTextEdit="1"/>
          </p:cNvSpPr>
          <p:nvPr>
            <p:ph type="sldImg"/>
          </p:nvPr>
        </p:nvSpPr>
        <p:spPr>
          <a:xfrm>
            <a:off x="1503363" y="720725"/>
            <a:ext cx="4119562" cy="3089275"/>
          </a:xfrm>
          <a:ln/>
        </p:spPr>
      </p:sp>
      <p:sp>
        <p:nvSpPr>
          <p:cNvPr id="24580" name="Rectangle 3"/>
          <p:cNvSpPr>
            <a:spLocks noGrp="1" noChangeArrowheads="1"/>
          </p:cNvSpPr>
          <p:nvPr>
            <p:ph type="body" idx="1"/>
          </p:nvPr>
        </p:nvSpPr>
        <p:spPr>
          <a:noFill/>
          <a:ln/>
        </p:spPr>
        <p:txBody>
          <a:bodyPr/>
          <a:lstStyle/>
          <a:p>
            <a:r>
              <a:rPr lang="en-US" dirty="0">
                <a:latin typeface="Times New Roman" charset="0"/>
                <a:ea typeface="Arial" charset="0"/>
              </a:rPr>
              <a:t>Here are three common kinds of user tests.</a:t>
            </a:r>
          </a:p>
          <a:p>
            <a:r>
              <a:rPr lang="en-US" dirty="0">
                <a:latin typeface="Times New Roman" charset="0"/>
                <a:ea typeface="Arial" charset="0"/>
              </a:rPr>
              <a:t>You’ll be </a:t>
            </a:r>
            <a:r>
              <a:rPr lang="en-US" dirty="0" smtClean="0">
                <a:latin typeface="Times New Roman" charset="0"/>
                <a:ea typeface="Arial" charset="0"/>
              </a:rPr>
              <a:t>doing </a:t>
            </a:r>
            <a:r>
              <a:rPr lang="en-US" b="1" dirty="0">
                <a:latin typeface="Times New Roman" charset="0"/>
                <a:ea typeface="Arial" charset="0"/>
              </a:rPr>
              <a:t>formative </a:t>
            </a:r>
            <a:r>
              <a:rPr lang="en-US" b="1" dirty="0" smtClean="0">
                <a:latin typeface="Times New Roman" charset="0"/>
                <a:ea typeface="Arial" charset="0"/>
              </a:rPr>
              <a:t>evaluations</a:t>
            </a:r>
            <a:r>
              <a:rPr lang="en-US" dirty="0" smtClean="0">
                <a:latin typeface="Times New Roman" charset="0"/>
                <a:ea typeface="Arial" charset="0"/>
              </a:rPr>
              <a:t> </a:t>
            </a:r>
            <a:r>
              <a:rPr lang="en-US" dirty="0">
                <a:latin typeface="Times New Roman" charset="0"/>
                <a:ea typeface="Arial" charset="0"/>
              </a:rPr>
              <a:t>with</a:t>
            </a:r>
            <a:r>
              <a:rPr lang="en-US" dirty="0" smtClean="0">
                <a:latin typeface="Times New Roman" charset="0"/>
                <a:ea typeface="Arial" charset="0"/>
              </a:rPr>
              <a:t> the prototypes you build in this class.  </a:t>
            </a:r>
            <a:r>
              <a:rPr lang="en-US" dirty="0">
                <a:latin typeface="Times New Roman" charset="0"/>
                <a:ea typeface="Arial" charset="0"/>
              </a:rPr>
              <a:t>The purpose of formative evaluation is finding usability problems in order to fix them in the next design iteration.  Formative evaluation doesn’t need a full working implementation, but can be done on a variety of prototypes.  This kind of user test is usually done in an environment that’s under your control, like an office or a usability lab.  You also choose the tasks given to users, which are generally realistic (drawn from task analysis, which is based on observation) but nevertheless fake.  The results of formative evaluation are largely </a:t>
            </a:r>
            <a:r>
              <a:rPr lang="en-US" b="1" dirty="0">
                <a:latin typeface="Times New Roman" charset="0"/>
                <a:ea typeface="Arial" charset="0"/>
              </a:rPr>
              <a:t>qualitative observations</a:t>
            </a:r>
            <a:r>
              <a:rPr lang="en-US" dirty="0">
                <a:latin typeface="Times New Roman" charset="0"/>
                <a:ea typeface="Arial" charset="0"/>
              </a:rPr>
              <a:t>, usually a list of usability problems.</a:t>
            </a:r>
            <a:endParaRPr lang="en-US" dirty="0" smtClean="0">
              <a:latin typeface="Times New Roman" charset="0"/>
              <a:ea typeface="Arial" charset="0"/>
            </a:endParaRPr>
          </a:p>
          <a:p>
            <a:r>
              <a:rPr lang="en-US" dirty="0" smtClean="0">
                <a:latin typeface="Times New Roman" charset="0"/>
                <a:ea typeface="Arial" charset="0"/>
              </a:rPr>
              <a:t>A </a:t>
            </a:r>
            <a:r>
              <a:rPr lang="en-US" dirty="0">
                <a:latin typeface="Times New Roman" charset="0"/>
                <a:ea typeface="Arial" charset="0"/>
              </a:rPr>
              <a:t>key problem with formative evaluation is that you have to control too much.  Running a test in a lab environment on tasks of your invention may not tell you enough about how well your interface will work in a real context on real tasks.  A </a:t>
            </a:r>
            <a:r>
              <a:rPr lang="en-US" b="1" dirty="0">
                <a:latin typeface="Times New Roman" charset="0"/>
                <a:ea typeface="Arial" charset="0"/>
              </a:rPr>
              <a:t>field study</a:t>
            </a:r>
            <a:r>
              <a:rPr lang="en-US" dirty="0">
                <a:latin typeface="Times New Roman" charset="0"/>
                <a:ea typeface="Arial" charset="0"/>
              </a:rPr>
              <a:t> can answer these questions, by actually deploying a working implementation to real users, and then going out to the users’ real environment and observing how they use it. We won’t say much about field studies in this class.</a:t>
            </a:r>
          </a:p>
          <a:p>
            <a:r>
              <a:rPr lang="en-US" dirty="0">
                <a:latin typeface="Times New Roman" charset="0"/>
                <a:ea typeface="Arial" charset="0"/>
              </a:rPr>
              <a:t>A third kind of user test is a </a:t>
            </a:r>
            <a:r>
              <a:rPr lang="en-US" b="1" dirty="0">
                <a:latin typeface="Times New Roman" charset="0"/>
                <a:ea typeface="Arial" charset="0"/>
              </a:rPr>
              <a:t>controlled experiment</a:t>
            </a:r>
            <a:r>
              <a:rPr lang="en-US" dirty="0">
                <a:latin typeface="Times New Roman" charset="0"/>
                <a:ea typeface="Arial" charset="0"/>
              </a:rPr>
              <a:t>, whose goal is to test a quantifiable hypothesis about one or more interfaces.  Controlled experiments happen under carefully controlled conditions using carefully-designed tasks – often more carefully chosen than formative evaluation tasks.  Hypotheses can only be tested by quantitative measurements of usability, like time elapsed, number of errors, or subjective ratings.  </a:t>
            </a:r>
            <a:r>
              <a:rPr lang="en-US" dirty="0" smtClean="0">
                <a:latin typeface="Times New Roman" charset="0"/>
                <a:ea typeface="Arial" charset="0"/>
              </a:rPr>
              <a:t>We’ll talk</a:t>
            </a:r>
            <a:r>
              <a:rPr lang="en-US" baseline="0" dirty="0" smtClean="0">
                <a:latin typeface="Times New Roman" charset="0"/>
                <a:ea typeface="Arial" charset="0"/>
              </a:rPr>
              <a:t> </a:t>
            </a:r>
            <a:r>
              <a:rPr lang="en-US" dirty="0" smtClean="0">
                <a:latin typeface="Times New Roman" charset="0"/>
                <a:ea typeface="Arial" charset="0"/>
              </a:rPr>
              <a:t>about </a:t>
            </a:r>
            <a:r>
              <a:rPr lang="en-US" dirty="0">
                <a:latin typeface="Times New Roman" charset="0"/>
                <a:ea typeface="Arial" charset="0"/>
              </a:rPr>
              <a:t>controlled experiments in </a:t>
            </a:r>
            <a:r>
              <a:rPr lang="en-US" dirty="0" smtClean="0">
                <a:latin typeface="Times New Roman" charset="0"/>
                <a:ea typeface="Arial" charset="0"/>
              </a:rPr>
              <a:t>a future lecture.</a:t>
            </a:r>
            <a:endParaRPr lang="en-US" dirty="0">
              <a:latin typeface="Times New Roman" charset="0"/>
              <a:ea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=11</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5</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6</a:t>
            </a:fld>
            <a:endParaRPr lang="en-US"/>
          </a:p>
        </p:txBody>
      </p:sp>
    </p:spTree>
    <p:extLst>
      <p:ext uri="{BB962C8B-B14F-4D97-AF65-F5344CB8AC3E}">
        <p14:creationId xmlns:p14="http://schemas.microsoft.com/office/powerpoint/2010/main" val="3645112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804AB97-C0C0-EE47-8278-31E09A0AFCCE}" type="slidenum">
              <a:rPr lang="en-US"/>
              <a:pPr/>
              <a:t>7</a:t>
            </a:fld>
            <a:endParaRPr lang="en-US"/>
          </a:p>
        </p:txBody>
      </p:sp>
      <p:sp>
        <p:nvSpPr>
          <p:cNvPr id="26627" name="Rectangle 2"/>
          <p:cNvSpPr>
            <a:spLocks noGrp="1" noRot="1" noChangeAspect="1" noChangeArrowheads="1" noTextEdit="1"/>
          </p:cNvSpPr>
          <p:nvPr>
            <p:ph type="sldImg"/>
          </p:nvPr>
        </p:nvSpPr>
        <p:spPr>
          <a:xfrm>
            <a:off x="1503363" y="720725"/>
            <a:ext cx="4119562" cy="3089275"/>
          </a:xfrm>
          <a:ln/>
        </p:spPr>
      </p:sp>
      <p:sp>
        <p:nvSpPr>
          <p:cNvPr id="26628" name="Rectangle 3"/>
          <p:cNvSpPr>
            <a:spLocks noGrp="1" noChangeArrowheads="1"/>
          </p:cNvSpPr>
          <p:nvPr>
            <p:ph type="body" idx="1"/>
          </p:nvPr>
        </p:nvSpPr>
        <p:spPr>
          <a:noFill/>
          <a:ln/>
        </p:spPr>
        <p:txBody>
          <a:bodyPr/>
          <a:lstStyle/>
          <a:p>
            <a:r>
              <a:rPr lang="en-US" dirty="0">
                <a:latin typeface="Times New Roman" charset="0"/>
                <a:ea typeface="Arial" charset="0"/>
              </a:rPr>
              <a:t>Let’s start by talking about some issues that are relevant to all kinds of user testing: </a:t>
            </a:r>
            <a:r>
              <a:rPr lang="en-US" b="1" dirty="0">
                <a:latin typeface="Times New Roman" charset="0"/>
                <a:ea typeface="Arial" charset="0"/>
              </a:rPr>
              <a:t>ethics</a:t>
            </a:r>
            <a:r>
              <a:rPr lang="en-US" dirty="0">
                <a:latin typeface="Times New Roman" charset="0"/>
                <a:ea typeface="Arial" charset="0"/>
              </a:rPr>
              <a:t>. Human subjects have been horribly abused in the name of science over the past century.  Here are some of the most egregious cases:</a:t>
            </a:r>
          </a:p>
          <a:p>
            <a:r>
              <a:rPr lang="en-US" dirty="0">
                <a:latin typeface="Times New Roman" charset="0"/>
                <a:ea typeface="Arial" charset="0"/>
              </a:rPr>
              <a:t>In Nazi concentration camps (1940-1945), doctors used prisoners of war, political prisoners, and Jews as human guinea pigs for horrific experiments.  Some experiments tested the limits of human endurance in extreme cold, low pressures, or exposure.  Other experiments intentionally infected people with massive doses of pathogens, such as typhus; others tested new chemical weapons or new medical procedures.  Thousands of people were killed by these experiments; they were criminal, on a massive scale.</a:t>
            </a:r>
          </a:p>
          <a:p>
            <a:r>
              <a:rPr lang="en-US" dirty="0">
                <a:latin typeface="Times New Roman" charset="0"/>
                <a:ea typeface="Arial" charset="0"/>
              </a:rPr>
              <a:t>In the Tuskegee Institute syphilis study (1932-1972), the US government studied the effects of untreated syphilis in black men in the rural South.  In exchange for their participation in the study, the men were given free health examinations.  But they weren’t told that they had syphilis, or that the disease was potentially fatal. Nor were they given treatment for the disease, even as proven, effective treatments like penicillin became available. Out of 339 men studied, 28 died directly of syphilis, 100 of related complications.  40 wives were infected, and 19 children were born with congenital syphilis. </a:t>
            </a:r>
          </a:p>
          <a:p>
            <a:r>
              <a:rPr lang="en-US" dirty="0">
                <a:latin typeface="Times New Roman" charset="0"/>
                <a:ea typeface="Arial" charset="0"/>
              </a:rPr>
              <a:t>In the 1940s and 1950s, MIT researchers cooperated with the Fernald School for mentally disabled children in Waverly, Massachusetts to gave radioactive isotopes to some of the children in their milk and cereal, to study how the isotopes were taken up by the body.  Permission letters were obtained from their parents, but neither parents nor children were warned that radioactive materials were being used.</a:t>
            </a:r>
          </a:p>
          <a:p>
            <a:r>
              <a:rPr lang="en-US" dirty="0">
                <a:latin typeface="Times New Roman" charset="0"/>
                <a:ea typeface="Arial" charset="0"/>
              </a:rPr>
              <a:t>In the 1950s, a famous study done at Yale told subjects to give painful electric shocks to another person.  The shocks weren’t real, and the person they were shocking was just an actor.  But subjects weren’t told that fact in advance, and many subjects were genuinely traumatized by the experience: sweating, trembling, stuttering.</a:t>
            </a:r>
          </a:p>
          <a:p>
            <a:r>
              <a:rPr lang="en-US" dirty="0">
                <a:latin typeface="Times New Roman" charset="0"/>
                <a:ea typeface="Arial" charset="0"/>
              </a:rPr>
              <a:t>These</a:t>
            </a:r>
            <a:r>
              <a:rPr lang="en-US" dirty="0" smtClean="0">
                <a:latin typeface="Times New Roman" charset="0"/>
                <a:ea typeface="Arial" charset="0"/>
              </a:rPr>
              <a:t> cases have </a:t>
            </a:r>
            <a:r>
              <a:rPr lang="en-US" dirty="0">
                <a:latin typeface="Times New Roman" charset="0"/>
                <a:ea typeface="Arial" charset="0"/>
              </a:rPr>
              <a:t>led to several reforms. The Nazi-era experiments led to the Nuremberg Code, an international agreement on the rights of human </a:t>
            </a:r>
            <a:r>
              <a:rPr lang="en-US" dirty="0" smtClean="0">
                <a:latin typeface="Times New Roman" charset="0"/>
                <a:ea typeface="Arial" charset="0"/>
              </a:rPr>
              <a:t>subjects</a:t>
            </a:r>
            <a:endParaRPr lang="en-US" dirty="0">
              <a:latin typeface="Times New Roman" charset="0"/>
              <a:ea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latin typeface="Times New Roman" charset="0"/>
                <a:ea typeface="Arial" charset="0"/>
              </a:rPr>
              <a:t>The </a:t>
            </a:r>
            <a:r>
              <a:rPr lang="en-US" dirty="0" smtClean="0">
                <a:latin typeface="Times New Roman" charset="0"/>
                <a:ea typeface="Arial" charset="0"/>
              </a:rPr>
              <a:t>Tuskegee study drove the US government to take steps to ensure that all federally-funded institutions follow ethical practices in their use of human subjects. The result was the </a:t>
            </a:r>
            <a:r>
              <a:rPr lang="en-US" dirty="0" smtClean="0"/>
              <a:t>Belmont Report</a:t>
            </a:r>
            <a:r>
              <a:rPr lang="en-US" baseline="0" dirty="0" smtClean="0"/>
              <a:t> (</a:t>
            </a:r>
            <a:r>
              <a:rPr lang="en-US" dirty="0" smtClean="0"/>
              <a:t>http://</a:t>
            </a:r>
            <a:r>
              <a:rPr lang="en-US" dirty="0" err="1" smtClean="0"/>
              <a:t>ohsr.od.nih.gov</a:t>
            </a:r>
            <a:r>
              <a:rPr lang="en-US" dirty="0" smtClean="0"/>
              <a:t>/guidelines/</a:t>
            </a:r>
            <a:r>
              <a:rPr lang="en-US" dirty="0" err="1" smtClean="0"/>
              <a:t>belmont.html</a:t>
            </a:r>
            <a:r>
              <a:rPr lang="en-US" dirty="0" smtClean="0"/>
              <a:t>),</a:t>
            </a:r>
            <a:r>
              <a:rPr lang="en-US" baseline="0" dirty="0" smtClean="0"/>
              <a:t> which describes three </a:t>
            </a:r>
            <a:r>
              <a:rPr lang="en-US" baseline="0" dirty="0" smtClean="0"/>
              <a:t>principles, summarized above.</a:t>
            </a:r>
            <a:endParaRPr lang="en-US" dirty="0" smtClean="0"/>
          </a:p>
        </p:txBody>
      </p:sp>
      <p:sp>
        <p:nvSpPr>
          <p:cNvPr id="4" name="Slide Number Placeholder 3"/>
          <p:cNvSpPr>
            <a:spLocks noGrp="1"/>
          </p:cNvSpPr>
          <p:nvPr>
            <p:ph type="sldNum" sz="quarter" idx="10"/>
          </p:nvPr>
        </p:nvSpPr>
        <p:spPr/>
        <p:txBody>
          <a:bodyPr/>
          <a:lstStyle/>
          <a:p>
            <a:fld id="{04A93127-E36D-2D44-9594-0F05D98DC837}" type="slidenum">
              <a:rPr lang="en-US" smtClean="0"/>
              <a:pPr/>
              <a:t>8</a:t>
            </a:fld>
            <a:endParaRPr lang="en-US"/>
          </a:p>
        </p:txBody>
      </p:sp>
    </p:spTree>
    <p:extLst>
      <p:ext uri="{BB962C8B-B14F-4D97-AF65-F5344CB8AC3E}">
        <p14:creationId xmlns:p14="http://schemas.microsoft.com/office/powerpoint/2010/main" val="152995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latin typeface="Times New Roman" charset="0"/>
                <a:ea typeface="Arial" charset="0"/>
              </a:rPr>
              <a:t>In particular, every experiment involving human subjects must be reviewed and approved by an ethics committee, usually called an institutional review board. MIT’s review board is called COUHES.  The review board is only required to review “research,” however,</a:t>
            </a:r>
            <a:r>
              <a:rPr lang="en-US" baseline="0" dirty="0" smtClean="0">
                <a:latin typeface="Times New Roman" charset="0"/>
                <a:ea typeface="Arial" charset="0"/>
              </a:rPr>
              <a:t> which is defined as work leading to generalizable knowledge (suitable for publication in a scientific conference or journal).  The user testing you’re doing in this class would be characterized instead as practice.</a:t>
            </a:r>
          </a:p>
          <a:p>
            <a:pPr marL="0" marR="0" indent="0" algn="l" defTabSz="914400" rtl="0" eaLnBrk="0" fontAlgn="base" latinLnBrk="0" hangingPunct="0">
              <a:lnSpc>
                <a:spcPct val="100000"/>
              </a:lnSpc>
              <a:spcBef>
                <a:spcPts val="1000"/>
              </a:spcBef>
              <a:spcAft>
                <a:spcPct val="0"/>
              </a:spcAft>
              <a:buClrTx/>
              <a:buSzTx/>
              <a:buFontTx/>
              <a:buNone/>
              <a:tabLst/>
              <a:defRPr/>
            </a:pPr>
            <a:r>
              <a:rPr lang="en-US" baseline="0" dirty="0" smtClean="0">
                <a:latin typeface="Times New Roman" charset="0"/>
                <a:ea typeface="Arial" charset="0"/>
              </a:rPr>
              <a:t>But even though COUHES doesn’t want your paperwork for projects that aren’t research, you should still follow its ethical guidelines.</a:t>
            </a:r>
            <a:endParaRPr lang="en-US" dirty="0" smtClean="0">
              <a:latin typeface="Times New Roman" charset="0"/>
              <a:ea typeface="Arial" charset="0"/>
            </a:endParaRPr>
          </a:p>
        </p:txBody>
      </p:sp>
      <p:sp>
        <p:nvSpPr>
          <p:cNvPr id="4" name="Slide Number Placeholder 3"/>
          <p:cNvSpPr>
            <a:spLocks noGrp="1"/>
          </p:cNvSpPr>
          <p:nvPr>
            <p:ph type="sldNum" sz="quarter" idx="10"/>
          </p:nvPr>
        </p:nvSpPr>
        <p:spPr/>
        <p:txBody>
          <a:bodyPr/>
          <a:lstStyle/>
          <a:p>
            <a:fld id="{261C154A-8278-49E9-8F8D-CE2B7335DD43}" type="slidenum">
              <a:rPr lang="en-US" smtClean="0"/>
              <a:pPr/>
              <a:t>9</a:t>
            </a:fld>
            <a:endParaRPr lang="en-US"/>
          </a:p>
        </p:txBody>
      </p:sp>
    </p:spTree>
    <p:extLst>
      <p:ext uri="{BB962C8B-B14F-4D97-AF65-F5344CB8AC3E}">
        <p14:creationId xmlns:p14="http://schemas.microsoft.com/office/powerpoint/2010/main" val="13663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2012</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L11: </a:t>
            </a:r>
            <a:r>
              <a:rPr lang="en-US" dirty="0" smtClean="0"/>
              <a:t>User Testing</a:t>
            </a:r>
            <a:endParaRPr lang="en-US" dirty="0"/>
          </a:p>
        </p:txBody>
      </p:sp>
      <p:sp>
        <p:nvSpPr>
          <p:cNvPr id="3" name="Subtitle 2"/>
          <p:cNvSpPr>
            <a:spLocks noGrp="1"/>
          </p:cNvSpPr>
          <p:nvPr>
            <p:ph type="subTitle" idx="1"/>
          </p:nvPr>
        </p:nvSpPr>
        <p:spPr>
          <a:xfrm>
            <a:off x="1371600" y="3505200"/>
            <a:ext cx="6858000" cy="2133600"/>
          </a:xfrm>
        </p:spPr>
        <p:txBody>
          <a:bodyPr/>
          <a:lstStyle/>
          <a:p>
            <a:pPr marL="342900" indent="-342900" algn="l">
              <a:buFont typeface="Arial"/>
              <a:buChar char="•"/>
            </a:pPr>
            <a:endParaRPr lang="en-US" sz="1800" dirty="0" smtClean="0"/>
          </a:p>
        </p:txBody>
      </p:sp>
      <p:sp>
        <p:nvSpPr>
          <p:cNvPr id="4" name="Date Placeholder 3"/>
          <p:cNvSpPr>
            <a:spLocks noGrp="1"/>
          </p:cNvSpPr>
          <p:nvPr>
            <p:ph type="dt" sz="half" idx="10"/>
          </p:nvPr>
        </p:nvSpPr>
        <p:spPr/>
        <p:txBody>
          <a:bodyPr/>
          <a:lstStyle/>
          <a:p>
            <a:pPr>
              <a:defRPr/>
            </a:pPr>
            <a:r>
              <a:rPr lang="en-US" dirty="0" smtClean="0"/>
              <a:t>Spring </a:t>
            </a:r>
            <a:r>
              <a:rPr lang="en-US" dirty="0" smtClean="0"/>
              <a:t>2013</a:t>
            </a:r>
            <a:endParaRPr lang="en-US" dirty="0"/>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Pressures on a User</a:t>
            </a:r>
          </a:p>
        </p:txBody>
      </p:sp>
      <p:sp>
        <p:nvSpPr>
          <p:cNvPr id="27651" name="Rectangle 3"/>
          <p:cNvSpPr>
            <a:spLocks noGrp="1" noChangeArrowheads="1"/>
          </p:cNvSpPr>
          <p:nvPr>
            <p:ph type="body" idx="1"/>
          </p:nvPr>
        </p:nvSpPr>
        <p:spPr/>
        <p:txBody>
          <a:bodyPr/>
          <a:lstStyle/>
          <a:p>
            <a:r>
              <a:rPr lang="en-US">
                <a:ea typeface="Arial" charset="0"/>
              </a:rPr>
              <a:t>Performance anxiety</a:t>
            </a:r>
          </a:p>
          <a:p>
            <a:r>
              <a:rPr lang="en-US">
                <a:ea typeface="Arial" charset="0"/>
              </a:rPr>
              <a:t>Feels like an intelligence test</a:t>
            </a:r>
          </a:p>
          <a:p>
            <a:r>
              <a:rPr lang="en-US">
                <a:ea typeface="Arial" charset="0"/>
              </a:rPr>
              <a:t>Comparing self with other subjects</a:t>
            </a:r>
          </a:p>
          <a:p>
            <a:r>
              <a:rPr lang="en-US">
                <a:ea typeface="Arial" charset="0"/>
              </a:rPr>
              <a:t>Feeling stupid in front of observers</a:t>
            </a:r>
          </a:p>
          <a:p>
            <a:r>
              <a:rPr lang="en-US">
                <a:ea typeface="Arial" charset="0"/>
              </a:rPr>
              <a:t>Competing with other subjects</a:t>
            </a:r>
          </a:p>
          <a:p>
            <a:endParaRPr lang="en-US">
              <a:ea typeface="Arial" charset="0"/>
            </a:endParaRPr>
          </a:p>
        </p:txBody>
      </p:sp>
      <p:sp>
        <p:nvSpPr>
          <p:cNvPr id="27652"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2765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7654" name="Slide Number Placeholder 5"/>
          <p:cNvSpPr>
            <a:spLocks noGrp="1"/>
          </p:cNvSpPr>
          <p:nvPr>
            <p:ph type="sldNum" sz="quarter" idx="12"/>
          </p:nvPr>
        </p:nvSpPr>
        <p:spPr>
          <a:noFill/>
        </p:spPr>
        <p:txBody>
          <a:bodyPr/>
          <a:lstStyle/>
          <a:p>
            <a:fld id="{12947C92-1961-4441-9C8F-00B083BBBFC6}" type="slidenum">
              <a:rPr lang="en-US"/>
              <a:pPr/>
              <a:t>10</a:t>
            </a:fld>
            <a:endParaRPr lang="en-US"/>
          </a:p>
        </p:txBody>
      </p:sp>
    </p:spTree>
    <p:extLst>
      <p:ext uri="{BB962C8B-B14F-4D97-AF65-F5344CB8AC3E}">
        <p14:creationId xmlns:p14="http://schemas.microsoft.com/office/powerpoint/2010/main" val="12897746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Treat the User With Respect</a:t>
            </a:r>
          </a:p>
        </p:txBody>
      </p:sp>
      <p:sp>
        <p:nvSpPr>
          <p:cNvPr id="29699" name="Rectangle 3"/>
          <p:cNvSpPr>
            <a:spLocks noGrp="1" noChangeArrowheads="1"/>
          </p:cNvSpPr>
          <p:nvPr>
            <p:ph type="body" idx="1"/>
          </p:nvPr>
        </p:nvSpPr>
        <p:spPr/>
        <p:txBody>
          <a:bodyPr/>
          <a:lstStyle/>
          <a:p>
            <a:pPr>
              <a:lnSpc>
                <a:spcPct val="90000"/>
              </a:lnSpc>
            </a:pPr>
            <a:r>
              <a:rPr lang="en-US">
                <a:ea typeface="Arial" charset="0"/>
              </a:rPr>
              <a:t>Time</a:t>
            </a:r>
          </a:p>
          <a:p>
            <a:pPr lvl="1">
              <a:lnSpc>
                <a:spcPct val="90000"/>
              </a:lnSpc>
            </a:pPr>
            <a:r>
              <a:rPr lang="en-US">
                <a:ea typeface="Arial" charset="0"/>
              </a:rPr>
              <a:t>Don</a:t>
            </a:r>
            <a:r>
              <a:rPr lang="en-US">
                <a:latin typeface="Verdana" charset="0"/>
                <a:ea typeface="Arial" charset="0"/>
              </a:rPr>
              <a:t>’</a:t>
            </a:r>
            <a:r>
              <a:rPr lang="en-US">
                <a:ea typeface="Arial" charset="0"/>
              </a:rPr>
              <a:t>t waste it</a:t>
            </a:r>
          </a:p>
          <a:p>
            <a:pPr>
              <a:lnSpc>
                <a:spcPct val="90000"/>
              </a:lnSpc>
            </a:pPr>
            <a:r>
              <a:rPr lang="en-US">
                <a:ea typeface="Arial" charset="0"/>
              </a:rPr>
              <a:t>Comfort</a:t>
            </a:r>
          </a:p>
          <a:p>
            <a:pPr lvl="1">
              <a:lnSpc>
                <a:spcPct val="90000"/>
              </a:lnSpc>
            </a:pPr>
            <a:r>
              <a:rPr lang="en-US">
                <a:ea typeface="Arial" charset="0"/>
              </a:rPr>
              <a:t>Make the user comfortable</a:t>
            </a:r>
          </a:p>
          <a:p>
            <a:pPr>
              <a:lnSpc>
                <a:spcPct val="90000"/>
              </a:lnSpc>
            </a:pPr>
            <a:r>
              <a:rPr lang="en-US">
                <a:ea typeface="Arial" charset="0"/>
              </a:rPr>
              <a:t>Informed consent</a:t>
            </a:r>
          </a:p>
          <a:p>
            <a:pPr lvl="1">
              <a:lnSpc>
                <a:spcPct val="90000"/>
              </a:lnSpc>
            </a:pPr>
            <a:r>
              <a:rPr lang="en-US">
                <a:ea typeface="Arial" charset="0"/>
              </a:rPr>
              <a:t>Inform the user as fully as possible</a:t>
            </a:r>
          </a:p>
          <a:p>
            <a:pPr>
              <a:lnSpc>
                <a:spcPct val="90000"/>
              </a:lnSpc>
            </a:pPr>
            <a:r>
              <a:rPr lang="en-US">
                <a:ea typeface="Arial" charset="0"/>
              </a:rPr>
              <a:t>Privacy</a:t>
            </a:r>
          </a:p>
          <a:p>
            <a:pPr lvl="1">
              <a:lnSpc>
                <a:spcPct val="90000"/>
              </a:lnSpc>
            </a:pPr>
            <a:r>
              <a:rPr lang="en-US">
                <a:ea typeface="Arial" charset="0"/>
              </a:rPr>
              <a:t>Preserve the user</a:t>
            </a:r>
            <a:r>
              <a:rPr lang="en-US">
                <a:latin typeface="Verdana" charset="0"/>
                <a:ea typeface="Arial" charset="0"/>
              </a:rPr>
              <a:t>’</a:t>
            </a:r>
            <a:r>
              <a:rPr lang="en-US">
                <a:ea typeface="Arial" charset="0"/>
              </a:rPr>
              <a:t>s privacy</a:t>
            </a:r>
          </a:p>
          <a:p>
            <a:pPr>
              <a:lnSpc>
                <a:spcPct val="90000"/>
              </a:lnSpc>
            </a:pPr>
            <a:r>
              <a:rPr lang="en-US">
                <a:ea typeface="Arial" charset="0"/>
              </a:rPr>
              <a:t>Control</a:t>
            </a:r>
          </a:p>
          <a:p>
            <a:pPr lvl="1">
              <a:lnSpc>
                <a:spcPct val="90000"/>
              </a:lnSpc>
            </a:pPr>
            <a:r>
              <a:rPr lang="en-US">
                <a:ea typeface="Arial" charset="0"/>
              </a:rPr>
              <a:t>The user can stop at any time</a:t>
            </a:r>
          </a:p>
        </p:txBody>
      </p:sp>
      <p:sp>
        <p:nvSpPr>
          <p:cNvPr id="29700"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29701"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9702" name="Slide Number Placeholder 5"/>
          <p:cNvSpPr>
            <a:spLocks noGrp="1"/>
          </p:cNvSpPr>
          <p:nvPr>
            <p:ph type="sldNum" sz="quarter" idx="12"/>
          </p:nvPr>
        </p:nvSpPr>
        <p:spPr>
          <a:noFill/>
        </p:spPr>
        <p:txBody>
          <a:bodyPr/>
          <a:lstStyle/>
          <a:p>
            <a:fld id="{8CBCC0C8-3F99-3845-96C5-1DDAEDAF06AE}" type="slidenum">
              <a:rPr lang="en-US"/>
              <a:pPr/>
              <a:t>11</a:t>
            </a:fld>
            <a:endParaRPr lang="en-US"/>
          </a:p>
        </p:txBody>
      </p:sp>
    </p:spTree>
    <p:extLst>
      <p:ext uri="{BB962C8B-B14F-4D97-AF65-F5344CB8AC3E}">
        <p14:creationId xmlns:p14="http://schemas.microsoft.com/office/powerpoint/2010/main" val="15298005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Before a Test</a:t>
            </a:r>
          </a:p>
        </p:txBody>
      </p:sp>
      <p:sp>
        <p:nvSpPr>
          <p:cNvPr id="31747" name="Rectangle 3"/>
          <p:cNvSpPr>
            <a:spLocks noGrp="1" noChangeArrowheads="1"/>
          </p:cNvSpPr>
          <p:nvPr>
            <p:ph type="body" idx="1"/>
          </p:nvPr>
        </p:nvSpPr>
        <p:spPr/>
        <p:txBody>
          <a:bodyPr/>
          <a:lstStyle/>
          <a:p>
            <a:pPr>
              <a:lnSpc>
                <a:spcPct val="80000"/>
              </a:lnSpc>
            </a:pPr>
            <a:r>
              <a:rPr lang="en-US" sz="2400">
                <a:ea typeface="Arial" charset="0"/>
              </a:rPr>
              <a:t>Time</a:t>
            </a:r>
          </a:p>
          <a:p>
            <a:pPr lvl="1">
              <a:lnSpc>
                <a:spcPct val="80000"/>
              </a:lnSpc>
            </a:pPr>
            <a:r>
              <a:rPr lang="en-US" sz="2000">
                <a:ea typeface="Arial" charset="0"/>
              </a:rPr>
              <a:t>Pilot-test all materials and tasks</a:t>
            </a:r>
          </a:p>
          <a:p>
            <a:pPr>
              <a:lnSpc>
                <a:spcPct val="80000"/>
              </a:lnSpc>
            </a:pPr>
            <a:r>
              <a:rPr lang="en-US" sz="2400">
                <a:ea typeface="Arial" charset="0"/>
              </a:rPr>
              <a:t>Comfort</a:t>
            </a:r>
          </a:p>
          <a:p>
            <a:pPr lvl="1">
              <a:lnSpc>
                <a:spcPct val="80000"/>
              </a:lnSpc>
            </a:pPr>
            <a:r>
              <a:rPr lang="en-US" sz="2000">
                <a:latin typeface="Verdana" charset="0"/>
                <a:ea typeface="Arial" charset="0"/>
              </a:rPr>
              <a:t>“</a:t>
            </a:r>
            <a:r>
              <a:rPr lang="en-US" sz="2000">
                <a:ea typeface="Arial" charset="0"/>
              </a:rPr>
              <a:t>We</a:t>
            </a:r>
            <a:r>
              <a:rPr lang="en-US" sz="2000">
                <a:latin typeface="Verdana" charset="0"/>
                <a:ea typeface="Arial" charset="0"/>
              </a:rPr>
              <a:t>’</a:t>
            </a:r>
            <a:r>
              <a:rPr lang="en-US" sz="2000">
                <a:ea typeface="Arial" charset="0"/>
              </a:rPr>
              <a:t>re testing the system; we</a:t>
            </a:r>
            <a:r>
              <a:rPr lang="en-US" sz="2000">
                <a:latin typeface="Verdana" charset="0"/>
                <a:ea typeface="Arial" charset="0"/>
              </a:rPr>
              <a:t>’</a:t>
            </a:r>
            <a:r>
              <a:rPr lang="en-US" sz="2000">
                <a:ea typeface="Arial" charset="0"/>
              </a:rPr>
              <a:t>re not testing you.</a:t>
            </a:r>
            <a:r>
              <a:rPr lang="en-US" sz="2000">
                <a:latin typeface="Verdana" charset="0"/>
                <a:ea typeface="Arial" charset="0"/>
              </a:rPr>
              <a:t>”</a:t>
            </a:r>
            <a:endParaRPr lang="en-US" sz="2000">
              <a:ea typeface="Arial" charset="0"/>
            </a:endParaRPr>
          </a:p>
          <a:p>
            <a:pPr lvl="1">
              <a:lnSpc>
                <a:spcPct val="80000"/>
              </a:lnSpc>
            </a:pPr>
            <a:r>
              <a:rPr lang="en-US" sz="2000">
                <a:latin typeface="Verdana" charset="0"/>
                <a:ea typeface="Arial" charset="0"/>
              </a:rPr>
              <a:t>“</a:t>
            </a:r>
            <a:r>
              <a:rPr lang="en-US" sz="2000">
                <a:ea typeface="Arial" charset="0"/>
              </a:rPr>
              <a:t>Any difficulties you encounter are the system</a:t>
            </a:r>
            <a:r>
              <a:rPr lang="en-US" sz="2000">
                <a:latin typeface="Verdana" charset="0"/>
                <a:ea typeface="Arial" charset="0"/>
              </a:rPr>
              <a:t>’</a:t>
            </a:r>
            <a:r>
              <a:rPr lang="en-US" sz="2000">
                <a:ea typeface="Arial" charset="0"/>
              </a:rPr>
              <a:t>s fault. We need your help to find these problems.</a:t>
            </a:r>
            <a:r>
              <a:rPr lang="en-US" sz="2000">
                <a:latin typeface="Verdana" charset="0"/>
                <a:ea typeface="Arial" charset="0"/>
              </a:rPr>
              <a:t>”</a:t>
            </a:r>
            <a:endParaRPr lang="en-US" sz="2000">
              <a:ea typeface="Arial" charset="0"/>
            </a:endParaRPr>
          </a:p>
          <a:p>
            <a:pPr>
              <a:lnSpc>
                <a:spcPct val="80000"/>
              </a:lnSpc>
            </a:pPr>
            <a:r>
              <a:rPr lang="en-US" sz="2400">
                <a:ea typeface="Arial" charset="0"/>
              </a:rPr>
              <a:t>Privacy</a:t>
            </a:r>
          </a:p>
          <a:p>
            <a:pPr lvl="1">
              <a:lnSpc>
                <a:spcPct val="80000"/>
              </a:lnSpc>
            </a:pPr>
            <a:r>
              <a:rPr lang="en-US" sz="2000">
                <a:latin typeface="Verdana" charset="0"/>
                <a:ea typeface="Arial" charset="0"/>
              </a:rPr>
              <a:t>“</a:t>
            </a:r>
            <a:r>
              <a:rPr lang="en-US" sz="2000">
                <a:ea typeface="Arial" charset="0"/>
              </a:rPr>
              <a:t>Your test results will be completely confidential.</a:t>
            </a:r>
            <a:r>
              <a:rPr lang="en-US" sz="2000">
                <a:latin typeface="Verdana" charset="0"/>
                <a:ea typeface="Arial" charset="0"/>
              </a:rPr>
              <a:t>”</a:t>
            </a:r>
            <a:endParaRPr lang="en-US" sz="2000">
              <a:ea typeface="Arial" charset="0"/>
            </a:endParaRPr>
          </a:p>
          <a:p>
            <a:pPr>
              <a:lnSpc>
                <a:spcPct val="80000"/>
              </a:lnSpc>
            </a:pPr>
            <a:r>
              <a:rPr lang="en-US" sz="2400">
                <a:ea typeface="Arial" charset="0"/>
              </a:rPr>
              <a:t>Information</a:t>
            </a:r>
          </a:p>
          <a:p>
            <a:pPr lvl="1">
              <a:lnSpc>
                <a:spcPct val="80000"/>
              </a:lnSpc>
            </a:pPr>
            <a:r>
              <a:rPr lang="en-US" sz="2000">
                <a:ea typeface="Arial" charset="0"/>
              </a:rPr>
              <a:t>Brief about purpose of study</a:t>
            </a:r>
          </a:p>
          <a:p>
            <a:pPr lvl="1">
              <a:lnSpc>
                <a:spcPct val="80000"/>
              </a:lnSpc>
            </a:pPr>
            <a:r>
              <a:rPr lang="en-US" sz="2000">
                <a:ea typeface="Arial" charset="0"/>
              </a:rPr>
              <a:t>Inform about audiotaping, videotaping, other observers</a:t>
            </a:r>
          </a:p>
          <a:p>
            <a:pPr lvl="1">
              <a:lnSpc>
                <a:spcPct val="80000"/>
              </a:lnSpc>
            </a:pPr>
            <a:r>
              <a:rPr lang="en-US" sz="2000">
                <a:ea typeface="Arial" charset="0"/>
              </a:rPr>
              <a:t>Answer any questions beforehand (unless biasing)</a:t>
            </a:r>
          </a:p>
          <a:p>
            <a:pPr>
              <a:lnSpc>
                <a:spcPct val="80000"/>
              </a:lnSpc>
            </a:pPr>
            <a:r>
              <a:rPr lang="en-US" sz="2400">
                <a:ea typeface="Arial" charset="0"/>
              </a:rPr>
              <a:t>Control</a:t>
            </a:r>
          </a:p>
          <a:p>
            <a:pPr lvl="1">
              <a:lnSpc>
                <a:spcPct val="80000"/>
              </a:lnSpc>
            </a:pPr>
            <a:r>
              <a:rPr lang="en-US" sz="2000">
                <a:latin typeface="Verdana" charset="0"/>
                <a:ea typeface="Arial" charset="0"/>
              </a:rPr>
              <a:t>“</a:t>
            </a:r>
            <a:r>
              <a:rPr lang="en-US" sz="2000">
                <a:ea typeface="Arial" charset="0"/>
              </a:rPr>
              <a:t>You can stop at any time.</a:t>
            </a:r>
            <a:r>
              <a:rPr lang="en-US" sz="2000">
                <a:latin typeface="Verdana" charset="0"/>
                <a:ea typeface="Arial" charset="0"/>
              </a:rPr>
              <a:t>”</a:t>
            </a:r>
            <a:endParaRPr lang="en-US" sz="2000">
              <a:ea typeface="Arial" charset="0"/>
            </a:endParaRPr>
          </a:p>
        </p:txBody>
      </p:sp>
      <p:sp>
        <p:nvSpPr>
          <p:cNvPr id="31748"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3174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1750" name="Slide Number Placeholder 5"/>
          <p:cNvSpPr>
            <a:spLocks noGrp="1"/>
          </p:cNvSpPr>
          <p:nvPr>
            <p:ph type="sldNum" sz="quarter" idx="12"/>
          </p:nvPr>
        </p:nvSpPr>
        <p:spPr>
          <a:noFill/>
        </p:spPr>
        <p:txBody>
          <a:bodyPr/>
          <a:lstStyle/>
          <a:p>
            <a:fld id="{8751BE77-1FE5-DB49-806E-8FCD29D83A54}" type="slidenum">
              <a:rPr lang="en-US"/>
              <a:pPr/>
              <a:t>12</a:t>
            </a:fld>
            <a:endParaRPr lang="en-US"/>
          </a:p>
        </p:txBody>
      </p:sp>
    </p:spTree>
    <p:extLst>
      <p:ext uri="{BB962C8B-B14F-4D97-AF65-F5344CB8AC3E}">
        <p14:creationId xmlns:p14="http://schemas.microsoft.com/office/powerpoint/2010/main" val="31056865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During the Test</a:t>
            </a:r>
          </a:p>
        </p:txBody>
      </p:sp>
      <p:sp>
        <p:nvSpPr>
          <p:cNvPr id="33795" name="Rectangle 3"/>
          <p:cNvSpPr>
            <a:spLocks noGrp="1" noChangeArrowheads="1"/>
          </p:cNvSpPr>
          <p:nvPr>
            <p:ph type="body" idx="1"/>
          </p:nvPr>
        </p:nvSpPr>
        <p:spPr/>
        <p:txBody>
          <a:bodyPr/>
          <a:lstStyle/>
          <a:p>
            <a:pPr>
              <a:lnSpc>
                <a:spcPct val="80000"/>
              </a:lnSpc>
            </a:pPr>
            <a:r>
              <a:rPr lang="en-US" sz="2000">
                <a:ea typeface="Arial" charset="0"/>
              </a:rPr>
              <a:t>Time</a:t>
            </a:r>
          </a:p>
          <a:p>
            <a:pPr lvl="1">
              <a:lnSpc>
                <a:spcPct val="80000"/>
              </a:lnSpc>
            </a:pPr>
            <a:r>
              <a:rPr lang="en-US" sz="1800">
                <a:ea typeface="Arial" charset="0"/>
              </a:rPr>
              <a:t>Eliminate unnecessary tasks</a:t>
            </a:r>
          </a:p>
          <a:p>
            <a:pPr>
              <a:lnSpc>
                <a:spcPct val="80000"/>
              </a:lnSpc>
            </a:pPr>
            <a:r>
              <a:rPr lang="en-US" sz="2000">
                <a:ea typeface="Arial" charset="0"/>
              </a:rPr>
              <a:t>Comfort</a:t>
            </a:r>
          </a:p>
          <a:p>
            <a:pPr lvl="1">
              <a:lnSpc>
                <a:spcPct val="80000"/>
              </a:lnSpc>
            </a:pPr>
            <a:r>
              <a:rPr lang="en-US" sz="1800">
                <a:ea typeface="Arial" charset="0"/>
              </a:rPr>
              <a:t>Calm, relaxed atmosphere</a:t>
            </a:r>
          </a:p>
          <a:p>
            <a:pPr lvl="1">
              <a:lnSpc>
                <a:spcPct val="80000"/>
              </a:lnSpc>
            </a:pPr>
            <a:r>
              <a:rPr lang="en-US" sz="1800">
                <a:ea typeface="Arial" charset="0"/>
              </a:rPr>
              <a:t>Take breaks in long session</a:t>
            </a:r>
          </a:p>
          <a:p>
            <a:pPr lvl="1">
              <a:lnSpc>
                <a:spcPct val="80000"/>
              </a:lnSpc>
            </a:pPr>
            <a:r>
              <a:rPr lang="en-US" sz="1800">
                <a:ea typeface="Arial" charset="0"/>
              </a:rPr>
              <a:t>Never act disappointed</a:t>
            </a:r>
          </a:p>
          <a:p>
            <a:pPr lvl="1">
              <a:lnSpc>
                <a:spcPct val="80000"/>
              </a:lnSpc>
            </a:pPr>
            <a:r>
              <a:rPr lang="en-US" sz="1800">
                <a:ea typeface="Arial" charset="0"/>
              </a:rPr>
              <a:t>Give tasks one at a time</a:t>
            </a:r>
          </a:p>
          <a:p>
            <a:pPr lvl="1">
              <a:lnSpc>
                <a:spcPct val="80000"/>
              </a:lnSpc>
            </a:pPr>
            <a:r>
              <a:rPr lang="en-US" sz="1800">
                <a:ea typeface="Arial" charset="0"/>
              </a:rPr>
              <a:t>First task should be easy, for an early success experience</a:t>
            </a:r>
          </a:p>
          <a:p>
            <a:pPr>
              <a:lnSpc>
                <a:spcPct val="80000"/>
              </a:lnSpc>
            </a:pPr>
            <a:r>
              <a:rPr lang="en-US" sz="2000">
                <a:ea typeface="Arial" charset="0"/>
              </a:rPr>
              <a:t>Privacy</a:t>
            </a:r>
          </a:p>
          <a:p>
            <a:pPr lvl="1">
              <a:lnSpc>
                <a:spcPct val="80000"/>
              </a:lnSpc>
            </a:pPr>
            <a:r>
              <a:rPr lang="en-US" sz="1800">
                <a:ea typeface="Arial" charset="0"/>
              </a:rPr>
              <a:t>User</a:t>
            </a:r>
            <a:r>
              <a:rPr lang="en-US" sz="1800">
                <a:latin typeface="Verdana" charset="0"/>
                <a:ea typeface="Arial" charset="0"/>
              </a:rPr>
              <a:t>’</a:t>
            </a:r>
            <a:r>
              <a:rPr lang="en-US" sz="1800">
                <a:ea typeface="Arial" charset="0"/>
              </a:rPr>
              <a:t>s boss shouldn</a:t>
            </a:r>
            <a:r>
              <a:rPr lang="en-US" sz="1800">
                <a:latin typeface="Verdana" charset="0"/>
                <a:ea typeface="Arial" charset="0"/>
              </a:rPr>
              <a:t>’</a:t>
            </a:r>
            <a:r>
              <a:rPr lang="en-US" sz="1800">
                <a:ea typeface="Arial" charset="0"/>
              </a:rPr>
              <a:t>t be watching</a:t>
            </a:r>
          </a:p>
          <a:p>
            <a:pPr>
              <a:lnSpc>
                <a:spcPct val="80000"/>
              </a:lnSpc>
            </a:pPr>
            <a:r>
              <a:rPr lang="en-US" sz="2000">
                <a:ea typeface="Arial" charset="0"/>
              </a:rPr>
              <a:t>Information</a:t>
            </a:r>
          </a:p>
          <a:p>
            <a:pPr lvl="1">
              <a:lnSpc>
                <a:spcPct val="80000"/>
              </a:lnSpc>
            </a:pPr>
            <a:r>
              <a:rPr lang="en-US" sz="1800">
                <a:ea typeface="Arial" charset="0"/>
              </a:rPr>
              <a:t>Answer questions (again, where they won</a:t>
            </a:r>
            <a:r>
              <a:rPr lang="en-US" sz="1800">
                <a:latin typeface="Verdana" charset="0"/>
                <a:ea typeface="Arial" charset="0"/>
              </a:rPr>
              <a:t>’</a:t>
            </a:r>
            <a:r>
              <a:rPr lang="en-US" sz="1800">
                <a:ea typeface="Arial" charset="0"/>
              </a:rPr>
              <a:t>t bias)</a:t>
            </a:r>
          </a:p>
          <a:p>
            <a:pPr>
              <a:lnSpc>
                <a:spcPct val="80000"/>
              </a:lnSpc>
            </a:pPr>
            <a:r>
              <a:rPr lang="en-US" sz="2000">
                <a:ea typeface="Arial" charset="0"/>
              </a:rPr>
              <a:t>Control</a:t>
            </a:r>
          </a:p>
          <a:p>
            <a:pPr lvl="1">
              <a:lnSpc>
                <a:spcPct val="80000"/>
              </a:lnSpc>
            </a:pPr>
            <a:r>
              <a:rPr lang="en-US" sz="1800">
                <a:ea typeface="Arial" charset="0"/>
              </a:rPr>
              <a:t>User can give up a task and go on to the next</a:t>
            </a:r>
          </a:p>
          <a:p>
            <a:pPr lvl="1">
              <a:lnSpc>
                <a:spcPct val="80000"/>
              </a:lnSpc>
            </a:pPr>
            <a:r>
              <a:rPr lang="en-US" sz="1800">
                <a:ea typeface="Arial" charset="0"/>
              </a:rPr>
              <a:t>User can quit entirely</a:t>
            </a:r>
          </a:p>
          <a:p>
            <a:pPr>
              <a:lnSpc>
                <a:spcPct val="80000"/>
              </a:lnSpc>
            </a:pPr>
            <a:endParaRPr lang="en-US" sz="2000">
              <a:ea typeface="Arial" charset="0"/>
            </a:endParaRPr>
          </a:p>
        </p:txBody>
      </p:sp>
      <p:sp>
        <p:nvSpPr>
          <p:cNvPr id="33796"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3379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3798" name="Slide Number Placeholder 5"/>
          <p:cNvSpPr>
            <a:spLocks noGrp="1"/>
          </p:cNvSpPr>
          <p:nvPr>
            <p:ph type="sldNum" sz="quarter" idx="12"/>
          </p:nvPr>
        </p:nvSpPr>
        <p:spPr>
          <a:noFill/>
        </p:spPr>
        <p:txBody>
          <a:bodyPr/>
          <a:lstStyle/>
          <a:p>
            <a:fld id="{82F57220-B059-7C4B-B1B7-442FADE833DA}" type="slidenum">
              <a:rPr lang="en-US"/>
              <a:pPr/>
              <a:t>13</a:t>
            </a:fld>
            <a:endParaRPr lang="en-US"/>
          </a:p>
        </p:txBody>
      </p:sp>
    </p:spTree>
    <p:extLst>
      <p:ext uri="{BB962C8B-B14F-4D97-AF65-F5344CB8AC3E}">
        <p14:creationId xmlns:p14="http://schemas.microsoft.com/office/powerpoint/2010/main" val="10881958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After the Test</a:t>
            </a:r>
          </a:p>
        </p:txBody>
      </p:sp>
      <p:sp>
        <p:nvSpPr>
          <p:cNvPr id="35843" name="Rectangle 3"/>
          <p:cNvSpPr>
            <a:spLocks noGrp="1" noChangeArrowheads="1"/>
          </p:cNvSpPr>
          <p:nvPr>
            <p:ph type="body" idx="1"/>
          </p:nvPr>
        </p:nvSpPr>
        <p:spPr/>
        <p:txBody>
          <a:bodyPr/>
          <a:lstStyle/>
          <a:p>
            <a:r>
              <a:rPr lang="en-US">
                <a:ea typeface="Arial" charset="0"/>
              </a:rPr>
              <a:t>Comfort</a:t>
            </a:r>
          </a:p>
          <a:p>
            <a:pPr lvl="1"/>
            <a:r>
              <a:rPr lang="en-US">
                <a:ea typeface="Arial" charset="0"/>
              </a:rPr>
              <a:t>Say what they</a:t>
            </a:r>
            <a:r>
              <a:rPr lang="en-US">
                <a:latin typeface="Verdana" charset="0"/>
                <a:ea typeface="Arial" charset="0"/>
              </a:rPr>
              <a:t>’</a:t>
            </a:r>
            <a:r>
              <a:rPr lang="en-US">
                <a:ea typeface="Arial" charset="0"/>
              </a:rPr>
              <a:t>ve helped you do</a:t>
            </a:r>
          </a:p>
          <a:p>
            <a:r>
              <a:rPr lang="en-US">
                <a:ea typeface="Arial" charset="0"/>
              </a:rPr>
              <a:t>Information</a:t>
            </a:r>
          </a:p>
          <a:p>
            <a:pPr lvl="1"/>
            <a:r>
              <a:rPr lang="en-US">
                <a:ea typeface="Arial" charset="0"/>
              </a:rPr>
              <a:t>Answer questions that you had to defer to avoid biasing the experiment</a:t>
            </a:r>
          </a:p>
          <a:p>
            <a:r>
              <a:rPr lang="en-US">
                <a:ea typeface="Arial" charset="0"/>
              </a:rPr>
              <a:t>Privacy</a:t>
            </a:r>
          </a:p>
          <a:p>
            <a:pPr lvl="1"/>
            <a:r>
              <a:rPr lang="en-US">
                <a:ea typeface="Arial" charset="0"/>
              </a:rPr>
              <a:t>Don</a:t>
            </a:r>
            <a:r>
              <a:rPr lang="en-US">
                <a:latin typeface="Verdana" charset="0"/>
                <a:ea typeface="Arial" charset="0"/>
              </a:rPr>
              <a:t>’</a:t>
            </a:r>
            <a:r>
              <a:rPr lang="en-US">
                <a:ea typeface="Arial" charset="0"/>
              </a:rPr>
              <a:t>t publish user-identifying information</a:t>
            </a:r>
          </a:p>
          <a:p>
            <a:pPr lvl="1"/>
            <a:r>
              <a:rPr lang="en-US">
                <a:ea typeface="Arial" charset="0"/>
              </a:rPr>
              <a:t>Don</a:t>
            </a:r>
            <a:r>
              <a:rPr lang="en-US">
                <a:latin typeface="Verdana" charset="0"/>
                <a:ea typeface="Arial" charset="0"/>
              </a:rPr>
              <a:t>’</a:t>
            </a:r>
            <a:r>
              <a:rPr lang="en-US">
                <a:ea typeface="Arial" charset="0"/>
              </a:rPr>
              <a:t>t show video or audio without user</a:t>
            </a:r>
            <a:r>
              <a:rPr lang="en-US">
                <a:latin typeface="Verdana" charset="0"/>
                <a:ea typeface="Arial" charset="0"/>
              </a:rPr>
              <a:t>’</a:t>
            </a:r>
            <a:r>
              <a:rPr lang="en-US">
                <a:ea typeface="Arial" charset="0"/>
              </a:rPr>
              <a:t>s permission</a:t>
            </a:r>
          </a:p>
        </p:txBody>
      </p:sp>
      <p:sp>
        <p:nvSpPr>
          <p:cNvPr id="35844"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3584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5846" name="Slide Number Placeholder 5"/>
          <p:cNvSpPr>
            <a:spLocks noGrp="1"/>
          </p:cNvSpPr>
          <p:nvPr>
            <p:ph type="sldNum" sz="quarter" idx="12"/>
          </p:nvPr>
        </p:nvSpPr>
        <p:spPr>
          <a:noFill/>
        </p:spPr>
        <p:txBody>
          <a:bodyPr/>
          <a:lstStyle/>
          <a:p>
            <a:fld id="{A8861F7E-6108-4F4E-8F8A-5753A27D87CD}" type="slidenum">
              <a:rPr lang="en-US"/>
              <a:pPr/>
              <a:t>14</a:t>
            </a:fld>
            <a:endParaRPr lang="en-US"/>
          </a:p>
        </p:txBody>
      </p:sp>
    </p:spTree>
    <p:extLst>
      <p:ext uri="{BB962C8B-B14F-4D97-AF65-F5344CB8AC3E}">
        <p14:creationId xmlns:p14="http://schemas.microsoft.com/office/powerpoint/2010/main" val="24474562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As an experimenter, it is your job to (</a:t>
            </a:r>
            <a:r>
              <a:rPr lang="en-US" b="1" dirty="0" smtClean="0"/>
              <a:t>choose all good answers</a:t>
            </a:r>
            <a:r>
              <a:rPr lang="en-US" dirty="0" smtClean="0"/>
              <a:t>):</a:t>
            </a:r>
            <a:endParaRPr lang="en-US" dirty="0" smtClean="0"/>
          </a:p>
          <a:p>
            <a:pPr marL="914400" lvl="1" indent="-457200">
              <a:buFont typeface="+mj-lt"/>
              <a:buAutoNum type="alphaUcPeriod"/>
            </a:pPr>
            <a:r>
              <a:rPr lang="en-US" dirty="0" smtClean="0"/>
              <a:t>Answer any questions from th</a:t>
            </a:r>
            <a:r>
              <a:rPr lang="en-US" dirty="0" smtClean="0"/>
              <a:t>e user </a:t>
            </a:r>
            <a:r>
              <a:rPr lang="en-US" dirty="0" smtClean="0"/>
              <a:t>about the interface promptly.</a:t>
            </a:r>
            <a:endParaRPr lang="en-US" dirty="0" smtClean="0"/>
          </a:p>
          <a:p>
            <a:pPr marL="914400" lvl="1" indent="-457200">
              <a:buFont typeface="+mj-lt"/>
              <a:buAutoNum type="alphaUcPeriod"/>
            </a:pPr>
            <a:r>
              <a:rPr lang="en-US" dirty="0" smtClean="0"/>
              <a:t>Apply for IRB approval even if your work does not constitute research.</a:t>
            </a:r>
            <a:endParaRPr lang="en-US" dirty="0" smtClean="0"/>
          </a:p>
          <a:p>
            <a:pPr marL="914400" lvl="1" indent="-457200">
              <a:buFont typeface="+mj-lt"/>
              <a:buAutoNum type="alphaUcPeriod"/>
            </a:pPr>
            <a:r>
              <a:rPr lang="en-US" dirty="0" smtClean="0"/>
              <a:t>Take steps to protect users’ gender in publication.</a:t>
            </a:r>
            <a:endParaRPr lang="en-US" dirty="0" smtClean="0"/>
          </a:p>
          <a:p>
            <a:pPr marL="914400" lvl="1" indent="-457200">
              <a:buFont typeface="+mj-lt"/>
              <a:buAutoNum type="alphaUcPeriod"/>
            </a:pPr>
            <a:r>
              <a:rPr lang="en-US" dirty="0" smtClean="0"/>
              <a:t>Take steps to ease any performance pressure that a user may feel.</a:t>
            </a: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15</a:t>
            </a:fld>
            <a:endParaRPr lang="en-US"/>
          </a:p>
        </p:txBody>
      </p:sp>
    </p:spTree>
    <p:extLst>
      <p:ext uri="{BB962C8B-B14F-4D97-AF65-F5344CB8AC3E}">
        <p14:creationId xmlns:p14="http://schemas.microsoft.com/office/powerpoint/2010/main" val="173753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Formative evaluation</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16</a:t>
            </a:fld>
            <a:endParaRPr lang="en-US"/>
          </a:p>
        </p:txBody>
      </p:sp>
    </p:spTree>
    <p:extLst>
      <p:ext uri="{BB962C8B-B14F-4D97-AF65-F5344CB8AC3E}">
        <p14:creationId xmlns:p14="http://schemas.microsoft.com/office/powerpoint/2010/main" val="15771635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Formative Evaluation</a:t>
            </a:r>
          </a:p>
        </p:txBody>
      </p:sp>
      <p:sp>
        <p:nvSpPr>
          <p:cNvPr id="37891" name="Rectangle 3"/>
          <p:cNvSpPr>
            <a:spLocks noGrp="1" noChangeArrowheads="1"/>
          </p:cNvSpPr>
          <p:nvPr>
            <p:ph type="body" idx="1"/>
          </p:nvPr>
        </p:nvSpPr>
        <p:spPr/>
        <p:txBody>
          <a:bodyPr/>
          <a:lstStyle/>
          <a:p>
            <a:r>
              <a:rPr lang="en-US">
                <a:ea typeface="Arial" charset="0"/>
              </a:rPr>
              <a:t>Find some users</a:t>
            </a:r>
          </a:p>
          <a:p>
            <a:pPr lvl="1"/>
            <a:r>
              <a:rPr lang="en-US">
                <a:ea typeface="Arial" charset="0"/>
              </a:rPr>
              <a:t>Should be representative of the target user class(es), based on user analysis</a:t>
            </a:r>
          </a:p>
          <a:p>
            <a:r>
              <a:rPr lang="en-US">
                <a:ea typeface="Arial" charset="0"/>
              </a:rPr>
              <a:t>Give each user some tasks</a:t>
            </a:r>
          </a:p>
          <a:p>
            <a:pPr lvl="1"/>
            <a:r>
              <a:rPr lang="en-US">
                <a:ea typeface="Arial" charset="0"/>
              </a:rPr>
              <a:t>Should be representative of important tasks, based on task analysis</a:t>
            </a:r>
          </a:p>
          <a:p>
            <a:r>
              <a:rPr lang="en-US">
                <a:ea typeface="Arial" charset="0"/>
              </a:rPr>
              <a:t>Watch user do the tasks</a:t>
            </a:r>
          </a:p>
          <a:p>
            <a:pPr>
              <a:buFontTx/>
              <a:buNone/>
            </a:pPr>
            <a:endParaRPr lang="en-US">
              <a:ea typeface="Arial" charset="0"/>
            </a:endParaRPr>
          </a:p>
        </p:txBody>
      </p:sp>
      <p:sp>
        <p:nvSpPr>
          <p:cNvPr id="37892"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3789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7894" name="Slide Number Placeholder 5"/>
          <p:cNvSpPr>
            <a:spLocks noGrp="1"/>
          </p:cNvSpPr>
          <p:nvPr>
            <p:ph type="sldNum" sz="quarter" idx="12"/>
          </p:nvPr>
        </p:nvSpPr>
        <p:spPr>
          <a:noFill/>
        </p:spPr>
        <p:txBody>
          <a:bodyPr/>
          <a:lstStyle/>
          <a:p>
            <a:fld id="{6B40C73E-D154-7146-B575-0DF883EEE1EB}" type="slidenum">
              <a:rPr lang="en-US"/>
              <a:pPr/>
              <a:t>17</a:t>
            </a:fld>
            <a:endParaRPr lang="en-US"/>
          </a:p>
        </p:txBody>
      </p:sp>
    </p:spTree>
    <p:extLst>
      <p:ext uri="{BB962C8B-B14F-4D97-AF65-F5344CB8AC3E}">
        <p14:creationId xmlns:p14="http://schemas.microsoft.com/office/powerpoint/2010/main" val="40773926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Roles in Formative Evaluation</a:t>
            </a:r>
          </a:p>
        </p:txBody>
      </p:sp>
      <p:sp>
        <p:nvSpPr>
          <p:cNvPr id="39939" name="Rectangle 3"/>
          <p:cNvSpPr>
            <a:spLocks noGrp="1" noChangeArrowheads="1"/>
          </p:cNvSpPr>
          <p:nvPr>
            <p:ph type="body" idx="1"/>
          </p:nvPr>
        </p:nvSpPr>
        <p:spPr/>
        <p:txBody>
          <a:bodyPr/>
          <a:lstStyle/>
          <a:p>
            <a:r>
              <a:rPr lang="en-US">
                <a:ea typeface="Arial" charset="0"/>
              </a:rPr>
              <a:t>User</a:t>
            </a:r>
          </a:p>
          <a:p>
            <a:r>
              <a:rPr lang="en-US">
                <a:ea typeface="Arial" charset="0"/>
              </a:rPr>
              <a:t>Facilitator</a:t>
            </a:r>
          </a:p>
          <a:p>
            <a:r>
              <a:rPr lang="en-US">
                <a:ea typeface="Arial" charset="0"/>
              </a:rPr>
              <a:t>Observers</a:t>
            </a:r>
          </a:p>
        </p:txBody>
      </p:sp>
      <p:sp>
        <p:nvSpPr>
          <p:cNvPr id="39940"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39941"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9942" name="Slide Number Placeholder 5"/>
          <p:cNvSpPr>
            <a:spLocks noGrp="1"/>
          </p:cNvSpPr>
          <p:nvPr>
            <p:ph type="sldNum" sz="quarter" idx="12"/>
          </p:nvPr>
        </p:nvSpPr>
        <p:spPr>
          <a:noFill/>
        </p:spPr>
        <p:txBody>
          <a:bodyPr/>
          <a:lstStyle/>
          <a:p>
            <a:fld id="{B7ABF82A-D059-0A49-B8E6-08BB50CE0109}" type="slidenum">
              <a:rPr lang="en-US"/>
              <a:pPr/>
              <a:t>18</a:t>
            </a:fld>
            <a:endParaRPr lang="en-US"/>
          </a:p>
        </p:txBody>
      </p:sp>
    </p:spTree>
    <p:extLst>
      <p:ext uri="{BB962C8B-B14F-4D97-AF65-F5344CB8AC3E}">
        <p14:creationId xmlns:p14="http://schemas.microsoft.com/office/powerpoint/2010/main" val="22504027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User’s Role</a:t>
            </a:r>
          </a:p>
        </p:txBody>
      </p:sp>
      <p:sp>
        <p:nvSpPr>
          <p:cNvPr id="41987" name="Rectangle 3"/>
          <p:cNvSpPr>
            <a:spLocks noGrp="1" noChangeArrowheads="1"/>
          </p:cNvSpPr>
          <p:nvPr>
            <p:ph type="body" idx="1"/>
          </p:nvPr>
        </p:nvSpPr>
        <p:spPr/>
        <p:txBody>
          <a:bodyPr/>
          <a:lstStyle/>
          <a:p>
            <a:pPr>
              <a:lnSpc>
                <a:spcPct val="80000"/>
              </a:lnSpc>
            </a:pPr>
            <a:r>
              <a:rPr lang="en-US">
                <a:ea typeface="Arial" charset="0"/>
              </a:rPr>
              <a:t>User should think aloud</a:t>
            </a:r>
          </a:p>
          <a:p>
            <a:pPr lvl="1">
              <a:lnSpc>
                <a:spcPct val="80000"/>
              </a:lnSpc>
            </a:pPr>
            <a:r>
              <a:rPr lang="en-US">
                <a:ea typeface="Arial" charset="0"/>
              </a:rPr>
              <a:t>What they think is happening</a:t>
            </a:r>
          </a:p>
          <a:p>
            <a:pPr lvl="1">
              <a:lnSpc>
                <a:spcPct val="80000"/>
              </a:lnSpc>
            </a:pPr>
            <a:r>
              <a:rPr lang="en-US">
                <a:ea typeface="Arial" charset="0"/>
              </a:rPr>
              <a:t>What they</a:t>
            </a:r>
            <a:r>
              <a:rPr lang="en-US">
                <a:latin typeface="Verdana" charset="0"/>
                <a:ea typeface="Arial" charset="0"/>
              </a:rPr>
              <a:t>’</a:t>
            </a:r>
            <a:r>
              <a:rPr lang="en-US">
                <a:ea typeface="Arial" charset="0"/>
              </a:rPr>
              <a:t>re trying to do</a:t>
            </a:r>
          </a:p>
          <a:p>
            <a:pPr lvl="1">
              <a:lnSpc>
                <a:spcPct val="80000"/>
              </a:lnSpc>
            </a:pPr>
            <a:r>
              <a:rPr lang="en-US">
                <a:ea typeface="Arial" charset="0"/>
              </a:rPr>
              <a:t>Why they took an action</a:t>
            </a:r>
          </a:p>
          <a:p>
            <a:pPr>
              <a:lnSpc>
                <a:spcPct val="80000"/>
              </a:lnSpc>
            </a:pPr>
            <a:r>
              <a:rPr lang="en-US">
                <a:ea typeface="Arial" charset="0"/>
              </a:rPr>
              <a:t>Problems</a:t>
            </a:r>
          </a:p>
          <a:p>
            <a:pPr lvl="1">
              <a:lnSpc>
                <a:spcPct val="80000"/>
              </a:lnSpc>
            </a:pPr>
            <a:r>
              <a:rPr lang="en-US">
                <a:ea typeface="Arial" charset="0"/>
              </a:rPr>
              <a:t>Feels weird</a:t>
            </a:r>
          </a:p>
          <a:p>
            <a:pPr lvl="1">
              <a:lnSpc>
                <a:spcPct val="80000"/>
              </a:lnSpc>
            </a:pPr>
            <a:r>
              <a:rPr lang="en-US">
                <a:ea typeface="Arial" charset="0"/>
              </a:rPr>
              <a:t>Thinking aloud may alter behavior</a:t>
            </a:r>
          </a:p>
          <a:p>
            <a:pPr lvl="1">
              <a:lnSpc>
                <a:spcPct val="80000"/>
              </a:lnSpc>
            </a:pPr>
            <a:r>
              <a:rPr lang="en-US">
                <a:ea typeface="Arial" charset="0"/>
              </a:rPr>
              <a:t>Disrupts concentration</a:t>
            </a:r>
          </a:p>
          <a:p>
            <a:pPr>
              <a:lnSpc>
                <a:spcPct val="80000"/>
              </a:lnSpc>
            </a:pPr>
            <a:r>
              <a:rPr lang="en-US">
                <a:ea typeface="Arial" charset="0"/>
              </a:rPr>
              <a:t>Another approach: pairs of users</a:t>
            </a:r>
          </a:p>
          <a:p>
            <a:pPr lvl="1">
              <a:lnSpc>
                <a:spcPct val="80000"/>
              </a:lnSpc>
            </a:pPr>
            <a:r>
              <a:rPr lang="en-US">
                <a:ea typeface="Arial" charset="0"/>
              </a:rPr>
              <a:t>Two users working together are more likely to converse naturally</a:t>
            </a:r>
          </a:p>
          <a:p>
            <a:pPr lvl="1">
              <a:lnSpc>
                <a:spcPct val="80000"/>
              </a:lnSpc>
            </a:pPr>
            <a:r>
              <a:rPr lang="en-US">
                <a:ea typeface="Arial" charset="0"/>
              </a:rPr>
              <a:t>Also called co-discovery, constructive interaction</a:t>
            </a:r>
          </a:p>
        </p:txBody>
      </p:sp>
      <p:sp>
        <p:nvSpPr>
          <p:cNvPr id="41988"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4198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1990" name="Slide Number Placeholder 5"/>
          <p:cNvSpPr>
            <a:spLocks noGrp="1"/>
          </p:cNvSpPr>
          <p:nvPr>
            <p:ph type="sldNum" sz="quarter" idx="12"/>
          </p:nvPr>
        </p:nvSpPr>
        <p:spPr>
          <a:noFill/>
        </p:spPr>
        <p:txBody>
          <a:bodyPr/>
          <a:lstStyle/>
          <a:p>
            <a:fld id="{831043A0-582E-1B4C-B455-9502BB32D5A0}" type="slidenum">
              <a:rPr lang="en-US"/>
              <a:pPr/>
              <a:t>19</a:t>
            </a:fld>
            <a:endParaRPr lang="en-US"/>
          </a:p>
        </p:txBody>
      </p:sp>
    </p:spTree>
    <p:extLst>
      <p:ext uri="{BB962C8B-B14F-4D97-AF65-F5344CB8AC3E}">
        <p14:creationId xmlns:p14="http://schemas.microsoft.com/office/powerpoint/2010/main" val="4702825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UI Hall of Fame or Shame?</a:t>
            </a:r>
          </a:p>
        </p:txBody>
      </p:sp>
      <p:sp>
        <p:nvSpPr>
          <p:cNvPr id="19459" name="Text Placeholder 9"/>
          <p:cNvSpPr>
            <a:spLocks noGrp="1"/>
          </p:cNvSpPr>
          <p:nvPr>
            <p:ph type="body" idx="1"/>
          </p:nvPr>
        </p:nvSpPr>
        <p:spPr/>
        <p:txBody>
          <a:bodyPr/>
          <a:lstStyle/>
          <a:p>
            <a:endParaRPr lang="en-US">
              <a:ea typeface="Arial" charset="0"/>
            </a:endParaRPr>
          </a:p>
        </p:txBody>
      </p:sp>
      <p:sp>
        <p:nvSpPr>
          <p:cNvPr id="19460" name="Date Placeholder 2"/>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19461"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19462" name="Slide Number Placeholder 4"/>
          <p:cNvSpPr>
            <a:spLocks noGrp="1"/>
          </p:cNvSpPr>
          <p:nvPr>
            <p:ph type="sldNum" sz="quarter" idx="12"/>
          </p:nvPr>
        </p:nvSpPr>
        <p:spPr>
          <a:noFill/>
        </p:spPr>
        <p:txBody>
          <a:bodyPr/>
          <a:lstStyle/>
          <a:p>
            <a:fld id="{9E08A345-51A3-294C-A4ED-A220C5B9DBF4}" type="slidenum">
              <a:rPr lang="en-US"/>
              <a:pPr/>
              <a:t>2</a:t>
            </a:fld>
            <a:endParaRPr lang="en-US"/>
          </a:p>
        </p:txBody>
      </p:sp>
      <p:pic>
        <p:nvPicPr>
          <p:cNvPr id="19463" name="Picture 3"/>
          <p:cNvPicPr>
            <a:picLocks noChangeAspect="1" noChangeArrowheads="1"/>
          </p:cNvPicPr>
          <p:nvPr/>
        </p:nvPicPr>
        <p:blipFill>
          <a:blip r:embed="rId3"/>
          <a:srcRect l="14267" t="27596" r="3442" b="10812"/>
          <a:stretch>
            <a:fillRect/>
          </a:stretch>
        </p:blipFill>
        <p:spPr bwMode="auto">
          <a:xfrm>
            <a:off x="549275" y="1303338"/>
            <a:ext cx="7816850" cy="3395662"/>
          </a:xfrm>
          <a:prstGeom prst="rect">
            <a:avLst/>
          </a:prstGeom>
          <a:noFill/>
          <a:ln w="25400">
            <a:noFill/>
            <a:miter lim="800000"/>
            <a:headEnd/>
            <a:tailEnd type="none" w="lg" len="lg"/>
          </a:ln>
        </p:spPr>
      </p:pic>
      <p:pic>
        <p:nvPicPr>
          <p:cNvPr id="19464" name="Picture 4"/>
          <p:cNvPicPr>
            <a:picLocks noChangeAspect="1" noChangeArrowheads="1"/>
          </p:cNvPicPr>
          <p:nvPr/>
        </p:nvPicPr>
        <p:blipFill>
          <a:blip r:embed="rId4"/>
          <a:srcRect l="51765" t="38799" r="26631" b="-391"/>
          <a:stretch>
            <a:fillRect/>
          </a:stretch>
        </p:blipFill>
        <p:spPr bwMode="auto">
          <a:xfrm>
            <a:off x="6705600" y="1981200"/>
            <a:ext cx="1995488" cy="3300413"/>
          </a:xfrm>
          <a:prstGeom prst="rect">
            <a:avLst/>
          </a:prstGeom>
          <a:noFill/>
          <a:ln w="25400">
            <a:noFill/>
            <a:miter lim="800000"/>
            <a:headEnd/>
            <a:tailEnd type="none" w="lg" len="lg"/>
          </a:ln>
        </p:spPr>
      </p:pic>
      <p:sp>
        <p:nvSpPr>
          <p:cNvPr id="19465" name="Rectangle 5"/>
          <p:cNvSpPr>
            <a:spLocks noChangeArrowheads="1"/>
          </p:cNvSpPr>
          <p:nvPr/>
        </p:nvSpPr>
        <p:spPr bwMode="auto">
          <a:xfrm>
            <a:off x="5029200" y="5638800"/>
            <a:ext cx="3332163" cy="396875"/>
          </a:xfrm>
          <a:prstGeom prst="rect">
            <a:avLst/>
          </a:prstGeom>
          <a:noFill/>
          <a:ln w="25400">
            <a:noFill/>
            <a:miter lim="800000"/>
            <a:headEnd/>
            <a:tailEnd type="none" w="lg" len="lg"/>
          </a:ln>
        </p:spPr>
        <p:txBody>
          <a:bodyPr wrap="none" anchorCtr="1">
            <a:prstTxWarp prst="textNoShape">
              <a:avLst/>
            </a:prstTxWarp>
            <a:spAutoFit/>
          </a:bodyPr>
          <a:lstStyle/>
          <a:p>
            <a:pPr>
              <a:spcBef>
                <a:spcPct val="30000"/>
              </a:spcBef>
            </a:pPr>
            <a:r>
              <a:rPr lang="en-US"/>
              <a:t>Suggested by Ryan Damico</a:t>
            </a:r>
          </a:p>
        </p:txBody>
      </p:sp>
    </p:spTree>
    <p:extLst>
      <p:ext uri="{BB962C8B-B14F-4D97-AF65-F5344CB8AC3E}">
        <p14:creationId xmlns:p14="http://schemas.microsoft.com/office/powerpoint/2010/main" val="6281996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Facilitator’s Role</a:t>
            </a:r>
          </a:p>
        </p:txBody>
      </p:sp>
      <p:sp>
        <p:nvSpPr>
          <p:cNvPr id="44035" name="Rectangle 3"/>
          <p:cNvSpPr>
            <a:spLocks noGrp="1" noChangeArrowheads="1"/>
          </p:cNvSpPr>
          <p:nvPr>
            <p:ph type="body" idx="1"/>
          </p:nvPr>
        </p:nvSpPr>
        <p:spPr/>
        <p:txBody>
          <a:bodyPr/>
          <a:lstStyle/>
          <a:p>
            <a:r>
              <a:rPr lang="en-US">
                <a:ea typeface="Arial" charset="0"/>
              </a:rPr>
              <a:t>Does the briefing</a:t>
            </a:r>
          </a:p>
          <a:p>
            <a:r>
              <a:rPr lang="en-US">
                <a:ea typeface="Arial" charset="0"/>
              </a:rPr>
              <a:t>Provides the tasks</a:t>
            </a:r>
          </a:p>
          <a:p>
            <a:r>
              <a:rPr lang="en-US">
                <a:ea typeface="Arial" charset="0"/>
              </a:rPr>
              <a:t>Coaches the user to think aloud by asking questions</a:t>
            </a:r>
          </a:p>
          <a:p>
            <a:pPr lvl="1"/>
            <a:r>
              <a:rPr lang="en-US">
                <a:latin typeface="Verdana" charset="0"/>
                <a:ea typeface="Arial" charset="0"/>
              </a:rPr>
              <a:t>“</a:t>
            </a:r>
            <a:r>
              <a:rPr lang="en-US">
                <a:ea typeface="Arial" charset="0"/>
              </a:rPr>
              <a:t>What are you thinking?</a:t>
            </a:r>
            <a:r>
              <a:rPr lang="en-US">
                <a:latin typeface="Verdana" charset="0"/>
                <a:ea typeface="Arial" charset="0"/>
              </a:rPr>
              <a:t>”</a:t>
            </a:r>
            <a:endParaRPr lang="en-US">
              <a:ea typeface="Arial" charset="0"/>
            </a:endParaRPr>
          </a:p>
          <a:p>
            <a:pPr lvl="1"/>
            <a:r>
              <a:rPr lang="en-US">
                <a:latin typeface="Verdana" charset="0"/>
                <a:ea typeface="Arial" charset="0"/>
              </a:rPr>
              <a:t>“</a:t>
            </a:r>
            <a:r>
              <a:rPr lang="en-US">
                <a:ea typeface="Arial" charset="0"/>
              </a:rPr>
              <a:t>Why did you try that?</a:t>
            </a:r>
            <a:r>
              <a:rPr lang="en-US">
                <a:latin typeface="Verdana" charset="0"/>
                <a:ea typeface="Arial" charset="0"/>
              </a:rPr>
              <a:t>”</a:t>
            </a:r>
            <a:endParaRPr lang="en-US">
              <a:ea typeface="Arial" charset="0"/>
            </a:endParaRPr>
          </a:p>
          <a:p>
            <a:r>
              <a:rPr lang="en-US">
                <a:ea typeface="Arial" charset="0"/>
              </a:rPr>
              <a:t>Controls the session and prevents interruptions by observers</a:t>
            </a:r>
          </a:p>
        </p:txBody>
      </p:sp>
      <p:sp>
        <p:nvSpPr>
          <p:cNvPr id="44036"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4403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4038" name="Slide Number Placeholder 5"/>
          <p:cNvSpPr>
            <a:spLocks noGrp="1"/>
          </p:cNvSpPr>
          <p:nvPr>
            <p:ph type="sldNum" sz="quarter" idx="12"/>
          </p:nvPr>
        </p:nvSpPr>
        <p:spPr>
          <a:noFill/>
        </p:spPr>
        <p:txBody>
          <a:bodyPr/>
          <a:lstStyle/>
          <a:p>
            <a:fld id="{BF97232D-03F1-2949-B6AF-F2024B8EDC95}" type="slidenum">
              <a:rPr lang="en-US"/>
              <a:pPr/>
              <a:t>20</a:t>
            </a:fld>
            <a:endParaRPr lang="en-US"/>
          </a:p>
        </p:txBody>
      </p:sp>
    </p:spTree>
    <p:extLst>
      <p:ext uri="{BB962C8B-B14F-4D97-AF65-F5344CB8AC3E}">
        <p14:creationId xmlns:p14="http://schemas.microsoft.com/office/powerpoint/2010/main" val="42125445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Observer’s Role</a:t>
            </a:r>
          </a:p>
        </p:txBody>
      </p:sp>
      <p:sp>
        <p:nvSpPr>
          <p:cNvPr id="46083" name="Rectangle 3"/>
          <p:cNvSpPr>
            <a:spLocks noGrp="1" noChangeArrowheads="1"/>
          </p:cNvSpPr>
          <p:nvPr>
            <p:ph type="body" idx="1"/>
          </p:nvPr>
        </p:nvSpPr>
        <p:spPr/>
        <p:txBody>
          <a:bodyPr/>
          <a:lstStyle/>
          <a:p>
            <a:pPr>
              <a:lnSpc>
                <a:spcPct val="80000"/>
              </a:lnSpc>
            </a:pPr>
            <a:r>
              <a:rPr lang="en-US">
                <a:ea typeface="Arial" charset="0"/>
              </a:rPr>
              <a:t>Be quiet! </a:t>
            </a:r>
          </a:p>
          <a:p>
            <a:pPr lvl="1">
              <a:lnSpc>
                <a:spcPct val="80000"/>
              </a:lnSpc>
            </a:pPr>
            <a:r>
              <a:rPr lang="en-US">
                <a:ea typeface="Arial" charset="0"/>
              </a:rPr>
              <a:t>Don</a:t>
            </a:r>
            <a:r>
              <a:rPr lang="en-US">
                <a:latin typeface="Verdana" charset="0"/>
                <a:ea typeface="Arial" charset="0"/>
              </a:rPr>
              <a:t>’</a:t>
            </a:r>
            <a:r>
              <a:rPr lang="en-US">
                <a:ea typeface="Arial" charset="0"/>
              </a:rPr>
              <a:t>t help, don</a:t>
            </a:r>
            <a:r>
              <a:rPr lang="en-US">
                <a:latin typeface="Verdana" charset="0"/>
                <a:ea typeface="Arial" charset="0"/>
              </a:rPr>
              <a:t>’</a:t>
            </a:r>
            <a:r>
              <a:rPr lang="en-US">
                <a:ea typeface="Arial" charset="0"/>
              </a:rPr>
              <a:t>t explain, don</a:t>
            </a:r>
            <a:r>
              <a:rPr lang="en-US">
                <a:latin typeface="Verdana" charset="0"/>
                <a:ea typeface="Arial" charset="0"/>
              </a:rPr>
              <a:t>’</a:t>
            </a:r>
            <a:r>
              <a:rPr lang="en-US">
                <a:ea typeface="Arial" charset="0"/>
              </a:rPr>
              <a:t>t point out mistakes</a:t>
            </a:r>
          </a:p>
          <a:p>
            <a:pPr lvl="1">
              <a:lnSpc>
                <a:spcPct val="80000"/>
              </a:lnSpc>
            </a:pPr>
            <a:r>
              <a:rPr lang="en-US">
                <a:ea typeface="Arial" charset="0"/>
              </a:rPr>
              <a:t>Sit on your hands if it helps</a:t>
            </a:r>
          </a:p>
          <a:p>
            <a:pPr>
              <a:lnSpc>
                <a:spcPct val="80000"/>
              </a:lnSpc>
            </a:pPr>
            <a:r>
              <a:rPr lang="en-US">
                <a:ea typeface="Arial" charset="0"/>
              </a:rPr>
              <a:t>Take notes</a:t>
            </a:r>
          </a:p>
          <a:p>
            <a:pPr lvl="1">
              <a:lnSpc>
                <a:spcPct val="80000"/>
              </a:lnSpc>
            </a:pPr>
            <a:r>
              <a:rPr lang="en-US">
                <a:ea typeface="Arial" charset="0"/>
              </a:rPr>
              <a:t>Watch for critical incidents: events that strongly affect task performance or satisfaction</a:t>
            </a:r>
          </a:p>
          <a:p>
            <a:pPr lvl="1">
              <a:lnSpc>
                <a:spcPct val="80000"/>
              </a:lnSpc>
            </a:pPr>
            <a:r>
              <a:rPr lang="en-US">
                <a:ea typeface="Arial" charset="0"/>
              </a:rPr>
              <a:t>Usually negative</a:t>
            </a:r>
          </a:p>
          <a:p>
            <a:pPr lvl="2">
              <a:lnSpc>
                <a:spcPct val="80000"/>
              </a:lnSpc>
            </a:pPr>
            <a:r>
              <a:rPr lang="en-US">
                <a:ea typeface="Arial" charset="0"/>
              </a:rPr>
              <a:t>Errors</a:t>
            </a:r>
          </a:p>
          <a:p>
            <a:pPr lvl="2">
              <a:lnSpc>
                <a:spcPct val="80000"/>
              </a:lnSpc>
            </a:pPr>
            <a:r>
              <a:rPr lang="en-US">
                <a:ea typeface="Arial" charset="0"/>
              </a:rPr>
              <a:t>Repeated attempts </a:t>
            </a:r>
          </a:p>
          <a:p>
            <a:pPr lvl="2">
              <a:lnSpc>
                <a:spcPct val="80000"/>
              </a:lnSpc>
            </a:pPr>
            <a:r>
              <a:rPr lang="en-US">
                <a:ea typeface="Arial" charset="0"/>
              </a:rPr>
              <a:t>Curses</a:t>
            </a:r>
          </a:p>
          <a:p>
            <a:pPr lvl="1">
              <a:lnSpc>
                <a:spcPct val="80000"/>
              </a:lnSpc>
            </a:pPr>
            <a:r>
              <a:rPr lang="en-US">
                <a:ea typeface="Arial" charset="0"/>
              </a:rPr>
              <a:t>May be positive</a:t>
            </a:r>
          </a:p>
          <a:p>
            <a:pPr lvl="2">
              <a:lnSpc>
                <a:spcPct val="80000"/>
              </a:lnSpc>
            </a:pPr>
            <a:r>
              <a:rPr lang="en-US">
                <a:latin typeface="Verdana" charset="0"/>
                <a:ea typeface="Arial" charset="0"/>
              </a:rPr>
              <a:t>“</a:t>
            </a:r>
            <a:r>
              <a:rPr lang="en-US">
                <a:ea typeface="Arial" charset="0"/>
              </a:rPr>
              <a:t>Cool!</a:t>
            </a:r>
            <a:r>
              <a:rPr lang="en-US">
                <a:latin typeface="Verdana" charset="0"/>
                <a:ea typeface="Arial" charset="0"/>
              </a:rPr>
              <a:t>”</a:t>
            </a:r>
            <a:r>
              <a:rPr lang="en-US">
                <a:ea typeface="Arial" charset="0"/>
              </a:rPr>
              <a:t> </a:t>
            </a:r>
          </a:p>
          <a:p>
            <a:pPr lvl="2">
              <a:lnSpc>
                <a:spcPct val="80000"/>
              </a:lnSpc>
            </a:pPr>
            <a:r>
              <a:rPr lang="en-US">
                <a:latin typeface="Verdana" charset="0"/>
                <a:ea typeface="Arial" charset="0"/>
              </a:rPr>
              <a:t>“</a:t>
            </a:r>
            <a:r>
              <a:rPr lang="en-US">
                <a:ea typeface="Arial" charset="0"/>
              </a:rPr>
              <a:t>Oh, now I see.</a:t>
            </a:r>
            <a:r>
              <a:rPr lang="en-US">
                <a:latin typeface="Verdana" charset="0"/>
                <a:ea typeface="Arial" charset="0"/>
              </a:rPr>
              <a:t>”</a:t>
            </a:r>
            <a:endParaRPr lang="en-US">
              <a:ea typeface="Arial" charset="0"/>
            </a:endParaRPr>
          </a:p>
          <a:p>
            <a:pPr>
              <a:lnSpc>
                <a:spcPct val="80000"/>
              </a:lnSpc>
            </a:pPr>
            <a:endParaRPr lang="en-US">
              <a:ea typeface="Arial" charset="0"/>
            </a:endParaRPr>
          </a:p>
        </p:txBody>
      </p:sp>
      <p:sp>
        <p:nvSpPr>
          <p:cNvPr id="46084"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4608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6086" name="Slide Number Placeholder 5"/>
          <p:cNvSpPr>
            <a:spLocks noGrp="1"/>
          </p:cNvSpPr>
          <p:nvPr>
            <p:ph type="sldNum" sz="quarter" idx="12"/>
          </p:nvPr>
        </p:nvSpPr>
        <p:spPr>
          <a:noFill/>
        </p:spPr>
        <p:txBody>
          <a:bodyPr/>
          <a:lstStyle/>
          <a:p>
            <a:fld id="{40820FC9-74EF-AA40-B0E9-C2EC141BEAC6}" type="slidenum">
              <a:rPr lang="en-US"/>
              <a:pPr/>
              <a:t>21</a:t>
            </a:fld>
            <a:endParaRPr lang="en-US"/>
          </a:p>
        </p:txBody>
      </p:sp>
    </p:spTree>
    <p:extLst>
      <p:ext uri="{BB962C8B-B14F-4D97-AF65-F5344CB8AC3E}">
        <p14:creationId xmlns:p14="http://schemas.microsoft.com/office/powerpoint/2010/main" val="24253472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Recording Observations</a:t>
            </a:r>
          </a:p>
        </p:txBody>
      </p:sp>
      <p:sp>
        <p:nvSpPr>
          <p:cNvPr id="48131" name="Rectangle 3"/>
          <p:cNvSpPr>
            <a:spLocks noGrp="1" noChangeArrowheads="1"/>
          </p:cNvSpPr>
          <p:nvPr>
            <p:ph type="body" idx="1"/>
          </p:nvPr>
        </p:nvSpPr>
        <p:spPr/>
        <p:txBody>
          <a:bodyPr/>
          <a:lstStyle/>
          <a:p>
            <a:pPr>
              <a:lnSpc>
                <a:spcPct val="80000"/>
              </a:lnSpc>
            </a:pPr>
            <a:r>
              <a:rPr lang="en-US" sz="2400">
                <a:ea typeface="Arial" charset="0"/>
              </a:rPr>
              <a:t>Pen &amp; paper notes</a:t>
            </a:r>
          </a:p>
          <a:p>
            <a:pPr lvl="1">
              <a:lnSpc>
                <a:spcPct val="80000"/>
              </a:lnSpc>
            </a:pPr>
            <a:r>
              <a:rPr lang="en-US" sz="2000">
                <a:ea typeface="Arial" charset="0"/>
              </a:rPr>
              <a:t>Prepared forms can help</a:t>
            </a:r>
          </a:p>
          <a:p>
            <a:pPr>
              <a:lnSpc>
                <a:spcPct val="80000"/>
              </a:lnSpc>
            </a:pPr>
            <a:r>
              <a:rPr lang="en-US" sz="2400">
                <a:ea typeface="Arial" charset="0"/>
              </a:rPr>
              <a:t>Audio recording</a:t>
            </a:r>
          </a:p>
          <a:p>
            <a:pPr lvl="1">
              <a:lnSpc>
                <a:spcPct val="80000"/>
              </a:lnSpc>
            </a:pPr>
            <a:r>
              <a:rPr lang="en-US" sz="2000">
                <a:ea typeface="Arial" charset="0"/>
              </a:rPr>
              <a:t>For think-aloud</a:t>
            </a:r>
          </a:p>
          <a:p>
            <a:pPr>
              <a:lnSpc>
                <a:spcPct val="80000"/>
              </a:lnSpc>
            </a:pPr>
            <a:r>
              <a:rPr lang="en-US" sz="2400">
                <a:ea typeface="Arial" charset="0"/>
              </a:rPr>
              <a:t>Video recording</a:t>
            </a:r>
          </a:p>
          <a:p>
            <a:pPr lvl="1">
              <a:lnSpc>
                <a:spcPct val="80000"/>
              </a:lnSpc>
            </a:pPr>
            <a:r>
              <a:rPr lang="en-US" sz="2000">
                <a:ea typeface="Arial" charset="0"/>
              </a:rPr>
              <a:t>Usability labs often set up with two cameras, one for user</a:t>
            </a:r>
            <a:r>
              <a:rPr lang="en-US" sz="2000">
                <a:latin typeface="Verdana" charset="0"/>
                <a:ea typeface="Arial" charset="0"/>
              </a:rPr>
              <a:t>’</a:t>
            </a:r>
            <a:r>
              <a:rPr lang="en-US" sz="2000">
                <a:ea typeface="Arial" charset="0"/>
              </a:rPr>
              <a:t>s face, one for screen</a:t>
            </a:r>
          </a:p>
          <a:p>
            <a:pPr lvl="1">
              <a:lnSpc>
                <a:spcPct val="80000"/>
              </a:lnSpc>
            </a:pPr>
            <a:r>
              <a:rPr lang="en-US" sz="2000">
                <a:ea typeface="Arial" charset="0"/>
              </a:rPr>
              <a:t>User may be self-conscious</a:t>
            </a:r>
          </a:p>
          <a:p>
            <a:pPr lvl="1">
              <a:lnSpc>
                <a:spcPct val="80000"/>
              </a:lnSpc>
            </a:pPr>
            <a:r>
              <a:rPr lang="en-US" sz="2000">
                <a:ea typeface="Arial" charset="0"/>
              </a:rPr>
              <a:t>Good for closed-circuit view by observers in another room</a:t>
            </a:r>
          </a:p>
          <a:p>
            <a:pPr lvl="1">
              <a:lnSpc>
                <a:spcPct val="80000"/>
              </a:lnSpc>
            </a:pPr>
            <a:r>
              <a:rPr lang="en-US" sz="2000">
                <a:ea typeface="Arial" charset="0"/>
              </a:rPr>
              <a:t>Generates too much data</a:t>
            </a:r>
          </a:p>
          <a:p>
            <a:pPr lvl="1">
              <a:lnSpc>
                <a:spcPct val="80000"/>
              </a:lnSpc>
            </a:pPr>
            <a:r>
              <a:rPr lang="en-US" sz="2000">
                <a:ea typeface="Arial" charset="0"/>
              </a:rPr>
              <a:t>Retrospective testing: go back through the video with the user, discussing critical incidents</a:t>
            </a:r>
          </a:p>
          <a:p>
            <a:pPr>
              <a:lnSpc>
                <a:spcPct val="80000"/>
              </a:lnSpc>
            </a:pPr>
            <a:r>
              <a:rPr lang="en-US" sz="2400">
                <a:ea typeface="Arial" charset="0"/>
              </a:rPr>
              <a:t>Screen capture &amp; event logging</a:t>
            </a:r>
          </a:p>
          <a:p>
            <a:pPr lvl="1">
              <a:lnSpc>
                <a:spcPct val="80000"/>
              </a:lnSpc>
            </a:pPr>
            <a:r>
              <a:rPr lang="en-US" sz="2000">
                <a:ea typeface="Arial" charset="0"/>
              </a:rPr>
              <a:t>Cheap and unobtrusive</a:t>
            </a:r>
          </a:p>
          <a:p>
            <a:pPr lvl="1">
              <a:lnSpc>
                <a:spcPct val="80000"/>
              </a:lnSpc>
            </a:pPr>
            <a:r>
              <a:rPr lang="en-US" sz="2000">
                <a:ea typeface="Arial" charset="0"/>
              </a:rPr>
              <a:t>Camtasia, CamStudio</a:t>
            </a:r>
          </a:p>
          <a:p>
            <a:pPr lvl="1">
              <a:lnSpc>
                <a:spcPct val="80000"/>
              </a:lnSpc>
            </a:pPr>
            <a:endParaRPr lang="en-US" sz="2000">
              <a:ea typeface="Arial" charset="0"/>
            </a:endParaRPr>
          </a:p>
        </p:txBody>
      </p:sp>
      <p:sp>
        <p:nvSpPr>
          <p:cNvPr id="48132"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4813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8134" name="Slide Number Placeholder 5"/>
          <p:cNvSpPr>
            <a:spLocks noGrp="1"/>
          </p:cNvSpPr>
          <p:nvPr>
            <p:ph type="sldNum" sz="quarter" idx="12"/>
          </p:nvPr>
        </p:nvSpPr>
        <p:spPr>
          <a:noFill/>
        </p:spPr>
        <p:txBody>
          <a:bodyPr/>
          <a:lstStyle/>
          <a:p>
            <a:fld id="{CDC1B7CF-5230-AE43-B611-CB2580316CF3}" type="slidenum">
              <a:rPr lang="en-US"/>
              <a:pPr/>
              <a:t>22</a:t>
            </a:fld>
            <a:endParaRPr lang="en-US"/>
          </a:p>
        </p:txBody>
      </p:sp>
    </p:spTree>
    <p:extLst>
      <p:ext uri="{BB962C8B-B14F-4D97-AF65-F5344CB8AC3E}">
        <p14:creationId xmlns:p14="http://schemas.microsoft.com/office/powerpoint/2010/main" val="42091321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statements are true? (</a:t>
            </a:r>
            <a:r>
              <a:rPr lang="en-US" b="1" dirty="0" smtClean="0"/>
              <a:t>choose all good answers</a:t>
            </a:r>
            <a:r>
              <a:rPr lang="en-US" dirty="0" smtClean="0"/>
              <a:t>)</a:t>
            </a:r>
          </a:p>
          <a:p>
            <a:pPr marL="914400" lvl="1" indent="-457200">
              <a:buFont typeface="+mj-lt"/>
              <a:buAutoNum type="alphaUcPeriod"/>
            </a:pPr>
            <a:r>
              <a:rPr lang="en-US" dirty="0" smtClean="0"/>
              <a:t>The observer should generally stay quiet but can help the user along as needed.</a:t>
            </a:r>
          </a:p>
          <a:p>
            <a:pPr marL="914400" lvl="1" indent="-457200">
              <a:buFont typeface="+mj-lt"/>
              <a:buAutoNum type="alphaUcPeriod"/>
            </a:pPr>
            <a:r>
              <a:rPr lang="en-US" dirty="0" smtClean="0"/>
              <a:t>The observer should take as much notes as possible, focusing on critical incidents that suggest usability problems.</a:t>
            </a:r>
            <a:endParaRPr lang="en-US" dirty="0" smtClean="0"/>
          </a:p>
          <a:p>
            <a:pPr marL="914400" lvl="1" indent="-457200">
              <a:buFont typeface="+mj-lt"/>
              <a:buAutoNum type="alphaUcPeriod"/>
            </a:pPr>
            <a:r>
              <a:rPr lang="en-US" dirty="0" smtClean="0"/>
              <a:t>The facilitator should provide hints to the user as soon as the user appears troubled by the task and interface.</a:t>
            </a:r>
            <a:endParaRPr lang="en-US" dirty="0" smtClean="0"/>
          </a:p>
          <a:p>
            <a:pPr marL="914400" lvl="1" indent="-457200">
              <a:buFont typeface="+mj-lt"/>
              <a:buAutoNum type="alphaUcPeriod"/>
            </a:pPr>
            <a:r>
              <a:rPr lang="en-US" dirty="0" smtClean="0"/>
              <a:t>The facilitator should prompt the user to talk aloud, especially if the user becomes silent while facing a hard task.</a:t>
            </a: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23</a:t>
            </a:fld>
            <a:endParaRPr lang="en-US"/>
          </a:p>
        </p:txBody>
      </p:sp>
    </p:spTree>
    <p:extLst>
      <p:ext uri="{BB962C8B-B14F-4D97-AF65-F5344CB8AC3E}">
        <p14:creationId xmlns:p14="http://schemas.microsoft.com/office/powerpoint/2010/main" val="1737530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Summary</a:t>
            </a:r>
          </a:p>
        </p:txBody>
      </p:sp>
      <p:sp>
        <p:nvSpPr>
          <p:cNvPr id="50179" name="Text Placeholder 2"/>
          <p:cNvSpPr>
            <a:spLocks noGrp="1"/>
          </p:cNvSpPr>
          <p:nvPr>
            <p:ph type="body" idx="1"/>
          </p:nvPr>
        </p:nvSpPr>
        <p:spPr/>
        <p:txBody>
          <a:bodyPr/>
          <a:lstStyle/>
          <a:p>
            <a:r>
              <a:rPr lang="en-US" smtClean="0">
                <a:ea typeface="Arial" charset="0"/>
              </a:rPr>
              <a:t>Formative user testing tries to uncover usability problems to fix in next iteration</a:t>
            </a:r>
          </a:p>
          <a:p>
            <a:r>
              <a:rPr lang="en-US" smtClean="0">
                <a:ea typeface="Arial" charset="0"/>
              </a:rPr>
              <a:t>Treat users with respect</a:t>
            </a:r>
          </a:p>
          <a:p>
            <a:r>
              <a:rPr lang="en-US" smtClean="0">
                <a:ea typeface="Arial" charset="0"/>
              </a:rPr>
              <a:t>Facilitor and observers should play their roles correctly to maximize the value of the test</a:t>
            </a:r>
          </a:p>
          <a:p>
            <a:endParaRPr lang="en-US" smtClean="0">
              <a:ea typeface="Arial" charset="0"/>
            </a:endParaRPr>
          </a:p>
        </p:txBody>
      </p:sp>
      <p:sp>
        <p:nvSpPr>
          <p:cNvPr id="50180" name="Date Placeholder 3"/>
          <p:cNvSpPr>
            <a:spLocks noGrp="1"/>
          </p:cNvSpPr>
          <p:nvPr>
            <p:ph type="dt" sz="quarter" idx="10"/>
          </p:nvPr>
        </p:nvSpPr>
        <p:spPr>
          <a:noFill/>
        </p:spPr>
        <p:txBody>
          <a:bodyPr/>
          <a:lstStyle/>
          <a:p>
            <a:r>
              <a:rPr lang="en-US" dirty="0" smtClean="0"/>
              <a:t>Spring </a:t>
            </a:r>
            <a:r>
              <a:rPr lang="en-US" dirty="0" smtClean="0"/>
              <a:t>2013</a:t>
            </a:r>
            <a:endParaRPr lang="en-US" dirty="0" smtClean="0"/>
          </a:p>
        </p:txBody>
      </p:sp>
      <p:sp>
        <p:nvSpPr>
          <p:cNvPr id="50181" name="Footer Placeholder 4"/>
          <p:cNvSpPr>
            <a:spLocks noGrp="1"/>
          </p:cNvSpPr>
          <p:nvPr>
            <p:ph type="ftr" sz="quarter" idx="11"/>
          </p:nvPr>
        </p:nvSpPr>
        <p:spPr>
          <a:noFill/>
        </p:spPr>
        <p:txBody>
          <a:bodyPr/>
          <a:lstStyle/>
          <a:p>
            <a:r>
              <a:rPr lang="en-US" smtClean="0"/>
              <a:t>6.813/6.831 User Interface Design and Implementation</a:t>
            </a:r>
          </a:p>
        </p:txBody>
      </p:sp>
      <p:sp>
        <p:nvSpPr>
          <p:cNvPr id="50182" name="Slide Number Placeholder 5"/>
          <p:cNvSpPr>
            <a:spLocks noGrp="1"/>
          </p:cNvSpPr>
          <p:nvPr>
            <p:ph type="sldNum" sz="quarter" idx="12"/>
          </p:nvPr>
        </p:nvSpPr>
        <p:spPr>
          <a:noFill/>
        </p:spPr>
        <p:txBody>
          <a:bodyPr/>
          <a:lstStyle/>
          <a:p>
            <a:fld id="{FAA64FDD-28E5-D34B-A8F2-8E4699495A86}" type="slidenum">
              <a:rPr lang="en-US" smtClean="0"/>
              <a:pPr/>
              <a:t>24</a:t>
            </a:fld>
            <a:endParaRPr lang="en-US" smtClean="0"/>
          </a:p>
        </p:txBody>
      </p:sp>
    </p:spTree>
    <p:extLst>
      <p:ext uri="{BB962C8B-B14F-4D97-AF65-F5344CB8AC3E}">
        <p14:creationId xmlns:p14="http://schemas.microsoft.com/office/powerpoint/2010/main" val="36944756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Today’s Topics</a:t>
            </a:r>
          </a:p>
        </p:txBody>
      </p:sp>
      <p:sp>
        <p:nvSpPr>
          <p:cNvPr id="21507" name="Rectangle 3"/>
          <p:cNvSpPr>
            <a:spLocks noGrp="1" noChangeArrowheads="1"/>
          </p:cNvSpPr>
          <p:nvPr>
            <p:ph type="body" idx="1"/>
          </p:nvPr>
        </p:nvSpPr>
        <p:spPr/>
        <p:txBody>
          <a:bodyPr/>
          <a:lstStyle/>
          <a:p>
            <a:r>
              <a:rPr lang="en-US">
                <a:ea typeface="Arial" charset="0"/>
              </a:rPr>
              <a:t>User testing</a:t>
            </a:r>
          </a:p>
          <a:p>
            <a:r>
              <a:rPr lang="en-US">
                <a:ea typeface="Arial" charset="0"/>
              </a:rPr>
              <a:t>Ethics</a:t>
            </a:r>
          </a:p>
          <a:p>
            <a:r>
              <a:rPr lang="en-US">
                <a:ea typeface="Arial" charset="0"/>
              </a:rPr>
              <a:t>Formative evaluation</a:t>
            </a:r>
          </a:p>
          <a:p>
            <a:endParaRPr lang="en-US">
              <a:ea typeface="Arial" charset="0"/>
            </a:endParaRPr>
          </a:p>
          <a:p>
            <a:endParaRPr lang="en-US">
              <a:ea typeface="Arial" charset="0"/>
            </a:endParaRPr>
          </a:p>
        </p:txBody>
      </p:sp>
      <p:sp>
        <p:nvSpPr>
          <p:cNvPr id="21508"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2150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1510" name="Slide Number Placeholder 5"/>
          <p:cNvSpPr>
            <a:spLocks noGrp="1"/>
          </p:cNvSpPr>
          <p:nvPr>
            <p:ph type="sldNum" sz="quarter" idx="12"/>
          </p:nvPr>
        </p:nvSpPr>
        <p:spPr>
          <a:noFill/>
        </p:spPr>
        <p:txBody>
          <a:bodyPr/>
          <a:lstStyle/>
          <a:p>
            <a:fld id="{55367AFF-3A00-674F-8DE9-E8BF7706B175}" type="slidenum">
              <a:rPr lang="en-US"/>
              <a:pPr/>
              <a:t>3</a:t>
            </a:fld>
            <a:endParaRPr lang="en-US"/>
          </a:p>
        </p:txBody>
      </p:sp>
    </p:spTree>
    <p:extLst>
      <p:ext uri="{BB962C8B-B14F-4D97-AF65-F5344CB8AC3E}">
        <p14:creationId xmlns:p14="http://schemas.microsoft.com/office/powerpoint/2010/main" val="34893400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Kinds of User Tests</a:t>
            </a:r>
          </a:p>
        </p:txBody>
      </p:sp>
      <p:sp>
        <p:nvSpPr>
          <p:cNvPr id="23555" name="Rectangle 3"/>
          <p:cNvSpPr>
            <a:spLocks noGrp="1" noChangeArrowheads="1"/>
          </p:cNvSpPr>
          <p:nvPr>
            <p:ph type="body" idx="1"/>
          </p:nvPr>
        </p:nvSpPr>
        <p:spPr/>
        <p:txBody>
          <a:bodyPr/>
          <a:lstStyle/>
          <a:p>
            <a:pPr>
              <a:lnSpc>
                <a:spcPct val="80000"/>
              </a:lnSpc>
            </a:pPr>
            <a:r>
              <a:rPr lang="en-US" sz="2000">
                <a:ea typeface="Arial" charset="0"/>
              </a:rPr>
              <a:t>Formative evaluation</a:t>
            </a:r>
          </a:p>
          <a:p>
            <a:pPr lvl="1">
              <a:lnSpc>
                <a:spcPct val="80000"/>
              </a:lnSpc>
            </a:pPr>
            <a:r>
              <a:rPr lang="en-US" sz="1800">
                <a:ea typeface="Arial" charset="0"/>
              </a:rPr>
              <a:t>Find problems for next iteration of design</a:t>
            </a:r>
          </a:p>
          <a:p>
            <a:pPr lvl="1">
              <a:lnSpc>
                <a:spcPct val="80000"/>
              </a:lnSpc>
            </a:pPr>
            <a:r>
              <a:rPr lang="en-US" sz="1800">
                <a:ea typeface="Arial" charset="0"/>
              </a:rPr>
              <a:t>Evaluates prototype or implementation, in lab, on chosen tasks</a:t>
            </a:r>
          </a:p>
          <a:p>
            <a:pPr lvl="1">
              <a:lnSpc>
                <a:spcPct val="80000"/>
              </a:lnSpc>
            </a:pPr>
            <a:r>
              <a:rPr lang="en-US" sz="1800">
                <a:ea typeface="Arial" charset="0"/>
              </a:rPr>
              <a:t>Qualitative observations (usability problems)</a:t>
            </a:r>
          </a:p>
          <a:p>
            <a:pPr>
              <a:lnSpc>
                <a:spcPct val="80000"/>
              </a:lnSpc>
            </a:pPr>
            <a:r>
              <a:rPr lang="en-US" sz="2000">
                <a:ea typeface="Arial" charset="0"/>
              </a:rPr>
              <a:t>Field study</a:t>
            </a:r>
          </a:p>
          <a:p>
            <a:pPr lvl="1">
              <a:lnSpc>
                <a:spcPct val="80000"/>
              </a:lnSpc>
            </a:pPr>
            <a:r>
              <a:rPr lang="en-US" sz="1800">
                <a:ea typeface="Arial" charset="0"/>
              </a:rPr>
              <a:t>Find problems in context</a:t>
            </a:r>
          </a:p>
          <a:p>
            <a:pPr lvl="1">
              <a:lnSpc>
                <a:spcPct val="80000"/>
              </a:lnSpc>
            </a:pPr>
            <a:r>
              <a:rPr lang="en-US" sz="1800">
                <a:ea typeface="Arial" charset="0"/>
              </a:rPr>
              <a:t>Evaluates working implementation, in real context, on real tasks</a:t>
            </a:r>
          </a:p>
          <a:p>
            <a:pPr lvl="1">
              <a:lnSpc>
                <a:spcPct val="80000"/>
              </a:lnSpc>
            </a:pPr>
            <a:r>
              <a:rPr lang="en-US" sz="1800">
                <a:ea typeface="Arial" charset="0"/>
              </a:rPr>
              <a:t>Mostly qualitative observations</a:t>
            </a:r>
          </a:p>
          <a:p>
            <a:pPr>
              <a:lnSpc>
                <a:spcPct val="80000"/>
              </a:lnSpc>
            </a:pPr>
            <a:r>
              <a:rPr lang="en-US" sz="2000">
                <a:ea typeface="Arial" charset="0"/>
              </a:rPr>
              <a:t>Controlled experiment</a:t>
            </a:r>
          </a:p>
          <a:p>
            <a:pPr lvl="1">
              <a:lnSpc>
                <a:spcPct val="80000"/>
              </a:lnSpc>
            </a:pPr>
            <a:r>
              <a:rPr lang="en-US" sz="1800">
                <a:ea typeface="Arial" charset="0"/>
              </a:rPr>
              <a:t>Tests a hypothesis (e.g., interface X is faster than interface Y)</a:t>
            </a:r>
          </a:p>
          <a:p>
            <a:pPr lvl="1">
              <a:lnSpc>
                <a:spcPct val="80000"/>
              </a:lnSpc>
            </a:pPr>
            <a:r>
              <a:rPr lang="en-US" sz="1800">
                <a:ea typeface="Arial" charset="0"/>
              </a:rPr>
              <a:t>Evaluates working implementation, in controlled lab environment, on chosen tasks</a:t>
            </a:r>
          </a:p>
          <a:p>
            <a:pPr lvl="1">
              <a:lnSpc>
                <a:spcPct val="80000"/>
              </a:lnSpc>
            </a:pPr>
            <a:r>
              <a:rPr lang="en-US" sz="1800">
                <a:ea typeface="Arial" charset="0"/>
              </a:rPr>
              <a:t>Mostly quantitative observations (time, error rate, satisfaction)</a:t>
            </a:r>
          </a:p>
        </p:txBody>
      </p:sp>
      <p:sp>
        <p:nvSpPr>
          <p:cNvPr id="23556"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2355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3558" name="Slide Number Placeholder 5"/>
          <p:cNvSpPr>
            <a:spLocks noGrp="1"/>
          </p:cNvSpPr>
          <p:nvPr>
            <p:ph type="sldNum" sz="quarter" idx="12"/>
          </p:nvPr>
        </p:nvSpPr>
        <p:spPr>
          <a:noFill/>
        </p:spPr>
        <p:txBody>
          <a:bodyPr/>
          <a:lstStyle/>
          <a:p>
            <a:fld id="{D8A2FB51-0FDE-5C4A-8D0F-E7B72257EF6B}" type="slidenum">
              <a:rPr lang="en-US"/>
              <a:pPr/>
              <a:t>4</a:t>
            </a:fld>
            <a:endParaRPr lang="en-US"/>
          </a:p>
        </p:txBody>
      </p:sp>
    </p:spTree>
    <p:extLst>
      <p:ext uri="{BB962C8B-B14F-4D97-AF65-F5344CB8AC3E}">
        <p14:creationId xmlns:p14="http://schemas.microsoft.com/office/powerpoint/2010/main" val="8558053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statements are true? (</a:t>
            </a:r>
            <a:r>
              <a:rPr lang="en-US" b="1" dirty="0" smtClean="0"/>
              <a:t>choose all good answers</a:t>
            </a:r>
            <a:r>
              <a:rPr lang="en-US" dirty="0" smtClean="0"/>
              <a:t>)</a:t>
            </a:r>
          </a:p>
          <a:p>
            <a:pPr marL="914400" lvl="1" indent="-457200">
              <a:buFont typeface="+mj-lt"/>
              <a:buAutoNum type="alphaUcPeriod"/>
            </a:pPr>
            <a:r>
              <a:rPr lang="en-US" dirty="0" smtClean="0"/>
              <a:t>Formative evaluation can be used to detect problems in efficiency or learnability.</a:t>
            </a:r>
            <a:endParaRPr lang="en-US" dirty="0" smtClean="0"/>
          </a:p>
          <a:p>
            <a:pPr marL="914400" lvl="1" indent="-457200">
              <a:buFont typeface="+mj-lt"/>
              <a:buAutoNum type="alphaUcPeriod"/>
            </a:pPr>
            <a:r>
              <a:rPr lang="en-US" dirty="0" smtClean="0"/>
              <a:t>Field studies are most useful for understanding how users interact with an interface in realistic settings.</a:t>
            </a:r>
            <a:endParaRPr lang="en-US" dirty="0" smtClean="0"/>
          </a:p>
          <a:p>
            <a:pPr marL="914400" lvl="1" indent="-457200">
              <a:buFont typeface="+mj-lt"/>
              <a:buAutoNum type="alphaUcPeriod"/>
            </a:pPr>
            <a:r>
              <a:rPr lang="en-US" dirty="0" smtClean="0"/>
              <a:t>Controlled experiments are used to test particular hypothesis about different interfaces and may involve carefully crafted tasks</a:t>
            </a:r>
            <a:r>
              <a:rPr lang="en-US" dirty="0"/>
              <a:t>.</a:t>
            </a: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5</a:t>
            </a:fld>
            <a:endParaRPr lang="en-US"/>
          </a:p>
        </p:txBody>
      </p:sp>
    </p:spTree>
    <p:extLst>
      <p:ext uri="{BB962C8B-B14F-4D97-AF65-F5344CB8AC3E}">
        <p14:creationId xmlns:p14="http://schemas.microsoft.com/office/powerpoint/2010/main" val="163257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6</a:t>
            </a:fld>
            <a:endParaRPr lang="en-US"/>
          </a:p>
        </p:txBody>
      </p:sp>
    </p:spTree>
    <p:extLst>
      <p:ext uri="{BB962C8B-B14F-4D97-AF65-F5344CB8AC3E}">
        <p14:creationId xmlns:p14="http://schemas.microsoft.com/office/powerpoint/2010/main" val="41502631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Ethics of User Testing</a:t>
            </a:r>
          </a:p>
        </p:txBody>
      </p:sp>
      <p:sp>
        <p:nvSpPr>
          <p:cNvPr id="25603" name="Rectangle 3"/>
          <p:cNvSpPr>
            <a:spLocks noGrp="1" noChangeArrowheads="1"/>
          </p:cNvSpPr>
          <p:nvPr>
            <p:ph type="body" idx="1"/>
          </p:nvPr>
        </p:nvSpPr>
        <p:spPr/>
        <p:txBody>
          <a:bodyPr/>
          <a:lstStyle/>
          <a:p>
            <a:pPr>
              <a:lnSpc>
                <a:spcPct val="90000"/>
              </a:lnSpc>
            </a:pPr>
            <a:r>
              <a:rPr lang="en-US" dirty="0">
                <a:ea typeface="Arial" charset="0"/>
              </a:rPr>
              <a:t>Users are </a:t>
            </a:r>
            <a:r>
              <a:rPr lang="en-US" b="1" dirty="0">
                <a:ea typeface="Arial" charset="0"/>
              </a:rPr>
              <a:t>human beings</a:t>
            </a:r>
          </a:p>
          <a:p>
            <a:pPr lvl="1">
              <a:lnSpc>
                <a:spcPct val="90000"/>
              </a:lnSpc>
            </a:pPr>
            <a:r>
              <a:rPr lang="en-US" dirty="0">
                <a:ea typeface="Arial" charset="0"/>
              </a:rPr>
              <a:t>Human subjects have been seriously abused in the past</a:t>
            </a:r>
          </a:p>
          <a:p>
            <a:pPr lvl="2">
              <a:lnSpc>
                <a:spcPct val="90000"/>
              </a:lnSpc>
            </a:pPr>
            <a:r>
              <a:rPr lang="en-US" dirty="0">
                <a:ea typeface="Arial" charset="0"/>
              </a:rPr>
              <a:t>Nazi concentration camps</a:t>
            </a:r>
          </a:p>
          <a:p>
            <a:pPr lvl="2">
              <a:lnSpc>
                <a:spcPct val="90000"/>
              </a:lnSpc>
            </a:pPr>
            <a:r>
              <a:rPr lang="en-US" dirty="0">
                <a:ea typeface="Arial" charset="0"/>
              </a:rPr>
              <a:t>Tuskegee syphilis study</a:t>
            </a:r>
          </a:p>
          <a:p>
            <a:pPr lvl="2">
              <a:lnSpc>
                <a:spcPct val="90000"/>
              </a:lnSpc>
            </a:pPr>
            <a:r>
              <a:rPr lang="en-US" dirty="0">
                <a:ea typeface="Arial" charset="0"/>
              </a:rPr>
              <a:t>MIT Fernald School </a:t>
            </a:r>
            <a:r>
              <a:rPr lang="en-US" dirty="0" smtClean="0">
                <a:ea typeface="Arial" charset="0"/>
              </a:rPr>
              <a:t>study</a:t>
            </a:r>
            <a:endParaRPr lang="en-US" dirty="0">
              <a:ea typeface="Arial" charset="0"/>
            </a:endParaRPr>
          </a:p>
          <a:p>
            <a:pPr lvl="2">
              <a:lnSpc>
                <a:spcPct val="90000"/>
              </a:lnSpc>
            </a:pPr>
            <a:r>
              <a:rPr lang="en-US" dirty="0">
                <a:ea typeface="Arial" charset="0"/>
              </a:rPr>
              <a:t>Yale electric shock </a:t>
            </a:r>
            <a:r>
              <a:rPr lang="en-US" dirty="0" smtClean="0">
                <a:ea typeface="Arial" charset="0"/>
              </a:rPr>
              <a:t>study</a:t>
            </a:r>
            <a:endParaRPr lang="en-US" dirty="0">
              <a:ea typeface="Arial" charset="0"/>
            </a:endParaRPr>
          </a:p>
        </p:txBody>
      </p:sp>
      <p:sp>
        <p:nvSpPr>
          <p:cNvPr id="25604" name="Date Placeholder 3"/>
          <p:cNvSpPr>
            <a:spLocks noGrp="1"/>
          </p:cNvSpPr>
          <p:nvPr>
            <p:ph type="dt" sz="quarter" idx="10"/>
          </p:nvPr>
        </p:nvSpPr>
        <p:spPr>
          <a:noFill/>
        </p:spPr>
        <p:txBody>
          <a:bodyPr/>
          <a:lstStyle/>
          <a:p>
            <a:r>
              <a:rPr lang="en-US" dirty="0" smtClean="0"/>
              <a:t>Spring </a:t>
            </a:r>
            <a:r>
              <a:rPr lang="en-US" dirty="0" smtClean="0"/>
              <a:t>2013</a:t>
            </a:r>
            <a:endParaRPr lang="en-US" dirty="0"/>
          </a:p>
        </p:txBody>
      </p:sp>
      <p:sp>
        <p:nvSpPr>
          <p:cNvPr id="25605" name="Footer Placeholder 4"/>
          <p:cNvSpPr>
            <a:spLocks noGrp="1"/>
          </p:cNvSpPr>
          <p:nvPr>
            <p:ph type="ftr" sz="quarter" idx="11"/>
          </p:nvPr>
        </p:nvSpPr>
        <p:spPr>
          <a:noFill/>
        </p:spPr>
        <p:txBody>
          <a:bodyPr/>
          <a:lstStyle/>
          <a:p>
            <a:r>
              <a:rPr lang="en-US" dirty="0" smtClean="0"/>
              <a:t>6.813/6.831 User Interface Design and Implementation</a:t>
            </a:r>
            <a:endParaRPr lang="en-US" dirty="0"/>
          </a:p>
        </p:txBody>
      </p:sp>
      <p:sp>
        <p:nvSpPr>
          <p:cNvPr id="25606" name="Slide Number Placeholder 5"/>
          <p:cNvSpPr>
            <a:spLocks noGrp="1"/>
          </p:cNvSpPr>
          <p:nvPr>
            <p:ph type="sldNum" sz="quarter" idx="12"/>
          </p:nvPr>
        </p:nvSpPr>
        <p:spPr>
          <a:noFill/>
        </p:spPr>
        <p:txBody>
          <a:bodyPr/>
          <a:lstStyle/>
          <a:p>
            <a:fld id="{8E632682-A253-5B47-8ECE-3AE902E68555}" type="slidenum">
              <a:rPr lang="en-US"/>
              <a:pPr/>
              <a:t>7</a:t>
            </a:fld>
            <a:endParaRPr lang="en-US"/>
          </a:p>
        </p:txBody>
      </p:sp>
    </p:spTree>
    <p:extLst>
      <p:ext uri="{BB962C8B-B14F-4D97-AF65-F5344CB8AC3E}">
        <p14:creationId xmlns:p14="http://schemas.microsoft.com/office/powerpoint/2010/main" val="10068148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Principles (Belmont Report)</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Respect for persons</a:t>
            </a:r>
          </a:p>
          <a:p>
            <a:pPr lvl="1"/>
            <a:r>
              <a:rPr lang="en-US" dirty="0"/>
              <a:t>voluntary participation</a:t>
            </a:r>
          </a:p>
          <a:p>
            <a:pPr lvl="1"/>
            <a:r>
              <a:rPr lang="en-US" dirty="0" smtClean="0"/>
              <a:t>informed consent</a:t>
            </a:r>
          </a:p>
          <a:p>
            <a:pPr lvl="1"/>
            <a:r>
              <a:rPr lang="en-US" dirty="0" smtClean="0"/>
              <a:t>protection of vulnerable populations (children, prisoners, people with disabilities, esp. cognitive)</a:t>
            </a:r>
            <a:endParaRPr lang="en-US" dirty="0"/>
          </a:p>
          <a:p>
            <a:r>
              <a:rPr lang="en-US" dirty="0" smtClean="0"/>
              <a:t>Beneficence</a:t>
            </a:r>
          </a:p>
          <a:p>
            <a:pPr lvl="1"/>
            <a:r>
              <a:rPr lang="en-US" dirty="0" smtClean="0"/>
              <a:t>do no harm</a:t>
            </a:r>
          </a:p>
          <a:p>
            <a:pPr lvl="1"/>
            <a:r>
              <a:rPr lang="en-US" dirty="0" smtClean="0"/>
              <a:t>risks vs. benefits: risks to subjects should be commensurate with benefits of the work to the subjects or society</a:t>
            </a:r>
            <a:endParaRPr lang="en-US" dirty="0"/>
          </a:p>
          <a:p>
            <a:r>
              <a:rPr lang="en-US" dirty="0" smtClean="0"/>
              <a:t>Justice</a:t>
            </a:r>
          </a:p>
          <a:p>
            <a:pPr lvl="1"/>
            <a:r>
              <a:rPr lang="en-US" dirty="0" smtClean="0"/>
              <a:t>fair selection of subjects</a:t>
            </a:r>
          </a:p>
          <a:p>
            <a:pPr lvl="1"/>
            <a:endParaRPr lang="en-US" dirty="0" smtClean="0"/>
          </a:p>
          <a:p>
            <a:pPr lvl="1"/>
            <a:endParaRPr lang="en-US" dirty="0" smtClean="0"/>
          </a:p>
          <a:p>
            <a:endParaRPr lang="en-US" dirty="0" smtClean="0"/>
          </a:p>
          <a:p>
            <a:pPr lvl="1"/>
            <a:endParaRPr lang="en-US" dirty="0" smtClean="0"/>
          </a:p>
          <a:p>
            <a:endParaRPr lang="en-US" dirty="0" smtClean="0"/>
          </a:p>
        </p:txBody>
      </p:sp>
      <p:sp>
        <p:nvSpPr>
          <p:cNvPr id="4" name="Date Placeholder 3"/>
          <p:cNvSpPr>
            <a:spLocks noGrp="1"/>
          </p:cNvSpPr>
          <p:nvPr>
            <p:ph type="dt" sz="quarter" idx="10"/>
          </p:nvPr>
        </p:nvSpPr>
        <p:spPr>
          <a:xfrm>
            <a:off x="457200" y="6245225"/>
            <a:ext cx="1371600" cy="476250"/>
          </a:xfrm>
          <a:noFill/>
        </p:spPr>
        <p:txBody>
          <a:bodyPr/>
          <a:lstStyle/>
          <a:p>
            <a:r>
              <a:rPr lang="en-US" dirty="0" smtClean="0"/>
              <a:t>Spring </a:t>
            </a:r>
            <a:r>
              <a:rPr lang="en-US" dirty="0" smtClean="0"/>
              <a:t>2013</a:t>
            </a:r>
            <a:endParaRPr lang="en-US" dirty="0"/>
          </a:p>
        </p:txBody>
      </p:sp>
      <p:sp>
        <p:nvSpPr>
          <p:cNvPr id="5" name="Footer Placeholder 4"/>
          <p:cNvSpPr>
            <a:spLocks noGrp="1"/>
          </p:cNvSpPr>
          <p:nvPr>
            <p:ph type="ftr" sz="quarter" idx="11"/>
          </p:nvPr>
        </p:nvSpPr>
        <p:spPr>
          <a:xfrm>
            <a:off x="1905000" y="6245225"/>
            <a:ext cx="5562600" cy="476250"/>
          </a:xfrm>
          <a:noFill/>
        </p:spPr>
        <p:txBody>
          <a:bodyPr/>
          <a:lstStyle/>
          <a:p>
            <a:r>
              <a:rPr lang="en-US" dirty="0" smtClean="0"/>
              <a:t>6.813/6.831 User Interface Design and Implementation</a:t>
            </a:r>
            <a:endParaRPr lang="en-US" dirty="0"/>
          </a:p>
        </p:txBody>
      </p:sp>
      <p:sp>
        <p:nvSpPr>
          <p:cNvPr id="6" name="Slide Number Placeholder 5"/>
          <p:cNvSpPr>
            <a:spLocks noGrp="1"/>
          </p:cNvSpPr>
          <p:nvPr>
            <p:ph type="sldNum" sz="quarter" idx="12"/>
          </p:nvPr>
        </p:nvSpPr>
        <p:spPr>
          <a:xfrm>
            <a:off x="7543800" y="6245225"/>
            <a:ext cx="1143000" cy="476250"/>
          </a:xfrm>
          <a:noFill/>
        </p:spPr>
        <p:txBody>
          <a:bodyPr/>
          <a:lstStyle/>
          <a:p>
            <a:fld id="{8E632682-A253-5B47-8ECE-3AE902E68555}" type="slidenum">
              <a:rPr lang="en-US"/>
              <a:pPr/>
              <a:t>8</a:t>
            </a:fld>
            <a:endParaRPr lang="en-US"/>
          </a:p>
        </p:txBody>
      </p:sp>
    </p:spTree>
    <p:extLst>
      <p:ext uri="{BB962C8B-B14F-4D97-AF65-F5344CB8AC3E}">
        <p14:creationId xmlns:p14="http://schemas.microsoft.com/office/powerpoint/2010/main" val="373601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Institutional Review Boards</a:t>
            </a:r>
            <a:endParaRPr lang="en-US" dirty="0"/>
          </a:p>
        </p:txBody>
      </p:sp>
      <p:sp>
        <p:nvSpPr>
          <p:cNvPr id="3" name="Text Placeholder 2"/>
          <p:cNvSpPr>
            <a:spLocks noGrp="1"/>
          </p:cNvSpPr>
          <p:nvPr>
            <p:ph type="body" idx="1"/>
          </p:nvPr>
        </p:nvSpPr>
        <p:spPr/>
        <p:txBody>
          <a:bodyPr>
            <a:normAutofit fontScale="92500"/>
          </a:bodyPr>
          <a:lstStyle/>
          <a:p>
            <a:pPr>
              <a:lnSpc>
                <a:spcPct val="90000"/>
              </a:lnSpc>
            </a:pPr>
            <a:r>
              <a:rPr lang="en-US" dirty="0">
                <a:ea typeface="Arial" charset="0"/>
              </a:rPr>
              <a:t>Research </a:t>
            </a:r>
            <a:r>
              <a:rPr lang="en-US" dirty="0" smtClean="0">
                <a:ea typeface="Arial" charset="0"/>
              </a:rPr>
              <a:t>with people is subject </a:t>
            </a:r>
            <a:r>
              <a:rPr lang="en-US" dirty="0">
                <a:ea typeface="Arial" charset="0"/>
              </a:rPr>
              <a:t>to </a:t>
            </a:r>
            <a:r>
              <a:rPr lang="en-US" dirty="0" smtClean="0">
                <a:ea typeface="Arial" charset="0"/>
              </a:rPr>
              <a:t>scrutiny</a:t>
            </a:r>
          </a:p>
          <a:p>
            <a:pPr lvl="1">
              <a:lnSpc>
                <a:spcPct val="90000"/>
              </a:lnSpc>
            </a:pPr>
            <a:r>
              <a:rPr lang="en-US" dirty="0" smtClean="0">
                <a:ea typeface="Arial" charset="0"/>
              </a:rPr>
              <a:t>All federally-funded institutions have an </a:t>
            </a:r>
            <a:r>
              <a:rPr lang="en-US" i="1" dirty="0" smtClean="0">
                <a:ea typeface="Arial" charset="0"/>
              </a:rPr>
              <a:t>institutional review board</a:t>
            </a:r>
            <a:r>
              <a:rPr lang="en-US" dirty="0" smtClean="0">
                <a:ea typeface="Arial" charset="0"/>
              </a:rPr>
              <a:t> (IRB) that approves research-related user tests</a:t>
            </a:r>
          </a:p>
          <a:p>
            <a:pPr lvl="1">
              <a:lnSpc>
                <a:spcPct val="90000"/>
              </a:lnSpc>
            </a:pPr>
            <a:r>
              <a:rPr lang="en-US" dirty="0" smtClean="0">
                <a:ea typeface="Arial" charset="0"/>
              </a:rPr>
              <a:t>MIT’s IRB is called the Committee </a:t>
            </a:r>
            <a:r>
              <a:rPr lang="en-US" dirty="0">
                <a:ea typeface="Arial" charset="0"/>
              </a:rPr>
              <a:t>on Use of Humans as Experimental Subjects (COUHES</a:t>
            </a:r>
            <a:r>
              <a:rPr lang="en-US" dirty="0" smtClean="0">
                <a:ea typeface="Arial" charset="0"/>
              </a:rPr>
              <a:t>)</a:t>
            </a:r>
          </a:p>
          <a:p>
            <a:pPr>
              <a:lnSpc>
                <a:spcPct val="90000"/>
              </a:lnSpc>
            </a:pPr>
            <a:r>
              <a:rPr lang="en-US" dirty="0" smtClean="0">
                <a:ea typeface="Arial" charset="0"/>
              </a:rPr>
              <a:t>IRB oversight is confined to research</a:t>
            </a:r>
          </a:p>
          <a:p>
            <a:pPr lvl="1">
              <a:lnSpc>
                <a:spcPct val="90000"/>
              </a:lnSpc>
            </a:pPr>
            <a:r>
              <a:rPr lang="en-US" dirty="0" smtClean="0">
                <a:ea typeface="Arial" charset="0"/>
              </a:rPr>
              <a:t>“Research</a:t>
            </a:r>
            <a:r>
              <a:rPr lang="en-US" dirty="0">
                <a:ea typeface="Arial" charset="0"/>
              </a:rPr>
              <a:t>” </a:t>
            </a:r>
            <a:r>
              <a:rPr lang="en-US" dirty="0" smtClean="0">
                <a:ea typeface="Arial" charset="0"/>
              </a:rPr>
              <a:t>is work </a:t>
            </a:r>
            <a:r>
              <a:rPr lang="en-US" dirty="0">
                <a:ea typeface="Arial" charset="0"/>
              </a:rPr>
              <a:t>leading to generalizable </a:t>
            </a:r>
            <a:r>
              <a:rPr lang="en-US" dirty="0" smtClean="0">
                <a:ea typeface="Arial" charset="0"/>
              </a:rPr>
              <a:t>knowledge</a:t>
            </a:r>
          </a:p>
          <a:p>
            <a:pPr lvl="1">
              <a:lnSpc>
                <a:spcPct val="90000"/>
              </a:lnSpc>
            </a:pPr>
            <a:r>
              <a:rPr lang="en-US" dirty="0" smtClean="0">
                <a:ea typeface="Arial" charset="0"/>
              </a:rPr>
              <a:t>“</a:t>
            </a:r>
            <a:r>
              <a:rPr lang="en-US" dirty="0">
                <a:ea typeface="Arial" charset="0"/>
              </a:rPr>
              <a:t>P</a:t>
            </a:r>
            <a:r>
              <a:rPr lang="en-US" dirty="0" smtClean="0">
                <a:ea typeface="Arial" charset="0"/>
              </a:rPr>
              <a:t>ractice” (clinical medicine, product development, class projects) does not require IRB approval</a:t>
            </a:r>
          </a:p>
          <a:p>
            <a:pPr lvl="1">
              <a:lnSpc>
                <a:spcPct val="90000"/>
              </a:lnSpc>
            </a:pPr>
            <a:r>
              <a:rPr lang="en-US" dirty="0" smtClean="0">
                <a:ea typeface="Arial" charset="0"/>
              </a:rPr>
              <a:t>but all work with human beings should follow the IRB ethical guidelines, even if it doesn’t need to do IRB paperwork</a:t>
            </a:r>
            <a:endParaRPr lang="en-US" dirty="0">
              <a:ea typeface="Arial" charset="0"/>
            </a:endParaRPr>
          </a:p>
          <a:p>
            <a:endParaRPr lang="en-US" dirty="0"/>
          </a:p>
        </p:txBody>
      </p:sp>
      <p:sp>
        <p:nvSpPr>
          <p:cNvPr id="4" name="Date Placeholder 3"/>
          <p:cNvSpPr>
            <a:spLocks noGrp="1"/>
          </p:cNvSpPr>
          <p:nvPr>
            <p:ph type="dt" sz="quarter" idx="10"/>
          </p:nvPr>
        </p:nvSpPr>
        <p:spPr>
          <a:xfrm>
            <a:off x="457200" y="6245225"/>
            <a:ext cx="1371600" cy="476250"/>
          </a:xfrm>
          <a:noFill/>
        </p:spPr>
        <p:txBody>
          <a:bodyPr/>
          <a:lstStyle/>
          <a:p>
            <a:r>
              <a:rPr lang="en-US" dirty="0" smtClean="0"/>
              <a:t>Spring </a:t>
            </a:r>
            <a:r>
              <a:rPr lang="en-US" dirty="0" smtClean="0"/>
              <a:t>2013</a:t>
            </a:r>
            <a:endParaRPr lang="en-US" dirty="0"/>
          </a:p>
        </p:txBody>
      </p:sp>
      <p:sp>
        <p:nvSpPr>
          <p:cNvPr id="5" name="Footer Placeholder 4"/>
          <p:cNvSpPr>
            <a:spLocks noGrp="1"/>
          </p:cNvSpPr>
          <p:nvPr>
            <p:ph type="ftr" sz="quarter" idx="11"/>
          </p:nvPr>
        </p:nvSpPr>
        <p:spPr>
          <a:xfrm>
            <a:off x="1905000" y="6245225"/>
            <a:ext cx="5562600" cy="476250"/>
          </a:xfrm>
          <a:noFill/>
        </p:spPr>
        <p:txBody>
          <a:bodyPr/>
          <a:lstStyle/>
          <a:p>
            <a:r>
              <a:rPr lang="en-US" dirty="0" smtClean="0"/>
              <a:t>6.813/6.831 User Interface Design and Implementation</a:t>
            </a:r>
            <a:endParaRPr lang="en-US" dirty="0"/>
          </a:p>
        </p:txBody>
      </p:sp>
      <p:sp>
        <p:nvSpPr>
          <p:cNvPr id="6" name="Slide Number Placeholder 5"/>
          <p:cNvSpPr>
            <a:spLocks noGrp="1"/>
          </p:cNvSpPr>
          <p:nvPr>
            <p:ph type="sldNum" sz="quarter" idx="12"/>
          </p:nvPr>
        </p:nvSpPr>
        <p:spPr>
          <a:xfrm>
            <a:off x="7543800" y="6245225"/>
            <a:ext cx="1143000" cy="476250"/>
          </a:xfrm>
          <a:noFill/>
        </p:spPr>
        <p:txBody>
          <a:bodyPr/>
          <a:lstStyle/>
          <a:p>
            <a:fld id="{8E632682-A253-5B47-8ECE-3AE902E68555}" type="slidenum">
              <a:rPr lang="en-US"/>
              <a:pPr/>
              <a:t>9</a:t>
            </a:fld>
            <a:endParaRPr lang="en-US"/>
          </a:p>
        </p:txBody>
      </p:sp>
    </p:spTree>
    <p:extLst>
      <p:ext uri="{BB962C8B-B14F-4D97-AF65-F5344CB8AC3E}">
        <p14:creationId xmlns:p14="http://schemas.microsoft.com/office/powerpoint/2010/main" val="913670815"/>
      </p:ext>
    </p:extLst>
  </p:cSld>
  <p:clrMapOvr>
    <a:masterClrMapping/>
  </p:clrMapOvr>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5480</TotalTime>
  <Words>4994</Words>
  <Application>Microsoft Macintosh PowerPoint</Application>
  <PresentationFormat>Letter Paper (8.5x11 in)</PresentationFormat>
  <Paragraphs>347</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mit-6893</vt:lpstr>
      <vt:lpstr>L11: User Testing</vt:lpstr>
      <vt:lpstr>UI Hall of Fame or Shame?</vt:lpstr>
      <vt:lpstr>Today’s Topics</vt:lpstr>
      <vt:lpstr>Kinds of User Tests</vt:lpstr>
      <vt:lpstr>Picoquiz</vt:lpstr>
      <vt:lpstr>ETHICS</vt:lpstr>
      <vt:lpstr>Ethics of User Testing</vt:lpstr>
      <vt:lpstr>Basic Principles (Belmont Report)</vt:lpstr>
      <vt:lpstr>Institutional Review Boards</vt:lpstr>
      <vt:lpstr>Pressures on a User</vt:lpstr>
      <vt:lpstr>Treat the User With Respect</vt:lpstr>
      <vt:lpstr>Before a Test</vt:lpstr>
      <vt:lpstr>During the Test</vt:lpstr>
      <vt:lpstr>After the Test</vt:lpstr>
      <vt:lpstr>Picoquiz</vt:lpstr>
      <vt:lpstr>Formative evaluation</vt:lpstr>
      <vt:lpstr>Formative Evaluation</vt:lpstr>
      <vt:lpstr>Roles in Formative Evaluation</vt:lpstr>
      <vt:lpstr>User’s Role</vt:lpstr>
      <vt:lpstr>Facilitator’s Role</vt:lpstr>
      <vt:lpstr>Observer’s Role</vt:lpstr>
      <vt:lpstr>Recording Observations</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Haoqi Zhang</cp:lastModifiedBy>
  <cp:revision>1007</cp:revision>
  <cp:lastPrinted>2013-03-12T00:33:28Z</cp:lastPrinted>
  <dcterms:created xsi:type="dcterms:W3CDTF">2011-02-02T13:01:24Z</dcterms:created>
  <dcterms:modified xsi:type="dcterms:W3CDTF">2013-03-12T00:33:43Z</dcterms:modified>
</cp:coreProperties>
</file>