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4"/>
  </p:notesMasterIdLst>
  <p:handoutMasterIdLst>
    <p:handoutMasterId r:id="rId35"/>
  </p:handoutMasterIdLst>
  <p:sldIdLst>
    <p:sldId id="256" r:id="rId2"/>
    <p:sldId id="552" r:id="rId3"/>
    <p:sldId id="553" r:id="rId4"/>
    <p:sldId id="566" r:id="rId5"/>
    <p:sldId id="535" r:id="rId6"/>
    <p:sldId id="536" r:id="rId7"/>
    <p:sldId id="559" r:id="rId8"/>
    <p:sldId id="537" r:id="rId9"/>
    <p:sldId id="538" r:id="rId10"/>
    <p:sldId id="539" r:id="rId11"/>
    <p:sldId id="540" r:id="rId12"/>
    <p:sldId id="563" r:id="rId13"/>
    <p:sldId id="560" r:id="rId14"/>
    <p:sldId id="541" r:id="rId15"/>
    <p:sldId id="542" r:id="rId16"/>
    <p:sldId id="543" r:id="rId17"/>
    <p:sldId id="544" r:id="rId18"/>
    <p:sldId id="545" r:id="rId19"/>
    <p:sldId id="554" r:id="rId20"/>
    <p:sldId id="558" r:id="rId21"/>
    <p:sldId id="555" r:id="rId22"/>
    <p:sldId id="557" r:id="rId23"/>
    <p:sldId id="564" r:id="rId24"/>
    <p:sldId id="561" r:id="rId25"/>
    <p:sldId id="546" r:id="rId26"/>
    <p:sldId id="547" r:id="rId27"/>
    <p:sldId id="548" r:id="rId28"/>
    <p:sldId id="556" r:id="rId29"/>
    <p:sldId id="565" r:id="rId30"/>
    <p:sldId id="549" r:id="rId31"/>
    <p:sldId id="550" r:id="rId32"/>
    <p:sldId id="551" r:id="rId33"/>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66168" autoAdjust="0"/>
  </p:normalViewPr>
  <p:slideViewPr>
    <p:cSldViewPr>
      <p:cViewPr varScale="1">
        <p:scale>
          <a:sx n="95" d="100"/>
          <a:sy n="95" d="100"/>
        </p:scale>
        <p:origin x="-536" y="-96"/>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0043CC4-C39E-0047-A367-1185428D1295}" type="slidenum">
              <a:rPr lang="en-US"/>
              <a:pPr/>
              <a:t>10</a:t>
            </a:fld>
            <a:endParaRPr lang="en-US"/>
          </a:p>
        </p:txBody>
      </p:sp>
      <p:sp>
        <p:nvSpPr>
          <p:cNvPr id="34819" name="Rectangle 2"/>
          <p:cNvSpPr>
            <a:spLocks noGrp="1" noRot="1" noChangeAspect="1" noChangeArrowheads="1" noTextEdit="1"/>
          </p:cNvSpPr>
          <p:nvPr>
            <p:ph type="sldImg"/>
          </p:nvPr>
        </p:nvSpPr>
        <p:spPr>
          <a:xfrm>
            <a:off x="1503363" y="720725"/>
            <a:ext cx="4119562" cy="3089275"/>
          </a:xfrm>
          <a:ln/>
        </p:spPr>
      </p:sp>
      <p:sp>
        <p:nvSpPr>
          <p:cNvPr id="34820" name="Rectangle 3"/>
          <p:cNvSpPr>
            <a:spLocks noGrp="1" noChangeArrowheads="1"/>
          </p:cNvSpPr>
          <p:nvPr>
            <p:ph type="body" idx="1"/>
          </p:nvPr>
        </p:nvSpPr>
        <p:spPr>
          <a:noFill/>
          <a:ln/>
        </p:spPr>
        <p:txBody>
          <a:bodyPr/>
          <a:lstStyle/>
          <a:p>
            <a:r>
              <a:rPr lang="en-US">
                <a:latin typeface="Times New Roman" charset="0"/>
              </a:rPr>
              <a:t>Here’s a block diagram to help you visualize what we’re trying to do with experiment design.  Think of the process you’re trying to understand (e.g., menu selection) as a black box, with lots of inputs and a few outputs.  A controlled experiment twiddles some of the input knobs on this box (the independent variables) and observes some of the outputs (the dependent variables) to see how they are affected.</a:t>
            </a:r>
          </a:p>
          <a:p>
            <a:r>
              <a:rPr lang="en-US">
                <a:latin typeface="Times New Roman" charset="0"/>
              </a:rPr>
              <a:t>The problem is that there are many </a:t>
            </a:r>
            <a:r>
              <a:rPr lang="en-US" i="1">
                <a:latin typeface="Times New Roman" charset="0"/>
              </a:rPr>
              <a:t>other </a:t>
            </a:r>
            <a:r>
              <a:rPr lang="en-US">
                <a:latin typeface="Times New Roman" charset="0"/>
              </a:rPr>
              <a:t>input knobs as well (unknown/uncontrolled variables), that may affect the process we’re observing in unpredictable ways.  The purpose of experiment design is to eliminate the effect of these unknown variables, or at least render harmless, so that we can draw conclusions about how the independent variables affect the dependent variables.</a:t>
            </a:r>
          </a:p>
          <a:p>
            <a:r>
              <a:rPr lang="en-US">
                <a:latin typeface="Times New Roman" charset="0"/>
              </a:rPr>
              <a:t>What are some of these unknown variables? Consider the menubar experiment.  Many factors might affect how fast the user can reach the menubar: the pointing device they’re using (mouse, trackball, isometric joystick, touchpad); where the mouse pointer started; the surface they’re moving the mouse on; the user’s level of fatigue; their past experience with one kind of menubar or the other.  All of these are unknown variables that might affect the dependent variable (speed of access).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9A8A159-AEA2-9D4E-AD49-5AFAE199B0DF}" type="slidenum">
              <a:rPr lang="en-US"/>
              <a:pPr/>
              <a:t>11</a:t>
            </a:fld>
            <a:endParaRPr lang="en-US"/>
          </a:p>
        </p:txBody>
      </p:sp>
      <p:sp>
        <p:nvSpPr>
          <p:cNvPr id="33795" name="Rectangle 2"/>
          <p:cNvSpPr>
            <a:spLocks noGrp="1" noRot="1" noChangeAspect="1" noChangeArrowheads="1" noTextEdit="1"/>
          </p:cNvSpPr>
          <p:nvPr>
            <p:ph type="sldImg"/>
          </p:nvPr>
        </p:nvSpPr>
        <p:spPr>
          <a:xfrm>
            <a:off x="1503363" y="720725"/>
            <a:ext cx="4119562" cy="3089275"/>
          </a:xfrm>
          <a:ln/>
        </p:spPr>
      </p:sp>
      <p:sp>
        <p:nvSpPr>
          <p:cNvPr id="33796" name="Rectangle 3"/>
          <p:cNvSpPr>
            <a:spLocks noGrp="1" noChangeArrowheads="1"/>
          </p:cNvSpPr>
          <p:nvPr>
            <p:ph type="body" idx="1"/>
          </p:nvPr>
        </p:nvSpPr>
        <p:spPr>
          <a:noFill/>
          <a:ln/>
        </p:spPr>
        <p:txBody>
          <a:bodyPr/>
          <a:lstStyle/>
          <a:p>
            <a:r>
              <a:rPr lang="en-US" sz="900" dirty="0">
                <a:latin typeface="Times New Roman" charset="0"/>
              </a:rPr>
              <a:t>Here are some of the issues we’d have to consider in designing</a:t>
            </a:r>
            <a:r>
              <a:rPr lang="en-US" sz="900" dirty="0" smtClean="0">
                <a:latin typeface="Times New Roman" charset="0"/>
              </a:rPr>
              <a:t> the </a:t>
            </a:r>
            <a:r>
              <a:rPr lang="en-US" sz="900" dirty="0" err="1" smtClean="0">
                <a:latin typeface="Times New Roman" charset="0"/>
              </a:rPr>
              <a:t>menubar</a:t>
            </a:r>
            <a:r>
              <a:rPr lang="en-US" sz="900" dirty="0" smtClean="0">
                <a:latin typeface="Times New Roman" charset="0"/>
              </a:rPr>
              <a:t> experiment.</a:t>
            </a:r>
            <a:endParaRPr lang="en-US" sz="900" dirty="0">
              <a:latin typeface="Times New Roman" charset="0"/>
            </a:endParaRPr>
          </a:p>
          <a:p>
            <a:r>
              <a:rPr lang="en-US" sz="900" dirty="0">
                <a:latin typeface="Times New Roman" charset="0"/>
              </a:rPr>
              <a:t>First, what user population do we want to sample?  Does experience matter?  Windows users will be more experienced with one kind of menu bar, and Mac users with the other.  On the other hand, the model underlying our hypothesis (</a:t>
            </a:r>
            <a:r>
              <a:rPr lang="en-US" sz="900" dirty="0" err="1">
                <a:latin typeface="Times New Roman" charset="0"/>
              </a:rPr>
              <a:t>Fitts’s</a:t>
            </a:r>
            <a:r>
              <a:rPr lang="en-US" sz="900" dirty="0">
                <a:latin typeface="Times New Roman" charset="0"/>
              </a:rPr>
              <a:t> Law for pointing </a:t>
            </a:r>
            <a:r>
              <a:rPr lang="en-US" sz="900" dirty="0" smtClean="0">
                <a:latin typeface="Times New Roman" charset="0"/>
              </a:rPr>
              <a:t>tasks) </a:t>
            </a:r>
            <a:r>
              <a:rPr lang="en-US" sz="900" dirty="0">
                <a:latin typeface="Times New Roman" charset="0"/>
              </a:rPr>
              <a:t>is largely independent of long-term memory or practice, so we might expect that experience doesn’t matter.  But that’s another hypothesis we should test, so maybe past experience should be an independent variable that we select when sampling.</a:t>
            </a:r>
          </a:p>
          <a:p>
            <a:r>
              <a:rPr lang="en-US" sz="900" dirty="0">
                <a:latin typeface="Times New Roman" charset="0"/>
              </a:rPr>
              <a:t>How do we sample the user population we want?  The most common technique (in academia) is advertising around a college campus, but this biases against older users and less-educated users.  </a:t>
            </a:r>
            <a:r>
              <a:rPr lang="en-US" sz="900" i="1" dirty="0">
                <a:latin typeface="Times New Roman" charset="0"/>
              </a:rPr>
              <a:t>Any</a:t>
            </a:r>
            <a:r>
              <a:rPr lang="en-US" sz="900" dirty="0">
                <a:latin typeface="Times New Roman" charset="0"/>
              </a:rPr>
              <a:t> sampling method has biases; you have to collect demographic information, report it, and consider whether the bias influences the </a:t>
            </a:r>
            <a:r>
              <a:rPr lang="en-US" sz="900" dirty="0" err="1">
                <a:latin typeface="Times New Roman" charset="0"/>
              </a:rPr>
              <a:t>generalizability</a:t>
            </a:r>
            <a:r>
              <a:rPr lang="en-US" sz="900" dirty="0">
                <a:latin typeface="Times New Roman" charset="0"/>
              </a:rPr>
              <a:t> of your results</a:t>
            </a:r>
            <a:r>
              <a:rPr lang="en-US" sz="900" dirty="0" smtClean="0">
                <a:latin typeface="Times New Roman" charset="0"/>
              </a:rPr>
              <a:t>.</a:t>
            </a:r>
            <a:br>
              <a:rPr lang="en-US" sz="900" dirty="0" smtClean="0">
                <a:latin typeface="Times New Roman" charset="0"/>
              </a:rPr>
            </a:br>
            <a:r>
              <a:rPr lang="en-US" sz="900" dirty="0" smtClean="0">
                <a:latin typeface="Times New Roman" charset="0"/>
              </a:rPr>
              <a:t>What </a:t>
            </a:r>
            <a:r>
              <a:rPr lang="en-US" sz="900" dirty="0">
                <a:latin typeface="Times New Roman" charset="0"/>
              </a:rPr>
              <a:t>implementation should we test?  One possibility is to test the menu bars in their real context: inside the Mac interface, and inside the Windows interface, using real applications and real tasks.  This is more realistic, but the problem is now the presence of confounding variables -- the </a:t>
            </a:r>
            <a:r>
              <a:rPr lang="en-US" sz="900" i="1" dirty="0">
                <a:latin typeface="Times New Roman" charset="0"/>
              </a:rPr>
              <a:t>size </a:t>
            </a:r>
            <a:r>
              <a:rPr lang="en-US" sz="900" dirty="0">
                <a:latin typeface="Times New Roman" charset="0"/>
              </a:rPr>
              <a:t>of the menu bars might be different, the reading speed of the font, the mouse acceleration parameters, etc. We need to control for as many of these variables as we can.  Another possibility is implementing our own window manager that holds these variables constant and merely changes the position of the menu bar.</a:t>
            </a:r>
          </a:p>
          <a:p>
            <a:r>
              <a:rPr lang="en-US" sz="900" dirty="0">
                <a:latin typeface="Times New Roman" charset="0"/>
              </a:rPr>
              <a:t>What tasks should we give the user?  Again, having the user use the menu bar in the context of realistic tasks might provide more </a:t>
            </a:r>
            <a:r>
              <a:rPr lang="en-US" sz="900" dirty="0" err="1">
                <a:latin typeface="Times New Roman" charset="0"/>
              </a:rPr>
              <a:t>generalizable</a:t>
            </a:r>
            <a:r>
              <a:rPr lang="en-US" sz="900" dirty="0">
                <a:latin typeface="Times New Roman" charset="0"/>
              </a:rPr>
              <a:t> results; but it would also be noisier.  An artificial experiment that simply displays a menu bar and cues the user to hit various targets on it would provide more reliable results.  But then the user’s mouse would always be in the menu bar, which isn’t at all realistic.  We’d need to force the user to move the mouse out of the menu bar between trials, perhaps to some home location in the middle of the screen.</a:t>
            </a:r>
          </a:p>
          <a:p>
            <a:r>
              <a:rPr lang="en-US" sz="900" dirty="0">
                <a:latin typeface="Times New Roman" charset="0"/>
              </a:rPr>
              <a:t>How do we </a:t>
            </a:r>
            <a:r>
              <a:rPr lang="en-US" sz="900" b="1" dirty="0">
                <a:latin typeface="Times New Roman" charset="0"/>
              </a:rPr>
              <a:t>measure </a:t>
            </a:r>
            <a:r>
              <a:rPr lang="en-US" sz="900" dirty="0">
                <a:latin typeface="Times New Roman" charset="0"/>
              </a:rPr>
              <a:t>the dependent variable, time? Maybe from the time the user is given the cue (“click Edit”) to the time the user successfully clicks on Edit.</a:t>
            </a:r>
          </a:p>
          <a:p>
            <a:r>
              <a:rPr lang="en-US" sz="900" dirty="0">
                <a:latin typeface="Times New Roman" charset="0"/>
              </a:rPr>
              <a:t>What </a:t>
            </a:r>
            <a:r>
              <a:rPr lang="en-US" sz="900" b="1" dirty="0">
                <a:latin typeface="Times New Roman" charset="0"/>
              </a:rPr>
              <a:t>order </a:t>
            </a:r>
            <a:r>
              <a:rPr lang="en-US" sz="900" dirty="0">
                <a:latin typeface="Times New Roman" charset="0"/>
              </a:rPr>
              <a:t>should we present the tasks and the interface conditions? Using the same order all the time can cause both learning effects (e.g., you do better on the interface conditions because you got practice with the tasks and the study protocol during the first interface condition) and fatigue effects (where you do worse on later interface conditions because you’re getting tired). </a:t>
            </a:r>
          </a:p>
          <a:p>
            <a:r>
              <a:rPr lang="en-US" sz="900" dirty="0">
                <a:latin typeface="Times New Roman" charset="0"/>
              </a:rPr>
              <a:t>Finally, the hardware we use for the study can introduce lots of confounding variables.  We should use the same computer for the entire experiment – across both users and interface conditions.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=12</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13</a:t>
            </a:fld>
            <a:endParaRPr lang="en-US"/>
          </a:p>
        </p:txBody>
      </p:sp>
    </p:spTree>
    <p:extLst>
      <p:ext uri="{BB962C8B-B14F-4D97-AF65-F5344CB8AC3E}">
        <p14:creationId xmlns:p14="http://schemas.microsoft.com/office/powerpoint/2010/main" val="3645112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236D90A-A8F9-DB4D-9A24-25A0A3C05905}" type="slidenum">
              <a:rPr lang="en-US"/>
              <a:pPr/>
              <a:t>14</a:t>
            </a:fld>
            <a:endParaRPr lang="en-US"/>
          </a:p>
        </p:txBody>
      </p:sp>
      <p:sp>
        <p:nvSpPr>
          <p:cNvPr id="35843" name="Rectangle 2"/>
          <p:cNvSpPr>
            <a:spLocks noGrp="1" noRot="1" noChangeAspect="1" noChangeArrowheads="1" noTextEdit="1"/>
          </p:cNvSpPr>
          <p:nvPr>
            <p:ph type="sldImg"/>
          </p:nvPr>
        </p:nvSpPr>
        <p:spPr>
          <a:xfrm>
            <a:off x="1503363" y="720725"/>
            <a:ext cx="4119562" cy="3089275"/>
          </a:xfrm>
          <a:ln/>
        </p:spPr>
      </p:sp>
      <p:sp>
        <p:nvSpPr>
          <p:cNvPr id="35844" name="Rectangle 3"/>
          <p:cNvSpPr>
            <a:spLocks noGrp="1" noChangeArrowheads="1"/>
          </p:cNvSpPr>
          <p:nvPr>
            <p:ph type="body" idx="1"/>
          </p:nvPr>
        </p:nvSpPr>
        <p:spPr>
          <a:noFill/>
          <a:ln/>
        </p:spPr>
        <p:txBody>
          <a:bodyPr/>
          <a:lstStyle/>
          <a:p>
            <a:r>
              <a:rPr lang="en-US">
                <a:latin typeface="Times New Roman" charset="0"/>
              </a:rPr>
              <a:t>Unknown variation is the bugaboo in experiment design, and here are the three main problems it can cause.</a:t>
            </a:r>
          </a:p>
          <a:p>
            <a:r>
              <a:rPr lang="en-US" b="1">
                <a:latin typeface="Times New Roman" charset="0"/>
              </a:rPr>
              <a:t>Internal validity</a:t>
            </a:r>
            <a:r>
              <a:rPr lang="en-US">
                <a:latin typeface="Times New Roman" charset="0"/>
              </a:rPr>
              <a:t> refers to whether the effect we see on the experiment outputs was actually caused by the changes we made to the inputs, or caused by some unknown variable that we didn’t control or measure.  For example, suppose we designed the menubar experiment so that the Mac menubar position was tested on an actual Mac, and the Windows menubar position was tested on a Windows box.  This experiment wouldn’t be internally valid, because we can’t be sure whether differences in performance were due to the difference in the position of the menubar, or to some other (unknown) difference in two machines -- like font size, mouse acceleration, mouse feel, even the system timer used to measure the performance!  Statisticians call this effect </a:t>
            </a:r>
            <a:r>
              <a:rPr lang="en-US" b="1">
                <a:latin typeface="Times New Roman" charset="0"/>
              </a:rPr>
              <a:t>confounding</a:t>
            </a:r>
            <a:r>
              <a:rPr lang="en-US">
                <a:latin typeface="Times New Roman" charset="0"/>
              </a:rPr>
              <a:t>; when a variable that we didn’t control has a systematic effect on the dependent variables, it’s a </a:t>
            </a:r>
            <a:r>
              <a:rPr lang="en-US" b="1">
                <a:latin typeface="Times New Roman" charset="0"/>
              </a:rPr>
              <a:t>confounding variable</a:t>
            </a:r>
            <a:r>
              <a:rPr lang="en-US">
                <a:latin typeface="Times New Roman" charset="0"/>
              </a:rPr>
              <a:t>.</a:t>
            </a:r>
          </a:p>
          <a:p>
            <a:r>
              <a:rPr lang="en-US">
                <a:latin typeface="Times New Roman" charset="0"/>
              </a:rPr>
              <a:t>One way to address internal validity is to hold variables constant, as much as we can: for example, conducting all user tests in the same room, with the same lighting, the same computer, the same mouse and keyboard, the same tasks, the same training. The cost of this approach is </a:t>
            </a:r>
            <a:r>
              <a:rPr lang="en-US" b="1">
                <a:latin typeface="Times New Roman" charset="0"/>
              </a:rPr>
              <a:t>external validity</a:t>
            </a:r>
            <a:r>
              <a:rPr lang="en-US">
                <a:latin typeface="Times New Roman" charset="0"/>
              </a:rPr>
              <a:t>, which refers to whether the effect we see can be generalized to the world outside the lab, i.e. when those variables are not controlled.  But when we try to control </a:t>
            </a:r>
            <a:r>
              <a:rPr lang="en-US" i="1">
                <a:latin typeface="Times New Roman" charset="0"/>
              </a:rPr>
              <a:t>all </a:t>
            </a:r>
            <a:r>
              <a:rPr lang="en-US">
                <a:latin typeface="Times New Roman" charset="0"/>
              </a:rPr>
              <a:t>the factors that might affect menu access speed – a fixed starting mouse position, a fixed menubar with fixed choices, fixed hardware, and a single user – then it would be hard to argue that our lab experiment generalizes to how menus are used in the varying conditions encountered in the real world.</a:t>
            </a:r>
          </a:p>
          <a:p>
            <a:r>
              <a:rPr lang="en-US">
                <a:latin typeface="Times New Roman" charset="0"/>
              </a:rPr>
              <a:t>Finally, </a:t>
            </a:r>
            <a:r>
              <a:rPr lang="en-US" b="1">
                <a:latin typeface="Times New Roman" charset="0"/>
              </a:rPr>
              <a:t>reliability</a:t>
            </a:r>
            <a:r>
              <a:rPr lang="en-US">
                <a:latin typeface="Times New Roman" charset="0"/>
              </a:rPr>
              <a:t> refers to whether the effect we see (the relationship between independent and dependent variables) is repeatable.  If we ran the experiment again, would we see the same effect?  If our experiment involved only one trial -- clicking the menubar just once – then even if we held constant every variable we could think of, unknown variations will still cause error in the experiment.  A single data sample is rarely a reliable experiment.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818869A-2D87-2943-8B06-9415D376EE2F}" type="slidenum">
              <a:rPr lang="en-US"/>
              <a:pPr/>
              <a:t>15</a:t>
            </a:fld>
            <a:endParaRPr lang="en-US"/>
          </a:p>
        </p:txBody>
      </p:sp>
      <p:sp>
        <p:nvSpPr>
          <p:cNvPr id="36867" name="Rectangle 2"/>
          <p:cNvSpPr>
            <a:spLocks noGrp="1" noRot="1" noChangeAspect="1" noChangeArrowheads="1" noTextEdit="1"/>
          </p:cNvSpPr>
          <p:nvPr>
            <p:ph type="sldImg"/>
          </p:nvPr>
        </p:nvSpPr>
        <p:spPr>
          <a:xfrm>
            <a:off x="1503363" y="720725"/>
            <a:ext cx="4119562" cy="3089275"/>
          </a:xfrm>
          <a:ln/>
        </p:spPr>
      </p:sp>
      <p:sp>
        <p:nvSpPr>
          <p:cNvPr id="36868" name="Rectangle 3"/>
          <p:cNvSpPr>
            <a:spLocks noGrp="1" noChangeArrowheads="1"/>
          </p:cNvSpPr>
          <p:nvPr>
            <p:ph type="body" idx="1"/>
          </p:nvPr>
        </p:nvSpPr>
        <p:spPr>
          <a:noFill/>
          <a:ln/>
        </p:spPr>
        <p:txBody>
          <a:bodyPr/>
          <a:lstStyle/>
          <a:p>
            <a:pPr>
              <a:lnSpc>
                <a:spcPct val="90000"/>
              </a:lnSpc>
            </a:pPr>
            <a:r>
              <a:rPr lang="en-US" sz="900" dirty="0">
                <a:latin typeface="Times New Roman" charset="0"/>
              </a:rPr>
              <a:t>Here’s a simple example to illustrate internal validity, external validity, and reliability.</a:t>
            </a:r>
          </a:p>
          <a:p>
            <a:pPr>
              <a:lnSpc>
                <a:spcPct val="90000"/>
              </a:lnSpc>
            </a:pPr>
            <a:r>
              <a:rPr lang="en-US" sz="900" dirty="0">
                <a:latin typeface="Times New Roman" charset="0"/>
              </a:rPr>
              <a:t>Suppose we have two boxes labeled A and B, and each box has some marbles inside. We want to test the </a:t>
            </a:r>
            <a:r>
              <a:rPr lang="en-US" sz="900" b="1" dirty="0">
                <a:latin typeface="Times New Roman" charset="0"/>
              </a:rPr>
              <a:t>hypothesis </a:t>
            </a:r>
            <a:r>
              <a:rPr lang="en-US" sz="900" dirty="0">
                <a:latin typeface="Times New Roman" charset="0"/>
              </a:rPr>
              <a:t>that these two boxes have different numbers of marbles.  (For example, maybe each box is from a different manufacturer, but both boxes are the same price, and we want to claim that one box is a better deal than the other.)  In this case, the </a:t>
            </a:r>
            <a:r>
              <a:rPr lang="en-US" sz="900" b="1" dirty="0">
                <a:latin typeface="Times New Roman" charset="0"/>
              </a:rPr>
              <a:t>independent variable </a:t>
            </a:r>
            <a:r>
              <a:rPr lang="en-US" sz="900" dirty="0">
                <a:latin typeface="Times New Roman" charset="0"/>
              </a:rPr>
              <a:t>is the identity of the box (the brand of the manufacturer), and the </a:t>
            </a:r>
            <a:r>
              <a:rPr lang="en-US" sz="900" b="1" dirty="0">
                <a:latin typeface="Times New Roman" charset="0"/>
              </a:rPr>
              <a:t>dependent variable </a:t>
            </a:r>
            <a:r>
              <a:rPr lang="en-US" sz="900" dirty="0">
                <a:latin typeface="Times New Roman" charset="0"/>
              </a:rPr>
              <a:t>we’re trying to measure is the number of marbles inside the box.</a:t>
            </a:r>
          </a:p>
          <a:p>
            <a:pPr>
              <a:lnSpc>
                <a:spcPct val="90000"/>
              </a:lnSpc>
            </a:pPr>
            <a:r>
              <a:rPr lang="en-US" sz="900" dirty="0">
                <a:latin typeface="Times New Roman" charset="0"/>
              </a:rPr>
              <a:t>This hypothesis is </a:t>
            </a:r>
            <a:r>
              <a:rPr lang="en-US" sz="900" b="1" dirty="0">
                <a:latin typeface="Times New Roman" charset="0"/>
              </a:rPr>
              <a:t>testable</a:t>
            </a:r>
            <a:r>
              <a:rPr lang="en-US" sz="900" dirty="0">
                <a:latin typeface="Times New Roman" charset="0"/>
              </a:rPr>
              <a:t> because we can do measurements on the boxes to test it.  One measurement we might do is open the boxes and count the marbles inside each one.  If we counted 3 marbles in one box, and 5 marbles in the other box, then we’d have strong evidence that A has fewer marbles than B.  But if we counted  99 marbles in A and 101 marbles in B, would we be just as confident?  No, because we know that our counting may have errors -- we may skip marbles, or we may double-count marbles.  If we counted A again, we might come up with 102 marbles.  The </a:t>
            </a:r>
            <a:r>
              <a:rPr lang="en-US" sz="900" b="1" dirty="0">
                <a:latin typeface="Times New Roman" charset="0"/>
              </a:rPr>
              <a:t>reliability</a:t>
            </a:r>
            <a:r>
              <a:rPr lang="en-US" sz="900" dirty="0">
                <a:latin typeface="Times New Roman" charset="0"/>
              </a:rPr>
              <a:t> of a single measurement isn’t good enough. We can fix this reliability problem by better experiment design: counting each box several times, and computing a </a:t>
            </a:r>
            <a:r>
              <a:rPr lang="en-US" sz="900" b="1" dirty="0">
                <a:latin typeface="Times New Roman" charset="0"/>
              </a:rPr>
              <a:t>statistic</a:t>
            </a:r>
            <a:r>
              <a:rPr lang="en-US" sz="900" dirty="0">
                <a:latin typeface="Times New Roman" charset="0"/>
              </a:rPr>
              <a:t> (a summary of the measurements) instead of using a single measurement.  The statistic is often the mean of the measurements, but others are possible.</a:t>
            </a:r>
          </a:p>
          <a:p>
            <a:pPr>
              <a:lnSpc>
                <a:spcPct val="90000"/>
              </a:lnSpc>
            </a:pPr>
            <a:r>
              <a:rPr lang="en-US" sz="900" dirty="0">
                <a:latin typeface="Times New Roman" charset="0"/>
              </a:rPr>
              <a:t>Counting is pretty slow, though, so to make our experiment cheaper to run, suppose we weigh the boxes instead.  If box A is lighter than box B, then we’ll say that it has fewer marbles in it.  It’s easy to see the possible flaws in this experiment design: what if each marble in box A is lighter than each marble in box B?  Then the whole box A might be lighter than B even if it has more marbles.  If this is true, then it threatens the experiment’s </a:t>
            </a:r>
            <a:r>
              <a:rPr lang="en-US" sz="900" b="1" dirty="0">
                <a:latin typeface="Times New Roman" charset="0"/>
              </a:rPr>
              <a:t>internal validity</a:t>
            </a:r>
            <a:r>
              <a:rPr lang="en-US" sz="900" dirty="0">
                <a:latin typeface="Times New Roman" charset="0"/>
              </a:rPr>
              <a:t>: the dependent variable we’ve chosen to measure (total weight) is a function not only of the number of marbles in the box, but also of the weight of each marble, and the weight of the marble also varies by the independent variable (the identity of the box). </a:t>
            </a:r>
          </a:p>
          <a:p>
            <a:pPr>
              <a:lnSpc>
                <a:spcPct val="90000"/>
              </a:lnSpc>
            </a:pPr>
            <a:r>
              <a:rPr lang="en-US" sz="900" dirty="0">
                <a:latin typeface="Times New Roman" charset="0"/>
              </a:rPr>
              <a:t>Suppose the weight of marbles is regulated by an international standard, so we can argue that A marbles should weigh the same as B marbles.  But what if box A is made out of metal, and box B is made out of cardboard?  This would also threaten internal validity – the weight of the box itself is a confounding variable.  But now we can imagine a way to </a:t>
            </a:r>
            <a:r>
              <a:rPr lang="en-US" sz="900" b="1" dirty="0">
                <a:latin typeface="Times New Roman" charset="0"/>
              </a:rPr>
              <a:t>control</a:t>
            </a:r>
            <a:r>
              <a:rPr lang="en-US" sz="900" dirty="0">
                <a:latin typeface="Times New Roman" charset="0"/>
              </a:rPr>
              <a:t> for this variable, by pouring the marbles out of their original boxes into box C, a box that we’ve chosen, and weighing both sets of marbles separately in box C.  We’ve changed our experiment design so that the weight of the box itself is held constant, so that it won’t contribute to the measured difference between box A and box B.</a:t>
            </a:r>
          </a:p>
          <a:p>
            <a:pPr>
              <a:lnSpc>
                <a:spcPct val="90000"/>
              </a:lnSpc>
            </a:pPr>
            <a:r>
              <a:rPr lang="en-US" sz="900" dirty="0">
                <a:latin typeface="Times New Roman" charset="0"/>
              </a:rPr>
              <a:t>But we’ve only done this experiment with the box A and box B we have in front of us.  What confidence do we have in concluding that </a:t>
            </a:r>
            <a:r>
              <a:rPr lang="en-US" sz="900" i="1" dirty="0">
                <a:latin typeface="Times New Roman" charset="0"/>
              </a:rPr>
              <a:t>all</a:t>
            </a:r>
            <a:r>
              <a:rPr lang="en-US" sz="900" dirty="0">
                <a:latin typeface="Times New Roman" charset="0"/>
              </a:rPr>
              <a:t> boxes from manufacturer A have a different number of marbles than those from manufacturer B – that if we went to the store and picked up new boxes of marbles, we’d see the same difference?  That’s the question of </a:t>
            </a:r>
            <a:r>
              <a:rPr lang="en-US" sz="900" b="1" dirty="0">
                <a:latin typeface="Times New Roman" charset="0"/>
              </a:rPr>
              <a:t>external validity</a:t>
            </a:r>
            <a:r>
              <a:rPr lang="en-US" sz="900" dirty="0">
                <a:latin typeface="Times New Roman" charset="0"/>
              </a:rPr>
              <a:t>. </a:t>
            </a:r>
            <a:endParaRPr lang="en-US" sz="900" i="1" dirty="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52764F-57D6-8A46-8EB1-50A0354E72A1}" type="slidenum">
              <a:rPr lang="en-US"/>
              <a:pPr/>
              <a:t>16</a:t>
            </a:fld>
            <a:endParaRPr lang="en-US"/>
          </a:p>
        </p:txBody>
      </p:sp>
      <p:sp>
        <p:nvSpPr>
          <p:cNvPr id="37891" name="Rectangle 2"/>
          <p:cNvSpPr>
            <a:spLocks noGrp="1" noRot="1" noChangeAspect="1" noChangeArrowheads="1" noTextEdit="1"/>
          </p:cNvSpPr>
          <p:nvPr>
            <p:ph type="sldImg"/>
          </p:nvPr>
        </p:nvSpPr>
        <p:spPr>
          <a:xfrm>
            <a:off x="1503363" y="720725"/>
            <a:ext cx="4119562" cy="3089275"/>
          </a:xfrm>
          <a:ln/>
        </p:spPr>
      </p:sp>
      <p:sp>
        <p:nvSpPr>
          <p:cNvPr id="37892" name="Rectangle 3"/>
          <p:cNvSpPr>
            <a:spLocks noGrp="1" noChangeArrowheads="1"/>
          </p:cNvSpPr>
          <p:nvPr>
            <p:ph type="body" idx="1"/>
          </p:nvPr>
        </p:nvSpPr>
        <p:spPr>
          <a:noFill/>
          <a:ln/>
        </p:spPr>
        <p:txBody>
          <a:bodyPr/>
          <a:lstStyle/>
          <a:p>
            <a:r>
              <a:rPr lang="en-US" sz="800" dirty="0">
                <a:latin typeface="Times New Roman" charset="0"/>
              </a:rPr>
              <a:t>Let’s look closer at typical dangers to internal validity in user interface experiments, and some solutions to them.  You’ll notice that the solutions tend to come in two flavors: randomization (which prevents unknown variables from having systematic effects on the dependent variables) and control (which tries to hold unknown variables constant).</a:t>
            </a:r>
          </a:p>
          <a:p>
            <a:r>
              <a:rPr lang="en-US" sz="800" b="1" dirty="0">
                <a:latin typeface="Times New Roman" charset="0"/>
              </a:rPr>
              <a:t>Ordering effects</a:t>
            </a:r>
            <a:r>
              <a:rPr lang="en-US" sz="800" dirty="0">
                <a:latin typeface="Times New Roman" charset="0"/>
              </a:rPr>
              <a:t> refer to the order in which different levels of the independent variables are applied.  For example, does the user work with interface X first, and then interface Y, or vice versa?  There are two effects from ordering: first, people learn.  They may learn something from using interface X that helps them do better (or worse) with interface Y.  Second, people get tired or bored.  After doing many tasks with interface X, they may not perform as well on interface Y. Clearly, holding the order constant threatens internal validity, because the ordering may be responsible for the differences in performance, rather than inherent qualities of the interfaces.  One good solution to this threat is </a:t>
            </a:r>
            <a:r>
              <a:rPr lang="en-US" sz="800" b="1" dirty="0">
                <a:latin typeface="Times New Roman" charset="0"/>
              </a:rPr>
              <a:t>randomization</a:t>
            </a:r>
            <a:r>
              <a:rPr lang="en-US" sz="800" dirty="0">
                <a:latin typeface="Times New Roman" charset="0"/>
              </a:rPr>
              <a:t>: present the interfaces, or tasks, or other independent variables in a random order to each user.  Another good solution is counterbalancing (see a later slide).</a:t>
            </a:r>
          </a:p>
          <a:p>
            <a:r>
              <a:rPr lang="en-US" sz="800" b="1" dirty="0">
                <a:latin typeface="Times New Roman" charset="0"/>
              </a:rPr>
              <a:t>Selection effects</a:t>
            </a:r>
            <a:r>
              <a:rPr lang="en-US" sz="800" dirty="0">
                <a:latin typeface="Times New Roman" charset="0"/>
              </a:rPr>
              <a:t> arise when you use pre-existing groups as a basis for assigning different levels of an independent variable.  Giving the Mac </a:t>
            </a:r>
            <a:r>
              <a:rPr lang="en-US" sz="800" dirty="0" err="1">
                <a:latin typeface="Times New Roman" charset="0"/>
              </a:rPr>
              <a:t>menubar</a:t>
            </a:r>
            <a:r>
              <a:rPr lang="en-US" sz="800" dirty="0">
                <a:latin typeface="Times New Roman" charset="0"/>
              </a:rPr>
              <a:t> to artists and the Windows </a:t>
            </a:r>
            <a:r>
              <a:rPr lang="en-US" sz="800" dirty="0" err="1">
                <a:latin typeface="Times New Roman" charset="0"/>
              </a:rPr>
              <a:t>menubar</a:t>
            </a:r>
            <a:r>
              <a:rPr lang="en-US" sz="800" dirty="0">
                <a:latin typeface="Times New Roman" charset="0"/>
              </a:rPr>
              <a:t> to engineers would be an obvious selection effect.  More subtle selection effects can arise, however.  Suppose you let the users line up, and then assigned the Mac </a:t>
            </a:r>
            <a:r>
              <a:rPr lang="en-US" sz="800" dirty="0" err="1">
                <a:latin typeface="Times New Roman" charset="0"/>
              </a:rPr>
              <a:t>menubar</a:t>
            </a:r>
            <a:r>
              <a:rPr lang="en-US" sz="800" dirty="0">
                <a:latin typeface="Times New Roman" charset="0"/>
              </a:rPr>
              <a:t> to the first half of the line, and Windows </a:t>
            </a:r>
            <a:r>
              <a:rPr lang="en-US" sz="800" dirty="0" err="1">
                <a:latin typeface="Times New Roman" charset="0"/>
              </a:rPr>
              <a:t>menubar</a:t>
            </a:r>
            <a:r>
              <a:rPr lang="en-US" sz="800" dirty="0">
                <a:latin typeface="Times New Roman" charset="0"/>
              </a:rPr>
              <a:t> to the second half.  This procedure seems “random”, but it isn’t – the users may line up with their friends, and groups of friends tend to have similar activities and interests.  The same thing can happens even if people are responding “randomly” to your study advertisement – you don’t know how “random” that really is!  The only safe way to eliminate selection effects is honest randomization.</a:t>
            </a:r>
          </a:p>
          <a:p>
            <a:r>
              <a:rPr lang="en-US" sz="800" dirty="0">
                <a:latin typeface="Times New Roman" charset="0"/>
              </a:rPr>
              <a:t>A third important threat to internal validity is </a:t>
            </a:r>
            <a:r>
              <a:rPr lang="en-US" sz="800" b="1" dirty="0">
                <a:latin typeface="Times New Roman" charset="0"/>
              </a:rPr>
              <a:t>experimenter bias.</a:t>
            </a:r>
            <a:r>
              <a:rPr lang="en-US" sz="800" dirty="0">
                <a:latin typeface="Times New Roman" charset="0"/>
              </a:rPr>
              <a:t>  After all, you have a hypothesis, and you’re hoping it works out – you’re rooting for interface X.  This bias is an unknown variable that may affect the outcome, since you’re personally interacting with the user whose performance you’re measuring.  One way to address experimenter bias is </a:t>
            </a:r>
            <a:r>
              <a:rPr lang="en-US" sz="800" b="1" dirty="0">
                <a:latin typeface="Times New Roman" charset="0"/>
              </a:rPr>
              <a:t>controlling</a:t>
            </a:r>
            <a:r>
              <a:rPr lang="en-US" sz="800" dirty="0">
                <a:latin typeface="Times New Roman" charset="0"/>
              </a:rPr>
              <a:t> the protocol of the experiment, so that it doesn’t vary between the interface conditions. Provide equivalent training for both interfaces, and give it on paper, not live.</a:t>
            </a:r>
          </a:p>
          <a:p>
            <a:r>
              <a:rPr lang="en-US" sz="800" dirty="0">
                <a:latin typeface="Times New Roman" charset="0"/>
              </a:rPr>
              <a:t>An even better technique for eliminating experimenter bias is the </a:t>
            </a:r>
            <a:r>
              <a:rPr lang="en-US" sz="800" b="1" dirty="0">
                <a:latin typeface="Times New Roman" charset="0"/>
              </a:rPr>
              <a:t>double-blind experiment</a:t>
            </a:r>
            <a:r>
              <a:rPr lang="en-US" sz="800" dirty="0">
                <a:latin typeface="Times New Roman" charset="0"/>
              </a:rPr>
              <a:t>, in which neither the subject nor the experimenter knows which condition is currently being tested.  Double-blind experiments are the standard for clinical drug trials, for example; neither the patient nor the doctor knows whether the pill contains the actual experimental drug, or just a placebo. With user interfaces, double-blind tests may be impossible, since the interface condition is often obvious on its face.  (Not always, though!  The behavior of cascading submenus isn’t obviously visible, for example.)</a:t>
            </a:r>
          </a:p>
          <a:p>
            <a:r>
              <a:rPr lang="en-US" sz="800" dirty="0">
                <a:latin typeface="Times New Roman" charset="0"/>
              </a:rPr>
              <a:t>Experimenter-blind tests are essential if measurement of the dependent variables requires some subjective </a:t>
            </a:r>
            <a:r>
              <a:rPr lang="en-US" sz="800" dirty="0" err="1">
                <a:latin typeface="Times New Roman" charset="0"/>
              </a:rPr>
              <a:t>judgement</a:t>
            </a:r>
            <a:r>
              <a:rPr lang="en-US" sz="800" dirty="0">
                <a:latin typeface="Times New Roman" charset="0"/>
              </a:rPr>
              <a:t>. Suppose you’re  developing an interface that’s supposed to help people compose good memos. To measure the quality of the resulting memos, you might ask some people to evaluate the memos created with the interface, along with memos created with a regular word processor.  But the memos should be presented in random order, and you should hide the interface that created each memo from the judge, to avoid bias.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95C3E37-CE1D-7D42-8D05-46A8A344842D}" type="slidenum">
              <a:rPr lang="en-US"/>
              <a:pPr/>
              <a:t>17</a:t>
            </a:fld>
            <a:endParaRPr lang="en-US"/>
          </a:p>
        </p:txBody>
      </p:sp>
      <p:sp>
        <p:nvSpPr>
          <p:cNvPr id="38915" name="Rectangle 2"/>
          <p:cNvSpPr>
            <a:spLocks noGrp="1" noRot="1" noChangeAspect="1" noChangeArrowheads="1" noTextEdit="1"/>
          </p:cNvSpPr>
          <p:nvPr>
            <p:ph type="sldImg"/>
          </p:nvPr>
        </p:nvSpPr>
        <p:spPr>
          <a:xfrm>
            <a:off x="1503363" y="720725"/>
            <a:ext cx="4119562" cy="3089275"/>
          </a:xfrm>
          <a:ln/>
        </p:spPr>
      </p:sp>
      <p:sp>
        <p:nvSpPr>
          <p:cNvPr id="38916" name="Rectangle 3"/>
          <p:cNvSpPr>
            <a:spLocks noGrp="1" noChangeArrowheads="1"/>
          </p:cNvSpPr>
          <p:nvPr>
            <p:ph type="body" idx="1"/>
          </p:nvPr>
        </p:nvSpPr>
        <p:spPr>
          <a:noFill/>
          <a:ln/>
        </p:spPr>
        <p:txBody>
          <a:bodyPr/>
          <a:lstStyle/>
          <a:p>
            <a:r>
              <a:rPr lang="en-US" dirty="0">
                <a:latin typeface="Times New Roman" charset="0"/>
              </a:rPr>
              <a:t>Here are some threats to external validity that often come up in user studies.  If you’ve done a thorough user analysis and task analysis, in which you actually went out and observed the real world, then it’s easier to judge whether your experiment is externally valid.</a:t>
            </a:r>
          </a:p>
          <a:p>
            <a:r>
              <a:rPr lang="en-US" b="1" dirty="0">
                <a:latin typeface="Times New Roman" charset="0"/>
              </a:rPr>
              <a:t>Population </a:t>
            </a:r>
            <a:r>
              <a:rPr lang="en-US" dirty="0">
                <a:latin typeface="Times New Roman" charset="0"/>
              </a:rPr>
              <a:t>asks whether the users you sampled are representative of the target user population.  Do your results apply to the entire user population, or only to the subgroup you sampled?  The best way to ensure population validity is to draw a random sample from your real target user population.  But you can’t really, because users must choose, of their own free will, whether or not to participate in a study.  So there’s a </a:t>
            </a:r>
            <a:r>
              <a:rPr lang="en-US" b="1" dirty="0">
                <a:latin typeface="Times New Roman" charset="0"/>
              </a:rPr>
              <a:t>self-selection</a:t>
            </a:r>
            <a:r>
              <a:rPr lang="en-US" dirty="0">
                <a:latin typeface="Times New Roman" charset="0"/>
              </a:rPr>
              <a:t> effect already in action.  The kinds of people who participate in user studies may have special properties (extroversion? curiosity? sense of adventure? poverty?) that threaten external validity.  But that’s an inevitable effect of the ethics of user testing.  The best you can do is argue that on important, measurable variables – demographics, skill level, experience – your sample resembles the overall target user population.</a:t>
            </a:r>
          </a:p>
          <a:p>
            <a:r>
              <a:rPr lang="en-US" b="1" dirty="0">
                <a:latin typeface="Times New Roman" charset="0"/>
              </a:rPr>
              <a:t>Ecological validity</a:t>
            </a:r>
            <a:r>
              <a:rPr lang="en-US" dirty="0">
                <a:latin typeface="Times New Roman" charset="0"/>
              </a:rPr>
              <a:t> asks whether conditions in the lab are like the real world.  An office environment would not be an ecologically valid environment for studying an interface designed for the dashboard of a car, for example.</a:t>
            </a:r>
          </a:p>
          <a:p>
            <a:r>
              <a:rPr lang="en-US" b="1" dirty="0">
                <a:latin typeface="Times New Roman" charset="0"/>
              </a:rPr>
              <a:t>Training validity</a:t>
            </a:r>
            <a:r>
              <a:rPr lang="en-US" dirty="0">
                <a:latin typeface="Times New Roman" charset="0"/>
              </a:rPr>
              <a:t> asks whether the interfaces tested are presented to users in a way that’s realistic to how they would encounter them in the real world. A test of an ATM machine that briefed each user with a 5-minute tutorial video wouldn’t be externally valid, because no ATM user in the real world would watch such a video.  For a test of an avionics system in an airplane cockpit, on the other hand, even hours of tutorial may be externally valid, since pilots are highly trained.</a:t>
            </a:r>
            <a:endParaRPr lang="en-US" b="1" dirty="0">
              <a:latin typeface="Times New Roman" charset="0"/>
            </a:endParaRPr>
          </a:p>
          <a:p>
            <a:r>
              <a:rPr lang="en-US" dirty="0">
                <a:latin typeface="Times New Roman" charset="0"/>
              </a:rPr>
              <a:t>Similarly, </a:t>
            </a:r>
            <a:r>
              <a:rPr lang="en-US" b="1" dirty="0">
                <a:latin typeface="Times New Roman" charset="0"/>
              </a:rPr>
              <a:t>task validity</a:t>
            </a:r>
            <a:r>
              <a:rPr lang="en-US" dirty="0">
                <a:latin typeface="Times New Roman" charset="0"/>
              </a:rPr>
              <a:t> refers to whether the tasks you chose are realistic and representative of the tasks that users actually face in the real world.  If you did a good task analysis, it’s not hard to argue for task validity.</a:t>
            </a:r>
          </a:p>
          <a:p>
            <a:endParaRPr lang="en-US" b="1" dirty="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E64B814-8391-164D-801E-03F992824462}" type="slidenum">
              <a:rPr lang="en-US"/>
              <a:pPr/>
              <a:t>18</a:t>
            </a:fld>
            <a:endParaRPr lang="en-US"/>
          </a:p>
        </p:txBody>
      </p:sp>
      <p:sp>
        <p:nvSpPr>
          <p:cNvPr id="39939" name="Rectangle 2"/>
          <p:cNvSpPr>
            <a:spLocks noGrp="1" noRot="1" noChangeAspect="1" noChangeArrowheads="1" noTextEdit="1"/>
          </p:cNvSpPr>
          <p:nvPr>
            <p:ph type="sldImg"/>
          </p:nvPr>
        </p:nvSpPr>
        <p:spPr>
          <a:xfrm>
            <a:off x="1503363" y="720725"/>
            <a:ext cx="4119562" cy="3089275"/>
          </a:xfrm>
          <a:ln/>
        </p:spPr>
      </p:sp>
      <p:sp>
        <p:nvSpPr>
          <p:cNvPr id="39940" name="Rectangle 3"/>
          <p:cNvSpPr>
            <a:spLocks noGrp="1" noChangeArrowheads="1"/>
          </p:cNvSpPr>
          <p:nvPr>
            <p:ph type="body" idx="1"/>
          </p:nvPr>
        </p:nvSpPr>
        <p:spPr>
          <a:noFill/>
          <a:ln/>
        </p:spPr>
        <p:txBody>
          <a:bodyPr/>
          <a:lstStyle/>
          <a:p>
            <a:r>
              <a:rPr lang="en-US" sz="900" dirty="0">
                <a:latin typeface="Times New Roman" charset="0"/>
              </a:rPr>
              <a:t>Once we’ve addressed internal validity problems by either controlling or randomizing the unknowns, and external validity by sampling and experiment protocol design, reliability is what’s left.</a:t>
            </a:r>
          </a:p>
          <a:p>
            <a:r>
              <a:rPr lang="en-US" sz="900" dirty="0">
                <a:latin typeface="Times New Roman" charset="0"/>
              </a:rPr>
              <a:t>Here’s a good way to visualize reliability: imagine a </a:t>
            </a:r>
            <a:r>
              <a:rPr lang="en-US" sz="900" dirty="0" err="1">
                <a:latin typeface="Times New Roman" charset="0"/>
              </a:rPr>
              <a:t>bullseye</a:t>
            </a:r>
            <a:r>
              <a:rPr lang="en-US" sz="900" dirty="0">
                <a:latin typeface="Times New Roman" charset="0"/>
              </a:rPr>
              <a:t> target.  The center of the </a:t>
            </a:r>
            <a:r>
              <a:rPr lang="en-US" sz="900" dirty="0" err="1">
                <a:latin typeface="Times New Roman" charset="0"/>
              </a:rPr>
              <a:t>bullseye</a:t>
            </a:r>
            <a:r>
              <a:rPr lang="en-US" sz="900" dirty="0">
                <a:latin typeface="Times New Roman" charset="0"/>
              </a:rPr>
              <a:t> is the true effect that the independent variables have on the dependent variables.  Using the independent variables, you try to aim at the center of the target, but the uncontrolled variables are spoiling your aim, creating a spread pattern. If you can reduce the amount of uncontrolled variation, you’ll get a tighter shot group, and more reliable results.</a:t>
            </a:r>
          </a:p>
          <a:p>
            <a:r>
              <a:rPr lang="en-US" sz="900" dirty="0">
                <a:latin typeface="Times New Roman" charset="0"/>
              </a:rPr>
              <a:t>One kind of uncontrolled variation is a user’s previous experience.  Users enter your lab with a whole lifetime of history behind them, not just interacting with computers but interacting with the real world.  You can limit this variation somewhat by screening users for certain kinds of experience, but take care not to threaten external validity when you artificially restrict your user sample.</a:t>
            </a:r>
          </a:p>
          <a:p>
            <a:r>
              <a:rPr lang="en-US" sz="900" dirty="0">
                <a:latin typeface="Times New Roman" charset="0"/>
              </a:rPr>
              <a:t>Even more variation comes from differences in ability – intelligence, visual acuity, memory, motor skills.  The best users may be </a:t>
            </a:r>
            <a:r>
              <a:rPr lang="en-US" sz="900" b="1" dirty="0">
                <a:latin typeface="Times New Roman" charset="0"/>
              </a:rPr>
              <a:t>10 times better</a:t>
            </a:r>
            <a:r>
              <a:rPr lang="en-US" sz="900" dirty="0">
                <a:latin typeface="Times New Roman" charset="0"/>
              </a:rPr>
              <a:t> than the worst, an enormous variation that may swamp a tiny effect you’re trying to detect.</a:t>
            </a:r>
          </a:p>
          <a:p>
            <a:r>
              <a:rPr lang="en-US" sz="900" dirty="0">
                <a:latin typeface="Times New Roman" charset="0"/>
              </a:rPr>
              <a:t>Other kinds of uncontrolled variation arise when you can’t directly measure the dependent variables.  For example, the tasks you chose to measure may have their own variation, such as the time to understand the task itself, and errors due to misunderstanding the task, which aren’t related to the difficulty of the interface and act only to reduce the reliability of the test. Time is itself a gross measurement which may include lots of activities unrelated to the user interface: coughing, sneezing, asking questions, responding to distractions.</a:t>
            </a:r>
          </a:p>
          <a:p>
            <a:r>
              <a:rPr lang="en-US" sz="900" dirty="0">
                <a:latin typeface="Times New Roman" charset="0"/>
              </a:rPr>
              <a:t>One way to improve reliability eliminates uncontrolled variation by holding variables constant: e.g., selecting users for certain experience, giving them all identical training, and carefully controlling how they interact with the interface so that you can measure the dependent variables precisely.  If you control too many unknowns, however, you have to think about whether you’ve made your experiment externally invalid, creating an artificial situation that no longer reflects the real world.</a:t>
            </a:r>
          </a:p>
          <a:p>
            <a:r>
              <a:rPr lang="en-US" sz="900" dirty="0">
                <a:latin typeface="Times New Roman" charset="0"/>
              </a:rPr>
              <a:t>The main way to make an experiment reliable is </a:t>
            </a:r>
            <a:r>
              <a:rPr lang="en-US" sz="900" b="1" dirty="0">
                <a:latin typeface="Times New Roman" charset="0"/>
              </a:rPr>
              <a:t>repetition</a:t>
            </a:r>
            <a:r>
              <a:rPr lang="en-US" sz="900" dirty="0">
                <a:latin typeface="Times New Roman" charset="0"/>
              </a:rPr>
              <a:t>.  We run many users, and have each user do many trials, so that the mean of the samples will approach the </a:t>
            </a:r>
            <a:r>
              <a:rPr lang="en-US" sz="900" dirty="0" err="1">
                <a:latin typeface="Times New Roman" charset="0"/>
              </a:rPr>
              <a:t>bullseye</a:t>
            </a:r>
            <a:r>
              <a:rPr lang="en-US" sz="900" dirty="0">
                <a:latin typeface="Times New Roman" charset="0"/>
              </a:rPr>
              <a:t> we want to hit.  As you may know from statistics, the more trials you do, the closer the sample mean is likely to be to the true value. (Assuming the experiment is internally valid of course!  Otherwise, the mean will just get closer and closer to the </a:t>
            </a:r>
            <a:r>
              <a:rPr lang="en-US" sz="900" i="1" dirty="0">
                <a:latin typeface="Times New Roman" charset="0"/>
              </a:rPr>
              <a:t>wrong</a:t>
            </a:r>
            <a:r>
              <a:rPr lang="en-US" sz="900" dirty="0">
                <a:latin typeface="Times New Roman" charset="0"/>
              </a:rPr>
              <a:t> value.)  Unfortunately, the standard deviation of the sample mean goes down slowly, proportionally to the square root of the number of samples N.  So you have to </a:t>
            </a:r>
            <a:r>
              <a:rPr lang="en-US" sz="900" i="1" dirty="0">
                <a:latin typeface="Times New Roman" charset="0"/>
              </a:rPr>
              <a:t>quadruple </a:t>
            </a:r>
            <a:r>
              <a:rPr lang="en-US" sz="900" dirty="0">
                <a:latin typeface="Times New Roman" charset="0"/>
              </a:rPr>
              <a:t>the number of users, or trials, in order to double reliability.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help understand threats to internal validity,</a:t>
            </a:r>
            <a:r>
              <a:rPr lang="en-US" baseline="0" dirty="0" smtClean="0"/>
              <a:t> external validity, and reliability, let’s talk about a study from the HCI research literature.  These quotes are from L. </a:t>
            </a:r>
            <a:r>
              <a:rPr lang="en-US" baseline="0" dirty="0" err="1" smtClean="0"/>
              <a:t>Findlater</a:t>
            </a:r>
            <a:r>
              <a:rPr lang="en-US" baseline="0" dirty="0" smtClean="0"/>
              <a:t>, K. Moffat, J. </a:t>
            </a:r>
            <a:r>
              <a:rPr lang="en-US" baseline="0" dirty="0" err="1" smtClean="0"/>
              <a:t>McGrenere</a:t>
            </a:r>
            <a:r>
              <a:rPr lang="en-US" baseline="0" dirty="0" smtClean="0"/>
              <a:t>, J. Dawson. "Ephemeral Adaptation: The Use of Gradual Onset to Improve Menu Selection Performance". CHI 2009. Read these quotes and answer the </a:t>
            </a:r>
            <a:r>
              <a:rPr lang="en-US" baseline="0" dirty="0" err="1" smtClean="0"/>
              <a:t>picoquiz</a:t>
            </a:r>
            <a:r>
              <a:rPr lang="en-US" baseline="0" dirty="0" smtClean="0"/>
              <a:t> question that follows.</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19</a:t>
            </a:fld>
            <a:endParaRPr lang="en-US"/>
          </a:p>
        </p:txBody>
      </p:sp>
    </p:spTree>
    <p:extLst>
      <p:ext uri="{BB962C8B-B14F-4D97-AF65-F5344CB8AC3E}">
        <p14:creationId xmlns:p14="http://schemas.microsoft.com/office/powerpoint/2010/main" val="178709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FE0C4D8-9558-B848-924F-CC3D4AF8A18A}" type="slidenum">
              <a:rPr lang="en-US"/>
              <a:pPr/>
              <a:t>2</a:t>
            </a:fld>
            <a:endParaRPr lang="en-US"/>
          </a:p>
        </p:txBody>
      </p:sp>
      <p:sp>
        <p:nvSpPr>
          <p:cNvPr id="26627" name="Rectangle 2"/>
          <p:cNvSpPr>
            <a:spLocks noGrp="1" noRot="1" noChangeAspect="1" noChangeArrowheads="1" noTextEdit="1"/>
          </p:cNvSpPr>
          <p:nvPr>
            <p:ph type="sldImg"/>
          </p:nvPr>
        </p:nvSpPr>
        <p:spPr>
          <a:xfrm>
            <a:off x="1260475" y="720725"/>
            <a:ext cx="4799013" cy="3598863"/>
          </a:xfrm>
          <a:ln/>
        </p:spPr>
      </p:sp>
      <p:sp>
        <p:nvSpPr>
          <p:cNvPr id="26628" name="Rectangle 3"/>
          <p:cNvSpPr>
            <a:spLocks noGrp="1" noChangeArrowheads="1"/>
          </p:cNvSpPr>
          <p:nvPr>
            <p:ph type="body" idx="1"/>
          </p:nvPr>
        </p:nvSpPr>
        <p:spPr>
          <a:xfrm>
            <a:off x="731838" y="4560888"/>
            <a:ext cx="5851525" cy="4319587"/>
          </a:xfrm>
          <a:noFill/>
          <a:ln/>
        </p:spPr>
        <p:txBody>
          <a:bodyPr/>
          <a:lstStyle/>
          <a:p>
            <a:r>
              <a:rPr lang="en-US" dirty="0">
                <a:solidFill>
                  <a:schemeClr val="tx1"/>
                </a:solidFill>
                <a:latin typeface="Times New Roman" charset="0"/>
              </a:rPr>
              <a:t>Today’s candidate for the Hall of Fame or Shame is </a:t>
            </a:r>
            <a:r>
              <a:rPr lang="en-US" b="1" dirty="0">
                <a:solidFill>
                  <a:schemeClr val="tx1"/>
                </a:solidFill>
                <a:latin typeface="Times New Roman" charset="0"/>
              </a:rPr>
              <a:t>adaptive menus</a:t>
            </a:r>
            <a:r>
              <a:rPr lang="en-US" dirty="0">
                <a:solidFill>
                  <a:schemeClr val="tx1"/>
                </a:solidFill>
                <a:latin typeface="Times New Roman" charset="0"/>
              </a:rPr>
              <a:t>, a feature of Microsoft Office 2003.  Initially, a menu shows only the most commonly used commands.  Clicking on the arrow at the bottom of the menu expands it to show all available commands. Adaptive menus track how often a user invokes each command, in order to display frequently-used commands and recently-used commands.</a:t>
            </a:r>
          </a:p>
          <a:p>
            <a:endParaRPr lang="en-US" dirty="0" smtClean="0">
              <a:solidFill>
                <a:schemeClr val="tx1"/>
              </a:solidFill>
              <a:latin typeface="Times New Roman" charset="0"/>
            </a:endParaRPr>
          </a:p>
          <a:p>
            <a:r>
              <a:rPr lang="en-US" dirty="0" smtClean="0">
                <a:solidFill>
                  <a:schemeClr val="tx1"/>
                </a:solidFill>
                <a:latin typeface="Times New Roman" charset="0"/>
              </a:rPr>
              <a:t>Think about the usability </a:t>
            </a:r>
            <a:r>
              <a:rPr lang="en-US" dirty="0">
                <a:solidFill>
                  <a:schemeClr val="tx1"/>
                </a:solidFill>
                <a:latin typeface="Times New Roman" charset="0"/>
              </a:rPr>
              <a:t>of this idea</a:t>
            </a:r>
            <a:r>
              <a:rPr lang="en-US" dirty="0" smtClean="0">
                <a:solidFill>
                  <a:schemeClr val="tx1"/>
                </a:solidFill>
                <a:latin typeface="Times New Roman" charset="0"/>
              </a:rPr>
              <a:t>.</a:t>
            </a:r>
          </a:p>
          <a:p>
            <a:endParaRPr lang="en-US" dirty="0">
              <a:solidFill>
                <a:schemeClr val="tx1"/>
              </a:solidFill>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20</a:t>
            </a:fld>
            <a:endParaRPr lang="en-US"/>
          </a:p>
        </p:txBody>
      </p:sp>
    </p:spTree>
    <p:extLst>
      <p:ext uri="{BB962C8B-B14F-4D97-AF65-F5344CB8AC3E}">
        <p14:creationId xmlns:p14="http://schemas.microsoft.com/office/powerpoint/2010/main" val="1000629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21</a:t>
            </a:fld>
            <a:endParaRPr lang="en-US"/>
          </a:p>
        </p:txBody>
      </p:sp>
    </p:spTree>
    <p:extLst>
      <p:ext uri="{BB962C8B-B14F-4D97-AF65-F5344CB8AC3E}">
        <p14:creationId xmlns:p14="http://schemas.microsoft.com/office/powerpoint/2010/main" val="2612402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22</a:t>
            </a:fld>
            <a:endParaRPr lang="en-US"/>
          </a:p>
        </p:txBody>
      </p:sp>
    </p:spTree>
    <p:extLst>
      <p:ext uri="{BB962C8B-B14F-4D97-AF65-F5344CB8AC3E}">
        <p14:creationId xmlns:p14="http://schemas.microsoft.com/office/powerpoint/2010/main" val="37076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=12</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23</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24</a:t>
            </a:fld>
            <a:endParaRPr lang="en-US"/>
          </a:p>
        </p:txBody>
      </p:sp>
    </p:spTree>
    <p:extLst>
      <p:ext uri="{BB962C8B-B14F-4D97-AF65-F5344CB8AC3E}">
        <p14:creationId xmlns:p14="http://schemas.microsoft.com/office/powerpoint/2010/main" val="3645112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917CD74-5647-4741-810B-A5E7F39C2C15}" type="slidenum">
              <a:rPr lang="en-US"/>
              <a:pPr/>
              <a:t>25</a:t>
            </a:fld>
            <a:endParaRPr lang="en-US"/>
          </a:p>
        </p:txBody>
      </p:sp>
      <p:sp>
        <p:nvSpPr>
          <p:cNvPr id="40963" name="Rectangle 2"/>
          <p:cNvSpPr>
            <a:spLocks noGrp="1" noRot="1" noChangeAspect="1" noChangeArrowheads="1" noTextEdit="1"/>
          </p:cNvSpPr>
          <p:nvPr>
            <p:ph type="sldImg"/>
          </p:nvPr>
        </p:nvSpPr>
        <p:spPr>
          <a:xfrm>
            <a:off x="1503363" y="720725"/>
            <a:ext cx="4119562" cy="3089275"/>
          </a:xfrm>
          <a:ln/>
        </p:spPr>
      </p:sp>
      <p:sp>
        <p:nvSpPr>
          <p:cNvPr id="40964" name="Rectangle 3"/>
          <p:cNvSpPr>
            <a:spLocks noGrp="1" noChangeArrowheads="1"/>
          </p:cNvSpPr>
          <p:nvPr>
            <p:ph type="body" idx="1"/>
          </p:nvPr>
        </p:nvSpPr>
        <p:spPr>
          <a:noFill/>
          <a:ln/>
        </p:spPr>
        <p:txBody>
          <a:bodyPr/>
          <a:lstStyle/>
          <a:p>
            <a:r>
              <a:rPr lang="en-US" b="1" dirty="0">
                <a:latin typeface="Times New Roman" charset="0"/>
              </a:rPr>
              <a:t>Blocking</a:t>
            </a:r>
            <a:r>
              <a:rPr lang="en-US" dirty="0">
                <a:latin typeface="Times New Roman" charset="0"/>
              </a:rPr>
              <a:t> is </a:t>
            </a:r>
            <a:r>
              <a:rPr lang="en-US" dirty="0" smtClean="0">
                <a:latin typeface="Times New Roman" charset="0"/>
              </a:rPr>
              <a:t>a good </a:t>
            </a:r>
            <a:r>
              <a:rPr lang="en-US" dirty="0">
                <a:latin typeface="Times New Roman" charset="0"/>
              </a:rPr>
              <a:t>way to eliminate uncontrolled variation, and therefore increase reliability.  The basic idea is to divide up your samples up into blocks that are more homogeneous than the whole set.  In other words, even if there is lots of uncontrolled variation between blocks, the blocks should be chosen so that there is little variation within a block.  Once you’ve blocked your data, you apply </a:t>
            </a:r>
            <a:r>
              <a:rPr lang="en-US" b="1" dirty="0">
                <a:latin typeface="Times New Roman" charset="0"/>
              </a:rPr>
              <a:t>all</a:t>
            </a:r>
            <a:r>
              <a:rPr lang="en-US" dirty="0">
                <a:latin typeface="Times New Roman" charset="0"/>
              </a:rPr>
              <a:t> the independent variable conditions </a:t>
            </a:r>
            <a:r>
              <a:rPr lang="en-US" b="1" dirty="0">
                <a:latin typeface="Times New Roman" charset="0"/>
              </a:rPr>
              <a:t>within </a:t>
            </a:r>
            <a:r>
              <a:rPr lang="en-US" dirty="0">
                <a:latin typeface="Times New Roman" charset="0"/>
              </a:rPr>
              <a:t>each block, and compare the dependent variables only within the block.</a:t>
            </a:r>
          </a:p>
          <a:p>
            <a:r>
              <a:rPr lang="en-US" dirty="0">
                <a:latin typeface="Times New Roman" charset="0"/>
              </a:rPr>
              <a:t>Here’s a simple example of blocking.  Suppose you’re studying materials for the soles of </a:t>
            </a:r>
            <a:r>
              <a:rPr lang="en-US" dirty="0" err="1">
                <a:latin typeface="Times New Roman" charset="0"/>
              </a:rPr>
              <a:t>childrens</a:t>
            </a:r>
            <a:r>
              <a:rPr lang="en-US" dirty="0">
                <a:latin typeface="Times New Roman" charset="0"/>
              </a:rPr>
              <a:t>’ shoes, and you want to see if material A wears faster or slower than material B. There’s much uncontrolled variation between feet of different children – how they behave, where they live and walk and play – but the two feet of the same child both see very similar conditions by comparison. So we treat each child as a block, and apply one sole material to one foot, and the other sole material to the other foot.  Then we measure the difference between the sole wear as our dependent variable.  This technique prevents inter-child variation from swamping the effect we’re trying to see.</a:t>
            </a:r>
          </a:p>
          <a:p>
            <a:r>
              <a:rPr lang="en-US" dirty="0">
                <a:latin typeface="Times New Roman" charset="0"/>
              </a:rPr>
              <a:t>In agriculture, blocking is done in space.  A field is divided up into small plots, and all the treatments (pesticides, for example) are applied to plants in each plot.  Even though different parts of the field may differ widely in soil quality, light, water, or air quality, plants in the same plot are likely to be living in very similar conditions.</a:t>
            </a:r>
          </a:p>
          <a:p>
            <a:r>
              <a:rPr lang="en-US" dirty="0">
                <a:latin typeface="Times New Roman" charset="0"/>
              </a:rPr>
              <a:t>Blocking helps solve reliability problems, but it doesn’t address internal validity.  What if we always assigned material A to the left foot, and material B to the right foot?  Since most people are right-handed and left-footed, some of the difference in sole wear may be caused by footedness, and not by the sole material.  So you should still randomize assignments within the block.</a:t>
            </a:r>
          </a:p>
          <a:p>
            <a:endParaRPr lang="en-US" dirty="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B13BB4C-28F6-B14A-B1CE-7110F4E38D28}" type="slidenum">
              <a:rPr lang="en-US"/>
              <a:pPr/>
              <a:t>26</a:t>
            </a:fld>
            <a:endParaRPr lang="en-US"/>
          </a:p>
        </p:txBody>
      </p:sp>
      <p:sp>
        <p:nvSpPr>
          <p:cNvPr id="41987" name="Rectangle 2"/>
          <p:cNvSpPr>
            <a:spLocks noGrp="1" noRot="1" noChangeAspect="1" noChangeArrowheads="1" noTextEdit="1"/>
          </p:cNvSpPr>
          <p:nvPr>
            <p:ph type="sldImg"/>
          </p:nvPr>
        </p:nvSpPr>
        <p:spPr>
          <a:xfrm>
            <a:off x="1503363" y="720725"/>
            <a:ext cx="4119562" cy="3089275"/>
          </a:xfrm>
          <a:ln/>
        </p:spPr>
      </p:sp>
      <p:sp>
        <p:nvSpPr>
          <p:cNvPr id="41988" name="Rectangle 3"/>
          <p:cNvSpPr>
            <a:spLocks noGrp="1" noChangeArrowheads="1"/>
          </p:cNvSpPr>
          <p:nvPr>
            <p:ph type="body" idx="1"/>
          </p:nvPr>
        </p:nvSpPr>
        <p:spPr>
          <a:noFill/>
          <a:ln/>
        </p:spPr>
        <p:txBody>
          <a:bodyPr/>
          <a:lstStyle/>
          <a:p>
            <a:r>
              <a:rPr lang="en-US">
                <a:latin typeface="Times New Roman" charset="0"/>
              </a:rPr>
              <a:t>The idea of blocking is what separates two commonly-used designs in user studies that compare two interfaces.  Looking at these designs also gives us an opportunity to review some of the concepts we’ve discussed in this lecture.</a:t>
            </a:r>
          </a:p>
          <a:p>
            <a:r>
              <a:rPr lang="en-US">
                <a:latin typeface="Times New Roman" charset="0"/>
              </a:rPr>
              <a:t>A </a:t>
            </a:r>
            <a:r>
              <a:rPr lang="en-US" b="1">
                <a:latin typeface="Times New Roman" charset="0"/>
              </a:rPr>
              <a:t>between-subjects</a:t>
            </a:r>
            <a:r>
              <a:rPr lang="en-US">
                <a:latin typeface="Times New Roman" charset="0"/>
              </a:rPr>
              <a:t> design is unblocked.  Users are randomly divided into two groups.  These groups aren’t blocks!  Why? First, because they aren’t more homogeneous than the whole set – they were chosen randomly, after all.  And second, because we’re going to apply only one independent variable condition within each group. One group uses only interface X, and the other group uses only interface Y.  The performance of the X group is then compared with the performance of the Y group.  This design eliminates variation due to interface ordering effects.  Since users only see one interface, they can’t transfer what they learned from one interface to the other, and they won’t be more tired on one interface than the other.  But it suffers from reliability problems, because the differences between the interfaces may be swamped by the innate differences between users.  As a result, you need more repetition – more users – to get reliable and significant results from a between subjects design.</a:t>
            </a:r>
          </a:p>
          <a:p>
            <a:r>
              <a:rPr lang="en-US">
                <a:latin typeface="Times New Roman" charset="0"/>
              </a:rPr>
              <a:t>A </a:t>
            </a:r>
            <a:r>
              <a:rPr lang="en-US" b="1">
                <a:latin typeface="Times New Roman" charset="0"/>
              </a:rPr>
              <a:t>within-subjects</a:t>
            </a:r>
            <a:r>
              <a:rPr lang="en-US">
                <a:latin typeface="Times New Roman" charset="0"/>
              </a:rPr>
              <a:t> design is blocked by user.  Each user sees both interfaces, and the differential performance (performance on X – performance on Y) of all users is averaged and compared with 0.  This design eliminates variation due to user differences, but may have reliability problems due to ordering effects.</a:t>
            </a:r>
          </a:p>
          <a:p>
            <a:r>
              <a:rPr lang="en-US">
                <a:latin typeface="Times New Roman" charset="0"/>
              </a:rPr>
              <a:t>Which design is better? User differences cause much more variation than ordering effects, so the between-subjects design typically needs more users than the within-subjects design.  But the between-subjects design may be more externally valid, because users in the real world will probably end up using only one interface (X or Y), not both.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503363" y="720725"/>
            <a:ext cx="4119562" cy="3089275"/>
          </a:xfrm>
          <a:ln/>
        </p:spPr>
      </p:sp>
      <p:sp>
        <p:nvSpPr>
          <p:cNvPr id="43011" name="Notes Placeholder 2"/>
          <p:cNvSpPr>
            <a:spLocks noGrp="1"/>
          </p:cNvSpPr>
          <p:nvPr>
            <p:ph type="body" idx="1"/>
          </p:nvPr>
        </p:nvSpPr>
        <p:spPr>
          <a:noFill/>
          <a:ln/>
        </p:spPr>
        <p:txBody>
          <a:bodyPr/>
          <a:lstStyle/>
          <a:p>
            <a:r>
              <a:rPr lang="en-US" dirty="0">
                <a:latin typeface="Times New Roman" charset="0"/>
              </a:rPr>
              <a:t>Within-subjects designs suffer from ordering effects (particularly learning, which makes people get better, and fatigue, which makes them do worse).  Randomizing the order of tasks and experimental conditions is one way to deal with these effects. Another way, particularly when the number of users is small, is </a:t>
            </a:r>
            <a:r>
              <a:rPr lang="en-US" b="1" dirty="0">
                <a:latin typeface="Times New Roman" charset="0"/>
              </a:rPr>
              <a:t>counterbalancing</a:t>
            </a:r>
            <a:r>
              <a:rPr lang="en-US" dirty="0">
                <a:latin typeface="Times New Roman" charset="0"/>
              </a:rPr>
              <a:t>, which ensures that every experimental condition occurs the same number of times at each position in the order.  You counterbalance your experiment with the help of a </a:t>
            </a:r>
            <a:r>
              <a:rPr lang="en-US" b="1" dirty="0">
                <a:latin typeface="Times New Roman" charset="0"/>
              </a:rPr>
              <a:t>Latin square</a:t>
            </a:r>
            <a:r>
              <a:rPr lang="en-US" dirty="0">
                <a:latin typeface="Times New Roman" charset="0"/>
              </a:rPr>
              <a:t>, which is an </a:t>
            </a:r>
            <a:r>
              <a:rPr lang="en-US" dirty="0" err="1">
                <a:latin typeface="Times New Roman" charset="0"/>
              </a:rPr>
              <a:t>NxN</a:t>
            </a:r>
            <a:r>
              <a:rPr lang="en-US" dirty="0">
                <a:latin typeface="Times New Roman" charset="0"/>
              </a:rPr>
              <a:t> matrix with the property that a symbol occurs exactly once in each row and each column.  A few Latin squares are shown here; it’s not hard to recognize the pattern and reproduce it for higher N.</a:t>
            </a:r>
          </a:p>
          <a:p>
            <a:r>
              <a:rPr lang="en-US" dirty="0">
                <a:latin typeface="Times New Roman" charset="0"/>
              </a:rPr>
              <a:t>To use counterbalancing, you first determine N, the number of experimental conditions you have, which is done by taking the product of the different values of each independent variable you are using.  For example, the Windows vs. Mac </a:t>
            </a:r>
            <a:r>
              <a:rPr lang="en-US" dirty="0" err="1">
                <a:latin typeface="Times New Roman" charset="0"/>
              </a:rPr>
              <a:t>menubar</a:t>
            </a:r>
            <a:r>
              <a:rPr lang="en-US" dirty="0">
                <a:latin typeface="Times New Roman" charset="0"/>
              </a:rPr>
              <a:t> experiment has one independent variable with two values, hence two experimental conditions.  If we also decided to test how the speed of access varied with starting distance from the menu (say, 50 pixels, 500 pixels, and 1000 pixels), then we’d have 6 experimental conditions (2 </a:t>
            </a:r>
            <a:r>
              <a:rPr lang="en-US" dirty="0" err="1">
                <a:latin typeface="Times New Roman" charset="0"/>
              </a:rPr>
              <a:t>menubars</a:t>
            </a:r>
            <a:r>
              <a:rPr lang="en-US" dirty="0">
                <a:latin typeface="Times New Roman" charset="0"/>
              </a:rPr>
              <a:t> x 3 distances).  Given the number of conditions N, we divide the users randomly into N equal groups (G1...GN), and present each group with the conditions in the order of a different column from the Latin square.</a:t>
            </a:r>
          </a:p>
          <a:p>
            <a:r>
              <a:rPr lang="en-US" dirty="0">
                <a:latin typeface="Times New Roman" charset="0"/>
              </a:rPr>
              <a:t>Note that it’s important for the number of users to be a multiple of N, so that the groups are equal in size.  Otherwise the conditions won’t occur the same number of times at each position in the order.</a:t>
            </a:r>
          </a:p>
          <a:p>
            <a:r>
              <a:rPr lang="en-US" dirty="0">
                <a:latin typeface="Times New Roman" charset="0"/>
              </a:rPr>
              <a:t>The simple Latin squares shown here have a flaw – </a:t>
            </a:r>
            <a:r>
              <a:rPr lang="en-US" i="1" dirty="0">
                <a:latin typeface="Times New Roman" charset="0"/>
              </a:rPr>
              <a:t>pairwise</a:t>
            </a:r>
            <a:r>
              <a:rPr lang="en-US" dirty="0">
                <a:latin typeface="Times New Roman" charset="0"/>
              </a:rPr>
              <a:t> learning effects are not controlled.  In the 3x3 matrix, for example, B appears after A two-thirds of the time.  In the 4x4 matrix, B follows A three-quarters of the time.  So high performance on B may be due to practice on A, rather than inherent to B.  This problem can be fixed by a </a:t>
            </a:r>
            <a:r>
              <a:rPr lang="en-US" b="1" dirty="0">
                <a:latin typeface="Times New Roman" charset="0"/>
              </a:rPr>
              <a:t>balanced Latin square</a:t>
            </a:r>
            <a:r>
              <a:rPr lang="en-US" dirty="0">
                <a:latin typeface="Times New Roman" charset="0"/>
              </a:rPr>
              <a:t>, left as an exercise for the reader.  (Or see I. Scott </a:t>
            </a:r>
            <a:r>
              <a:rPr lang="en-US" dirty="0" err="1">
                <a:latin typeface="Times New Roman" charset="0"/>
              </a:rPr>
              <a:t>MacKenzie</a:t>
            </a:r>
            <a:r>
              <a:rPr lang="en-US" dirty="0">
                <a:latin typeface="Times New Roman" charset="0"/>
              </a:rPr>
              <a:t>, “Research Note: Within-subjects vs. Between-subjects Designs: Which to Use?”, 2008, http://</a:t>
            </a:r>
            <a:r>
              <a:rPr lang="en-US" dirty="0" err="1">
                <a:latin typeface="Times New Roman" charset="0"/>
              </a:rPr>
              <a:t>www.yorku.ca</a:t>
            </a:r>
            <a:r>
              <a:rPr lang="en-US" dirty="0">
                <a:latin typeface="Times New Roman" charset="0"/>
              </a:rPr>
              <a:t>/</a:t>
            </a:r>
            <a:r>
              <a:rPr lang="en-US" dirty="0" err="1">
                <a:latin typeface="Times New Roman" charset="0"/>
              </a:rPr>
              <a:t>mack</a:t>
            </a:r>
            <a:r>
              <a:rPr lang="en-US" dirty="0">
                <a:latin typeface="Times New Roman" charset="0"/>
              </a:rPr>
              <a:t>/RN-</a:t>
            </a:r>
            <a:r>
              <a:rPr lang="en-US" dirty="0" err="1">
                <a:latin typeface="Times New Roman" charset="0"/>
              </a:rPr>
              <a:t>Counterbalancing.html</a:t>
            </a:r>
            <a:r>
              <a:rPr lang="en-US" dirty="0">
                <a:latin typeface="Times New Roman" charset="0"/>
              </a:rPr>
              <a:t>).</a:t>
            </a:r>
          </a:p>
        </p:txBody>
      </p:sp>
      <p:sp>
        <p:nvSpPr>
          <p:cNvPr id="43012" name="Slide Number Placeholder 3"/>
          <p:cNvSpPr>
            <a:spLocks noGrp="1"/>
          </p:cNvSpPr>
          <p:nvPr>
            <p:ph type="sldNum" sz="quarter" idx="5"/>
          </p:nvPr>
        </p:nvSpPr>
        <p:spPr>
          <a:noFill/>
        </p:spPr>
        <p:txBody>
          <a:bodyPr/>
          <a:lstStyle/>
          <a:p>
            <a:fld id="{FEE75D9B-8F39-744C-B61B-E6CFAB211E41}" type="slidenum">
              <a:rPr lang="en-US"/>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28</a:t>
            </a:fld>
            <a:endParaRPr lang="en-US"/>
          </a:p>
        </p:txBody>
      </p:sp>
    </p:spTree>
    <p:extLst>
      <p:ext uri="{BB962C8B-B14F-4D97-AF65-F5344CB8AC3E}">
        <p14:creationId xmlns:p14="http://schemas.microsoft.com/office/powerpoint/2010/main" val="1539323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=12</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29</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F6FCD57-E1A1-D142-8E6F-3DCD68319FAF}" type="slidenum">
              <a:rPr lang="en-US"/>
              <a:pPr/>
              <a:t>3</a:t>
            </a:fld>
            <a:endParaRPr lang="en-US"/>
          </a:p>
        </p:txBody>
      </p:sp>
      <p:sp>
        <p:nvSpPr>
          <p:cNvPr id="27651" name="Rectangle 2"/>
          <p:cNvSpPr>
            <a:spLocks noGrp="1" noRot="1" noChangeAspect="1" noChangeArrowheads="1" noTextEdit="1"/>
          </p:cNvSpPr>
          <p:nvPr>
            <p:ph type="sldImg"/>
          </p:nvPr>
        </p:nvSpPr>
        <p:spPr>
          <a:xfrm>
            <a:off x="1503363" y="720725"/>
            <a:ext cx="4119562" cy="3089275"/>
          </a:xfrm>
          <a:ln/>
        </p:spPr>
      </p:sp>
      <p:sp>
        <p:nvSpPr>
          <p:cNvPr id="27652" name="Rectangle 3"/>
          <p:cNvSpPr>
            <a:spLocks noGrp="1" noChangeArrowheads="1"/>
          </p:cNvSpPr>
          <p:nvPr>
            <p:ph type="body" idx="1"/>
          </p:nvPr>
        </p:nvSpPr>
        <p:spPr>
          <a:noFill/>
          <a:ln/>
        </p:spPr>
        <p:txBody>
          <a:bodyPr/>
          <a:lstStyle/>
          <a:p>
            <a:r>
              <a:rPr lang="en-US" dirty="0">
                <a:solidFill>
                  <a:srgbClr val="000000"/>
                </a:solidFill>
                <a:latin typeface="Times New Roman" charset="0"/>
              </a:rPr>
              <a:t>Here’s an alternative approach to providing easy access to high-frequency menu choices: a </a:t>
            </a:r>
            <a:r>
              <a:rPr lang="en-US" b="1" dirty="0">
                <a:solidFill>
                  <a:srgbClr val="000000"/>
                </a:solidFill>
                <a:latin typeface="Times New Roman" charset="0"/>
              </a:rPr>
              <a:t>split menu</a:t>
            </a:r>
            <a:r>
              <a:rPr lang="en-US" dirty="0">
                <a:solidFill>
                  <a:srgbClr val="000000"/>
                </a:solidFill>
                <a:latin typeface="Times New Roman" charset="0"/>
              </a:rPr>
              <a:t>.  You can see it in Microsoft Office’s font drop-down menu. A small number of fonts that you’ve used recently appear in the upper part of the menu, while the entire list of fonts is available in the lower part of the menu. The upper list is sorted by </a:t>
            </a:r>
            <a:r>
              <a:rPr lang="en-US" dirty="0" err="1">
                <a:solidFill>
                  <a:srgbClr val="000000"/>
                </a:solidFill>
                <a:latin typeface="Times New Roman" charset="0"/>
              </a:rPr>
              <a:t>recency</a:t>
            </a:r>
            <a:r>
              <a:rPr lang="en-US" dirty="0">
                <a:solidFill>
                  <a:srgbClr val="000000"/>
                </a:solidFill>
                <a:latin typeface="Times New Roman" charset="0"/>
              </a:rPr>
              <a:t>, while the lower part is sorted alphabetically</a:t>
            </a:r>
            <a:r>
              <a:rPr lang="en-US" dirty="0" smtClean="0">
                <a:solidFill>
                  <a:srgbClr val="000000"/>
                </a:solidFill>
                <a:latin typeface="Times New Roman" charset="0"/>
              </a:rPr>
              <a:t>.</a:t>
            </a:r>
          </a:p>
          <a:p>
            <a:endParaRPr lang="en-US" dirty="0" smtClean="0">
              <a:solidFill>
                <a:srgbClr val="000000"/>
              </a:solidFill>
              <a:latin typeface="Times New Roman" charset="0"/>
            </a:endParaRPr>
          </a:p>
          <a:p>
            <a:r>
              <a:rPr lang="en-US" dirty="0" smtClean="0">
                <a:solidFill>
                  <a:srgbClr val="000000"/>
                </a:solidFill>
                <a:latin typeface="Times New Roman" charset="0"/>
              </a:rPr>
              <a:t>Think about how the split menu design affects</a:t>
            </a:r>
            <a:r>
              <a:rPr lang="en-US" baseline="0" dirty="0" smtClean="0">
                <a:solidFill>
                  <a:srgbClr val="000000"/>
                </a:solidFill>
                <a:latin typeface="Times New Roman" charset="0"/>
              </a:rPr>
              <a:t> usability. How might it compare to adaptive menus?</a:t>
            </a:r>
            <a:endParaRPr lang="en-US" dirty="0" smtClean="0">
              <a:solidFill>
                <a:srgbClr val="000000"/>
              </a:solidFill>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503363" y="720725"/>
            <a:ext cx="4119562" cy="3089275"/>
          </a:xfrm>
          <a:ln/>
        </p:spPr>
      </p:sp>
      <p:sp>
        <p:nvSpPr>
          <p:cNvPr id="44035" name="Notes Placeholder 2"/>
          <p:cNvSpPr>
            <a:spLocks noGrp="1"/>
          </p:cNvSpPr>
          <p:nvPr>
            <p:ph type="body" idx="1"/>
          </p:nvPr>
        </p:nvSpPr>
        <p:spPr>
          <a:noFill/>
          <a:ln/>
        </p:spPr>
        <p:txBody>
          <a:bodyPr/>
          <a:lstStyle/>
          <a:p>
            <a:r>
              <a:rPr lang="en-US" dirty="0">
                <a:latin typeface="Times New Roman" charset="0"/>
              </a:rPr>
              <a:t>One thing we’ve glossed over a bit is how to </a:t>
            </a:r>
            <a:r>
              <a:rPr lang="en-US" b="1" dirty="0">
                <a:latin typeface="Times New Roman" charset="0"/>
              </a:rPr>
              <a:t>measure</a:t>
            </a:r>
            <a:r>
              <a:rPr lang="en-US" dirty="0">
                <a:latin typeface="Times New Roman" charset="0"/>
              </a:rPr>
              <a:t> the dependent variables we’re interested in.  Different measurement approaches have different kinds of noise, and some have biases induced by the user’s awareness that their behavior is being studied.  These biases are generally called </a:t>
            </a:r>
            <a:r>
              <a:rPr lang="en-US" b="1" dirty="0">
                <a:latin typeface="Times New Roman" charset="0"/>
              </a:rPr>
              <a:t>reactivity</a:t>
            </a:r>
            <a:r>
              <a:rPr lang="en-US" dirty="0">
                <a:latin typeface="Times New Roman" charset="0"/>
              </a:rPr>
              <a:t> </a:t>
            </a:r>
            <a:r>
              <a:rPr lang="en-US" b="1" dirty="0">
                <a:latin typeface="Times New Roman" charset="0"/>
              </a:rPr>
              <a:t>effects</a:t>
            </a:r>
            <a:r>
              <a:rPr lang="en-US" dirty="0">
                <a:latin typeface="Times New Roman" charset="0"/>
              </a:rPr>
              <a:t> by the social science community. Here’s a simple taxonomy from the McGrath paper (“Methodology Matters”, cited earlier), ranked by the obtrusiveness (and hence susceptibility to reactivity) of the method.</a:t>
            </a:r>
          </a:p>
          <a:p>
            <a:r>
              <a:rPr lang="en-US" b="1" dirty="0">
                <a:latin typeface="Times New Roman" charset="0"/>
              </a:rPr>
              <a:t>Self-report</a:t>
            </a:r>
            <a:r>
              <a:rPr lang="en-US" dirty="0">
                <a:latin typeface="Times New Roman" charset="0"/>
              </a:rPr>
              <a:t> means asking the user to provide the data.  Examples might be “How many times a day do you check email?” or “How much did you like this interface?”  Self-reports are applicable to many different questions, and very cheap to collect.  They are also noisy (particularly where quantitative data is requested), and may be biased by a variety of reactive effects, like politeness (trying to please the experimenter) and social desirability (saying what they think they </a:t>
            </a:r>
            <a:r>
              <a:rPr lang="en-US" i="1" dirty="0">
                <a:latin typeface="Times New Roman" charset="0"/>
              </a:rPr>
              <a:t>should</a:t>
            </a:r>
            <a:r>
              <a:rPr lang="en-US" dirty="0">
                <a:latin typeface="Times New Roman" charset="0"/>
              </a:rPr>
              <a:t> say, rather than the truth).  Surveys generally exclusively use self-reported measures, though carefully-designed surveys can eliminate some of the biases.  Lab experiments must resort to self-reports for some variables, particularly satisfaction, but better alternatives can often be found.</a:t>
            </a:r>
          </a:p>
          <a:p>
            <a:r>
              <a:rPr lang="en-US" b="1" dirty="0">
                <a:latin typeface="Times New Roman" charset="0"/>
              </a:rPr>
              <a:t>Observation</a:t>
            </a:r>
            <a:r>
              <a:rPr lang="en-US" dirty="0">
                <a:latin typeface="Times New Roman" charset="0"/>
              </a:rPr>
              <a:t> means either the experimenter or an instrument (stopwatch, logging, screen capture, camera) is capturing the data.  Observation is more expensive, but also more objective and controlled.  A key distinction is whether the observation is visible (known to the subject) or hidden.  Visible observation can produce distorting effects, like the classic “Hawthorne effect”, in which people perform better simply because they know they’re being studied.  Hidden observation raises ethical questions of informed consent.  Usually in lab experiments, the dilemma is resolved by using visible observation (or at least informed consent about observation), but using it on </a:t>
            </a:r>
            <a:r>
              <a:rPr lang="en-US" i="1" dirty="0">
                <a:latin typeface="Times New Roman" charset="0"/>
              </a:rPr>
              <a:t>all </a:t>
            </a:r>
            <a:r>
              <a:rPr lang="en-US" dirty="0">
                <a:latin typeface="Times New Roman" charset="0"/>
              </a:rPr>
              <a:t>conditions, and making it as unobtrusive as possible so that users stop thinking about it.</a:t>
            </a:r>
          </a:p>
          <a:p>
            <a:r>
              <a:rPr lang="en-US" dirty="0">
                <a:latin typeface="Times New Roman" charset="0"/>
              </a:rPr>
              <a:t>The last two measures are not used in lab experiments, because they use data that was not created solely for the purpose of the experiment, so they cannot be controlled.  </a:t>
            </a:r>
            <a:r>
              <a:rPr lang="en-US" b="1" dirty="0">
                <a:latin typeface="Times New Roman" charset="0"/>
              </a:rPr>
              <a:t>Archival records </a:t>
            </a:r>
            <a:r>
              <a:rPr lang="en-US" dirty="0">
                <a:latin typeface="Times New Roman" charset="0"/>
              </a:rPr>
              <a:t>are records of past behavior, not made expressly for the purpose of the current research.  Like observation, archival records can be distinguished by whether the user was aware that the records might be studied or read by another person (public) or not (private).  Comments on a blog are public archival records; files on your hard drive are private.  Finally, </a:t>
            </a:r>
            <a:r>
              <a:rPr lang="en-US" b="1" dirty="0">
                <a:latin typeface="Times New Roman" charset="0"/>
              </a:rPr>
              <a:t>traces</a:t>
            </a:r>
            <a:r>
              <a:rPr lang="en-US" dirty="0">
                <a:latin typeface="Times New Roman" charset="0"/>
              </a:rPr>
              <a:t> are laid down by behavior without the people involved even being </a:t>
            </a:r>
            <a:r>
              <a:rPr lang="en-US" i="1" dirty="0">
                <a:latin typeface="Times New Roman" charset="0"/>
              </a:rPr>
              <a:t>aware</a:t>
            </a:r>
            <a:r>
              <a:rPr lang="en-US" dirty="0">
                <a:latin typeface="Times New Roman" charset="0"/>
              </a:rPr>
              <a:t> that they are leaving something behind.  The classic example of a trace is “read wear”, the </a:t>
            </a:r>
            <a:r>
              <a:rPr lang="en-US" dirty="0" err="1">
                <a:latin typeface="Times New Roman" charset="0"/>
              </a:rPr>
              <a:t>dogears</a:t>
            </a:r>
            <a:r>
              <a:rPr lang="en-US" dirty="0">
                <a:latin typeface="Times New Roman" charset="0"/>
              </a:rPr>
              <a:t> and damage to books that indicate where and how they’ve been used.  Web server access logs probably also fall into this category, since the vast majority of users are probably unaware that their page visits are being recorded.</a:t>
            </a:r>
          </a:p>
          <a:p>
            <a:endParaRPr lang="en-US" dirty="0">
              <a:latin typeface="Times New Roman" charset="0"/>
            </a:endParaRPr>
          </a:p>
        </p:txBody>
      </p:sp>
      <p:sp>
        <p:nvSpPr>
          <p:cNvPr id="44036" name="Slide Number Placeholder 3"/>
          <p:cNvSpPr>
            <a:spLocks noGrp="1"/>
          </p:cNvSpPr>
          <p:nvPr>
            <p:ph type="sldNum" sz="quarter" idx="5"/>
          </p:nvPr>
        </p:nvSpPr>
        <p:spPr>
          <a:noFill/>
        </p:spPr>
        <p:txBody>
          <a:bodyPr/>
          <a:lstStyle/>
          <a:p>
            <a:fld id="{00EC84E3-A8C9-4140-ABFF-197AD10728FE}" type="slidenum">
              <a:rPr lang="en-US"/>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503363" y="720725"/>
            <a:ext cx="4119562" cy="3089275"/>
          </a:xfrm>
          <a:ln/>
        </p:spPr>
      </p:sp>
      <p:sp>
        <p:nvSpPr>
          <p:cNvPr id="45059" name="Notes Placeholder 2"/>
          <p:cNvSpPr>
            <a:spLocks noGrp="1"/>
          </p:cNvSpPr>
          <p:nvPr>
            <p:ph type="body" idx="1"/>
          </p:nvPr>
        </p:nvSpPr>
        <p:spPr>
          <a:noFill/>
          <a:ln/>
        </p:spPr>
        <p:txBody>
          <a:bodyPr/>
          <a:lstStyle/>
          <a:p>
            <a:r>
              <a:rPr lang="en-US" dirty="0">
                <a:latin typeface="Times New Roman" charset="0"/>
              </a:rPr>
              <a:t>Let’s conclude the lecture by returning to the main kinds of research methods in HCI (lab experiments, field studies, and surveys).  We’re focusing on lab experiments in this course, because there’s much to say about them that isn’t covered by any other course in the EECS curriculum.  But frankly, each of these methods has advantages and disadvantages.  Lab experiments are abstract and obtrusive, and may not be representative of the real world.  Field studies can’t be controlled, so it’s hard to make strong, precise claims about comparative usability.  Surveys are biased by reactivity.</a:t>
            </a:r>
          </a:p>
          <a:p>
            <a:r>
              <a:rPr lang="en-US" dirty="0">
                <a:latin typeface="Times New Roman" charset="0"/>
              </a:rPr>
              <a:t>So a research program that depends entirely on only one of these methods as a source of data and validation is likely to be biased and incomplete.  One way to deal with this problem is by </a:t>
            </a:r>
            <a:r>
              <a:rPr lang="en-US" b="1" dirty="0">
                <a:latin typeface="Times New Roman" charset="0"/>
              </a:rPr>
              <a:t>triangulation</a:t>
            </a:r>
            <a:r>
              <a:rPr lang="en-US" dirty="0">
                <a:latin typeface="Times New Roman" charset="0"/>
              </a:rPr>
              <a:t> – using multiple methods (usually at least three, so that they can vote) to tackle the same research question.  If they all support your claim, then you have much stronger evidence, without as many biases.</a:t>
            </a:r>
          </a:p>
          <a:p>
            <a:r>
              <a:rPr lang="en-US" dirty="0">
                <a:latin typeface="Times New Roman" charset="0"/>
              </a:rPr>
              <a:t>Triangulation is rarely seen in a single paper, but is not uncommon in a single researcher’s whole research program (the series of papers generated by their work), and is frankly essential for the HCI field as a whole.  A diversity of research methods is necessary for producing reliable knowledge.  There’s an active debate right now in the HCI community about this question, because of a sense that the flagship conference (CHI) has become dominated by papers using controlled lab experiments</a:t>
            </a:r>
            <a:r>
              <a:rPr lang="en-US" dirty="0" smtClean="0">
                <a:latin typeface="Times New Roman" charset="0"/>
              </a:rPr>
              <a:t>.</a:t>
            </a:r>
            <a:endParaRPr lang="en-US" dirty="0">
              <a:latin typeface="Times New Roman" charset="0"/>
            </a:endParaRPr>
          </a:p>
        </p:txBody>
      </p:sp>
      <p:sp>
        <p:nvSpPr>
          <p:cNvPr id="45060" name="Slide Number Placeholder 3"/>
          <p:cNvSpPr>
            <a:spLocks noGrp="1"/>
          </p:cNvSpPr>
          <p:nvPr>
            <p:ph type="sldNum" sz="quarter" idx="5"/>
          </p:nvPr>
        </p:nvSpPr>
        <p:spPr>
          <a:noFill/>
        </p:spPr>
        <p:txBody>
          <a:bodyPr/>
          <a:lstStyle/>
          <a:p>
            <a:fld id="{C7074F50-58A0-5F43-8072-7832DCB0C65A}" type="slidenum">
              <a:rPr lang="en-US"/>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79E31D-062C-AD43-ADB1-A62D7BEA2F14}" type="slidenum">
              <a:rPr lang="en-US"/>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7EAAA3E-58DD-7545-9E3D-63F9A7CAA8FB}" type="slidenum">
              <a:rPr lang="en-US"/>
              <a:pPr/>
              <a:t>4</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r>
              <a:rPr lang="en-US" dirty="0" smtClean="0">
                <a:latin typeface="Times New Roman" charset="0"/>
                <a:ea typeface="Arial" charset="0"/>
              </a:rPr>
              <a:t>This lecture is designed for the graduate version of the course.  As a result, you may find that the lecture notes are longer and more</a:t>
            </a:r>
            <a:r>
              <a:rPr lang="en-US" baseline="0" dirty="0" smtClean="0">
                <a:latin typeface="Times New Roman" charset="0"/>
                <a:ea typeface="Arial" charset="0"/>
              </a:rPr>
              <a:t> in-depth than previous lectures in the course, and demands more study.</a:t>
            </a:r>
            <a:endParaRPr lang="en-US" dirty="0">
              <a:latin typeface="Times New Roman" charset="0"/>
              <a:ea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503363" y="720725"/>
            <a:ext cx="4119562" cy="3089275"/>
          </a:xfrm>
          <a:ln/>
        </p:spPr>
      </p:sp>
      <p:sp>
        <p:nvSpPr>
          <p:cNvPr id="29699" name="Notes Placeholder 2"/>
          <p:cNvSpPr>
            <a:spLocks noGrp="1"/>
          </p:cNvSpPr>
          <p:nvPr>
            <p:ph type="body" idx="1"/>
          </p:nvPr>
        </p:nvSpPr>
        <p:spPr>
          <a:noFill/>
          <a:ln/>
        </p:spPr>
        <p:txBody>
          <a:bodyPr/>
          <a:lstStyle/>
          <a:p>
            <a:r>
              <a:rPr lang="en-US" dirty="0">
                <a:latin typeface="Times New Roman" charset="0"/>
              </a:rPr>
              <a:t>We’ll start by talking about the main kinds of research methods in human-computer interaction.  Here we mean </a:t>
            </a:r>
            <a:r>
              <a:rPr lang="en-US" b="1" dirty="0">
                <a:latin typeface="Times New Roman" charset="0"/>
              </a:rPr>
              <a:t>empirical methods</a:t>
            </a:r>
            <a:r>
              <a:rPr lang="en-US" dirty="0">
                <a:latin typeface="Times New Roman" charset="0"/>
              </a:rPr>
              <a:t>, techniques for investigating the world and collecting evidence to prove or disprove our hypotheses about how people interact with computers, and about the usability of interfaces.  These methods are widely used across other kinds of research involving people, including psychology, cognitive science, sociology, and economics.  When we talk about an HCI research paper and look for the </a:t>
            </a:r>
            <a:r>
              <a:rPr lang="en-US" b="1" dirty="0">
                <a:latin typeface="Times New Roman" charset="0"/>
              </a:rPr>
              <a:t>evaluation</a:t>
            </a:r>
            <a:r>
              <a:rPr lang="en-US" dirty="0">
                <a:latin typeface="Times New Roman" charset="0"/>
              </a:rPr>
              <a:t> of the paper’s claim, we will often find one of these methods.  Note that these are not the </a:t>
            </a:r>
            <a:r>
              <a:rPr lang="en-US" i="1" dirty="0">
                <a:latin typeface="Times New Roman" charset="0"/>
              </a:rPr>
              <a:t>only </a:t>
            </a:r>
            <a:r>
              <a:rPr lang="en-US" dirty="0">
                <a:latin typeface="Times New Roman" charset="0"/>
              </a:rPr>
              <a:t> acceptable kinds of evaluation in human-computer interaction.  In particular, </a:t>
            </a:r>
            <a:r>
              <a:rPr lang="en-US" dirty="0" smtClean="0">
                <a:latin typeface="Times New Roman" charset="0"/>
              </a:rPr>
              <a:t>we largely </a:t>
            </a:r>
            <a:r>
              <a:rPr lang="en-US" dirty="0">
                <a:latin typeface="Times New Roman" charset="0"/>
              </a:rPr>
              <a:t>ignore evaluation methods that are relevant to the </a:t>
            </a:r>
            <a:r>
              <a:rPr lang="en-US" b="1" dirty="0">
                <a:latin typeface="Times New Roman" charset="0"/>
              </a:rPr>
              <a:t>computer</a:t>
            </a:r>
            <a:r>
              <a:rPr lang="en-US" dirty="0">
                <a:latin typeface="Times New Roman" charset="0"/>
              </a:rPr>
              <a:t> side of the human-computer interface: issues like performance, reliability, security; proof that a system or toolkit is broadly applicable; etc</a:t>
            </a:r>
            <a:r>
              <a:rPr lang="en-US" dirty="0" smtClean="0">
                <a:latin typeface="Times New Roman" charset="0"/>
              </a:rPr>
              <a:t>.</a:t>
            </a:r>
          </a:p>
          <a:p>
            <a:r>
              <a:rPr lang="en-US" dirty="0" smtClean="0">
                <a:latin typeface="Times New Roman" charset="0"/>
              </a:rPr>
              <a:t>A </a:t>
            </a:r>
            <a:r>
              <a:rPr lang="en-US" b="1" dirty="0">
                <a:latin typeface="Times New Roman" charset="0"/>
              </a:rPr>
              <a:t>lab experiment</a:t>
            </a:r>
            <a:r>
              <a:rPr lang="en-US" dirty="0">
                <a:latin typeface="Times New Roman" charset="0"/>
              </a:rPr>
              <a:t> is an artificial situation, created by and highly controlled by the experimenter, that typically compares alternative user interfaces or measures how usability varies with some design parameter.  One example might be a test of font readability, done by bringing subjects into the experimenter’s lab, asking them to read texts displayed with different fonts, and timing their reading speed</a:t>
            </a:r>
            <a:r>
              <a:rPr lang="en-US" dirty="0" smtClean="0">
                <a:latin typeface="Times New Roman" charset="0"/>
              </a:rPr>
              <a:t>.</a:t>
            </a:r>
          </a:p>
          <a:p>
            <a:r>
              <a:rPr lang="en-US" dirty="0" smtClean="0">
                <a:latin typeface="Times New Roman" charset="0"/>
              </a:rPr>
              <a:t>A </a:t>
            </a:r>
            <a:r>
              <a:rPr lang="en-US" b="1" dirty="0">
                <a:latin typeface="Times New Roman" charset="0"/>
              </a:rPr>
              <a:t>field study</a:t>
            </a:r>
            <a:r>
              <a:rPr lang="en-US" dirty="0">
                <a:latin typeface="Times New Roman" charset="0"/>
              </a:rPr>
              <a:t> is a real situation, happening in the actual environment where people use the interface under consideration, and using real tasks (rather than tasks concocted by the experimenter).  Social scientists make distinctions between pure field studies (where the researcher acts like an anthropologist or ethnographer, intervenes as little as possible, hiding in the bushes, so to speak) and field </a:t>
            </a:r>
            <a:r>
              <a:rPr lang="en-US" i="1" dirty="0">
                <a:latin typeface="Times New Roman" charset="0"/>
              </a:rPr>
              <a:t>experiments</a:t>
            </a:r>
            <a:r>
              <a:rPr lang="en-US" dirty="0">
                <a:latin typeface="Times New Roman" charset="0"/>
              </a:rPr>
              <a:t> (where the researcher introduces something new, like a new system, new process, or new UI).  In HCI, which is still a young field and still striving to make something new, these distinctions end up being a matter of </a:t>
            </a:r>
            <a:r>
              <a:rPr lang="en-US" i="1" dirty="0">
                <a:latin typeface="Times New Roman" charset="0"/>
              </a:rPr>
              <a:t>when</a:t>
            </a:r>
            <a:r>
              <a:rPr lang="en-US" dirty="0">
                <a:latin typeface="Times New Roman" charset="0"/>
              </a:rPr>
              <a:t> the study happens to be done in the evolution of your project.  Initial field studies just observe without intervening (contextual inquiry, which we discussed</a:t>
            </a:r>
            <a:r>
              <a:rPr lang="en-US" dirty="0" smtClean="0">
                <a:latin typeface="Times New Roman" charset="0"/>
              </a:rPr>
              <a:t> in</a:t>
            </a:r>
            <a:r>
              <a:rPr lang="en-US" baseline="0" dirty="0" smtClean="0">
                <a:latin typeface="Times New Roman" charset="0"/>
              </a:rPr>
              <a:t> the task analysis lecture</a:t>
            </a:r>
            <a:r>
              <a:rPr lang="en-US" dirty="0" smtClean="0">
                <a:latin typeface="Times New Roman" charset="0"/>
              </a:rPr>
              <a:t>, </a:t>
            </a:r>
            <a:r>
              <a:rPr lang="en-US" dirty="0">
                <a:latin typeface="Times New Roman" charset="0"/>
              </a:rPr>
              <a:t>is a technique like this).  Final field studies deliver the new UI and see how it’s used</a:t>
            </a:r>
            <a:r>
              <a:rPr lang="en-US" dirty="0" smtClean="0">
                <a:latin typeface="Times New Roman" charset="0"/>
              </a:rPr>
              <a:t>.</a:t>
            </a:r>
          </a:p>
          <a:p>
            <a:r>
              <a:rPr lang="en-US" dirty="0" smtClean="0">
                <a:latin typeface="Times New Roman" charset="0"/>
              </a:rPr>
              <a:t>A </a:t>
            </a:r>
            <a:r>
              <a:rPr lang="en-US" b="1" dirty="0">
                <a:latin typeface="Times New Roman" charset="0"/>
              </a:rPr>
              <a:t>survey</a:t>
            </a:r>
            <a:r>
              <a:rPr lang="en-US" dirty="0">
                <a:latin typeface="Times New Roman" charset="0"/>
              </a:rPr>
              <a:t> is a questionnaire, conducted by paper, phone, web, or in person.</a:t>
            </a:r>
          </a:p>
          <a:p>
            <a:endParaRPr lang="en-US" dirty="0">
              <a:latin typeface="Times New Roman" charset="0"/>
            </a:endParaRPr>
          </a:p>
        </p:txBody>
      </p:sp>
      <p:sp>
        <p:nvSpPr>
          <p:cNvPr id="29700" name="Slide Number Placeholder 3"/>
          <p:cNvSpPr>
            <a:spLocks noGrp="1"/>
          </p:cNvSpPr>
          <p:nvPr>
            <p:ph type="sldNum" sz="quarter" idx="5"/>
          </p:nvPr>
        </p:nvSpPr>
        <p:spPr>
          <a:noFill/>
        </p:spPr>
        <p:txBody>
          <a:bodyPr/>
          <a:lstStyle/>
          <a:p>
            <a:fld id="{93969CBA-FEA5-7D49-A382-95D3C1164F60}"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503363" y="720725"/>
            <a:ext cx="4119562" cy="3089275"/>
          </a:xfrm>
          <a:ln/>
        </p:spPr>
      </p:sp>
      <p:sp>
        <p:nvSpPr>
          <p:cNvPr id="30723" name="Notes Placeholder 2"/>
          <p:cNvSpPr>
            <a:spLocks noGrp="1"/>
          </p:cNvSpPr>
          <p:nvPr>
            <p:ph type="body" idx="1"/>
          </p:nvPr>
        </p:nvSpPr>
        <p:spPr>
          <a:noFill/>
          <a:ln/>
        </p:spPr>
        <p:txBody>
          <a:bodyPr/>
          <a:lstStyle/>
          <a:p>
            <a:r>
              <a:rPr lang="en-US" dirty="0">
                <a:latin typeface="Times New Roman" charset="0"/>
              </a:rPr>
              <a:t>The picture shows how these methods compare on several interesting dimensions.  In the vertical dimension, lab experiments often use highly </a:t>
            </a:r>
            <a:r>
              <a:rPr lang="en-US" b="1" dirty="0">
                <a:latin typeface="Times New Roman" charset="0"/>
              </a:rPr>
              <a:t>abstract</a:t>
            </a:r>
            <a:r>
              <a:rPr lang="en-US" dirty="0">
                <a:latin typeface="Times New Roman" charset="0"/>
              </a:rPr>
              <a:t> tasks, which are simplified and highly controlled in order to make strong statistical claims, but also farther removed from the real-world.  An example is the classic </a:t>
            </a:r>
            <a:r>
              <a:rPr lang="en-US" dirty="0" err="1">
                <a:latin typeface="Times New Roman" charset="0"/>
              </a:rPr>
              <a:t>Fitts’s</a:t>
            </a:r>
            <a:r>
              <a:rPr lang="en-US" dirty="0">
                <a:latin typeface="Times New Roman" charset="0"/>
              </a:rPr>
              <a:t> Law experiment, which measures the time it takes to hit targets on the screen by using plain rectangles rather than realistic pointing targets like buttons, menus, and hyperlinks.  Field studies and surveys, by contrast, can use more concrete, real-world examples.</a:t>
            </a:r>
          </a:p>
          <a:p>
            <a:r>
              <a:rPr lang="en-US" dirty="0">
                <a:latin typeface="Times New Roman" charset="0"/>
              </a:rPr>
              <a:t>In the horizontal direction, lab experiments and surveys are </a:t>
            </a:r>
            <a:r>
              <a:rPr lang="en-US" b="1" dirty="0">
                <a:latin typeface="Times New Roman" charset="0"/>
              </a:rPr>
              <a:t>obtrusive</a:t>
            </a:r>
            <a:r>
              <a:rPr lang="en-US" dirty="0">
                <a:latin typeface="Times New Roman" charset="0"/>
              </a:rPr>
              <a:t>: people need to be interrupted and forced to give their attention to the study.  Because they’re aware they’re being studied, their behavior can change; we’ll mention some of the ways that can happen later in this lecture.  Field studies, on the other hand, can be far less obtrusive, since the subjects are doing their own tasks in their own environment, and so the likelihood of obtaining natural behavior is much higher.</a:t>
            </a:r>
          </a:p>
          <a:p>
            <a:r>
              <a:rPr lang="en-US" dirty="0">
                <a:latin typeface="Times New Roman" charset="0"/>
              </a:rPr>
              <a:t>Finally, the picture also shows how the three methods compare on three criteria which are all desirable but virtually impossible to obtain at once from a single method.  </a:t>
            </a:r>
            <a:r>
              <a:rPr lang="en-US" b="1" dirty="0">
                <a:latin typeface="Times New Roman" charset="0"/>
              </a:rPr>
              <a:t>Realism</a:t>
            </a:r>
            <a:r>
              <a:rPr lang="en-US" dirty="0">
                <a:latin typeface="Times New Roman" charset="0"/>
              </a:rPr>
              <a:t> means whether the phenomena captured are actually what happens in the real world (in real contexts on real tasks); field studies are strongest on that.  </a:t>
            </a:r>
            <a:r>
              <a:rPr lang="en-US" b="1" dirty="0" err="1">
                <a:latin typeface="Times New Roman" charset="0"/>
              </a:rPr>
              <a:t>Generalizability</a:t>
            </a:r>
            <a:r>
              <a:rPr lang="en-US" b="1" dirty="0">
                <a:latin typeface="Times New Roman" charset="0"/>
              </a:rPr>
              <a:t> </a:t>
            </a:r>
            <a:r>
              <a:rPr lang="en-US" dirty="0">
                <a:latin typeface="Times New Roman" charset="0"/>
              </a:rPr>
              <a:t>concerns whether the results apply to the whole population of </a:t>
            </a:r>
            <a:r>
              <a:rPr lang="en-US" i="1" dirty="0">
                <a:latin typeface="Times New Roman" charset="0"/>
              </a:rPr>
              <a:t>people</a:t>
            </a:r>
            <a:r>
              <a:rPr lang="en-US" dirty="0">
                <a:latin typeface="Times New Roman" charset="0"/>
              </a:rPr>
              <a:t> relevant to the study; a survey is strongest on that, because it’s far cheaper to survey a large number of people, and good statistical sampling techniques exist to make the results </a:t>
            </a:r>
            <a:r>
              <a:rPr lang="en-US" dirty="0" err="1">
                <a:latin typeface="Times New Roman" charset="0"/>
              </a:rPr>
              <a:t>generalizable</a:t>
            </a:r>
            <a:r>
              <a:rPr lang="en-US" dirty="0">
                <a:latin typeface="Times New Roman" charset="0"/>
              </a:rPr>
              <a:t>. </a:t>
            </a:r>
            <a:r>
              <a:rPr lang="en-US" b="1" dirty="0">
                <a:latin typeface="Times New Roman" charset="0"/>
              </a:rPr>
              <a:t>Precision</a:t>
            </a:r>
            <a:r>
              <a:rPr lang="en-US" dirty="0">
                <a:latin typeface="Times New Roman" charset="0"/>
              </a:rPr>
              <a:t> means control over measurement error and extraneous factors that might introduce noise into the results; lab experiments are strongest on that, because they can tightly control the tasks and environment to eliminate as much error as possible.</a:t>
            </a:r>
          </a:p>
          <a:p>
            <a:r>
              <a:rPr lang="en-US" dirty="0">
                <a:latin typeface="Times New Roman" charset="0"/>
              </a:rPr>
              <a:t>(This picture actually omits one important class of methods, which is occasionally but not widely used in HCI research: a theoretical model or computer simulation of human behavior.  </a:t>
            </a:r>
            <a:r>
              <a:rPr lang="en-US" dirty="0" smtClean="0">
                <a:latin typeface="Times New Roman" charset="0"/>
              </a:rPr>
              <a:t>We talked about some </a:t>
            </a:r>
            <a:r>
              <a:rPr lang="en-US" dirty="0">
                <a:latin typeface="Times New Roman" charset="0"/>
              </a:rPr>
              <a:t>theoretical models for </a:t>
            </a:r>
            <a:r>
              <a:rPr lang="en-US" dirty="0" smtClean="0">
                <a:latin typeface="Times New Roman" charset="0"/>
              </a:rPr>
              <a:t>HCI, like KLM</a:t>
            </a:r>
            <a:r>
              <a:rPr lang="en-US" baseline="0" dirty="0" smtClean="0">
                <a:latin typeface="Times New Roman" charset="0"/>
              </a:rPr>
              <a:t> and GOMS,</a:t>
            </a:r>
            <a:r>
              <a:rPr lang="en-US" dirty="0" smtClean="0">
                <a:latin typeface="Times New Roman" charset="0"/>
              </a:rPr>
              <a:t> </a:t>
            </a:r>
            <a:r>
              <a:rPr lang="en-US" dirty="0">
                <a:latin typeface="Times New Roman" charset="0"/>
              </a:rPr>
              <a:t>in the</a:t>
            </a:r>
            <a:r>
              <a:rPr lang="en-US" dirty="0" smtClean="0">
                <a:latin typeface="Times New Roman" charset="0"/>
              </a:rPr>
              <a:t> efficiency lecture</a:t>
            </a:r>
            <a:r>
              <a:rPr lang="en-US" dirty="0">
                <a:latin typeface="Times New Roman" charset="0"/>
              </a:rPr>
              <a:t>.)</a:t>
            </a:r>
          </a:p>
        </p:txBody>
      </p:sp>
      <p:sp>
        <p:nvSpPr>
          <p:cNvPr id="30724" name="Slide Number Placeholder 3"/>
          <p:cNvSpPr>
            <a:spLocks noGrp="1"/>
          </p:cNvSpPr>
          <p:nvPr>
            <p:ph type="sldNum" sz="quarter" idx="5"/>
          </p:nvPr>
        </p:nvSpPr>
        <p:spPr>
          <a:noFill/>
        </p:spPr>
        <p:txBody>
          <a:bodyPr/>
          <a:lstStyle/>
          <a:p>
            <a:fld id="{509F0A4D-3FE1-794B-878B-EAF3FF77661E}"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7</a:t>
            </a:fld>
            <a:endParaRPr lang="en-US"/>
          </a:p>
        </p:txBody>
      </p:sp>
    </p:spTree>
    <p:extLst>
      <p:ext uri="{BB962C8B-B14F-4D97-AF65-F5344CB8AC3E}">
        <p14:creationId xmlns:p14="http://schemas.microsoft.com/office/powerpoint/2010/main" val="364511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D32FA3B-F6F1-C94D-8C09-028ACF4F9674}" type="slidenum">
              <a:rPr lang="en-US"/>
              <a:pPr/>
              <a:t>8</a:t>
            </a:fld>
            <a:endParaRPr lang="en-US"/>
          </a:p>
        </p:txBody>
      </p:sp>
      <p:sp>
        <p:nvSpPr>
          <p:cNvPr id="31747" name="Rectangle 2"/>
          <p:cNvSpPr>
            <a:spLocks noGrp="1" noRot="1" noChangeAspect="1" noChangeArrowheads="1" noTextEdit="1"/>
          </p:cNvSpPr>
          <p:nvPr>
            <p:ph type="sldImg"/>
          </p:nvPr>
        </p:nvSpPr>
        <p:spPr>
          <a:xfrm>
            <a:off x="1503363" y="720725"/>
            <a:ext cx="4119562" cy="3089275"/>
          </a:xfrm>
          <a:ln/>
        </p:spPr>
      </p:sp>
      <p:sp>
        <p:nvSpPr>
          <p:cNvPr id="31748" name="Rectangle 3"/>
          <p:cNvSpPr>
            <a:spLocks noGrp="1" noChangeArrowheads="1"/>
          </p:cNvSpPr>
          <p:nvPr>
            <p:ph type="body" idx="1"/>
          </p:nvPr>
        </p:nvSpPr>
        <p:spPr>
          <a:noFill/>
          <a:ln/>
        </p:spPr>
        <p:txBody>
          <a:bodyPr/>
          <a:lstStyle/>
          <a:p>
            <a:r>
              <a:rPr lang="en-US" dirty="0">
                <a:latin typeface="Times New Roman" charset="0"/>
              </a:rPr>
              <a:t>In this lecture, we’ll be focusing on controlled experiments – particularly those that try to measure the </a:t>
            </a:r>
            <a:r>
              <a:rPr lang="en-US" b="1" dirty="0">
                <a:latin typeface="Times New Roman" charset="0"/>
              </a:rPr>
              <a:t>usability</a:t>
            </a:r>
            <a:r>
              <a:rPr lang="en-US" dirty="0">
                <a:latin typeface="Times New Roman" charset="0"/>
              </a:rPr>
              <a:t> of alternative user interface designs.  Recall our definition of usability, and how we broke it down into several dimensions.  We can </a:t>
            </a:r>
            <a:r>
              <a:rPr lang="en-US" b="1" dirty="0">
                <a:latin typeface="Times New Roman" charset="0"/>
              </a:rPr>
              <a:t>quantify</a:t>
            </a:r>
            <a:r>
              <a:rPr lang="en-US" dirty="0">
                <a:latin typeface="Times New Roman" charset="0"/>
              </a:rPr>
              <a:t> all these measures of usability, which will be essential to doing an experiment.  Just as we can say algorithm X is faster than algorithm Y on some workload, we can say that interface X is more learnable, or more efficient, or less error-prone than interface Y for some set of tasks and some class of users, by designing an experiment that measures the two interfaces.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5D3054D-830D-D34E-8BD0-F73B8EB87CAD}" type="slidenum">
              <a:rPr lang="en-US"/>
              <a:pPr/>
              <a:t>9</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r>
              <a:rPr lang="en-US" dirty="0">
                <a:latin typeface="Times New Roman" charset="0"/>
              </a:rPr>
              <a:t>Here’s a high-level overview of a controlled experiment.  You start by stating a clear, </a:t>
            </a:r>
            <a:r>
              <a:rPr lang="en-US" b="1" dirty="0">
                <a:latin typeface="Times New Roman" charset="0"/>
              </a:rPr>
              <a:t>testable</a:t>
            </a:r>
            <a:r>
              <a:rPr lang="en-US" dirty="0">
                <a:latin typeface="Times New Roman" charset="0"/>
              </a:rPr>
              <a:t> hypothesis. By testable, we mean that the hypothesis must be quantifiable and measurable. Here’s an example of a hypothesis that we might want to test: that the Macintosh menu bar, which is anchored to the top of the screen, is faster to access than the Windows menu bar, which is separated from the top of the screen by a window title bar</a:t>
            </a:r>
            <a:r>
              <a:rPr lang="en-US" dirty="0" smtClean="0">
                <a:latin typeface="Times New Roman" charset="0"/>
              </a:rPr>
              <a:t>.</a:t>
            </a:r>
          </a:p>
          <a:p>
            <a:r>
              <a:rPr lang="en-US" dirty="0">
                <a:latin typeface="Times New Roman" charset="0"/>
              </a:rPr>
              <a:t>You then choose your </a:t>
            </a:r>
            <a:r>
              <a:rPr lang="en-US" b="1" dirty="0">
                <a:latin typeface="Times New Roman" charset="0"/>
              </a:rPr>
              <a:t>independent variables</a:t>
            </a:r>
            <a:r>
              <a:rPr lang="en-US" dirty="0">
                <a:latin typeface="Times New Roman" charset="0"/>
              </a:rPr>
              <a:t> – the variables you’re going to manipulate in order to test the hypothesis.  In our example, the independent variable is the kind of interface: Mac </a:t>
            </a:r>
            <a:r>
              <a:rPr lang="en-US" dirty="0" err="1">
                <a:latin typeface="Times New Roman" charset="0"/>
              </a:rPr>
              <a:t>menubar</a:t>
            </a:r>
            <a:r>
              <a:rPr lang="en-US" dirty="0">
                <a:latin typeface="Times New Roman" charset="0"/>
              </a:rPr>
              <a:t> or Windows </a:t>
            </a:r>
            <a:r>
              <a:rPr lang="en-US" dirty="0" err="1">
                <a:latin typeface="Times New Roman" charset="0"/>
              </a:rPr>
              <a:t>menubar</a:t>
            </a:r>
            <a:r>
              <a:rPr lang="en-US" dirty="0">
                <a:latin typeface="Times New Roman" charset="0"/>
              </a:rPr>
              <a:t>.  In fact, we can make it very specific: the independent variable is the </a:t>
            </a:r>
            <a:r>
              <a:rPr lang="en-US" dirty="0" err="1">
                <a:latin typeface="Times New Roman" charset="0"/>
              </a:rPr>
              <a:t>y</a:t>
            </a:r>
            <a:r>
              <a:rPr lang="en-US" dirty="0">
                <a:latin typeface="Times New Roman" charset="0"/>
              </a:rPr>
              <a:t>-position of the </a:t>
            </a:r>
            <a:r>
              <a:rPr lang="en-US" dirty="0" err="1">
                <a:latin typeface="Times New Roman" charset="0"/>
              </a:rPr>
              <a:t>menubar</a:t>
            </a:r>
            <a:r>
              <a:rPr lang="en-US" dirty="0">
                <a:latin typeface="Times New Roman" charset="0"/>
              </a:rPr>
              <a:t> (either </a:t>
            </a:r>
            <a:r>
              <a:rPr lang="en-US" dirty="0" err="1">
                <a:latin typeface="Times New Roman" charset="0"/>
              </a:rPr>
              <a:t>y</a:t>
            </a:r>
            <a:r>
              <a:rPr lang="en-US" dirty="0">
                <a:latin typeface="Times New Roman" charset="0"/>
              </a:rPr>
              <a:t> = 0  or </a:t>
            </a:r>
            <a:r>
              <a:rPr lang="en-US" dirty="0" err="1">
                <a:latin typeface="Times New Roman" charset="0"/>
              </a:rPr>
              <a:t>y</a:t>
            </a:r>
            <a:r>
              <a:rPr lang="en-US" dirty="0">
                <a:latin typeface="Times New Roman" charset="0"/>
              </a:rPr>
              <a:t> = 16, or whatever the height of the title bar is). Other independent variables may also be useful.  For example, you may want to test your hypothesis on different user classes (novices and experts, or Windows users and Mac users).  You may also want to test it on certain kinds of tasks.  For example, in one kind of task, the menus might have an alphabetized list of names; in another, they might have functionally-grouped commands.</a:t>
            </a:r>
          </a:p>
          <a:p>
            <a:r>
              <a:rPr lang="en-US" dirty="0">
                <a:latin typeface="Times New Roman" charset="0"/>
              </a:rPr>
              <a:t>You also have to choose the </a:t>
            </a:r>
            <a:r>
              <a:rPr lang="en-US" b="1" dirty="0">
                <a:latin typeface="Times New Roman" charset="0"/>
              </a:rPr>
              <a:t>dependent variables</a:t>
            </a:r>
            <a:r>
              <a:rPr lang="en-US" dirty="0">
                <a:latin typeface="Times New Roman" charset="0"/>
              </a:rPr>
              <a:t>, the variables you’ll actually measure in the experiment to test the hypothesis.  Typical dependent variables in user testing are time, error rate, event count (for events other than errors – e.g., how many times the user used a particular command), and subjective satisfaction (usually measured by numerical ratings on a questionnaire).</a:t>
            </a:r>
          </a:p>
          <a:p>
            <a:r>
              <a:rPr lang="en-US" dirty="0">
                <a:latin typeface="Times New Roman" charset="0"/>
              </a:rPr>
              <a:t>Finally, you use statistical techniques to analyze how your changes in the independent variables affected the dependent variables, and whether those effects are </a:t>
            </a:r>
            <a:r>
              <a:rPr lang="en-US" b="1" dirty="0">
                <a:latin typeface="Times New Roman" charset="0"/>
              </a:rPr>
              <a:t>significant </a:t>
            </a:r>
            <a:r>
              <a:rPr lang="en-US" dirty="0">
                <a:latin typeface="Times New Roman" charset="0"/>
              </a:rPr>
              <a:t>(indicating a genuine cause-and-effect) or not (merely the result of chance or noise). We’ll say more about statistical tests </a:t>
            </a:r>
            <a:r>
              <a:rPr lang="en-US" dirty="0" smtClean="0">
                <a:latin typeface="Times New Roman" charset="0"/>
              </a:rPr>
              <a:t>in</a:t>
            </a:r>
            <a:r>
              <a:rPr lang="en-US" baseline="0" dirty="0" smtClean="0">
                <a:latin typeface="Times New Roman" charset="0"/>
              </a:rPr>
              <a:t> the next </a:t>
            </a:r>
            <a:r>
              <a:rPr lang="en-US" dirty="0" smtClean="0">
                <a:latin typeface="Times New Roman" charset="0"/>
              </a:rPr>
              <a:t>lecture</a:t>
            </a:r>
            <a:r>
              <a:rPr lang="en-US" dirty="0">
                <a:latin typeface="Times New Roman"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L12: Experiment Design</a:t>
            </a:r>
            <a:endParaRPr lang="en-US" dirty="0"/>
          </a:p>
        </p:txBody>
      </p:sp>
      <p:sp>
        <p:nvSpPr>
          <p:cNvPr id="3" name="Subtitle 2"/>
          <p:cNvSpPr>
            <a:spLocks noGrp="1"/>
          </p:cNvSpPr>
          <p:nvPr>
            <p:ph type="subTitle" idx="1"/>
          </p:nvPr>
        </p:nvSpPr>
        <p:spPr>
          <a:xfrm>
            <a:off x="1371600" y="3505200"/>
            <a:ext cx="6858000" cy="2133600"/>
          </a:xfrm>
        </p:spPr>
        <p:txBody>
          <a:bodyPr/>
          <a:lstStyle/>
          <a:p>
            <a:pPr algn="l"/>
            <a:endParaRPr lang="en-US" sz="2000" dirty="0" smtClean="0"/>
          </a:p>
        </p:txBody>
      </p:sp>
      <p:sp>
        <p:nvSpPr>
          <p:cNvPr id="4" name="Date Placeholder 3"/>
          <p:cNvSpPr>
            <a:spLocks noGrp="1"/>
          </p:cNvSpPr>
          <p:nvPr>
            <p:ph type="dt" sz="half" idx="10"/>
          </p:nvPr>
        </p:nvSpPr>
        <p:spPr/>
        <p:txBody>
          <a:bodyPr/>
          <a:lstStyle/>
          <a:p>
            <a:pPr>
              <a:defRPr/>
            </a:pPr>
            <a:r>
              <a:rPr lang="en-US" dirty="0" smtClean="0"/>
              <a:t>Spring 2013</a:t>
            </a:r>
            <a:endParaRPr lang="en-US" dirty="0"/>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a:t>Schematic View of Experiment Design</a:t>
            </a:r>
          </a:p>
        </p:txBody>
      </p:sp>
      <p:sp>
        <p:nvSpPr>
          <p:cNvPr id="12292"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2293"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2294" name="Slide Number Placeholder 4"/>
          <p:cNvSpPr>
            <a:spLocks noGrp="1"/>
          </p:cNvSpPr>
          <p:nvPr>
            <p:ph type="sldNum" sz="quarter" idx="12"/>
          </p:nvPr>
        </p:nvSpPr>
        <p:spPr>
          <a:noFill/>
        </p:spPr>
        <p:txBody>
          <a:bodyPr/>
          <a:lstStyle/>
          <a:p>
            <a:fld id="{BECE6A31-44A6-7F4A-897B-3F8F0C932073}" type="slidenum">
              <a:rPr lang="en-US"/>
              <a:pPr/>
              <a:t>10</a:t>
            </a:fld>
            <a:endParaRPr lang="en-US"/>
          </a:p>
        </p:txBody>
      </p:sp>
      <p:sp>
        <p:nvSpPr>
          <p:cNvPr id="12295" name="Rectangle 5"/>
          <p:cNvSpPr>
            <a:spLocks noChangeArrowheads="1"/>
          </p:cNvSpPr>
          <p:nvPr/>
        </p:nvSpPr>
        <p:spPr bwMode="auto">
          <a:xfrm>
            <a:off x="2895600" y="2362200"/>
            <a:ext cx="3048000" cy="1371600"/>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pPr algn="ctr"/>
            <a:r>
              <a:rPr lang="en-US" sz="2800"/>
              <a:t>Process</a:t>
            </a:r>
          </a:p>
        </p:txBody>
      </p:sp>
      <p:sp>
        <p:nvSpPr>
          <p:cNvPr id="12296" name="Text Box 6"/>
          <p:cNvSpPr txBox="1">
            <a:spLocks noChangeArrowheads="1"/>
          </p:cNvSpPr>
          <p:nvPr/>
        </p:nvSpPr>
        <p:spPr bwMode="auto">
          <a:xfrm>
            <a:off x="387350" y="2667000"/>
            <a:ext cx="1582738" cy="701675"/>
          </a:xfrm>
          <a:prstGeom prst="rect">
            <a:avLst/>
          </a:prstGeom>
          <a:noFill/>
          <a:ln w="25400">
            <a:noFill/>
            <a:miter lim="800000"/>
            <a:headEnd/>
            <a:tailEnd type="none" w="lg" len="lg"/>
          </a:ln>
        </p:spPr>
        <p:txBody>
          <a:bodyPr wrap="none" anchorCtr="1">
            <a:prstTxWarp prst="textNoShape">
              <a:avLst/>
            </a:prstTxWarp>
            <a:spAutoFit/>
          </a:bodyPr>
          <a:lstStyle/>
          <a:p>
            <a:pPr algn="ctr"/>
            <a:r>
              <a:rPr lang="en-US"/>
              <a:t>independent</a:t>
            </a:r>
            <a:br>
              <a:rPr lang="en-US"/>
            </a:br>
            <a:r>
              <a:rPr lang="en-US"/>
              <a:t>variables</a:t>
            </a:r>
          </a:p>
        </p:txBody>
      </p:sp>
      <p:sp>
        <p:nvSpPr>
          <p:cNvPr id="12297" name="Line 7"/>
          <p:cNvSpPr>
            <a:spLocks noChangeShapeType="1"/>
          </p:cNvSpPr>
          <p:nvPr/>
        </p:nvSpPr>
        <p:spPr bwMode="auto">
          <a:xfrm>
            <a:off x="2286000" y="25908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298" name="Line 8"/>
          <p:cNvSpPr>
            <a:spLocks noChangeShapeType="1"/>
          </p:cNvSpPr>
          <p:nvPr/>
        </p:nvSpPr>
        <p:spPr bwMode="auto">
          <a:xfrm>
            <a:off x="2286000" y="29718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299" name="Line 9"/>
          <p:cNvSpPr>
            <a:spLocks noChangeShapeType="1"/>
          </p:cNvSpPr>
          <p:nvPr/>
        </p:nvSpPr>
        <p:spPr bwMode="auto">
          <a:xfrm>
            <a:off x="2286000" y="33528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0" name="Line 10"/>
          <p:cNvSpPr>
            <a:spLocks noChangeShapeType="1"/>
          </p:cNvSpPr>
          <p:nvPr/>
        </p:nvSpPr>
        <p:spPr bwMode="auto">
          <a:xfrm rot="-5400000">
            <a:off x="3200400" y="3962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1" name="Line 11"/>
          <p:cNvSpPr>
            <a:spLocks noChangeShapeType="1"/>
          </p:cNvSpPr>
          <p:nvPr/>
        </p:nvSpPr>
        <p:spPr bwMode="auto">
          <a:xfrm rot="-5400000">
            <a:off x="3517900" y="3962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2" name="Line 12"/>
          <p:cNvSpPr>
            <a:spLocks noChangeShapeType="1"/>
          </p:cNvSpPr>
          <p:nvPr/>
        </p:nvSpPr>
        <p:spPr bwMode="auto">
          <a:xfrm rot="-5400000">
            <a:off x="3835400" y="3962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3" name="Line 14"/>
          <p:cNvSpPr>
            <a:spLocks noChangeShapeType="1"/>
          </p:cNvSpPr>
          <p:nvPr/>
        </p:nvSpPr>
        <p:spPr bwMode="auto">
          <a:xfrm>
            <a:off x="6019800" y="26670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4" name="Line 15"/>
          <p:cNvSpPr>
            <a:spLocks noChangeShapeType="1"/>
          </p:cNvSpPr>
          <p:nvPr/>
        </p:nvSpPr>
        <p:spPr bwMode="auto">
          <a:xfrm>
            <a:off x="6019800" y="3200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5" name="Text Box 16"/>
          <p:cNvSpPr txBox="1">
            <a:spLocks noChangeArrowheads="1"/>
          </p:cNvSpPr>
          <p:nvPr/>
        </p:nvSpPr>
        <p:spPr bwMode="auto">
          <a:xfrm>
            <a:off x="6962775" y="2590800"/>
            <a:ext cx="1384300" cy="701675"/>
          </a:xfrm>
          <a:prstGeom prst="rect">
            <a:avLst/>
          </a:prstGeom>
          <a:noFill/>
          <a:ln w="25400">
            <a:noFill/>
            <a:miter lim="800000"/>
            <a:headEnd/>
            <a:tailEnd type="none" w="lg" len="lg"/>
          </a:ln>
        </p:spPr>
        <p:txBody>
          <a:bodyPr wrap="none" anchorCtr="1">
            <a:prstTxWarp prst="textNoShape">
              <a:avLst/>
            </a:prstTxWarp>
            <a:spAutoFit/>
          </a:bodyPr>
          <a:lstStyle/>
          <a:p>
            <a:pPr algn="ctr"/>
            <a:r>
              <a:rPr lang="en-US"/>
              <a:t>dependent</a:t>
            </a:r>
            <a:br>
              <a:rPr lang="en-US"/>
            </a:br>
            <a:r>
              <a:rPr lang="en-US"/>
              <a:t>variables</a:t>
            </a:r>
          </a:p>
        </p:txBody>
      </p:sp>
      <p:sp>
        <p:nvSpPr>
          <p:cNvPr id="12306" name="Text Box 17"/>
          <p:cNvSpPr txBox="1">
            <a:spLocks noChangeArrowheads="1"/>
          </p:cNvSpPr>
          <p:nvPr/>
        </p:nvSpPr>
        <p:spPr bwMode="auto">
          <a:xfrm>
            <a:off x="3197225" y="4343400"/>
            <a:ext cx="2655888" cy="701675"/>
          </a:xfrm>
          <a:prstGeom prst="rect">
            <a:avLst/>
          </a:prstGeom>
          <a:noFill/>
          <a:ln w="25400">
            <a:noFill/>
            <a:miter lim="800000"/>
            <a:headEnd/>
            <a:tailEnd type="none" w="lg" len="lg"/>
          </a:ln>
        </p:spPr>
        <p:txBody>
          <a:bodyPr wrap="none" anchorCtr="1">
            <a:prstTxWarp prst="textNoShape">
              <a:avLst/>
            </a:prstTxWarp>
            <a:spAutoFit/>
          </a:bodyPr>
          <a:lstStyle/>
          <a:p>
            <a:pPr algn="ctr"/>
            <a:r>
              <a:rPr lang="en-US"/>
              <a:t>unknown/uncontrolled</a:t>
            </a:r>
            <a:br>
              <a:rPr lang="en-US"/>
            </a:br>
            <a:r>
              <a:rPr lang="en-US"/>
              <a:t>variables</a:t>
            </a:r>
          </a:p>
        </p:txBody>
      </p:sp>
      <p:sp>
        <p:nvSpPr>
          <p:cNvPr id="12307" name="Line 18"/>
          <p:cNvSpPr>
            <a:spLocks noChangeShapeType="1"/>
          </p:cNvSpPr>
          <p:nvPr/>
        </p:nvSpPr>
        <p:spPr bwMode="auto">
          <a:xfrm rot="-5400000">
            <a:off x="4152900" y="3962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8" name="Line 19"/>
          <p:cNvSpPr>
            <a:spLocks noChangeShapeType="1"/>
          </p:cNvSpPr>
          <p:nvPr/>
        </p:nvSpPr>
        <p:spPr bwMode="auto">
          <a:xfrm rot="-5400000">
            <a:off x="4470400" y="3962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09" name="Line 20"/>
          <p:cNvSpPr>
            <a:spLocks noChangeShapeType="1"/>
          </p:cNvSpPr>
          <p:nvPr/>
        </p:nvSpPr>
        <p:spPr bwMode="auto">
          <a:xfrm rot="-5400000">
            <a:off x="4787900" y="3962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10" name="Line 21"/>
          <p:cNvSpPr>
            <a:spLocks noChangeShapeType="1"/>
          </p:cNvSpPr>
          <p:nvPr/>
        </p:nvSpPr>
        <p:spPr bwMode="auto">
          <a:xfrm rot="-5400000">
            <a:off x="5105400" y="3962400"/>
            <a:ext cx="609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2311" name="Text Box 22"/>
          <p:cNvSpPr txBox="1">
            <a:spLocks noChangeArrowheads="1"/>
          </p:cNvSpPr>
          <p:nvPr/>
        </p:nvSpPr>
        <p:spPr bwMode="auto">
          <a:xfrm>
            <a:off x="990600" y="3352800"/>
            <a:ext cx="354013" cy="396875"/>
          </a:xfrm>
          <a:prstGeom prst="rect">
            <a:avLst/>
          </a:prstGeom>
          <a:noFill/>
          <a:ln w="25400">
            <a:noFill/>
            <a:miter lim="800000"/>
            <a:headEnd/>
            <a:tailEnd type="none" w="lg" len="lg"/>
          </a:ln>
        </p:spPr>
        <p:txBody>
          <a:bodyPr wrap="none" anchorCtr="1">
            <a:prstTxWarp prst="textNoShape">
              <a:avLst/>
            </a:prstTxWarp>
            <a:spAutoFit/>
          </a:bodyPr>
          <a:lstStyle/>
          <a:p>
            <a:r>
              <a:rPr lang="en-US" b="1"/>
              <a:t>X</a:t>
            </a:r>
          </a:p>
        </p:txBody>
      </p:sp>
      <p:sp>
        <p:nvSpPr>
          <p:cNvPr id="12312" name="Text Box 23"/>
          <p:cNvSpPr txBox="1">
            <a:spLocks noChangeArrowheads="1"/>
          </p:cNvSpPr>
          <p:nvPr/>
        </p:nvSpPr>
        <p:spPr bwMode="auto">
          <a:xfrm>
            <a:off x="4291013" y="5105400"/>
            <a:ext cx="304800" cy="396875"/>
          </a:xfrm>
          <a:prstGeom prst="rect">
            <a:avLst/>
          </a:prstGeom>
          <a:noFill/>
          <a:ln w="25400">
            <a:noFill/>
            <a:miter lim="800000"/>
            <a:headEnd/>
            <a:tailEnd type="none" w="lg" len="lg"/>
          </a:ln>
        </p:spPr>
        <p:txBody>
          <a:bodyPr wrap="none" anchorCtr="1">
            <a:prstTxWarp prst="textNoShape">
              <a:avLst/>
            </a:prstTxWarp>
            <a:spAutoFit/>
          </a:bodyPr>
          <a:lstStyle/>
          <a:p>
            <a:r>
              <a:rPr lang="el-GR" b="1"/>
              <a:t>ε</a:t>
            </a:r>
            <a:endParaRPr lang="ru-RU" b="1"/>
          </a:p>
        </p:txBody>
      </p:sp>
      <p:sp>
        <p:nvSpPr>
          <p:cNvPr id="12313" name="Text Box 24"/>
          <p:cNvSpPr txBox="1">
            <a:spLocks noChangeArrowheads="1"/>
          </p:cNvSpPr>
          <p:nvPr/>
        </p:nvSpPr>
        <p:spPr bwMode="auto">
          <a:xfrm>
            <a:off x="7391400" y="3276600"/>
            <a:ext cx="354013" cy="396875"/>
          </a:xfrm>
          <a:prstGeom prst="rect">
            <a:avLst/>
          </a:prstGeom>
          <a:noFill/>
          <a:ln w="25400">
            <a:noFill/>
            <a:miter lim="800000"/>
            <a:headEnd/>
            <a:tailEnd type="none" w="lg" len="lg"/>
          </a:ln>
        </p:spPr>
        <p:txBody>
          <a:bodyPr wrap="none" anchorCtr="1">
            <a:prstTxWarp prst="textNoShape">
              <a:avLst/>
            </a:prstTxWarp>
            <a:spAutoFit/>
          </a:bodyPr>
          <a:lstStyle/>
          <a:p>
            <a:r>
              <a:rPr lang="en-US" b="1"/>
              <a:t>Y</a:t>
            </a:r>
          </a:p>
        </p:txBody>
      </p:sp>
      <p:sp>
        <p:nvSpPr>
          <p:cNvPr id="12314" name="Text Box 25"/>
          <p:cNvSpPr txBox="1">
            <a:spLocks noChangeArrowheads="1"/>
          </p:cNvSpPr>
          <p:nvPr/>
        </p:nvSpPr>
        <p:spPr bwMode="auto">
          <a:xfrm>
            <a:off x="3352800" y="1600200"/>
            <a:ext cx="2060575" cy="519113"/>
          </a:xfrm>
          <a:prstGeom prst="rect">
            <a:avLst/>
          </a:prstGeom>
          <a:noFill/>
          <a:ln w="25400">
            <a:noFill/>
            <a:miter lim="800000"/>
            <a:headEnd/>
            <a:tailEnd type="none" w="lg" len="lg"/>
          </a:ln>
        </p:spPr>
        <p:txBody>
          <a:bodyPr wrap="none" anchorCtr="1">
            <a:prstTxWarp prst="textNoShape">
              <a:avLst/>
            </a:prstTxWarp>
            <a:spAutoFit/>
          </a:bodyPr>
          <a:lstStyle/>
          <a:p>
            <a:r>
              <a:rPr lang="en-US" sz="2800"/>
              <a:t>Y = f(X) + </a:t>
            </a:r>
            <a:r>
              <a:rPr lang="el-GR" sz="2800"/>
              <a:t>ε</a:t>
            </a:r>
            <a:r>
              <a:rPr lang="en-US" sz="2800"/>
              <a:t> </a:t>
            </a:r>
          </a:p>
        </p:txBody>
      </p:sp>
    </p:spTree>
    <p:extLst>
      <p:ext uri="{BB962C8B-B14F-4D97-AF65-F5344CB8AC3E}">
        <p14:creationId xmlns:p14="http://schemas.microsoft.com/office/powerpoint/2010/main" val="79365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Design of the Menubar Experiment</a:t>
            </a:r>
          </a:p>
        </p:txBody>
      </p:sp>
      <p:sp>
        <p:nvSpPr>
          <p:cNvPr id="11267" name="Rectangle 3"/>
          <p:cNvSpPr>
            <a:spLocks noGrp="1" noChangeArrowheads="1"/>
          </p:cNvSpPr>
          <p:nvPr>
            <p:ph type="body" idx="1"/>
          </p:nvPr>
        </p:nvSpPr>
        <p:spPr/>
        <p:txBody>
          <a:bodyPr/>
          <a:lstStyle/>
          <a:p>
            <a:pPr>
              <a:lnSpc>
                <a:spcPct val="80000"/>
              </a:lnSpc>
            </a:pPr>
            <a:r>
              <a:rPr lang="en-US" sz="1800" dirty="0"/>
              <a:t>Users</a:t>
            </a:r>
          </a:p>
          <a:p>
            <a:pPr lvl="1">
              <a:lnSpc>
                <a:spcPct val="80000"/>
              </a:lnSpc>
            </a:pPr>
            <a:r>
              <a:rPr lang="en-US" sz="1600" dirty="0"/>
              <a:t>Windows users or Mac users?</a:t>
            </a:r>
          </a:p>
          <a:p>
            <a:pPr lvl="1">
              <a:lnSpc>
                <a:spcPct val="80000"/>
              </a:lnSpc>
            </a:pPr>
            <a:r>
              <a:rPr lang="en-US" sz="1600" dirty="0"/>
              <a:t>Age, handedness?</a:t>
            </a:r>
          </a:p>
          <a:p>
            <a:pPr lvl="1">
              <a:lnSpc>
                <a:spcPct val="80000"/>
              </a:lnSpc>
            </a:pPr>
            <a:r>
              <a:rPr lang="en-US" sz="1600" dirty="0"/>
              <a:t>How to sample them</a:t>
            </a:r>
            <a:r>
              <a:rPr lang="en-US" sz="1600" dirty="0" smtClean="0"/>
              <a:t>? </a:t>
            </a:r>
          </a:p>
          <a:p>
            <a:pPr>
              <a:lnSpc>
                <a:spcPct val="80000"/>
              </a:lnSpc>
            </a:pPr>
            <a:r>
              <a:rPr lang="en-US" sz="1800" dirty="0" smtClean="0"/>
              <a:t>Implementation</a:t>
            </a:r>
          </a:p>
          <a:p>
            <a:pPr lvl="1">
              <a:lnSpc>
                <a:spcPct val="80000"/>
              </a:lnSpc>
            </a:pPr>
            <a:r>
              <a:rPr lang="en-US" sz="1600" dirty="0" smtClean="0"/>
              <a:t>Real </a:t>
            </a:r>
            <a:r>
              <a:rPr lang="en-US" sz="1600" dirty="0"/>
              <a:t>Windows vs. real Mac</a:t>
            </a:r>
          </a:p>
          <a:p>
            <a:pPr lvl="1">
              <a:lnSpc>
                <a:spcPct val="80000"/>
              </a:lnSpc>
            </a:pPr>
            <a:r>
              <a:rPr lang="en-US" sz="1600" dirty="0"/>
              <a:t>Artificial window manager that lets us control menu bar position</a:t>
            </a:r>
          </a:p>
          <a:p>
            <a:pPr>
              <a:lnSpc>
                <a:spcPct val="80000"/>
              </a:lnSpc>
            </a:pPr>
            <a:r>
              <a:rPr lang="en-US" sz="1800" dirty="0"/>
              <a:t>Tasks</a:t>
            </a:r>
          </a:p>
          <a:p>
            <a:pPr lvl="1">
              <a:lnSpc>
                <a:spcPct val="80000"/>
              </a:lnSpc>
            </a:pPr>
            <a:r>
              <a:rPr lang="en-US" sz="1600" dirty="0"/>
              <a:t>Realistic: word processing, email, web browsing</a:t>
            </a:r>
          </a:p>
          <a:p>
            <a:pPr lvl="1">
              <a:lnSpc>
                <a:spcPct val="80000"/>
              </a:lnSpc>
            </a:pPr>
            <a:r>
              <a:rPr lang="en-US" sz="1600" dirty="0"/>
              <a:t>Artificial: repeatedly pointing at fake menu bar</a:t>
            </a:r>
          </a:p>
          <a:p>
            <a:pPr>
              <a:lnSpc>
                <a:spcPct val="80000"/>
              </a:lnSpc>
            </a:pPr>
            <a:r>
              <a:rPr lang="en-US" sz="1800" dirty="0"/>
              <a:t>Measurement</a:t>
            </a:r>
          </a:p>
          <a:p>
            <a:pPr lvl="1">
              <a:lnSpc>
                <a:spcPct val="80000"/>
              </a:lnSpc>
            </a:pPr>
            <a:r>
              <a:rPr lang="en-US" sz="1600" dirty="0"/>
              <a:t>When does movement start and end?</a:t>
            </a:r>
          </a:p>
          <a:p>
            <a:pPr>
              <a:lnSpc>
                <a:spcPct val="80000"/>
              </a:lnSpc>
            </a:pPr>
            <a:r>
              <a:rPr lang="en-US" sz="1800" dirty="0"/>
              <a:t>Ordering</a:t>
            </a:r>
          </a:p>
          <a:p>
            <a:pPr lvl="1">
              <a:lnSpc>
                <a:spcPct val="80000"/>
              </a:lnSpc>
            </a:pPr>
            <a:r>
              <a:rPr lang="en-US" sz="1600" dirty="0"/>
              <a:t>of tasks and interface conditions</a:t>
            </a:r>
          </a:p>
          <a:p>
            <a:pPr>
              <a:lnSpc>
                <a:spcPct val="80000"/>
              </a:lnSpc>
            </a:pPr>
            <a:r>
              <a:rPr lang="en-US" sz="1800" dirty="0"/>
              <a:t>Hardware</a:t>
            </a:r>
          </a:p>
          <a:p>
            <a:pPr lvl="1">
              <a:lnSpc>
                <a:spcPct val="80000"/>
              </a:lnSpc>
            </a:pPr>
            <a:r>
              <a:rPr lang="en-US" sz="1600" dirty="0"/>
              <a:t>mouse, trackball, touchpad, joystick?</a:t>
            </a:r>
          </a:p>
          <a:p>
            <a:pPr lvl="1">
              <a:lnSpc>
                <a:spcPct val="80000"/>
              </a:lnSpc>
            </a:pPr>
            <a:r>
              <a:rPr lang="en-US" sz="1600" dirty="0"/>
              <a:t>PC or Mac?  which particular machine?</a:t>
            </a:r>
          </a:p>
          <a:p>
            <a:pPr>
              <a:lnSpc>
                <a:spcPct val="80000"/>
              </a:lnSpc>
              <a:buFontTx/>
              <a:buNone/>
            </a:pPr>
            <a:endParaRPr lang="en-US" sz="1800" dirty="0"/>
          </a:p>
        </p:txBody>
      </p:sp>
      <p:sp>
        <p:nvSpPr>
          <p:cNvPr id="1126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126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1270" name="Slide Number Placeholder 5"/>
          <p:cNvSpPr>
            <a:spLocks noGrp="1"/>
          </p:cNvSpPr>
          <p:nvPr>
            <p:ph type="sldNum" sz="quarter" idx="12"/>
          </p:nvPr>
        </p:nvSpPr>
        <p:spPr>
          <a:noFill/>
        </p:spPr>
        <p:txBody>
          <a:bodyPr/>
          <a:lstStyle/>
          <a:p>
            <a:fld id="{B396AA23-8204-A446-9587-4B2AE1C89569}" type="slidenum">
              <a:rPr lang="en-US"/>
              <a:pPr/>
              <a:t>11</a:t>
            </a:fld>
            <a:endParaRPr lang="en-US"/>
          </a:p>
        </p:txBody>
      </p:sp>
    </p:spTree>
    <p:extLst>
      <p:ext uri="{BB962C8B-B14F-4D97-AF65-F5344CB8AC3E}">
        <p14:creationId xmlns:p14="http://schemas.microsoft.com/office/powerpoint/2010/main" val="232431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With a controlled experiment (</a:t>
            </a:r>
            <a:r>
              <a:rPr lang="en-US" b="1" dirty="0" smtClean="0"/>
              <a:t>choose all good answers</a:t>
            </a:r>
            <a:r>
              <a:rPr lang="en-US" dirty="0" smtClean="0"/>
              <a:t>):</a:t>
            </a:r>
          </a:p>
          <a:p>
            <a:pPr marL="914400" lvl="1" indent="-457200">
              <a:buFont typeface="+mj-lt"/>
              <a:buAutoNum type="alphaUcPeriod"/>
            </a:pPr>
            <a:r>
              <a:rPr lang="en-US" dirty="0" smtClean="0"/>
              <a:t>Independent variables are the outcomes we are trying to measure.</a:t>
            </a:r>
          </a:p>
          <a:p>
            <a:pPr marL="914400" lvl="1" indent="-457200">
              <a:buFont typeface="+mj-lt"/>
              <a:buAutoNum type="alphaUcPeriod"/>
            </a:pPr>
            <a:r>
              <a:rPr lang="en-US" dirty="0" smtClean="0"/>
              <a:t>It is impossible to quantify an interface’s learnability. </a:t>
            </a:r>
          </a:p>
          <a:p>
            <a:pPr marL="914400" lvl="1" indent="-457200">
              <a:buFont typeface="+mj-lt"/>
              <a:buAutoNum type="alphaUcPeriod"/>
            </a:pPr>
            <a:r>
              <a:rPr lang="en-US" dirty="0" smtClean="0"/>
              <a:t>Uncontrolled variables may affect the outcome. </a:t>
            </a:r>
          </a:p>
          <a:p>
            <a:pPr marL="914400" lvl="1" indent="-457200">
              <a:buFont typeface="+mj-lt"/>
              <a:buAutoNum type="alphaUcPeriod"/>
            </a:pPr>
            <a:r>
              <a:rPr lang="en-US" dirty="0" smtClean="0"/>
              <a:t>Observed difference between different conditions are bound to be significant.</a:t>
            </a:r>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12</a:t>
            </a:fld>
            <a:endParaRPr lang="en-US"/>
          </a:p>
        </p:txBody>
      </p:sp>
    </p:spTree>
    <p:extLst>
      <p:ext uri="{BB962C8B-B14F-4D97-AF65-F5344CB8AC3E}">
        <p14:creationId xmlns:p14="http://schemas.microsoft.com/office/powerpoint/2010/main" val="15812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validity and Reliability</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13</a:t>
            </a:fld>
            <a:endParaRPr lang="en-US"/>
          </a:p>
        </p:txBody>
      </p:sp>
    </p:spTree>
    <p:extLst>
      <p:ext uri="{BB962C8B-B14F-4D97-AF65-F5344CB8AC3E}">
        <p14:creationId xmlns:p14="http://schemas.microsoft.com/office/powerpoint/2010/main" val="6262546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Concerns Driving Experiment Design</a:t>
            </a:r>
          </a:p>
        </p:txBody>
      </p:sp>
      <p:sp>
        <p:nvSpPr>
          <p:cNvPr id="13315" name="Rectangle 3"/>
          <p:cNvSpPr>
            <a:spLocks noGrp="1" noChangeArrowheads="1"/>
          </p:cNvSpPr>
          <p:nvPr>
            <p:ph type="body" idx="1"/>
          </p:nvPr>
        </p:nvSpPr>
        <p:spPr/>
        <p:txBody>
          <a:bodyPr/>
          <a:lstStyle/>
          <a:p>
            <a:r>
              <a:rPr lang="en-US"/>
              <a:t>Internal validity</a:t>
            </a:r>
          </a:p>
          <a:p>
            <a:pPr lvl="1"/>
            <a:r>
              <a:rPr lang="en-US"/>
              <a:t>Are observed results actually </a:t>
            </a:r>
            <a:r>
              <a:rPr lang="en-US" b="1"/>
              <a:t>caused </a:t>
            </a:r>
            <a:r>
              <a:rPr lang="en-US"/>
              <a:t>by the independent variables? </a:t>
            </a:r>
          </a:p>
          <a:p>
            <a:r>
              <a:rPr lang="en-US"/>
              <a:t>External validity</a:t>
            </a:r>
          </a:p>
          <a:p>
            <a:pPr lvl="1"/>
            <a:r>
              <a:rPr lang="en-US"/>
              <a:t>Can observed results be </a:t>
            </a:r>
            <a:r>
              <a:rPr lang="en-US" b="1"/>
              <a:t>generalized</a:t>
            </a:r>
            <a:r>
              <a:rPr lang="en-US"/>
              <a:t> to the world outside the lab?</a:t>
            </a:r>
          </a:p>
          <a:p>
            <a:r>
              <a:rPr lang="en-US"/>
              <a:t>Reliability</a:t>
            </a:r>
          </a:p>
          <a:p>
            <a:pPr lvl="1"/>
            <a:r>
              <a:rPr lang="en-US"/>
              <a:t>Will consistent results be obtained by </a:t>
            </a:r>
            <a:r>
              <a:rPr lang="en-US" b="1"/>
              <a:t>repeating</a:t>
            </a:r>
            <a:r>
              <a:rPr lang="en-US"/>
              <a:t> the experiment?</a:t>
            </a:r>
          </a:p>
          <a:p>
            <a:pPr lvl="1"/>
            <a:endParaRPr lang="en-US"/>
          </a:p>
        </p:txBody>
      </p:sp>
      <p:sp>
        <p:nvSpPr>
          <p:cNvPr id="1331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331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3318" name="Slide Number Placeholder 5"/>
          <p:cNvSpPr>
            <a:spLocks noGrp="1"/>
          </p:cNvSpPr>
          <p:nvPr>
            <p:ph type="sldNum" sz="quarter" idx="12"/>
          </p:nvPr>
        </p:nvSpPr>
        <p:spPr>
          <a:noFill/>
        </p:spPr>
        <p:txBody>
          <a:bodyPr/>
          <a:lstStyle/>
          <a:p>
            <a:fld id="{25654138-55A6-644B-8B9E-5952BB407408}" type="slidenum">
              <a:rPr lang="en-US"/>
              <a:pPr/>
              <a:t>14</a:t>
            </a:fld>
            <a:endParaRPr lang="en-US"/>
          </a:p>
        </p:txBody>
      </p:sp>
    </p:spTree>
    <p:extLst>
      <p:ext uri="{BB962C8B-B14F-4D97-AF65-F5344CB8AC3E}">
        <p14:creationId xmlns:p14="http://schemas.microsoft.com/office/powerpoint/2010/main" val="318230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How Many Marbles in Each Box?</a:t>
            </a:r>
          </a:p>
        </p:txBody>
      </p:sp>
      <p:sp>
        <p:nvSpPr>
          <p:cNvPr id="14339" name="Rectangle 3"/>
          <p:cNvSpPr>
            <a:spLocks noGrp="1" noChangeArrowheads="1"/>
          </p:cNvSpPr>
          <p:nvPr>
            <p:ph type="body" idx="1"/>
          </p:nvPr>
        </p:nvSpPr>
        <p:spPr/>
        <p:txBody>
          <a:bodyPr/>
          <a:lstStyle/>
          <a:p>
            <a:pPr>
              <a:lnSpc>
                <a:spcPct val="80000"/>
              </a:lnSpc>
            </a:pPr>
            <a:endParaRPr lang="en-US" sz="2000"/>
          </a:p>
          <a:p>
            <a:pPr>
              <a:lnSpc>
                <a:spcPct val="80000"/>
              </a:lnSpc>
            </a:pPr>
            <a:endParaRPr lang="en-US" sz="2000"/>
          </a:p>
          <a:p>
            <a:pPr>
              <a:lnSpc>
                <a:spcPct val="80000"/>
              </a:lnSpc>
            </a:pPr>
            <a:endParaRPr lang="en-US" sz="2000"/>
          </a:p>
          <a:p>
            <a:pPr>
              <a:lnSpc>
                <a:spcPct val="80000"/>
              </a:lnSpc>
            </a:pPr>
            <a:endParaRPr lang="en-US" sz="2000"/>
          </a:p>
          <a:p>
            <a:pPr>
              <a:lnSpc>
                <a:spcPct val="80000"/>
              </a:lnSpc>
            </a:pPr>
            <a:endParaRPr lang="en-US" sz="2000"/>
          </a:p>
          <a:p>
            <a:pPr>
              <a:lnSpc>
                <a:spcPct val="80000"/>
              </a:lnSpc>
            </a:pPr>
            <a:r>
              <a:rPr lang="en-US" sz="2000"/>
              <a:t>Hypothesis: box A has a different number of balls than box B</a:t>
            </a:r>
          </a:p>
          <a:p>
            <a:pPr>
              <a:lnSpc>
                <a:spcPct val="80000"/>
              </a:lnSpc>
            </a:pPr>
            <a:r>
              <a:rPr lang="en-US" sz="2000"/>
              <a:t>Reliability</a:t>
            </a:r>
          </a:p>
          <a:p>
            <a:pPr lvl="1">
              <a:lnSpc>
                <a:spcPct val="80000"/>
              </a:lnSpc>
            </a:pPr>
            <a:r>
              <a:rPr lang="en-US" sz="1800"/>
              <a:t>Counting the balls manually is reliable only if there are few balls</a:t>
            </a:r>
          </a:p>
          <a:p>
            <a:pPr lvl="1">
              <a:lnSpc>
                <a:spcPct val="80000"/>
              </a:lnSpc>
            </a:pPr>
            <a:r>
              <a:rPr lang="en-US" sz="1800"/>
              <a:t>Repeated counting improves reliability</a:t>
            </a:r>
          </a:p>
          <a:p>
            <a:pPr>
              <a:lnSpc>
                <a:spcPct val="80000"/>
              </a:lnSpc>
            </a:pPr>
            <a:r>
              <a:rPr lang="en-US" sz="2000"/>
              <a:t>Internal validity</a:t>
            </a:r>
          </a:p>
          <a:p>
            <a:pPr lvl="1">
              <a:lnSpc>
                <a:spcPct val="80000"/>
              </a:lnSpc>
            </a:pPr>
            <a:r>
              <a:rPr lang="en-US" sz="1800"/>
              <a:t>Suppose we weigh the boxes instead of counting balls</a:t>
            </a:r>
          </a:p>
          <a:p>
            <a:pPr lvl="1">
              <a:lnSpc>
                <a:spcPct val="80000"/>
              </a:lnSpc>
            </a:pPr>
            <a:r>
              <a:rPr lang="en-US" sz="1800"/>
              <a:t>What if an A ball has different weight than a B ball?</a:t>
            </a:r>
          </a:p>
          <a:p>
            <a:pPr lvl="1">
              <a:lnSpc>
                <a:spcPct val="80000"/>
              </a:lnSpc>
            </a:pPr>
            <a:r>
              <a:rPr lang="en-US" sz="1800"/>
              <a:t>What if the boxes themselves have different weights?</a:t>
            </a:r>
          </a:p>
          <a:p>
            <a:pPr>
              <a:lnSpc>
                <a:spcPct val="80000"/>
              </a:lnSpc>
            </a:pPr>
            <a:r>
              <a:rPr lang="en-US" sz="2000"/>
              <a:t>External validity</a:t>
            </a:r>
          </a:p>
          <a:p>
            <a:pPr lvl="1">
              <a:lnSpc>
                <a:spcPct val="80000"/>
              </a:lnSpc>
            </a:pPr>
            <a:r>
              <a:rPr lang="en-US" sz="1800"/>
              <a:t>Does this result apply to all boxes in the world labeled A and B?</a:t>
            </a:r>
          </a:p>
          <a:p>
            <a:pPr lvl="1">
              <a:lnSpc>
                <a:spcPct val="80000"/>
              </a:lnSpc>
            </a:pPr>
            <a:endParaRPr lang="en-US" sz="1800"/>
          </a:p>
        </p:txBody>
      </p:sp>
      <p:sp>
        <p:nvSpPr>
          <p:cNvPr id="1434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434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4342" name="Slide Number Placeholder 5"/>
          <p:cNvSpPr>
            <a:spLocks noGrp="1"/>
          </p:cNvSpPr>
          <p:nvPr>
            <p:ph type="sldNum" sz="quarter" idx="12"/>
          </p:nvPr>
        </p:nvSpPr>
        <p:spPr>
          <a:noFill/>
        </p:spPr>
        <p:txBody>
          <a:bodyPr/>
          <a:lstStyle/>
          <a:p>
            <a:fld id="{265850CF-DA06-DA40-8245-ADE940BCD85A}" type="slidenum">
              <a:rPr lang="en-US"/>
              <a:pPr/>
              <a:t>15</a:t>
            </a:fld>
            <a:endParaRPr lang="en-US"/>
          </a:p>
        </p:txBody>
      </p:sp>
      <p:sp>
        <p:nvSpPr>
          <p:cNvPr id="14343" name="Rectangle 4"/>
          <p:cNvSpPr>
            <a:spLocks noChangeArrowheads="1"/>
          </p:cNvSpPr>
          <p:nvPr/>
        </p:nvSpPr>
        <p:spPr bwMode="auto">
          <a:xfrm>
            <a:off x="1219200" y="990600"/>
            <a:ext cx="2895600" cy="1219200"/>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14344" name="Rectangle 5"/>
          <p:cNvSpPr>
            <a:spLocks noChangeArrowheads="1"/>
          </p:cNvSpPr>
          <p:nvPr/>
        </p:nvSpPr>
        <p:spPr bwMode="auto">
          <a:xfrm>
            <a:off x="4953000" y="990600"/>
            <a:ext cx="3048000" cy="1219200"/>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14345" name="Oval 6"/>
          <p:cNvSpPr>
            <a:spLocks noChangeArrowheads="1"/>
          </p:cNvSpPr>
          <p:nvPr/>
        </p:nvSpPr>
        <p:spPr bwMode="auto">
          <a:xfrm>
            <a:off x="1371600" y="15240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46" name="Oval 7"/>
          <p:cNvSpPr>
            <a:spLocks noChangeArrowheads="1"/>
          </p:cNvSpPr>
          <p:nvPr/>
        </p:nvSpPr>
        <p:spPr bwMode="auto">
          <a:xfrm>
            <a:off x="1524000" y="1676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47" name="Oval 8"/>
          <p:cNvSpPr>
            <a:spLocks noChangeArrowheads="1"/>
          </p:cNvSpPr>
          <p:nvPr/>
        </p:nvSpPr>
        <p:spPr bwMode="auto">
          <a:xfrm>
            <a:off x="1676400" y="13716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48" name="Oval 9"/>
          <p:cNvSpPr>
            <a:spLocks noChangeArrowheads="1"/>
          </p:cNvSpPr>
          <p:nvPr/>
        </p:nvSpPr>
        <p:spPr bwMode="auto">
          <a:xfrm>
            <a:off x="1828800" y="17526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49" name="Oval 10"/>
          <p:cNvSpPr>
            <a:spLocks noChangeArrowheads="1"/>
          </p:cNvSpPr>
          <p:nvPr/>
        </p:nvSpPr>
        <p:spPr bwMode="auto">
          <a:xfrm>
            <a:off x="2286000" y="19050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0" name="Oval 11"/>
          <p:cNvSpPr>
            <a:spLocks noChangeArrowheads="1"/>
          </p:cNvSpPr>
          <p:nvPr/>
        </p:nvSpPr>
        <p:spPr bwMode="auto">
          <a:xfrm>
            <a:off x="2438400" y="1676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1" name="Oval 12"/>
          <p:cNvSpPr>
            <a:spLocks noChangeArrowheads="1"/>
          </p:cNvSpPr>
          <p:nvPr/>
        </p:nvSpPr>
        <p:spPr bwMode="auto">
          <a:xfrm>
            <a:off x="2819400" y="17526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2" name="Oval 13"/>
          <p:cNvSpPr>
            <a:spLocks noChangeArrowheads="1"/>
          </p:cNvSpPr>
          <p:nvPr/>
        </p:nvSpPr>
        <p:spPr bwMode="auto">
          <a:xfrm>
            <a:off x="3276600" y="19050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3" name="Oval 14"/>
          <p:cNvSpPr>
            <a:spLocks noChangeArrowheads="1"/>
          </p:cNvSpPr>
          <p:nvPr/>
        </p:nvSpPr>
        <p:spPr bwMode="auto">
          <a:xfrm>
            <a:off x="3657600" y="1676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4" name="Oval 15"/>
          <p:cNvSpPr>
            <a:spLocks noChangeArrowheads="1"/>
          </p:cNvSpPr>
          <p:nvPr/>
        </p:nvSpPr>
        <p:spPr bwMode="auto">
          <a:xfrm>
            <a:off x="5105400" y="14478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5" name="Oval 16"/>
          <p:cNvSpPr>
            <a:spLocks noChangeArrowheads="1"/>
          </p:cNvSpPr>
          <p:nvPr/>
        </p:nvSpPr>
        <p:spPr bwMode="auto">
          <a:xfrm>
            <a:off x="5257800" y="19050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6" name="Oval 17"/>
          <p:cNvSpPr>
            <a:spLocks noChangeArrowheads="1"/>
          </p:cNvSpPr>
          <p:nvPr/>
        </p:nvSpPr>
        <p:spPr bwMode="auto">
          <a:xfrm>
            <a:off x="5410200" y="1295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7" name="Oval 18"/>
          <p:cNvSpPr>
            <a:spLocks noChangeArrowheads="1"/>
          </p:cNvSpPr>
          <p:nvPr/>
        </p:nvSpPr>
        <p:spPr bwMode="auto">
          <a:xfrm>
            <a:off x="5562600" y="1676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8" name="Oval 19"/>
          <p:cNvSpPr>
            <a:spLocks noChangeArrowheads="1"/>
          </p:cNvSpPr>
          <p:nvPr/>
        </p:nvSpPr>
        <p:spPr bwMode="auto">
          <a:xfrm>
            <a:off x="6019800" y="18288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59" name="Oval 20"/>
          <p:cNvSpPr>
            <a:spLocks noChangeArrowheads="1"/>
          </p:cNvSpPr>
          <p:nvPr/>
        </p:nvSpPr>
        <p:spPr bwMode="auto">
          <a:xfrm>
            <a:off x="6172200" y="16002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60" name="Oval 21"/>
          <p:cNvSpPr>
            <a:spLocks noChangeArrowheads="1"/>
          </p:cNvSpPr>
          <p:nvPr/>
        </p:nvSpPr>
        <p:spPr bwMode="auto">
          <a:xfrm>
            <a:off x="6553200" y="1676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61" name="Oval 22"/>
          <p:cNvSpPr>
            <a:spLocks noChangeArrowheads="1"/>
          </p:cNvSpPr>
          <p:nvPr/>
        </p:nvSpPr>
        <p:spPr bwMode="auto">
          <a:xfrm>
            <a:off x="7010400" y="18288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62" name="Oval 23"/>
          <p:cNvSpPr>
            <a:spLocks noChangeArrowheads="1"/>
          </p:cNvSpPr>
          <p:nvPr/>
        </p:nvSpPr>
        <p:spPr bwMode="auto">
          <a:xfrm>
            <a:off x="7391400" y="16002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63" name="Oval 24"/>
          <p:cNvSpPr>
            <a:spLocks noChangeArrowheads="1"/>
          </p:cNvSpPr>
          <p:nvPr/>
        </p:nvSpPr>
        <p:spPr bwMode="auto">
          <a:xfrm>
            <a:off x="5867400" y="1295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64" name="Oval 25"/>
          <p:cNvSpPr>
            <a:spLocks noChangeArrowheads="1"/>
          </p:cNvSpPr>
          <p:nvPr/>
        </p:nvSpPr>
        <p:spPr bwMode="auto">
          <a:xfrm>
            <a:off x="6705600" y="1295400"/>
            <a:ext cx="228600" cy="228600"/>
          </a:xfrm>
          <a:prstGeom prst="ellipse">
            <a:avLst/>
          </a:prstGeom>
          <a:solidFill>
            <a:schemeClr val="accent1"/>
          </a:solidFill>
          <a:ln w="25400">
            <a:solidFill>
              <a:schemeClr val="tx1"/>
            </a:solidFill>
            <a:round/>
            <a:headEnd/>
            <a:tailEnd type="none" w="lg" len="lg"/>
          </a:ln>
        </p:spPr>
        <p:txBody>
          <a:bodyPr wrap="none" anchor="ctr">
            <a:prstTxWarp prst="textNoShape">
              <a:avLst/>
            </a:prstTxWarp>
          </a:bodyPr>
          <a:lstStyle/>
          <a:p>
            <a:endParaRPr lang="en-US"/>
          </a:p>
        </p:txBody>
      </p:sp>
      <p:sp>
        <p:nvSpPr>
          <p:cNvPr id="14365" name="Text Box 26"/>
          <p:cNvSpPr txBox="1">
            <a:spLocks noChangeArrowheads="1"/>
          </p:cNvSpPr>
          <p:nvPr/>
        </p:nvSpPr>
        <p:spPr bwMode="auto">
          <a:xfrm>
            <a:off x="3733800" y="1066800"/>
            <a:ext cx="441325" cy="519113"/>
          </a:xfrm>
          <a:prstGeom prst="rect">
            <a:avLst/>
          </a:prstGeom>
          <a:noFill/>
          <a:ln w="25400">
            <a:noFill/>
            <a:miter lim="800000"/>
            <a:headEnd/>
            <a:tailEnd type="none" w="lg" len="lg"/>
          </a:ln>
        </p:spPr>
        <p:txBody>
          <a:bodyPr wrap="none" anchorCtr="1">
            <a:prstTxWarp prst="textNoShape">
              <a:avLst/>
            </a:prstTxWarp>
            <a:spAutoFit/>
          </a:bodyPr>
          <a:lstStyle/>
          <a:p>
            <a:r>
              <a:rPr lang="en-US" sz="2800" b="1"/>
              <a:t>A</a:t>
            </a:r>
          </a:p>
        </p:txBody>
      </p:sp>
      <p:sp>
        <p:nvSpPr>
          <p:cNvPr id="14366" name="Text Box 27"/>
          <p:cNvSpPr txBox="1">
            <a:spLocks noChangeArrowheads="1"/>
          </p:cNvSpPr>
          <p:nvPr/>
        </p:nvSpPr>
        <p:spPr bwMode="auto">
          <a:xfrm>
            <a:off x="7543800" y="1066800"/>
            <a:ext cx="441325" cy="519113"/>
          </a:xfrm>
          <a:prstGeom prst="rect">
            <a:avLst/>
          </a:prstGeom>
          <a:noFill/>
          <a:ln w="25400">
            <a:noFill/>
            <a:miter lim="800000"/>
            <a:headEnd/>
            <a:tailEnd type="none" w="lg" len="lg"/>
          </a:ln>
        </p:spPr>
        <p:txBody>
          <a:bodyPr wrap="none" anchorCtr="1">
            <a:prstTxWarp prst="textNoShape">
              <a:avLst/>
            </a:prstTxWarp>
            <a:spAutoFit/>
          </a:bodyPr>
          <a:lstStyle/>
          <a:p>
            <a:r>
              <a:rPr lang="en-US" sz="2800" b="1"/>
              <a:t>B</a:t>
            </a:r>
          </a:p>
        </p:txBody>
      </p:sp>
    </p:spTree>
    <p:extLst>
      <p:ext uri="{BB962C8B-B14F-4D97-AF65-F5344CB8AC3E}">
        <p14:creationId xmlns:p14="http://schemas.microsoft.com/office/powerpoint/2010/main" val="95517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Threats to Internal Validity</a:t>
            </a:r>
          </a:p>
        </p:txBody>
      </p:sp>
      <p:sp>
        <p:nvSpPr>
          <p:cNvPr id="15363" name="Rectangle 3"/>
          <p:cNvSpPr>
            <a:spLocks noGrp="1" noChangeArrowheads="1"/>
          </p:cNvSpPr>
          <p:nvPr>
            <p:ph type="body" idx="1"/>
          </p:nvPr>
        </p:nvSpPr>
        <p:spPr/>
        <p:txBody>
          <a:bodyPr/>
          <a:lstStyle/>
          <a:p>
            <a:pPr>
              <a:lnSpc>
                <a:spcPct val="80000"/>
              </a:lnSpc>
            </a:pPr>
            <a:r>
              <a:rPr lang="en-US" sz="2000"/>
              <a:t>Ordering effects</a:t>
            </a:r>
          </a:p>
          <a:p>
            <a:pPr lvl="1">
              <a:lnSpc>
                <a:spcPct val="80000"/>
              </a:lnSpc>
            </a:pPr>
            <a:r>
              <a:rPr lang="en-US" sz="1800"/>
              <a:t>People learn, and people get tired</a:t>
            </a:r>
          </a:p>
          <a:p>
            <a:pPr lvl="1">
              <a:lnSpc>
                <a:spcPct val="80000"/>
              </a:lnSpc>
            </a:pPr>
            <a:r>
              <a:rPr lang="en-US" sz="1800"/>
              <a:t>Don</a:t>
            </a:r>
            <a:r>
              <a:rPr lang="en-US" sz="1800">
                <a:latin typeface="Verdana" charset="0"/>
              </a:rPr>
              <a:t>’</a:t>
            </a:r>
            <a:r>
              <a:rPr lang="en-US" sz="1800"/>
              <a:t>t present tasks or interfaces in same order for all users</a:t>
            </a:r>
          </a:p>
          <a:p>
            <a:pPr lvl="1">
              <a:lnSpc>
                <a:spcPct val="80000"/>
              </a:lnSpc>
            </a:pPr>
            <a:r>
              <a:rPr lang="en-US" sz="1800"/>
              <a:t>Randomize or counterbalance the ordering</a:t>
            </a:r>
          </a:p>
          <a:p>
            <a:pPr>
              <a:lnSpc>
                <a:spcPct val="80000"/>
              </a:lnSpc>
            </a:pPr>
            <a:r>
              <a:rPr lang="en-US" sz="2000"/>
              <a:t>Selection effects</a:t>
            </a:r>
          </a:p>
          <a:p>
            <a:pPr lvl="1">
              <a:lnSpc>
                <a:spcPct val="80000"/>
              </a:lnSpc>
            </a:pPr>
            <a:r>
              <a:rPr lang="en-US" sz="1800"/>
              <a:t>Don</a:t>
            </a:r>
            <a:r>
              <a:rPr lang="en-US" sz="1800">
                <a:latin typeface="Verdana" charset="0"/>
              </a:rPr>
              <a:t>’</a:t>
            </a:r>
            <a:r>
              <a:rPr lang="en-US" sz="1800"/>
              <a:t>t use pre-existing groups (unless group is an independent variable)</a:t>
            </a:r>
          </a:p>
          <a:p>
            <a:pPr lvl="1">
              <a:lnSpc>
                <a:spcPct val="80000"/>
              </a:lnSpc>
            </a:pPr>
            <a:r>
              <a:rPr lang="en-US" sz="1800"/>
              <a:t>Randomly assign users to independent variables</a:t>
            </a:r>
          </a:p>
          <a:p>
            <a:pPr>
              <a:lnSpc>
                <a:spcPct val="80000"/>
              </a:lnSpc>
            </a:pPr>
            <a:r>
              <a:rPr lang="en-US" sz="2000"/>
              <a:t>Experimenter bias</a:t>
            </a:r>
          </a:p>
          <a:p>
            <a:pPr lvl="1">
              <a:lnSpc>
                <a:spcPct val="80000"/>
              </a:lnSpc>
            </a:pPr>
            <a:r>
              <a:rPr lang="en-US" sz="1800"/>
              <a:t>Experimenter may be enthusiastic about interface X but not Y</a:t>
            </a:r>
          </a:p>
          <a:p>
            <a:pPr lvl="1">
              <a:lnSpc>
                <a:spcPct val="80000"/>
              </a:lnSpc>
            </a:pPr>
            <a:r>
              <a:rPr lang="en-US" sz="1800"/>
              <a:t>Give training and briefings on paper, not in person</a:t>
            </a:r>
          </a:p>
          <a:p>
            <a:pPr lvl="1">
              <a:lnSpc>
                <a:spcPct val="80000"/>
              </a:lnSpc>
            </a:pPr>
            <a:r>
              <a:rPr lang="en-US" sz="1800"/>
              <a:t>Provide equivalent training for every interface</a:t>
            </a:r>
          </a:p>
          <a:p>
            <a:pPr lvl="1">
              <a:lnSpc>
                <a:spcPct val="80000"/>
              </a:lnSpc>
            </a:pPr>
            <a:r>
              <a:rPr lang="en-US" sz="1800"/>
              <a:t>Double-blind experiments prevent both subject and experimenter from knowing if it</a:t>
            </a:r>
            <a:r>
              <a:rPr lang="en-US" sz="1800">
                <a:latin typeface="Verdana" charset="0"/>
              </a:rPr>
              <a:t>’</a:t>
            </a:r>
            <a:r>
              <a:rPr lang="en-US" sz="1800"/>
              <a:t>s condition X or Y</a:t>
            </a:r>
          </a:p>
          <a:p>
            <a:pPr lvl="2">
              <a:lnSpc>
                <a:spcPct val="80000"/>
              </a:lnSpc>
            </a:pPr>
            <a:r>
              <a:rPr lang="en-US" sz="1600"/>
              <a:t>Essential if measurement of dependent variables requires judgement</a:t>
            </a:r>
          </a:p>
        </p:txBody>
      </p:sp>
      <p:sp>
        <p:nvSpPr>
          <p:cNvPr id="1536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536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5366" name="Slide Number Placeholder 5"/>
          <p:cNvSpPr>
            <a:spLocks noGrp="1"/>
          </p:cNvSpPr>
          <p:nvPr>
            <p:ph type="sldNum" sz="quarter" idx="12"/>
          </p:nvPr>
        </p:nvSpPr>
        <p:spPr>
          <a:noFill/>
        </p:spPr>
        <p:txBody>
          <a:bodyPr/>
          <a:lstStyle/>
          <a:p>
            <a:fld id="{E2349127-70E3-4244-A931-6D58E7777059}" type="slidenum">
              <a:rPr lang="en-US"/>
              <a:pPr/>
              <a:t>16</a:t>
            </a:fld>
            <a:endParaRPr lang="en-US"/>
          </a:p>
        </p:txBody>
      </p:sp>
    </p:spTree>
    <p:extLst>
      <p:ext uri="{BB962C8B-B14F-4D97-AF65-F5344CB8AC3E}">
        <p14:creationId xmlns:p14="http://schemas.microsoft.com/office/powerpoint/2010/main" val="408768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Threats to External Validity</a:t>
            </a:r>
          </a:p>
        </p:txBody>
      </p:sp>
      <p:sp>
        <p:nvSpPr>
          <p:cNvPr id="16387" name="Rectangle 3"/>
          <p:cNvSpPr>
            <a:spLocks noGrp="1" noChangeArrowheads="1"/>
          </p:cNvSpPr>
          <p:nvPr>
            <p:ph type="body" idx="1"/>
          </p:nvPr>
        </p:nvSpPr>
        <p:spPr/>
        <p:txBody>
          <a:bodyPr/>
          <a:lstStyle/>
          <a:p>
            <a:pPr>
              <a:lnSpc>
                <a:spcPct val="90000"/>
              </a:lnSpc>
            </a:pPr>
            <a:r>
              <a:rPr lang="en-US"/>
              <a:t>Population</a:t>
            </a:r>
          </a:p>
          <a:p>
            <a:pPr lvl="1">
              <a:lnSpc>
                <a:spcPct val="90000"/>
              </a:lnSpc>
            </a:pPr>
            <a:r>
              <a:rPr lang="en-US"/>
              <a:t>Draw a random sample from your real target population</a:t>
            </a:r>
          </a:p>
          <a:p>
            <a:pPr>
              <a:lnSpc>
                <a:spcPct val="90000"/>
              </a:lnSpc>
            </a:pPr>
            <a:r>
              <a:rPr lang="en-US"/>
              <a:t>Ecological</a:t>
            </a:r>
          </a:p>
          <a:p>
            <a:pPr lvl="1">
              <a:lnSpc>
                <a:spcPct val="90000"/>
              </a:lnSpc>
            </a:pPr>
            <a:r>
              <a:rPr lang="en-US"/>
              <a:t>Make lab conditions as realistic as possible in important respects</a:t>
            </a:r>
          </a:p>
          <a:p>
            <a:pPr>
              <a:lnSpc>
                <a:spcPct val="90000"/>
              </a:lnSpc>
            </a:pPr>
            <a:r>
              <a:rPr lang="en-US"/>
              <a:t>Training</a:t>
            </a:r>
          </a:p>
          <a:p>
            <a:pPr lvl="1">
              <a:lnSpc>
                <a:spcPct val="90000"/>
              </a:lnSpc>
            </a:pPr>
            <a:r>
              <a:rPr lang="en-US"/>
              <a:t>Training should mimic how real interface would be encountered and learned</a:t>
            </a:r>
          </a:p>
          <a:p>
            <a:pPr>
              <a:lnSpc>
                <a:spcPct val="90000"/>
              </a:lnSpc>
            </a:pPr>
            <a:r>
              <a:rPr lang="en-US"/>
              <a:t>Task</a:t>
            </a:r>
          </a:p>
          <a:p>
            <a:pPr lvl="1">
              <a:lnSpc>
                <a:spcPct val="90000"/>
              </a:lnSpc>
            </a:pPr>
            <a:r>
              <a:rPr lang="en-US"/>
              <a:t>Base your tasks on task analysis</a:t>
            </a:r>
          </a:p>
          <a:p>
            <a:pPr>
              <a:lnSpc>
                <a:spcPct val="90000"/>
              </a:lnSpc>
            </a:pPr>
            <a:endParaRPr lang="en-US"/>
          </a:p>
        </p:txBody>
      </p:sp>
      <p:sp>
        <p:nvSpPr>
          <p:cNvPr id="1638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638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6390" name="Slide Number Placeholder 5"/>
          <p:cNvSpPr>
            <a:spLocks noGrp="1"/>
          </p:cNvSpPr>
          <p:nvPr>
            <p:ph type="sldNum" sz="quarter" idx="12"/>
          </p:nvPr>
        </p:nvSpPr>
        <p:spPr>
          <a:noFill/>
        </p:spPr>
        <p:txBody>
          <a:bodyPr/>
          <a:lstStyle/>
          <a:p>
            <a:fld id="{37FBE4D4-5FAE-BA4B-B041-884EEA889CD6}" type="slidenum">
              <a:rPr lang="en-US"/>
              <a:pPr/>
              <a:t>17</a:t>
            </a:fld>
            <a:endParaRPr lang="en-US"/>
          </a:p>
        </p:txBody>
      </p:sp>
    </p:spTree>
    <p:extLst>
      <p:ext uri="{BB962C8B-B14F-4D97-AF65-F5344CB8AC3E}">
        <p14:creationId xmlns:p14="http://schemas.microsoft.com/office/powerpoint/2010/main" val="183828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Threats to Reliability</a:t>
            </a:r>
          </a:p>
        </p:txBody>
      </p:sp>
      <p:sp>
        <p:nvSpPr>
          <p:cNvPr id="17411" name="Rectangle 3"/>
          <p:cNvSpPr>
            <a:spLocks noGrp="1" noChangeArrowheads="1"/>
          </p:cNvSpPr>
          <p:nvPr>
            <p:ph type="body" idx="1"/>
          </p:nvPr>
        </p:nvSpPr>
        <p:spPr/>
        <p:txBody>
          <a:bodyPr/>
          <a:lstStyle/>
          <a:p>
            <a:pPr>
              <a:lnSpc>
                <a:spcPct val="80000"/>
              </a:lnSpc>
            </a:pPr>
            <a:r>
              <a:rPr lang="en-US" sz="1800"/>
              <a:t>Uncontrolled variation</a:t>
            </a:r>
          </a:p>
          <a:p>
            <a:pPr lvl="1">
              <a:lnSpc>
                <a:spcPct val="80000"/>
              </a:lnSpc>
            </a:pPr>
            <a:r>
              <a:rPr lang="en-US" sz="1600"/>
              <a:t>Previous experience</a:t>
            </a:r>
          </a:p>
          <a:p>
            <a:pPr lvl="2">
              <a:lnSpc>
                <a:spcPct val="80000"/>
              </a:lnSpc>
            </a:pPr>
            <a:r>
              <a:rPr lang="en-US" sz="1400"/>
              <a:t>Novices and experts: separate into different classes, or use only one class</a:t>
            </a:r>
          </a:p>
          <a:p>
            <a:pPr lvl="1">
              <a:lnSpc>
                <a:spcPct val="80000"/>
              </a:lnSpc>
            </a:pPr>
            <a:r>
              <a:rPr lang="en-US" sz="1600"/>
              <a:t>User differences</a:t>
            </a:r>
          </a:p>
          <a:p>
            <a:pPr lvl="2">
              <a:lnSpc>
                <a:spcPct val="80000"/>
              </a:lnSpc>
            </a:pPr>
            <a:r>
              <a:rPr lang="en-US" sz="1400"/>
              <a:t>Fastest users are </a:t>
            </a:r>
            <a:r>
              <a:rPr lang="en-US" sz="1400" b="1"/>
              <a:t>10 times </a:t>
            </a:r>
            <a:r>
              <a:rPr lang="en-US" sz="1400"/>
              <a:t>faster than slowest users</a:t>
            </a:r>
          </a:p>
          <a:p>
            <a:pPr lvl="1">
              <a:lnSpc>
                <a:spcPct val="80000"/>
              </a:lnSpc>
            </a:pPr>
            <a:r>
              <a:rPr lang="en-US" sz="1600"/>
              <a:t>Task design</a:t>
            </a:r>
          </a:p>
          <a:p>
            <a:pPr lvl="2">
              <a:lnSpc>
                <a:spcPct val="80000"/>
              </a:lnSpc>
            </a:pPr>
            <a:r>
              <a:rPr lang="en-US" sz="1400"/>
              <a:t>Do tasks measure what you</a:t>
            </a:r>
            <a:r>
              <a:rPr lang="en-US" sz="1400">
                <a:latin typeface="Verdana" charset="0"/>
              </a:rPr>
              <a:t>’</a:t>
            </a:r>
            <a:r>
              <a:rPr lang="en-US" sz="1400"/>
              <a:t>re trying to measure?</a:t>
            </a:r>
          </a:p>
          <a:p>
            <a:pPr lvl="1">
              <a:lnSpc>
                <a:spcPct val="80000"/>
              </a:lnSpc>
            </a:pPr>
            <a:r>
              <a:rPr lang="en-US" sz="1600"/>
              <a:t>Measurement error</a:t>
            </a:r>
          </a:p>
          <a:p>
            <a:pPr lvl="2">
              <a:lnSpc>
                <a:spcPct val="80000"/>
              </a:lnSpc>
            </a:pPr>
            <a:r>
              <a:rPr lang="en-US" sz="1400"/>
              <a:t>Time on task may include coughing, scratching, distractions</a:t>
            </a:r>
          </a:p>
          <a:p>
            <a:pPr>
              <a:lnSpc>
                <a:spcPct val="80000"/>
              </a:lnSpc>
            </a:pPr>
            <a:r>
              <a:rPr lang="en-US" sz="1800"/>
              <a:t>Solutions</a:t>
            </a:r>
          </a:p>
          <a:p>
            <a:pPr lvl="1">
              <a:lnSpc>
                <a:spcPct val="80000"/>
              </a:lnSpc>
            </a:pPr>
            <a:r>
              <a:rPr lang="en-US" sz="1600"/>
              <a:t>Eliminate uncontrolled variation</a:t>
            </a:r>
          </a:p>
          <a:p>
            <a:pPr lvl="2">
              <a:lnSpc>
                <a:spcPct val="80000"/>
              </a:lnSpc>
            </a:pPr>
            <a:r>
              <a:rPr lang="en-US" sz="1400"/>
              <a:t>Select users for certain experience (or lack thereof)</a:t>
            </a:r>
          </a:p>
          <a:p>
            <a:pPr lvl="2">
              <a:lnSpc>
                <a:spcPct val="80000"/>
              </a:lnSpc>
            </a:pPr>
            <a:r>
              <a:rPr lang="en-US" sz="1400"/>
              <a:t>Give all users the same training</a:t>
            </a:r>
          </a:p>
          <a:p>
            <a:pPr lvl="2">
              <a:lnSpc>
                <a:spcPct val="80000"/>
              </a:lnSpc>
            </a:pPr>
            <a:r>
              <a:rPr lang="en-US" sz="1400"/>
              <a:t>Measure dependent variables precisely</a:t>
            </a:r>
          </a:p>
          <a:p>
            <a:pPr lvl="1">
              <a:lnSpc>
                <a:spcPct val="80000"/>
              </a:lnSpc>
            </a:pPr>
            <a:r>
              <a:rPr lang="en-US" sz="1600"/>
              <a:t>Repetition</a:t>
            </a:r>
          </a:p>
          <a:p>
            <a:pPr lvl="2">
              <a:lnSpc>
                <a:spcPct val="80000"/>
              </a:lnSpc>
            </a:pPr>
            <a:r>
              <a:rPr lang="en-US" sz="1400"/>
              <a:t>Many users, many trials</a:t>
            </a:r>
          </a:p>
          <a:p>
            <a:pPr lvl="2">
              <a:lnSpc>
                <a:spcPct val="80000"/>
              </a:lnSpc>
            </a:pPr>
            <a:r>
              <a:rPr lang="en-US" sz="1400"/>
              <a:t>Standard deviation of the mean shrinks like the square root of N (i.e., quadrupling users makes the mean twice as accurate)</a:t>
            </a:r>
          </a:p>
        </p:txBody>
      </p:sp>
      <p:sp>
        <p:nvSpPr>
          <p:cNvPr id="1741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741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7414" name="Slide Number Placeholder 5"/>
          <p:cNvSpPr>
            <a:spLocks noGrp="1"/>
          </p:cNvSpPr>
          <p:nvPr>
            <p:ph type="sldNum" sz="quarter" idx="12"/>
          </p:nvPr>
        </p:nvSpPr>
        <p:spPr>
          <a:noFill/>
        </p:spPr>
        <p:txBody>
          <a:bodyPr/>
          <a:lstStyle/>
          <a:p>
            <a:fld id="{501C0919-7FBB-1245-9BED-51CCC3CCF62F}" type="slidenum">
              <a:rPr lang="en-US"/>
              <a:pPr/>
              <a:t>18</a:t>
            </a:fld>
            <a:endParaRPr lang="en-US"/>
          </a:p>
        </p:txBody>
      </p:sp>
    </p:spTree>
    <p:extLst>
      <p:ext uri="{BB962C8B-B14F-4D97-AF65-F5344CB8AC3E}">
        <p14:creationId xmlns:p14="http://schemas.microsoft.com/office/powerpoint/2010/main" val="2890881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Ephemeral Adaptation Study</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19</a:t>
            </a:fld>
            <a:endParaRPr lang="en-US"/>
          </a:p>
        </p:txBody>
      </p:sp>
      <p:pic>
        <p:nvPicPr>
          <p:cNvPr id="8" name="Picture 7"/>
          <p:cNvPicPr>
            <a:picLocks noChangeAspect="1"/>
          </p:cNvPicPr>
          <p:nvPr/>
        </p:nvPicPr>
        <p:blipFill>
          <a:blip r:embed="rId3"/>
          <a:stretch>
            <a:fillRect/>
          </a:stretch>
        </p:blipFill>
        <p:spPr>
          <a:xfrm>
            <a:off x="1600200" y="838200"/>
            <a:ext cx="5486400" cy="5264209"/>
          </a:xfrm>
          <a:prstGeom prst="rect">
            <a:avLst/>
          </a:prstGeom>
        </p:spPr>
      </p:pic>
    </p:spTree>
    <p:extLst>
      <p:ext uri="{BB962C8B-B14F-4D97-AF65-F5344CB8AC3E}">
        <p14:creationId xmlns:p14="http://schemas.microsoft.com/office/powerpoint/2010/main" val="262251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UI Hall of Fame or Shame?</a:t>
            </a:r>
          </a:p>
        </p:txBody>
      </p:sp>
      <p:sp>
        <p:nvSpPr>
          <p:cNvPr id="4099" name="Text Placeholder 8"/>
          <p:cNvSpPr>
            <a:spLocks noGrp="1"/>
          </p:cNvSpPr>
          <p:nvPr>
            <p:ph type="body" idx="1"/>
          </p:nvPr>
        </p:nvSpPr>
        <p:spPr/>
        <p:txBody>
          <a:bodyPr/>
          <a:lstStyle/>
          <a:p>
            <a:endParaRPr lang="en-US"/>
          </a:p>
        </p:txBody>
      </p:sp>
      <p:sp>
        <p:nvSpPr>
          <p:cNvPr id="4100"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10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102" name="Slide Number Placeholder 4"/>
          <p:cNvSpPr>
            <a:spLocks noGrp="1"/>
          </p:cNvSpPr>
          <p:nvPr>
            <p:ph type="sldNum" sz="quarter" idx="12"/>
          </p:nvPr>
        </p:nvSpPr>
        <p:spPr>
          <a:noFill/>
        </p:spPr>
        <p:txBody>
          <a:bodyPr/>
          <a:lstStyle/>
          <a:p>
            <a:fld id="{480C1476-DBAC-E64B-91F6-6B291CC871FB}" type="slidenum">
              <a:rPr lang="en-US"/>
              <a:pPr/>
              <a:t>2</a:t>
            </a:fld>
            <a:endParaRPr lang="en-US"/>
          </a:p>
        </p:txBody>
      </p:sp>
      <p:pic>
        <p:nvPicPr>
          <p:cNvPr id="4103" name="Picture 6"/>
          <p:cNvPicPr>
            <a:picLocks noChangeAspect="1" noChangeArrowheads="1"/>
          </p:cNvPicPr>
          <p:nvPr/>
        </p:nvPicPr>
        <p:blipFill>
          <a:blip r:embed="rId3"/>
          <a:srcRect l="5008" t="5212" r="58687" b="42671"/>
          <a:stretch>
            <a:fillRect/>
          </a:stretch>
        </p:blipFill>
        <p:spPr bwMode="auto">
          <a:xfrm>
            <a:off x="1371600" y="1447800"/>
            <a:ext cx="2209800" cy="3048000"/>
          </a:xfrm>
          <a:prstGeom prst="rect">
            <a:avLst/>
          </a:prstGeom>
          <a:noFill/>
          <a:ln w="9525">
            <a:noFill/>
            <a:miter lim="800000"/>
            <a:headEnd/>
            <a:tailEnd/>
          </a:ln>
        </p:spPr>
      </p:pic>
      <p:pic>
        <p:nvPicPr>
          <p:cNvPr id="4104" name="Picture 7"/>
          <p:cNvPicPr>
            <a:picLocks noChangeAspect="1" noChangeArrowheads="1"/>
          </p:cNvPicPr>
          <p:nvPr/>
        </p:nvPicPr>
        <p:blipFill>
          <a:blip r:embed="rId4"/>
          <a:srcRect l="5008" t="5212" r="57434" b="20522"/>
          <a:stretch>
            <a:fillRect/>
          </a:stretch>
        </p:blipFill>
        <p:spPr bwMode="auto">
          <a:xfrm>
            <a:off x="4800600" y="1371600"/>
            <a:ext cx="2286000" cy="4343400"/>
          </a:xfrm>
          <a:prstGeom prst="rect">
            <a:avLst/>
          </a:prstGeom>
          <a:noFill/>
          <a:ln w="9525">
            <a:noFill/>
            <a:miter lim="800000"/>
            <a:headEnd/>
            <a:tailEnd/>
          </a:ln>
        </p:spPr>
      </p:pic>
    </p:spTree>
    <p:extLst>
      <p:ext uri="{BB962C8B-B14F-4D97-AF65-F5344CB8AC3E}">
        <p14:creationId xmlns:p14="http://schemas.microsoft.com/office/powerpoint/2010/main" val="30664540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20</a:t>
            </a:fld>
            <a:endParaRPr lang="en-US"/>
          </a:p>
        </p:txBody>
      </p:sp>
      <p:pic>
        <p:nvPicPr>
          <p:cNvPr id="6" name="Picture 5"/>
          <p:cNvPicPr>
            <a:picLocks noChangeAspect="1"/>
          </p:cNvPicPr>
          <p:nvPr/>
        </p:nvPicPr>
        <p:blipFill>
          <a:blip r:embed="rId3"/>
          <a:stretch>
            <a:fillRect/>
          </a:stretch>
        </p:blipFill>
        <p:spPr>
          <a:xfrm>
            <a:off x="1066800" y="1371600"/>
            <a:ext cx="5867400" cy="3345134"/>
          </a:xfrm>
          <a:prstGeom prst="rect">
            <a:avLst/>
          </a:prstGeom>
        </p:spPr>
      </p:pic>
    </p:spTree>
    <p:extLst>
      <p:ext uri="{BB962C8B-B14F-4D97-AF65-F5344CB8AC3E}">
        <p14:creationId xmlns:p14="http://schemas.microsoft.com/office/powerpoint/2010/main" val="405291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21</a:t>
            </a:fld>
            <a:endParaRPr lang="en-US"/>
          </a:p>
        </p:txBody>
      </p:sp>
      <p:pic>
        <p:nvPicPr>
          <p:cNvPr id="6" name="Picture 5"/>
          <p:cNvPicPr>
            <a:picLocks noChangeAspect="1"/>
          </p:cNvPicPr>
          <p:nvPr/>
        </p:nvPicPr>
        <p:blipFill>
          <a:blip r:embed="rId3"/>
          <a:stretch>
            <a:fillRect/>
          </a:stretch>
        </p:blipFill>
        <p:spPr>
          <a:xfrm>
            <a:off x="838200" y="4114800"/>
            <a:ext cx="6404658" cy="1524000"/>
          </a:xfrm>
          <a:prstGeom prst="rect">
            <a:avLst/>
          </a:prstGeom>
        </p:spPr>
      </p:pic>
      <p:pic>
        <p:nvPicPr>
          <p:cNvPr id="7" name="Picture 6"/>
          <p:cNvPicPr>
            <a:picLocks noChangeAspect="1"/>
          </p:cNvPicPr>
          <p:nvPr/>
        </p:nvPicPr>
        <p:blipFill>
          <a:blip r:embed="rId4"/>
          <a:stretch>
            <a:fillRect/>
          </a:stretch>
        </p:blipFill>
        <p:spPr>
          <a:xfrm>
            <a:off x="838200" y="1676399"/>
            <a:ext cx="6172200" cy="1859327"/>
          </a:xfrm>
          <a:prstGeom prst="rect">
            <a:avLst/>
          </a:prstGeom>
        </p:spPr>
      </p:pic>
    </p:spTree>
    <p:extLst>
      <p:ext uri="{BB962C8B-B14F-4D97-AF65-F5344CB8AC3E}">
        <p14:creationId xmlns:p14="http://schemas.microsoft.com/office/powerpoint/2010/main" val="277788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22</a:t>
            </a:fld>
            <a:endParaRPr lang="en-US"/>
          </a:p>
        </p:txBody>
      </p:sp>
      <p:pic>
        <p:nvPicPr>
          <p:cNvPr id="6" name="Picture 5"/>
          <p:cNvPicPr>
            <a:picLocks noChangeAspect="1"/>
          </p:cNvPicPr>
          <p:nvPr/>
        </p:nvPicPr>
        <p:blipFill>
          <a:blip r:embed="rId3"/>
          <a:stretch>
            <a:fillRect/>
          </a:stretch>
        </p:blipFill>
        <p:spPr>
          <a:xfrm>
            <a:off x="1524000" y="1066800"/>
            <a:ext cx="5257800" cy="4804820"/>
          </a:xfrm>
          <a:prstGeom prst="rect">
            <a:avLst/>
          </a:prstGeom>
        </p:spPr>
      </p:pic>
    </p:spTree>
    <p:extLst>
      <p:ext uri="{BB962C8B-B14F-4D97-AF65-F5344CB8AC3E}">
        <p14:creationId xmlns:p14="http://schemas.microsoft.com/office/powerpoint/2010/main" val="346143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In the ephemeral adaptation study (</a:t>
            </a:r>
            <a:r>
              <a:rPr lang="en-US" b="1" dirty="0" smtClean="0"/>
              <a:t>choose all good answers</a:t>
            </a:r>
            <a:r>
              <a:rPr lang="en-US" dirty="0" smtClean="0"/>
              <a:t>):</a:t>
            </a:r>
          </a:p>
          <a:p>
            <a:pPr marL="914400" lvl="1" indent="-457200">
              <a:buFont typeface="+mj-lt"/>
              <a:buAutoNum type="alphaUcPeriod"/>
            </a:pPr>
            <a:r>
              <a:rPr lang="en-US" dirty="0" smtClean="0"/>
              <a:t>Location of menus were permuted in each condition to reduce threats to internal validity.</a:t>
            </a:r>
          </a:p>
          <a:p>
            <a:pPr marL="914400" lvl="1" indent="-457200">
              <a:buFont typeface="+mj-lt"/>
              <a:buAutoNum type="alphaUcPeriod"/>
            </a:pPr>
            <a:r>
              <a:rPr lang="en-US" dirty="0" smtClean="0"/>
              <a:t>Computing median times instead of mean times increases reliability but may threaten external validity.</a:t>
            </a:r>
          </a:p>
          <a:p>
            <a:pPr marL="914400" lvl="1" indent="-457200">
              <a:buFont typeface="+mj-lt"/>
              <a:buAutoNum type="alphaUcPeriod"/>
            </a:pPr>
            <a:r>
              <a:rPr lang="en-US" dirty="0" smtClean="0"/>
              <a:t>Having users use the same computer improves external validity.</a:t>
            </a:r>
          </a:p>
          <a:p>
            <a:pPr marL="457200" lvl="1" indent="0">
              <a:buNone/>
            </a:pP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23</a:t>
            </a:fld>
            <a:endParaRPr lang="en-US"/>
          </a:p>
        </p:txBody>
      </p:sp>
    </p:spTree>
    <p:extLst>
      <p:ext uri="{BB962C8B-B14F-4D97-AF65-F5344CB8AC3E}">
        <p14:creationId xmlns:p14="http://schemas.microsoft.com/office/powerpoint/2010/main" val="158127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 techniques</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24</a:t>
            </a:fld>
            <a:endParaRPr lang="en-US"/>
          </a:p>
        </p:txBody>
      </p:sp>
    </p:spTree>
    <p:extLst>
      <p:ext uri="{BB962C8B-B14F-4D97-AF65-F5344CB8AC3E}">
        <p14:creationId xmlns:p14="http://schemas.microsoft.com/office/powerpoint/2010/main" val="6818304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Blocking</a:t>
            </a:r>
          </a:p>
        </p:txBody>
      </p:sp>
      <p:sp>
        <p:nvSpPr>
          <p:cNvPr id="18435" name="Rectangle 3"/>
          <p:cNvSpPr>
            <a:spLocks noGrp="1" noChangeArrowheads="1"/>
          </p:cNvSpPr>
          <p:nvPr>
            <p:ph type="body" idx="1"/>
          </p:nvPr>
        </p:nvSpPr>
        <p:spPr/>
        <p:txBody>
          <a:bodyPr/>
          <a:lstStyle/>
          <a:p>
            <a:pPr>
              <a:lnSpc>
                <a:spcPct val="90000"/>
              </a:lnSpc>
            </a:pPr>
            <a:r>
              <a:rPr lang="en-US" sz="2400"/>
              <a:t>Divide samples into subsets which are more homogeneous than the whole set</a:t>
            </a:r>
          </a:p>
          <a:p>
            <a:pPr lvl="1">
              <a:lnSpc>
                <a:spcPct val="90000"/>
              </a:lnSpc>
            </a:pPr>
            <a:r>
              <a:rPr lang="en-US" sz="2000"/>
              <a:t>Example: testing wear rate of different shoe sole material</a:t>
            </a:r>
          </a:p>
          <a:p>
            <a:pPr lvl="1">
              <a:lnSpc>
                <a:spcPct val="90000"/>
              </a:lnSpc>
            </a:pPr>
            <a:r>
              <a:rPr lang="en-US" sz="2000"/>
              <a:t>Lots of variation between feet of different kids</a:t>
            </a:r>
          </a:p>
          <a:p>
            <a:pPr lvl="1">
              <a:lnSpc>
                <a:spcPct val="90000"/>
              </a:lnSpc>
            </a:pPr>
            <a:r>
              <a:rPr lang="en-US" sz="2000"/>
              <a:t>But the feet on the same kid are far more homogeneous</a:t>
            </a:r>
          </a:p>
          <a:p>
            <a:pPr lvl="1">
              <a:lnSpc>
                <a:spcPct val="90000"/>
              </a:lnSpc>
            </a:pPr>
            <a:r>
              <a:rPr lang="en-US" sz="2000"/>
              <a:t>Each child is a block</a:t>
            </a:r>
          </a:p>
          <a:p>
            <a:pPr>
              <a:lnSpc>
                <a:spcPct val="90000"/>
              </a:lnSpc>
            </a:pPr>
            <a:r>
              <a:rPr lang="en-US" sz="2400"/>
              <a:t>Apply all conditions within each block</a:t>
            </a:r>
          </a:p>
          <a:p>
            <a:pPr lvl="1">
              <a:lnSpc>
                <a:spcPct val="90000"/>
              </a:lnSpc>
            </a:pPr>
            <a:r>
              <a:rPr lang="en-US" sz="2000"/>
              <a:t>Put material A on one foot, material B on the other</a:t>
            </a:r>
          </a:p>
          <a:p>
            <a:pPr>
              <a:lnSpc>
                <a:spcPct val="90000"/>
              </a:lnSpc>
            </a:pPr>
            <a:r>
              <a:rPr lang="en-US" sz="2400"/>
              <a:t>Measure difference within block</a:t>
            </a:r>
          </a:p>
          <a:p>
            <a:pPr lvl="1">
              <a:lnSpc>
                <a:spcPct val="90000"/>
              </a:lnSpc>
            </a:pPr>
            <a:r>
              <a:rPr lang="en-US" sz="2000"/>
              <a:t>Wear(A) </a:t>
            </a:r>
            <a:r>
              <a:rPr lang="en-US" sz="2000">
                <a:latin typeface="Verdana" charset="0"/>
              </a:rPr>
              <a:t>–</a:t>
            </a:r>
            <a:r>
              <a:rPr lang="en-US" sz="2000"/>
              <a:t> Wear(B)</a:t>
            </a:r>
          </a:p>
          <a:p>
            <a:pPr>
              <a:lnSpc>
                <a:spcPct val="90000"/>
              </a:lnSpc>
            </a:pPr>
            <a:r>
              <a:rPr lang="en-US" sz="2400"/>
              <a:t>Randomize within the block to eliminate internal validity threats</a:t>
            </a:r>
          </a:p>
          <a:p>
            <a:pPr lvl="1">
              <a:lnSpc>
                <a:spcPct val="90000"/>
              </a:lnSpc>
            </a:pPr>
            <a:r>
              <a:rPr lang="en-US" sz="2000"/>
              <a:t>Randomly put A on left foot or right foot</a:t>
            </a:r>
          </a:p>
        </p:txBody>
      </p:sp>
      <p:sp>
        <p:nvSpPr>
          <p:cNvPr id="1843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843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8438" name="Slide Number Placeholder 5"/>
          <p:cNvSpPr>
            <a:spLocks noGrp="1"/>
          </p:cNvSpPr>
          <p:nvPr>
            <p:ph type="sldNum" sz="quarter" idx="12"/>
          </p:nvPr>
        </p:nvSpPr>
        <p:spPr>
          <a:noFill/>
        </p:spPr>
        <p:txBody>
          <a:bodyPr/>
          <a:lstStyle/>
          <a:p>
            <a:fld id="{57594929-348A-7344-995A-8AAE934B70CE}" type="slidenum">
              <a:rPr lang="en-US"/>
              <a:pPr/>
              <a:t>25</a:t>
            </a:fld>
            <a:endParaRPr lang="en-US"/>
          </a:p>
        </p:txBody>
      </p:sp>
    </p:spTree>
    <p:extLst>
      <p:ext uri="{BB962C8B-B14F-4D97-AF65-F5344CB8AC3E}">
        <p14:creationId xmlns:p14="http://schemas.microsoft.com/office/powerpoint/2010/main" val="373309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Between Subjects vs. Within Subjects</a:t>
            </a:r>
          </a:p>
        </p:txBody>
      </p:sp>
      <p:sp>
        <p:nvSpPr>
          <p:cNvPr id="19459" name="Rectangle 3"/>
          <p:cNvSpPr>
            <a:spLocks noGrp="1" noChangeArrowheads="1"/>
          </p:cNvSpPr>
          <p:nvPr>
            <p:ph type="body" idx="1"/>
          </p:nvPr>
        </p:nvSpPr>
        <p:spPr/>
        <p:txBody>
          <a:bodyPr/>
          <a:lstStyle/>
          <a:p>
            <a:pPr>
              <a:lnSpc>
                <a:spcPct val="80000"/>
              </a:lnSpc>
            </a:pPr>
            <a:r>
              <a:rPr lang="en-US" sz="2400">
                <a:latin typeface="Verdana" charset="0"/>
              </a:rPr>
              <a:t>“</a:t>
            </a:r>
            <a:r>
              <a:rPr lang="en-US" sz="2400"/>
              <a:t>Between subjects</a:t>
            </a:r>
            <a:r>
              <a:rPr lang="en-US" sz="2400">
                <a:latin typeface="Verdana" charset="0"/>
              </a:rPr>
              <a:t>”</a:t>
            </a:r>
            <a:r>
              <a:rPr lang="en-US" sz="2400"/>
              <a:t> design</a:t>
            </a:r>
          </a:p>
          <a:p>
            <a:pPr lvl="1">
              <a:lnSpc>
                <a:spcPct val="80000"/>
              </a:lnSpc>
            </a:pPr>
            <a:r>
              <a:rPr lang="en-US" sz="2000"/>
              <a:t>Users are divided into two groups:</a:t>
            </a:r>
          </a:p>
          <a:p>
            <a:pPr lvl="2">
              <a:lnSpc>
                <a:spcPct val="80000"/>
              </a:lnSpc>
            </a:pPr>
            <a:r>
              <a:rPr lang="en-US" sz="1800"/>
              <a:t>One group sees only interface X</a:t>
            </a:r>
          </a:p>
          <a:p>
            <a:pPr lvl="2">
              <a:lnSpc>
                <a:spcPct val="80000"/>
              </a:lnSpc>
            </a:pPr>
            <a:r>
              <a:rPr lang="en-US" sz="1800"/>
              <a:t>Other group sees only interface Y</a:t>
            </a:r>
          </a:p>
          <a:p>
            <a:pPr lvl="1">
              <a:lnSpc>
                <a:spcPct val="80000"/>
              </a:lnSpc>
            </a:pPr>
            <a:r>
              <a:rPr lang="en-US" sz="2000"/>
              <a:t>Results are compared </a:t>
            </a:r>
            <a:r>
              <a:rPr lang="en-US" sz="2000" b="1"/>
              <a:t>between</a:t>
            </a:r>
            <a:r>
              <a:rPr lang="en-US" sz="2000"/>
              <a:t> different groups</a:t>
            </a:r>
          </a:p>
          <a:p>
            <a:pPr lvl="2">
              <a:lnSpc>
                <a:spcPct val="80000"/>
              </a:lnSpc>
            </a:pPr>
            <a:r>
              <a:rPr lang="en-US" sz="1800"/>
              <a:t>Is mean(xi) &gt; mean(yj)?</a:t>
            </a:r>
          </a:p>
          <a:p>
            <a:pPr lvl="1">
              <a:lnSpc>
                <a:spcPct val="80000"/>
              </a:lnSpc>
            </a:pPr>
            <a:r>
              <a:rPr lang="en-US" sz="2000"/>
              <a:t>Eliminates variation due to ordering effects</a:t>
            </a:r>
          </a:p>
          <a:p>
            <a:pPr lvl="2">
              <a:lnSpc>
                <a:spcPct val="80000"/>
              </a:lnSpc>
            </a:pPr>
            <a:r>
              <a:rPr lang="en-US" sz="1800"/>
              <a:t>User can</a:t>
            </a:r>
            <a:r>
              <a:rPr lang="en-US" sz="1800">
                <a:latin typeface="Verdana" charset="0"/>
              </a:rPr>
              <a:t>’</a:t>
            </a:r>
            <a:r>
              <a:rPr lang="en-US" sz="1800"/>
              <a:t>t learn from one interface to do better on the other</a:t>
            </a:r>
          </a:p>
          <a:p>
            <a:pPr>
              <a:lnSpc>
                <a:spcPct val="80000"/>
              </a:lnSpc>
            </a:pPr>
            <a:r>
              <a:rPr lang="en-US" sz="2400">
                <a:latin typeface="Verdana" charset="0"/>
              </a:rPr>
              <a:t>“</a:t>
            </a:r>
            <a:r>
              <a:rPr lang="en-US" sz="2400"/>
              <a:t>Within subjects</a:t>
            </a:r>
            <a:r>
              <a:rPr lang="en-US" sz="2400">
                <a:latin typeface="Verdana" charset="0"/>
              </a:rPr>
              <a:t>”</a:t>
            </a:r>
            <a:r>
              <a:rPr lang="en-US" sz="2400"/>
              <a:t> design</a:t>
            </a:r>
          </a:p>
          <a:p>
            <a:pPr lvl="1">
              <a:lnSpc>
                <a:spcPct val="80000"/>
              </a:lnSpc>
            </a:pPr>
            <a:r>
              <a:rPr lang="en-US" sz="2000"/>
              <a:t>Each user sees both interface X and Y (in random order)</a:t>
            </a:r>
          </a:p>
          <a:p>
            <a:pPr lvl="1">
              <a:lnSpc>
                <a:spcPct val="80000"/>
              </a:lnSpc>
            </a:pPr>
            <a:r>
              <a:rPr lang="en-US" sz="2000"/>
              <a:t>Results are compared </a:t>
            </a:r>
            <a:r>
              <a:rPr lang="en-US" sz="2000" b="1"/>
              <a:t>within</a:t>
            </a:r>
            <a:r>
              <a:rPr lang="en-US" sz="2000"/>
              <a:t> each user</a:t>
            </a:r>
          </a:p>
          <a:p>
            <a:pPr lvl="2">
              <a:lnSpc>
                <a:spcPct val="80000"/>
              </a:lnSpc>
            </a:pPr>
            <a:r>
              <a:rPr lang="en-US" sz="1800"/>
              <a:t>For user i, compute the difference xi-yi</a:t>
            </a:r>
          </a:p>
          <a:p>
            <a:pPr lvl="2">
              <a:lnSpc>
                <a:spcPct val="80000"/>
              </a:lnSpc>
            </a:pPr>
            <a:r>
              <a:rPr lang="en-US" sz="1800"/>
              <a:t>Is mean(xi-yi) &gt; 0?</a:t>
            </a:r>
          </a:p>
          <a:p>
            <a:pPr lvl="1">
              <a:lnSpc>
                <a:spcPct val="80000"/>
              </a:lnSpc>
            </a:pPr>
            <a:r>
              <a:rPr lang="en-US" sz="2000"/>
              <a:t>Eliminates variation due to user differences</a:t>
            </a:r>
          </a:p>
          <a:p>
            <a:pPr lvl="2">
              <a:lnSpc>
                <a:spcPct val="80000"/>
              </a:lnSpc>
            </a:pPr>
            <a:r>
              <a:rPr lang="en-US" sz="1800"/>
              <a:t>User only compared with self</a:t>
            </a:r>
          </a:p>
        </p:txBody>
      </p:sp>
      <p:sp>
        <p:nvSpPr>
          <p:cNvPr id="194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94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5"/>
          <p:cNvSpPr>
            <a:spLocks noGrp="1"/>
          </p:cNvSpPr>
          <p:nvPr>
            <p:ph type="sldNum" sz="quarter" idx="12"/>
          </p:nvPr>
        </p:nvSpPr>
        <p:spPr>
          <a:noFill/>
        </p:spPr>
        <p:txBody>
          <a:bodyPr/>
          <a:lstStyle/>
          <a:p>
            <a:fld id="{4D7AD412-EB23-2240-B524-D303787FB4A5}" type="slidenum">
              <a:rPr lang="en-US"/>
              <a:pPr/>
              <a:t>26</a:t>
            </a:fld>
            <a:endParaRPr lang="en-US"/>
          </a:p>
        </p:txBody>
      </p:sp>
    </p:spTree>
    <p:extLst>
      <p:ext uri="{BB962C8B-B14F-4D97-AF65-F5344CB8AC3E}">
        <p14:creationId xmlns:p14="http://schemas.microsoft.com/office/powerpoint/2010/main" val="2968861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Counterbalancing</a:t>
            </a:r>
          </a:p>
        </p:txBody>
      </p:sp>
      <p:sp>
        <p:nvSpPr>
          <p:cNvPr id="20483" name="Text Placeholder 2"/>
          <p:cNvSpPr>
            <a:spLocks noGrp="1"/>
          </p:cNvSpPr>
          <p:nvPr>
            <p:ph type="body" idx="1"/>
          </p:nvPr>
        </p:nvSpPr>
        <p:spPr/>
        <p:txBody>
          <a:bodyPr/>
          <a:lstStyle/>
          <a:p>
            <a:r>
              <a:rPr lang="en-US" sz="2400"/>
              <a:t>Defeats ordering effects by varying order of conditions systematically (not randomly)</a:t>
            </a:r>
          </a:p>
          <a:p>
            <a:r>
              <a:rPr lang="en-US" sz="2400"/>
              <a:t>Latin Square designs</a:t>
            </a:r>
          </a:p>
          <a:p>
            <a:pPr lvl="1"/>
            <a:r>
              <a:rPr lang="en-US" sz="2000"/>
              <a:t>randomly assign subjects to equal-size groups</a:t>
            </a:r>
          </a:p>
          <a:p>
            <a:pPr lvl="1"/>
            <a:r>
              <a:rPr lang="en-US" sz="2000"/>
              <a:t>A,B,C,... are the experimental conditions</a:t>
            </a:r>
          </a:p>
          <a:p>
            <a:pPr lvl="1"/>
            <a:r>
              <a:rPr lang="en-US" sz="2000"/>
              <a:t>Latin Square ensures that each condition occurs in every position in the ordering for an equal number of users</a:t>
            </a:r>
          </a:p>
          <a:p>
            <a:pPr lvl="1">
              <a:buFontTx/>
              <a:buNone/>
            </a:pPr>
            <a:endParaRPr lang="en-US" sz="2000"/>
          </a:p>
        </p:txBody>
      </p:sp>
      <p:sp>
        <p:nvSpPr>
          <p:cNvPr id="2048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048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0486" name="Slide Number Placeholder 5"/>
          <p:cNvSpPr>
            <a:spLocks noGrp="1"/>
          </p:cNvSpPr>
          <p:nvPr>
            <p:ph type="sldNum" sz="quarter" idx="12"/>
          </p:nvPr>
        </p:nvSpPr>
        <p:spPr>
          <a:noFill/>
        </p:spPr>
        <p:txBody>
          <a:bodyPr/>
          <a:lstStyle/>
          <a:p>
            <a:fld id="{C46B0799-A865-C64F-B98D-6A261E7653F8}" type="slidenum">
              <a:rPr lang="en-US"/>
              <a:pPr/>
              <a:t>27</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544445879"/>
              </p:ext>
            </p:extLst>
          </p:nvPr>
        </p:nvGraphicFramePr>
        <p:xfrm>
          <a:off x="2743200" y="4046538"/>
          <a:ext cx="1676400" cy="1508823"/>
        </p:xfrm>
        <a:graphic>
          <a:graphicData uri="http://schemas.openxmlformats.org/drawingml/2006/table">
            <a:tbl>
              <a:tblPr firstRow="1" bandRow="1">
                <a:tableStyleId>{69012ECD-51FC-41F1-AA8D-1B2483CD663E}</a:tableStyleId>
              </a:tblPr>
              <a:tblGrid>
                <a:gridCol w="533400"/>
                <a:gridCol w="533400"/>
                <a:gridCol w="609600"/>
              </a:tblGrid>
              <a:tr h="411543">
                <a:tc>
                  <a:txBody>
                    <a:bodyPr/>
                    <a:lstStyle/>
                    <a:p>
                      <a:pPr algn="ctr"/>
                      <a:r>
                        <a:rPr lang="en-US" dirty="0" smtClean="0"/>
                        <a:t>G</a:t>
                      </a:r>
                      <a:r>
                        <a:rPr lang="en-US" baseline="0" dirty="0" smtClean="0"/>
                        <a:t>1</a:t>
                      </a:r>
                      <a:endParaRPr lang="en-US" dirty="0"/>
                    </a:p>
                  </a:txBody>
                  <a:tcPr>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G2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G3</a:t>
                      </a:r>
                      <a:endParaRPr lang="en-US" dirty="0"/>
                    </a:p>
                  </a:txBody>
                  <a:tcPr>
                    <a:lnL w="12700" cap="flat" cmpd="sng" algn="ctr">
                      <a:solidFill>
                        <a:schemeClr val="accent1"/>
                      </a:solidFill>
                      <a:prstDash val="solid"/>
                      <a:round/>
                      <a:headEnd type="none" w="med" len="med"/>
                      <a:tailEnd type="none" w="med" len="med"/>
                    </a:lnL>
                    <a:lnB w="12700" cap="flat" cmpd="sng" algn="ctr">
                      <a:noFill/>
                      <a:prstDash val="solid"/>
                      <a:round/>
                      <a:headEnd type="none" w="med" len="med"/>
                      <a:tailEnd type="none" w="med" len="med"/>
                    </a:lnB>
                  </a:tcPr>
                </a:tc>
              </a:tr>
              <a:tr h="342670">
                <a:tc>
                  <a:txBody>
                    <a:bodyPr/>
                    <a:lstStyle/>
                    <a:p>
                      <a:pPr algn="ctr"/>
                      <a:r>
                        <a:rPr lang="en-US" dirty="0" smtClean="0"/>
                        <a:t>A</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42670">
                <a:tc>
                  <a:txBody>
                    <a:bodyPr/>
                    <a:lstStyle/>
                    <a:p>
                      <a:pPr algn="ctr"/>
                      <a:r>
                        <a:rPr lang="en-US" dirty="0" smtClean="0"/>
                        <a:t>B</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42670">
                <a:tc>
                  <a:txBody>
                    <a:bodyPr/>
                    <a:lstStyle/>
                    <a:p>
                      <a:pPr algn="ctr"/>
                      <a:r>
                        <a:rPr lang="en-US" dirty="0" smtClean="0"/>
                        <a:t>C</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B</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A</a:t>
                      </a:r>
                      <a:endParaRPr lang="en-US" dirty="0"/>
                    </a:p>
                  </a:txBody>
                  <a:tcP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89051878"/>
              </p:ext>
            </p:extLst>
          </p:nvPr>
        </p:nvGraphicFramePr>
        <p:xfrm>
          <a:off x="1447800" y="4046538"/>
          <a:ext cx="1066800" cy="1128682"/>
        </p:xfrm>
        <a:graphic>
          <a:graphicData uri="http://schemas.openxmlformats.org/drawingml/2006/table">
            <a:tbl>
              <a:tblPr firstRow="1" bandRow="1">
                <a:tableStyleId>{69012ECD-51FC-41F1-AA8D-1B2483CD663E}</a:tableStyleId>
              </a:tblPr>
              <a:tblGrid>
                <a:gridCol w="533400"/>
                <a:gridCol w="533400"/>
              </a:tblGrid>
              <a:tr h="397162">
                <a:tc>
                  <a:txBody>
                    <a:bodyPr/>
                    <a:lstStyle/>
                    <a:p>
                      <a:pPr algn="ctr"/>
                      <a:r>
                        <a:rPr lang="en-US" dirty="0" smtClean="0"/>
                        <a:t>G</a:t>
                      </a:r>
                      <a:r>
                        <a:rPr lang="en-US" baseline="0" dirty="0" smtClean="0"/>
                        <a:t>1</a:t>
                      </a:r>
                      <a:endParaRPr lang="en-US" dirty="0"/>
                    </a:p>
                  </a:txBody>
                  <a:tcPr>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G2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r>
              <a:tr h="330696">
                <a:tc>
                  <a:txBody>
                    <a:bodyPr/>
                    <a:lstStyle/>
                    <a:p>
                      <a:pPr algn="ctr"/>
                      <a:r>
                        <a:rPr lang="en-US" dirty="0" smtClean="0"/>
                        <a:t>A</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30696">
                <a:tc>
                  <a:txBody>
                    <a:bodyPr/>
                    <a:lstStyle/>
                    <a:p>
                      <a:pPr algn="ctr"/>
                      <a:r>
                        <a:rPr lang="en-US" dirty="0" smtClean="0"/>
                        <a:t>B</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A</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092018"/>
              </p:ext>
            </p:extLst>
          </p:nvPr>
        </p:nvGraphicFramePr>
        <p:xfrm>
          <a:off x="4876800" y="4038600"/>
          <a:ext cx="2133600" cy="1904998"/>
        </p:xfrm>
        <a:graphic>
          <a:graphicData uri="http://schemas.openxmlformats.org/drawingml/2006/table">
            <a:tbl>
              <a:tblPr firstRow="1" bandRow="1">
                <a:tableStyleId>{69012ECD-51FC-41F1-AA8D-1B2483CD663E}</a:tableStyleId>
              </a:tblPr>
              <a:tblGrid>
                <a:gridCol w="497840"/>
                <a:gridCol w="497840"/>
                <a:gridCol w="568960"/>
                <a:gridCol w="568960"/>
              </a:tblGrid>
              <a:tr h="439894">
                <a:tc>
                  <a:txBody>
                    <a:bodyPr/>
                    <a:lstStyle/>
                    <a:p>
                      <a:pPr algn="ctr"/>
                      <a:r>
                        <a:rPr lang="en-US" dirty="0" smtClean="0"/>
                        <a:t>G</a:t>
                      </a:r>
                      <a:r>
                        <a:rPr lang="en-US" baseline="0" dirty="0" smtClean="0"/>
                        <a:t>1</a:t>
                      </a:r>
                      <a:endParaRPr lang="en-US" dirty="0"/>
                    </a:p>
                  </a:txBody>
                  <a:tcPr>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G2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G3</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G4</a:t>
                      </a:r>
                      <a:endParaRPr lang="en-US" dirty="0"/>
                    </a:p>
                  </a:txBody>
                  <a:tcPr>
                    <a:lnL w="12700" cap="flat" cmpd="sng" algn="ctr">
                      <a:solidFill>
                        <a:schemeClr val="accent1"/>
                      </a:solidFill>
                      <a:prstDash val="solid"/>
                      <a:round/>
                      <a:headEnd type="none" w="med" len="med"/>
                      <a:tailEnd type="none" w="med" len="med"/>
                    </a:lnL>
                    <a:lnB w="12700" cap="flat" cmpd="sng" algn="ctr">
                      <a:noFill/>
                      <a:prstDash val="solid"/>
                      <a:round/>
                      <a:headEnd type="none" w="med" len="med"/>
                      <a:tailEnd type="none" w="med" len="med"/>
                    </a:lnB>
                  </a:tcPr>
                </a:tc>
              </a:tr>
              <a:tr h="366276">
                <a:tc>
                  <a:txBody>
                    <a:bodyPr/>
                    <a:lstStyle/>
                    <a:p>
                      <a:pPr algn="ctr"/>
                      <a:r>
                        <a:rPr lang="en-US" dirty="0" smtClean="0"/>
                        <a:t>A</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6276">
                <a:tc>
                  <a:txBody>
                    <a:bodyPr/>
                    <a:lstStyle/>
                    <a:p>
                      <a:pPr algn="ctr"/>
                      <a:r>
                        <a:rPr lang="en-US" dirty="0" smtClean="0"/>
                        <a:t>B</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C</a:t>
                      </a:r>
                      <a:endParaRPr lang="en-US" dirty="0"/>
                    </a:p>
                  </a:txBody>
                  <a:tcP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6276">
                <a:tc>
                  <a:txBody>
                    <a:bodyPr/>
                    <a:lstStyle/>
                    <a:p>
                      <a:pPr algn="ctr"/>
                      <a:r>
                        <a:rPr lang="en-US" dirty="0" smtClean="0"/>
                        <a:t>C</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B</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D</a:t>
                      </a:r>
                      <a:endParaRPr lang="en-US" dirty="0"/>
                    </a:p>
                  </a:txBody>
                  <a:tcP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6276">
                <a:tc>
                  <a:txBody>
                    <a:bodyPr/>
                    <a:lstStyle/>
                    <a:p>
                      <a:pPr algn="ctr"/>
                      <a:r>
                        <a:rPr lang="en-US" dirty="0" smtClean="0"/>
                        <a:t>D</a:t>
                      </a:r>
                      <a:endParaRPr lang="en-US" dirty="0"/>
                    </a:p>
                  </a:txBody>
                  <a:tcPr>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C</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B</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A</a:t>
                      </a:r>
                      <a:endParaRPr lang="en-US" dirty="0"/>
                    </a:p>
                  </a:txBody>
                  <a:tcPr>
                    <a:lnL w="12700" cap="flat" cmpd="sng" algn="ctr">
                      <a:solidFill>
                        <a:schemeClr val="accent1"/>
                      </a:solidFill>
                      <a:prstDash val="solid"/>
                      <a:round/>
                      <a:headEnd type="none" w="med" len="med"/>
                      <a:tailEnd type="none" w="med" len="med"/>
                    </a:lnL>
                    <a:lnT w="12700" cap="flat" cmpd="sng" algn="ctr">
                      <a:noFill/>
                      <a:prstDash val="solid"/>
                      <a:round/>
                      <a:headEnd type="none" w="med" len="med"/>
                      <a:tailEnd type="none" w="med" len="med"/>
                    </a:lnT>
                  </a:tcPr>
                </a:tc>
              </a:tr>
            </a:tbl>
          </a:graphicData>
        </a:graphic>
      </p:graphicFrame>
      <p:sp>
        <p:nvSpPr>
          <p:cNvPr id="20546" name="TextBox 11"/>
          <p:cNvSpPr txBox="1">
            <a:spLocks noChangeArrowheads="1"/>
          </p:cNvSpPr>
          <p:nvPr/>
        </p:nvSpPr>
        <p:spPr bwMode="auto">
          <a:xfrm>
            <a:off x="1676400" y="5257800"/>
            <a:ext cx="598488" cy="400050"/>
          </a:xfrm>
          <a:prstGeom prst="rect">
            <a:avLst/>
          </a:prstGeom>
          <a:noFill/>
          <a:ln w="9525">
            <a:noFill/>
            <a:miter lim="800000"/>
            <a:headEnd/>
            <a:tailEnd/>
          </a:ln>
        </p:spPr>
        <p:txBody>
          <a:bodyPr wrap="none">
            <a:prstTxWarp prst="textNoShape">
              <a:avLst/>
            </a:prstTxWarp>
            <a:spAutoFit/>
          </a:bodyPr>
          <a:lstStyle/>
          <a:p>
            <a:r>
              <a:rPr lang="en-US"/>
              <a:t>2x2</a:t>
            </a:r>
          </a:p>
        </p:txBody>
      </p:sp>
      <p:sp>
        <p:nvSpPr>
          <p:cNvPr id="20547" name="TextBox 12"/>
          <p:cNvSpPr txBox="1">
            <a:spLocks noChangeArrowheads="1"/>
          </p:cNvSpPr>
          <p:nvPr/>
        </p:nvSpPr>
        <p:spPr bwMode="auto">
          <a:xfrm>
            <a:off x="3200400" y="5638800"/>
            <a:ext cx="598488" cy="400050"/>
          </a:xfrm>
          <a:prstGeom prst="rect">
            <a:avLst/>
          </a:prstGeom>
          <a:noFill/>
          <a:ln w="9525">
            <a:noFill/>
            <a:miter lim="800000"/>
            <a:headEnd/>
            <a:tailEnd/>
          </a:ln>
        </p:spPr>
        <p:txBody>
          <a:bodyPr wrap="none">
            <a:prstTxWarp prst="textNoShape">
              <a:avLst/>
            </a:prstTxWarp>
            <a:spAutoFit/>
          </a:bodyPr>
          <a:lstStyle/>
          <a:p>
            <a:r>
              <a:rPr lang="en-US"/>
              <a:t>3x3</a:t>
            </a:r>
          </a:p>
        </p:txBody>
      </p:sp>
      <p:sp>
        <p:nvSpPr>
          <p:cNvPr id="20548" name="TextBox 13"/>
          <p:cNvSpPr txBox="1">
            <a:spLocks noChangeArrowheads="1"/>
          </p:cNvSpPr>
          <p:nvPr/>
        </p:nvSpPr>
        <p:spPr bwMode="auto">
          <a:xfrm>
            <a:off x="5562600" y="6019800"/>
            <a:ext cx="598488" cy="400050"/>
          </a:xfrm>
          <a:prstGeom prst="rect">
            <a:avLst/>
          </a:prstGeom>
          <a:noFill/>
          <a:ln w="9525">
            <a:noFill/>
            <a:miter lim="800000"/>
            <a:headEnd/>
            <a:tailEnd/>
          </a:ln>
        </p:spPr>
        <p:txBody>
          <a:bodyPr wrap="none">
            <a:prstTxWarp prst="textNoShape">
              <a:avLst/>
            </a:prstTxWarp>
            <a:spAutoFit/>
          </a:bodyPr>
          <a:lstStyle/>
          <a:p>
            <a:r>
              <a:rPr lang="en-US"/>
              <a:t>4x4</a:t>
            </a:r>
          </a:p>
        </p:txBody>
      </p:sp>
      <p:sp>
        <p:nvSpPr>
          <p:cNvPr id="20549" name="TextBox 14"/>
          <p:cNvSpPr txBox="1">
            <a:spLocks noChangeArrowheads="1"/>
          </p:cNvSpPr>
          <p:nvPr/>
        </p:nvSpPr>
        <p:spPr bwMode="auto">
          <a:xfrm>
            <a:off x="7391400" y="5257800"/>
            <a:ext cx="879475" cy="400050"/>
          </a:xfrm>
          <a:prstGeom prst="rect">
            <a:avLst/>
          </a:prstGeom>
          <a:noFill/>
          <a:ln w="9525">
            <a:noFill/>
            <a:miter lim="800000"/>
            <a:headEnd/>
            <a:tailEnd/>
          </a:ln>
        </p:spPr>
        <p:txBody>
          <a:bodyPr wrap="none">
            <a:prstTxWarp prst="textNoShape">
              <a:avLst/>
            </a:prstTxWarp>
            <a:spAutoFit/>
          </a:bodyPr>
          <a:lstStyle/>
          <a:p>
            <a:r>
              <a:rPr lang="en-US"/>
              <a:t>... etc.</a:t>
            </a:r>
          </a:p>
        </p:txBody>
      </p:sp>
    </p:spTree>
    <p:extLst>
      <p:ext uri="{BB962C8B-B14F-4D97-AF65-F5344CB8AC3E}">
        <p14:creationId xmlns:p14="http://schemas.microsoft.com/office/powerpoint/2010/main" val="1755849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Ephemeral Adaptation Paper</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28</a:t>
            </a:fld>
            <a:endParaRPr lang="en-US"/>
          </a:p>
        </p:txBody>
      </p:sp>
      <p:grpSp>
        <p:nvGrpSpPr>
          <p:cNvPr id="9" name="Group 8"/>
          <p:cNvGrpSpPr/>
          <p:nvPr/>
        </p:nvGrpSpPr>
        <p:grpSpPr>
          <a:xfrm>
            <a:off x="1219199" y="1371600"/>
            <a:ext cx="5847961" cy="1752600"/>
            <a:chOff x="2514600" y="3098800"/>
            <a:chExt cx="4152900" cy="1244600"/>
          </a:xfrm>
        </p:grpSpPr>
        <p:pic>
          <p:nvPicPr>
            <p:cNvPr id="7" name="Picture 6"/>
            <p:cNvPicPr>
              <a:picLocks noChangeAspect="1"/>
            </p:cNvPicPr>
            <p:nvPr/>
          </p:nvPicPr>
          <p:blipFill>
            <a:blip r:embed="rId3"/>
            <a:stretch>
              <a:fillRect/>
            </a:stretch>
          </p:blipFill>
          <p:spPr>
            <a:xfrm>
              <a:off x="2514600" y="3098800"/>
              <a:ext cx="4102100" cy="647700"/>
            </a:xfrm>
            <a:prstGeom prst="rect">
              <a:avLst/>
            </a:prstGeom>
          </p:spPr>
        </p:pic>
        <p:pic>
          <p:nvPicPr>
            <p:cNvPr id="8" name="Picture 7"/>
            <p:cNvPicPr>
              <a:picLocks noChangeAspect="1"/>
            </p:cNvPicPr>
            <p:nvPr/>
          </p:nvPicPr>
          <p:blipFill>
            <a:blip r:embed="rId4"/>
            <a:stretch>
              <a:fillRect/>
            </a:stretch>
          </p:blipFill>
          <p:spPr>
            <a:xfrm>
              <a:off x="2514600" y="3683000"/>
              <a:ext cx="4152900" cy="660400"/>
            </a:xfrm>
            <a:prstGeom prst="rect">
              <a:avLst/>
            </a:prstGeom>
          </p:spPr>
        </p:pic>
      </p:grpSp>
    </p:spTree>
    <p:extLst>
      <p:ext uri="{BB962C8B-B14F-4D97-AF65-F5344CB8AC3E}">
        <p14:creationId xmlns:p14="http://schemas.microsoft.com/office/powerpoint/2010/main" val="1720109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true? (</a:t>
            </a:r>
            <a:r>
              <a:rPr lang="en-US" b="1" dirty="0" smtClean="0"/>
              <a:t>choose all good answers</a:t>
            </a:r>
            <a:r>
              <a:rPr lang="en-US" dirty="0" smtClean="0"/>
              <a:t>)</a:t>
            </a:r>
          </a:p>
          <a:p>
            <a:pPr marL="914400" lvl="1" indent="-457200">
              <a:buFont typeface="+mj-lt"/>
              <a:buAutoNum type="alphaUcPeriod"/>
            </a:pPr>
            <a:r>
              <a:rPr lang="en-US" dirty="0" smtClean="0"/>
              <a:t>The </a:t>
            </a:r>
            <a:r>
              <a:rPr lang="en-US" dirty="0"/>
              <a:t>L</a:t>
            </a:r>
            <a:r>
              <a:rPr lang="en-US" dirty="0" smtClean="0"/>
              <a:t>atin squares design considers all possible ordering and assign equal numbers of users to each ordering.</a:t>
            </a:r>
          </a:p>
          <a:p>
            <a:pPr marL="914400" lvl="1" indent="-457200">
              <a:buFont typeface="+mj-lt"/>
              <a:buAutoNum type="alphaUcPeriod"/>
            </a:pPr>
            <a:r>
              <a:rPr lang="en-US" dirty="0" smtClean="0"/>
              <a:t>A between-subjects design may introduce ordering effects.</a:t>
            </a:r>
          </a:p>
          <a:p>
            <a:pPr marL="914400" lvl="1" indent="-457200">
              <a:buFont typeface="+mj-lt"/>
              <a:buAutoNum type="alphaUcPeriod"/>
            </a:pPr>
            <a:r>
              <a:rPr lang="en-US" dirty="0" smtClean="0"/>
              <a:t>A within-subjects design requires fewer participants for significance but may not be as externally valid as a between-subjects design.</a:t>
            </a:r>
          </a:p>
          <a:p>
            <a:pPr marL="914400" lvl="1" indent="-457200">
              <a:buFont typeface="+mj-lt"/>
              <a:buAutoNum type="alphaUcPeriod"/>
            </a:pPr>
            <a:r>
              <a:rPr lang="en-US" dirty="0" smtClean="0"/>
              <a:t>Blocking improves reliability by testing only one condition per user.</a:t>
            </a:r>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29</a:t>
            </a:fld>
            <a:endParaRPr lang="en-US"/>
          </a:p>
        </p:txBody>
      </p:sp>
    </p:spTree>
    <p:extLst>
      <p:ext uri="{BB962C8B-B14F-4D97-AF65-F5344CB8AC3E}">
        <p14:creationId xmlns:p14="http://schemas.microsoft.com/office/powerpoint/2010/main" val="54220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r>
              <a:rPr lang="en-US"/>
              <a:t>UI Hall of Fame or Shame?</a:t>
            </a:r>
          </a:p>
        </p:txBody>
      </p:sp>
      <p:sp>
        <p:nvSpPr>
          <p:cNvPr id="5123" name="Text Placeholder 7"/>
          <p:cNvSpPr>
            <a:spLocks noGrp="1"/>
          </p:cNvSpPr>
          <p:nvPr>
            <p:ph type="body" idx="1"/>
          </p:nvPr>
        </p:nvSpPr>
        <p:spPr/>
        <p:txBody>
          <a:bodyPr/>
          <a:lstStyle/>
          <a:p>
            <a:endParaRPr lang="en-US"/>
          </a:p>
        </p:txBody>
      </p:sp>
      <p:sp>
        <p:nvSpPr>
          <p:cNvPr id="5124"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125"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126" name="Slide Number Placeholder 4"/>
          <p:cNvSpPr>
            <a:spLocks noGrp="1"/>
          </p:cNvSpPr>
          <p:nvPr>
            <p:ph type="sldNum" sz="quarter" idx="12"/>
          </p:nvPr>
        </p:nvSpPr>
        <p:spPr>
          <a:noFill/>
        </p:spPr>
        <p:txBody>
          <a:bodyPr/>
          <a:lstStyle/>
          <a:p>
            <a:fld id="{5A0BB7BB-AF13-CF47-BB28-1B432361C33E}" type="slidenum">
              <a:rPr lang="en-US"/>
              <a:pPr/>
              <a:t>3</a:t>
            </a:fld>
            <a:endParaRPr lang="en-US"/>
          </a:p>
        </p:txBody>
      </p:sp>
      <p:pic>
        <p:nvPicPr>
          <p:cNvPr id="5127" name="Picture 4"/>
          <p:cNvPicPr>
            <a:picLocks noChangeAspect="1" noChangeArrowheads="1"/>
          </p:cNvPicPr>
          <p:nvPr/>
        </p:nvPicPr>
        <p:blipFill>
          <a:blip r:embed="rId3"/>
          <a:srcRect l="66170" t="5814" r="4042" b="53488"/>
          <a:stretch>
            <a:fillRect/>
          </a:stretch>
        </p:blipFill>
        <p:spPr bwMode="auto">
          <a:xfrm>
            <a:off x="2362200" y="1676400"/>
            <a:ext cx="2667000" cy="2667000"/>
          </a:xfrm>
          <a:prstGeom prst="rect">
            <a:avLst/>
          </a:prstGeom>
          <a:noFill/>
          <a:ln w="25400">
            <a:noFill/>
            <a:miter lim="800000"/>
            <a:headEnd/>
            <a:tailEnd type="none" w="lg" len="lg"/>
          </a:ln>
        </p:spPr>
      </p:pic>
    </p:spTree>
    <p:extLst>
      <p:ext uri="{BB962C8B-B14F-4D97-AF65-F5344CB8AC3E}">
        <p14:creationId xmlns:p14="http://schemas.microsoft.com/office/powerpoint/2010/main" val="24568325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Kinds of Measures</a:t>
            </a:r>
          </a:p>
        </p:txBody>
      </p:sp>
      <p:sp>
        <p:nvSpPr>
          <p:cNvPr id="21507" name="Text Placeholder 2"/>
          <p:cNvSpPr>
            <a:spLocks noGrp="1"/>
          </p:cNvSpPr>
          <p:nvPr>
            <p:ph type="body" idx="1"/>
          </p:nvPr>
        </p:nvSpPr>
        <p:spPr/>
        <p:txBody>
          <a:bodyPr/>
          <a:lstStyle/>
          <a:p>
            <a:r>
              <a:rPr lang="en-US"/>
              <a:t>Self-report</a:t>
            </a:r>
          </a:p>
          <a:p>
            <a:r>
              <a:rPr lang="en-US"/>
              <a:t>Observation</a:t>
            </a:r>
          </a:p>
          <a:p>
            <a:pPr lvl="1"/>
            <a:r>
              <a:rPr lang="en-US"/>
              <a:t>Visible observer</a:t>
            </a:r>
          </a:p>
          <a:p>
            <a:pPr lvl="1"/>
            <a:r>
              <a:rPr lang="en-US"/>
              <a:t>Hidden observer</a:t>
            </a:r>
          </a:p>
          <a:p>
            <a:r>
              <a:rPr lang="en-US"/>
              <a:t>Archival records</a:t>
            </a:r>
          </a:p>
          <a:p>
            <a:pPr lvl="1"/>
            <a:r>
              <a:rPr lang="en-US"/>
              <a:t>Public records</a:t>
            </a:r>
          </a:p>
          <a:p>
            <a:pPr lvl="1"/>
            <a:r>
              <a:rPr lang="en-US"/>
              <a:t>Private records</a:t>
            </a:r>
          </a:p>
          <a:p>
            <a:r>
              <a:rPr lang="en-US"/>
              <a:t>Trace</a:t>
            </a:r>
          </a:p>
        </p:txBody>
      </p:sp>
      <p:sp>
        <p:nvSpPr>
          <p:cNvPr id="2150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705C16FD-3C24-0248-99CD-6B28FD8C2E74}" type="slidenum">
              <a:rPr lang="en-US"/>
              <a:pPr/>
              <a:t>30</a:t>
            </a:fld>
            <a:endParaRPr lang="en-US"/>
          </a:p>
        </p:txBody>
      </p:sp>
    </p:spTree>
    <p:extLst>
      <p:ext uri="{BB962C8B-B14F-4D97-AF65-F5344CB8AC3E}">
        <p14:creationId xmlns:p14="http://schemas.microsoft.com/office/powerpoint/2010/main" val="3215911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Triangulation</a:t>
            </a:r>
          </a:p>
        </p:txBody>
      </p:sp>
      <p:sp>
        <p:nvSpPr>
          <p:cNvPr id="22531" name="Text Placeholder 2"/>
          <p:cNvSpPr>
            <a:spLocks noGrp="1"/>
          </p:cNvSpPr>
          <p:nvPr>
            <p:ph type="body" idx="1"/>
          </p:nvPr>
        </p:nvSpPr>
        <p:spPr/>
        <p:txBody>
          <a:bodyPr/>
          <a:lstStyle/>
          <a:p>
            <a:r>
              <a:rPr lang="en-US" sz="2400"/>
              <a:t>Any given research method has advantages and limitations</a:t>
            </a:r>
          </a:p>
          <a:p>
            <a:pPr lvl="1"/>
            <a:r>
              <a:rPr lang="en-US" sz="2000"/>
              <a:t>lab experiment not externally valid</a:t>
            </a:r>
          </a:p>
          <a:p>
            <a:pPr lvl="1"/>
            <a:r>
              <a:rPr lang="en-US" sz="2000"/>
              <a:t>field study not controlled</a:t>
            </a:r>
          </a:p>
          <a:p>
            <a:pPr lvl="1"/>
            <a:r>
              <a:rPr lang="en-US" sz="2000"/>
              <a:t>survey biased by self-report</a:t>
            </a:r>
          </a:p>
          <a:p>
            <a:r>
              <a:rPr lang="en-US" sz="2400"/>
              <a:t>For higher confidence, researchers </a:t>
            </a:r>
            <a:r>
              <a:rPr lang="en-US" sz="2400" b="1"/>
              <a:t>triangulate</a:t>
            </a:r>
            <a:endParaRPr lang="en-US" sz="2400"/>
          </a:p>
          <a:p>
            <a:pPr lvl="1"/>
            <a:r>
              <a:rPr lang="en-US" sz="2000"/>
              <a:t>try several different methods to attack the same question; see if they concur or conflict</a:t>
            </a:r>
          </a:p>
          <a:p>
            <a:r>
              <a:rPr lang="en-US" sz="2400"/>
              <a:t>Triangulation is rarely seen in a single HCI paper</a:t>
            </a:r>
          </a:p>
          <a:p>
            <a:pPr lvl="1"/>
            <a:r>
              <a:rPr lang="en-US" sz="2000"/>
              <a:t>More important that triangulation be happening </a:t>
            </a:r>
            <a:r>
              <a:rPr lang="en-US" sz="2000" b="1"/>
              <a:t>across the field</a:t>
            </a:r>
            <a:endParaRPr lang="en-US" sz="2000"/>
          </a:p>
          <a:p>
            <a:pPr lvl="1"/>
            <a:r>
              <a:rPr lang="en-US" sz="2000"/>
              <a:t>encourage a diversity of research methods from different researchers aimed at the same question</a:t>
            </a:r>
          </a:p>
        </p:txBody>
      </p:sp>
      <p:sp>
        <p:nvSpPr>
          <p:cNvPr id="2253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253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2534" name="Slide Number Placeholder 5"/>
          <p:cNvSpPr>
            <a:spLocks noGrp="1"/>
          </p:cNvSpPr>
          <p:nvPr>
            <p:ph type="sldNum" sz="quarter" idx="12"/>
          </p:nvPr>
        </p:nvSpPr>
        <p:spPr>
          <a:noFill/>
        </p:spPr>
        <p:txBody>
          <a:bodyPr/>
          <a:lstStyle/>
          <a:p>
            <a:fld id="{82C3BBF1-9556-8E40-933D-17AD74665286}" type="slidenum">
              <a:rPr lang="en-US"/>
              <a:pPr/>
              <a:t>31</a:t>
            </a:fld>
            <a:endParaRPr lang="en-US"/>
          </a:p>
        </p:txBody>
      </p:sp>
    </p:spTree>
    <p:extLst>
      <p:ext uri="{BB962C8B-B14F-4D97-AF65-F5344CB8AC3E}">
        <p14:creationId xmlns:p14="http://schemas.microsoft.com/office/powerpoint/2010/main" val="2687352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nvPr>
        </p:nvSpPr>
        <p:spPr/>
        <p:txBody>
          <a:bodyPr/>
          <a:lstStyle/>
          <a:p>
            <a:r>
              <a:rPr lang="en-US"/>
              <a:t>Summary</a:t>
            </a:r>
          </a:p>
        </p:txBody>
      </p:sp>
      <p:sp>
        <p:nvSpPr>
          <p:cNvPr id="23555" name="Text Placeholder 7"/>
          <p:cNvSpPr>
            <a:spLocks noGrp="1"/>
          </p:cNvSpPr>
          <p:nvPr>
            <p:ph type="body" idx="1"/>
          </p:nvPr>
        </p:nvSpPr>
        <p:spPr/>
        <p:txBody>
          <a:bodyPr/>
          <a:lstStyle/>
          <a:p>
            <a:r>
              <a:rPr lang="en-US" sz="2400" dirty="0"/>
              <a:t>Research methods in HCI include lab experiments, field studies, and surveys</a:t>
            </a:r>
          </a:p>
          <a:p>
            <a:r>
              <a:rPr lang="en-US" sz="2400" dirty="0"/>
              <a:t>Controlled experiments manipulate independent variables and measure dependent variables</a:t>
            </a:r>
          </a:p>
          <a:p>
            <a:r>
              <a:rPr lang="en-US" sz="2400" dirty="0"/>
              <a:t>Must consider and defend against threats to internal validity, external validity, and reliability</a:t>
            </a:r>
          </a:p>
          <a:p>
            <a:r>
              <a:rPr lang="en-US" sz="2400" dirty="0"/>
              <a:t>Blocking, randomization, and counterbalancing techniques help</a:t>
            </a:r>
          </a:p>
          <a:p>
            <a:pPr>
              <a:buFontTx/>
              <a:buNone/>
            </a:pPr>
            <a:endParaRPr lang="en-US" sz="2400" dirty="0"/>
          </a:p>
        </p:txBody>
      </p:sp>
      <p:sp>
        <p:nvSpPr>
          <p:cNvPr id="2355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355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3558" name="Slide Number Placeholder 5"/>
          <p:cNvSpPr>
            <a:spLocks noGrp="1"/>
          </p:cNvSpPr>
          <p:nvPr>
            <p:ph type="sldNum" sz="quarter" idx="12"/>
          </p:nvPr>
        </p:nvSpPr>
        <p:spPr>
          <a:noFill/>
        </p:spPr>
        <p:txBody>
          <a:bodyPr/>
          <a:lstStyle/>
          <a:p>
            <a:fld id="{0EAEA6B3-E785-EA40-98FF-66A5BA8823AD}" type="slidenum">
              <a:rPr lang="en-US"/>
              <a:pPr/>
              <a:t>32</a:t>
            </a:fld>
            <a:endParaRPr lang="en-US"/>
          </a:p>
        </p:txBody>
      </p:sp>
    </p:spTree>
    <p:extLst>
      <p:ext uri="{BB962C8B-B14F-4D97-AF65-F5344CB8AC3E}">
        <p14:creationId xmlns:p14="http://schemas.microsoft.com/office/powerpoint/2010/main" val="103121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Today’s Topics</a:t>
            </a:r>
          </a:p>
        </p:txBody>
      </p:sp>
      <p:sp>
        <p:nvSpPr>
          <p:cNvPr id="21507" name="Rectangle 3"/>
          <p:cNvSpPr>
            <a:spLocks noGrp="1" noChangeArrowheads="1"/>
          </p:cNvSpPr>
          <p:nvPr>
            <p:ph type="body" idx="1"/>
          </p:nvPr>
        </p:nvSpPr>
        <p:spPr/>
        <p:txBody>
          <a:bodyPr/>
          <a:lstStyle/>
          <a:p>
            <a:r>
              <a:rPr lang="en-US" dirty="0" smtClean="0">
                <a:ea typeface="Arial" charset="0"/>
              </a:rPr>
              <a:t>Research methods in HCI</a:t>
            </a:r>
            <a:endParaRPr lang="en-US" dirty="0">
              <a:ea typeface="Arial" charset="0"/>
            </a:endParaRPr>
          </a:p>
          <a:p>
            <a:r>
              <a:rPr lang="en-US" dirty="0" smtClean="0">
                <a:ea typeface="Arial" charset="0"/>
              </a:rPr>
              <a:t>Controlled experiments</a:t>
            </a:r>
          </a:p>
          <a:p>
            <a:r>
              <a:rPr lang="en-US" dirty="0" smtClean="0">
                <a:ea typeface="Arial" charset="0"/>
              </a:rPr>
              <a:t>Threats to validity and reliability</a:t>
            </a:r>
            <a:endParaRPr lang="en-US" dirty="0">
              <a:ea typeface="Arial" charset="0"/>
            </a:endParaRPr>
          </a:p>
          <a:p>
            <a:r>
              <a:rPr lang="en-US" dirty="0" smtClean="0">
                <a:ea typeface="Arial" charset="0"/>
              </a:rPr>
              <a:t>Experiment design techniques</a:t>
            </a:r>
            <a:endParaRPr lang="en-US" dirty="0">
              <a:ea typeface="Arial" charset="0"/>
            </a:endParaRPr>
          </a:p>
          <a:p>
            <a:endParaRPr lang="en-US" dirty="0">
              <a:ea typeface="Arial" charset="0"/>
            </a:endParaRPr>
          </a:p>
          <a:p>
            <a:endParaRPr lang="en-US" dirty="0">
              <a:ea typeface="Arial" charset="0"/>
            </a:endParaRPr>
          </a:p>
        </p:txBody>
      </p:sp>
      <p:sp>
        <p:nvSpPr>
          <p:cNvPr id="21508" name="Date Placeholder 3"/>
          <p:cNvSpPr>
            <a:spLocks noGrp="1"/>
          </p:cNvSpPr>
          <p:nvPr>
            <p:ph type="dt" sz="quarter" idx="10"/>
          </p:nvPr>
        </p:nvSpPr>
        <p:spPr>
          <a:noFill/>
        </p:spPr>
        <p:txBody>
          <a:bodyPr/>
          <a:lstStyle/>
          <a:p>
            <a:r>
              <a:rPr lang="en-US" dirty="0" smtClean="0"/>
              <a:t>Spring 2013</a:t>
            </a:r>
            <a:endParaRPr lang="en-US" dirty="0"/>
          </a:p>
        </p:txBody>
      </p:sp>
      <p:sp>
        <p:nvSpPr>
          <p:cNvPr id="2150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1510" name="Slide Number Placeholder 5"/>
          <p:cNvSpPr>
            <a:spLocks noGrp="1"/>
          </p:cNvSpPr>
          <p:nvPr>
            <p:ph type="sldNum" sz="quarter" idx="12"/>
          </p:nvPr>
        </p:nvSpPr>
        <p:spPr>
          <a:noFill/>
        </p:spPr>
        <p:txBody>
          <a:bodyPr/>
          <a:lstStyle/>
          <a:p>
            <a:fld id="{55367AFF-3A00-674F-8DE9-E8BF7706B175}" type="slidenum">
              <a:rPr lang="en-US"/>
              <a:pPr/>
              <a:t>4</a:t>
            </a:fld>
            <a:endParaRPr lang="en-US"/>
          </a:p>
        </p:txBody>
      </p:sp>
    </p:spTree>
    <p:extLst>
      <p:ext uri="{BB962C8B-B14F-4D97-AF65-F5344CB8AC3E}">
        <p14:creationId xmlns:p14="http://schemas.microsoft.com/office/powerpoint/2010/main" val="40841559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Research Methods in HCI</a:t>
            </a:r>
          </a:p>
        </p:txBody>
      </p:sp>
      <p:sp>
        <p:nvSpPr>
          <p:cNvPr id="7171" name="Text Placeholder 2"/>
          <p:cNvSpPr>
            <a:spLocks noGrp="1"/>
          </p:cNvSpPr>
          <p:nvPr>
            <p:ph type="body" idx="1"/>
          </p:nvPr>
        </p:nvSpPr>
        <p:spPr/>
        <p:txBody>
          <a:bodyPr/>
          <a:lstStyle/>
          <a:p>
            <a:r>
              <a:rPr lang="en-US"/>
              <a:t>Lab experiment</a:t>
            </a:r>
          </a:p>
          <a:p>
            <a:r>
              <a:rPr lang="en-US"/>
              <a:t>Field study</a:t>
            </a:r>
          </a:p>
          <a:p>
            <a:r>
              <a:rPr lang="en-US"/>
              <a:t>Survey</a:t>
            </a:r>
          </a:p>
        </p:txBody>
      </p:sp>
      <p:sp>
        <p:nvSpPr>
          <p:cNvPr id="717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17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174" name="Slide Number Placeholder 5"/>
          <p:cNvSpPr>
            <a:spLocks noGrp="1"/>
          </p:cNvSpPr>
          <p:nvPr>
            <p:ph type="sldNum" sz="quarter" idx="12"/>
          </p:nvPr>
        </p:nvSpPr>
        <p:spPr>
          <a:noFill/>
        </p:spPr>
        <p:txBody>
          <a:bodyPr/>
          <a:lstStyle/>
          <a:p>
            <a:fld id="{24FD2562-2F59-9848-95AE-64FFAEA00722}" type="slidenum">
              <a:rPr lang="en-US"/>
              <a:pPr/>
              <a:t>5</a:t>
            </a:fld>
            <a:endParaRPr lang="en-US"/>
          </a:p>
        </p:txBody>
      </p:sp>
    </p:spTree>
    <p:extLst>
      <p:ext uri="{BB962C8B-B14F-4D97-AF65-F5344CB8AC3E}">
        <p14:creationId xmlns:p14="http://schemas.microsoft.com/office/powerpoint/2010/main" val="254323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Research Methods in HCI</a:t>
            </a:r>
          </a:p>
        </p:txBody>
      </p:sp>
      <p:sp>
        <p:nvSpPr>
          <p:cNvPr id="8195"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8196"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8197" name="Slide Number Placeholder 5"/>
          <p:cNvSpPr>
            <a:spLocks noGrp="1"/>
          </p:cNvSpPr>
          <p:nvPr>
            <p:ph type="sldNum" sz="quarter" idx="12"/>
          </p:nvPr>
        </p:nvSpPr>
        <p:spPr>
          <a:noFill/>
        </p:spPr>
        <p:txBody>
          <a:bodyPr/>
          <a:lstStyle/>
          <a:p>
            <a:fld id="{94A9A058-1E65-A040-8C8C-560208B5C71C}" type="slidenum">
              <a:rPr lang="en-US"/>
              <a:pPr/>
              <a:t>6</a:t>
            </a:fld>
            <a:endParaRPr lang="en-US"/>
          </a:p>
        </p:txBody>
      </p:sp>
      <p:sp>
        <p:nvSpPr>
          <p:cNvPr id="8198" name="TextBox 18"/>
          <p:cNvSpPr txBox="1">
            <a:spLocks noChangeArrowheads="1"/>
          </p:cNvSpPr>
          <p:nvPr/>
        </p:nvSpPr>
        <p:spPr bwMode="auto">
          <a:xfrm>
            <a:off x="2743200" y="1989138"/>
            <a:ext cx="1827213" cy="830262"/>
          </a:xfrm>
          <a:prstGeom prst="rect">
            <a:avLst/>
          </a:prstGeom>
          <a:noFill/>
          <a:ln w="9525">
            <a:noFill/>
            <a:miter lim="800000"/>
            <a:headEnd/>
            <a:tailEnd/>
          </a:ln>
        </p:spPr>
        <p:txBody>
          <a:bodyPr wrap="none">
            <a:prstTxWarp prst="textNoShape">
              <a:avLst/>
            </a:prstTxWarp>
            <a:spAutoFit/>
          </a:bodyPr>
          <a:lstStyle/>
          <a:p>
            <a:pPr algn="ctr"/>
            <a:r>
              <a:rPr lang="en-US" sz="2400" b="1"/>
              <a:t>Lab </a:t>
            </a:r>
            <a:br>
              <a:rPr lang="en-US" sz="2400" b="1"/>
            </a:br>
            <a:r>
              <a:rPr lang="en-US" sz="2400" b="1"/>
              <a:t>experiment</a:t>
            </a:r>
          </a:p>
        </p:txBody>
      </p:sp>
      <p:sp>
        <p:nvSpPr>
          <p:cNvPr id="8199" name="TextBox 19"/>
          <p:cNvSpPr txBox="1">
            <a:spLocks noChangeArrowheads="1"/>
          </p:cNvSpPr>
          <p:nvPr/>
        </p:nvSpPr>
        <p:spPr bwMode="auto">
          <a:xfrm>
            <a:off x="2819400" y="3810000"/>
            <a:ext cx="1212850" cy="461963"/>
          </a:xfrm>
          <a:prstGeom prst="rect">
            <a:avLst/>
          </a:prstGeom>
          <a:noFill/>
          <a:ln w="9525">
            <a:noFill/>
            <a:miter lim="800000"/>
            <a:headEnd/>
            <a:tailEnd/>
          </a:ln>
        </p:spPr>
        <p:txBody>
          <a:bodyPr wrap="none">
            <a:prstTxWarp prst="textNoShape">
              <a:avLst/>
            </a:prstTxWarp>
            <a:spAutoFit/>
          </a:bodyPr>
          <a:lstStyle/>
          <a:p>
            <a:r>
              <a:rPr lang="en-US" sz="2400" b="1"/>
              <a:t>Survey</a:t>
            </a:r>
          </a:p>
        </p:txBody>
      </p:sp>
      <p:sp>
        <p:nvSpPr>
          <p:cNvPr id="8200" name="TextBox 20"/>
          <p:cNvSpPr txBox="1">
            <a:spLocks noChangeArrowheads="1"/>
          </p:cNvSpPr>
          <p:nvPr/>
        </p:nvSpPr>
        <p:spPr bwMode="auto">
          <a:xfrm>
            <a:off x="5105400" y="3429000"/>
            <a:ext cx="1004888" cy="830263"/>
          </a:xfrm>
          <a:prstGeom prst="rect">
            <a:avLst/>
          </a:prstGeom>
          <a:noFill/>
          <a:ln w="9525">
            <a:noFill/>
            <a:miter lim="800000"/>
            <a:headEnd/>
            <a:tailEnd/>
          </a:ln>
        </p:spPr>
        <p:txBody>
          <a:bodyPr wrap="none">
            <a:prstTxWarp prst="textNoShape">
              <a:avLst/>
            </a:prstTxWarp>
            <a:spAutoFit/>
          </a:bodyPr>
          <a:lstStyle/>
          <a:p>
            <a:r>
              <a:rPr lang="en-US" sz="2400" b="1"/>
              <a:t>Field </a:t>
            </a:r>
            <a:br>
              <a:rPr lang="en-US" sz="2400" b="1"/>
            </a:br>
            <a:r>
              <a:rPr lang="en-US" sz="2400" b="1"/>
              <a:t>study</a:t>
            </a:r>
          </a:p>
        </p:txBody>
      </p:sp>
      <p:cxnSp>
        <p:nvCxnSpPr>
          <p:cNvPr id="8201" name="Straight Arrow Connector 23"/>
          <p:cNvCxnSpPr>
            <a:cxnSpLocks noChangeShapeType="1"/>
          </p:cNvCxnSpPr>
          <p:nvPr/>
        </p:nvCxnSpPr>
        <p:spPr bwMode="auto">
          <a:xfrm rot="5400000" flipH="1" flipV="1">
            <a:off x="7125494" y="2247106"/>
            <a:ext cx="1600200" cy="1588"/>
          </a:xfrm>
          <a:prstGeom prst="straightConnector1">
            <a:avLst/>
          </a:prstGeom>
          <a:noFill/>
          <a:ln w="25400">
            <a:solidFill>
              <a:schemeClr val="tx1"/>
            </a:solidFill>
            <a:round/>
            <a:headEnd/>
            <a:tailEnd type="arrow" w="med" len="med"/>
          </a:ln>
        </p:spPr>
      </p:cxnSp>
      <p:cxnSp>
        <p:nvCxnSpPr>
          <p:cNvPr id="8202" name="Straight Arrow Connector 24"/>
          <p:cNvCxnSpPr>
            <a:cxnSpLocks noChangeShapeType="1"/>
          </p:cNvCxnSpPr>
          <p:nvPr/>
        </p:nvCxnSpPr>
        <p:spPr bwMode="auto">
          <a:xfrm rot="5400000">
            <a:off x="7200107" y="4228306"/>
            <a:ext cx="1447800" cy="1587"/>
          </a:xfrm>
          <a:prstGeom prst="straightConnector1">
            <a:avLst/>
          </a:prstGeom>
          <a:noFill/>
          <a:ln w="25400">
            <a:solidFill>
              <a:schemeClr val="tx1"/>
            </a:solidFill>
            <a:round/>
            <a:headEnd/>
            <a:tailEnd type="arrow" w="med" len="med"/>
          </a:ln>
        </p:spPr>
      </p:cxnSp>
      <p:sp>
        <p:nvSpPr>
          <p:cNvPr id="8203" name="TextBox 27"/>
          <p:cNvSpPr txBox="1">
            <a:spLocks noChangeArrowheads="1"/>
          </p:cNvSpPr>
          <p:nvPr/>
        </p:nvSpPr>
        <p:spPr bwMode="auto">
          <a:xfrm>
            <a:off x="7918450" y="3884613"/>
            <a:ext cx="1225550" cy="401637"/>
          </a:xfrm>
          <a:prstGeom prst="rect">
            <a:avLst/>
          </a:prstGeom>
          <a:noFill/>
          <a:ln w="9525">
            <a:noFill/>
            <a:miter lim="800000"/>
            <a:headEnd/>
            <a:tailEnd/>
          </a:ln>
        </p:spPr>
        <p:txBody>
          <a:bodyPr wrap="none">
            <a:prstTxWarp prst="textNoShape">
              <a:avLst/>
            </a:prstTxWarp>
            <a:spAutoFit/>
          </a:bodyPr>
          <a:lstStyle/>
          <a:p>
            <a:r>
              <a:rPr lang="en-US"/>
              <a:t>Concrete</a:t>
            </a:r>
          </a:p>
        </p:txBody>
      </p:sp>
      <p:sp>
        <p:nvSpPr>
          <p:cNvPr id="8204" name="TextBox 28"/>
          <p:cNvSpPr txBox="1">
            <a:spLocks noChangeArrowheads="1"/>
          </p:cNvSpPr>
          <p:nvPr/>
        </p:nvSpPr>
        <p:spPr bwMode="auto">
          <a:xfrm>
            <a:off x="8020050" y="2055813"/>
            <a:ext cx="1123950" cy="401637"/>
          </a:xfrm>
          <a:prstGeom prst="rect">
            <a:avLst/>
          </a:prstGeom>
          <a:noFill/>
          <a:ln w="9525">
            <a:noFill/>
            <a:miter lim="800000"/>
            <a:headEnd/>
            <a:tailEnd/>
          </a:ln>
        </p:spPr>
        <p:txBody>
          <a:bodyPr wrap="none">
            <a:prstTxWarp prst="textNoShape">
              <a:avLst/>
            </a:prstTxWarp>
            <a:spAutoFit/>
          </a:bodyPr>
          <a:lstStyle/>
          <a:p>
            <a:r>
              <a:rPr lang="en-US"/>
              <a:t>Abstract</a:t>
            </a:r>
          </a:p>
        </p:txBody>
      </p:sp>
      <p:sp>
        <p:nvSpPr>
          <p:cNvPr id="8205" name="TextBox 29"/>
          <p:cNvSpPr txBox="1">
            <a:spLocks noChangeArrowheads="1"/>
          </p:cNvSpPr>
          <p:nvPr/>
        </p:nvSpPr>
        <p:spPr bwMode="auto">
          <a:xfrm>
            <a:off x="2528888" y="5486400"/>
            <a:ext cx="1281112" cy="400050"/>
          </a:xfrm>
          <a:prstGeom prst="rect">
            <a:avLst/>
          </a:prstGeom>
          <a:noFill/>
          <a:ln w="9525">
            <a:noFill/>
            <a:miter lim="800000"/>
            <a:headEnd/>
            <a:tailEnd/>
          </a:ln>
        </p:spPr>
        <p:txBody>
          <a:bodyPr wrap="none">
            <a:prstTxWarp prst="textNoShape">
              <a:avLst/>
            </a:prstTxWarp>
            <a:spAutoFit/>
          </a:bodyPr>
          <a:lstStyle/>
          <a:p>
            <a:r>
              <a:rPr lang="en-US"/>
              <a:t>Obtrusive</a:t>
            </a:r>
          </a:p>
        </p:txBody>
      </p:sp>
      <p:sp>
        <p:nvSpPr>
          <p:cNvPr id="8206" name="TextBox 30"/>
          <p:cNvSpPr txBox="1">
            <a:spLocks noChangeArrowheads="1"/>
          </p:cNvSpPr>
          <p:nvPr/>
        </p:nvSpPr>
        <p:spPr bwMode="auto">
          <a:xfrm>
            <a:off x="5562600" y="5562600"/>
            <a:ext cx="1554163" cy="400050"/>
          </a:xfrm>
          <a:prstGeom prst="rect">
            <a:avLst/>
          </a:prstGeom>
          <a:noFill/>
          <a:ln w="9525">
            <a:noFill/>
            <a:miter lim="800000"/>
            <a:headEnd/>
            <a:tailEnd/>
          </a:ln>
        </p:spPr>
        <p:txBody>
          <a:bodyPr wrap="none">
            <a:prstTxWarp prst="textNoShape">
              <a:avLst/>
            </a:prstTxWarp>
            <a:spAutoFit/>
          </a:bodyPr>
          <a:lstStyle/>
          <a:p>
            <a:r>
              <a:rPr lang="en-US"/>
              <a:t>Unobtrusive</a:t>
            </a:r>
          </a:p>
        </p:txBody>
      </p:sp>
      <p:cxnSp>
        <p:nvCxnSpPr>
          <p:cNvPr id="8207" name="Straight Arrow Connector 31"/>
          <p:cNvCxnSpPr>
            <a:cxnSpLocks noChangeShapeType="1"/>
          </p:cNvCxnSpPr>
          <p:nvPr/>
        </p:nvCxnSpPr>
        <p:spPr bwMode="auto">
          <a:xfrm>
            <a:off x="5486400" y="5410200"/>
            <a:ext cx="1676400" cy="1588"/>
          </a:xfrm>
          <a:prstGeom prst="straightConnector1">
            <a:avLst/>
          </a:prstGeom>
          <a:noFill/>
          <a:ln w="25400">
            <a:solidFill>
              <a:schemeClr val="tx1"/>
            </a:solidFill>
            <a:round/>
            <a:headEnd/>
            <a:tailEnd type="arrow" w="med" len="med"/>
          </a:ln>
        </p:spPr>
      </p:cxnSp>
      <p:cxnSp>
        <p:nvCxnSpPr>
          <p:cNvPr id="8208" name="Straight Arrow Connector 35"/>
          <p:cNvCxnSpPr>
            <a:cxnSpLocks noChangeShapeType="1"/>
          </p:cNvCxnSpPr>
          <p:nvPr/>
        </p:nvCxnSpPr>
        <p:spPr bwMode="auto">
          <a:xfrm rot="10800000">
            <a:off x="2286000" y="5410200"/>
            <a:ext cx="1447800" cy="1588"/>
          </a:xfrm>
          <a:prstGeom prst="straightConnector1">
            <a:avLst/>
          </a:prstGeom>
          <a:noFill/>
          <a:ln w="25400">
            <a:solidFill>
              <a:schemeClr val="tx1"/>
            </a:solidFill>
            <a:round/>
            <a:headEnd/>
            <a:tailEnd type="arrow" w="med" len="med"/>
          </a:ln>
        </p:spPr>
      </p:cxnSp>
      <p:sp>
        <p:nvSpPr>
          <p:cNvPr id="8209" name="TextBox 38"/>
          <p:cNvSpPr txBox="1">
            <a:spLocks noChangeArrowheads="1"/>
          </p:cNvSpPr>
          <p:nvPr/>
        </p:nvSpPr>
        <p:spPr bwMode="auto">
          <a:xfrm>
            <a:off x="914400" y="4419600"/>
            <a:ext cx="1939925" cy="400050"/>
          </a:xfrm>
          <a:prstGeom prst="rect">
            <a:avLst/>
          </a:prstGeom>
          <a:noFill/>
          <a:ln w="9525">
            <a:noFill/>
            <a:miter lim="800000"/>
            <a:headEnd/>
            <a:tailEnd/>
          </a:ln>
        </p:spPr>
        <p:txBody>
          <a:bodyPr wrap="none">
            <a:prstTxWarp prst="textNoShape">
              <a:avLst/>
            </a:prstTxWarp>
            <a:spAutoFit/>
          </a:bodyPr>
          <a:lstStyle/>
          <a:p>
            <a:r>
              <a:rPr lang="en-US"/>
              <a:t>Generalizability</a:t>
            </a:r>
          </a:p>
        </p:txBody>
      </p:sp>
      <p:sp>
        <p:nvSpPr>
          <p:cNvPr id="8210" name="TextBox 39"/>
          <p:cNvSpPr txBox="1">
            <a:spLocks noChangeArrowheads="1"/>
          </p:cNvSpPr>
          <p:nvPr/>
        </p:nvSpPr>
        <p:spPr bwMode="auto">
          <a:xfrm>
            <a:off x="1752600" y="1504950"/>
            <a:ext cx="1241425" cy="400050"/>
          </a:xfrm>
          <a:prstGeom prst="rect">
            <a:avLst/>
          </a:prstGeom>
          <a:noFill/>
          <a:ln w="9525">
            <a:noFill/>
            <a:miter lim="800000"/>
            <a:headEnd/>
            <a:tailEnd/>
          </a:ln>
        </p:spPr>
        <p:txBody>
          <a:bodyPr wrap="none">
            <a:prstTxWarp prst="textNoShape">
              <a:avLst/>
            </a:prstTxWarp>
            <a:spAutoFit/>
          </a:bodyPr>
          <a:lstStyle/>
          <a:p>
            <a:r>
              <a:rPr lang="en-US"/>
              <a:t>Precision</a:t>
            </a:r>
          </a:p>
        </p:txBody>
      </p:sp>
      <p:sp>
        <p:nvSpPr>
          <p:cNvPr id="8211" name="TextBox 40"/>
          <p:cNvSpPr txBox="1">
            <a:spLocks noChangeArrowheads="1"/>
          </p:cNvSpPr>
          <p:nvPr/>
        </p:nvSpPr>
        <p:spPr bwMode="auto">
          <a:xfrm>
            <a:off x="6248400" y="4038600"/>
            <a:ext cx="1112838" cy="400050"/>
          </a:xfrm>
          <a:prstGeom prst="rect">
            <a:avLst/>
          </a:prstGeom>
          <a:noFill/>
          <a:ln w="9525">
            <a:noFill/>
            <a:miter lim="800000"/>
            <a:headEnd/>
            <a:tailEnd/>
          </a:ln>
        </p:spPr>
        <p:txBody>
          <a:bodyPr wrap="none">
            <a:prstTxWarp prst="textNoShape">
              <a:avLst/>
            </a:prstTxWarp>
            <a:spAutoFit/>
          </a:bodyPr>
          <a:lstStyle/>
          <a:p>
            <a:r>
              <a:rPr lang="en-US"/>
              <a:t>Realism</a:t>
            </a:r>
          </a:p>
        </p:txBody>
      </p:sp>
      <p:sp>
        <p:nvSpPr>
          <p:cNvPr id="8212" name="Oval 23"/>
          <p:cNvSpPr>
            <a:spLocks noChangeArrowheads="1"/>
          </p:cNvSpPr>
          <p:nvPr/>
        </p:nvSpPr>
        <p:spPr bwMode="auto">
          <a:xfrm>
            <a:off x="2514600" y="1524000"/>
            <a:ext cx="3810000" cy="3581400"/>
          </a:xfrm>
          <a:prstGeom prst="ellipse">
            <a:avLst/>
          </a:prstGeom>
          <a:noFill/>
          <a:ln w="25400">
            <a:solidFill>
              <a:schemeClr val="tx1"/>
            </a:solidFill>
            <a:round/>
            <a:headEnd/>
            <a:tailEnd type="triangle" w="lg" len="lg"/>
          </a:ln>
        </p:spPr>
        <p:txBody>
          <a:bodyPr wrap="none" anchorCtr="1">
            <a:prstTxWarp prst="textNoShape">
              <a:avLst/>
            </a:prstTxWarp>
          </a:bodyPr>
          <a:lstStyle/>
          <a:p>
            <a:endParaRPr lang="en-US"/>
          </a:p>
        </p:txBody>
      </p:sp>
    </p:spTree>
    <p:extLst>
      <p:ext uri="{BB962C8B-B14F-4D97-AF65-F5344CB8AC3E}">
        <p14:creationId xmlns:p14="http://schemas.microsoft.com/office/powerpoint/2010/main" val="215662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Controlled experiments</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7</a:t>
            </a:fld>
            <a:endParaRPr lang="en-US"/>
          </a:p>
        </p:txBody>
      </p:sp>
    </p:spTree>
    <p:extLst>
      <p:ext uri="{BB962C8B-B14F-4D97-AF65-F5344CB8AC3E}">
        <p14:creationId xmlns:p14="http://schemas.microsoft.com/office/powerpoint/2010/main" val="6262546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Quantifying Usability</a:t>
            </a:r>
          </a:p>
        </p:txBody>
      </p:sp>
      <p:sp>
        <p:nvSpPr>
          <p:cNvPr id="9219" name="Rectangle 3"/>
          <p:cNvSpPr>
            <a:spLocks noGrp="1" noChangeArrowheads="1"/>
          </p:cNvSpPr>
          <p:nvPr>
            <p:ph type="body" idx="1"/>
          </p:nvPr>
        </p:nvSpPr>
        <p:spPr/>
        <p:txBody>
          <a:bodyPr/>
          <a:lstStyle/>
          <a:p>
            <a:r>
              <a:rPr lang="en-US" dirty="0"/>
              <a:t>Usability: how well</a:t>
            </a:r>
            <a:r>
              <a:rPr lang="en-US" b="1" dirty="0"/>
              <a:t> </a:t>
            </a:r>
            <a:r>
              <a:rPr lang="en-US" dirty="0"/>
              <a:t>users can use the system</a:t>
            </a:r>
            <a:r>
              <a:rPr lang="en-US" dirty="0">
                <a:latin typeface="Verdana" charset="0"/>
              </a:rPr>
              <a:t>’</a:t>
            </a:r>
            <a:r>
              <a:rPr lang="en-US" dirty="0"/>
              <a:t>s functionality</a:t>
            </a:r>
          </a:p>
          <a:p>
            <a:r>
              <a:rPr lang="en-US" dirty="0"/>
              <a:t>Dimensions of usability</a:t>
            </a:r>
          </a:p>
          <a:p>
            <a:pPr lvl="1"/>
            <a:r>
              <a:rPr lang="en-US" dirty="0" err="1"/>
              <a:t>Learnability</a:t>
            </a:r>
            <a:r>
              <a:rPr lang="en-US" dirty="0"/>
              <a:t>: is it easy to learn?</a:t>
            </a:r>
            <a:endParaRPr lang="en-US" dirty="0" smtClean="0"/>
          </a:p>
          <a:p>
            <a:pPr lvl="1"/>
            <a:r>
              <a:rPr lang="en-US" dirty="0" smtClean="0"/>
              <a:t>Efficiency</a:t>
            </a:r>
            <a:r>
              <a:rPr lang="en-US" dirty="0"/>
              <a:t>: once learned, is it fast to use?</a:t>
            </a:r>
          </a:p>
          <a:p>
            <a:pPr lvl="1"/>
            <a:r>
              <a:rPr lang="en-US" dirty="0" smtClean="0"/>
              <a:t>Safety: </a:t>
            </a:r>
            <a:r>
              <a:rPr lang="en-US" dirty="0"/>
              <a:t>are errors few and </a:t>
            </a:r>
            <a:r>
              <a:rPr lang="en-US"/>
              <a:t>recoverable</a:t>
            </a:r>
            <a:r>
              <a:rPr lang="en-US" smtClean="0"/>
              <a:t>?</a:t>
            </a:r>
            <a:endParaRPr lang="en-US" dirty="0"/>
          </a:p>
        </p:txBody>
      </p:sp>
      <p:sp>
        <p:nvSpPr>
          <p:cNvPr id="922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922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9222" name="Slide Number Placeholder 5"/>
          <p:cNvSpPr>
            <a:spLocks noGrp="1"/>
          </p:cNvSpPr>
          <p:nvPr>
            <p:ph type="sldNum" sz="quarter" idx="12"/>
          </p:nvPr>
        </p:nvSpPr>
        <p:spPr>
          <a:noFill/>
        </p:spPr>
        <p:txBody>
          <a:bodyPr/>
          <a:lstStyle/>
          <a:p>
            <a:fld id="{BA855A55-FEC1-DD4E-B7AE-F8D45811ECD0}" type="slidenum">
              <a:rPr lang="en-US"/>
              <a:pPr/>
              <a:t>8</a:t>
            </a:fld>
            <a:endParaRPr lang="en-US"/>
          </a:p>
        </p:txBody>
      </p:sp>
    </p:spTree>
    <p:extLst>
      <p:ext uri="{BB962C8B-B14F-4D97-AF65-F5344CB8AC3E}">
        <p14:creationId xmlns:p14="http://schemas.microsoft.com/office/powerpoint/2010/main" val="34448041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Controlled Experiment</a:t>
            </a:r>
          </a:p>
        </p:txBody>
      </p:sp>
      <p:sp>
        <p:nvSpPr>
          <p:cNvPr id="10243" name="Rectangle 3"/>
          <p:cNvSpPr>
            <a:spLocks noGrp="1" noChangeArrowheads="1"/>
          </p:cNvSpPr>
          <p:nvPr>
            <p:ph type="body" idx="1"/>
          </p:nvPr>
        </p:nvSpPr>
        <p:spPr/>
        <p:txBody>
          <a:bodyPr/>
          <a:lstStyle/>
          <a:p>
            <a:r>
              <a:rPr lang="en-US"/>
              <a:t>Start with a testable </a:t>
            </a:r>
            <a:r>
              <a:rPr lang="en-US" b="1"/>
              <a:t>hypothesis</a:t>
            </a:r>
          </a:p>
          <a:p>
            <a:pPr lvl="1"/>
            <a:r>
              <a:rPr lang="en-US"/>
              <a:t>e.g. Mac menu bar is faster than Windows menu bar</a:t>
            </a:r>
          </a:p>
          <a:p>
            <a:r>
              <a:rPr lang="en-US"/>
              <a:t>Manipulate </a:t>
            </a:r>
            <a:r>
              <a:rPr lang="en-US" b="1"/>
              <a:t>independent variables</a:t>
            </a:r>
            <a:endParaRPr lang="en-US"/>
          </a:p>
          <a:p>
            <a:pPr lvl="1"/>
            <a:r>
              <a:rPr lang="en-US"/>
              <a:t>different interfaces, user classes, tasks</a:t>
            </a:r>
          </a:p>
          <a:p>
            <a:pPr lvl="1"/>
            <a:r>
              <a:rPr lang="en-US"/>
              <a:t>in this case, y-position of menubar</a:t>
            </a:r>
          </a:p>
          <a:p>
            <a:r>
              <a:rPr lang="en-US"/>
              <a:t>Measure </a:t>
            </a:r>
            <a:r>
              <a:rPr lang="en-US" b="1"/>
              <a:t>dependent variables</a:t>
            </a:r>
          </a:p>
          <a:p>
            <a:pPr lvl="1"/>
            <a:r>
              <a:rPr lang="en-US"/>
              <a:t>times, errors, # tasks done, satisfaction</a:t>
            </a:r>
          </a:p>
          <a:p>
            <a:r>
              <a:rPr lang="en-US"/>
              <a:t>Use statistical tests to accept or reject the hypothesis</a:t>
            </a:r>
          </a:p>
        </p:txBody>
      </p:sp>
      <p:sp>
        <p:nvSpPr>
          <p:cNvPr id="1024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024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0246" name="Slide Number Placeholder 5"/>
          <p:cNvSpPr>
            <a:spLocks noGrp="1"/>
          </p:cNvSpPr>
          <p:nvPr>
            <p:ph type="sldNum" sz="quarter" idx="12"/>
          </p:nvPr>
        </p:nvSpPr>
        <p:spPr>
          <a:noFill/>
        </p:spPr>
        <p:txBody>
          <a:bodyPr/>
          <a:lstStyle/>
          <a:p>
            <a:fld id="{117F0842-F5E6-E44B-BD9B-610FA12D1816}" type="slidenum">
              <a:rPr lang="en-US"/>
              <a:pPr/>
              <a:t>9</a:t>
            </a:fld>
            <a:endParaRPr lang="en-US"/>
          </a:p>
        </p:txBody>
      </p:sp>
    </p:spTree>
    <p:extLst>
      <p:ext uri="{BB962C8B-B14F-4D97-AF65-F5344CB8AC3E}">
        <p14:creationId xmlns:p14="http://schemas.microsoft.com/office/powerpoint/2010/main" val="2269605125"/>
      </p:ext>
    </p:extLst>
  </p:cSld>
  <p:clrMapOvr>
    <a:masterClrMapping/>
  </p:clrMapOvr>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5691</TotalTime>
  <Words>8473</Words>
  <Application>Microsoft Macintosh PowerPoint</Application>
  <PresentationFormat>Letter Paper (8.5x11 in)</PresentationFormat>
  <Paragraphs>462</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mit-6893</vt:lpstr>
      <vt:lpstr>L12: Experiment Design</vt:lpstr>
      <vt:lpstr>UI Hall of Fame or Shame?</vt:lpstr>
      <vt:lpstr>UI Hall of Fame or Shame?</vt:lpstr>
      <vt:lpstr>Today’s Topics</vt:lpstr>
      <vt:lpstr>Research Methods in HCI</vt:lpstr>
      <vt:lpstr>Research Methods in HCI</vt:lpstr>
      <vt:lpstr>Controlled experiments</vt:lpstr>
      <vt:lpstr>Quantifying Usability</vt:lpstr>
      <vt:lpstr>Controlled Experiment</vt:lpstr>
      <vt:lpstr>Schematic View of Experiment Design</vt:lpstr>
      <vt:lpstr>Design of the Menubar Experiment</vt:lpstr>
      <vt:lpstr>Picoquiz</vt:lpstr>
      <vt:lpstr>Threats to validity and Reliability</vt:lpstr>
      <vt:lpstr>Concerns Driving Experiment Design</vt:lpstr>
      <vt:lpstr>How Many Marbles in Each Box?</vt:lpstr>
      <vt:lpstr>Threats to Internal Validity</vt:lpstr>
      <vt:lpstr>Threats to External Validity</vt:lpstr>
      <vt:lpstr>Threats to Reliability</vt:lpstr>
      <vt:lpstr>Example: Ephemeral Adaptation Study</vt:lpstr>
      <vt:lpstr>PowerPoint Presentation</vt:lpstr>
      <vt:lpstr>PowerPoint Presentation</vt:lpstr>
      <vt:lpstr>PowerPoint Presentation</vt:lpstr>
      <vt:lpstr>Picoquiz</vt:lpstr>
      <vt:lpstr>Experiment Design techniques</vt:lpstr>
      <vt:lpstr>Blocking</vt:lpstr>
      <vt:lpstr>Between Subjects vs. Within Subjects</vt:lpstr>
      <vt:lpstr>Counterbalancing</vt:lpstr>
      <vt:lpstr>Example: Ephemeral Adaptation Paper</vt:lpstr>
      <vt:lpstr>Picoquiz</vt:lpstr>
      <vt:lpstr>Kinds of Measures</vt:lpstr>
      <vt:lpstr>Triangulation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1029</cp:revision>
  <cp:lastPrinted>2013-03-17T03:02:54Z</cp:lastPrinted>
  <dcterms:created xsi:type="dcterms:W3CDTF">2011-02-02T13:01:24Z</dcterms:created>
  <dcterms:modified xsi:type="dcterms:W3CDTF">2013-03-19T15:02:50Z</dcterms:modified>
</cp:coreProperties>
</file>