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2"/>
  </p:notesMasterIdLst>
  <p:handoutMasterIdLst>
    <p:handoutMasterId r:id="rId33"/>
  </p:handoutMasterIdLst>
  <p:sldIdLst>
    <p:sldId id="256" r:id="rId2"/>
    <p:sldId id="301" r:id="rId3"/>
    <p:sldId id="257" r:id="rId4"/>
    <p:sldId id="302" r:id="rId5"/>
    <p:sldId id="258" r:id="rId6"/>
    <p:sldId id="260" r:id="rId7"/>
    <p:sldId id="287" r:id="rId8"/>
    <p:sldId id="261" r:id="rId9"/>
    <p:sldId id="263" r:id="rId10"/>
    <p:sldId id="307" r:id="rId11"/>
    <p:sldId id="264" r:id="rId12"/>
    <p:sldId id="305" r:id="rId13"/>
    <p:sldId id="303" r:id="rId14"/>
    <p:sldId id="265"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8" r:id="rId28"/>
    <p:sldId id="300" r:id="rId29"/>
    <p:sldId id="306" r:id="rId30"/>
    <p:sldId id="283" r:id="rId31"/>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980" autoAdjust="0"/>
    <p:restoredTop sz="61251" autoAdjust="0"/>
  </p:normalViewPr>
  <p:slideViewPr>
    <p:cSldViewPr>
      <p:cViewPr>
        <p:scale>
          <a:sx n="95" d="100"/>
          <a:sy n="95" d="100"/>
        </p:scale>
        <p:origin x="-248" y="-168"/>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rcm\Desktop\L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errBars>
            <c:errBarType val="both"/>
            <c:errValType val="cust"/>
            <c:noEndCap val="0"/>
            <c:plus>
              <c:numRef>
                <c:f>'one-way ANOVA'!$J$5:$J$7</c:f>
                <c:numCache>
                  <c:formatCode>General</c:formatCode>
                  <c:ptCount val="3"/>
                  <c:pt idx="0">
                    <c:v>23.25788173136916</c:v>
                  </c:pt>
                  <c:pt idx="1">
                    <c:v>27.00933462158077</c:v>
                  </c:pt>
                  <c:pt idx="2">
                    <c:v>20.43467457998694</c:v>
                  </c:pt>
                </c:numCache>
              </c:numRef>
            </c:plus>
            <c:minus>
              <c:numRef>
                <c:f>'one-way ANOVA'!$J$5:$J$7</c:f>
                <c:numCache>
                  <c:formatCode>General</c:formatCode>
                  <c:ptCount val="3"/>
                  <c:pt idx="0">
                    <c:v>23.25788173136916</c:v>
                  </c:pt>
                  <c:pt idx="1">
                    <c:v>27.00933462158077</c:v>
                  </c:pt>
                  <c:pt idx="2">
                    <c:v>20.43467457998694</c:v>
                  </c:pt>
                </c:numCache>
              </c:numRef>
            </c:minus>
          </c:errBars>
          <c:cat>
            <c:strRef>
              <c:f>'one-way ANOVA'!$E$5:$E$7</c:f>
              <c:strCache>
                <c:ptCount val="3"/>
                <c:pt idx="0">
                  <c:v>Windows</c:v>
                </c:pt>
                <c:pt idx="1">
                  <c:v>Mac</c:v>
                </c:pt>
                <c:pt idx="2">
                  <c:v>Bottom</c:v>
                </c:pt>
              </c:strCache>
            </c:strRef>
          </c:cat>
          <c:val>
            <c:numRef>
              <c:f>'one-way ANOVA'!$H$5:$H$7</c:f>
              <c:numCache>
                <c:formatCode>0.0</c:formatCode>
                <c:ptCount val="3"/>
                <c:pt idx="0">
                  <c:v>583.984514528858</c:v>
                </c:pt>
                <c:pt idx="1">
                  <c:v>508.0546669778418</c:v>
                </c:pt>
                <c:pt idx="2">
                  <c:v>502.3242591851158</c:v>
                </c:pt>
              </c:numCache>
            </c:numRef>
          </c:val>
        </c:ser>
        <c:dLbls>
          <c:showLegendKey val="0"/>
          <c:showVal val="0"/>
          <c:showCatName val="0"/>
          <c:showSerName val="0"/>
          <c:showPercent val="0"/>
          <c:showBubbleSize val="0"/>
        </c:dLbls>
        <c:gapWidth val="150"/>
        <c:axId val="-2053631400"/>
        <c:axId val="-2053628488"/>
      </c:barChart>
      <c:catAx>
        <c:axId val="-2053631400"/>
        <c:scaling>
          <c:orientation val="minMax"/>
        </c:scaling>
        <c:delete val="0"/>
        <c:axPos val="b"/>
        <c:majorTickMark val="out"/>
        <c:minorTickMark val="none"/>
        <c:tickLblPos val="nextTo"/>
        <c:crossAx val="-2053628488"/>
        <c:crosses val="autoZero"/>
        <c:auto val="1"/>
        <c:lblAlgn val="ctr"/>
        <c:lblOffset val="100"/>
        <c:noMultiLvlLbl val="0"/>
      </c:catAx>
      <c:valAx>
        <c:axId val="-2053628488"/>
        <c:scaling>
          <c:orientation val="minMax"/>
        </c:scaling>
        <c:delete val="0"/>
        <c:axPos val="l"/>
        <c:majorGridlines/>
        <c:numFmt formatCode="0.0" sourceLinked="1"/>
        <c:majorTickMark val="out"/>
        <c:minorTickMark val="none"/>
        <c:tickLblPos val="nextTo"/>
        <c:crossAx val="-2053631400"/>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2969CCE-EDCC-4261-9008-0933F3AC67D5}" type="slidenum">
              <a:rPr lang="en-US"/>
              <a:pPr/>
              <a:t>11</a:t>
            </a:fld>
            <a:endParaRPr lang="en-US"/>
          </a:p>
        </p:txBody>
      </p:sp>
      <p:sp>
        <p:nvSpPr>
          <p:cNvPr id="34819" name="Rectangle 2"/>
          <p:cNvSpPr>
            <a:spLocks noGrp="1" noRot="1" noChangeAspect="1" noChangeArrowheads="1" noTextEdit="1"/>
          </p:cNvSpPr>
          <p:nvPr>
            <p:ph type="sldImg"/>
          </p:nvPr>
        </p:nvSpPr>
        <p:spPr>
          <a:xfrm>
            <a:off x="1503363" y="720725"/>
            <a:ext cx="4119562" cy="3089275"/>
          </a:xfrm>
          <a:ln/>
        </p:spPr>
      </p:sp>
      <p:sp>
        <p:nvSpPr>
          <p:cNvPr id="34820" name="Rectangle 3"/>
          <p:cNvSpPr>
            <a:spLocks noGrp="1" noChangeArrowheads="1"/>
          </p:cNvSpPr>
          <p:nvPr>
            <p:ph type="body" idx="1"/>
          </p:nvPr>
        </p:nvSpPr>
        <p:spPr>
          <a:noFill/>
          <a:ln/>
        </p:spPr>
        <p:txBody>
          <a:bodyPr/>
          <a:lstStyle/>
          <a:p>
            <a:r>
              <a:rPr lang="en-US" dirty="0" smtClean="0">
                <a:latin typeface="Times New Roman" pitchFamily="-97" charset="0"/>
              </a:rPr>
              <a:t>Here’s the basic idea behind statistical testing.  We boil all our experimental data down to a single statistic (in this case, we’d want to use the difference between the average Mac time and the average Windows time).  If the null hypothesis is true, then this statistic has a certain probability distribution.  (In this case, if H0 is true and there’s no difference between Windows and Mac menu bars, then our difference in averages should be distributed around 0, with some standard deviation).</a:t>
            </a:r>
          </a:p>
          <a:p>
            <a:r>
              <a:rPr lang="en-US" dirty="0" smtClean="0">
                <a:latin typeface="Times New Roman" pitchFamily="-97" charset="0"/>
              </a:rPr>
              <a:t>So if H0 is really true, we can regard our entire experiment as a single random draw from that distribution.  If the statistic we computed turned out to be a typical value for the H0 distribution – really near 0, for example – then we don’t have much evidence for arguing that H0 is false.  But if the statistic is extreme – far from 0 in this case – then we can </a:t>
            </a:r>
            <a:r>
              <a:rPr lang="en-US" b="1" dirty="0" smtClean="0">
                <a:latin typeface="Times New Roman" pitchFamily="-97" charset="0"/>
              </a:rPr>
              <a:t>quantify</a:t>
            </a:r>
            <a:r>
              <a:rPr lang="en-US" dirty="0" smtClean="0">
                <a:latin typeface="Times New Roman" pitchFamily="-97" charset="0"/>
              </a:rPr>
              <a:t> the likelihood of getting such an extreme result.  If only 5% of experiments would produce a result that’s at least as extreme, then we say that we reject the null hypothesis – and hence accept the alternative hypothesis H1, which is the one we wanted to prove – at the 5% significance level.</a:t>
            </a:r>
          </a:p>
          <a:p>
            <a:r>
              <a:rPr lang="en-US" dirty="0" smtClean="0">
                <a:latin typeface="Times New Roman" pitchFamily="-97" charset="0"/>
              </a:rPr>
              <a:t>The probability of getting at least as extreme a result given H0 is called the </a:t>
            </a:r>
            <a:r>
              <a:rPr lang="en-US" b="1" dirty="0" smtClean="0">
                <a:latin typeface="Times New Roman" pitchFamily="-97" charset="0"/>
              </a:rPr>
              <a:t>p value</a:t>
            </a:r>
            <a:r>
              <a:rPr lang="en-US" dirty="0" smtClean="0">
                <a:latin typeface="Times New Roman" pitchFamily="-97" charset="0"/>
              </a:rPr>
              <a:t> of the experiment.  Small p values are better, because they measure the likelihood of the null hypothesis.  Conventionally, the p value must be 5% to be considered </a:t>
            </a:r>
            <a:r>
              <a:rPr lang="en-US" b="1" dirty="0" smtClean="0">
                <a:latin typeface="Times New Roman" pitchFamily="-97" charset="0"/>
              </a:rPr>
              <a:t>statistically significant</a:t>
            </a:r>
            <a:r>
              <a:rPr lang="en-US" dirty="0" smtClean="0">
                <a:latin typeface="Times New Roman" pitchFamily="-97" charset="0"/>
              </a:rPr>
              <a:t>, i.e. enough evidence to reject.  But this convention depends on context.  An experiment with very few trials (n&lt;10) may be persuasive even if its p value is only 10%.  (Note that a paper reviewer would expect you to have a good reason for running so few trials that the standard 5% significance wasn’t enough…)  Conversely, an experiment with thousands of trials won’t be terribly convincing unless its p value is 1% or less.</a:t>
            </a:r>
          </a:p>
          <a:p>
            <a:r>
              <a:rPr lang="en-US" dirty="0" smtClean="0">
                <a:latin typeface="Times New Roman" pitchFamily="-97" charset="0"/>
              </a:rPr>
              <a:t>Keep in mind that </a:t>
            </a:r>
            <a:r>
              <a:rPr lang="en-US" b="1" dirty="0" smtClean="0">
                <a:latin typeface="Times New Roman" pitchFamily="-97" charset="0"/>
              </a:rPr>
              <a:t>statistical significance does not imply importance.</a:t>
            </a:r>
            <a:r>
              <a:rPr lang="en-US" dirty="0" smtClean="0">
                <a:latin typeface="Times New Roman" pitchFamily="-97" charset="0"/>
              </a:rPr>
              <a:t>  Suppose the difference between the Mac menu bar and Windows menu bar amounted to only 1 millisecond (out of hundreds</a:t>
            </a:r>
            <a:r>
              <a:rPr lang="en-US" baseline="0" dirty="0" smtClean="0">
                <a:latin typeface="Times New Roman" pitchFamily="-97" charset="0"/>
              </a:rPr>
              <a:t> of </a:t>
            </a:r>
            <a:r>
              <a:rPr lang="en-US" dirty="0" smtClean="0">
                <a:latin typeface="Times New Roman" pitchFamily="-97" charset="0"/>
              </a:rPr>
              <a:t>milliseconds of total movement</a:t>
            </a:r>
            <a:r>
              <a:rPr lang="en-US" baseline="0" dirty="0" smtClean="0">
                <a:latin typeface="Times New Roman" pitchFamily="-97" charset="0"/>
              </a:rPr>
              <a:t> time</a:t>
            </a:r>
            <a:r>
              <a:rPr lang="en-US" dirty="0" smtClean="0">
                <a:latin typeface="Times New Roman" pitchFamily="-97" charset="0"/>
              </a:rPr>
              <a:t>).  A sufficiently large experiment, with enough trials, would be able to detect this difference at the 5% significance level, but the difference is so small that it simply wouldn’t be relevant to user interface design.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=13</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12</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806C29C-F83B-49F1-8C68-5CF6A3CCE42E}" type="slidenum">
              <a:rPr lang="en-US"/>
              <a:pPr/>
              <a:t>14</a:t>
            </a:fld>
            <a:endParaRPr lang="en-US"/>
          </a:p>
        </p:txBody>
      </p:sp>
      <p:sp>
        <p:nvSpPr>
          <p:cNvPr id="36867" name="Rectangle 2"/>
          <p:cNvSpPr>
            <a:spLocks noGrp="1" noRot="1" noChangeAspect="1" noChangeArrowheads="1" noTextEdit="1"/>
          </p:cNvSpPr>
          <p:nvPr>
            <p:ph type="sldImg"/>
          </p:nvPr>
        </p:nvSpPr>
        <p:spPr>
          <a:xfrm>
            <a:off x="1503363" y="720725"/>
            <a:ext cx="4119562" cy="3089275"/>
          </a:xfrm>
          <a:ln/>
        </p:spPr>
      </p:sp>
      <p:sp>
        <p:nvSpPr>
          <p:cNvPr id="36868" name="Rectangle 3"/>
          <p:cNvSpPr>
            <a:spLocks noGrp="1" noChangeArrowheads="1"/>
          </p:cNvSpPr>
          <p:nvPr>
            <p:ph type="body" idx="1"/>
          </p:nvPr>
        </p:nvSpPr>
        <p:spPr>
          <a:noFill/>
          <a:ln/>
        </p:spPr>
        <p:txBody>
          <a:bodyPr/>
          <a:lstStyle/>
          <a:p>
            <a:r>
              <a:rPr lang="en-US" smtClean="0">
                <a:latin typeface="Times New Roman" pitchFamily="-97" charset="0"/>
              </a:rPr>
              <a:t>Let’s look at some of the more common statistical tests that are used in user interface experiments.</a:t>
            </a:r>
          </a:p>
          <a:p>
            <a:r>
              <a:rPr lang="en-US" smtClean="0">
                <a:latin typeface="Times New Roman" pitchFamily="-97" charset="0"/>
              </a:rPr>
              <a:t>The T test is what you’d use to compare two means in a between-subjects experiment, like the hypothetical Mac/Windows menubar experiment we’ve been discussing.  The T statistic computes the difference between the Mac average and the Windows average, divided by an estimate of the standard deviation.  If the null hypothesis is true, then this statistic follows a T distribution (which looks very similar to a normal distribution, a hump centered at 0).  You can look up the value of the T statistic you computed in a table of the T distribution to find out the probability of getting a more extreme value.</a:t>
            </a:r>
          </a:p>
          <a:p>
            <a:r>
              <a:rPr lang="en-US" smtClean="0">
                <a:latin typeface="Times New Roman" pitchFamily="-97" charset="0"/>
              </a:rPr>
              <a:t>There are two forms of the T test, with different alternative hypotheses.  In the more conservative, </a:t>
            </a:r>
            <a:r>
              <a:rPr lang="en-US" b="1" smtClean="0">
                <a:latin typeface="Times New Roman" pitchFamily="-97" charset="0"/>
              </a:rPr>
              <a:t>two-sided</a:t>
            </a:r>
            <a:r>
              <a:rPr lang="en-US" smtClean="0">
                <a:latin typeface="Times New Roman" pitchFamily="-97" charset="0"/>
              </a:rPr>
              <a:t> T test, your alternative hypothesis is merely that the means are different, so an extreme t value (either positive or negative) counts as evidence against the null hypothesis.  The other form is the </a:t>
            </a:r>
            <a:r>
              <a:rPr lang="en-US" b="1" smtClean="0">
                <a:latin typeface="Times New Roman" pitchFamily="-97" charset="0"/>
              </a:rPr>
              <a:t>one-sided</a:t>
            </a:r>
            <a:r>
              <a:rPr lang="en-US" smtClean="0">
                <a:latin typeface="Times New Roman" pitchFamily="-97" charset="0"/>
              </a:rPr>
              <a:t> test, in which your alternative hypothesis expects the difference to go one way or the other – e.g., if there’s any difference between Mac and Windows at all, the Mac should be faster.  It’s conventional to use the two-sided test unless you (and the skeptic you’re arguing against) are completely certain which way the difference should go, if the difference exists at all.</a:t>
            </a:r>
          </a:p>
          <a:p>
            <a:r>
              <a:rPr lang="en-US" smtClean="0">
                <a:latin typeface="Times New Roman" pitchFamily="-97" charset="0"/>
              </a:rPr>
              <a:t>Using the T test requires a few assumptions.  First, your samples should be independent, so you need to use good experiment design with randomization and controls to prevent inadvertent dependence between samples.  Second, the T test also assumes that the underlying probability distribution of the samples (e.g., the access times) is a normal distribution, and that even if the alternative hypothesis is true, both samples have equal variance.  Fortunately the T test is not too sensitive to the normality and equal-variance assumptions: if your sample is large enough (N &gt; 20), deviations don’t affect it much.  There’s also an “unequal variances” version of the T test, which uses a slightly different statistic, but with weaker assumptions come less power (i.e., it takes a larger N to reach the same level of significance with the unequal variances T test).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dirty="0" smtClean="0">
                <a:latin typeface="Times New Roman" pitchFamily="-97" charset="0"/>
              </a:rPr>
              <a:t>The actual calculation of the t statistic and the proof that it’s a valid test are beyond the scope of this course; the statistics courses mentioned earlier cover it.  In practice, nobody computes their own t statistic; they use a statistical package to do the computations.  So for the sake of this class, we’ll focus on understanding </a:t>
            </a:r>
            <a:r>
              <a:rPr lang="en-US" b="1" dirty="0" smtClean="0">
                <a:latin typeface="Times New Roman" pitchFamily="-97" charset="0"/>
              </a:rPr>
              <a:t>when to use </a:t>
            </a:r>
            <a:r>
              <a:rPr lang="en-US" dirty="0" smtClean="0">
                <a:latin typeface="Times New Roman" pitchFamily="-97" charset="0"/>
              </a:rPr>
              <a:t>a t test (that was the last slide), and then </a:t>
            </a:r>
            <a:r>
              <a:rPr lang="en-US" b="1" dirty="0" smtClean="0">
                <a:latin typeface="Times New Roman" pitchFamily="-97" charset="0"/>
              </a:rPr>
              <a:t>how to read </a:t>
            </a:r>
            <a:r>
              <a:rPr lang="en-US" dirty="0" smtClean="0">
                <a:latin typeface="Times New Roman" pitchFamily="-97" charset="0"/>
              </a:rPr>
              <a:t>the report of the test produced by a stats package.</a:t>
            </a:r>
          </a:p>
          <a:p>
            <a:pPr marL="0" marR="0" indent="0" algn="l" defTabSz="914400" rtl="0" eaLnBrk="0" fontAlgn="base" latinLnBrk="0" hangingPunct="0">
              <a:lnSpc>
                <a:spcPct val="90000"/>
              </a:lnSpc>
              <a:spcBef>
                <a:spcPts val="1000"/>
              </a:spcBef>
              <a:spcAft>
                <a:spcPct val="0"/>
              </a:spcAft>
              <a:buClrTx/>
              <a:buSzTx/>
              <a:buFontTx/>
              <a:buNone/>
              <a:tabLst/>
              <a:defRPr/>
            </a:pPr>
            <a:r>
              <a:rPr lang="en-US" dirty="0" smtClean="0"/>
              <a:t>Running a t test in R to compare two conditions, represented as vectors of numbers, is almost trivial.  For more information, look at http://</a:t>
            </a:r>
            <a:r>
              <a:rPr lang="en-US" dirty="0" err="1" smtClean="0"/>
              <a:t>www.statmethods.net</a:t>
            </a:r>
            <a:r>
              <a:rPr lang="en-US" dirty="0" smtClean="0"/>
              <a:t>/stats/</a:t>
            </a:r>
            <a:r>
              <a:rPr lang="en-US" dirty="0" err="1" smtClean="0"/>
              <a:t>ttest.html</a:t>
            </a:r>
            <a:endParaRPr lang="en-US" dirty="0" smtClean="0">
              <a:latin typeface="Times New Roman" pitchFamily="-97" charset="0"/>
            </a:endParaRPr>
          </a:p>
          <a:p>
            <a:pPr>
              <a:lnSpc>
                <a:spcPct val="90000"/>
              </a:lnSpc>
            </a:pPr>
            <a:r>
              <a:rPr lang="en-US" dirty="0" smtClean="0">
                <a:latin typeface="Times New Roman" pitchFamily="-97" charset="0"/>
              </a:rPr>
              <a:t>Here’s the result of applying the t test (assuming equal variances) to the 10-observation Windows/Mac </a:t>
            </a:r>
            <a:r>
              <a:rPr lang="en-US" dirty="0" err="1" smtClean="0">
                <a:latin typeface="Times New Roman" pitchFamily="-97" charset="0"/>
              </a:rPr>
              <a:t>menubar</a:t>
            </a:r>
            <a:r>
              <a:rPr lang="en-US" dirty="0" smtClean="0">
                <a:latin typeface="Times New Roman" pitchFamily="-97" charset="0"/>
              </a:rPr>
              <a:t> experiment we’ve been using.</a:t>
            </a:r>
          </a:p>
          <a:p>
            <a:pPr marL="0" marR="0" indent="0" algn="l" defTabSz="914400" rtl="0" eaLnBrk="0" fontAlgn="base" latinLnBrk="0" hangingPunct="0">
              <a:lnSpc>
                <a:spcPct val="90000"/>
              </a:lnSpc>
              <a:spcBef>
                <a:spcPts val="1000"/>
              </a:spcBef>
              <a:spcAft>
                <a:spcPct val="0"/>
              </a:spcAft>
              <a:buClrTx/>
              <a:buSzTx/>
              <a:buFontTx/>
              <a:buNone/>
              <a:tabLst/>
              <a:defRPr/>
            </a:pPr>
            <a:r>
              <a:rPr lang="en-US" dirty="0" smtClean="0">
                <a:latin typeface="Times New Roman" pitchFamily="-97" charset="0"/>
              </a:rPr>
              <a:t>The most important numbers are highlighted in yellow. </a:t>
            </a:r>
            <a:r>
              <a:rPr lang="en-US" b="1" dirty="0" smtClean="0">
                <a:latin typeface="Times New Roman" pitchFamily="-97" charset="0"/>
              </a:rPr>
              <a:t>T </a:t>
            </a:r>
            <a:r>
              <a:rPr lang="en-US" dirty="0" smtClean="0">
                <a:latin typeface="Times New Roman" pitchFamily="-97" charset="0"/>
              </a:rPr>
              <a:t>is the actual t statistic value computed from your data. </a:t>
            </a:r>
            <a:r>
              <a:rPr lang="en-US" dirty="0" err="1" smtClean="0">
                <a:latin typeface="Times New Roman" pitchFamily="-97" charset="0"/>
              </a:rPr>
              <a:t>df</a:t>
            </a:r>
            <a:r>
              <a:rPr lang="en-US" baseline="0" dirty="0" smtClean="0">
                <a:latin typeface="Times New Roman" pitchFamily="-97" charset="0"/>
              </a:rPr>
              <a:t> (</a:t>
            </a:r>
            <a:r>
              <a:rPr lang="en-US" b="1" baseline="0" dirty="0" smtClean="0">
                <a:latin typeface="Times New Roman" pitchFamily="-97" charset="0"/>
              </a:rPr>
              <a:t>d</a:t>
            </a:r>
            <a:r>
              <a:rPr lang="en-US" b="1" dirty="0" smtClean="0">
                <a:latin typeface="Times New Roman" pitchFamily="-97" charset="0"/>
              </a:rPr>
              <a:t>egrees of freedom</a:t>
            </a:r>
            <a:r>
              <a:rPr lang="en-US" b="0" dirty="0" smtClean="0">
                <a:latin typeface="Times New Roman" pitchFamily="-97" charset="0"/>
              </a:rPr>
              <a:t>)</a:t>
            </a:r>
            <a:r>
              <a:rPr lang="en-US" dirty="0" smtClean="0">
                <a:latin typeface="Times New Roman" pitchFamily="-97" charset="0"/>
              </a:rPr>
              <a:t> is a measure of the power of the test; it’s directly related to the number of observations you have (n-2 in the case of the t test, but other statistical tests have different ways to calculate</a:t>
            </a:r>
            <a:r>
              <a:rPr lang="en-US" baseline="0" dirty="0" smtClean="0">
                <a:latin typeface="Times New Roman" pitchFamily="-97" charset="0"/>
              </a:rPr>
              <a:t> their degrees of freedom</a:t>
            </a:r>
            <a:r>
              <a:rPr lang="en-US" dirty="0" smtClean="0">
                <a:latin typeface="Times New Roman" pitchFamily="-97" charset="0"/>
              </a:rPr>
              <a:t>). </a:t>
            </a:r>
          </a:p>
          <a:p>
            <a:r>
              <a:rPr lang="en-US" dirty="0" smtClean="0">
                <a:latin typeface="Times New Roman" pitchFamily="-97" charset="0"/>
              </a:rPr>
              <a:t>Finally, the </a:t>
            </a:r>
            <a:r>
              <a:rPr lang="en-US" b="1" dirty="0" smtClean="0">
                <a:latin typeface="Times New Roman" pitchFamily="-97" charset="0"/>
              </a:rPr>
              <a:t>p value </a:t>
            </a:r>
            <a:r>
              <a:rPr lang="en-US" dirty="0" smtClean="0">
                <a:latin typeface="Times New Roman" pitchFamily="-97" charset="0"/>
              </a:rPr>
              <a:t>for the t test is 0.047, which means that the observed difference between the Windows and Mac </a:t>
            </a:r>
            <a:r>
              <a:rPr lang="en-US" dirty="0" err="1" smtClean="0">
                <a:latin typeface="Times New Roman" pitchFamily="-97" charset="0"/>
              </a:rPr>
              <a:t>menubar</a:t>
            </a:r>
            <a:r>
              <a:rPr lang="en-US" dirty="0" smtClean="0">
                <a:latin typeface="Times New Roman" pitchFamily="-97" charset="0"/>
              </a:rPr>
              <a:t> is only 4.7% likely to happen purely by chance.  Assuming we decided to use a 5% significance level from the outset, we would now say that the difference is </a:t>
            </a:r>
            <a:r>
              <a:rPr lang="en-US" b="1" dirty="0" smtClean="0">
                <a:latin typeface="Times New Roman" pitchFamily="-97" charset="0"/>
              </a:rPr>
              <a:t>statistically significant</a:t>
            </a:r>
            <a:r>
              <a:rPr lang="en-US" dirty="0" smtClean="0">
                <a:latin typeface="Times New Roman" pitchFamily="-97" charset="0"/>
              </a:rPr>
              <a:t> (two-tailed t = 2.13, </a:t>
            </a:r>
            <a:r>
              <a:rPr lang="en-US" dirty="0" err="1" smtClean="0">
                <a:latin typeface="Times New Roman" pitchFamily="-97" charset="0"/>
              </a:rPr>
              <a:t>df</a:t>
            </a:r>
            <a:r>
              <a:rPr lang="en-US" dirty="0" smtClean="0">
                <a:latin typeface="Times New Roman" pitchFamily="-97" charset="0"/>
              </a:rPr>
              <a:t> = 18, p &lt; 0.05).  Often researchers will write just “p&lt;0.05” or “p&lt;0.01” instead of giving the actual p value.</a:t>
            </a:r>
          </a:p>
        </p:txBody>
      </p:sp>
      <p:sp>
        <p:nvSpPr>
          <p:cNvPr id="4" name="Slide Number Placeholder 3"/>
          <p:cNvSpPr>
            <a:spLocks noGrp="1"/>
          </p:cNvSpPr>
          <p:nvPr>
            <p:ph type="sldNum" sz="quarter" idx="10"/>
          </p:nvPr>
        </p:nvSpPr>
        <p:spPr/>
        <p:txBody>
          <a:bodyPr/>
          <a:lstStyle/>
          <a:p>
            <a:fld id="{C6E1A320-C9A1-4F56-B7A9-37727FAD9AF9}" type="slidenum">
              <a:rPr lang="en-US"/>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97" charset="0"/>
              </a:rPr>
              <a:t>Now let’s look at the subset of the data we graphed earlier</a:t>
            </a:r>
            <a:r>
              <a:rPr lang="en-US" baseline="0" dirty="0" smtClean="0">
                <a:latin typeface="Times New Roman" pitchFamily="-97" charset="0"/>
              </a:rPr>
              <a:t> – just the first four observations for each condition.  This will let us see an example of a failing statistical test.  </a:t>
            </a:r>
            <a:endParaRPr lang="en-US" dirty="0" smtClean="0">
              <a:latin typeface="Times New Roman" pitchFamily="-97" charset="0"/>
            </a:endParaRPr>
          </a:p>
          <a:p>
            <a:pPr marL="0" marR="0" indent="0" algn="l" defTabSz="914400" rtl="0" eaLnBrk="0" fontAlgn="base" latinLnBrk="0" hangingPunct="0">
              <a:lnSpc>
                <a:spcPct val="90000"/>
              </a:lnSpc>
              <a:spcBef>
                <a:spcPts val="1000"/>
              </a:spcBef>
              <a:spcAft>
                <a:spcPct val="0"/>
              </a:spcAft>
              <a:buClrTx/>
              <a:buSzTx/>
              <a:buFontTx/>
              <a:buNone/>
              <a:tabLst/>
              <a:defRPr/>
            </a:pPr>
            <a:endParaRPr lang="en-US" dirty="0" smtClean="0">
              <a:latin typeface="Times New Roman" pitchFamily="-97" charset="0"/>
            </a:endParaRPr>
          </a:p>
          <a:p>
            <a:pPr>
              <a:lnSpc>
                <a:spcPct val="90000"/>
              </a:lnSpc>
            </a:pPr>
            <a:r>
              <a:rPr lang="en-US" dirty="0" smtClean="0">
                <a:latin typeface="Times New Roman" pitchFamily="-97" charset="0"/>
              </a:rPr>
              <a:t>In this case, the two-tailed t test had p value 0.75, which means that the difference in means between the Windows sample and the Mac sample was 75% likely to happen by pure chance even if the Windows and Mac conditions actually had the same true mean (the null hypothesis).  That’s way too high a chance, so we say that this data showed </a:t>
            </a:r>
            <a:r>
              <a:rPr lang="en-US" b="1" dirty="0" smtClean="0">
                <a:latin typeface="Times New Roman" pitchFamily="-97" charset="0"/>
              </a:rPr>
              <a:t>no significant difference</a:t>
            </a:r>
            <a:r>
              <a:rPr lang="en-US" dirty="0" smtClean="0">
                <a:latin typeface="Times New Roman" pitchFamily="-97" charset="0"/>
              </a:rPr>
              <a:t> between the Windows and Mac </a:t>
            </a:r>
            <a:r>
              <a:rPr lang="en-US" dirty="0" err="1" smtClean="0">
                <a:latin typeface="Times New Roman" pitchFamily="-97" charset="0"/>
              </a:rPr>
              <a:t>menubars</a:t>
            </a:r>
            <a:r>
              <a:rPr lang="en-US" dirty="0" smtClean="0">
                <a:latin typeface="Times New Roman" pitchFamily="-97" charset="0"/>
              </a:rPr>
              <a:t> </a:t>
            </a:r>
            <a:r>
              <a:rPr lang="en-US" b="1" dirty="0" smtClean="0">
                <a:latin typeface="Times New Roman" pitchFamily="-97" charset="0"/>
              </a:rPr>
              <a:t>(two-tailed t=0.336, </a:t>
            </a:r>
            <a:r>
              <a:rPr lang="en-US" b="1" dirty="0" err="1" smtClean="0">
                <a:latin typeface="Times New Roman" pitchFamily="-97" charset="0"/>
              </a:rPr>
              <a:t>df</a:t>
            </a:r>
            <a:r>
              <a:rPr lang="en-US" b="1" dirty="0" smtClean="0">
                <a:latin typeface="Times New Roman" pitchFamily="-97" charset="0"/>
              </a:rPr>
              <a:t>=6, p = 0.75)</a:t>
            </a:r>
            <a:r>
              <a:rPr lang="en-US" dirty="0" smtClean="0">
                <a:latin typeface="Times New Roman" pitchFamily="-97" charset="0"/>
              </a:rPr>
              <a:t>.  The part in parentheses is important when you’re writing this result in a paper – it gives the type of statistical test used (two-tailed t), the actual value of the statistic  (0.336), the degrees of freedom, and the resulting p value. (Many researchers would omit it for a failing test like this one, but it’s essential to include it when the test succeeds).</a:t>
            </a:r>
          </a:p>
        </p:txBody>
      </p:sp>
      <p:sp>
        <p:nvSpPr>
          <p:cNvPr id="4" name="Slide Number Placeholder 3"/>
          <p:cNvSpPr>
            <a:spLocks noGrp="1"/>
          </p:cNvSpPr>
          <p:nvPr>
            <p:ph type="sldNum" sz="quarter" idx="10"/>
          </p:nvPr>
        </p:nvSpPr>
        <p:spPr/>
        <p:txBody>
          <a:bodyPr/>
          <a:lstStyle/>
          <a:p>
            <a:fld id="{C6E1A320-C9A1-4F56-B7A9-37727FAD9AF9}" type="slidenum">
              <a:rPr lang="en-US"/>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There’s another way to run this t test in R, which we’ll look at because it introduces an important concept that we’ll need for more sophisticated</a:t>
            </a:r>
            <a:r>
              <a:rPr lang="en-US" baseline="0" dirty="0"/>
              <a:t> tests in a bit: a </a:t>
            </a:r>
            <a:r>
              <a:rPr lang="en-US" b="1" baseline="0" dirty="0"/>
              <a:t>factor</a:t>
            </a:r>
            <a:r>
              <a:rPr lang="en-US" b="0" baseline="0" dirty="0"/>
              <a:t>.  A factor is a vector of values of a categorical independent variable.  In this case, the </a:t>
            </a:r>
            <a:r>
              <a:rPr lang="en-US" b="0" baseline="0" dirty="0" smtClean="0"/>
              <a:t>condition </a:t>
            </a:r>
            <a:r>
              <a:rPr lang="en-US" b="0" baseline="0" dirty="0"/>
              <a:t>can be either </a:t>
            </a:r>
            <a:r>
              <a:rPr lang="en-US" b="0" i="1" baseline="0" dirty="0"/>
              <a:t>win</a:t>
            </a:r>
            <a:r>
              <a:rPr lang="en-US" b="0" i="0" baseline="0" dirty="0"/>
              <a:t> or </a:t>
            </a:r>
            <a:r>
              <a:rPr lang="en-US" b="0" i="1" baseline="0" dirty="0"/>
              <a:t>mac</a:t>
            </a:r>
            <a:r>
              <a:rPr lang="en-US" b="0" i="0" baseline="0" dirty="0"/>
              <a:t>, so we first construct a vector of strings (10 “win” and 10 “mac”, matching the 20 measurements in the vector </a:t>
            </a:r>
            <a:r>
              <a:rPr lang="en-US" b="0" i="1" baseline="0" dirty="0"/>
              <a:t>time</a:t>
            </a:r>
            <a:r>
              <a:rPr lang="en-US" b="0" i="0" baseline="0" dirty="0"/>
              <a:t>), and then convert it from a vector of strings into a factor of enumerated values</a:t>
            </a:r>
            <a:r>
              <a:rPr lang="en-US" b="0" baseline="0" dirty="0"/>
              <a:t>.</a:t>
            </a:r>
          </a:p>
          <a:p>
            <a:r>
              <a:rPr lang="en-US" b="0" baseline="0" dirty="0"/>
              <a:t>Once we’ve used a factor to identify the two groups in our t test, we can run the t test against an explicit </a:t>
            </a:r>
            <a:r>
              <a:rPr lang="en-US" b="1" baseline="0" dirty="0"/>
              <a:t>model</a:t>
            </a:r>
            <a:r>
              <a:rPr lang="en-US" b="0" baseline="0" dirty="0"/>
              <a:t> of the process.  That’s what </a:t>
            </a:r>
            <a:r>
              <a:rPr lang="en-US" b="0" i="1" baseline="0" dirty="0"/>
              <a:t>time ~ </a:t>
            </a:r>
            <a:r>
              <a:rPr lang="en-US" b="0" i="1" baseline="0" dirty="0" smtClean="0"/>
              <a:t>condition </a:t>
            </a:r>
            <a:r>
              <a:rPr lang="en-US" b="0" i="0" baseline="0" dirty="0" smtClean="0"/>
              <a:t>means</a:t>
            </a:r>
            <a:r>
              <a:rPr lang="en-US" b="0" i="0" baseline="0" dirty="0"/>
              <a:t>: that we believe </a:t>
            </a:r>
            <a:r>
              <a:rPr lang="en-US" b="0" i="0" baseline="0" dirty="0" smtClean="0"/>
              <a:t>that the dependent variable </a:t>
            </a:r>
            <a:r>
              <a:rPr lang="en-US" b="0" i="0" baseline="0" dirty="0"/>
              <a:t>time </a:t>
            </a:r>
            <a:r>
              <a:rPr lang="en-US" b="0" i="0" baseline="0" dirty="0" smtClean="0"/>
              <a:t>is a function of the </a:t>
            </a:r>
            <a:r>
              <a:rPr lang="en-US" b="0" i="0" baseline="0" dirty="0"/>
              <a:t>(two-valued variable) </a:t>
            </a:r>
            <a:r>
              <a:rPr lang="en-US" b="0" i="0" baseline="0" dirty="0" smtClean="0"/>
              <a:t>condition, </a:t>
            </a:r>
            <a:r>
              <a:rPr lang="en-US" b="0" i="0" baseline="0" dirty="0"/>
              <a:t>and we want the t test to test this model against the null hypothesis that time is independent of </a:t>
            </a:r>
            <a:r>
              <a:rPr lang="en-US" b="0" i="0" baseline="0" dirty="0" smtClean="0"/>
              <a:t>condition.</a:t>
            </a:r>
            <a:endParaRPr lang="en-US" dirty="0"/>
          </a:p>
        </p:txBody>
      </p:sp>
      <p:sp>
        <p:nvSpPr>
          <p:cNvPr id="4" name="Slide Number Placeholder 3"/>
          <p:cNvSpPr>
            <a:spLocks noGrp="1"/>
          </p:cNvSpPr>
          <p:nvPr>
            <p:ph type="sldNum" sz="quarter" idx="10"/>
          </p:nvPr>
        </p:nvSpPr>
        <p:spPr/>
        <p:txBody>
          <a:bodyPr/>
          <a:lstStyle/>
          <a:p>
            <a:fld id="{C6E1A320-C9A1-4F56-B7A9-37727FAD9AF9}" type="slidenum">
              <a:rPr lang="en-US"/>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8F6D46D-8739-4557-BB82-9E86B6D5A6DF}" type="slidenum">
              <a:rPr lang="en-US"/>
              <a:pPr/>
              <a:t>18</a:t>
            </a:fld>
            <a:endParaRPr lang="en-US"/>
          </a:p>
        </p:txBody>
      </p:sp>
      <p:sp>
        <p:nvSpPr>
          <p:cNvPr id="43011" name="Rectangle 2"/>
          <p:cNvSpPr>
            <a:spLocks noGrp="1" noRot="1" noChangeAspect="1" noChangeArrowheads="1" noTextEdit="1"/>
          </p:cNvSpPr>
          <p:nvPr>
            <p:ph type="sldImg"/>
          </p:nvPr>
        </p:nvSpPr>
        <p:spPr>
          <a:xfrm>
            <a:off x="1503363" y="720725"/>
            <a:ext cx="4119562" cy="3089275"/>
          </a:xfrm>
          <a:ln/>
        </p:spPr>
      </p:sp>
      <p:sp>
        <p:nvSpPr>
          <p:cNvPr id="43012" name="Rectangle 3"/>
          <p:cNvSpPr>
            <a:spLocks noGrp="1" noChangeArrowheads="1"/>
          </p:cNvSpPr>
          <p:nvPr>
            <p:ph type="body" idx="1"/>
          </p:nvPr>
        </p:nvSpPr>
        <p:spPr>
          <a:noFill/>
          <a:ln/>
        </p:spPr>
        <p:txBody>
          <a:bodyPr/>
          <a:lstStyle/>
          <a:p>
            <a:r>
              <a:rPr lang="en-US" dirty="0" smtClean="0">
                <a:latin typeface="Times New Roman" pitchFamily="-97" charset="0"/>
              </a:rPr>
              <a:t>What if we had run a </a:t>
            </a:r>
            <a:r>
              <a:rPr lang="en-US" b="1" dirty="0" smtClean="0">
                <a:latin typeface="Times New Roman" pitchFamily="-97" charset="0"/>
              </a:rPr>
              <a:t>within-subjects</a:t>
            </a:r>
            <a:r>
              <a:rPr lang="en-US" dirty="0" smtClean="0">
                <a:latin typeface="Times New Roman" pitchFamily="-97" charset="0"/>
              </a:rPr>
              <a:t> experiment instead?  Then we would need to compare each subject with themselves, by computing the difference between each subject’s Macintosh access time and the same subject’s Windows access time. We would then use a t test for the hypothesis that the mean of these differences is nonzero, against the null hypothesis that the mean of the differences is zero.  This test is called a </a:t>
            </a:r>
            <a:r>
              <a:rPr lang="en-US" b="1" dirty="0" smtClean="0">
                <a:latin typeface="Times New Roman" pitchFamily="-97" charset="0"/>
              </a:rPr>
              <a:t>paired t test</a:t>
            </a:r>
            <a:r>
              <a:rPr lang="en-US" dirty="0" smtClean="0">
                <a:latin typeface="Times New Roman" pitchFamily="-97" charset="0"/>
              </a:rPr>
              <a:t>.</a:t>
            </a:r>
          </a:p>
          <a:p>
            <a:r>
              <a:rPr lang="en-US" dirty="0" smtClean="0">
                <a:latin typeface="Times New Roman" pitchFamily="-97" charset="0"/>
              </a:rPr>
              <a:t>Why is a paired t test more powerful?  Because by computing the difference within each user, we’re canceling out the contribution that’s unique to the user.  That means that individual differences between users are no longer contributing to the noise (variance) of the experiment.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latin typeface="Times New Roman" pitchFamily="-97" charset="0"/>
              </a:rPr>
              <a:t>Here’s an analysis of a within-subjects </a:t>
            </a:r>
            <a:r>
              <a:rPr lang="en-US" dirty="0" err="1" smtClean="0">
                <a:latin typeface="Times New Roman" pitchFamily="-97" charset="0"/>
              </a:rPr>
              <a:t>menubar</a:t>
            </a:r>
            <a:r>
              <a:rPr lang="en-US" dirty="0" smtClean="0">
                <a:latin typeface="Times New Roman" pitchFamily="-97" charset="0"/>
              </a:rPr>
              <a:t> experiment.  Each subject did a trial on each </a:t>
            </a:r>
            <a:r>
              <a:rPr lang="en-US" dirty="0" err="1" smtClean="0">
                <a:latin typeface="Times New Roman" pitchFamily="-97" charset="0"/>
              </a:rPr>
              <a:t>menubars</a:t>
            </a:r>
            <a:r>
              <a:rPr lang="en-US" dirty="0" smtClean="0">
                <a:latin typeface="Times New Roman" pitchFamily="-97" charset="0"/>
              </a:rPr>
              <a:t> (counterbalanced to control for ordering effects, so half the subjects used the Windows </a:t>
            </a:r>
            <a:r>
              <a:rPr lang="en-US" dirty="0" err="1" smtClean="0">
                <a:latin typeface="Times New Roman" pitchFamily="-97" charset="0"/>
              </a:rPr>
              <a:t>menubar</a:t>
            </a:r>
            <a:r>
              <a:rPr lang="en-US" dirty="0" smtClean="0">
                <a:latin typeface="Times New Roman" pitchFamily="-97" charset="0"/>
              </a:rPr>
              <a:t> first and half used the Mac </a:t>
            </a:r>
            <a:r>
              <a:rPr lang="en-US" dirty="0" err="1" smtClean="0">
                <a:latin typeface="Times New Roman" pitchFamily="-97" charset="0"/>
              </a:rPr>
              <a:t>menubar</a:t>
            </a:r>
            <a:r>
              <a:rPr lang="en-US" dirty="0" smtClean="0">
                <a:latin typeface="Times New Roman" pitchFamily="-97" charset="0"/>
              </a:rPr>
              <a:t> first).  The data is ordered by subject, so subject #1’s times were 625ms for the Windows </a:t>
            </a:r>
            <a:r>
              <a:rPr lang="en-US" dirty="0" err="1" smtClean="0">
                <a:latin typeface="Times New Roman" pitchFamily="-97" charset="0"/>
              </a:rPr>
              <a:t>menubar</a:t>
            </a:r>
            <a:r>
              <a:rPr lang="en-US" dirty="0" smtClean="0">
                <a:latin typeface="Times New Roman" pitchFamily="-97" charset="0"/>
              </a:rPr>
              <a:t> and 647ms for the Mac </a:t>
            </a:r>
            <a:r>
              <a:rPr lang="en-US" dirty="0" err="1" smtClean="0">
                <a:latin typeface="Times New Roman" pitchFamily="-97" charset="0"/>
              </a:rPr>
              <a:t>menubar</a:t>
            </a:r>
            <a:r>
              <a:rPr lang="en-US" dirty="0" smtClean="0">
                <a:latin typeface="Times New Roman" pitchFamily="-97" charset="0"/>
              </a:rPr>
              <a:t>. The t test is actually applied to the differences (e.g., 625 – 647 = -22 for subject 1).  The p value for the two-tailed t test is now 0.025, which means that the observed difference between the Windows and Mac </a:t>
            </a:r>
            <a:r>
              <a:rPr lang="en-US" dirty="0" err="1" smtClean="0">
                <a:latin typeface="Times New Roman" pitchFamily="-97" charset="0"/>
              </a:rPr>
              <a:t>menubar</a:t>
            </a:r>
            <a:r>
              <a:rPr lang="en-US" dirty="0" smtClean="0">
                <a:latin typeface="Times New Roman" pitchFamily="-97" charset="0"/>
              </a:rPr>
              <a:t> is only 2.5% likely to happen purely by chance.  So we would be justified in concluding that the difference is statistically significant.</a:t>
            </a:r>
          </a:p>
          <a:p>
            <a:r>
              <a:rPr lang="en-US" dirty="0" smtClean="0"/>
              <a:t>Note</a:t>
            </a:r>
            <a:r>
              <a:rPr lang="en-US" baseline="0" dirty="0" smtClean="0"/>
              <a:t> the paired=TRUE parameter to </a:t>
            </a:r>
            <a:r>
              <a:rPr lang="en-US" baseline="0" dirty="0" err="1" smtClean="0"/>
              <a:t>t.test</a:t>
            </a:r>
            <a:r>
              <a:rPr lang="en-US" baseline="0" dirty="0" smtClean="0"/>
              <a:t>; that’s what makes R pair up the observations.  </a:t>
            </a:r>
            <a:r>
              <a:rPr lang="en-US" dirty="0" smtClean="0"/>
              <a:t>See </a:t>
            </a:r>
            <a:r>
              <a:rPr lang="en-US" dirty="0"/>
              <a:t>http://</a:t>
            </a:r>
            <a:r>
              <a:rPr lang="en-US" dirty="0" err="1"/>
              <a:t>www.statmethods.net</a:t>
            </a:r>
            <a:r>
              <a:rPr lang="en-US" dirty="0"/>
              <a:t>/stats/</a:t>
            </a:r>
            <a:r>
              <a:rPr lang="en-US" dirty="0" err="1"/>
              <a:t>ttest.html</a:t>
            </a:r>
            <a:endParaRPr lang="en-US" dirty="0"/>
          </a:p>
        </p:txBody>
      </p:sp>
      <p:sp>
        <p:nvSpPr>
          <p:cNvPr id="4" name="Slide Number Placeholder 3"/>
          <p:cNvSpPr>
            <a:spLocks noGrp="1"/>
          </p:cNvSpPr>
          <p:nvPr>
            <p:ph type="sldNum" sz="quarter" idx="10"/>
          </p:nvPr>
        </p:nvSpPr>
        <p:spPr/>
        <p:txBody>
          <a:bodyPr/>
          <a:lstStyle/>
          <a:p>
            <a:fld id="{C6E1A320-C9A1-4F56-B7A9-37727FAD9AF9}" type="slidenum">
              <a:rPr lang="en-US"/>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14F323F-9EE4-4F5A-AC9D-7BB05F04649B}" type="slidenum">
              <a:rPr lang="en-US"/>
              <a:pPr/>
              <a:t>20</a:t>
            </a:fld>
            <a:endParaRPr lang="en-US"/>
          </a:p>
        </p:txBody>
      </p:sp>
      <p:sp>
        <p:nvSpPr>
          <p:cNvPr id="47107" name="Rectangle 2"/>
          <p:cNvSpPr>
            <a:spLocks noGrp="1" noRot="1" noChangeAspect="1" noChangeArrowheads="1" noTextEdit="1"/>
          </p:cNvSpPr>
          <p:nvPr>
            <p:ph type="sldImg"/>
          </p:nvPr>
        </p:nvSpPr>
        <p:spPr>
          <a:xfrm>
            <a:off x="1503363" y="720725"/>
            <a:ext cx="4119562" cy="3089275"/>
          </a:xfrm>
          <a:ln/>
        </p:spPr>
      </p:sp>
      <p:sp>
        <p:nvSpPr>
          <p:cNvPr id="47108" name="Rectangle 3"/>
          <p:cNvSpPr>
            <a:spLocks noGrp="1" noChangeArrowheads="1"/>
          </p:cNvSpPr>
          <p:nvPr>
            <p:ph type="body" idx="1"/>
          </p:nvPr>
        </p:nvSpPr>
        <p:spPr>
          <a:noFill/>
          <a:ln/>
        </p:spPr>
        <p:txBody>
          <a:bodyPr/>
          <a:lstStyle/>
          <a:p>
            <a:r>
              <a:rPr lang="en-US" dirty="0" smtClean="0">
                <a:latin typeface="Times New Roman" pitchFamily="-97" charset="0"/>
              </a:rPr>
              <a:t>So far we’ve only looked at one independent variable (the menu bar position) with only two levels tested (Mac position and Windows position).  If you want to test means when you have more than one independent variable, or more than two levels, you can use ANOVA (short for Analysis of Variance).</a:t>
            </a:r>
          </a:p>
          <a:p>
            <a:r>
              <a:rPr lang="en-US" dirty="0" smtClean="0">
                <a:latin typeface="Times New Roman" pitchFamily="-97" charset="0"/>
              </a:rPr>
              <a:t>One-way ANOVA (also called “single factor ANOVA”) addresses the case where you have more than two levels of the independent variable that you’re testing.  For example, suppose we wanted to test a third menu bar position at the bottom of the screen.  Then we’d have three samples: top (Mac), below title (Windows), and bottom.  One-way ANOVA can simultaneously compare all three means against the null hypothesis that all the means are equal.</a:t>
            </a:r>
          </a:p>
          <a:p>
            <a:r>
              <a:rPr lang="en-US" dirty="0" smtClean="0">
                <a:latin typeface="Times New Roman" pitchFamily="-97" charset="0"/>
              </a:rPr>
              <a:t>ANOVA works by weighing the variation between the independent variable conditions (Mac vs. Windows vs. bottom) against the variation within the conditions (which is due to other factors like individual differences and random noise).  If the null hypothesis is true, then the independent variable doesn’t matter, so dividing up the observations according to the independent variable is merely an arbitrary labeling.  Thus, assuming we randomized our experiment properly, the variation </a:t>
            </a:r>
            <a:r>
              <a:rPr lang="en-US" b="1" dirty="0" smtClean="0">
                <a:latin typeface="Times New Roman" pitchFamily="-97" charset="0"/>
              </a:rPr>
              <a:t>between </a:t>
            </a:r>
            <a:r>
              <a:rPr lang="en-US" dirty="0" smtClean="0">
                <a:latin typeface="Times New Roman" pitchFamily="-97" charset="0"/>
              </a:rPr>
              <a:t>those arbitrary groups should be due entirely to chance, and identical to the random variation </a:t>
            </a:r>
            <a:r>
              <a:rPr lang="en-US" b="1" dirty="0" smtClean="0">
                <a:latin typeface="Times New Roman" pitchFamily="-97" charset="0"/>
              </a:rPr>
              <a:t>within </a:t>
            </a:r>
            <a:r>
              <a:rPr lang="en-US" dirty="0" smtClean="0">
                <a:latin typeface="Times New Roman" pitchFamily="-97" charset="0"/>
              </a:rPr>
              <a:t>each group.  So ANOVA takes the ratio of the between-group variation and the within-group variation, and if this ratio is significantly greater than 1, then that’s sufficient evidence to argue that the null hypothesis is false and the independent variable actually </a:t>
            </a:r>
            <a:r>
              <a:rPr lang="en-US" b="1" dirty="0" smtClean="0">
                <a:latin typeface="Times New Roman" pitchFamily="-97" charset="0"/>
              </a:rPr>
              <a:t>does</a:t>
            </a:r>
            <a:r>
              <a:rPr lang="en-US" dirty="0" smtClean="0">
                <a:latin typeface="Times New Roman" pitchFamily="-97" charset="0"/>
              </a:rPr>
              <a:t> matter.</a:t>
            </a:r>
          </a:p>
          <a:p>
            <a:r>
              <a:rPr lang="en-US" dirty="0" smtClean="0">
                <a:latin typeface="Times New Roman" pitchFamily="-97" charset="0"/>
              </a:rPr>
              <a:t>Like the t test, ANOVA also assumes that the samples are independent, normally distributed, and have equal variance.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latin typeface="Times New Roman" pitchFamily="-97" charset="0"/>
              </a:rPr>
              <a:t>Here’s an example of running an ANOVA test.  The fictitious experiment here is a between-subjects experiment with three conditions: Windows </a:t>
            </a:r>
            <a:r>
              <a:rPr lang="en-US" dirty="0" err="1" smtClean="0">
                <a:latin typeface="Times New Roman" pitchFamily="-97" charset="0"/>
              </a:rPr>
              <a:t>menubar</a:t>
            </a:r>
            <a:r>
              <a:rPr lang="en-US" dirty="0" smtClean="0">
                <a:latin typeface="Times New Roman" pitchFamily="-97" charset="0"/>
              </a:rPr>
              <a:t>, Mac </a:t>
            </a:r>
            <a:r>
              <a:rPr lang="en-US" dirty="0" err="1" smtClean="0">
                <a:latin typeface="Times New Roman" pitchFamily="-97" charset="0"/>
              </a:rPr>
              <a:t>menubar</a:t>
            </a:r>
            <a:r>
              <a:rPr lang="en-US" dirty="0" smtClean="0">
                <a:latin typeface="Times New Roman" pitchFamily="-97" charset="0"/>
              </a:rPr>
              <a:t>, and </a:t>
            </a:r>
            <a:r>
              <a:rPr lang="en-US" dirty="0" err="1" smtClean="0">
                <a:latin typeface="Times New Roman" pitchFamily="-97" charset="0"/>
              </a:rPr>
              <a:t>menubar</a:t>
            </a:r>
            <a:r>
              <a:rPr lang="en-US" dirty="0" smtClean="0">
                <a:latin typeface="Times New Roman" pitchFamily="-97" charset="0"/>
              </a:rPr>
              <a:t> at bottom of screen. </a:t>
            </a:r>
            <a:r>
              <a:rPr lang="en-US" baseline="0" dirty="0" smtClean="0"/>
              <a:t>So our condition factor in this dataset now has three different values in it (win, mac, </a:t>
            </a:r>
            <a:r>
              <a:rPr lang="en-US" baseline="0" dirty="0" err="1" smtClean="0"/>
              <a:t>btm</a:t>
            </a:r>
            <a:r>
              <a:rPr lang="en-US" baseline="0" dirty="0" smtClean="0"/>
              <a:t>).  The </a:t>
            </a:r>
            <a:r>
              <a:rPr lang="en-US" baseline="0" dirty="0" err="1" smtClean="0"/>
              <a:t>aov</a:t>
            </a:r>
            <a:r>
              <a:rPr lang="en-US" baseline="0" dirty="0" smtClean="0"/>
              <a:t> function (“analysis of variance”) does the test, and returns an object with the results.  If we just display that object directly, however, it doesn’t give us the information we want, like the F statistic and the p value.  We have to use the summary() function to get out the critical stuff.  See </a:t>
            </a:r>
            <a:r>
              <a:rPr lang="en-US" dirty="0" smtClean="0"/>
              <a:t>http://</a:t>
            </a:r>
            <a:r>
              <a:rPr lang="en-US" dirty="0" err="1" smtClean="0"/>
              <a:t>www.statmethods.net</a:t>
            </a:r>
            <a:r>
              <a:rPr lang="en-US" dirty="0" smtClean="0"/>
              <a:t>/stats/</a:t>
            </a:r>
            <a:r>
              <a:rPr lang="en-US" dirty="0" err="1" smtClean="0"/>
              <a:t>anova.html</a:t>
            </a:r>
            <a:endParaRPr lang="en-US" dirty="0" smtClean="0"/>
          </a:p>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t>Here’s how to read the output. </a:t>
            </a:r>
            <a:r>
              <a:rPr lang="en-US" b="1" dirty="0" smtClean="0">
                <a:latin typeface="Times New Roman" pitchFamily="-97" charset="0"/>
              </a:rPr>
              <a:t>Sum </a:t>
            </a:r>
            <a:r>
              <a:rPr lang="en-US" b="1" dirty="0" err="1" smtClean="0">
                <a:latin typeface="Times New Roman" pitchFamily="-97" charset="0"/>
              </a:rPr>
              <a:t>Sq</a:t>
            </a:r>
            <a:r>
              <a:rPr lang="en-US" dirty="0" smtClean="0">
                <a:latin typeface="Times New Roman" pitchFamily="-97" charset="0"/>
              </a:rPr>
              <a:t> shows the sum of the squared </a:t>
            </a:r>
            <a:r>
              <a:rPr lang="en-US" i="1" dirty="0" smtClean="0">
                <a:latin typeface="Times New Roman" pitchFamily="-97" charset="0"/>
              </a:rPr>
              <a:t>deviations from the mean</a:t>
            </a:r>
            <a:r>
              <a:rPr lang="en-US" dirty="0" smtClean="0">
                <a:latin typeface="Times New Roman" pitchFamily="-97" charset="0"/>
              </a:rPr>
              <a:t>, which is how ANOVA measures how broadly a sample varies.  The residual </a:t>
            </a:r>
            <a:r>
              <a:rPr lang="en-US" dirty="0" err="1" smtClean="0">
                <a:latin typeface="Times New Roman" pitchFamily="-97" charset="0"/>
              </a:rPr>
              <a:t>SumSq</a:t>
            </a:r>
            <a:r>
              <a:rPr lang="en-US" dirty="0" smtClean="0">
                <a:latin typeface="Times New Roman" pitchFamily="-97" charset="0"/>
              </a:rPr>
              <a:t> shows the deviation of each sample from its group’s mean, so the first Windows sample would contribute (625-584.0)</a:t>
            </a:r>
            <a:r>
              <a:rPr lang="en-US" baseline="30000" dirty="0" smtClean="0">
                <a:latin typeface="Times New Roman" pitchFamily="-97" charset="0"/>
              </a:rPr>
              <a:t>2</a:t>
            </a:r>
            <a:r>
              <a:rPr lang="en-US" dirty="0" smtClean="0">
                <a:latin typeface="Times New Roman" pitchFamily="-97" charset="0"/>
              </a:rPr>
              <a:t> to the within-groups SS.  The condition </a:t>
            </a:r>
            <a:r>
              <a:rPr lang="en-US" dirty="0" err="1" smtClean="0">
                <a:latin typeface="Times New Roman" pitchFamily="-97" charset="0"/>
              </a:rPr>
              <a:t>SumSq</a:t>
            </a:r>
            <a:r>
              <a:rPr lang="en-US" dirty="0" smtClean="0">
                <a:latin typeface="Times New Roman" pitchFamily="-97" charset="0"/>
              </a:rPr>
              <a:t> replaces each sample with its group’s mean and then uses the deviation of these group means</a:t>
            </a:r>
            <a:r>
              <a:rPr lang="en-US" baseline="0" dirty="0" smtClean="0">
                <a:latin typeface="Times New Roman" pitchFamily="-97" charset="0"/>
              </a:rPr>
              <a:t> </a:t>
            </a:r>
            <a:r>
              <a:rPr lang="en-US" dirty="0" smtClean="0">
                <a:latin typeface="Times New Roman" pitchFamily="-97" charset="0"/>
              </a:rPr>
              <a:t>from the overall mean of all samples; so the same Windows sample would contribute (584.0-531.5)</a:t>
            </a:r>
            <a:r>
              <a:rPr lang="en-US" baseline="30000" dirty="0" smtClean="0">
                <a:latin typeface="Times New Roman" pitchFamily="-97" charset="0"/>
              </a:rPr>
              <a:t>2</a:t>
            </a:r>
            <a:r>
              <a:rPr lang="en-US" dirty="0" smtClean="0">
                <a:latin typeface="Times New Roman" pitchFamily="-97" charset="0"/>
              </a:rPr>
              <a:t> to the between-groups SS.  </a:t>
            </a:r>
            <a:r>
              <a:rPr lang="en-US" b="1" dirty="0" err="1" smtClean="0">
                <a:latin typeface="Times New Roman" pitchFamily="-97" charset="0"/>
              </a:rPr>
              <a:t>df</a:t>
            </a:r>
            <a:r>
              <a:rPr lang="en-US" dirty="0" smtClean="0">
                <a:latin typeface="Times New Roman" pitchFamily="-97" charset="0"/>
              </a:rPr>
              <a:t> is the degrees of freedom of each</a:t>
            </a:r>
            <a:r>
              <a:rPr lang="en-US" baseline="0" dirty="0" smtClean="0">
                <a:latin typeface="Times New Roman" pitchFamily="-97" charset="0"/>
              </a:rPr>
              <a:t> </a:t>
            </a:r>
            <a:r>
              <a:rPr lang="en-US" baseline="0" dirty="0" err="1" smtClean="0">
                <a:latin typeface="Times New Roman" pitchFamily="-97" charset="0"/>
              </a:rPr>
              <a:t>S</a:t>
            </a:r>
            <a:r>
              <a:rPr lang="en-US" dirty="0" err="1" smtClean="0">
                <a:latin typeface="Times New Roman" pitchFamily="-97" charset="0"/>
              </a:rPr>
              <a:t>umSq</a:t>
            </a:r>
            <a:r>
              <a:rPr lang="en-US" dirty="0" smtClean="0">
                <a:latin typeface="Times New Roman" pitchFamily="-97" charset="0"/>
              </a:rPr>
              <a:t> statistic, and </a:t>
            </a:r>
            <a:r>
              <a:rPr lang="en-US" b="1" dirty="0" smtClean="0">
                <a:latin typeface="Times New Roman" pitchFamily="-97" charset="0"/>
              </a:rPr>
              <a:t>Mean </a:t>
            </a:r>
            <a:r>
              <a:rPr lang="en-US" b="1" dirty="0" err="1" smtClean="0">
                <a:latin typeface="Times New Roman" pitchFamily="-97" charset="0"/>
              </a:rPr>
              <a:t>Sq</a:t>
            </a:r>
            <a:r>
              <a:rPr lang="en-US" dirty="0" smtClean="0">
                <a:latin typeface="Times New Roman" pitchFamily="-97" charset="0"/>
              </a:rPr>
              <a:t> is the mean sum of squared deviations (SS/</a:t>
            </a:r>
            <a:r>
              <a:rPr lang="en-US" dirty="0" err="1" smtClean="0">
                <a:latin typeface="Times New Roman" pitchFamily="-97" charset="0"/>
              </a:rPr>
              <a:t>df</a:t>
            </a:r>
            <a:r>
              <a:rPr lang="en-US" dirty="0" smtClean="0">
                <a:latin typeface="Times New Roman" pitchFamily="-97" charset="0"/>
              </a:rPr>
              <a:t>).  Finally the </a:t>
            </a:r>
            <a:r>
              <a:rPr lang="en-US" b="1" dirty="0" smtClean="0">
                <a:latin typeface="Times New Roman" pitchFamily="-97" charset="0"/>
              </a:rPr>
              <a:t>F</a:t>
            </a:r>
            <a:r>
              <a:rPr lang="en-US" dirty="0" smtClean="0">
                <a:latin typeface="Times New Roman" pitchFamily="-97" charset="0"/>
              </a:rPr>
              <a:t> statistic is the ratio of the between-groups MS and the within-groups MS.  It is this ratio that tells us whether there is more variation </a:t>
            </a:r>
            <a:r>
              <a:rPr lang="en-US" i="1" dirty="0" smtClean="0">
                <a:latin typeface="Times New Roman" pitchFamily="-97" charset="0"/>
              </a:rPr>
              <a:t>between </a:t>
            </a:r>
            <a:r>
              <a:rPr lang="en-US" dirty="0" smtClean="0">
                <a:latin typeface="Times New Roman" pitchFamily="-97" charset="0"/>
              </a:rPr>
              <a:t>the three </a:t>
            </a:r>
            <a:r>
              <a:rPr lang="en-US" dirty="0" err="1" smtClean="0">
                <a:latin typeface="Times New Roman" pitchFamily="-97" charset="0"/>
              </a:rPr>
              <a:t>menubar</a:t>
            </a:r>
            <a:r>
              <a:rPr lang="en-US" dirty="0" smtClean="0">
                <a:latin typeface="Times New Roman" pitchFamily="-97" charset="0"/>
              </a:rPr>
              <a:t> conditions than </a:t>
            </a:r>
            <a:r>
              <a:rPr lang="en-US" i="1" dirty="0" smtClean="0">
                <a:latin typeface="Times New Roman" pitchFamily="-97" charset="0"/>
              </a:rPr>
              <a:t>within </a:t>
            </a:r>
            <a:r>
              <a:rPr lang="en-US" dirty="0" smtClean="0">
                <a:latin typeface="Times New Roman" pitchFamily="-97" charset="0"/>
              </a:rPr>
              <a:t>the samples for each (due to other random uncontrolled variables, like user differences).  If the F statistic is significantly greater than 1, then the </a:t>
            </a:r>
            <a:r>
              <a:rPr lang="en-US" b="1" dirty="0" smtClean="0">
                <a:latin typeface="Times New Roman" pitchFamily="-97" charset="0"/>
              </a:rPr>
              <a:t>p-value</a:t>
            </a:r>
            <a:r>
              <a:rPr lang="en-US" dirty="0" smtClean="0">
                <a:latin typeface="Times New Roman" pitchFamily="-97" charset="0"/>
              </a:rPr>
              <a:t> (</a:t>
            </a:r>
            <a:r>
              <a:rPr lang="en-US" dirty="0" err="1" smtClean="0">
                <a:latin typeface="Times New Roman" pitchFamily="-97" charset="0"/>
              </a:rPr>
              <a:t>Pr</a:t>
            </a:r>
            <a:r>
              <a:rPr lang="en-US" dirty="0" smtClean="0">
                <a:latin typeface="Times New Roman" pitchFamily="-97" charset="0"/>
              </a:rPr>
              <a:t>&gt;F) will show significance</a:t>
            </a:r>
          </a:p>
          <a:p>
            <a:r>
              <a:rPr lang="en-US" dirty="0" smtClean="0">
                <a:latin typeface="Times New Roman" pitchFamily="-97" charset="0"/>
              </a:rPr>
              <a:t>In this case, the p value is 0.038, so we say that there is a significant difference between the three </a:t>
            </a:r>
            <a:r>
              <a:rPr lang="en-US" dirty="0" err="1" smtClean="0">
                <a:latin typeface="Times New Roman" pitchFamily="-97" charset="0"/>
              </a:rPr>
              <a:t>menubars</a:t>
            </a:r>
            <a:r>
              <a:rPr lang="en-US" dirty="0" smtClean="0">
                <a:latin typeface="Times New Roman" pitchFamily="-97" charset="0"/>
              </a:rPr>
              <a:t> (one-way ANOVA, F</a:t>
            </a:r>
            <a:r>
              <a:rPr lang="en-US" baseline="-25000" dirty="0" smtClean="0">
                <a:latin typeface="Times New Roman" pitchFamily="-97" charset="0"/>
              </a:rPr>
              <a:t>2,27</a:t>
            </a:r>
            <a:r>
              <a:rPr lang="en-US" dirty="0" smtClean="0">
                <a:latin typeface="Times New Roman" pitchFamily="-97" charset="0"/>
              </a:rPr>
              <a:t>=3.69, p &lt; 0.05).  Note that degrees of freedom for the F statistic are usually shown as subscripts, as shown.</a:t>
            </a:r>
          </a:p>
          <a:p>
            <a:r>
              <a:rPr lang="en-US" dirty="0" smtClean="0">
                <a:latin typeface="Times New Roman" pitchFamily="-97" charset="0"/>
              </a:rPr>
              <a:t>It turns out that ANOVA is equivalent to the t test when the number of conditions is 2; in that case, the F statistic used in ANOVA is related to the t statistic simply as F=t</a:t>
            </a:r>
            <a:r>
              <a:rPr lang="en-US" baseline="30000" dirty="0" smtClean="0">
                <a:latin typeface="Times New Roman" pitchFamily="-97" charset="0"/>
              </a:rPr>
              <a:t>2</a:t>
            </a:r>
            <a:r>
              <a:rPr lang="en-US" dirty="0" smtClean="0">
                <a:latin typeface="Times New Roman" pitchFamily="-97" charset="0"/>
              </a:rPr>
              <a:t>, and you get the same p value from both tests.</a:t>
            </a:r>
            <a:endParaRPr lang="en-US" dirty="0"/>
          </a:p>
        </p:txBody>
      </p:sp>
      <p:sp>
        <p:nvSpPr>
          <p:cNvPr id="4" name="Slide Number Placeholder 3"/>
          <p:cNvSpPr>
            <a:spLocks noGrp="1"/>
          </p:cNvSpPr>
          <p:nvPr>
            <p:ph type="sldNum" sz="quarter" idx="10"/>
          </p:nvPr>
        </p:nvSpPr>
        <p:spPr/>
        <p:txBody>
          <a:bodyPr/>
          <a:lstStyle/>
          <a:p>
            <a:fld id="{C6E1A320-C9A1-4F56-B7A9-37727FAD9AF9}" type="slidenum">
              <a:rPr lang="en-US"/>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1F5B43BE-E250-FB43-8426-6042FDB83E79}" type="slidenum">
              <a:rPr lang="en-US"/>
              <a:pPr/>
              <a:t>2</a:t>
            </a:fld>
            <a:endParaRPr lang="en-US"/>
          </a:p>
        </p:txBody>
      </p:sp>
      <p:sp>
        <p:nvSpPr>
          <p:cNvPr id="20483" name="Rectangle 2"/>
          <p:cNvSpPr>
            <a:spLocks noGrp="1" noRot="1" noChangeAspect="1" noChangeArrowheads="1" noTextEdit="1"/>
          </p:cNvSpPr>
          <p:nvPr>
            <p:ph type="sldImg"/>
          </p:nvPr>
        </p:nvSpPr>
        <p:spPr>
          <a:xfrm>
            <a:off x="2093913" y="720725"/>
            <a:ext cx="3203575" cy="2403475"/>
          </a:xfrm>
          <a:ln/>
        </p:spPr>
      </p:sp>
      <p:sp>
        <p:nvSpPr>
          <p:cNvPr id="20484" name="Rectangle 3"/>
          <p:cNvSpPr>
            <a:spLocks noGrp="1" noChangeArrowheads="1"/>
          </p:cNvSpPr>
          <p:nvPr>
            <p:ph type="body" idx="1"/>
          </p:nvPr>
        </p:nvSpPr>
        <p:spPr>
          <a:noFill/>
          <a:ln/>
        </p:spPr>
        <p:txBody>
          <a:bodyPr/>
          <a:lstStyle/>
          <a:p>
            <a:r>
              <a:rPr lang="en-US">
                <a:latin typeface="Times New Roman" charset="0"/>
                <a:ea typeface="Arial" charset="0"/>
              </a:rPr>
              <a:t>Today’s Hall of Fame or Shame example is a feature of Microsoft Office 2007 that gives a preview of what a style command will do to the document while you’re mousing over it.  Here, the mouse is hovering over the 54-point choice on the font-size drop-down, and PowerPoint is showing what the selection would look like with that new style.</a:t>
            </a:r>
          </a:p>
          <a:p>
            <a:r>
              <a:rPr lang="en-US">
                <a:latin typeface="Times New Roman" charset="0"/>
                <a:ea typeface="Arial" charset="0"/>
              </a:rPr>
              <a:t>Let’s discuss the pros and cons of this approach from a usability point of view.</a:t>
            </a:r>
          </a:p>
          <a:p>
            <a:endParaRPr lang="en-US">
              <a:latin typeface="Times New Roman" charset="0"/>
              <a:ea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Within-subjects ANOVAs</a:t>
            </a:r>
            <a:r>
              <a:rPr lang="en-US" baseline="0"/>
              <a:t> are possible in R, but require more information.  First, we need to create a factor for the subject – which subject provided each measurement?  That factor now becomes one of the independent variables of the experiment.  But when we write the model, we use this factor not as part of the process, but in a special Error term, as shown.</a:t>
            </a:r>
            <a:endParaRPr lang="en-US"/>
          </a:p>
          <a:p>
            <a:r>
              <a:rPr lang="en-US"/>
              <a:t>http://www.statmethods.net/stats/anova.html</a:t>
            </a:r>
          </a:p>
        </p:txBody>
      </p:sp>
      <p:sp>
        <p:nvSpPr>
          <p:cNvPr id="4" name="Slide Number Placeholder 3"/>
          <p:cNvSpPr>
            <a:spLocks noGrp="1"/>
          </p:cNvSpPr>
          <p:nvPr>
            <p:ph type="sldNum" sz="quarter" idx="10"/>
          </p:nvPr>
        </p:nvSpPr>
        <p:spPr/>
        <p:txBody>
          <a:bodyPr/>
          <a:lstStyle/>
          <a:p>
            <a:fld id="{C6E1A320-C9A1-4F56-B7A9-37727FAD9AF9}" type="slidenum">
              <a:rPr lang="en-US"/>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503363" y="720725"/>
            <a:ext cx="4119562" cy="3089275"/>
          </a:xfrm>
          <a:ln/>
        </p:spPr>
      </p:sp>
      <p:sp>
        <p:nvSpPr>
          <p:cNvPr id="51203" name="Notes Placeholder 2"/>
          <p:cNvSpPr>
            <a:spLocks noGrp="1"/>
          </p:cNvSpPr>
          <p:nvPr>
            <p:ph type="body" idx="1"/>
          </p:nvPr>
        </p:nvSpPr>
        <p:spPr>
          <a:noFill/>
          <a:ln/>
        </p:spPr>
        <p:txBody>
          <a:bodyPr/>
          <a:lstStyle/>
          <a:p>
            <a:pPr>
              <a:lnSpc>
                <a:spcPct val="90000"/>
              </a:lnSpc>
            </a:pPr>
            <a:r>
              <a:rPr lang="en-US" dirty="0" smtClean="0">
                <a:latin typeface="Times New Roman" pitchFamily="-97" charset="0"/>
              </a:rPr>
              <a:t>So the ANOVA test told us that the choice of </a:t>
            </a:r>
            <a:r>
              <a:rPr lang="en-US" dirty="0" err="1" smtClean="0">
                <a:latin typeface="Times New Roman" pitchFamily="-97" charset="0"/>
              </a:rPr>
              <a:t>menubar</a:t>
            </a:r>
            <a:r>
              <a:rPr lang="en-US" dirty="0" smtClean="0">
                <a:latin typeface="Times New Roman" pitchFamily="-97" charset="0"/>
              </a:rPr>
              <a:t> affects time. But how?  By itself the test doesn’t say </a:t>
            </a:r>
            <a:r>
              <a:rPr lang="en-US" i="1" dirty="0" smtClean="0">
                <a:latin typeface="Times New Roman" pitchFamily="-97" charset="0"/>
              </a:rPr>
              <a:t>which </a:t>
            </a:r>
            <a:r>
              <a:rPr lang="en-US" dirty="0" smtClean="0">
                <a:latin typeface="Times New Roman" pitchFamily="-97" charset="0"/>
              </a:rPr>
              <a:t>differences are significant.  Is Windows significantly worse than the other two, but Mac and Bottom are basically the same? Or are all three different from each other?  Graphing with error bars can give a rough answer; it looks like Mac and Bottom are within their error bars of each other, while Windows is beyond.  For a statistical test of this question, we can use the </a:t>
            </a:r>
            <a:r>
              <a:rPr lang="en-US" dirty="0" err="1" smtClean="0">
                <a:latin typeface="Times New Roman" pitchFamily="-97" charset="0"/>
              </a:rPr>
              <a:t>Tukey</a:t>
            </a:r>
            <a:r>
              <a:rPr lang="en-US" dirty="0" smtClean="0">
                <a:latin typeface="Times New Roman" pitchFamily="-97" charset="0"/>
              </a:rPr>
              <a:t> HSD (Honestly Significant Difference) test, which is also sometimes called the </a:t>
            </a:r>
            <a:r>
              <a:rPr lang="en-US" dirty="0" err="1" smtClean="0">
                <a:latin typeface="Times New Roman" pitchFamily="-97" charset="0"/>
              </a:rPr>
              <a:t>Tukey</a:t>
            </a:r>
            <a:r>
              <a:rPr lang="en-US" dirty="0" smtClean="0">
                <a:latin typeface="Times New Roman" pitchFamily="-97" charset="0"/>
              </a:rPr>
              <a:t> post-hoc test.</a:t>
            </a:r>
          </a:p>
          <a:p>
            <a:pPr>
              <a:lnSpc>
                <a:spcPct val="90000"/>
              </a:lnSpc>
            </a:pPr>
            <a:r>
              <a:rPr lang="en-US" dirty="0" smtClean="0">
                <a:latin typeface="Times New Roman" pitchFamily="-97" charset="0"/>
              </a:rPr>
              <a:t>Not every stats package can do this test, but there are web sites that do, and the calculation of the </a:t>
            </a:r>
            <a:r>
              <a:rPr lang="en-US" dirty="0" err="1" smtClean="0">
                <a:latin typeface="Times New Roman" pitchFamily="-97" charset="0"/>
              </a:rPr>
              <a:t>Tukey</a:t>
            </a:r>
            <a:r>
              <a:rPr lang="en-US" dirty="0" smtClean="0">
                <a:latin typeface="Times New Roman" pitchFamily="-97" charset="0"/>
              </a:rPr>
              <a:t> statistic uses data that is already included in an ANOVA report (like the means for each group, the within-group degrees of freedom, and the within-group MS), so it’s straightforward.  The larger the </a:t>
            </a:r>
            <a:r>
              <a:rPr lang="en-US" dirty="0" err="1" smtClean="0">
                <a:latin typeface="Times New Roman" pitchFamily="-97" charset="0"/>
              </a:rPr>
              <a:t>Tukey</a:t>
            </a:r>
            <a:r>
              <a:rPr lang="en-US" dirty="0" smtClean="0">
                <a:latin typeface="Times New Roman" pitchFamily="-97" charset="0"/>
              </a:rPr>
              <a:t> statistic is, the better.  In this case (for n=10 and </a:t>
            </a:r>
            <a:r>
              <a:rPr lang="en-US" dirty="0" err="1" smtClean="0">
                <a:latin typeface="Times New Roman" pitchFamily="-97" charset="0"/>
              </a:rPr>
              <a:t>df</a:t>
            </a:r>
            <a:r>
              <a:rPr lang="en-US" dirty="0" smtClean="0">
                <a:latin typeface="Times New Roman" pitchFamily="-97" charset="0"/>
              </a:rPr>
              <a:t>=27), the critical value for 5% significance is roughly 3.5.  None of the pairwise comparisons reach that level, so even though we can say that the choice of </a:t>
            </a:r>
            <a:r>
              <a:rPr lang="en-US" dirty="0" err="1" smtClean="0">
                <a:latin typeface="Times New Roman" pitchFamily="-97" charset="0"/>
              </a:rPr>
              <a:t>menubar</a:t>
            </a:r>
            <a:r>
              <a:rPr lang="en-US" dirty="0" smtClean="0">
                <a:latin typeface="Times New Roman" pitchFamily="-97" charset="0"/>
              </a:rPr>
              <a:t> significantly affected time at a 5% level, we don’t have enough evidence to say that the Windows </a:t>
            </a:r>
            <a:r>
              <a:rPr lang="en-US" dirty="0" err="1" smtClean="0">
                <a:latin typeface="Times New Roman" pitchFamily="-97" charset="0"/>
              </a:rPr>
              <a:t>menubar</a:t>
            </a:r>
            <a:r>
              <a:rPr lang="en-US" dirty="0" smtClean="0">
                <a:latin typeface="Times New Roman" pitchFamily="-97" charset="0"/>
              </a:rPr>
              <a:t> was actually worse at the 5% level.</a:t>
            </a:r>
          </a:p>
          <a:p>
            <a:pPr>
              <a:lnSpc>
                <a:spcPct val="90000"/>
              </a:lnSpc>
            </a:pPr>
            <a:r>
              <a:rPr lang="en-US" dirty="0" smtClean="0">
                <a:latin typeface="Times New Roman" pitchFamily="-97" charset="0"/>
              </a:rPr>
              <a:t>Why don’t we just apply a t test between each pair of conditions?  That’s a risky thing to do.  Statistical testing is only sound when you apply just </a:t>
            </a:r>
            <a:r>
              <a:rPr lang="en-US" i="1" dirty="0" smtClean="0">
                <a:latin typeface="Times New Roman" pitchFamily="-97" charset="0"/>
              </a:rPr>
              <a:t>one</a:t>
            </a:r>
            <a:r>
              <a:rPr lang="en-US" dirty="0" smtClean="0">
                <a:latin typeface="Times New Roman" pitchFamily="-97" charset="0"/>
              </a:rPr>
              <a:t> test to any given set of data.  Roughly speaking, any given test has a 5% chance of lying to you and indicating a significant difference at the 5% level even when there isn’t one.  (Statisticians call this a “type I error.”) The more tests you do, the more likely you are to fall into this trap. This is why you need to choose your statistical tests </a:t>
            </a:r>
            <a:r>
              <a:rPr lang="en-US" i="1" dirty="0" smtClean="0">
                <a:latin typeface="Times New Roman" pitchFamily="-97" charset="0"/>
              </a:rPr>
              <a:t>before</a:t>
            </a:r>
            <a:r>
              <a:rPr lang="en-US" dirty="0" smtClean="0">
                <a:latin typeface="Times New Roman" pitchFamily="-97" charset="0"/>
              </a:rPr>
              <a:t> you collect your data, rather than just dredge around through the data afterwards to see what tests work.  Sometimes experimenters </a:t>
            </a:r>
            <a:r>
              <a:rPr lang="en-US" i="1" dirty="0" smtClean="0">
                <a:latin typeface="Times New Roman" pitchFamily="-97" charset="0"/>
              </a:rPr>
              <a:t>plan</a:t>
            </a:r>
            <a:r>
              <a:rPr lang="en-US" dirty="0" smtClean="0">
                <a:latin typeface="Times New Roman" pitchFamily="-97" charset="0"/>
              </a:rPr>
              <a:t> to run multiple tests on the same data; when they do this, however, they use a stricter level of significance than 5% for each test, so that the overall (“</a:t>
            </a:r>
            <a:r>
              <a:rPr lang="en-US" dirty="0" err="1" smtClean="0">
                <a:latin typeface="Times New Roman" pitchFamily="-97" charset="0"/>
              </a:rPr>
              <a:t>familywise</a:t>
            </a:r>
            <a:r>
              <a:rPr lang="en-US" dirty="0" smtClean="0">
                <a:latin typeface="Times New Roman" pitchFamily="-97" charset="0"/>
              </a:rPr>
              <a:t>”) risk of making the type I error is still bounded by 5%.  This stricter significance is called “</a:t>
            </a:r>
            <a:r>
              <a:rPr lang="en-US" dirty="0" err="1" smtClean="0">
                <a:latin typeface="Times New Roman" pitchFamily="-97" charset="0"/>
              </a:rPr>
              <a:t>Bonferroni</a:t>
            </a:r>
            <a:r>
              <a:rPr lang="en-US" dirty="0" smtClean="0">
                <a:latin typeface="Times New Roman" pitchFamily="-97" charset="0"/>
              </a:rPr>
              <a:t> adjustment”; you’ll see it in seriously empirical HCI papers from time to time.</a:t>
            </a:r>
          </a:p>
          <a:p>
            <a:pPr>
              <a:lnSpc>
                <a:spcPct val="90000"/>
              </a:lnSpc>
            </a:pPr>
            <a:r>
              <a:rPr lang="en-US" dirty="0" smtClean="0">
                <a:latin typeface="Times New Roman" pitchFamily="-97" charset="0"/>
              </a:rPr>
              <a:t>The </a:t>
            </a:r>
            <a:r>
              <a:rPr lang="en-US" dirty="0" err="1" smtClean="0">
                <a:latin typeface="Times New Roman" pitchFamily="-97" charset="0"/>
              </a:rPr>
              <a:t>Tukey</a:t>
            </a:r>
            <a:r>
              <a:rPr lang="en-US" dirty="0" smtClean="0">
                <a:latin typeface="Times New Roman" pitchFamily="-97" charset="0"/>
              </a:rPr>
              <a:t> HSD test is an example of a </a:t>
            </a:r>
            <a:r>
              <a:rPr lang="en-US" b="1" dirty="0" smtClean="0">
                <a:latin typeface="Times New Roman" pitchFamily="-97" charset="0"/>
              </a:rPr>
              <a:t>post-hoc test</a:t>
            </a:r>
            <a:r>
              <a:rPr lang="en-US" dirty="0" smtClean="0">
                <a:latin typeface="Times New Roman" pitchFamily="-97" charset="0"/>
              </a:rPr>
              <a:t>, one that you didn’t originally plan to run (because your decision to run it was triggered by the successful ANOVA), and so you didn’t adjust your significance level for it.  So the </a:t>
            </a:r>
            <a:r>
              <a:rPr lang="en-US" dirty="0" err="1" smtClean="0">
                <a:latin typeface="Times New Roman" pitchFamily="-97" charset="0"/>
              </a:rPr>
              <a:t>Tukey</a:t>
            </a:r>
            <a:r>
              <a:rPr lang="en-US" dirty="0" smtClean="0">
                <a:latin typeface="Times New Roman" pitchFamily="-97" charset="0"/>
              </a:rPr>
              <a:t> test is designed to be much more stringent than a t test – you need bigger differences in your data to get 5% significance.  You may have noticed that the data in all these fake experiments happens to be identical – but where the t test comparing Win vs. Mac was significant, the </a:t>
            </a:r>
            <a:r>
              <a:rPr lang="en-US" dirty="0" err="1" smtClean="0">
                <a:latin typeface="Times New Roman" pitchFamily="-97" charset="0"/>
              </a:rPr>
              <a:t>Tukey</a:t>
            </a:r>
            <a:r>
              <a:rPr lang="en-US" dirty="0" smtClean="0">
                <a:latin typeface="Times New Roman" pitchFamily="-97" charset="0"/>
              </a:rPr>
              <a:t> HSD test was not.</a:t>
            </a:r>
          </a:p>
        </p:txBody>
      </p:sp>
      <p:sp>
        <p:nvSpPr>
          <p:cNvPr id="51204" name="Slide Number Placeholder 3"/>
          <p:cNvSpPr>
            <a:spLocks noGrp="1"/>
          </p:cNvSpPr>
          <p:nvPr>
            <p:ph type="sldNum" sz="quarter" idx="5"/>
          </p:nvPr>
        </p:nvSpPr>
        <p:spPr>
          <a:noFill/>
        </p:spPr>
        <p:txBody>
          <a:bodyPr/>
          <a:lstStyle/>
          <a:p>
            <a:fld id="{FE4B2CA0-3B3F-4DA1-847F-FA6E9DFC6723}" type="slidenum">
              <a:rPr lang="en-US"/>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24</a:t>
            </a:fld>
            <a:endParaRPr lang="en-US"/>
          </a:p>
        </p:txBody>
      </p:sp>
    </p:spTree>
    <p:extLst>
      <p:ext uri="{BB962C8B-B14F-4D97-AF65-F5344CB8AC3E}">
        <p14:creationId xmlns:p14="http://schemas.microsoft.com/office/powerpoint/2010/main" val="3272783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C3D192E-6088-4069-922D-61EC3D8489CD}" type="slidenum">
              <a:rPr lang="en-US"/>
              <a:pPr/>
              <a:t>25</a:t>
            </a:fld>
            <a:endParaRPr lang="en-US"/>
          </a:p>
        </p:txBody>
      </p:sp>
      <p:sp>
        <p:nvSpPr>
          <p:cNvPr id="53251" name="Rectangle 2"/>
          <p:cNvSpPr>
            <a:spLocks noGrp="1" noRot="1" noChangeAspect="1" noChangeArrowheads="1" noTextEdit="1"/>
          </p:cNvSpPr>
          <p:nvPr>
            <p:ph type="sldImg"/>
          </p:nvPr>
        </p:nvSpPr>
        <p:spPr>
          <a:xfrm>
            <a:off x="1503363" y="720725"/>
            <a:ext cx="4119562" cy="3089275"/>
          </a:xfrm>
          <a:ln/>
        </p:spPr>
      </p:sp>
      <p:sp>
        <p:nvSpPr>
          <p:cNvPr id="53252" name="Rectangle 3"/>
          <p:cNvSpPr>
            <a:spLocks noGrp="1" noChangeArrowheads="1"/>
          </p:cNvSpPr>
          <p:nvPr>
            <p:ph type="body" idx="1"/>
          </p:nvPr>
        </p:nvSpPr>
        <p:spPr>
          <a:noFill/>
          <a:ln/>
        </p:spPr>
        <p:txBody>
          <a:bodyPr/>
          <a:lstStyle/>
          <a:p>
            <a:r>
              <a:rPr lang="en-US" smtClean="0">
                <a:latin typeface="Times New Roman" pitchFamily="-97" charset="0"/>
              </a:rPr>
              <a:t>ANOVA can be extended to multiple independent variables, by looking at the variation between different levels of one independent variable (while holding the other independent variable constant).  This is </a:t>
            </a:r>
            <a:r>
              <a:rPr lang="en-US" b="1" smtClean="0">
                <a:latin typeface="Times New Roman" pitchFamily="-97" charset="0"/>
              </a:rPr>
              <a:t>two-way </a:t>
            </a:r>
            <a:r>
              <a:rPr lang="en-US" smtClean="0">
                <a:latin typeface="Times New Roman" pitchFamily="-97" charset="0"/>
              </a:rPr>
              <a:t> (or two-factor) ANOVA.</a:t>
            </a:r>
          </a:p>
          <a:p>
            <a:r>
              <a:rPr lang="en-US" smtClean="0">
                <a:latin typeface="Times New Roman" pitchFamily="-97" charset="0"/>
              </a:rPr>
              <a:t>Two-way ANOVA can be used to analyze a within-subjects experiment, where one independent variable is the variable we were testing (e.g. menubar position), while the other independent variable is the user’s identity.</a:t>
            </a:r>
          </a:p>
          <a:p>
            <a:r>
              <a:rPr lang="en-US" smtClean="0">
                <a:latin typeface="Times New Roman" pitchFamily="-97" charset="0"/>
              </a:rPr>
              <a:t>This</a:t>
            </a:r>
            <a:r>
              <a:rPr lang="en-US" baseline="0" smtClean="0">
                <a:latin typeface="Times New Roman" pitchFamily="-97" charset="0"/>
              </a:rPr>
              <a:t> can really only be done in a real stats package like R – Excel and online statistical caluclators don’t support multiway ANOVAs.  See http://www.statmethods.net/stats/anova.html for more about how to do it in R.</a:t>
            </a:r>
          </a:p>
          <a:p>
            <a:endParaRPr lang="en-US" smtClean="0">
              <a:latin typeface="Times New Roman" pitchFamily="-97"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http://www.statmethods.net/stats/anova.html</a:t>
            </a:r>
          </a:p>
        </p:txBody>
      </p:sp>
      <p:sp>
        <p:nvSpPr>
          <p:cNvPr id="4" name="Slide Number Placeholder 3"/>
          <p:cNvSpPr>
            <a:spLocks noGrp="1"/>
          </p:cNvSpPr>
          <p:nvPr>
            <p:ph type="sldNum" sz="quarter" idx="10"/>
          </p:nvPr>
        </p:nvSpPr>
        <p:spPr/>
        <p:txBody>
          <a:bodyPr/>
          <a:lstStyle/>
          <a:p>
            <a:fld id="{C6E1A320-C9A1-4F56-B7A9-37727FAD9AF9}" type="slidenum">
              <a:rPr lang="en-US"/>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you’re working with experimental data, it’s good to</a:t>
            </a:r>
            <a:r>
              <a:rPr lang="en-US" baseline="0" dirty="0" smtClean="0"/>
              <a:t> represent it in a simple tabular format, where each row represents a single </a:t>
            </a:r>
            <a:r>
              <a:rPr lang="en-US" i="1" baseline="0" dirty="0" smtClean="0"/>
              <a:t>sample </a:t>
            </a:r>
            <a:r>
              <a:rPr lang="en-US" baseline="0" dirty="0" smtClean="0"/>
              <a:t>(a measurement of a dependent variable) along with all the conditions and settings that led to that measurement (the settings of the independent variables).  A spreadsheet like this, or a table in comma-separated-value (CSV) format, is your best bet.  You’ll be able to load a CSV file easily into R, and use the </a:t>
            </a:r>
            <a:r>
              <a:rPr lang="en-US" baseline="0" smtClean="0"/>
              <a:t>columns as data </a:t>
            </a:r>
            <a:r>
              <a:rPr lang="en-US" baseline="0" dirty="0" smtClean="0"/>
              <a:t>vectors.</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27</a:t>
            </a:fld>
            <a:endParaRPr lang="en-US"/>
          </a:p>
        </p:txBody>
      </p:sp>
    </p:spTree>
    <p:extLst>
      <p:ext uri="{BB962C8B-B14F-4D97-AF65-F5344CB8AC3E}">
        <p14:creationId xmlns:p14="http://schemas.microsoft.com/office/powerpoint/2010/main" val="907822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503363" y="720725"/>
            <a:ext cx="4119562" cy="3089275"/>
          </a:xfrm>
          <a:ln/>
        </p:spPr>
      </p:sp>
      <p:sp>
        <p:nvSpPr>
          <p:cNvPr id="55299" name="Notes Placeholder 2"/>
          <p:cNvSpPr>
            <a:spLocks noGrp="1"/>
          </p:cNvSpPr>
          <p:nvPr>
            <p:ph type="body" idx="1"/>
          </p:nvPr>
        </p:nvSpPr>
        <p:spPr>
          <a:noFill/>
          <a:ln/>
        </p:spPr>
        <p:txBody>
          <a:bodyPr/>
          <a:lstStyle/>
          <a:p>
            <a:r>
              <a:rPr lang="en-US" smtClean="0">
                <a:latin typeface="Times New Roman" pitchFamily="-97" charset="0"/>
              </a:rPr>
              <a:t>The t test and ANOVA are designed for cases where your independent variable is </a:t>
            </a:r>
            <a:r>
              <a:rPr lang="en-US" b="1" smtClean="0">
                <a:latin typeface="Times New Roman" pitchFamily="-97" charset="0"/>
              </a:rPr>
              <a:t>discrete-valued </a:t>
            </a:r>
            <a:r>
              <a:rPr lang="en-US" smtClean="0">
                <a:latin typeface="Times New Roman" pitchFamily="-97" charset="0"/>
              </a:rPr>
              <a:t>(e.g. two or three menubar conditions) and your dependent variable is a </a:t>
            </a:r>
            <a:r>
              <a:rPr lang="en-US" b="1" smtClean="0">
                <a:latin typeface="Times New Roman" pitchFamily="-97" charset="0"/>
              </a:rPr>
              <a:t>scalar </a:t>
            </a:r>
            <a:r>
              <a:rPr lang="en-US" smtClean="0">
                <a:latin typeface="Times New Roman" pitchFamily="-97" charset="0"/>
              </a:rPr>
              <a:t>quantity (in fact, a normally distributed scalar).  This is very common, but other kinds of variables sometimes appear in UI experiments.</a:t>
            </a:r>
          </a:p>
          <a:p>
            <a:r>
              <a:rPr lang="en-US" smtClean="0">
                <a:latin typeface="Times New Roman" pitchFamily="-97" charset="0"/>
              </a:rPr>
              <a:t>When both variables are discrete-valued, you end up visualizing your data as a table of occurrence frequencies (called a contingency table) rather than a bar graph.  There are two statistical tests for this kind of relationship: the Fisher exact test works best when the numbers are small (some frequencies in the table are less than 10) and the table is 2x2 (i.e., each variable has only two possible values).  It can be computed for larger table sizes, but not by hand.  The chi-square test is more suitable for large table dimensions, and when the frequencies in each cell are big enough (all greater than 5).  Excel doesn’t have these tests, but the web does.</a:t>
            </a:r>
          </a:p>
          <a:p>
            <a:r>
              <a:rPr lang="en-US" smtClean="0">
                <a:latin typeface="Times New Roman" pitchFamily="-97" charset="0"/>
              </a:rPr>
              <a:t>When both variables are scalar, the right tool is regression.  If our menubar experiment varied the starting distance from the menu, for example, and measured the time to access, then we might use regression to “fit a model” to the data that actually </a:t>
            </a:r>
            <a:r>
              <a:rPr lang="en-US" i="1" smtClean="0">
                <a:latin typeface="Times New Roman" pitchFamily="-97" charset="0"/>
              </a:rPr>
              <a:t>quantifies </a:t>
            </a:r>
            <a:r>
              <a:rPr lang="en-US" smtClean="0">
                <a:latin typeface="Times New Roman" pitchFamily="-97" charset="0"/>
              </a:rPr>
              <a:t>the relationship between these two variables – i.e., that time varies with the log of starting distance.  Regression can do this fitting, and tell us how well the model fits the data (the analog of statistical significance for hypothesis testing) as well as the constant factors of the relationship.  Regression is beyond the scope of this class (get it in a statistical methods course), but you’ll see it from time to time in empirical HCI papers, particularly work on low-level input like Fitts’s Law.</a:t>
            </a:r>
          </a:p>
          <a:p>
            <a:endParaRPr lang="en-US" smtClean="0">
              <a:latin typeface="Times New Roman" pitchFamily="-97" charset="0"/>
            </a:endParaRPr>
          </a:p>
        </p:txBody>
      </p:sp>
      <p:sp>
        <p:nvSpPr>
          <p:cNvPr id="55300" name="Slide Number Placeholder 3"/>
          <p:cNvSpPr>
            <a:spLocks noGrp="1"/>
          </p:cNvSpPr>
          <p:nvPr>
            <p:ph type="sldNum" sz="quarter" idx="5"/>
          </p:nvPr>
        </p:nvSpPr>
        <p:spPr>
          <a:noFill/>
        </p:spPr>
        <p:txBody>
          <a:bodyPr/>
          <a:lstStyle/>
          <a:p>
            <a:fld id="{9C7ED4C1-6522-460E-96F0-E0C27E0CB0A9}" type="slidenum">
              <a:rPr lang="en-US"/>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smtClean="0"/>
              <a:t>=13</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29</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E1A320-C9A1-4F56-B7A9-37727FAD9AF9}"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92B590EF-23B5-417B-9ED3-4F4E552A643E}" type="slidenum">
              <a:rPr lang="en-US"/>
              <a:pPr/>
              <a:t>3</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latin typeface="Times New Roman" charset="0"/>
                <a:ea typeface="Arial" charset="0"/>
              </a:rPr>
              <a:t>This lecture is designed for the graduate version of the course.  As a result, you may find that the lecture notes are longer and more</a:t>
            </a:r>
            <a:r>
              <a:rPr lang="en-US" baseline="0" dirty="0" smtClean="0">
                <a:latin typeface="Times New Roman" charset="0"/>
                <a:ea typeface="Arial" charset="0"/>
              </a:rPr>
              <a:t> in-depth than previous lectures in the course, and demands more study.</a:t>
            </a:r>
            <a:endParaRPr lang="en-US" dirty="0" smtClean="0">
              <a:latin typeface="Times New Roman" charset="0"/>
              <a:ea typeface="Arial" charset="0"/>
            </a:endParaRPr>
          </a:p>
          <a:p>
            <a:r>
              <a:rPr lang="en-US" dirty="0" smtClean="0">
                <a:latin typeface="Times New Roman" pitchFamily="-97" charset="0"/>
              </a:rPr>
              <a:t>This lecture continues the stream on research methods.  Our last lecture in the stream concerned experiment design -- how to design controlled experiments to answer a research question.  Today’s lecture is about the second part of that process, how to analyze the data from the experiment to determine the answer to the question.  We’ll discuss the principles of </a:t>
            </a:r>
            <a:r>
              <a:rPr lang="en-US" b="1" dirty="0" smtClean="0">
                <a:latin typeface="Times New Roman" pitchFamily="-97" charset="0"/>
              </a:rPr>
              <a:t>hypothesis testing</a:t>
            </a:r>
            <a:r>
              <a:rPr lang="en-US" dirty="0" smtClean="0">
                <a:latin typeface="Times New Roman" pitchFamily="-97" charset="0"/>
              </a:rPr>
              <a:t>, which is the basis for analysis.  We’ll talk about a cheap and easy way to get a feel for your data, by graphing it with error bars, which is not hypothesis testing but is always good practice to do anyway.  And we’ll discuss two statistical tests commonly used in HCI research: the t test and the ANOVA (Analysis of Variance) test. </a:t>
            </a:r>
          </a:p>
          <a:p>
            <a:r>
              <a:rPr lang="en-US" dirty="0" smtClean="0">
                <a:latin typeface="Times New Roman" pitchFamily="-97" charset="0"/>
              </a:rPr>
              <a:t>This is only a very brief introduction to statistical methods and experiment analysis.  There’s much more to be said on this topic, which is outside the scope of this class.  There are other good MIT classes that cover it in much more depth, particularly 9.07 Statistical Methods in Brain &amp; Cognitive Sciences and 16.470/ESD.756 Statistical Methods in Experimental Design.  Also see http://</a:t>
            </a:r>
            <a:r>
              <a:rPr lang="en-US" dirty="0" err="1" smtClean="0">
                <a:latin typeface="Times New Roman" pitchFamily="-97" charset="0"/>
              </a:rPr>
              <a:t>statistics.mit.edu</a:t>
            </a:r>
            <a:r>
              <a:rPr lang="en-US" dirty="0" smtClean="0">
                <a:latin typeface="Times New Roman" pitchFamily="-97" charset="0"/>
              </a:rPr>
              <a:t>/, a clearinghouse site for classes and research in statistics at MIT.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D34EB80-B450-4794-907C-7B521B99E4A9}" type="slidenum">
              <a:rPr lang="en-US"/>
              <a:pPr/>
              <a:t>5</a:t>
            </a:fld>
            <a:endParaRPr lang="en-US"/>
          </a:p>
        </p:txBody>
      </p:sp>
      <p:sp>
        <p:nvSpPr>
          <p:cNvPr id="24579" name="Rectangle 2"/>
          <p:cNvSpPr>
            <a:spLocks noGrp="1" noRot="1" noChangeAspect="1" noChangeArrowheads="1" noTextEdit="1"/>
          </p:cNvSpPr>
          <p:nvPr>
            <p:ph type="sldImg"/>
          </p:nvPr>
        </p:nvSpPr>
        <p:spPr>
          <a:xfrm>
            <a:off x="1519238" y="722313"/>
            <a:ext cx="4281487" cy="3211512"/>
          </a:xfrm>
          <a:ln/>
        </p:spPr>
      </p:sp>
      <p:sp>
        <p:nvSpPr>
          <p:cNvPr id="24580" name="Rectangle 3"/>
          <p:cNvSpPr>
            <a:spLocks noGrp="1" noChangeArrowheads="1"/>
          </p:cNvSpPr>
          <p:nvPr>
            <p:ph type="body" idx="1"/>
          </p:nvPr>
        </p:nvSpPr>
        <p:spPr>
          <a:xfrm>
            <a:off x="731839" y="4008439"/>
            <a:ext cx="5851525" cy="5043487"/>
          </a:xfrm>
          <a:noFill/>
          <a:ln/>
        </p:spPr>
        <p:txBody>
          <a:bodyPr/>
          <a:lstStyle/>
          <a:p>
            <a:r>
              <a:rPr lang="en-US" smtClean="0">
                <a:latin typeface="Times New Roman" pitchFamily="-97" charset="0"/>
              </a:rPr>
              <a:t>Let’s return to the example we used in the experiment design lecture.  Suppose we’ve conducted an experiment to compare the position of the Mac menubar (flush against the top of the screen) with the Windows menubar (separated from the top by a window title bar).</a:t>
            </a:r>
          </a:p>
          <a:p>
            <a:r>
              <a:rPr lang="en-US" smtClean="0">
                <a:latin typeface="Times New Roman" pitchFamily="-97" charset="0"/>
              </a:rPr>
              <a:t>For the moment, let’s suppose we used a </a:t>
            </a:r>
            <a:r>
              <a:rPr lang="en-US" b="1" smtClean="0">
                <a:latin typeface="Times New Roman" pitchFamily="-97" charset="0"/>
              </a:rPr>
              <a:t>between-subjects</a:t>
            </a:r>
            <a:r>
              <a:rPr lang="en-US" smtClean="0">
                <a:latin typeface="Times New Roman" pitchFamily="-97" charset="0"/>
              </a:rPr>
              <a:t> design.  We recruited users, and each user used only one version of the menu bar, and we’ll be comparing different users’ times. For simplicity, each user did only one trial, clicking on the menu bar just once while we timed their speed of access.  (Doing only one trial is a very unreliable experiment design, and an expensive way to use people, but we’ll keep it simple for the moment.)</a:t>
            </a:r>
          </a:p>
          <a:p>
            <a:r>
              <a:rPr lang="en-US" smtClean="0">
                <a:latin typeface="Times New Roman" pitchFamily="-97" charset="0"/>
              </a:rPr>
              <a:t>The results of the experiment are shown above (times in milliseconds; note that this is fake, randomly-generated data, and the actual experiment data probably wouldn’t look like this).  Mac </a:t>
            </a:r>
            <a:r>
              <a:rPr lang="en-US" i="1" smtClean="0">
                <a:latin typeface="Times New Roman" pitchFamily="-97" charset="0"/>
              </a:rPr>
              <a:t>seems</a:t>
            </a:r>
            <a:r>
              <a:rPr lang="en-US" smtClean="0">
                <a:latin typeface="Times New Roman" pitchFamily="-97" charset="0"/>
              </a:rPr>
              <a:t> to be faster (574 ms on average) than Windows (590 ms).  But given the </a:t>
            </a:r>
            <a:r>
              <a:rPr lang="en-US" b="1" smtClean="0">
                <a:latin typeface="Times New Roman" pitchFamily="-97" charset="0"/>
              </a:rPr>
              <a:t>noise</a:t>
            </a:r>
            <a:r>
              <a:rPr lang="en-US" smtClean="0">
                <a:latin typeface="Times New Roman" pitchFamily="-97" charset="0"/>
              </a:rPr>
              <a:t> in the measurements – some of the Mac trials are actually much slower than some of the Windows trials -- how do we know whether the Mac menubar is really faster?</a:t>
            </a:r>
          </a:p>
          <a:p>
            <a:r>
              <a:rPr lang="en-US" smtClean="0">
                <a:latin typeface="Times New Roman" pitchFamily="-97" charset="0"/>
              </a:rPr>
              <a:t>This is the fundamental question underlying statistical analysis: estimating the amount of evidence in support of our hypothesis, even in the presence of noise.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8BD9F4-DF1A-482B-96C3-F5F8F71EBE8B}" type="slidenum">
              <a:rPr lang="en-US"/>
              <a:pPr/>
              <a:t>6</a:t>
            </a:fld>
            <a:endParaRPr lang="en-US"/>
          </a:p>
        </p:txBody>
      </p:sp>
      <p:sp>
        <p:nvSpPr>
          <p:cNvPr id="28675" name="Rectangle 2"/>
          <p:cNvSpPr>
            <a:spLocks noGrp="1" noRot="1" noChangeAspect="1" noChangeArrowheads="1" noTextEdit="1"/>
          </p:cNvSpPr>
          <p:nvPr>
            <p:ph type="sldImg"/>
          </p:nvPr>
        </p:nvSpPr>
        <p:spPr>
          <a:xfrm>
            <a:off x="1503363" y="720725"/>
            <a:ext cx="4119562" cy="3089275"/>
          </a:xfrm>
          <a:ln/>
        </p:spPr>
      </p:sp>
      <p:sp>
        <p:nvSpPr>
          <p:cNvPr id="28676" name="Rectangle 3"/>
          <p:cNvSpPr>
            <a:spLocks noGrp="1" noChangeArrowheads="1"/>
          </p:cNvSpPr>
          <p:nvPr>
            <p:ph type="body" idx="1"/>
          </p:nvPr>
        </p:nvSpPr>
        <p:spPr>
          <a:noFill/>
          <a:ln/>
        </p:spPr>
        <p:txBody>
          <a:bodyPr/>
          <a:lstStyle/>
          <a:p>
            <a:pPr>
              <a:lnSpc>
                <a:spcPct val="80000"/>
              </a:lnSpc>
            </a:pPr>
            <a:r>
              <a:rPr lang="en-US" dirty="0">
                <a:latin typeface="Times New Roman" pitchFamily="-97" charset="0"/>
              </a:rPr>
              <a:t>Let’s talk about a simple, rough method for judging whether an experiment might support its hypothesis or not, if the statistics you’re using are </a:t>
            </a:r>
            <a:r>
              <a:rPr lang="en-US" b="1" dirty="0">
                <a:latin typeface="Times New Roman" pitchFamily="-97" charset="0"/>
              </a:rPr>
              <a:t>means</a:t>
            </a:r>
            <a:r>
              <a:rPr lang="en-US" dirty="0">
                <a:latin typeface="Times New Roman" pitchFamily="-97" charset="0"/>
              </a:rPr>
              <a:t>.</a:t>
            </a:r>
          </a:p>
          <a:p>
            <a:pPr>
              <a:lnSpc>
                <a:spcPct val="80000"/>
              </a:lnSpc>
            </a:pPr>
            <a:r>
              <a:rPr lang="en-US" dirty="0">
                <a:latin typeface="Times New Roman" pitchFamily="-97" charset="0"/>
              </a:rPr>
              <a:t>The </a:t>
            </a:r>
            <a:r>
              <a:rPr lang="en-US" b="1" dirty="0">
                <a:latin typeface="Times New Roman" pitchFamily="-97" charset="0"/>
              </a:rPr>
              <a:t>standard error of the mean</a:t>
            </a:r>
            <a:r>
              <a:rPr lang="en-US" dirty="0">
                <a:latin typeface="Times New Roman" pitchFamily="-97" charset="0"/>
              </a:rPr>
              <a:t> is a statistic that measures how close the mean statistic you computed is likely to be to the true mean.  The standard error is computed by taking the standard deviation of the measurements and dividing by the square root of n, the number of measurements.  (This is derived from the Central Limit Theorem of probability theory: that the sum of N samples from a distribution with mean </a:t>
            </a:r>
            <a:r>
              <a:rPr lang="en-US" i="1" dirty="0">
                <a:latin typeface="Times New Roman" pitchFamily="-97" charset="0"/>
              </a:rPr>
              <a:t>u</a:t>
            </a:r>
            <a:r>
              <a:rPr lang="en-US" dirty="0">
                <a:latin typeface="Times New Roman" pitchFamily="-97" charset="0"/>
              </a:rPr>
              <a:t> and variance </a:t>
            </a:r>
            <a:r>
              <a:rPr lang="en-US" i="1" dirty="0">
                <a:latin typeface="Times New Roman" pitchFamily="-97" charset="0"/>
              </a:rPr>
              <a:t>V</a:t>
            </a:r>
            <a:r>
              <a:rPr lang="en-US" dirty="0">
                <a:latin typeface="Times New Roman" pitchFamily="-97" charset="0"/>
              </a:rPr>
              <a:t> has a probability distribution that approaches a </a:t>
            </a:r>
            <a:r>
              <a:rPr lang="en-US" i="1" dirty="0">
                <a:latin typeface="Times New Roman" pitchFamily="-97" charset="0"/>
              </a:rPr>
              <a:t>normal </a:t>
            </a:r>
            <a:r>
              <a:rPr lang="en-US" dirty="0">
                <a:latin typeface="Times New Roman" pitchFamily="-97" charset="0"/>
              </a:rPr>
              <a:t>distribution, i.e. a bell curve, whose mean is </a:t>
            </a:r>
            <a:r>
              <a:rPr lang="en-US" i="1" dirty="0">
                <a:latin typeface="Times New Roman" pitchFamily="-97" charset="0"/>
              </a:rPr>
              <a:t>Nu</a:t>
            </a:r>
            <a:r>
              <a:rPr lang="en-US" dirty="0">
                <a:latin typeface="Times New Roman" pitchFamily="-97" charset="0"/>
              </a:rPr>
              <a:t> and whose variance is </a:t>
            </a:r>
            <a:r>
              <a:rPr lang="en-US" i="1" dirty="0">
                <a:latin typeface="Times New Roman" pitchFamily="-97" charset="0"/>
              </a:rPr>
              <a:t>V</a:t>
            </a:r>
            <a:r>
              <a:rPr lang="en-US" dirty="0">
                <a:latin typeface="Times New Roman" pitchFamily="-97" charset="0"/>
              </a:rPr>
              <a:t>.  Thus, the </a:t>
            </a:r>
            <a:r>
              <a:rPr lang="en-US" i="1" dirty="0">
                <a:latin typeface="Times New Roman" pitchFamily="-97" charset="0"/>
              </a:rPr>
              <a:t>average </a:t>
            </a:r>
            <a:r>
              <a:rPr lang="en-US" dirty="0">
                <a:latin typeface="Times New Roman" pitchFamily="-97" charset="0"/>
              </a:rPr>
              <a:t>of the N samples would have a normal distribution with mean </a:t>
            </a:r>
            <a:r>
              <a:rPr lang="en-US" i="1" dirty="0">
                <a:latin typeface="Times New Roman" pitchFamily="-97" charset="0"/>
              </a:rPr>
              <a:t>u</a:t>
            </a:r>
            <a:r>
              <a:rPr lang="en-US" dirty="0">
                <a:latin typeface="Times New Roman" pitchFamily="-97" charset="0"/>
              </a:rPr>
              <a:t> and variance </a:t>
            </a:r>
            <a:r>
              <a:rPr lang="en-US" i="1" dirty="0">
                <a:latin typeface="Times New Roman" pitchFamily="-97" charset="0"/>
              </a:rPr>
              <a:t>V/n</a:t>
            </a:r>
            <a:r>
              <a:rPr lang="en-US" dirty="0">
                <a:latin typeface="Times New Roman" pitchFamily="-97" charset="0"/>
              </a:rPr>
              <a:t>.  Its standard deviation would be </a:t>
            </a:r>
            <a:r>
              <a:rPr lang="en-US" dirty="0" err="1">
                <a:latin typeface="Times New Roman" pitchFamily="-97" charset="0"/>
              </a:rPr>
              <a:t>sqrt</a:t>
            </a:r>
            <a:r>
              <a:rPr lang="en-US" dirty="0">
                <a:latin typeface="Times New Roman" pitchFamily="-97" charset="0"/>
              </a:rPr>
              <a:t>(V/N), or equivalently, the standard deviation of the underlying distribution divided by </a:t>
            </a:r>
            <a:r>
              <a:rPr lang="en-US" dirty="0" err="1">
                <a:latin typeface="Times New Roman" pitchFamily="-97" charset="0"/>
              </a:rPr>
              <a:t>sqrt</a:t>
            </a:r>
            <a:r>
              <a:rPr lang="en-US" dirty="0">
                <a:latin typeface="Times New Roman" pitchFamily="-97" charset="0"/>
              </a:rPr>
              <a:t>(n).)</a:t>
            </a:r>
          </a:p>
          <a:p>
            <a:pPr>
              <a:lnSpc>
                <a:spcPct val="80000"/>
              </a:lnSpc>
            </a:pPr>
            <a:r>
              <a:rPr lang="en-US" dirty="0">
                <a:latin typeface="Times New Roman" pitchFamily="-97" charset="0"/>
              </a:rPr>
              <a:t>The standard error is like a region of likelihood around the computed mean – the region around the computed mean in which the </a:t>
            </a:r>
            <a:r>
              <a:rPr lang="en-US" i="1" dirty="0">
                <a:latin typeface="Times New Roman" pitchFamily="-97" charset="0"/>
              </a:rPr>
              <a:t>true</a:t>
            </a:r>
            <a:r>
              <a:rPr lang="en-US" dirty="0">
                <a:latin typeface="Times New Roman" pitchFamily="-97" charset="0"/>
              </a:rPr>
              <a:t> mean of the process probably lies. Think of the computed mean as a random selection from a normal distribution (bell curve) around the true mean; it’s randomized because of all the uncontrolled variables and intentional randomization that you did in your experiment. With a normal distribution, 68% of the time your random sample will be within +/-1 standard deviation of the mean; 95% of the time it will be within +/- 2 standard deviations of the mean.  The standard error is the standard deviation of the mean’s normal distribution, so what this means is that if we draw an </a:t>
            </a:r>
            <a:r>
              <a:rPr lang="en-US" b="1" dirty="0">
                <a:latin typeface="Times New Roman" pitchFamily="-97" charset="0"/>
              </a:rPr>
              <a:t>error bar </a:t>
            </a:r>
            <a:r>
              <a:rPr lang="en-US" dirty="0">
                <a:latin typeface="Times New Roman" pitchFamily="-97" charset="0"/>
              </a:rPr>
              <a:t>one standard error above our computed mean, and one standard error below our computed mean, then that interval will have the true mean in it 68% of the time.  It is therefore a 68% confidence interval for the mean.</a:t>
            </a:r>
          </a:p>
          <a:p>
            <a:pPr>
              <a:lnSpc>
                <a:spcPct val="80000"/>
              </a:lnSpc>
            </a:pPr>
            <a:r>
              <a:rPr lang="en-US" dirty="0">
                <a:latin typeface="Times New Roman" pitchFamily="-97" charset="0"/>
              </a:rPr>
              <a:t>To use the standard error technique, draw a bar chart of the means for each condition, with error bars (whiskers) stretching 1 standard error above and below the top of each bar.  If we look at whether those error whiskers </a:t>
            </a:r>
            <a:r>
              <a:rPr lang="en-US" b="1" dirty="0">
                <a:latin typeface="Times New Roman" pitchFamily="-97" charset="0"/>
              </a:rPr>
              <a:t>overlap</a:t>
            </a:r>
            <a:r>
              <a:rPr lang="en-US" dirty="0">
                <a:latin typeface="Times New Roman" pitchFamily="-97" charset="0"/>
              </a:rPr>
              <a:t> or are substantially different, then we can make a rough </a:t>
            </a:r>
            <a:r>
              <a:rPr lang="en-US" dirty="0" err="1">
                <a:latin typeface="Times New Roman" pitchFamily="-97" charset="0"/>
              </a:rPr>
              <a:t>judgement</a:t>
            </a:r>
            <a:r>
              <a:rPr lang="en-US" dirty="0">
                <a:latin typeface="Times New Roman" pitchFamily="-97" charset="0"/>
              </a:rPr>
              <a:t> about whether the true means of those conditions are likely to be different.  Suppose the error bars overlap – then it’s possible that the true means  for both conditions are actually the </a:t>
            </a:r>
            <a:r>
              <a:rPr lang="en-US" i="1" dirty="0">
                <a:latin typeface="Times New Roman" pitchFamily="-97" charset="0"/>
              </a:rPr>
              <a:t>same </a:t>
            </a:r>
            <a:r>
              <a:rPr lang="en-US" dirty="0">
                <a:latin typeface="Times New Roman" pitchFamily="-97" charset="0"/>
              </a:rPr>
              <a:t>– in other words, that whether you use the Windows or Mac </a:t>
            </a:r>
            <a:r>
              <a:rPr lang="en-US" dirty="0" err="1">
                <a:latin typeface="Times New Roman" pitchFamily="-97" charset="0"/>
              </a:rPr>
              <a:t>menubar</a:t>
            </a:r>
            <a:r>
              <a:rPr lang="en-US" dirty="0">
                <a:latin typeface="Times New Roman" pitchFamily="-97" charset="0"/>
              </a:rPr>
              <a:t> design makes no difference to the speed of access.  But if the error bars do </a:t>
            </a:r>
            <a:r>
              <a:rPr lang="en-US" i="1" dirty="0">
                <a:latin typeface="Times New Roman" pitchFamily="-97" charset="0"/>
              </a:rPr>
              <a:t>not</a:t>
            </a:r>
            <a:r>
              <a:rPr lang="en-US" dirty="0">
                <a:latin typeface="Times New Roman" pitchFamily="-97" charset="0"/>
              </a:rPr>
              <a:t> overlap, then it’s likely that the true means are different.</a:t>
            </a:r>
          </a:p>
          <a:p>
            <a:pPr>
              <a:lnSpc>
                <a:spcPct val="80000"/>
              </a:lnSpc>
            </a:pPr>
            <a:r>
              <a:rPr lang="en-US" dirty="0">
                <a:latin typeface="Times New Roman" pitchFamily="-97" charset="0"/>
              </a:rPr>
              <a:t>The error bars can also give you a sense of the reliability of your experiment, also called the </a:t>
            </a:r>
            <a:r>
              <a:rPr lang="en-US" b="1" dirty="0">
                <a:latin typeface="Times New Roman" pitchFamily="-97" charset="0"/>
              </a:rPr>
              <a:t>statistical power</a:t>
            </a:r>
            <a:r>
              <a:rPr lang="en-US" dirty="0">
                <a:latin typeface="Times New Roman" pitchFamily="-97" charset="0"/>
              </a:rPr>
              <a:t>.  If you didn’t take enough samples – too few users, or too few trials per user – then your error bars will be large relative to the size of the data.  So the error bars may overlap even though there really is a difference between the conditions.  The solution is more repetition – more trials and/or more users – in order to increase the reliability of the experiment.</a:t>
            </a:r>
          </a:p>
          <a:p>
            <a:pPr>
              <a:lnSpc>
                <a:spcPct val="80000"/>
              </a:lnSpc>
            </a:pPr>
            <a:endParaRPr lang="en-US" dirty="0">
              <a:latin typeface="Times New Roman" pitchFamily="-97"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 is a good choice for</a:t>
            </a:r>
            <a:r>
              <a:rPr lang="en-US" baseline="0" dirty="0"/>
              <a:t> a lot of statistical processing, because it’s free and very powerful.  A good introduction to R is online at http://</a:t>
            </a:r>
            <a:r>
              <a:rPr lang="en-US" baseline="0" dirty="0" err="1"/>
              <a:t>cran.r-project.org</a:t>
            </a:r>
            <a:r>
              <a:rPr lang="en-US" baseline="0" dirty="0"/>
              <a:t>/doc/manuals/R-</a:t>
            </a:r>
            <a:r>
              <a:rPr lang="en-US" baseline="0" dirty="0" err="1"/>
              <a:t>intro.html</a:t>
            </a:r>
            <a:r>
              <a:rPr lang="en-US" baseline="0" dirty="0"/>
              <a:t>.</a:t>
            </a:r>
          </a:p>
          <a:p>
            <a:r>
              <a:rPr lang="en-US" baseline="0" dirty="0"/>
              <a:t>Here’s how you can use R to create simple bar charts with error bars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6E1A320-C9A1-4F56-B7A9-37727FAD9AF9}" type="slidenum">
              <a:rPr lang="en-US"/>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503363" y="720725"/>
            <a:ext cx="4119562" cy="3089275"/>
          </a:xfrm>
          <a:ln/>
        </p:spPr>
      </p:sp>
      <p:sp>
        <p:nvSpPr>
          <p:cNvPr id="30723" name="Notes Placeholder 2"/>
          <p:cNvSpPr>
            <a:spLocks noGrp="1"/>
          </p:cNvSpPr>
          <p:nvPr>
            <p:ph type="body" idx="1"/>
          </p:nvPr>
        </p:nvSpPr>
        <p:spPr>
          <a:noFill/>
          <a:ln/>
        </p:spPr>
        <p:txBody>
          <a:bodyPr/>
          <a:lstStyle/>
          <a:p>
            <a:pPr>
              <a:lnSpc>
                <a:spcPct val="80000"/>
              </a:lnSpc>
            </a:pPr>
            <a:r>
              <a:rPr lang="en-US" dirty="0" smtClean="0">
                <a:latin typeface="Times New Roman" pitchFamily="-97" charset="0"/>
              </a:rPr>
              <a:t>Plotting your data is the first step you should do after every experiment, to eyeball your results and judge whether statistical testing is worthwhile, or whether you need more data.  It’s said that John </a:t>
            </a:r>
            <a:r>
              <a:rPr lang="en-US" dirty="0" err="1" smtClean="0">
                <a:latin typeface="Times New Roman" pitchFamily="-97" charset="0"/>
              </a:rPr>
              <a:t>Tukey</a:t>
            </a:r>
            <a:r>
              <a:rPr lang="en-US" dirty="0" smtClean="0">
                <a:latin typeface="Times New Roman" pitchFamily="-97" charset="0"/>
              </a:rPr>
              <a:t>, the Stanford statistician who gave his name to one of the statistical tests we’ll be talking about, refused to help anybody who hadn’t first gone off and plotted their data on a big piece of paper.  </a:t>
            </a:r>
            <a:r>
              <a:rPr lang="en-US" dirty="0" err="1" smtClean="0">
                <a:latin typeface="Times New Roman" pitchFamily="-97" charset="0"/>
              </a:rPr>
              <a:t>Tukey’s</a:t>
            </a:r>
            <a:r>
              <a:rPr lang="en-US" dirty="0" smtClean="0">
                <a:latin typeface="Times New Roman" pitchFamily="-97" charset="0"/>
              </a:rPr>
              <a:t> excellent book </a:t>
            </a:r>
            <a:r>
              <a:rPr lang="en-US" i="1" dirty="0" smtClean="0">
                <a:latin typeface="Times New Roman" pitchFamily="-97" charset="0"/>
              </a:rPr>
              <a:t>Exploratory Data Analysis </a:t>
            </a:r>
            <a:r>
              <a:rPr lang="en-US" dirty="0" smtClean="0">
                <a:latin typeface="Times New Roman" pitchFamily="-97" charset="0"/>
              </a:rPr>
              <a:t>introduced the notion of a “box plot” (shown here on the right) which is even richer than a simple bar with error whiskers, showing 5 useful statistics about the spread of each data set in a single graphic. Don’t discount the value of your perceptual system for detecting patterns and really </a:t>
            </a:r>
            <a:r>
              <a:rPr lang="en-US" i="1" dirty="0" smtClean="0">
                <a:latin typeface="Times New Roman" pitchFamily="-97" charset="0"/>
              </a:rPr>
              <a:t>appreciating </a:t>
            </a:r>
            <a:r>
              <a:rPr lang="en-US" dirty="0" smtClean="0">
                <a:latin typeface="Times New Roman" pitchFamily="-97" charset="0"/>
              </a:rPr>
              <a:t>the size of effects.</a:t>
            </a:r>
          </a:p>
          <a:p>
            <a:pPr>
              <a:lnSpc>
                <a:spcPct val="80000"/>
              </a:lnSpc>
            </a:pPr>
            <a:r>
              <a:rPr lang="en-US" dirty="0" smtClean="0">
                <a:latin typeface="Times New Roman" pitchFamily="-97" charset="0"/>
              </a:rPr>
              <a:t>If you want to publish the results of your experiment, you’ll need to do some statistical tests as well, like the t tests or ANOVAs we’ll talk about in the rest of this lecture.  But your paper should still have plots with error bars in it.  Some researchers even argue that the error-bar plots are more valuable and persuasive than the statistical tests (G.R. Loftus, “A picture is worth a thousand p values: On the irrelevance of hypothesis testing in the microcomputer age,” </a:t>
            </a:r>
            <a:r>
              <a:rPr lang="en-US" i="1" dirty="0" smtClean="0">
                <a:latin typeface="Times New Roman" pitchFamily="-97" charset="0"/>
              </a:rPr>
              <a:t>Behavior Research Methods, Instruments &amp; Computers</a:t>
            </a:r>
            <a:r>
              <a:rPr lang="en-US" dirty="0" smtClean="0">
                <a:latin typeface="Times New Roman" pitchFamily="-97" charset="0"/>
              </a:rPr>
              <a:t>, 1993, 25(2), 250—256), though this view is far from universally held.</a:t>
            </a:r>
          </a:p>
          <a:p>
            <a:pPr>
              <a:lnSpc>
                <a:spcPct val="80000"/>
              </a:lnSpc>
            </a:pPr>
            <a:r>
              <a:rPr lang="en-US" dirty="0" smtClean="0">
                <a:latin typeface="Times New Roman" pitchFamily="-97" charset="0"/>
              </a:rPr>
              <a:t>Be warned that </a:t>
            </a:r>
            <a:r>
              <a:rPr lang="en-US" dirty="0" err="1" smtClean="0">
                <a:latin typeface="Times New Roman" pitchFamily="-97" charset="0"/>
              </a:rPr>
              <a:t>nonoverlapping</a:t>
            </a:r>
            <a:r>
              <a:rPr lang="en-US" dirty="0" smtClean="0">
                <a:latin typeface="Times New Roman" pitchFamily="-97" charset="0"/>
              </a:rPr>
              <a:t> error bars is only a rough indicator; it does </a:t>
            </a:r>
            <a:r>
              <a:rPr lang="en-US" i="1" dirty="0" smtClean="0">
                <a:latin typeface="Times New Roman" pitchFamily="-97" charset="0"/>
              </a:rPr>
              <a:t>not</a:t>
            </a:r>
            <a:r>
              <a:rPr lang="en-US" dirty="0" smtClean="0">
                <a:latin typeface="Times New Roman" pitchFamily="-97" charset="0"/>
              </a:rPr>
              <a:t> imply a statistically significant difference (i.e., p &lt; 0.05).  For that, you have to actually do the t test or ANOVA test, which is what we’ll turn to now. (For more explanation, see Harvey </a:t>
            </a:r>
            <a:r>
              <a:rPr lang="en-US" dirty="0" err="1" smtClean="0">
                <a:latin typeface="Times New Roman" pitchFamily="-97" charset="0"/>
              </a:rPr>
              <a:t>Motulsky</a:t>
            </a:r>
            <a:r>
              <a:rPr lang="en-US" dirty="0" smtClean="0">
                <a:latin typeface="Times New Roman" pitchFamily="-97" charset="0"/>
              </a:rPr>
              <a:t>, “The link between error bars and statistical significance”, http://</a:t>
            </a:r>
            <a:r>
              <a:rPr lang="en-US" dirty="0" err="1" smtClean="0">
                <a:latin typeface="Times New Roman" pitchFamily="-97" charset="0"/>
              </a:rPr>
              <a:t>www.graphpad.com</a:t>
            </a:r>
            <a:r>
              <a:rPr lang="en-US" dirty="0" smtClean="0">
                <a:latin typeface="Times New Roman" pitchFamily="-97" charset="0"/>
              </a:rPr>
              <a:t>/articles/</a:t>
            </a:r>
            <a:r>
              <a:rPr lang="en-US" dirty="0" err="1" smtClean="0">
                <a:latin typeface="Times New Roman" pitchFamily="-97" charset="0"/>
              </a:rPr>
              <a:t>errorbars.htm</a:t>
            </a:r>
            <a:r>
              <a:rPr lang="en-US" dirty="0" smtClean="0">
                <a:latin typeface="Times New Roman" pitchFamily="-97" charset="0"/>
              </a:rPr>
              <a:t>, 2002; and Dave </a:t>
            </a:r>
            <a:r>
              <a:rPr lang="en-US" dirty="0" err="1" smtClean="0">
                <a:latin typeface="Times New Roman" pitchFamily="-97" charset="0"/>
              </a:rPr>
              <a:t>Munger</a:t>
            </a:r>
            <a:r>
              <a:rPr lang="en-US" dirty="0" smtClean="0">
                <a:latin typeface="Times New Roman" pitchFamily="-97" charset="0"/>
              </a:rPr>
              <a:t>, “Most researchers don’t understand error bars,” http://</a:t>
            </a:r>
            <a:r>
              <a:rPr lang="en-US" dirty="0" err="1" smtClean="0">
                <a:latin typeface="Times New Roman" pitchFamily="-97" charset="0"/>
              </a:rPr>
              <a:t>scienceblogs.com</a:t>
            </a:r>
            <a:r>
              <a:rPr lang="en-US" dirty="0" smtClean="0">
                <a:latin typeface="Times New Roman" pitchFamily="-97" charset="0"/>
              </a:rPr>
              <a:t>/</a:t>
            </a:r>
            <a:r>
              <a:rPr lang="en-US" dirty="0" err="1" smtClean="0">
                <a:latin typeface="Times New Roman" pitchFamily="-97" charset="0"/>
              </a:rPr>
              <a:t>cognitivedaily</a:t>
            </a:r>
            <a:r>
              <a:rPr lang="en-US" dirty="0" smtClean="0">
                <a:latin typeface="Times New Roman" pitchFamily="-97" charset="0"/>
              </a:rPr>
              <a:t>/2008/07/most_researchers_dont_understa_1.php#more, March 2007.)</a:t>
            </a:r>
          </a:p>
          <a:p>
            <a:pPr>
              <a:lnSpc>
                <a:spcPct val="80000"/>
              </a:lnSpc>
            </a:pPr>
            <a:endParaRPr lang="en-US" dirty="0" smtClean="0">
              <a:latin typeface="Times New Roman" pitchFamily="-97" charset="0"/>
            </a:endParaRPr>
          </a:p>
        </p:txBody>
      </p:sp>
      <p:sp>
        <p:nvSpPr>
          <p:cNvPr id="30724" name="Slide Number Placeholder 3"/>
          <p:cNvSpPr>
            <a:spLocks noGrp="1"/>
          </p:cNvSpPr>
          <p:nvPr>
            <p:ph type="sldNum" sz="quarter" idx="5"/>
          </p:nvPr>
        </p:nvSpPr>
        <p:spPr>
          <a:noFill/>
        </p:spPr>
        <p:txBody>
          <a:bodyPr/>
          <a:lstStyle/>
          <a:p>
            <a:fld id="{112F649D-8709-487B-A76E-0D6CC7F3DC98}" type="slidenum">
              <a:rPr lang="en-US"/>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6F01A3A-BBB0-444F-83F1-847DD43D98C8}" type="slidenum">
              <a:rPr lang="en-US"/>
              <a:pPr/>
              <a:t>9</a:t>
            </a:fld>
            <a:endParaRPr lang="en-US"/>
          </a:p>
        </p:txBody>
      </p:sp>
      <p:sp>
        <p:nvSpPr>
          <p:cNvPr id="32771" name="Rectangle 2"/>
          <p:cNvSpPr>
            <a:spLocks noGrp="1" noRot="1" noChangeAspect="1" noChangeArrowheads="1" noTextEdit="1"/>
          </p:cNvSpPr>
          <p:nvPr>
            <p:ph type="sldImg"/>
          </p:nvPr>
        </p:nvSpPr>
        <p:spPr>
          <a:xfrm>
            <a:off x="1503363" y="720725"/>
            <a:ext cx="4119562" cy="3089275"/>
          </a:xfrm>
          <a:ln/>
        </p:spPr>
      </p:sp>
      <p:sp>
        <p:nvSpPr>
          <p:cNvPr id="32772" name="Rectangle 3"/>
          <p:cNvSpPr>
            <a:spLocks noGrp="1" noChangeArrowheads="1"/>
          </p:cNvSpPr>
          <p:nvPr>
            <p:ph type="body" idx="1"/>
          </p:nvPr>
        </p:nvSpPr>
        <p:spPr>
          <a:noFill/>
          <a:ln/>
        </p:spPr>
        <p:txBody>
          <a:bodyPr/>
          <a:lstStyle/>
          <a:p>
            <a:r>
              <a:rPr lang="en-US" smtClean="0">
                <a:latin typeface="Times New Roman" pitchFamily="-97" charset="0"/>
              </a:rPr>
              <a:t>Our hypothesis is that the position of the menubar makes a difference in time.  Another way of putting it is that the (noisy) process that produced the Mac access times is </a:t>
            </a:r>
            <a:r>
              <a:rPr lang="en-US" b="1" smtClean="0">
                <a:latin typeface="Times New Roman" pitchFamily="-97" charset="0"/>
              </a:rPr>
              <a:t>different </a:t>
            </a:r>
            <a:r>
              <a:rPr lang="en-US" smtClean="0">
                <a:latin typeface="Times New Roman" pitchFamily="-97" charset="0"/>
              </a:rPr>
              <a:t>from the process that produced the Windows access times.  Let’s make the hypothesis very specific: that the mean access time for the Mac menu bar is less than the mean access time for the Windows menu bar.</a:t>
            </a:r>
          </a:p>
          <a:p>
            <a:r>
              <a:rPr lang="en-US" smtClean="0">
                <a:latin typeface="Times New Roman" pitchFamily="-97" charset="0"/>
              </a:rPr>
              <a:t>In the presence of randomness, however, we can’t really </a:t>
            </a:r>
            <a:r>
              <a:rPr lang="en-US" i="1" smtClean="0">
                <a:latin typeface="Times New Roman" pitchFamily="-97" charset="0"/>
              </a:rPr>
              <a:t>prove </a:t>
            </a:r>
            <a:r>
              <a:rPr lang="en-US" smtClean="0">
                <a:latin typeface="Times New Roman" pitchFamily="-97" charset="0"/>
              </a:rPr>
              <a:t>our hypothesis.  Instead, we can only present evidence that it’s the best conclusion to draw from all possible other explanations.  We have to argue against a skeptic who claims that we’re wrong.  In this case, the skeptic’s position is that the position of the menu bar makes </a:t>
            </a:r>
            <a:r>
              <a:rPr lang="en-US" i="1" smtClean="0">
                <a:latin typeface="Times New Roman" pitchFamily="-97" charset="0"/>
              </a:rPr>
              <a:t>no</a:t>
            </a:r>
            <a:r>
              <a:rPr lang="en-US" smtClean="0">
                <a:latin typeface="Times New Roman" pitchFamily="-97" charset="0"/>
              </a:rPr>
              <a:t> difference; i.e., that the process producing Mac access times and Windows access times is the same process, and in particular that the mean Mac time is equal to the mean Windows time.  This hypothesis is called the </a:t>
            </a:r>
            <a:r>
              <a:rPr lang="en-US" b="1" smtClean="0">
                <a:latin typeface="Times New Roman" pitchFamily="-97" charset="0"/>
              </a:rPr>
              <a:t>null hypothesis</a:t>
            </a:r>
            <a:r>
              <a:rPr lang="en-US" smtClean="0">
                <a:latin typeface="Times New Roman" pitchFamily="-97" charset="0"/>
              </a:rPr>
              <a:t>.  In a sense, the null hypothesis is the “default” state of the world; our own hypothesis is called the </a:t>
            </a:r>
            <a:r>
              <a:rPr lang="en-US" b="1" smtClean="0">
                <a:latin typeface="Times New Roman" pitchFamily="-97" charset="0"/>
              </a:rPr>
              <a:t>alternative hypothesis</a:t>
            </a:r>
            <a:r>
              <a:rPr lang="en-US" smtClean="0">
                <a:latin typeface="Times New Roman" pitchFamily="-97" charset="0"/>
              </a:rPr>
              <a:t>.</a:t>
            </a:r>
          </a:p>
          <a:p>
            <a:r>
              <a:rPr lang="en-US" smtClean="0">
                <a:latin typeface="Times New Roman" pitchFamily="-97" charset="0"/>
              </a:rPr>
              <a:t>Our goal in hypothesis testing will be to accumulate enough evidence – enough of a difference between Mac times and Windows times – so that we can </a:t>
            </a:r>
            <a:r>
              <a:rPr lang="en-US" b="1" smtClean="0">
                <a:latin typeface="Times New Roman" pitchFamily="-97" charset="0"/>
              </a:rPr>
              <a:t>reject the null hypothesis</a:t>
            </a:r>
            <a:r>
              <a:rPr lang="en-US" smtClean="0">
                <a:latin typeface="Times New Roman" pitchFamily="-97" charset="0"/>
              </a:rPr>
              <a:t> as very unlikely.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953FE0D-2517-44AF-932A-1409AFC371E3}" type="slidenum">
              <a:rPr lang="en-US"/>
              <a:pPr/>
              <a:t>10</a:t>
            </a:fld>
            <a:endParaRPr lang="en-US"/>
          </a:p>
        </p:txBody>
      </p:sp>
      <p:sp>
        <p:nvSpPr>
          <p:cNvPr id="26627" name="Rectangle 2"/>
          <p:cNvSpPr>
            <a:spLocks noGrp="1" noRot="1" noChangeAspect="1" noChangeArrowheads="1" noTextEdit="1"/>
          </p:cNvSpPr>
          <p:nvPr>
            <p:ph type="sldImg"/>
          </p:nvPr>
        </p:nvSpPr>
        <p:spPr>
          <a:xfrm>
            <a:off x="1503363" y="720725"/>
            <a:ext cx="4119562" cy="3089275"/>
          </a:xfrm>
          <a:ln/>
        </p:spPr>
      </p:sp>
      <p:sp>
        <p:nvSpPr>
          <p:cNvPr id="26628" name="Rectangle 3"/>
          <p:cNvSpPr>
            <a:spLocks noGrp="1" noChangeArrowheads="1"/>
          </p:cNvSpPr>
          <p:nvPr>
            <p:ph type="body" idx="1"/>
          </p:nvPr>
        </p:nvSpPr>
        <p:spPr>
          <a:noFill/>
          <a:ln/>
        </p:spPr>
        <p:txBody>
          <a:bodyPr/>
          <a:lstStyle/>
          <a:p>
            <a:r>
              <a:rPr lang="en-US" smtClean="0">
                <a:latin typeface="Times New Roman" pitchFamily="-97" charset="0"/>
              </a:rPr>
              <a:t>Here’s the basic process we follow to determine whether the measurements we made support the hypothesis or not.</a:t>
            </a:r>
          </a:p>
          <a:p>
            <a:r>
              <a:rPr lang="en-US" smtClean="0">
                <a:latin typeface="Times New Roman" pitchFamily="-97" charset="0"/>
              </a:rPr>
              <a:t>We summarize the data with a </a:t>
            </a:r>
            <a:r>
              <a:rPr lang="en-US" b="1" smtClean="0">
                <a:latin typeface="Times New Roman" pitchFamily="-97" charset="0"/>
              </a:rPr>
              <a:t>statistic</a:t>
            </a:r>
            <a:r>
              <a:rPr lang="en-US" smtClean="0">
                <a:latin typeface="Times New Roman" pitchFamily="-97" charset="0"/>
              </a:rPr>
              <a:t> (which, by definition, is a function computed from a set of data samples).  A common statistic is the mean of the data, but it’s not necessarily the only useful one.  Depending on what property of the process we’re interesting in measuring, we may also compute the variance (or standard deviation), or median, or mode (i.e., the most frequent value).  Some researchers argue that for human behavior, the median is a better statistic than the mean, because the mean is far more distorted by outliers (people who are very slow or very fast, for example) than the median.</a:t>
            </a:r>
          </a:p>
          <a:p>
            <a:r>
              <a:rPr lang="en-US" smtClean="0">
                <a:latin typeface="Times New Roman" pitchFamily="-97" charset="0"/>
              </a:rPr>
              <a:t>Then we apply a </a:t>
            </a:r>
            <a:r>
              <a:rPr lang="en-US" b="1" smtClean="0">
                <a:latin typeface="Times New Roman" pitchFamily="-97" charset="0"/>
              </a:rPr>
              <a:t>statistical test</a:t>
            </a:r>
            <a:r>
              <a:rPr lang="en-US" smtClean="0">
                <a:latin typeface="Times New Roman" pitchFamily="-97" charset="0"/>
              </a:rPr>
              <a:t> that tells us whether the statistics support our hypothesis.  Two common tests for means are the </a:t>
            </a:r>
            <a:r>
              <a:rPr lang="en-US" b="1" smtClean="0">
                <a:latin typeface="Times New Roman" pitchFamily="-97" charset="0"/>
              </a:rPr>
              <a:t>t test</a:t>
            </a:r>
            <a:r>
              <a:rPr lang="en-US" smtClean="0">
                <a:latin typeface="Times New Roman" pitchFamily="-97" charset="0"/>
              </a:rPr>
              <a:t> (which asks whether the mean of one condition is different from the mean of another condition) and </a:t>
            </a:r>
            <a:r>
              <a:rPr lang="en-US" b="1" smtClean="0">
                <a:latin typeface="Times New Roman" pitchFamily="-97" charset="0"/>
              </a:rPr>
              <a:t>ANOVA</a:t>
            </a:r>
            <a:r>
              <a:rPr lang="en-US" smtClean="0">
                <a:latin typeface="Times New Roman" pitchFamily="-97" charset="0"/>
              </a:rPr>
              <a:t> (which asks the same question when we have the means of three or more conditions).</a:t>
            </a:r>
          </a:p>
          <a:p>
            <a:r>
              <a:rPr lang="en-US" smtClean="0">
                <a:latin typeface="Times New Roman" pitchFamily="-97" charset="0"/>
              </a:rPr>
              <a:t>The statistical test produces a </a:t>
            </a:r>
            <a:r>
              <a:rPr lang="en-US" b="1" smtClean="0">
                <a:latin typeface="Times New Roman" pitchFamily="-97" charset="0"/>
              </a:rPr>
              <a:t>p value</a:t>
            </a:r>
            <a:r>
              <a:rPr lang="en-US" smtClean="0">
                <a:latin typeface="Times New Roman" pitchFamily="-97" charset="0"/>
              </a:rPr>
              <a:t>, which is the probability that the difference in statistics that we observed happened purely by chance.  Every run of an experiment has random noise; the p value is basically the probability that the means were different </a:t>
            </a:r>
            <a:r>
              <a:rPr lang="en-US" i="1" smtClean="0">
                <a:latin typeface="Times New Roman" pitchFamily="-97" charset="0"/>
              </a:rPr>
              <a:t>only</a:t>
            </a:r>
            <a:r>
              <a:rPr lang="en-US" smtClean="0">
                <a:latin typeface="Times New Roman" pitchFamily="-97" charset="0"/>
              </a:rPr>
              <a:t> because of these random factors.  Thus, if the p value is less than 0.05, then we have a 95% confidence that there really is a difference.</a:t>
            </a:r>
            <a:r>
              <a:rPr lang="en-US" baseline="0" smtClean="0">
                <a:latin typeface="Times New Roman" pitchFamily="-97" charset="0"/>
              </a:rPr>
              <a:t> (There’s a more precise meaning for this, which we’ll get to in a bit.)</a:t>
            </a:r>
            <a:endParaRPr lang="en-US" smtClean="0">
              <a:latin typeface="Times New Roman" pitchFamily="-97" charset="0"/>
            </a:endParaRPr>
          </a:p>
          <a:p>
            <a:endParaRPr lang="en-US" smtClean="0">
              <a:latin typeface="Times New Roman" pitchFamily="-97"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7.png"/><Relationship Id="rId5" Type="http://schemas.openxmlformats.org/officeDocument/2006/relationships/package" Target="../embeddings/Microsoft_Excel_Sheet1.xlsx"/><Relationship Id="rId6" Type="http://schemas.openxmlformats.org/officeDocument/2006/relationships/image" Target="../media/image6.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hart" Target="../charts/char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xcel_97_-_2004_Worksheet1.xls"/><Relationship Id="rId5" Type="http://schemas.openxmlformats.org/officeDocument/2006/relationships/image" Target="../media/image2.emf"/><Relationship Id="rId6" Type="http://schemas.openxmlformats.org/officeDocument/2006/relationships/oleObject" Target="../embeddings/Microsoft_Excel_97_-_2004_Worksheet2.xls"/><Relationship Id="rId7"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xcel_97_-_2004_Worksheet3.xls"/><Relationship Id="rId5"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L13: Experiment Analysis</a:t>
            </a:r>
            <a:endParaRPr lang="en-US" dirty="0"/>
          </a:p>
        </p:txBody>
      </p:sp>
      <p:sp>
        <p:nvSpPr>
          <p:cNvPr id="3" name="Subtitle 2"/>
          <p:cNvSpPr>
            <a:spLocks noGrp="1"/>
          </p:cNvSpPr>
          <p:nvPr>
            <p:ph type="subTitle" idx="1"/>
          </p:nvPr>
        </p:nvSpPr>
        <p:spPr>
          <a:xfrm>
            <a:off x="1371600" y="3505200"/>
            <a:ext cx="6858000" cy="2133600"/>
          </a:xfrm>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Statistical Testing</a:t>
            </a:r>
          </a:p>
        </p:txBody>
      </p:sp>
      <p:sp>
        <p:nvSpPr>
          <p:cNvPr id="25603" name="Rectangle 3"/>
          <p:cNvSpPr>
            <a:spLocks noGrp="1" noChangeArrowheads="1"/>
          </p:cNvSpPr>
          <p:nvPr>
            <p:ph type="body" idx="1"/>
          </p:nvPr>
        </p:nvSpPr>
        <p:spPr/>
        <p:txBody>
          <a:bodyPr/>
          <a:lstStyle/>
          <a:p>
            <a:pPr>
              <a:lnSpc>
                <a:spcPct val="80000"/>
              </a:lnSpc>
            </a:pPr>
            <a:r>
              <a:rPr lang="en-US" sz="2400" dirty="0" smtClean="0"/>
              <a:t>Compute a statistic summarizing the experimental data</a:t>
            </a:r>
          </a:p>
          <a:p>
            <a:pPr lvl="2">
              <a:lnSpc>
                <a:spcPct val="80000"/>
              </a:lnSpc>
              <a:buFontTx/>
              <a:buNone/>
            </a:pPr>
            <a:r>
              <a:rPr lang="en-US" sz="1800" dirty="0" smtClean="0"/>
              <a:t>mean(Win)</a:t>
            </a:r>
          </a:p>
          <a:p>
            <a:pPr lvl="2">
              <a:lnSpc>
                <a:spcPct val="80000"/>
              </a:lnSpc>
              <a:buFontTx/>
              <a:buNone/>
            </a:pPr>
            <a:r>
              <a:rPr lang="en-US" sz="1800" dirty="0" smtClean="0"/>
              <a:t>mean(Mac)</a:t>
            </a:r>
          </a:p>
          <a:p>
            <a:pPr lvl="2">
              <a:lnSpc>
                <a:spcPct val="80000"/>
              </a:lnSpc>
              <a:buFontTx/>
              <a:buNone/>
            </a:pPr>
            <a:endParaRPr lang="en-US" sz="1800" dirty="0" smtClean="0"/>
          </a:p>
          <a:p>
            <a:pPr>
              <a:lnSpc>
                <a:spcPct val="80000"/>
              </a:lnSpc>
            </a:pPr>
            <a:r>
              <a:rPr lang="en-US" sz="2400" dirty="0" smtClean="0"/>
              <a:t>Apply a statistical test</a:t>
            </a:r>
          </a:p>
          <a:p>
            <a:pPr lvl="1">
              <a:lnSpc>
                <a:spcPct val="80000"/>
              </a:lnSpc>
            </a:pPr>
            <a:r>
              <a:rPr lang="en-US" sz="2000" i="1" dirty="0" smtClean="0"/>
              <a:t>t</a:t>
            </a:r>
            <a:r>
              <a:rPr lang="en-US" sz="2000" dirty="0" smtClean="0"/>
              <a:t> test: are two means different?</a:t>
            </a:r>
          </a:p>
          <a:p>
            <a:pPr lvl="1">
              <a:lnSpc>
                <a:spcPct val="80000"/>
              </a:lnSpc>
            </a:pPr>
            <a:r>
              <a:rPr lang="en-US" sz="2000" dirty="0" smtClean="0"/>
              <a:t>ANOVA (</a:t>
            </a:r>
            <a:r>
              <a:rPr lang="en-US" sz="2000" dirty="0" err="1" smtClean="0"/>
              <a:t>ANalysis</a:t>
            </a:r>
            <a:r>
              <a:rPr lang="en-US" sz="2000" dirty="0" smtClean="0"/>
              <a:t> Of </a:t>
            </a:r>
            <a:r>
              <a:rPr lang="en-US" sz="2000" dirty="0" err="1" smtClean="0"/>
              <a:t>VAriance</a:t>
            </a:r>
            <a:r>
              <a:rPr lang="en-US" sz="2000" dirty="0" smtClean="0"/>
              <a:t>): are three or more means different?</a:t>
            </a:r>
          </a:p>
          <a:p>
            <a:pPr lvl="1">
              <a:lnSpc>
                <a:spcPct val="80000"/>
              </a:lnSpc>
            </a:pPr>
            <a:endParaRPr lang="en-US" sz="2000" dirty="0" smtClean="0"/>
          </a:p>
          <a:p>
            <a:pPr>
              <a:lnSpc>
                <a:spcPct val="80000"/>
              </a:lnSpc>
            </a:pPr>
            <a:r>
              <a:rPr lang="en-US" sz="2400" dirty="0" smtClean="0"/>
              <a:t>Test produces a </a:t>
            </a:r>
            <a:r>
              <a:rPr lang="en-US" sz="2400" i="1" dirty="0" smtClean="0"/>
              <a:t>p</a:t>
            </a:r>
            <a:r>
              <a:rPr lang="en-US" sz="2400" dirty="0" smtClean="0"/>
              <a:t> value</a:t>
            </a:r>
          </a:p>
          <a:p>
            <a:pPr lvl="1">
              <a:lnSpc>
                <a:spcPct val="80000"/>
              </a:lnSpc>
            </a:pPr>
            <a:r>
              <a:rPr lang="en-US" sz="2000" i="1" dirty="0" smtClean="0"/>
              <a:t>p</a:t>
            </a:r>
            <a:r>
              <a:rPr lang="en-US" sz="2000" dirty="0" smtClean="0"/>
              <a:t> value = probability that the observed difference happened purely by chance</a:t>
            </a:r>
          </a:p>
          <a:p>
            <a:pPr lvl="1">
              <a:lnSpc>
                <a:spcPct val="80000"/>
              </a:lnSpc>
            </a:pPr>
            <a:r>
              <a:rPr lang="en-US" sz="2000" dirty="0" smtClean="0"/>
              <a:t>If p &lt; 0.05, then we are 95% confident that there is a difference between Windows and Mac</a:t>
            </a:r>
          </a:p>
        </p:txBody>
      </p:sp>
      <p:sp>
        <p:nvSpPr>
          <p:cNvPr id="25604" name="Date Placeholder 3"/>
          <p:cNvSpPr>
            <a:spLocks noGrp="1"/>
          </p:cNvSpPr>
          <p:nvPr>
            <p:ph type="dt" sz="quarter" idx="10"/>
          </p:nvPr>
        </p:nvSpPr>
        <p:spPr>
          <a:noFill/>
        </p:spPr>
        <p:txBody>
          <a:bodyPr/>
          <a:lstStyle/>
          <a:p>
            <a:r>
              <a:rPr lang="en-US" smtClean="0"/>
              <a:t>Spring 2013</a:t>
            </a:r>
            <a:endParaRPr lang="en-US"/>
          </a:p>
        </p:txBody>
      </p:sp>
      <p:sp>
        <p:nvSpPr>
          <p:cNvPr id="2560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5606" name="Slide Number Placeholder 5"/>
          <p:cNvSpPr>
            <a:spLocks noGrp="1"/>
          </p:cNvSpPr>
          <p:nvPr>
            <p:ph type="sldNum" sz="quarter" idx="12"/>
          </p:nvPr>
        </p:nvSpPr>
        <p:spPr>
          <a:noFill/>
        </p:spPr>
        <p:txBody>
          <a:bodyPr/>
          <a:lstStyle/>
          <a:p>
            <a:fld id="{56E3039D-356E-4484-A114-DA379039B88A}" type="slidenum">
              <a:rPr lang="en-US"/>
              <a:pPr/>
              <a:t>10</a:t>
            </a:fld>
            <a:endParaRPr lang="en-US"/>
          </a:p>
        </p:txBody>
      </p:sp>
    </p:spTree>
    <p:extLst>
      <p:ext uri="{BB962C8B-B14F-4D97-AF65-F5344CB8AC3E}">
        <p14:creationId xmlns:p14="http://schemas.microsoft.com/office/powerpoint/2010/main" val="28336781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r>
              <a:rPr lang="en-US" smtClean="0"/>
              <a:t>Spring 2013</a:t>
            </a:r>
            <a:endParaRPr lang="en-US"/>
          </a:p>
        </p:txBody>
      </p:sp>
      <p:sp>
        <p:nvSpPr>
          <p:cNvPr id="3379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3796" name="Slide Number Placeholder 5"/>
          <p:cNvSpPr>
            <a:spLocks noGrp="1"/>
          </p:cNvSpPr>
          <p:nvPr>
            <p:ph type="sldNum" sz="quarter" idx="12"/>
          </p:nvPr>
        </p:nvSpPr>
        <p:spPr>
          <a:noFill/>
        </p:spPr>
        <p:txBody>
          <a:bodyPr/>
          <a:lstStyle/>
          <a:p>
            <a:fld id="{CB2CD7B9-B4BF-4665-832E-5AAED50DA1B8}" type="slidenum">
              <a:rPr lang="en-US"/>
              <a:pPr/>
              <a:t>11</a:t>
            </a:fld>
            <a:endParaRPr lang="en-US"/>
          </a:p>
        </p:txBody>
      </p:sp>
      <p:sp>
        <p:nvSpPr>
          <p:cNvPr id="33797" name="Rectangle 2"/>
          <p:cNvSpPr>
            <a:spLocks noGrp="1" noChangeArrowheads="1"/>
          </p:cNvSpPr>
          <p:nvPr>
            <p:ph type="title"/>
          </p:nvPr>
        </p:nvSpPr>
        <p:spPr/>
        <p:txBody>
          <a:bodyPr/>
          <a:lstStyle/>
          <a:p>
            <a:r>
              <a:rPr lang="en-US" smtClean="0"/>
              <a:t>Statistical Significance</a:t>
            </a:r>
          </a:p>
        </p:txBody>
      </p:sp>
      <p:sp>
        <p:nvSpPr>
          <p:cNvPr id="33798" name="Rectangle 3"/>
          <p:cNvSpPr>
            <a:spLocks noGrp="1" noChangeArrowheads="1"/>
          </p:cNvSpPr>
          <p:nvPr>
            <p:ph type="body" idx="1"/>
          </p:nvPr>
        </p:nvSpPr>
        <p:spPr>
          <a:xfrm>
            <a:off x="685800" y="1143000"/>
            <a:ext cx="7772400" cy="4953000"/>
          </a:xfrm>
        </p:spPr>
        <p:txBody>
          <a:bodyPr/>
          <a:lstStyle/>
          <a:p>
            <a:pPr>
              <a:lnSpc>
                <a:spcPct val="80000"/>
              </a:lnSpc>
            </a:pPr>
            <a:r>
              <a:rPr lang="en-US" sz="2000" dirty="0" smtClean="0"/>
              <a:t>Compute a statistic from our experimental data</a:t>
            </a:r>
          </a:p>
          <a:p>
            <a:pPr lvl="2">
              <a:lnSpc>
                <a:spcPct val="80000"/>
              </a:lnSpc>
              <a:buFontTx/>
              <a:buNone/>
            </a:pPr>
            <a:r>
              <a:rPr lang="en-US" sz="1600" dirty="0" smtClean="0"/>
              <a:t>X = mean(Win) </a:t>
            </a:r>
            <a:r>
              <a:rPr lang="en-US" sz="1600" dirty="0" smtClean="0">
                <a:latin typeface="Verdana" pitchFamily="-97" charset="0"/>
              </a:rPr>
              <a:t>–</a:t>
            </a:r>
            <a:r>
              <a:rPr lang="en-US" sz="1600" dirty="0" smtClean="0"/>
              <a:t> mean(Mac)</a:t>
            </a:r>
          </a:p>
          <a:p>
            <a:pPr>
              <a:lnSpc>
                <a:spcPct val="80000"/>
              </a:lnSpc>
            </a:pPr>
            <a:endParaRPr lang="en-US" sz="2000" dirty="0" smtClean="0"/>
          </a:p>
          <a:p>
            <a:pPr>
              <a:lnSpc>
                <a:spcPct val="80000"/>
              </a:lnSpc>
            </a:pPr>
            <a:r>
              <a:rPr lang="en-US" sz="2000" dirty="0" smtClean="0"/>
              <a:t>Determine the probability distribution of the statistic assuming H0 is true</a:t>
            </a:r>
          </a:p>
          <a:p>
            <a:pPr lvl="1">
              <a:lnSpc>
                <a:spcPct val="80000"/>
              </a:lnSpc>
              <a:buFontTx/>
              <a:buNone/>
            </a:pPr>
            <a:r>
              <a:rPr lang="en-US" sz="1800" dirty="0" smtClean="0"/>
              <a:t>		</a:t>
            </a:r>
            <a:r>
              <a:rPr lang="en-US" sz="1800" dirty="0" err="1" smtClean="0"/>
              <a:t>Pr</a:t>
            </a:r>
            <a:r>
              <a:rPr lang="en-US" sz="1800" dirty="0" smtClean="0"/>
              <a:t>( X=x | H0)</a:t>
            </a:r>
          </a:p>
          <a:p>
            <a:pPr>
              <a:lnSpc>
                <a:spcPct val="80000"/>
              </a:lnSpc>
            </a:pPr>
            <a:endParaRPr lang="en-US" sz="2000" dirty="0" smtClean="0"/>
          </a:p>
          <a:p>
            <a:pPr>
              <a:lnSpc>
                <a:spcPct val="80000"/>
              </a:lnSpc>
            </a:pPr>
            <a:r>
              <a:rPr lang="en-US" sz="2000" dirty="0" smtClean="0"/>
              <a:t>Measure the probability of getting the same or greater difference</a:t>
            </a:r>
          </a:p>
          <a:p>
            <a:pPr lvl="1">
              <a:lnSpc>
                <a:spcPct val="80000"/>
              </a:lnSpc>
              <a:buFontTx/>
              <a:buNone/>
            </a:pPr>
            <a:r>
              <a:rPr lang="en-US" sz="1800" dirty="0" smtClean="0"/>
              <a:t>		</a:t>
            </a:r>
            <a:r>
              <a:rPr lang="en-US" sz="1800" dirty="0" err="1" smtClean="0"/>
              <a:t>Pr</a:t>
            </a:r>
            <a:r>
              <a:rPr lang="en-US" sz="1800" dirty="0" smtClean="0"/>
              <a:t> ( X &gt; x0 | H0 )     </a:t>
            </a:r>
            <a:r>
              <a:rPr lang="en-US" sz="1800" i="1" dirty="0" smtClean="0"/>
              <a:t>one-sided test</a:t>
            </a:r>
            <a:endParaRPr lang="en-US" sz="1800" dirty="0" smtClean="0"/>
          </a:p>
          <a:p>
            <a:pPr lvl="1">
              <a:lnSpc>
                <a:spcPct val="80000"/>
              </a:lnSpc>
              <a:buFontTx/>
              <a:buNone/>
            </a:pPr>
            <a:r>
              <a:rPr lang="en-US" sz="1800" dirty="0" smtClean="0"/>
              <a:t>    2 </a:t>
            </a:r>
            <a:r>
              <a:rPr lang="en-US" sz="1800" dirty="0" err="1" smtClean="0"/>
              <a:t>Pr</a:t>
            </a:r>
            <a:r>
              <a:rPr lang="en-US" sz="1800" dirty="0" smtClean="0"/>
              <a:t> ( X &gt; |x0| | H0)    </a:t>
            </a:r>
            <a:r>
              <a:rPr lang="en-US" sz="1800" i="1" dirty="0" smtClean="0"/>
              <a:t>two-sided test</a:t>
            </a:r>
            <a:endParaRPr lang="en-US" sz="1800" dirty="0" smtClean="0"/>
          </a:p>
          <a:p>
            <a:pPr>
              <a:lnSpc>
                <a:spcPct val="80000"/>
              </a:lnSpc>
            </a:pPr>
            <a:endParaRPr lang="en-US" sz="2000" dirty="0" smtClean="0"/>
          </a:p>
          <a:p>
            <a:pPr>
              <a:lnSpc>
                <a:spcPct val="80000"/>
              </a:lnSpc>
            </a:pPr>
            <a:r>
              <a:rPr lang="en-US" sz="2000" dirty="0" smtClean="0"/>
              <a:t>If that probability is less than 5%, then we say</a:t>
            </a:r>
          </a:p>
          <a:p>
            <a:pPr lvl="1">
              <a:lnSpc>
                <a:spcPct val="80000"/>
              </a:lnSpc>
            </a:pPr>
            <a:r>
              <a:rPr lang="en-US" sz="1800" dirty="0" smtClean="0">
                <a:latin typeface="Verdana" pitchFamily="-97" charset="0"/>
              </a:rPr>
              <a:t>“</a:t>
            </a:r>
            <a:r>
              <a:rPr lang="en-US" sz="1800" dirty="0" smtClean="0"/>
              <a:t>We reject the null hypothesis at the 5% significance level</a:t>
            </a:r>
            <a:r>
              <a:rPr lang="en-US" sz="1800" dirty="0" smtClean="0">
                <a:latin typeface="Verdana" pitchFamily="-97" charset="0"/>
              </a:rPr>
              <a:t>”</a:t>
            </a:r>
            <a:endParaRPr lang="en-US" sz="1800" dirty="0" smtClean="0"/>
          </a:p>
          <a:p>
            <a:pPr lvl="1">
              <a:lnSpc>
                <a:spcPct val="80000"/>
              </a:lnSpc>
            </a:pPr>
            <a:r>
              <a:rPr lang="en-US" sz="1800" dirty="0" smtClean="0"/>
              <a:t>equivalently: </a:t>
            </a:r>
            <a:r>
              <a:rPr lang="en-US" sz="1800" dirty="0" smtClean="0">
                <a:latin typeface="Verdana" pitchFamily="-97" charset="0"/>
              </a:rPr>
              <a:t>“</a:t>
            </a:r>
            <a:r>
              <a:rPr lang="en-US" sz="1800" dirty="0" smtClean="0"/>
              <a:t>difference between </a:t>
            </a:r>
            <a:r>
              <a:rPr lang="en-US" sz="1800" dirty="0" err="1" smtClean="0"/>
              <a:t>menubars</a:t>
            </a:r>
            <a:r>
              <a:rPr lang="en-US" sz="1800" dirty="0" smtClean="0"/>
              <a:t> is statistically significant (p &lt; .05)</a:t>
            </a:r>
            <a:r>
              <a:rPr lang="en-US" sz="1800" dirty="0" smtClean="0">
                <a:latin typeface="Verdana" pitchFamily="-97" charset="0"/>
              </a:rPr>
              <a:t>”</a:t>
            </a:r>
            <a:endParaRPr lang="en-US" sz="1800" dirty="0" smtClean="0"/>
          </a:p>
          <a:p>
            <a:pPr>
              <a:lnSpc>
                <a:spcPct val="80000"/>
              </a:lnSpc>
            </a:pPr>
            <a:endParaRPr lang="en-US" sz="2000" dirty="0" smtClean="0"/>
          </a:p>
          <a:p>
            <a:pPr>
              <a:lnSpc>
                <a:spcPct val="80000"/>
              </a:lnSpc>
            </a:pPr>
            <a:r>
              <a:rPr lang="en-US" sz="2000" dirty="0" smtClean="0"/>
              <a:t>Statistically significant does not mean scientifically important</a:t>
            </a:r>
          </a:p>
        </p:txBody>
      </p:sp>
    </p:spTree>
    <p:extLst>
      <p:ext uri="{BB962C8B-B14F-4D97-AF65-F5344CB8AC3E}">
        <p14:creationId xmlns:p14="http://schemas.microsoft.com/office/powerpoint/2010/main" val="187017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In hypothesis testing: </a:t>
            </a:r>
            <a:r>
              <a:rPr lang="en-US" dirty="0" smtClean="0"/>
              <a:t>(</a:t>
            </a:r>
            <a:r>
              <a:rPr lang="en-US" b="1" dirty="0" smtClean="0"/>
              <a:t>choose all good answers</a:t>
            </a:r>
            <a:r>
              <a:rPr lang="en-US" dirty="0" smtClean="0"/>
              <a:t>):</a:t>
            </a:r>
          </a:p>
          <a:p>
            <a:pPr marL="914400" lvl="1" indent="-457200">
              <a:buFont typeface="+mj-lt"/>
              <a:buAutoNum type="alphaUcPeriod"/>
            </a:pPr>
            <a:r>
              <a:rPr lang="en-US" dirty="0" smtClean="0"/>
              <a:t>The p value represents the probability that the hypothesis is true.</a:t>
            </a:r>
          </a:p>
          <a:p>
            <a:pPr marL="914400" lvl="1" indent="-457200">
              <a:buFont typeface="+mj-lt"/>
              <a:buAutoNum type="alphaUcPeriod"/>
            </a:pPr>
            <a:r>
              <a:rPr lang="en-US" dirty="0" smtClean="0"/>
              <a:t>Non-overlapping standard error bars is a rough test that two conditions are likely to be different.</a:t>
            </a:r>
          </a:p>
          <a:p>
            <a:pPr marL="914400" lvl="1" indent="-457200">
              <a:buFont typeface="+mj-lt"/>
              <a:buAutoNum type="alphaUcPeriod"/>
            </a:pPr>
            <a:r>
              <a:rPr lang="en-US" dirty="0" smtClean="0"/>
              <a:t>If two conditions are different at the 5% significance leve</a:t>
            </a:r>
            <a:r>
              <a:rPr lang="en-US" dirty="0" smtClean="0"/>
              <a:t>l, that </a:t>
            </a:r>
            <a:r>
              <a:rPr lang="en-US" dirty="0" smtClean="0"/>
              <a:t>means that one condition is at least 5% </a:t>
            </a:r>
            <a:r>
              <a:rPr lang="en-US" dirty="0" smtClean="0"/>
              <a:t>faster </a:t>
            </a:r>
            <a:r>
              <a:rPr lang="en-US" dirty="0" smtClean="0"/>
              <a:t>than the other.</a:t>
            </a:r>
          </a:p>
          <a:p>
            <a:pPr marL="914400" lvl="1" indent="-457200">
              <a:buFont typeface="+mj-lt"/>
              <a:buAutoNum type="alphaUcPeriod"/>
            </a:pPr>
            <a:r>
              <a:rPr lang="en-US" dirty="0" smtClean="0"/>
              <a:t>The goal of the experiment is to provide sufficient evidence against the null hypothesis.</a:t>
            </a: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12</a:t>
            </a:fld>
            <a:endParaRPr lang="en-US"/>
          </a:p>
        </p:txBody>
      </p:sp>
    </p:spTree>
    <p:extLst>
      <p:ext uri="{BB962C8B-B14F-4D97-AF65-F5344CB8AC3E}">
        <p14:creationId xmlns:p14="http://schemas.microsoft.com/office/powerpoint/2010/main" val="403234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Statistical Tests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13</a:t>
            </a:fld>
            <a:endParaRPr lang="en-US"/>
          </a:p>
        </p:txBody>
      </p:sp>
    </p:spTree>
    <p:extLst>
      <p:ext uri="{BB962C8B-B14F-4D97-AF65-F5344CB8AC3E}">
        <p14:creationId xmlns:p14="http://schemas.microsoft.com/office/powerpoint/2010/main" val="130043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r>
              <a:rPr lang="en-US" smtClean="0"/>
              <a:t>Spring 2013</a:t>
            </a:r>
            <a:endParaRPr lang="en-US"/>
          </a:p>
        </p:txBody>
      </p:sp>
      <p:sp>
        <p:nvSpPr>
          <p:cNvPr id="3584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5844" name="Slide Number Placeholder 5"/>
          <p:cNvSpPr>
            <a:spLocks noGrp="1"/>
          </p:cNvSpPr>
          <p:nvPr>
            <p:ph type="sldNum" sz="quarter" idx="12"/>
          </p:nvPr>
        </p:nvSpPr>
        <p:spPr>
          <a:noFill/>
        </p:spPr>
        <p:txBody>
          <a:bodyPr/>
          <a:lstStyle/>
          <a:p>
            <a:fld id="{3174811F-29F5-451C-B571-E6FD0A6A5F55}" type="slidenum">
              <a:rPr lang="en-US"/>
              <a:pPr/>
              <a:t>14</a:t>
            </a:fld>
            <a:endParaRPr lang="en-US"/>
          </a:p>
        </p:txBody>
      </p:sp>
      <p:sp>
        <p:nvSpPr>
          <p:cNvPr id="35845" name="Rectangle 2"/>
          <p:cNvSpPr>
            <a:spLocks noGrp="1" noChangeArrowheads="1"/>
          </p:cNvSpPr>
          <p:nvPr>
            <p:ph type="title"/>
          </p:nvPr>
        </p:nvSpPr>
        <p:spPr/>
        <p:txBody>
          <a:bodyPr/>
          <a:lstStyle/>
          <a:p>
            <a:r>
              <a:rPr lang="en-US" smtClean="0"/>
              <a:t>T test</a:t>
            </a:r>
          </a:p>
        </p:txBody>
      </p:sp>
      <p:sp>
        <p:nvSpPr>
          <p:cNvPr id="35846" name="Rectangle 3"/>
          <p:cNvSpPr>
            <a:spLocks noGrp="1" noChangeArrowheads="1"/>
          </p:cNvSpPr>
          <p:nvPr>
            <p:ph type="body" idx="1"/>
          </p:nvPr>
        </p:nvSpPr>
        <p:spPr>
          <a:xfrm>
            <a:off x="685800" y="1066800"/>
            <a:ext cx="7772400" cy="5029200"/>
          </a:xfrm>
        </p:spPr>
        <p:txBody>
          <a:bodyPr/>
          <a:lstStyle/>
          <a:p>
            <a:pPr>
              <a:lnSpc>
                <a:spcPct val="80000"/>
              </a:lnSpc>
            </a:pPr>
            <a:r>
              <a:rPr lang="en-US" sz="2400" dirty="0" smtClean="0"/>
              <a:t>T test compares the means of two samples A and B</a:t>
            </a:r>
          </a:p>
          <a:p>
            <a:pPr>
              <a:lnSpc>
                <a:spcPct val="80000"/>
              </a:lnSpc>
            </a:pPr>
            <a:endParaRPr lang="en-US" sz="2400" dirty="0" smtClean="0"/>
          </a:p>
          <a:p>
            <a:pPr>
              <a:lnSpc>
                <a:spcPct val="80000"/>
              </a:lnSpc>
            </a:pPr>
            <a:r>
              <a:rPr lang="en-US" sz="2400" dirty="0" smtClean="0"/>
              <a:t>Two-sided:</a:t>
            </a:r>
          </a:p>
          <a:p>
            <a:pPr lvl="1">
              <a:lnSpc>
                <a:spcPct val="80000"/>
              </a:lnSpc>
            </a:pPr>
            <a:r>
              <a:rPr lang="en-US" sz="2000" dirty="0" smtClean="0"/>
              <a:t>H0: mean(A) = mean(B)</a:t>
            </a:r>
          </a:p>
          <a:p>
            <a:pPr lvl="1">
              <a:lnSpc>
                <a:spcPct val="80000"/>
              </a:lnSpc>
            </a:pPr>
            <a:r>
              <a:rPr lang="en-US" sz="2000" dirty="0" smtClean="0"/>
              <a:t>H1: mean(A) &lt;&gt; mean(B)</a:t>
            </a:r>
          </a:p>
          <a:p>
            <a:pPr>
              <a:lnSpc>
                <a:spcPct val="80000"/>
              </a:lnSpc>
            </a:pPr>
            <a:endParaRPr lang="en-US" sz="2400" dirty="0" smtClean="0"/>
          </a:p>
          <a:p>
            <a:pPr>
              <a:lnSpc>
                <a:spcPct val="80000"/>
              </a:lnSpc>
            </a:pPr>
            <a:r>
              <a:rPr lang="en-US" sz="2400" dirty="0" smtClean="0"/>
              <a:t>One-sided:</a:t>
            </a:r>
          </a:p>
          <a:p>
            <a:pPr lvl="1">
              <a:lnSpc>
                <a:spcPct val="80000"/>
              </a:lnSpc>
            </a:pPr>
            <a:r>
              <a:rPr lang="en-US" sz="2000" dirty="0" smtClean="0"/>
              <a:t>H0: mean(A) = mean(B)</a:t>
            </a:r>
          </a:p>
          <a:p>
            <a:pPr lvl="1">
              <a:lnSpc>
                <a:spcPct val="80000"/>
              </a:lnSpc>
            </a:pPr>
            <a:r>
              <a:rPr lang="en-US" sz="2000" dirty="0" smtClean="0"/>
              <a:t>H1: mean(A) &lt; mean(B)</a:t>
            </a:r>
          </a:p>
          <a:p>
            <a:pPr>
              <a:lnSpc>
                <a:spcPct val="80000"/>
              </a:lnSpc>
            </a:pPr>
            <a:endParaRPr lang="en-US" sz="2400" dirty="0" smtClean="0"/>
          </a:p>
          <a:p>
            <a:pPr>
              <a:lnSpc>
                <a:spcPct val="80000"/>
              </a:lnSpc>
            </a:pPr>
            <a:r>
              <a:rPr lang="en-US" sz="2400" dirty="0" smtClean="0"/>
              <a:t>Assumptions:</a:t>
            </a:r>
          </a:p>
          <a:p>
            <a:pPr lvl="1">
              <a:lnSpc>
                <a:spcPct val="80000"/>
              </a:lnSpc>
            </a:pPr>
            <a:r>
              <a:rPr lang="en-US" sz="2000" dirty="0" smtClean="0"/>
              <a:t>samples A &amp; B are independent (between-subjects, randomized)</a:t>
            </a:r>
          </a:p>
          <a:p>
            <a:pPr lvl="1">
              <a:lnSpc>
                <a:spcPct val="80000"/>
              </a:lnSpc>
            </a:pPr>
            <a:r>
              <a:rPr lang="en-US" sz="2000" dirty="0" smtClean="0"/>
              <a:t>normal distribution</a:t>
            </a:r>
          </a:p>
          <a:p>
            <a:pPr lvl="1">
              <a:lnSpc>
                <a:spcPct val="80000"/>
              </a:lnSpc>
            </a:pPr>
            <a:r>
              <a:rPr lang="en-US" sz="2000" dirty="0" smtClean="0"/>
              <a:t>equal variance</a:t>
            </a:r>
          </a:p>
        </p:txBody>
      </p:sp>
    </p:spTree>
    <p:extLst>
      <p:ext uri="{BB962C8B-B14F-4D97-AF65-F5344CB8AC3E}">
        <p14:creationId xmlns:p14="http://schemas.microsoft.com/office/powerpoint/2010/main" val="1514550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T </a:t>
            </a:r>
            <a:r>
              <a:rPr lang="en-US" dirty="0" smtClean="0"/>
              <a:t>Test</a:t>
            </a:r>
            <a:endParaRPr lang="en-US" dirty="0"/>
          </a:p>
        </p:txBody>
      </p:sp>
      <p:sp>
        <p:nvSpPr>
          <p:cNvPr id="6" name="Content Placeholder 5"/>
          <p:cNvSpPr>
            <a:spLocks noGrp="1"/>
          </p:cNvSpPr>
          <p:nvPr>
            <p:ph idx="1"/>
          </p:nvPr>
        </p:nvSpPr>
        <p:spPr/>
        <p:txBody>
          <a:bodyPr/>
          <a:lstStyle/>
          <a:p>
            <a:r>
              <a:rPr lang="en-US" dirty="0" err="1" smtClean="0"/>
              <a:t>t.test</a:t>
            </a:r>
            <a:r>
              <a:rPr lang="en-US" dirty="0" smtClean="0"/>
              <a:t>(data1$win</a:t>
            </a:r>
            <a:r>
              <a:rPr lang="en-US" dirty="0"/>
              <a:t>, </a:t>
            </a:r>
            <a:r>
              <a:rPr lang="en-US" dirty="0" smtClean="0"/>
              <a:t>data1$mac</a:t>
            </a:r>
            <a:r>
              <a:rPr lang="en-US" dirty="0"/>
              <a:t>)</a:t>
            </a:r>
          </a:p>
          <a:p>
            <a:endParaRPr lang="en-US" dirty="0"/>
          </a:p>
          <a:p>
            <a:endParaRPr lang="en-US" dirty="0"/>
          </a:p>
        </p:txBody>
      </p:sp>
      <p:sp>
        <p:nvSpPr>
          <p:cNvPr id="3" name="Date Placeholder 2"/>
          <p:cNvSpPr>
            <a:spLocks noGrp="1"/>
          </p:cNvSpPr>
          <p:nvPr>
            <p:ph type="dt" sz="half" idx="10"/>
          </p:nvPr>
        </p:nvSpPr>
        <p:spPr/>
        <p:txBody>
          <a:bodyPr/>
          <a:lstStyle/>
          <a:p>
            <a:r>
              <a:rPr lang="en-US" smtClean="0"/>
              <a:t>Spring 2013</a:t>
            </a:r>
            <a:endParaRPr lang="en-US"/>
          </a:p>
        </p:txBody>
      </p:sp>
      <p:sp>
        <p:nvSpPr>
          <p:cNvPr id="4" name="Footer Placeholder 3"/>
          <p:cNvSpPr>
            <a:spLocks noGrp="1"/>
          </p:cNvSpPr>
          <p:nvPr>
            <p:ph type="ftr" sz="quarter" idx="11"/>
          </p:nvPr>
        </p:nvSpPr>
        <p:spPr/>
        <p:txBody>
          <a:bodyPr/>
          <a:lstStyle/>
          <a:p>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8AC697C1-EC82-419C-B50B-27AFF3004C58}" type="slidenum">
              <a:rPr lang="en-US"/>
              <a:pPr/>
              <a:t>15</a:t>
            </a:fld>
            <a:endParaRPr lang="en-US"/>
          </a:p>
        </p:txBody>
      </p:sp>
      <p:pic>
        <p:nvPicPr>
          <p:cNvPr id="7" name="Picture 6"/>
          <p:cNvPicPr>
            <a:picLocks noChangeAspect="1"/>
          </p:cNvPicPr>
          <p:nvPr/>
        </p:nvPicPr>
        <p:blipFill>
          <a:blip r:embed="rId3"/>
          <a:stretch>
            <a:fillRect/>
          </a:stretch>
        </p:blipFill>
        <p:spPr>
          <a:xfrm>
            <a:off x="326231" y="2362200"/>
            <a:ext cx="8817769" cy="2921000"/>
          </a:xfrm>
          <a:prstGeom prst="rect">
            <a:avLst/>
          </a:prstGeom>
        </p:spPr>
      </p:pic>
      <p:sp>
        <p:nvSpPr>
          <p:cNvPr id="8" name="Rectangle 7"/>
          <p:cNvSpPr/>
          <p:nvPr/>
        </p:nvSpPr>
        <p:spPr bwMode="auto">
          <a:xfrm>
            <a:off x="3505200" y="3276600"/>
            <a:ext cx="2362200" cy="2286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9" name="Rectangle 8"/>
          <p:cNvSpPr/>
          <p:nvPr/>
        </p:nvSpPr>
        <p:spPr bwMode="auto">
          <a:xfrm>
            <a:off x="381000" y="3276600"/>
            <a:ext cx="3124200" cy="2286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0518972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24428" y="2590800"/>
            <a:ext cx="8991600" cy="2997200"/>
          </a:xfrm>
          <a:prstGeom prst="rect">
            <a:avLst/>
          </a:prstGeom>
        </p:spPr>
      </p:pic>
      <p:sp>
        <p:nvSpPr>
          <p:cNvPr id="2" name="Title 1"/>
          <p:cNvSpPr>
            <a:spLocks noGrp="1"/>
          </p:cNvSpPr>
          <p:nvPr>
            <p:ph type="title"/>
          </p:nvPr>
        </p:nvSpPr>
        <p:spPr/>
        <p:txBody>
          <a:bodyPr/>
          <a:lstStyle/>
          <a:p>
            <a:r>
              <a:rPr lang="en-US" dirty="0"/>
              <a:t>Running a T </a:t>
            </a:r>
            <a:r>
              <a:rPr lang="en-US" dirty="0" smtClean="0"/>
              <a:t>Test</a:t>
            </a:r>
            <a:endParaRPr lang="en-US" dirty="0"/>
          </a:p>
        </p:txBody>
      </p:sp>
      <p:sp>
        <p:nvSpPr>
          <p:cNvPr id="6" name="Content Placeholder 5"/>
          <p:cNvSpPr>
            <a:spLocks noGrp="1"/>
          </p:cNvSpPr>
          <p:nvPr>
            <p:ph idx="1"/>
          </p:nvPr>
        </p:nvSpPr>
        <p:spPr/>
        <p:txBody>
          <a:bodyPr/>
          <a:lstStyle/>
          <a:p>
            <a:r>
              <a:rPr lang="en-US" sz="2400" dirty="0" err="1" smtClean="0"/>
              <a:t>smalldata</a:t>
            </a:r>
            <a:r>
              <a:rPr lang="en-US" sz="2400" dirty="0" smtClean="0"/>
              <a:t> = data1[1:4,]</a:t>
            </a:r>
          </a:p>
          <a:p>
            <a:r>
              <a:rPr lang="en-US" sz="2400" dirty="0" err="1" smtClean="0"/>
              <a:t>t.test</a:t>
            </a:r>
            <a:r>
              <a:rPr lang="en-US" sz="2400" dirty="0" smtClean="0"/>
              <a:t>(</a:t>
            </a:r>
            <a:r>
              <a:rPr lang="en-US" sz="2400" dirty="0" err="1" smtClean="0"/>
              <a:t>smalldata$win</a:t>
            </a:r>
            <a:r>
              <a:rPr lang="en-US" sz="2400" dirty="0"/>
              <a:t>, </a:t>
            </a:r>
            <a:r>
              <a:rPr lang="en-US" sz="2400" dirty="0" err="1" smtClean="0"/>
              <a:t>smalldata$mac</a:t>
            </a:r>
            <a:r>
              <a:rPr lang="en-US" sz="2400" dirty="0"/>
              <a:t>)</a:t>
            </a:r>
          </a:p>
          <a:p>
            <a:endParaRPr lang="en-US" dirty="0"/>
          </a:p>
          <a:p>
            <a:endParaRPr lang="en-US" dirty="0"/>
          </a:p>
        </p:txBody>
      </p:sp>
      <p:sp>
        <p:nvSpPr>
          <p:cNvPr id="3" name="Date Placeholder 2"/>
          <p:cNvSpPr>
            <a:spLocks noGrp="1"/>
          </p:cNvSpPr>
          <p:nvPr>
            <p:ph type="dt" sz="half" idx="10"/>
          </p:nvPr>
        </p:nvSpPr>
        <p:spPr/>
        <p:txBody>
          <a:bodyPr/>
          <a:lstStyle/>
          <a:p>
            <a:r>
              <a:rPr lang="en-US" smtClean="0"/>
              <a:t>Spring 2013</a:t>
            </a:r>
            <a:endParaRPr lang="en-US"/>
          </a:p>
        </p:txBody>
      </p:sp>
      <p:sp>
        <p:nvSpPr>
          <p:cNvPr id="4" name="Footer Placeholder 3"/>
          <p:cNvSpPr>
            <a:spLocks noGrp="1"/>
          </p:cNvSpPr>
          <p:nvPr>
            <p:ph type="ftr" sz="quarter" idx="11"/>
          </p:nvPr>
        </p:nvSpPr>
        <p:spPr/>
        <p:txBody>
          <a:bodyPr/>
          <a:lstStyle/>
          <a:p>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8AC697C1-EC82-419C-B50B-27AFF3004C58}" type="slidenum">
              <a:rPr lang="en-US"/>
              <a:pPr/>
              <a:t>16</a:t>
            </a:fld>
            <a:endParaRPr lang="en-US"/>
          </a:p>
        </p:txBody>
      </p:sp>
      <p:sp>
        <p:nvSpPr>
          <p:cNvPr id="8" name="Rectangle 7"/>
          <p:cNvSpPr/>
          <p:nvPr/>
        </p:nvSpPr>
        <p:spPr bwMode="auto">
          <a:xfrm>
            <a:off x="3048000" y="3505200"/>
            <a:ext cx="2362200" cy="2286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9" name="Rectangle 8"/>
          <p:cNvSpPr/>
          <p:nvPr/>
        </p:nvSpPr>
        <p:spPr bwMode="auto">
          <a:xfrm>
            <a:off x="152400" y="3505200"/>
            <a:ext cx="3124200" cy="2286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5180307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Factors in R</a:t>
            </a:r>
          </a:p>
        </p:txBody>
      </p:sp>
      <p:sp>
        <p:nvSpPr>
          <p:cNvPr id="3" name="Content Placeholder 2"/>
          <p:cNvSpPr>
            <a:spLocks noGrp="1"/>
          </p:cNvSpPr>
          <p:nvPr>
            <p:ph idx="1"/>
          </p:nvPr>
        </p:nvSpPr>
        <p:spPr/>
        <p:txBody>
          <a:bodyPr/>
          <a:lstStyle/>
          <a:p>
            <a:r>
              <a:rPr lang="en-US" sz="2000" dirty="0" smtClean="0"/>
              <a:t>Instead of representing the win/mac conditions</a:t>
            </a:r>
            <a:br>
              <a:rPr lang="en-US" sz="2000" dirty="0" smtClean="0"/>
            </a:br>
            <a:r>
              <a:rPr lang="en-US" sz="2000" dirty="0" smtClean="0"/>
              <a:t>as columns, it’s better to represent them by a </a:t>
            </a:r>
            <a:br>
              <a:rPr lang="en-US" sz="2000" dirty="0" smtClean="0"/>
            </a:br>
            <a:r>
              <a:rPr lang="en-US" sz="2000" dirty="0" smtClean="0"/>
              <a:t>factor (categorical variable)</a:t>
            </a:r>
            <a:endParaRPr lang="en-US" sz="2000" dirty="0"/>
          </a:p>
          <a:p>
            <a:r>
              <a:rPr lang="en-US" sz="2000" dirty="0" smtClean="0"/>
              <a:t>data2 = </a:t>
            </a:r>
            <a:r>
              <a:rPr lang="en-US" sz="2000" dirty="0" err="1" smtClean="0"/>
              <a:t>read.csv</a:t>
            </a:r>
            <a:r>
              <a:rPr lang="en-US" sz="2000" dirty="0" smtClean="0"/>
              <a:t>(</a:t>
            </a:r>
            <a:r>
              <a:rPr lang="en-US" sz="2000" dirty="0" err="1" smtClean="0"/>
              <a:t>file.choose</a:t>
            </a:r>
            <a:r>
              <a:rPr lang="en-US" sz="2000" dirty="0" smtClean="0"/>
              <a:t>())</a:t>
            </a:r>
            <a:endParaRPr lang="en-US" sz="2000" dirty="0"/>
          </a:p>
          <a:p>
            <a:r>
              <a:rPr lang="en-US" sz="2000" dirty="0" err="1" smtClean="0"/>
              <a:t>t.test</a:t>
            </a:r>
            <a:r>
              <a:rPr lang="en-US" sz="2000" dirty="0" smtClean="0"/>
              <a:t>(data2$time </a:t>
            </a:r>
            <a:r>
              <a:rPr lang="en-US" sz="2000" dirty="0"/>
              <a:t>~ </a:t>
            </a:r>
            <a:r>
              <a:rPr lang="en-US" sz="2000" dirty="0" smtClean="0"/>
              <a:t>data2$condition)</a:t>
            </a:r>
            <a:endParaRPr lang="en-US" sz="2000" dirty="0"/>
          </a:p>
        </p:txBody>
      </p:sp>
      <p:sp>
        <p:nvSpPr>
          <p:cNvPr id="4" name="Date Placeholder 3"/>
          <p:cNvSpPr>
            <a:spLocks noGrp="1"/>
          </p:cNvSpPr>
          <p:nvPr>
            <p:ph type="dt" sz="half" idx="10"/>
          </p:nvPr>
        </p:nvSpPr>
        <p:spPr/>
        <p:txBody>
          <a:bodyPr/>
          <a:lstStyle/>
          <a:p>
            <a:r>
              <a:rPr lang="en-US" smtClean="0"/>
              <a:t>Spring 2013</a:t>
            </a:r>
            <a:endParaRPr lang="en-US"/>
          </a:p>
        </p:txBody>
      </p:sp>
      <p:sp>
        <p:nvSpPr>
          <p:cNvPr id="5" name="Footer Placeholder 4"/>
          <p:cNvSpPr>
            <a:spLocks noGrp="1"/>
          </p:cNvSpPr>
          <p:nvPr>
            <p:ph type="ftr" sz="quarter" idx="11"/>
          </p:nvPr>
        </p:nvSpPr>
        <p:spPr/>
        <p:txBody>
          <a:bodyPr/>
          <a:lstStyle/>
          <a:p>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68057B83-2134-4400-985A-7762D5434B4F}" type="slidenum">
              <a:rPr lang="en-US"/>
              <a:pPr/>
              <a:t>17</a:t>
            </a:fld>
            <a:endParaRPr lang="en-US"/>
          </a:p>
        </p:txBody>
      </p:sp>
      <p:pic>
        <p:nvPicPr>
          <p:cNvPr id="8" name="Picture 7"/>
          <p:cNvPicPr>
            <a:picLocks noChangeAspect="1"/>
          </p:cNvPicPr>
          <p:nvPr/>
        </p:nvPicPr>
        <p:blipFill>
          <a:blip r:embed="rId4"/>
          <a:stretch>
            <a:fillRect/>
          </a:stretch>
        </p:blipFill>
        <p:spPr>
          <a:xfrm>
            <a:off x="1219200" y="3429000"/>
            <a:ext cx="7375138" cy="2514600"/>
          </a:xfrm>
          <a:prstGeom prst="rect">
            <a:avLst/>
          </a:prstGeom>
        </p:spPr>
      </p:pic>
      <p:sp>
        <p:nvSpPr>
          <p:cNvPr id="9" name="Rectangle 8"/>
          <p:cNvSpPr/>
          <p:nvPr/>
        </p:nvSpPr>
        <p:spPr bwMode="auto">
          <a:xfrm>
            <a:off x="2133600" y="5334000"/>
            <a:ext cx="990600" cy="2286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10" name="Rectangle 9"/>
          <p:cNvSpPr/>
          <p:nvPr/>
        </p:nvSpPr>
        <p:spPr bwMode="auto">
          <a:xfrm>
            <a:off x="4114800" y="5334000"/>
            <a:ext cx="990600" cy="2286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26033003"/>
              </p:ext>
            </p:extLst>
          </p:nvPr>
        </p:nvGraphicFramePr>
        <p:xfrm>
          <a:off x="7162800" y="228600"/>
          <a:ext cx="1663700" cy="4013200"/>
        </p:xfrm>
        <a:graphic>
          <a:graphicData uri="http://schemas.openxmlformats.org/presentationml/2006/ole">
            <mc:AlternateContent xmlns:mc="http://schemas.openxmlformats.org/markup-compatibility/2006">
              <mc:Choice xmlns:v="urn:schemas-microsoft-com:vml" Requires="v">
                <p:oleObj spid="_x0000_s3102" name="Worksheet" r:id="rId5" imgW="1663700" imgH="4013200" progId="Excel.Sheet.12">
                  <p:embed/>
                </p:oleObj>
              </mc:Choice>
              <mc:Fallback>
                <p:oleObj name="Worksheet" r:id="rId5" imgW="1663700" imgH="4013200" progId="Excel.Sheet.12">
                  <p:embed/>
                  <p:pic>
                    <p:nvPicPr>
                      <p:cNvPr id="0" name=""/>
                      <p:cNvPicPr/>
                      <p:nvPr/>
                    </p:nvPicPr>
                    <p:blipFill>
                      <a:blip r:embed="rId6"/>
                      <a:stretch>
                        <a:fillRect/>
                      </a:stretch>
                    </p:blipFill>
                    <p:spPr>
                      <a:xfrm>
                        <a:off x="7162800" y="228600"/>
                        <a:ext cx="1663700" cy="4013200"/>
                      </a:xfrm>
                      <a:prstGeom prst="rect">
                        <a:avLst/>
                      </a:prstGeom>
                    </p:spPr>
                  </p:pic>
                </p:oleObj>
              </mc:Fallback>
            </mc:AlternateContent>
          </a:graphicData>
        </a:graphic>
      </p:graphicFrame>
    </p:spTree>
    <p:extLst>
      <p:ext uri="{BB962C8B-B14F-4D97-AF65-F5344CB8AC3E}">
        <p14:creationId xmlns:p14="http://schemas.microsoft.com/office/powerpoint/2010/main" val="12190348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r>
              <a:rPr lang="en-US" smtClean="0"/>
              <a:t>Spring 2013</a:t>
            </a:r>
            <a:endParaRPr lang="en-US"/>
          </a:p>
        </p:txBody>
      </p:sp>
      <p:sp>
        <p:nvSpPr>
          <p:cNvPr id="4198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1988" name="Slide Number Placeholder 5"/>
          <p:cNvSpPr>
            <a:spLocks noGrp="1"/>
          </p:cNvSpPr>
          <p:nvPr>
            <p:ph type="sldNum" sz="quarter" idx="12"/>
          </p:nvPr>
        </p:nvSpPr>
        <p:spPr>
          <a:noFill/>
        </p:spPr>
        <p:txBody>
          <a:bodyPr/>
          <a:lstStyle/>
          <a:p>
            <a:fld id="{ABC1F83F-E74F-4999-9629-A64E04B6729D}" type="slidenum">
              <a:rPr lang="en-US"/>
              <a:pPr/>
              <a:t>18</a:t>
            </a:fld>
            <a:endParaRPr lang="en-US"/>
          </a:p>
        </p:txBody>
      </p:sp>
      <p:sp>
        <p:nvSpPr>
          <p:cNvPr id="41989" name="Rectangle 2"/>
          <p:cNvSpPr>
            <a:spLocks noGrp="1" noChangeArrowheads="1"/>
          </p:cNvSpPr>
          <p:nvPr>
            <p:ph type="title"/>
          </p:nvPr>
        </p:nvSpPr>
        <p:spPr/>
        <p:txBody>
          <a:bodyPr/>
          <a:lstStyle/>
          <a:p>
            <a:r>
              <a:rPr lang="en-US" smtClean="0"/>
              <a:t>Paired T Test</a:t>
            </a:r>
          </a:p>
        </p:txBody>
      </p:sp>
      <p:sp>
        <p:nvSpPr>
          <p:cNvPr id="41990" name="Rectangle 3"/>
          <p:cNvSpPr>
            <a:spLocks noGrp="1" noChangeArrowheads="1"/>
          </p:cNvSpPr>
          <p:nvPr>
            <p:ph type="body" idx="1"/>
          </p:nvPr>
        </p:nvSpPr>
        <p:spPr/>
        <p:txBody>
          <a:bodyPr/>
          <a:lstStyle/>
          <a:p>
            <a:r>
              <a:rPr lang="en-US" smtClean="0"/>
              <a:t>For within-subject experiments with two conditions</a:t>
            </a:r>
          </a:p>
          <a:p>
            <a:r>
              <a:rPr lang="en-US" smtClean="0"/>
              <a:t>Uses the mean of the differences (each user against themselves) </a:t>
            </a:r>
          </a:p>
          <a:p>
            <a:r>
              <a:rPr lang="en-US" smtClean="0"/>
              <a:t>H0: mean(A_i – B_i) = 0</a:t>
            </a:r>
          </a:p>
          <a:p>
            <a:r>
              <a:rPr lang="en-US" smtClean="0"/>
              <a:t>H1: mean(A_i – B_i) &lt;&gt; 0   (two-sided test)</a:t>
            </a:r>
            <a:br>
              <a:rPr lang="en-US" smtClean="0"/>
            </a:br>
            <a:r>
              <a:rPr lang="en-US" smtClean="0"/>
              <a:t>   or mean(A_i – B_i) &gt; 0    (one-sided test)</a:t>
            </a:r>
          </a:p>
        </p:txBody>
      </p:sp>
    </p:spTree>
    <p:extLst>
      <p:ext uri="{BB962C8B-B14F-4D97-AF65-F5344CB8AC3E}">
        <p14:creationId xmlns:p14="http://schemas.microsoft.com/office/powerpoint/2010/main" val="347665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a Paired T Test (in R)</a:t>
            </a:r>
          </a:p>
        </p:txBody>
      </p:sp>
      <p:sp>
        <p:nvSpPr>
          <p:cNvPr id="6" name="Content Placeholder 5"/>
          <p:cNvSpPr>
            <a:spLocks noGrp="1"/>
          </p:cNvSpPr>
          <p:nvPr>
            <p:ph idx="1"/>
          </p:nvPr>
        </p:nvSpPr>
        <p:spPr/>
        <p:txBody>
          <a:bodyPr/>
          <a:lstStyle/>
          <a:p>
            <a:r>
              <a:rPr lang="en-US" sz="2400" dirty="0" err="1"/>
              <a:t>t.test</a:t>
            </a:r>
            <a:r>
              <a:rPr lang="en-US" sz="2400" dirty="0" smtClean="0"/>
              <a:t>(data2$times </a:t>
            </a:r>
            <a:r>
              <a:rPr lang="en-US" sz="2400" dirty="0"/>
              <a:t>~ </a:t>
            </a:r>
            <a:r>
              <a:rPr lang="en-US" sz="2400" dirty="0" smtClean="0"/>
              <a:t>data2$condition, </a:t>
            </a:r>
            <a:r>
              <a:rPr lang="en-US" sz="2400" dirty="0"/>
              <a:t>paired=TRUE)</a:t>
            </a:r>
          </a:p>
          <a:p>
            <a:endParaRPr lang="en-US" dirty="0"/>
          </a:p>
          <a:p>
            <a:endParaRPr lang="en-US" dirty="0"/>
          </a:p>
        </p:txBody>
      </p:sp>
      <p:sp>
        <p:nvSpPr>
          <p:cNvPr id="3" name="Date Placeholder 2"/>
          <p:cNvSpPr>
            <a:spLocks noGrp="1"/>
          </p:cNvSpPr>
          <p:nvPr>
            <p:ph type="dt" sz="half" idx="10"/>
          </p:nvPr>
        </p:nvSpPr>
        <p:spPr/>
        <p:txBody>
          <a:bodyPr/>
          <a:lstStyle/>
          <a:p>
            <a:r>
              <a:rPr lang="en-US" smtClean="0"/>
              <a:t>Spring 2013</a:t>
            </a:r>
            <a:endParaRPr lang="en-US"/>
          </a:p>
        </p:txBody>
      </p:sp>
      <p:sp>
        <p:nvSpPr>
          <p:cNvPr id="4" name="Footer Placeholder 3"/>
          <p:cNvSpPr>
            <a:spLocks noGrp="1"/>
          </p:cNvSpPr>
          <p:nvPr>
            <p:ph type="ftr" sz="quarter" idx="11"/>
          </p:nvPr>
        </p:nvSpPr>
        <p:spPr/>
        <p:txBody>
          <a:bodyPr/>
          <a:lstStyle/>
          <a:p>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8AC697C1-EC82-419C-B50B-27AFF3004C58}" type="slidenum">
              <a:rPr lang="en-US"/>
              <a:pPr/>
              <a:t>19</a:t>
            </a:fld>
            <a:endParaRPr lang="en-US"/>
          </a:p>
        </p:txBody>
      </p:sp>
      <p:sp>
        <p:nvSpPr>
          <p:cNvPr id="8" name="Rectangle 7"/>
          <p:cNvSpPr/>
          <p:nvPr/>
        </p:nvSpPr>
        <p:spPr bwMode="auto">
          <a:xfrm>
            <a:off x="3505200" y="3276600"/>
            <a:ext cx="2362200" cy="2286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pic>
        <p:nvPicPr>
          <p:cNvPr id="10" name="Picture 9"/>
          <p:cNvPicPr>
            <a:picLocks noChangeAspect="1"/>
          </p:cNvPicPr>
          <p:nvPr/>
        </p:nvPicPr>
        <p:blipFill>
          <a:blip r:embed="rId3"/>
          <a:stretch>
            <a:fillRect/>
          </a:stretch>
        </p:blipFill>
        <p:spPr>
          <a:xfrm>
            <a:off x="332620" y="2438400"/>
            <a:ext cx="8811380" cy="2362200"/>
          </a:xfrm>
          <a:prstGeom prst="rect">
            <a:avLst/>
          </a:prstGeom>
        </p:spPr>
      </p:pic>
      <p:sp>
        <p:nvSpPr>
          <p:cNvPr id="9" name="Rectangle 8"/>
          <p:cNvSpPr/>
          <p:nvPr/>
        </p:nvSpPr>
        <p:spPr bwMode="auto">
          <a:xfrm>
            <a:off x="304800" y="2819400"/>
            <a:ext cx="4953000" cy="2286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2481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US">
                <a:ea typeface="ＭＳ Ｐゴシック" charset="-128"/>
                <a:cs typeface="ＭＳ Ｐゴシック" charset="-128"/>
              </a:rPr>
              <a:t>UI Hall of Fame or Shame?</a:t>
            </a:r>
          </a:p>
        </p:txBody>
      </p:sp>
      <p:sp>
        <p:nvSpPr>
          <p:cNvPr id="19459" name="Text Placeholder 7"/>
          <p:cNvSpPr>
            <a:spLocks noGrp="1"/>
          </p:cNvSpPr>
          <p:nvPr>
            <p:ph type="body" idx="1"/>
          </p:nvPr>
        </p:nvSpPr>
        <p:spPr/>
        <p:txBody>
          <a:bodyPr/>
          <a:lstStyle/>
          <a:p>
            <a:endParaRPr lang="en-US">
              <a:ea typeface="Arial" charset="0"/>
            </a:endParaRPr>
          </a:p>
        </p:txBody>
      </p:sp>
      <p:sp>
        <p:nvSpPr>
          <p:cNvPr id="19460"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9461"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4"/>
          <p:cNvSpPr>
            <a:spLocks noGrp="1"/>
          </p:cNvSpPr>
          <p:nvPr>
            <p:ph type="sldNum" sz="quarter" idx="12"/>
          </p:nvPr>
        </p:nvSpPr>
        <p:spPr>
          <a:noFill/>
        </p:spPr>
        <p:txBody>
          <a:bodyPr/>
          <a:lstStyle/>
          <a:p>
            <a:fld id="{1D9B62A8-2502-5348-B1B4-D2657C9A11BF}" type="slidenum">
              <a:rPr lang="en-US"/>
              <a:pPr/>
              <a:t>2</a:t>
            </a:fld>
            <a:endParaRPr lang="en-US"/>
          </a:p>
        </p:txBody>
      </p:sp>
      <p:pic>
        <p:nvPicPr>
          <p:cNvPr id="19463" name="Picture 9"/>
          <p:cNvPicPr>
            <a:picLocks noChangeAspect="1" noChangeArrowheads="1"/>
          </p:cNvPicPr>
          <p:nvPr/>
        </p:nvPicPr>
        <p:blipFill>
          <a:blip r:embed="rId3"/>
          <a:srcRect/>
          <a:stretch>
            <a:fillRect/>
          </a:stretch>
        </p:blipFill>
        <p:spPr bwMode="auto">
          <a:xfrm>
            <a:off x="457200" y="1219200"/>
            <a:ext cx="8266113" cy="4114800"/>
          </a:xfrm>
          <a:prstGeom prst="rect">
            <a:avLst/>
          </a:prstGeom>
          <a:noFill/>
          <a:ln w="25400">
            <a:noFill/>
            <a:miter lim="800000"/>
            <a:headEnd/>
            <a:tailEnd type="none" w="lg" len="lg"/>
          </a:ln>
        </p:spPr>
      </p:pic>
    </p:spTree>
    <p:extLst>
      <p:ext uri="{BB962C8B-B14F-4D97-AF65-F5344CB8AC3E}">
        <p14:creationId xmlns:p14="http://schemas.microsoft.com/office/powerpoint/2010/main" val="37359424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r>
              <a:rPr lang="en-US" smtClean="0"/>
              <a:t>Spring 2013</a:t>
            </a:r>
            <a:endParaRPr lang="en-US"/>
          </a:p>
        </p:txBody>
      </p:sp>
      <p:sp>
        <p:nvSpPr>
          <p:cNvPr id="4608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6084" name="Slide Number Placeholder 5"/>
          <p:cNvSpPr>
            <a:spLocks noGrp="1"/>
          </p:cNvSpPr>
          <p:nvPr>
            <p:ph type="sldNum" sz="quarter" idx="12"/>
          </p:nvPr>
        </p:nvSpPr>
        <p:spPr>
          <a:noFill/>
        </p:spPr>
        <p:txBody>
          <a:bodyPr/>
          <a:lstStyle/>
          <a:p>
            <a:fld id="{904AF1FA-80C8-4C94-893F-D606E6C4E69F}" type="slidenum">
              <a:rPr lang="en-US"/>
              <a:pPr/>
              <a:t>20</a:t>
            </a:fld>
            <a:endParaRPr lang="en-US"/>
          </a:p>
        </p:txBody>
      </p:sp>
      <p:sp>
        <p:nvSpPr>
          <p:cNvPr id="46085" name="Rectangle 2"/>
          <p:cNvSpPr>
            <a:spLocks noGrp="1" noChangeArrowheads="1"/>
          </p:cNvSpPr>
          <p:nvPr>
            <p:ph type="title"/>
          </p:nvPr>
        </p:nvSpPr>
        <p:spPr/>
        <p:txBody>
          <a:bodyPr/>
          <a:lstStyle/>
          <a:p>
            <a:r>
              <a:rPr lang="en-US" smtClean="0"/>
              <a:t>Analysis of Variance (ANOVA)</a:t>
            </a:r>
          </a:p>
        </p:txBody>
      </p:sp>
      <p:sp>
        <p:nvSpPr>
          <p:cNvPr id="46086" name="Rectangle 3"/>
          <p:cNvSpPr>
            <a:spLocks noGrp="1" noChangeArrowheads="1"/>
          </p:cNvSpPr>
          <p:nvPr>
            <p:ph type="body" idx="1"/>
          </p:nvPr>
        </p:nvSpPr>
        <p:spPr/>
        <p:txBody>
          <a:bodyPr/>
          <a:lstStyle/>
          <a:p>
            <a:r>
              <a:rPr lang="en-US" smtClean="0"/>
              <a:t>Compares more than 2 means</a:t>
            </a:r>
          </a:p>
          <a:p>
            <a:r>
              <a:rPr lang="en-US" smtClean="0"/>
              <a:t>One-way ANOVA</a:t>
            </a:r>
          </a:p>
          <a:p>
            <a:pPr lvl="1"/>
            <a:r>
              <a:rPr lang="en-US" smtClean="0"/>
              <a:t>1 independent variable with k &gt;= 2 levels</a:t>
            </a:r>
          </a:p>
          <a:p>
            <a:pPr lvl="1"/>
            <a:r>
              <a:rPr lang="en-US" smtClean="0"/>
              <a:t>H0: all k means are equal</a:t>
            </a:r>
          </a:p>
          <a:p>
            <a:pPr lvl="1"/>
            <a:r>
              <a:rPr lang="en-US" smtClean="0"/>
              <a:t>H1: the means are different (so the independent variable matters)</a:t>
            </a:r>
          </a:p>
          <a:p>
            <a:endParaRPr lang="en-US" smtClean="0"/>
          </a:p>
        </p:txBody>
      </p:sp>
    </p:spTree>
    <p:extLst>
      <p:ext uri="{BB962C8B-B14F-4D97-AF65-F5344CB8AC3E}">
        <p14:creationId xmlns:p14="http://schemas.microsoft.com/office/powerpoint/2010/main" val="3200791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ANOVA (in R)</a:t>
            </a:r>
          </a:p>
        </p:txBody>
      </p:sp>
      <p:sp>
        <p:nvSpPr>
          <p:cNvPr id="6" name="Content Placeholder 5"/>
          <p:cNvSpPr>
            <a:spLocks noGrp="1"/>
          </p:cNvSpPr>
          <p:nvPr>
            <p:ph idx="1"/>
          </p:nvPr>
        </p:nvSpPr>
        <p:spPr/>
        <p:txBody>
          <a:bodyPr/>
          <a:lstStyle/>
          <a:p>
            <a:pPr>
              <a:buNone/>
            </a:pPr>
            <a:r>
              <a:rPr lang="en-US" sz="2000" dirty="0" smtClean="0"/>
              <a:t>data3 = </a:t>
            </a:r>
            <a:r>
              <a:rPr lang="en-US" sz="2000" dirty="0" err="1" smtClean="0"/>
              <a:t>read.csv</a:t>
            </a:r>
            <a:r>
              <a:rPr lang="en-US" sz="2000" dirty="0" smtClean="0"/>
              <a:t>(</a:t>
            </a:r>
            <a:r>
              <a:rPr lang="en-US" sz="2000" dirty="0" err="1" smtClean="0"/>
              <a:t>file.choose</a:t>
            </a:r>
            <a:r>
              <a:rPr lang="en-US" sz="2000" dirty="0" smtClean="0"/>
              <a:t>())</a:t>
            </a:r>
            <a:endParaRPr lang="en-US" dirty="0"/>
          </a:p>
          <a:p>
            <a:r>
              <a:rPr lang="en-US" dirty="0"/>
              <a:t>fit = </a:t>
            </a:r>
            <a:r>
              <a:rPr lang="en-US" dirty="0" err="1"/>
              <a:t>aov</a:t>
            </a:r>
            <a:r>
              <a:rPr lang="en-US" dirty="0" smtClean="0"/>
              <a:t>(data3$time </a:t>
            </a:r>
            <a:r>
              <a:rPr lang="en-US" dirty="0"/>
              <a:t>~ </a:t>
            </a:r>
            <a:r>
              <a:rPr lang="en-US" dirty="0" smtClean="0"/>
              <a:t>data3$condition)</a:t>
            </a:r>
            <a:endParaRPr lang="en-US" dirty="0"/>
          </a:p>
          <a:p>
            <a:r>
              <a:rPr lang="en-US" dirty="0"/>
              <a:t>summary(fit)</a:t>
            </a:r>
          </a:p>
        </p:txBody>
      </p:sp>
      <p:sp>
        <p:nvSpPr>
          <p:cNvPr id="3" name="Date Placeholder 2"/>
          <p:cNvSpPr>
            <a:spLocks noGrp="1"/>
          </p:cNvSpPr>
          <p:nvPr>
            <p:ph type="dt" sz="half" idx="10"/>
          </p:nvPr>
        </p:nvSpPr>
        <p:spPr/>
        <p:txBody>
          <a:bodyPr/>
          <a:lstStyle/>
          <a:p>
            <a:r>
              <a:rPr lang="en-US" smtClean="0"/>
              <a:t>Spring 2013</a:t>
            </a:r>
            <a:endParaRPr lang="en-US"/>
          </a:p>
        </p:txBody>
      </p:sp>
      <p:sp>
        <p:nvSpPr>
          <p:cNvPr id="4" name="Footer Placeholder 3"/>
          <p:cNvSpPr>
            <a:spLocks noGrp="1"/>
          </p:cNvSpPr>
          <p:nvPr>
            <p:ph type="ftr" sz="quarter" idx="11"/>
          </p:nvPr>
        </p:nvSpPr>
        <p:spPr/>
        <p:txBody>
          <a:bodyPr/>
          <a:lstStyle/>
          <a:p>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8AC697C1-EC82-419C-B50B-27AFF3004C58}" type="slidenum">
              <a:rPr lang="en-US"/>
              <a:pPr/>
              <a:t>21</a:t>
            </a:fld>
            <a:endParaRPr lang="en-US"/>
          </a:p>
        </p:txBody>
      </p:sp>
      <p:pic>
        <p:nvPicPr>
          <p:cNvPr id="7" name="Picture 6"/>
          <p:cNvPicPr>
            <a:picLocks noChangeAspect="1"/>
          </p:cNvPicPr>
          <p:nvPr/>
        </p:nvPicPr>
        <p:blipFill>
          <a:blip r:embed="rId3"/>
          <a:srcRect l="1102"/>
          <a:stretch>
            <a:fillRect/>
          </a:stretch>
        </p:blipFill>
        <p:spPr>
          <a:xfrm>
            <a:off x="914400" y="3581400"/>
            <a:ext cx="6836664" cy="1066800"/>
          </a:xfrm>
          <a:prstGeom prst="rect">
            <a:avLst/>
          </a:prstGeom>
        </p:spPr>
      </p:pic>
      <p:sp>
        <p:nvSpPr>
          <p:cNvPr id="8" name="Rectangle 7"/>
          <p:cNvSpPr/>
          <p:nvPr/>
        </p:nvSpPr>
        <p:spPr bwMode="auto">
          <a:xfrm>
            <a:off x="5410200" y="3886200"/>
            <a:ext cx="2362200" cy="3048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67272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Within-Subjects ANOVA (in R)</a:t>
            </a:r>
          </a:p>
        </p:txBody>
      </p:sp>
      <p:sp>
        <p:nvSpPr>
          <p:cNvPr id="6" name="Content Placeholder 5"/>
          <p:cNvSpPr>
            <a:spLocks noGrp="1"/>
          </p:cNvSpPr>
          <p:nvPr>
            <p:ph idx="1"/>
          </p:nvPr>
        </p:nvSpPr>
        <p:spPr>
          <a:xfrm>
            <a:off x="685800" y="1066800"/>
            <a:ext cx="8229600" cy="5029200"/>
          </a:xfrm>
        </p:spPr>
        <p:txBody>
          <a:bodyPr/>
          <a:lstStyle/>
          <a:p>
            <a:pPr>
              <a:buNone/>
            </a:pPr>
            <a:endParaRPr lang="en-US" sz="2000" dirty="0"/>
          </a:p>
          <a:p>
            <a:r>
              <a:rPr lang="en-US" sz="2000" dirty="0" smtClean="0"/>
              <a:t>data4 = </a:t>
            </a:r>
            <a:r>
              <a:rPr lang="en-US" sz="2000" dirty="0" err="1" smtClean="0"/>
              <a:t>read.csv</a:t>
            </a:r>
            <a:r>
              <a:rPr lang="en-US" sz="2000" dirty="0" smtClean="0"/>
              <a:t>(</a:t>
            </a:r>
            <a:r>
              <a:rPr lang="en-US" sz="2000" dirty="0" err="1" smtClean="0"/>
              <a:t>file.choose</a:t>
            </a:r>
            <a:r>
              <a:rPr lang="en-US" sz="2000" dirty="0" smtClean="0"/>
              <a:t>())</a:t>
            </a:r>
          </a:p>
          <a:p>
            <a:r>
              <a:rPr lang="en-US" sz="2000" dirty="0" smtClean="0"/>
              <a:t>fit </a:t>
            </a:r>
            <a:r>
              <a:rPr lang="en-US" sz="2000" dirty="0"/>
              <a:t>= </a:t>
            </a:r>
            <a:r>
              <a:rPr lang="en-US" sz="2000" dirty="0" err="1"/>
              <a:t>aov</a:t>
            </a:r>
            <a:r>
              <a:rPr lang="en-US" sz="2000" dirty="0" smtClean="0"/>
              <a:t>(data4$time </a:t>
            </a:r>
            <a:r>
              <a:rPr lang="en-US" sz="2000" dirty="0"/>
              <a:t>~ </a:t>
            </a:r>
            <a:r>
              <a:rPr lang="en-US" sz="2000" dirty="0" smtClean="0"/>
              <a:t>data4$condition </a:t>
            </a:r>
            <a:r>
              <a:rPr lang="en-US" sz="2000" dirty="0"/>
              <a:t>+ </a:t>
            </a:r>
            <a:r>
              <a:rPr lang="en-US" sz="2000" dirty="0" smtClean="0"/>
              <a:t/>
            </a:r>
            <a:br>
              <a:rPr lang="en-US" sz="2000" dirty="0" smtClean="0"/>
            </a:br>
            <a:r>
              <a:rPr lang="en-US" sz="2000" dirty="0" smtClean="0"/>
              <a:t>         Error(data4$subject/data4$condition))</a:t>
            </a:r>
            <a:endParaRPr lang="en-US" sz="2000" dirty="0"/>
          </a:p>
          <a:p>
            <a:r>
              <a:rPr lang="en-US" sz="2000" dirty="0"/>
              <a:t>summary(fit) </a:t>
            </a:r>
            <a:endParaRPr lang="en-US" sz="2400" dirty="0"/>
          </a:p>
        </p:txBody>
      </p:sp>
      <p:sp>
        <p:nvSpPr>
          <p:cNvPr id="3" name="Date Placeholder 2"/>
          <p:cNvSpPr>
            <a:spLocks noGrp="1"/>
          </p:cNvSpPr>
          <p:nvPr>
            <p:ph type="dt" sz="half" idx="10"/>
          </p:nvPr>
        </p:nvSpPr>
        <p:spPr/>
        <p:txBody>
          <a:bodyPr/>
          <a:lstStyle/>
          <a:p>
            <a:r>
              <a:rPr lang="en-US" smtClean="0"/>
              <a:t>Spring 2013</a:t>
            </a:r>
            <a:endParaRPr lang="en-US"/>
          </a:p>
        </p:txBody>
      </p:sp>
      <p:sp>
        <p:nvSpPr>
          <p:cNvPr id="4" name="Footer Placeholder 3"/>
          <p:cNvSpPr>
            <a:spLocks noGrp="1"/>
          </p:cNvSpPr>
          <p:nvPr>
            <p:ph type="ftr" sz="quarter" idx="11"/>
          </p:nvPr>
        </p:nvSpPr>
        <p:spPr/>
        <p:txBody>
          <a:bodyPr/>
          <a:lstStyle/>
          <a:p>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8AC697C1-EC82-419C-B50B-27AFF3004C58}" type="slidenum">
              <a:rPr lang="en-US"/>
              <a:pPr/>
              <a:t>22</a:t>
            </a:fld>
            <a:endParaRPr lang="en-US"/>
          </a:p>
        </p:txBody>
      </p:sp>
      <p:pic>
        <p:nvPicPr>
          <p:cNvPr id="7" name="Picture 6"/>
          <p:cNvPicPr>
            <a:picLocks noChangeAspect="1"/>
          </p:cNvPicPr>
          <p:nvPr/>
        </p:nvPicPr>
        <p:blipFill>
          <a:blip r:embed="rId3"/>
          <a:stretch>
            <a:fillRect/>
          </a:stretch>
        </p:blipFill>
        <p:spPr>
          <a:xfrm>
            <a:off x="6400800" y="838200"/>
            <a:ext cx="2489200" cy="5410200"/>
          </a:xfrm>
          <a:prstGeom prst="rect">
            <a:avLst/>
          </a:prstGeom>
        </p:spPr>
      </p:pic>
      <p:pic>
        <p:nvPicPr>
          <p:cNvPr id="10" name="Picture 9"/>
          <p:cNvPicPr>
            <a:picLocks noChangeAspect="1"/>
          </p:cNvPicPr>
          <p:nvPr/>
        </p:nvPicPr>
        <p:blipFill>
          <a:blip r:embed="rId4"/>
          <a:stretch>
            <a:fillRect/>
          </a:stretch>
        </p:blipFill>
        <p:spPr>
          <a:xfrm>
            <a:off x="762000" y="3048000"/>
            <a:ext cx="5354205" cy="1905000"/>
          </a:xfrm>
          <a:prstGeom prst="rect">
            <a:avLst/>
          </a:prstGeom>
        </p:spPr>
      </p:pic>
      <p:sp>
        <p:nvSpPr>
          <p:cNvPr id="8" name="Rectangle 7"/>
          <p:cNvSpPr/>
          <p:nvPr/>
        </p:nvSpPr>
        <p:spPr bwMode="auto">
          <a:xfrm>
            <a:off x="5029200" y="4495800"/>
            <a:ext cx="810491" cy="211015"/>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13079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Tukey HSD Test</a:t>
            </a:r>
          </a:p>
        </p:txBody>
      </p:sp>
      <p:sp>
        <p:nvSpPr>
          <p:cNvPr id="50179" name="Content Placeholder 7"/>
          <p:cNvSpPr>
            <a:spLocks noGrp="1"/>
          </p:cNvSpPr>
          <p:nvPr>
            <p:ph idx="1"/>
          </p:nvPr>
        </p:nvSpPr>
        <p:spPr/>
        <p:txBody>
          <a:bodyPr/>
          <a:lstStyle/>
          <a:p>
            <a:r>
              <a:rPr lang="en-US" dirty="0" smtClean="0"/>
              <a:t>Tests pairwise differences for significance after a significant ANOVA test</a:t>
            </a:r>
          </a:p>
          <a:p>
            <a:pPr lvl="1"/>
            <a:r>
              <a:rPr lang="en-US" dirty="0" smtClean="0"/>
              <a:t>More stringent than multiple pairwise t tests</a:t>
            </a:r>
          </a:p>
          <a:p>
            <a:pPr lvl="1"/>
            <a:endParaRPr lang="en-US" dirty="0" smtClean="0"/>
          </a:p>
          <a:p>
            <a:pPr lvl="1"/>
            <a:endParaRPr lang="en-US" dirty="0" smtClean="0"/>
          </a:p>
          <a:p>
            <a:pPr lvl="1"/>
            <a:endParaRPr lang="en-US" dirty="0" smtClean="0"/>
          </a:p>
          <a:p>
            <a:pPr lvl="1"/>
            <a:endParaRPr lang="en-US" dirty="0" smtClean="0"/>
          </a:p>
          <a:p>
            <a:pPr marL="457200" lvl="1" indent="0">
              <a:buNone/>
            </a:pPr>
            <a:endParaRPr lang="en-US" dirty="0" smtClean="0"/>
          </a:p>
          <a:p>
            <a:r>
              <a:rPr lang="en-US" dirty="0" smtClean="0"/>
              <a:t>Be careful in general about applying multiple statistical tests</a:t>
            </a:r>
          </a:p>
          <a:p>
            <a:pPr lvl="1"/>
            <a:endParaRPr lang="en-US" dirty="0" smtClean="0"/>
          </a:p>
        </p:txBody>
      </p:sp>
      <p:sp>
        <p:nvSpPr>
          <p:cNvPr id="50180" name="Date Placeholder 2"/>
          <p:cNvSpPr>
            <a:spLocks noGrp="1"/>
          </p:cNvSpPr>
          <p:nvPr>
            <p:ph type="dt" sz="quarter" idx="10"/>
          </p:nvPr>
        </p:nvSpPr>
        <p:spPr>
          <a:noFill/>
        </p:spPr>
        <p:txBody>
          <a:bodyPr/>
          <a:lstStyle/>
          <a:p>
            <a:r>
              <a:rPr lang="en-US" smtClean="0"/>
              <a:t>Spring 2013</a:t>
            </a:r>
            <a:endParaRPr lang="en-US"/>
          </a:p>
        </p:txBody>
      </p:sp>
      <p:sp>
        <p:nvSpPr>
          <p:cNvPr id="50181"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50182" name="Slide Number Placeholder 4"/>
          <p:cNvSpPr>
            <a:spLocks noGrp="1"/>
          </p:cNvSpPr>
          <p:nvPr>
            <p:ph type="sldNum" sz="quarter" idx="12"/>
          </p:nvPr>
        </p:nvSpPr>
        <p:spPr>
          <a:noFill/>
        </p:spPr>
        <p:txBody>
          <a:bodyPr/>
          <a:lstStyle/>
          <a:p>
            <a:fld id="{E47DA7C7-ECBD-4D56-9977-53F18A8BCAD9}" type="slidenum">
              <a:rPr lang="en-US"/>
              <a:pPr/>
              <a:t>23</a:t>
            </a:fld>
            <a:endParaRPr lang="en-US"/>
          </a:p>
        </p:txBody>
      </p:sp>
      <p:graphicFrame>
        <p:nvGraphicFramePr>
          <p:cNvPr id="7" name="Chart 6"/>
          <p:cNvGraphicFramePr/>
          <p:nvPr>
            <p:extLst>
              <p:ext uri="{D42A27DB-BD31-4B8C-83A1-F6EECF244321}">
                <p14:modId xmlns:p14="http://schemas.microsoft.com/office/powerpoint/2010/main" val="3089249566"/>
              </p:ext>
            </p:extLst>
          </p:nvPr>
        </p:nvGraphicFramePr>
        <p:xfrm>
          <a:off x="1295400" y="2819400"/>
          <a:ext cx="3581400" cy="2209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923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Tukey HSD Test (in R)</a:t>
            </a:r>
          </a:p>
        </p:txBody>
      </p:sp>
      <p:sp>
        <p:nvSpPr>
          <p:cNvPr id="3" name="Content Placeholder 2"/>
          <p:cNvSpPr>
            <a:spLocks noGrp="1"/>
          </p:cNvSpPr>
          <p:nvPr>
            <p:ph idx="1"/>
          </p:nvPr>
        </p:nvSpPr>
        <p:spPr/>
        <p:txBody>
          <a:bodyPr/>
          <a:lstStyle/>
          <a:p>
            <a:r>
              <a:rPr lang="en-US"/>
              <a:t>TukeyHSD(fit)</a:t>
            </a:r>
          </a:p>
        </p:txBody>
      </p:sp>
      <p:sp>
        <p:nvSpPr>
          <p:cNvPr id="4" name="Date Placeholder 3"/>
          <p:cNvSpPr>
            <a:spLocks noGrp="1"/>
          </p:cNvSpPr>
          <p:nvPr>
            <p:ph type="dt" sz="half" idx="10"/>
          </p:nvPr>
        </p:nvSpPr>
        <p:spPr/>
        <p:txBody>
          <a:bodyPr/>
          <a:lstStyle/>
          <a:p>
            <a:r>
              <a:rPr lang="en-US" smtClean="0"/>
              <a:t>Spring 2013</a:t>
            </a:r>
            <a:endParaRPr lang="en-US"/>
          </a:p>
        </p:txBody>
      </p:sp>
      <p:sp>
        <p:nvSpPr>
          <p:cNvPr id="5" name="Footer Placeholder 4"/>
          <p:cNvSpPr>
            <a:spLocks noGrp="1"/>
          </p:cNvSpPr>
          <p:nvPr>
            <p:ph type="ftr" sz="quarter" idx="11"/>
          </p:nvPr>
        </p:nvSpPr>
        <p:spPr/>
        <p:txBody>
          <a:bodyPr/>
          <a:lstStyle/>
          <a:p>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68057B83-2134-4400-985A-7762D5434B4F}" type="slidenum">
              <a:rPr lang="en-US"/>
              <a:pPr/>
              <a:t>24</a:t>
            </a:fld>
            <a:endParaRPr lang="en-US"/>
          </a:p>
        </p:txBody>
      </p:sp>
      <p:pic>
        <p:nvPicPr>
          <p:cNvPr id="7" name="Picture 6"/>
          <p:cNvPicPr>
            <a:picLocks noChangeAspect="1"/>
          </p:cNvPicPr>
          <p:nvPr/>
        </p:nvPicPr>
        <p:blipFill>
          <a:blip r:embed="rId3"/>
          <a:stretch>
            <a:fillRect/>
          </a:stretch>
        </p:blipFill>
        <p:spPr>
          <a:xfrm>
            <a:off x="609600" y="2286000"/>
            <a:ext cx="5844822" cy="2895600"/>
          </a:xfrm>
          <a:prstGeom prst="rect">
            <a:avLst/>
          </a:prstGeom>
        </p:spPr>
      </p:pic>
      <p:sp>
        <p:nvSpPr>
          <p:cNvPr id="8" name="Rectangle 7"/>
          <p:cNvSpPr/>
          <p:nvPr/>
        </p:nvSpPr>
        <p:spPr bwMode="auto">
          <a:xfrm>
            <a:off x="4876800" y="4114800"/>
            <a:ext cx="1295400" cy="838200"/>
          </a:xfrm>
          <a:prstGeom prst="rect">
            <a:avLst/>
          </a:prstGeom>
          <a:solidFill>
            <a:srgbClr val="FFFF00">
              <a:alpha val="37000"/>
            </a:srgb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193539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r>
              <a:rPr lang="en-US" smtClean="0"/>
              <a:t>Spring 2013</a:t>
            </a:r>
            <a:endParaRPr lang="en-US"/>
          </a:p>
        </p:txBody>
      </p:sp>
      <p:sp>
        <p:nvSpPr>
          <p:cNvPr id="5222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52228" name="Slide Number Placeholder 5"/>
          <p:cNvSpPr>
            <a:spLocks noGrp="1"/>
          </p:cNvSpPr>
          <p:nvPr>
            <p:ph type="sldNum" sz="quarter" idx="12"/>
          </p:nvPr>
        </p:nvSpPr>
        <p:spPr>
          <a:noFill/>
        </p:spPr>
        <p:txBody>
          <a:bodyPr/>
          <a:lstStyle/>
          <a:p>
            <a:fld id="{3CFC74A2-0C3A-40D8-AF72-82B0968165E6}" type="slidenum">
              <a:rPr lang="en-US"/>
              <a:pPr/>
              <a:t>25</a:t>
            </a:fld>
            <a:endParaRPr lang="en-US"/>
          </a:p>
        </p:txBody>
      </p:sp>
      <p:sp>
        <p:nvSpPr>
          <p:cNvPr id="52229" name="Rectangle 2"/>
          <p:cNvSpPr>
            <a:spLocks noGrp="1" noChangeArrowheads="1"/>
          </p:cNvSpPr>
          <p:nvPr>
            <p:ph type="title"/>
          </p:nvPr>
        </p:nvSpPr>
        <p:spPr/>
        <p:txBody>
          <a:bodyPr/>
          <a:lstStyle/>
          <a:p>
            <a:r>
              <a:rPr lang="en-US" smtClean="0"/>
              <a:t>Two-Way ANOVA</a:t>
            </a:r>
          </a:p>
        </p:txBody>
      </p:sp>
      <p:sp>
        <p:nvSpPr>
          <p:cNvPr id="52230" name="Rectangle 3"/>
          <p:cNvSpPr>
            <a:spLocks noGrp="1" noChangeArrowheads="1"/>
          </p:cNvSpPr>
          <p:nvPr>
            <p:ph type="body" idx="1"/>
          </p:nvPr>
        </p:nvSpPr>
        <p:spPr/>
        <p:txBody>
          <a:bodyPr/>
          <a:lstStyle/>
          <a:p>
            <a:r>
              <a:rPr lang="en-US" smtClean="0"/>
              <a:t>2 independent variables with j and k levels, respectively</a:t>
            </a:r>
          </a:p>
          <a:p>
            <a:r>
              <a:rPr lang="en-US" smtClean="0"/>
              <a:t>Tests whether each variable has an effect independently</a:t>
            </a:r>
          </a:p>
          <a:p>
            <a:r>
              <a:rPr lang="en-US" smtClean="0"/>
              <a:t>Also tests for interaction between the variables</a:t>
            </a:r>
          </a:p>
        </p:txBody>
      </p:sp>
    </p:spTree>
    <p:extLst>
      <p:ext uri="{BB962C8B-B14F-4D97-AF65-F5344CB8AC3E}">
        <p14:creationId xmlns:p14="http://schemas.microsoft.com/office/powerpoint/2010/main" val="307525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Two-way Within-Subjects ANOVA (in R)</a:t>
            </a:r>
          </a:p>
        </p:txBody>
      </p:sp>
      <p:sp>
        <p:nvSpPr>
          <p:cNvPr id="6" name="Content Placeholder 5"/>
          <p:cNvSpPr>
            <a:spLocks noGrp="1"/>
          </p:cNvSpPr>
          <p:nvPr>
            <p:ph idx="1"/>
          </p:nvPr>
        </p:nvSpPr>
        <p:spPr>
          <a:xfrm>
            <a:off x="685800" y="1066800"/>
            <a:ext cx="8229600" cy="5029200"/>
          </a:xfrm>
        </p:spPr>
        <p:txBody>
          <a:bodyPr/>
          <a:lstStyle/>
          <a:p>
            <a:pPr>
              <a:buNone/>
            </a:pPr>
            <a:r>
              <a:rPr lang="en-US" sz="2000"/>
              <a:t>time        = [ 625, 480, …,         647, 503, …,         485, 436, …]</a:t>
            </a:r>
          </a:p>
          <a:p>
            <a:pPr>
              <a:buNone/>
            </a:pPr>
            <a:r>
              <a:rPr lang="en-US" sz="2000"/>
              <a:t>menubar = [ win,  win, …,        mac, mac, …,        btm, btm, …]</a:t>
            </a:r>
          </a:p>
          <a:p>
            <a:pPr>
              <a:buNone/>
            </a:pPr>
            <a:r>
              <a:rPr lang="en-US" sz="2000"/>
              <a:t>device =    [ mouse,  pad, …,   mouse, pad, …,     mouse, pad, …]</a:t>
            </a:r>
          </a:p>
          <a:p>
            <a:pPr>
              <a:buNone/>
            </a:pPr>
            <a:r>
              <a:rPr lang="en-US" sz="2000"/>
              <a:t>subject    = [ u1, u1, u2, u2, …, u1, u1, u2, u2 …, u1, u1, u2, u2, …]</a:t>
            </a:r>
          </a:p>
          <a:p>
            <a:pPr>
              <a:buNone/>
            </a:pPr>
            <a:endParaRPr lang="en-US" sz="2000"/>
          </a:p>
          <a:p>
            <a:r>
              <a:rPr lang="en-US" sz="2400"/>
              <a:t>fit = aov(time ~ menubar*device + Error(subject/menubar*device))</a:t>
            </a:r>
          </a:p>
          <a:p>
            <a:r>
              <a:rPr lang="en-US" sz="2400"/>
              <a:t>summary(fit) </a:t>
            </a:r>
            <a:endParaRPr lang="en-US"/>
          </a:p>
        </p:txBody>
      </p:sp>
      <p:sp>
        <p:nvSpPr>
          <p:cNvPr id="3" name="Date Placeholder 2"/>
          <p:cNvSpPr>
            <a:spLocks noGrp="1"/>
          </p:cNvSpPr>
          <p:nvPr>
            <p:ph type="dt" sz="half" idx="10"/>
          </p:nvPr>
        </p:nvSpPr>
        <p:spPr/>
        <p:txBody>
          <a:bodyPr/>
          <a:lstStyle/>
          <a:p>
            <a:r>
              <a:rPr lang="en-US" smtClean="0"/>
              <a:t>Spring 2013</a:t>
            </a:r>
            <a:endParaRPr lang="en-US"/>
          </a:p>
        </p:txBody>
      </p:sp>
      <p:sp>
        <p:nvSpPr>
          <p:cNvPr id="4" name="Footer Placeholder 3"/>
          <p:cNvSpPr>
            <a:spLocks noGrp="1"/>
          </p:cNvSpPr>
          <p:nvPr>
            <p:ph type="ftr" sz="quarter" idx="11"/>
          </p:nvPr>
        </p:nvSpPr>
        <p:spPr/>
        <p:txBody>
          <a:bodyPr/>
          <a:lstStyle/>
          <a:p>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8AC697C1-EC82-419C-B50B-27AFF3004C58}" type="slidenum">
              <a:rPr lang="en-US"/>
              <a:pPr/>
              <a:t>26</a:t>
            </a:fld>
            <a:endParaRPr lang="en-US"/>
          </a:p>
        </p:txBody>
      </p:sp>
      <p:pic>
        <p:nvPicPr>
          <p:cNvPr id="10" name="Picture 9"/>
          <p:cNvPicPr>
            <a:picLocks noChangeAspect="1"/>
          </p:cNvPicPr>
          <p:nvPr/>
        </p:nvPicPr>
        <p:blipFill>
          <a:blip r:embed="rId3"/>
          <a:stretch>
            <a:fillRect/>
          </a:stretch>
        </p:blipFill>
        <p:spPr>
          <a:xfrm>
            <a:off x="1295400" y="4724400"/>
            <a:ext cx="5766318" cy="914400"/>
          </a:xfrm>
          <a:prstGeom prst="rect">
            <a:avLst/>
          </a:prstGeom>
        </p:spPr>
      </p:pic>
    </p:spTree>
    <p:extLst>
      <p:ext uri="{BB962C8B-B14F-4D97-AF65-F5344CB8AC3E}">
        <p14:creationId xmlns:p14="http://schemas.microsoft.com/office/powerpoint/2010/main" val="2885223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Data Format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64695121"/>
              </p:ext>
            </p:extLst>
          </p:nvPr>
        </p:nvGraphicFramePr>
        <p:xfrm>
          <a:off x="1524000" y="1295400"/>
          <a:ext cx="5181600" cy="3124200"/>
        </p:xfrm>
        <a:graphic>
          <a:graphicData uri="http://schemas.openxmlformats.org/drawingml/2006/table">
            <a:tbl>
              <a:tblPr/>
              <a:tblGrid>
                <a:gridCol w="1295400"/>
                <a:gridCol w="1295400"/>
                <a:gridCol w="1295400"/>
                <a:gridCol w="1295400"/>
              </a:tblGrid>
              <a:tr h="683419">
                <a:tc>
                  <a:txBody>
                    <a:bodyPr/>
                    <a:lstStyle/>
                    <a:p>
                      <a:pPr algn="l" fontAlgn="b"/>
                      <a:r>
                        <a:rPr lang="en-US" sz="2000" b="1" i="0" u="none" strike="noStrike" dirty="0">
                          <a:solidFill>
                            <a:srgbClr val="000000"/>
                          </a:solidFill>
                          <a:effectLst/>
                          <a:latin typeface="Calibri"/>
                        </a:rPr>
                        <a:t>time</a:t>
                      </a:r>
                    </a:p>
                  </a:txBody>
                  <a:tcPr marL="12700" marR="12700" marT="12700" marB="0" anchor="b">
                    <a:lnL>
                      <a:noFill/>
                    </a:lnL>
                    <a:lnR>
                      <a:noFill/>
                    </a:lnR>
                    <a:lnT>
                      <a:noFill/>
                    </a:lnT>
                    <a:lnB>
                      <a:noFill/>
                    </a:lnB>
                  </a:tcPr>
                </a:tc>
                <a:tc>
                  <a:txBody>
                    <a:bodyPr/>
                    <a:lstStyle/>
                    <a:p>
                      <a:pPr algn="l" fontAlgn="b"/>
                      <a:r>
                        <a:rPr lang="en-US" sz="2000" b="1" i="0" u="none" strike="noStrike">
                          <a:solidFill>
                            <a:srgbClr val="000000"/>
                          </a:solidFill>
                          <a:effectLst/>
                          <a:latin typeface="Calibri"/>
                        </a:rPr>
                        <a:t>menubar</a:t>
                      </a:r>
                    </a:p>
                  </a:txBody>
                  <a:tcPr marL="12700" marR="12700" marT="12700" marB="0" anchor="b">
                    <a:lnL>
                      <a:noFill/>
                    </a:lnL>
                    <a:lnR>
                      <a:noFill/>
                    </a:lnR>
                    <a:lnT>
                      <a:noFill/>
                    </a:lnT>
                    <a:lnB>
                      <a:noFill/>
                    </a:lnB>
                  </a:tcPr>
                </a:tc>
                <a:tc>
                  <a:txBody>
                    <a:bodyPr/>
                    <a:lstStyle/>
                    <a:p>
                      <a:pPr algn="l" fontAlgn="b"/>
                      <a:r>
                        <a:rPr lang="en-US" sz="2000" b="1" i="0" u="none" strike="noStrike">
                          <a:solidFill>
                            <a:srgbClr val="000000"/>
                          </a:solidFill>
                          <a:effectLst/>
                          <a:latin typeface="Calibri"/>
                        </a:rPr>
                        <a:t>device</a:t>
                      </a:r>
                    </a:p>
                  </a:txBody>
                  <a:tcPr marL="12700" marR="12700" marT="12700" marB="0" anchor="b">
                    <a:lnL>
                      <a:noFill/>
                    </a:lnL>
                    <a:lnR>
                      <a:noFill/>
                    </a:lnR>
                    <a:lnT>
                      <a:noFill/>
                    </a:lnT>
                    <a:lnB>
                      <a:noFill/>
                    </a:lnB>
                  </a:tcPr>
                </a:tc>
                <a:tc>
                  <a:txBody>
                    <a:bodyPr/>
                    <a:lstStyle/>
                    <a:p>
                      <a:pPr algn="l" fontAlgn="b"/>
                      <a:r>
                        <a:rPr lang="en-US" sz="2000" b="1" i="0" u="none" strike="noStrike">
                          <a:solidFill>
                            <a:srgbClr val="000000"/>
                          </a:solidFill>
                          <a:effectLst/>
                          <a:latin typeface="Calibri"/>
                        </a:rPr>
                        <a:t>subject</a:t>
                      </a:r>
                    </a:p>
                  </a:txBody>
                  <a:tcPr marL="12700" marR="12700" marT="12700" marB="0" anchor="b">
                    <a:lnL>
                      <a:noFill/>
                    </a:lnL>
                    <a:lnR>
                      <a:noFill/>
                    </a:lnR>
                    <a:lnT>
                      <a:noFill/>
                    </a:lnT>
                    <a:lnB>
                      <a:noFill/>
                    </a:lnB>
                  </a:tcPr>
                </a:tc>
              </a:tr>
              <a:tr h="348683">
                <a:tc>
                  <a:txBody>
                    <a:bodyPr/>
                    <a:lstStyle/>
                    <a:p>
                      <a:pPr algn="l" fontAlgn="b"/>
                      <a:r>
                        <a:rPr lang="en-US" sz="2000" b="0" i="0" u="none" strike="noStrike" dirty="0">
                          <a:solidFill>
                            <a:srgbClr val="000000"/>
                          </a:solidFill>
                          <a:effectLst/>
                          <a:latin typeface="Calibri"/>
                        </a:rPr>
                        <a:t>625</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win</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mouse</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u1</a:t>
                      </a:r>
                    </a:p>
                  </a:txBody>
                  <a:tcPr marL="12700" marR="12700" marT="12700" marB="0" anchor="b">
                    <a:lnL>
                      <a:noFill/>
                    </a:lnL>
                    <a:lnR>
                      <a:noFill/>
                    </a:lnR>
                    <a:lnT>
                      <a:noFill/>
                    </a:lnT>
                    <a:lnB>
                      <a:noFill/>
                    </a:lnB>
                  </a:tcPr>
                </a:tc>
              </a:tr>
              <a:tr h="348683">
                <a:tc>
                  <a:txBody>
                    <a:bodyPr/>
                    <a:lstStyle/>
                    <a:p>
                      <a:pPr algn="l" fontAlgn="b"/>
                      <a:r>
                        <a:rPr lang="en-US" sz="2000" b="0" i="0" u="none" strike="noStrike" dirty="0">
                          <a:solidFill>
                            <a:srgbClr val="000000"/>
                          </a:solidFill>
                          <a:effectLst/>
                          <a:latin typeface="Calibri"/>
                        </a:rPr>
                        <a:t>480</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win</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pad</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u1</a:t>
                      </a:r>
                    </a:p>
                  </a:txBody>
                  <a:tcPr marL="12700" marR="12700" marT="12700" marB="0" anchor="b">
                    <a:lnL>
                      <a:noFill/>
                    </a:lnL>
                    <a:lnR>
                      <a:noFill/>
                    </a:lnR>
                    <a:lnT>
                      <a:noFill/>
                    </a:lnT>
                    <a:lnB>
                      <a:noFill/>
                    </a:lnB>
                  </a:tcPr>
                </a:tc>
              </a:tr>
              <a:tr h="348683">
                <a:tc>
                  <a:txBody>
                    <a:bodyPr/>
                    <a:lstStyle/>
                    <a:p>
                      <a:pPr algn="l" fontAlgn="b"/>
                      <a:r>
                        <a:rPr lang="en-US" sz="2000" b="0" i="0" u="none" strike="noStrike" dirty="0">
                          <a:solidFill>
                            <a:srgbClr val="000000"/>
                          </a:solidFill>
                          <a:effectLst/>
                          <a:latin typeface="Calibri"/>
                        </a:rPr>
                        <a:t>647</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mac</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mouse</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u1</a:t>
                      </a:r>
                    </a:p>
                  </a:txBody>
                  <a:tcPr marL="12700" marR="12700" marT="12700" marB="0" anchor="b">
                    <a:lnL>
                      <a:noFill/>
                    </a:lnL>
                    <a:lnR>
                      <a:noFill/>
                    </a:lnR>
                    <a:lnT>
                      <a:noFill/>
                    </a:lnT>
                    <a:lnB>
                      <a:noFill/>
                    </a:lnB>
                  </a:tcPr>
                </a:tc>
              </a:tr>
              <a:tr h="348683">
                <a:tc>
                  <a:txBody>
                    <a:bodyPr/>
                    <a:lstStyle/>
                    <a:p>
                      <a:pPr algn="l" fontAlgn="b"/>
                      <a:r>
                        <a:rPr lang="en-US" sz="2000" b="0" i="0" u="none" strike="noStrike" dirty="0">
                          <a:solidFill>
                            <a:srgbClr val="000000"/>
                          </a:solidFill>
                          <a:effectLst/>
                          <a:latin typeface="Calibri"/>
                        </a:rPr>
                        <a:t>503</a:t>
                      </a:r>
                    </a:p>
                  </a:txBody>
                  <a:tcPr marL="12700" marR="12700" marT="12700"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mac</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pad</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u1</a:t>
                      </a:r>
                    </a:p>
                  </a:txBody>
                  <a:tcPr marL="12700" marR="12700" marT="12700" marB="0" anchor="b">
                    <a:lnL>
                      <a:noFill/>
                    </a:lnL>
                    <a:lnR>
                      <a:noFill/>
                    </a:lnR>
                    <a:lnT>
                      <a:noFill/>
                    </a:lnT>
                    <a:lnB>
                      <a:noFill/>
                    </a:lnB>
                  </a:tcPr>
                </a:tc>
              </a:tr>
              <a:tr h="348683">
                <a:tc>
                  <a:txBody>
                    <a:bodyPr/>
                    <a:lstStyle/>
                    <a:p>
                      <a:pPr algn="l" fontAlgn="b"/>
                      <a:r>
                        <a:rPr lang="en-US" sz="2000" b="0" i="0" u="none" strike="noStrike" dirty="0">
                          <a:solidFill>
                            <a:srgbClr val="000000"/>
                          </a:solidFill>
                          <a:effectLst/>
                          <a:latin typeface="Calibri"/>
                        </a:rPr>
                        <a:t>485</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btm</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mouse</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u1</a:t>
                      </a:r>
                    </a:p>
                  </a:txBody>
                  <a:tcPr marL="12700" marR="12700" marT="12700" marB="0" anchor="b">
                    <a:lnL>
                      <a:noFill/>
                    </a:lnL>
                    <a:lnR>
                      <a:noFill/>
                    </a:lnR>
                    <a:lnT>
                      <a:noFill/>
                    </a:lnT>
                    <a:lnB>
                      <a:noFill/>
                    </a:lnB>
                  </a:tcPr>
                </a:tc>
              </a:tr>
              <a:tr h="348683">
                <a:tc>
                  <a:txBody>
                    <a:bodyPr/>
                    <a:lstStyle/>
                    <a:p>
                      <a:pPr algn="l" fontAlgn="b"/>
                      <a:r>
                        <a:rPr lang="en-US" sz="2000" b="0" i="0" u="none" strike="noStrike" dirty="0">
                          <a:solidFill>
                            <a:srgbClr val="000000"/>
                          </a:solidFill>
                          <a:effectLst/>
                          <a:latin typeface="Calibri"/>
                        </a:rPr>
                        <a:t>436</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btm</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pad</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u1</a:t>
                      </a:r>
                    </a:p>
                  </a:txBody>
                  <a:tcPr marL="12700" marR="12700" marT="12700" marB="0" anchor="b">
                    <a:lnL>
                      <a:noFill/>
                    </a:lnL>
                    <a:lnR>
                      <a:noFill/>
                    </a:lnR>
                    <a:lnT>
                      <a:noFill/>
                    </a:lnT>
                    <a:lnB>
                      <a:noFill/>
                    </a:lnB>
                  </a:tcPr>
                </a:tc>
              </a:tr>
              <a:tr h="348683">
                <a:tc>
                  <a:txBody>
                    <a:bodyPr/>
                    <a:lstStyle/>
                    <a:p>
                      <a:pPr algn="l" fontAlgn="b"/>
                      <a:r>
                        <a:rPr lang="en-US" sz="2000" b="0" i="0" u="none" strike="noStrike" dirty="0">
                          <a:solidFill>
                            <a:srgbClr val="000000"/>
                          </a:solidFill>
                          <a:effectLst/>
                          <a:latin typeface="Calibri"/>
                        </a:rPr>
                        <a:t>994</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win</a:t>
                      </a:r>
                    </a:p>
                  </a:txBody>
                  <a:tcPr marL="12700" marR="12700" marT="12700"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mouse</a:t>
                      </a:r>
                    </a:p>
                  </a:txBody>
                  <a:tcPr marL="12700" marR="12700" marT="12700"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u2</a:t>
                      </a:r>
                    </a:p>
                  </a:txBody>
                  <a:tcPr marL="12700" marR="12700" marT="12700" marB="0" anchor="b">
                    <a:lnL>
                      <a:noFill/>
                    </a:lnL>
                    <a:lnR>
                      <a:noFill/>
                    </a:lnR>
                    <a:lnT>
                      <a:noFill/>
                    </a:lnT>
                    <a:lnB>
                      <a:noFill/>
                    </a:lnB>
                  </a:tcPr>
                </a:tc>
              </a:tr>
            </a:tbl>
          </a:graphicData>
        </a:graphic>
      </p:graphicFrame>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DED02BFE-7271-4A80-94B1-FD65C6DFD2D4}" type="slidenum">
              <a:rPr lang="en-US" smtClean="0"/>
              <a:pPr/>
              <a:t>27</a:t>
            </a:fld>
            <a:endParaRPr lang="en-US"/>
          </a:p>
        </p:txBody>
      </p:sp>
    </p:spTree>
    <p:extLst>
      <p:ext uri="{BB962C8B-B14F-4D97-AF65-F5344CB8AC3E}">
        <p14:creationId xmlns:p14="http://schemas.microsoft.com/office/powerpoint/2010/main" val="259904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Other Tests</a:t>
            </a:r>
          </a:p>
        </p:txBody>
      </p:sp>
      <p:sp>
        <p:nvSpPr>
          <p:cNvPr id="54275" name="Content Placeholder 2"/>
          <p:cNvSpPr>
            <a:spLocks noGrp="1"/>
          </p:cNvSpPr>
          <p:nvPr>
            <p:ph idx="1"/>
          </p:nvPr>
        </p:nvSpPr>
        <p:spPr/>
        <p:txBody>
          <a:bodyPr/>
          <a:lstStyle/>
          <a:p>
            <a:r>
              <a:rPr lang="en-US" smtClean="0"/>
              <a:t>Two discrete-valued variables</a:t>
            </a:r>
          </a:p>
          <a:p>
            <a:pPr lvl="1"/>
            <a:r>
              <a:rPr lang="en-US" sz="2000" smtClean="0"/>
              <a:t>“does past experience affect menubar preference?”</a:t>
            </a:r>
          </a:p>
          <a:p>
            <a:pPr lvl="2"/>
            <a:r>
              <a:rPr lang="en-US" smtClean="0"/>
              <a:t>independent var { WinUser, MacUser} </a:t>
            </a:r>
          </a:p>
          <a:p>
            <a:pPr lvl="2"/>
            <a:r>
              <a:rPr lang="en-US" smtClean="0"/>
              <a:t>dependent var {PrefersWinMenu, PrefersMacMenu}</a:t>
            </a:r>
          </a:p>
          <a:p>
            <a:pPr lvl="1"/>
            <a:r>
              <a:rPr lang="en-US" smtClean="0"/>
              <a:t>contingency table</a:t>
            </a:r>
          </a:p>
          <a:p>
            <a:pPr lvl="1"/>
            <a:endParaRPr lang="en-US" smtClean="0"/>
          </a:p>
          <a:p>
            <a:pPr lvl="1"/>
            <a:endParaRPr lang="en-US" smtClean="0"/>
          </a:p>
          <a:p>
            <a:pPr lvl="1"/>
            <a:r>
              <a:rPr lang="en-US" smtClean="0"/>
              <a:t>Fisher exact test and chi square test</a:t>
            </a:r>
          </a:p>
          <a:p>
            <a:r>
              <a:rPr lang="en-US" smtClean="0"/>
              <a:t>Two (or more) scalar variables</a:t>
            </a:r>
          </a:p>
          <a:p>
            <a:pPr lvl="1"/>
            <a:r>
              <a:rPr lang="en-US" smtClean="0"/>
              <a:t>Regression</a:t>
            </a:r>
          </a:p>
          <a:p>
            <a:pPr lvl="1"/>
            <a:endParaRPr lang="en-US" smtClean="0"/>
          </a:p>
          <a:p>
            <a:pPr lvl="1">
              <a:buFontTx/>
              <a:buNone/>
            </a:pPr>
            <a:endParaRPr lang="en-US" smtClean="0"/>
          </a:p>
          <a:p>
            <a:pPr lvl="1"/>
            <a:endParaRPr lang="en-US" smtClean="0"/>
          </a:p>
          <a:p>
            <a:pPr lvl="1">
              <a:buFontTx/>
              <a:buNone/>
            </a:pPr>
            <a:endParaRPr lang="en-US" smtClean="0"/>
          </a:p>
          <a:p>
            <a:pPr lvl="1"/>
            <a:endParaRPr lang="en-US" smtClean="0"/>
          </a:p>
        </p:txBody>
      </p:sp>
      <p:sp>
        <p:nvSpPr>
          <p:cNvPr id="54276" name="Date Placeholder 3"/>
          <p:cNvSpPr>
            <a:spLocks noGrp="1"/>
          </p:cNvSpPr>
          <p:nvPr>
            <p:ph type="dt" sz="quarter" idx="10"/>
          </p:nvPr>
        </p:nvSpPr>
        <p:spPr>
          <a:noFill/>
        </p:spPr>
        <p:txBody>
          <a:bodyPr/>
          <a:lstStyle/>
          <a:p>
            <a:r>
              <a:rPr lang="en-US" smtClean="0"/>
              <a:t>Spring 2013</a:t>
            </a:r>
            <a:endParaRPr lang="en-US"/>
          </a:p>
        </p:txBody>
      </p:sp>
      <p:sp>
        <p:nvSpPr>
          <p:cNvPr id="5427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54278" name="Slide Number Placeholder 5"/>
          <p:cNvSpPr>
            <a:spLocks noGrp="1"/>
          </p:cNvSpPr>
          <p:nvPr>
            <p:ph type="sldNum" sz="quarter" idx="12"/>
          </p:nvPr>
        </p:nvSpPr>
        <p:spPr>
          <a:noFill/>
        </p:spPr>
        <p:txBody>
          <a:bodyPr/>
          <a:lstStyle/>
          <a:p>
            <a:fld id="{C1A83CD2-5F8D-403B-9208-E5D7DD9DA339}" type="slidenum">
              <a:rPr lang="en-US"/>
              <a:pPr/>
              <a:t>28</a:t>
            </a:fld>
            <a:endParaRPr lang="en-US"/>
          </a:p>
        </p:txBody>
      </p:sp>
      <p:graphicFrame>
        <p:nvGraphicFramePr>
          <p:cNvPr id="7" name="Table 6"/>
          <p:cNvGraphicFramePr>
            <a:graphicFrameLocks noGrp="1"/>
          </p:cNvGraphicFramePr>
          <p:nvPr/>
        </p:nvGraphicFramePr>
        <p:xfrm>
          <a:off x="2209800" y="2971800"/>
          <a:ext cx="4648200" cy="1009650"/>
        </p:xfrm>
        <a:graphic>
          <a:graphicData uri="http://schemas.openxmlformats.org/drawingml/2006/table">
            <a:tbl>
              <a:tblPr/>
              <a:tblGrid>
                <a:gridCol w="1676400"/>
                <a:gridCol w="1447800"/>
                <a:gridCol w="1524000"/>
              </a:tblGrid>
              <a:tr h="381000">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pitchFamily="-97" charset="0"/>
                        <a:cs typeface="Arial"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97" charset="0"/>
                          <a:cs typeface="Arial" charset="0"/>
                        </a:rPr>
                        <a:t>PrefersWin</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97" charset="0"/>
                          <a:cs typeface="Arial" charset="0"/>
                        </a:rPr>
                        <a:t>PrefersMac</a:t>
                      </a:r>
                    </a:p>
                  </a:txBody>
                  <a:tcPr marL="9525" marR="9525" marT="9525" marB="0" anchor="b" horzOverflow="overflow">
                    <a:lnL>
                      <a:noFill/>
                    </a:lnL>
                    <a:lnR>
                      <a:noFill/>
                    </a:lnR>
                    <a:lnT>
                      <a:noFill/>
                    </a:lnT>
                    <a:lnB>
                      <a:noFill/>
                    </a:lnB>
                    <a:lnTlToBr>
                      <a:noFill/>
                    </a:lnTlToBr>
                    <a:lnBlToTr>
                      <a:noFill/>
                    </a:lnBlToTr>
                    <a:noFill/>
                  </a:tcPr>
                </a:tc>
              </a:tr>
              <a:tr h="277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97" charset="0"/>
                          <a:cs typeface="Arial" charset="0"/>
                        </a:rPr>
                        <a:t>WinUser</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97" charset="0"/>
                          <a:cs typeface="Arial" charset="0"/>
                        </a:rPr>
                        <a:t>25</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97" charset="0"/>
                          <a:cs typeface="Arial" charset="0"/>
                        </a:rPr>
                        <a:t>9</a:t>
                      </a:r>
                    </a:p>
                  </a:txBody>
                  <a:tcPr marL="9525" marR="9525" marT="9525" marB="0" anchor="b" horzOverflow="overflow">
                    <a:lnL>
                      <a:noFill/>
                    </a:lnL>
                    <a:lnR>
                      <a:noFill/>
                    </a:lnR>
                    <a:lnT>
                      <a:noFill/>
                    </a:lnT>
                    <a:lnB>
                      <a:noFill/>
                    </a:lnB>
                    <a:lnTlToBr>
                      <a:noFill/>
                    </a:lnTlToBr>
                    <a:lnBlToTr>
                      <a:noFill/>
                    </a:lnBlToTr>
                    <a:noFill/>
                  </a:tcPr>
                </a:tc>
              </a:tr>
              <a:tr h="277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97" charset="0"/>
                          <a:cs typeface="Arial" charset="0"/>
                        </a:rPr>
                        <a:t>MacUser</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97" charset="0"/>
                          <a:cs typeface="Arial" charset="0"/>
                        </a:rPr>
                        <a:t>8</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97" charset="0"/>
                          <a:cs typeface="Arial" charset="0"/>
                        </a:rPr>
                        <a:t>19</a:t>
                      </a:r>
                    </a:p>
                  </a:txBody>
                  <a:tcPr marL="9525" marR="9525" marT="9525" marB="0" anchor="b"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404656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For which </a:t>
            </a:r>
            <a:r>
              <a:rPr lang="en-US" dirty="0" smtClean="0"/>
              <a:t>of the following hypotheses would a t test be a reasonable statistical test?</a:t>
            </a:r>
            <a:r>
              <a:rPr lang="en-US" dirty="0" smtClean="0"/>
              <a:t> </a:t>
            </a:r>
            <a:r>
              <a:rPr lang="en-US" dirty="0" smtClean="0"/>
              <a:t>(</a:t>
            </a:r>
            <a:r>
              <a:rPr lang="en-US" b="1" dirty="0" smtClean="0"/>
              <a:t>choose all good answers</a:t>
            </a:r>
            <a:r>
              <a:rPr lang="en-US" dirty="0" smtClean="0"/>
              <a:t>):</a:t>
            </a:r>
          </a:p>
          <a:p>
            <a:pPr marL="914400" lvl="1" indent="-457200">
              <a:buFont typeface="+mj-lt"/>
              <a:buAutoNum type="alphaUcPeriod"/>
            </a:pPr>
            <a:r>
              <a:rPr lang="en-US" dirty="0" smtClean="0"/>
              <a:t>French words take longer to type than English words.</a:t>
            </a:r>
            <a:endParaRPr lang="en-US" dirty="0" smtClean="0"/>
          </a:p>
          <a:p>
            <a:pPr marL="914400" lvl="1" indent="-457200">
              <a:buFont typeface="+mj-lt"/>
              <a:buAutoNum type="alphaUcPeriod"/>
            </a:pPr>
            <a:r>
              <a:rPr lang="en-US" dirty="0" smtClean="0"/>
              <a:t>Number of hours slept each night depends on your major.</a:t>
            </a:r>
            <a:endParaRPr lang="en-US" dirty="0" smtClean="0"/>
          </a:p>
          <a:p>
            <a:pPr marL="914400" lvl="1" indent="-457200">
              <a:buFont typeface="+mj-lt"/>
              <a:buAutoNum type="alphaUcPeriod"/>
            </a:pPr>
            <a:r>
              <a:rPr lang="en-US" dirty="0" smtClean="0"/>
              <a:t>MIT students are more attractive than Harvard students.</a:t>
            </a: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29</a:t>
            </a:fld>
            <a:endParaRPr lang="en-US"/>
          </a:p>
        </p:txBody>
      </p:sp>
    </p:spTree>
    <p:extLst>
      <p:ext uri="{BB962C8B-B14F-4D97-AF65-F5344CB8AC3E}">
        <p14:creationId xmlns:p14="http://schemas.microsoft.com/office/powerpoint/2010/main" val="173022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Today’s Topics</a:t>
            </a:r>
          </a:p>
        </p:txBody>
      </p:sp>
      <p:sp>
        <p:nvSpPr>
          <p:cNvPr id="21507" name="Rectangle 3"/>
          <p:cNvSpPr>
            <a:spLocks noGrp="1" noChangeArrowheads="1"/>
          </p:cNvSpPr>
          <p:nvPr>
            <p:ph type="body" idx="1"/>
          </p:nvPr>
        </p:nvSpPr>
        <p:spPr/>
        <p:txBody>
          <a:bodyPr/>
          <a:lstStyle/>
          <a:p>
            <a:r>
              <a:rPr lang="en-US" smtClean="0"/>
              <a:t>Hypothesis testing</a:t>
            </a:r>
          </a:p>
          <a:p>
            <a:r>
              <a:rPr lang="en-US" smtClean="0"/>
              <a:t>Graphing with error bars</a:t>
            </a:r>
          </a:p>
          <a:p>
            <a:r>
              <a:rPr lang="en-US" smtClean="0"/>
              <a:t>T test</a:t>
            </a:r>
          </a:p>
          <a:p>
            <a:r>
              <a:rPr lang="en-US" smtClean="0"/>
              <a:t>ANOVA test</a:t>
            </a:r>
          </a:p>
          <a:p>
            <a:endParaRPr lang="en-US" smtClean="0"/>
          </a:p>
          <a:p>
            <a:pPr>
              <a:buFontTx/>
              <a:buNone/>
            </a:pPr>
            <a:endParaRPr lang="en-US" smtClean="0"/>
          </a:p>
          <a:p>
            <a:endParaRPr lang="en-US" smtClean="0"/>
          </a:p>
          <a:p>
            <a:endParaRPr lang="en-US" smtClean="0"/>
          </a:p>
        </p:txBody>
      </p:sp>
      <p:sp>
        <p:nvSpPr>
          <p:cNvPr id="21508" name="Date Placeholder 3"/>
          <p:cNvSpPr>
            <a:spLocks noGrp="1"/>
          </p:cNvSpPr>
          <p:nvPr>
            <p:ph type="dt" sz="quarter" idx="10"/>
          </p:nvPr>
        </p:nvSpPr>
        <p:spPr>
          <a:noFill/>
        </p:spPr>
        <p:txBody>
          <a:bodyPr/>
          <a:lstStyle/>
          <a:p>
            <a:r>
              <a:rPr lang="en-US" smtClean="0"/>
              <a:t>Spring 2013</a:t>
            </a:r>
            <a:endParaRPr lang="en-US"/>
          </a:p>
        </p:txBody>
      </p:sp>
      <p:sp>
        <p:nvSpPr>
          <p:cNvPr id="2150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1510" name="Slide Number Placeholder 5"/>
          <p:cNvSpPr>
            <a:spLocks noGrp="1"/>
          </p:cNvSpPr>
          <p:nvPr>
            <p:ph type="sldNum" sz="quarter" idx="12"/>
          </p:nvPr>
        </p:nvSpPr>
        <p:spPr>
          <a:noFill/>
        </p:spPr>
        <p:txBody>
          <a:bodyPr/>
          <a:lstStyle/>
          <a:p>
            <a:fld id="{7D2BA219-DC3A-4903-AEDA-D8414F31FAC2}" type="slidenum">
              <a:rPr lang="en-US"/>
              <a:pPr/>
              <a:t>3</a:t>
            </a:fld>
            <a:endParaRPr lang="en-US"/>
          </a:p>
        </p:txBody>
      </p:sp>
    </p:spTree>
    <p:extLst>
      <p:ext uri="{BB962C8B-B14F-4D97-AF65-F5344CB8AC3E}">
        <p14:creationId xmlns:p14="http://schemas.microsoft.com/office/powerpoint/2010/main" val="329193916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6"/>
          <p:cNvSpPr>
            <a:spLocks noGrp="1"/>
          </p:cNvSpPr>
          <p:nvPr>
            <p:ph type="title"/>
          </p:nvPr>
        </p:nvSpPr>
        <p:spPr/>
        <p:txBody>
          <a:bodyPr/>
          <a:lstStyle/>
          <a:p>
            <a:r>
              <a:rPr lang="en-US" smtClean="0"/>
              <a:t>Summary</a:t>
            </a:r>
          </a:p>
        </p:txBody>
      </p:sp>
      <p:sp>
        <p:nvSpPr>
          <p:cNvPr id="58371" name="Text Placeholder 7"/>
          <p:cNvSpPr>
            <a:spLocks noGrp="1"/>
          </p:cNvSpPr>
          <p:nvPr>
            <p:ph type="body" idx="1"/>
          </p:nvPr>
        </p:nvSpPr>
        <p:spPr/>
        <p:txBody>
          <a:bodyPr/>
          <a:lstStyle/>
          <a:p>
            <a:r>
              <a:rPr lang="en-US" dirty="0"/>
              <a:t>Graphing with error bars is cheap and easy, and great for getting a feel for data</a:t>
            </a:r>
          </a:p>
          <a:p>
            <a:endParaRPr lang="en-US" dirty="0"/>
          </a:p>
          <a:p>
            <a:r>
              <a:rPr lang="en-US" dirty="0" smtClean="0"/>
              <a:t>Use statistical tests to establish significance of observed differences</a:t>
            </a:r>
          </a:p>
          <a:p>
            <a:pPr lvl="1"/>
            <a:r>
              <a:rPr lang="en-US" dirty="0"/>
              <a:t>Use t test to compare two means</a:t>
            </a:r>
          </a:p>
          <a:p>
            <a:pPr lvl="1"/>
            <a:r>
              <a:rPr lang="en-US" dirty="0"/>
              <a:t>Use ANOVA to compare 3 or more </a:t>
            </a:r>
            <a:r>
              <a:rPr lang="en-US" dirty="0" smtClean="0"/>
              <a:t>means</a:t>
            </a:r>
          </a:p>
          <a:p>
            <a:pPr marL="0" indent="0">
              <a:buNone/>
            </a:pPr>
            <a:endParaRPr lang="en-US" dirty="0" smtClean="0"/>
          </a:p>
        </p:txBody>
      </p:sp>
      <p:sp>
        <p:nvSpPr>
          <p:cNvPr id="58372" name="Date Placeholder 3"/>
          <p:cNvSpPr>
            <a:spLocks noGrp="1"/>
          </p:cNvSpPr>
          <p:nvPr>
            <p:ph type="dt" sz="quarter" idx="10"/>
          </p:nvPr>
        </p:nvSpPr>
        <p:spPr>
          <a:noFill/>
        </p:spPr>
        <p:txBody>
          <a:bodyPr/>
          <a:lstStyle/>
          <a:p>
            <a:r>
              <a:rPr lang="en-US" smtClean="0"/>
              <a:t>Spring 2013</a:t>
            </a:r>
            <a:endParaRPr lang="en-US"/>
          </a:p>
        </p:txBody>
      </p:sp>
      <p:sp>
        <p:nvSpPr>
          <p:cNvPr id="5837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58374" name="Slide Number Placeholder 5"/>
          <p:cNvSpPr>
            <a:spLocks noGrp="1"/>
          </p:cNvSpPr>
          <p:nvPr>
            <p:ph type="sldNum" sz="quarter" idx="12"/>
          </p:nvPr>
        </p:nvSpPr>
        <p:spPr>
          <a:noFill/>
        </p:spPr>
        <p:txBody>
          <a:bodyPr/>
          <a:lstStyle/>
          <a:p>
            <a:fld id="{5FF61D8F-D959-4968-B82A-424AFBCE21A0}" type="slidenum">
              <a:rPr lang="en-US"/>
              <a:pPr/>
              <a:t>30</a:t>
            </a:fld>
            <a:endParaRPr lang="en-US"/>
          </a:p>
        </p:txBody>
      </p:sp>
    </p:spTree>
    <p:extLst>
      <p:ext uri="{BB962C8B-B14F-4D97-AF65-F5344CB8AC3E}">
        <p14:creationId xmlns:p14="http://schemas.microsoft.com/office/powerpoint/2010/main" val="396732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Hypothesis Testing</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4</a:t>
            </a:fld>
            <a:endParaRPr lang="en-US"/>
          </a:p>
        </p:txBody>
      </p:sp>
    </p:spTree>
    <p:extLst>
      <p:ext uri="{BB962C8B-B14F-4D97-AF65-F5344CB8AC3E}">
        <p14:creationId xmlns:p14="http://schemas.microsoft.com/office/powerpoint/2010/main" val="153453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Experiment Analylsis</a:t>
            </a:r>
          </a:p>
        </p:txBody>
      </p:sp>
      <p:sp>
        <p:nvSpPr>
          <p:cNvPr id="23555" name="Rectangle 3"/>
          <p:cNvSpPr>
            <a:spLocks noGrp="1" noChangeArrowheads="1"/>
          </p:cNvSpPr>
          <p:nvPr>
            <p:ph type="body" idx="1"/>
          </p:nvPr>
        </p:nvSpPr>
        <p:spPr/>
        <p:txBody>
          <a:bodyPr/>
          <a:lstStyle/>
          <a:p>
            <a:r>
              <a:rPr lang="en-US" smtClean="0"/>
              <a:t>Hypothesis: Mac menubar is faster to access than Windows menubar</a:t>
            </a:r>
          </a:p>
          <a:p>
            <a:pPr lvl="1"/>
            <a:r>
              <a:rPr lang="en-US" smtClean="0"/>
              <a:t>Design: between-subjects, randomized assignment of interface to subject</a:t>
            </a:r>
          </a:p>
        </p:txBody>
      </p:sp>
      <p:sp>
        <p:nvSpPr>
          <p:cNvPr id="23556" name="Date Placeholder 3"/>
          <p:cNvSpPr>
            <a:spLocks noGrp="1"/>
          </p:cNvSpPr>
          <p:nvPr>
            <p:ph type="dt" sz="quarter" idx="10"/>
          </p:nvPr>
        </p:nvSpPr>
        <p:spPr>
          <a:noFill/>
        </p:spPr>
        <p:txBody>
          <a:bodyPr/>
          <a:lstStyle/>
          <a:p>
            <a:r>
              <a:rPr lang="en-US" smtClean="0"/>
              <a:t>Spring 2013</a:t>
            </a:r>
            <a:endParaRPr lang="en-US"/>
          </a:p>
        </p:txBody>
      </p:sp>
      <p:sp>
        <p:nvSpPr>
          <p:cNvPr id="2355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3558" name="Slide Number Placeholder 5"/>
          <p:cNvSpPr>
            <a:spLocks noGrp="1"/>
          </p:cNvSpPr>
          <p:nvPr>
            <p:ph type="sldNum" sz="quarter" idx="12"/>
          </p:nvPr>
        </p:nvSpPr>
        <p:spPr>
          <a:noFill/>
        </p:spPr>
        <p:txBody>
          <a:bodyPr/>
          <a:lstStyle/>
          <a:p>
            <a:fld id="{E629D8B9-D5E7-46D2-9CF7-DA4E07E8C9A0}" type="slidenum">
              <a:rPr lang="en-US"/>
              <a:pPr/>
              <a:t>5</a:t>
            </a:fld>
            <a:endParaRPr lang="en-US"/>
          </a:p>
        </p:txBody>
      </p:sp>
      <p:graphicFrame>
        <p:nvGraphicFramePr>
          <p:cNvPr id="783364" name="Group 4"/>
          <p:cNvGraphicFramePr>
            <a:graphicFrameLocks noGrp="1"/>
          </p:cNvGraphicFramePr>
          <p:nvPr>
            <p:extLst>
              <p:ext uri="{D42A27DB-BD31-4B8C-83A1-F6EECF244321}">
                <p14:modId xmlns:p14="http://schemas.microsoft.com/office/powerpoint/2010/main" val="1009889541"/>
              </p:ext>
            </p:extLst>
          </p:nvPr>
        </p:nvGraphicFramePr>
        <p:xfrm>
          <a:off x="3048000" y="3485833"/>
          <a:ext cx="3048000" cy="2305367"/>
        </p:xfrm>
        <a:graphic>
          <a:graphicData uri="http://schemas.openxmlformats.org/drawingml/2006/table">
            <a:tbl>
              <a:tblPr/>
              <a:tblGrid>
                <a:gridCol w="1524000"/>
                <a:gridCol w="1524000"/>
              </a:tblGrid>
              <a:tr h="5603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Windows</a:t>
                      </a:r>
                      <a:endParaRPr kumimoji="0" lang="en-US" sz="2400" b="0" i="0" u="none" strike="noStrike" cap="none" normalizeH="0" baseline="0" smtClean="0">
                        <a:ln>
                          <a:noFill/>
                        </a:ln>
                        <a:solidFill>
                          <a:schemeClr val="tx1"/>
                        </a:solidFill>
                        <a:effectLst/>
                        <a:latin typeface="Times New Roman" pitchFamily="-97"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Mac</a:t>
                      </a:r>
                      <a:endParaRPr kumimoji="0" lang="en-US" sz="2400" b="0" i="0" u="none" strike="noStrike" cap="none" normalizeH="0" baseline="0" smtClean="0">
                        <a:ln>
                          <a:noFill/>
                        </a:ln>
                        <a:solidFill>
                          <a:schemeClr val="tx1"/>
                        </a:solidFill>
                        <a:effectLst/>
                        <a:latin typeface="Times New Roman" pitchFamily="-97" charset="0"/>
                        <a:cs typeface="Arial" charset="0"/>
                      </a:endParaRPr>
                    </a:p>
                  </a:txBody>
                  <a:tcPr anchor="b" horzOverflow="overflow">
                    <a:lnL>
                      <a:noFill/>
                    </a:lnL>
                    <a:lnR>
                      <a:noFill/>
                    </a:lnR>
                    <a:lnT>
                      <a:noFill/>
                    </a:lnT>
                    <a:lnB>
                      <a:noFill/>
                    </a:lnB>
                    <a:lnTlToBr>
                      <a:noFill/>
                    </a:lnTlToBr>
                    <a:lnBlToTr>
                      <a:noFill/>
                    </a:lnBlToTr>
                    <a:noFill/>
                  </a:tcPr>
                </a:tc>
              </a:tr>
              <a:tr h="23971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alibri" pitchFamily="-97" charset="0"/>
                          <a:cs typeface="Arial" charset="0"/>
                        </a:rPr>
                        <a:t>625</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alibri" pitchFamily="-97" charset="0"/>
                          <a:cs typeface="Arial" charset="0"/>
                        </a:rPr>
                        <a:t>647</a:t>
                      </a:r>
                    </a:p>
                  </a:txBody>
                  <a:tcPr marL="9525" marR="9525" marT="9525" marB="0" anchor="b" horzOverflow="overflow">
                    <a:lnL>
                      <a:noFill/>
                    </a:lnL>
                    <a:lnR>
                      <a:noFill/>
                    </a:lnR>
                    <a:lnT>
                      <a:noFill/>
                    </a:lnT>
                    <a:lnB>
                      <a:noFill/>
                    </a:lnB>
                    <a:lnTlToBr>
                      <a:noFill/>
                    </a:lnTlToBr>
                    <a:lnBlToTr>
                      <a:noFill/>
                    </a:lnBlToTr>
                    <a:noFill/>
                  </a:tcPr>
                </a:tc>
              </a:tr>
              <a:tr h="2413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Calibri" pitchFamily="-97" charset="0"/>
                          <a:cs typeface="Arial" charset="0"/>
                        </a:rPr>
                        <a:t>480</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Calibri" pitchFamily="-97" charset="0"/>
                          <a:cs typeface="Arial" charset="0"/>
                        </a:rPr>
                        <a:t>503</a:t>
                      </a:r>
                    </a:p>
                  </a:txBody>
                  <a:tcPr marL="9525" marR="9525" marT="9525" marB="0" anchor="b" horzOverflow="overflow">
                    <a:lnL>
                      <a:noFill/>
                    </a:lnL>
                    <a:lnR>
                      <a:noFill/>
                    </a:lnR>
                    <a:lnT>
                      <a:noFill/>
                    </a:lnT>
                    <a:lnB>
                      <a:noFill/>
                    </a:lnB>
                    <a:lnTlToBr>
                      <a:noFill/>
                    </a:lnTlToBr>
                    <a:lnBlToTr>
                      <a:noFill/>
                    </a:lnBlToTr>
                    <a:noFill/>
                  </a:tcPr>
                </a:tc>
              </a:tr>
              <a:tr h="2413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Calibri" pitchFamily="-97" charset="0"/>
                          <a:cs typeface="Arial" charset="0"/>
                        </a:rPr>
                        <a:t>621</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Calibri" pitchFamily="-97" charset="0"/>
                          <a:cs typeface="Arial" charset="0"/>
                        </a:rPr>
                        <a:t>559</a:t>
                      </a:r>
                    </a:p>
                  </a:txBody>
                  <a:tcPr marL="9525" marR="9525" marT="9525" marB="0" anchor="b" horzOverflow="overflow">
                    <a:lnL>
                      <a:noFill/>
                    </a:lnL>
                    <a:lnR>
                      <a:noFill/>
                    </a:lnR>
                    <a:lnT>
                      <a:noFill/>
                    </a:lnT>
                    <a:lnB>
                      <a:noFill/>
                    </a:lnB>
                    <a:lnTlToBr>
                      <a:noFill/>
                    </a:lnTlToBr>
                    <a:lnBlToTr>
                      <a:noFill/>
                    </a:lnBlToTr>
                    <a:noFill/>
                  </a:tcPr>
                </a:tc>
              </a:tr>
              <a:tr h="2413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Calibri" pitchFamily="-97" charset="0"/>
                          <a:cs typeface="Arial" charset="0"/>
                        </a:rPr>
                        <a:t>633</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alibri" pitchFamily="-97" charset="0"/>
                          <a:cs typeface="Arial" charset="0"/>
                        </a:rPr>
                        <a:t>586</a:t>
                      </a:r>
                    </a:p>
                  </a:txBody>
                  <a:tcPr marL="9525" marR="9525" marT="9525" marB="0" anchor="b"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0270446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smtClean="0"/>
              <a:t>Standard Error of the Mean</a:t>
            </a:r>
          </a:p>
        </p:txBody>
      </p:sp>
      <p:sp>
        <p:nvSpPr>
          <p:cNvPr id="27653" name="Text Placeholder 9"/>
          <p:cNvSpPr>
            <a:spLocks noGrp="1"/>
          </p:cNvSpPr>
          <p:nvPr>
            <p:ph type="body" idx="1"/>
          </p:nvPr>
        </p:nvSpPr>
        <p:spPr/>
        <p:txBody>
          <a:bodyPr/>
          <a:lstStyle/>
          <a:p>
            <a:endParaRPr lang="en-US" smtClean="0"/>
          </a:p>
        </p:txBody>
      </p:sp>
      <p:sp>
        <p:nvSpPr>
          <p:cNvPr id="27654" name="Date Placeholder 4"/>
          <p:cNvSpPr>
            <a:spLocks noGrp="1"/>
          </p:cNvSpPr>
          <p:nvPr>
            <p:ph type="dt" sz="quarter" idx="10"/>
          </p:nvPr>
        </p:nvSpPr>
        <p:spPr>
          <a:noFill/>
        </p:spPr>
        <p:txBody>
          <a:bodyPr/>
          <a:lstStyle/>
          <a:p>
            <a:r>
              <a:rPr lang="en-US" smtClean="0"/>
              <a:t>Spring 2013</a:t>
            </a:r>
            <a:endParaRPr lang="en-US"/>
          </a:p>
        </p:txBody>
      </p:sp>
      <p:sp>
        <p:nvSpPr>
          <p:cNvPr id="27655" name="Footer Placeholder 5"/>
          <p:cNvSpPr>
            <a:spLocks noGrp="1"/>
          </p:cNvSpPr>
          <p:nvPr>
            <p:ph type="ftr" sz="quarter" idx="11"/>
          </p:nvPr>
        </p:nvSpPr>
        <p:spPr>
          <a:noFill/>
        </p:spPr>
        <p:txBody>
          <a:bodyPr/>
          <a:lstStyle/>
          <a:p>
            <a:r>
              <a:rPr lang="en-US" smtClean="0"/>
              <a:t>6.813/6.831 User Interface Design and Implementation</a:t>
            </a:r>
            <a:endParaRPr lang="en-US"/>
          </a:p>
        </p:txBody>
      </p:sp>
      <p:sp>
        <p:nvSpPr>
          <p:cNvPr id="27656" name="Slide Number Placeholder 6"/>
          <p:cNvSpPr>
            <a:spLocks noGrp="1"/>
          </p:cNvSpPr>
          <p:nvPr>
            <p:ph type="sldNum" sz="quarter" idx="12"/>
          </p:nvPr>
        </p:nvSpPr>
        <p:spPr>
          <a:noFill/>
        </p:spPr>
        <p:txBody>
          <a:bodyPr/>
          <a:lstStyle/>
          <a:p>
            <a:fld id="{43E16D9D-B4FD-454C-AB89-5F989120F354}" type="slidenum">
              <a:rPr lang="en-US"/>
              <a:pPr/>
              <a:t>6</a:t>
            </a:fld>
            <a:endParaRPr lang="en-US"/>
          </a:p>
        </p:txBody>
      </p:sp>
      <p:graphicFrame>
        <p:nvGraphicFramePr>
          <p:cNvPr id="27650" name="Object 2"/>
          <p:cNvGraphicFramePr>
            <a:graphicFrameLocks noGrp="1" noChangeAspect="1"/>
          </p:cNvGraphicFramePr>
          <p:nvPr>
            <p:ph sz="half" idx="4294967295"/>
          </p:nvPr>
        </p:nvGraphicFramePr>
        <p:xfrm>
          <a:off x="609600" y="1600200"/>
          <a:ext cx="3810000" cy="2719388"/>
        </p:xfrm>
        <a:graphic>
          <a:graphicData uri="http://schemas.openxmlformats.org/presentationml/2006/ole">
            <mc:AlternateContent xmlns:mc="http://schemas.openxmlformats.org/markup-compatibility/2006">
              <mc:Choice xmlns:v="urn:schemas-microsoft-com:vml" Requires="v">
                <p:oleObj spid="_x0000_s1228" name="Chart" r:id="rId4" imgW="4749800" imgH="3390900" progId="Excel.Sheet.8">
                  <p:embed/>
                </p:oleObj>
              </mc:Choice>
              <mc:Fallback>
                <p:oleObj name="Chart" r:id="rId4" imgW="4749800" imgH="33909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00200"/>
                        <a:ext cx="3810000" cy="2719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7651" name="Object 3"/>
          <p:cNvGraphicFramePr>
            <a:graphicFrameLocks noGrp="1" noChangeAspect="1"/>
          </p:cNvGraphicFramePr>
          <p:nvPr>
            <p:ph sz="half" idx="4294967295"/>
          </p:nvPr>
        </p:nvGraphicFramePr>
        <p:xfrm>
          <a:off x="4800600" y="1600200"/>
          <a:ext cx="3810000" cy="2719388"/>
        </p:xfrm>
        <a:graphic>
          <a:graphicData uri="http://schemas.openxmlformats.org/presentationml/2006/ole">
            <mc:AlternateContent xmlns:mc="http://schemas.openxmlformats.org/markup-compatibility/2006">
              <mc:Choice xmlns:v="urn:schemas-microsoft-com:vml" Requires="v">
                <p:oleObj spid="_x0000_s1229" name="Worksheet" r:id="rId6" imgW="4749800" imgH="3390900" progId="Excel.Sheet.8">
                  <p:embed/>
                </p:oleObj>
              </mc:Choice>
              <mc:Fallback>
                <p:oleObj name="Worksheet" r:id="rId6" imgW="4749800" imgH="33909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600200"/>
                        <a:ext cx="3810000" cy="2719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7" name="Text Box 27"/>
          <p:cNvSpPr txBox="1">
            <a:spLocks noChangeArrowheads="1"/>
          </p:cNvSpPr>
          <p:nvPr/>
        </p:nvSpPr>
        <p:spPr bwMode="auto">
          <a:xfrm>
            <a:off x="990600" y="4419600"/>
            <a:ext cx="3259138" cy="1016000"/>
          </a:xfrm>
          <a:prstGeom prst="rect">
            <a:avLst/>
          </a:prstGeom>
          <a:noFill/>
          <a:ln w="25400">
            <a:noFill/>
            <a:miter lim="800000"/>
            <a:headEnd/>
            <a:tailEnd type="none" w="lg" len="lg"/>
          </a:ln>
        </p:spPr>
        <p:txBody>
          <a:bodyPr wrap="none" anchorCtr="1">
            <a:spAutoFit/>
          </a:bodyPr>
          <a:lstStyle/>
          <a:p>
            <a:r>
              <a:rPr lang="en-US"/>
              <a:t>N = 4 :</a:t>
            </a:r>
          </a:p>
          <a:p>
            <a:r>
              <a:rPr lang="en-US"/>
              <a:t>Error bars overlap, so can’t</a:t>
            </a:r>
            <a:br>
              <a:rPr lang="en-US"/>
            </a:br>
            <a:r>
              <a:rPr lang="en-US"/>
              <a:t>conclude anything</a:t>
            </a:r>
          </a:p>
        </p:txBody>
      </p:sp>
      <p:sp>
        <p:nvSpPr>
          <p:cNvPr id="27658" name="Text Box 28"/>
          <p:cNvSpPr txBox="1">
            <a:spLocks noChangeArrowheads="1"/>
          </p:cNvSpPr>
          <p:nvPr/>
        </p:nvSpPr>
        <p:spPr bwMode="auto">
          <a:xfrm>
            <a:off x="4776788" y="4419600"/>
            <a:ext cx="3198812" cy="1323975"/>
          </a:xfrm>
          <a:prstGeom prst="rect">
            <a:avLst/>
          </a:prstGeom>
          <a:noFill/>
          <a:ln w="25400">
            <a:noFill/>
            <a:miter lim="800000"/>
            <a:headEnd/>
            <a:tailEnd type="none" w="lg" len="lg"/>
          </a:ln>
        </p:spPr>
        <p:txBody>
          <a:bodyPr wrap="none" anchorCtr="1">
            <a:spAutoFit/>
          </a:bodyPr>
          <a:lstStyle/>
          <a:p>
            <a:r>
              <a:rPr lang="en-US"/>
              <a:t>N=10: </a:t>
            </a:r>
            <a:br>
              <a:rPr lang="en-US"/>
            </a:br>
            <a:r>
              <a:rPr lang="en-US"/>
              <a:t>Error bars are disjoint, so</a:t>
            </a:r>
            <a:br>
              <a:rPr lang="en-US"/>
            </a:br>
            <a:r>
              <a:rPr lang="en-US"/>
              <a:t>Windows may be different </a:t>
            </a:r>
            <a:br>
              <a:rPr lang="en-US"/>
            </a:br>
            <a:r>
              <a:rPr lang="en-US"/>
              <a:t>from Mac</a:t>
            </a:r>
          </a:p>
        </p:txBody>
      </p:sp>
    </p:spTree>
    <p:extLst>
      <p:ext uri="{BB962C8B-B14F-4D97-AF65-F5344CB8AC3E}">
        <p14:creationId xmlns:p14="http://schemas.microsoft.com/office/powerpoint/2010/main" val="4600625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Quick Intro to R</a:t>
            </a:r>
          </a:p>
        </p:txBody>
      </p:sp>
      <p:sp>
        <p:nvSpPr>
          <p:cNvPr id="3" name="Text Placeholder 2"/>
          <p:cNvSpPr>
            <a:spLocks noGrp="1"/>
          </p:cNvSpPr>
          <p:nvPr>
            <p:ph type="body" idx="1"/>
          </p:nvPr>
        </p:nvSpPr>
        <p:spPr>
          <a:xfrm>
            <a:off x="685800" y="990600"/>
            <a:ext cx="8458200" cy="5105400"/>
          </a:xfrm>
        </p:spPr>
        <p:txBody>
          <a:bodyPr/>
          <a:lstStyle/>
          <a:p>
            <a:r>
              <a:rPr lang="en-US" sz="2000" dirty="0"/>
              <a:t>R is an open source programming environment for data manipulation</a:t>
            </a:r>
          </a:p>
          <a:p>
            <a:pPr lvl="1"/>
            <a:r>
              <a:rPr lang="en-US" sz="1600" dirty="0"/>
              <a:t>includes statistics &amp; charting</a:t>
            </a:r>
          </a:p>
          <a:p>
            <a:endParaRPr lang="en-US" sz="2000" dirty="0" smtClean="0"/>
          </a:p>
          <a:p>
            <a:r>
              <a:rPr lang="en-US" sz="2000" dirty="0" smtClean="0"/>
              <a:t>Get </a:t>
            </a:r>
            <a:r>
              <a:rPr lang="en-US" sz="2000" dirty="0"/>
              <a:t>the data in</a:t>
            </a:r>
          </a:p>
          <a:p>
            <a:pPr lvl="1">
              <a:buNone/>
            </a:pPr>
            <a:r>
              <a:rPr lang="en-US" sz="1800" dirty="0" smtClean="0"/>
              <a:t>	data1 = </a:t>
            </a:r>
            <a:r>
              <a:rPr lang="en-US" sz="1800" dirty="0" err="1" smtClean="0"/>
              <a:t>read.csv</a:t>
            </a:r>
            <a:r>
              <a:rPr lang="en-US" sz="1800" dirty="0" smtClean="0"/>
              <a:t>(</a:t>
            </a:r>
            <a:r>
              <a:rPr lang="en-US" sz="1800" dirty="0" err="1" smtClean="0"/>
              <a:t>file.choose</a:t>
            </a:r>
            <a:r>
              <a:rPr lang="en-US" sz="1800" dirty="0" smtClean="0"/>
              <a:t>())</a:t>
            </a:r>
          </a:p>
          <a:p>
            <a:r>
              <a:rPr lang="en-US" sz="2000" dirty="0" smtClean="0"/>
              <a:t>Compute with it</a:t>
            </a:r>
          </a:p>
          <a:p>
            <a:pPr lvl="1">
              <a:buNone/>
            </a:pPr>
            <a:r>
              <a:rPr lang="en-US" sz="1800" dirty="0" smtClean="0"/>
              <a:t>	means = mean(data1)</a:t>
            </a:r>
            <a:endParaRPr lang="en-US" sz="1800" dirty="0"/>
          </a:p>
          <a:p>
            <a:pPr lvl="1">
              <a:buNone/>
            </a:pPr>
            <a:r>
              <a:rPr lang="en-US" sz="1800" dirty="0" smtClean="0"/>
              <a:t>	</a:t>
            </a:r>
            <a:r>
              <a:rPr lang="en-US" sz="1800" dirty="0" err="1" smtClean="0"/>
              <a:t>stderrs</a:t>
            </a:r>
            <a:r>
              <a:rPr lang="en-US" sz="1800" dirty="0" smtClean="0"/>
              <a:t> </a:t>
            </a:r>
            <a:r>
              <a:rPr lang="en-US" sz="1800" dirty="0"/>
              <a:t>= </a:t>
            </a:r>
            <a:r>
              <a:rPr lang="en-US" sz="1800" dirty="0" err="1"/>
              <a:t>sd</a:t>
            </a:r>
            <a:r>
              <a:rPr lang="en-US" sz="1800" dirty="0"/>
              <a:t>(</a:t>
            </a:r>
            <a:r>
              <a:rPr lang="en-US" sz="1800" dirty="0" smtClean="0"/>
              <a:t>data1)</a:t>
            </a:r>
            <a:r>
              <a:rPr lang="en-US" sz="1800" dirty="0"/>
              <a:t>/</a:t>
            </a:r>
            <a:r>
              <a:rPr lang="en-US" sz="1800" dirty="0" err="1"/>
              <a:t>sqrt</a:t>
            </a:r>
            <a:r>
              <a:rPr lang="en-US" sz="1800" dirty="0"/>
              <a:t>(</a:t>
            </a:r>
            <a:r>
              <a:rPr lang="en-US" sz="1800" dirty="0" err="1"/>
              <a:t>nrow</a:t>
            </a:r>
            <a:r>
              <a:rPr lang="en-US" sz="1800" dirty="0"/>
              <a:t>(</a:t>
            </a:r>
            <a:r>
              <a:rPr lang="en-US" sz="1800" dirty="0" smtClean="0"/>
              <a:t>data1))</a:t>
            </a:r>
            <a:endParaRPr lang="en-US" sz="1800" dirty="0"/>
          </a:p>
          <a:p>
            <a:r>
              <a:rPr lang="en-US" sz="2000" dirty="0"/>
              <a:t>Graph it</a:t>
            </a:r>
          </a:p>
          <a:p>
            <a:pPr lvl="1">
              <a:buNone/>
            </a:pPr>
            <a:r>
              <a:rPr lang="en-US" sz="1800" dirty="0" smtClean="0"/>
              <a:t>	x = </a:t>
            </a:r>
            <a:r>
              <a:rPr lang="en-US" sz="1800" dirty="0" err="1"/>
              <a:t>barplot</a:t>
            </a:r>
            <a:r>
              <a:rPr lang="en-US" sz="1800" dirty="0"/>
              <a:t>(means</a:t>
            </a:r>
            <a:r>
              <a:rPr lang="en-US" sz="1800" dirty="0" smtClean="0"/>
              <a:t>, </a:t>
            </a:r>
            <a:r>
              <a:rPr lang="en-US" sz="1800" dirty="0" err="1"/>
              <a:t>ylim</a:t>
            </a:r>
            <a:r>
              <a:rPr lang="en-US" sz="1800" dirty="0"/>
              <a:t>=c(0,800))</a:t>
            </a:r>
          </a:p>
          <a:p>
            <a:pPr lvl="1">
              <a:buNone/>
            </a:pPr>
            <a:r>
              <a:rPr lang="en-US" sz="1800" dirty="0"/>
              <a:t>	arrows(x</a:t>
            </a:r>
            <a:r>
              <a:rPr lang="en-US" sz="1800" dirty="0" smtClean="0"/>
              <a:t>, means-</a:t>
            </a:r>
            <a:r>
              <a:rPr lang="en-US" sz="1800" dirty="0" err="1" smtClean="0"/>
              <a:t>stderrs</a:t>
            </a:r>
            <a:r>
              <a:rPr lang="en-US" sz="1800" dirty="0" smtClean="0"/>
              <a:t>, x, </a:t>
            </a:r>
            <a:r>
              <a:rPr lang="en-US" sz="1800" dirty="0" err="1" smtClean="0"/>
              <a:t>means+stderrs</a:t>
            </a:r>
            <a:r>
              <a:rPr lang="en-US" sz="1800" dirty="0" smtClean="0"/>
              <a:t>, </a:t>
            </a:r>
            <a:r>
              <a:rPr lang="en-US" sz="1800" dirty="0"/>
              <a:t>code=3, angle=90, length=.1)</a:t>
            </a:r>
          </a:p>
        </p:txBody>
      </p:sp>
      <p:sp>
        <p:nvSpPr>
          <p:cNvPr id="4" name="Date Placeholder 3"/>
          <p:cNvSpPr>
            <a:spLocks noGrp="1"/>
          </p:cNvSpPr>
          <p:nvPr>
            <p:ph type="dt" sz="half" idx="10"/>
          </p:nvPr>
        </p:nvSpPr>
        <p:spPr/>
        <p:txBody>
          <a:bodyPr/>
          <a:lstStyle/>
          <a:p>
            <a:r>
              <a:rPr lang="en-US" smtClean="0"/>
              <a:t>Spring 2013</a:t>
            </a:r>
            <a:endParaRPr lang="en-US"/>
          </a:p>
        </p:txBody>
      </p:sp>
      <p:sp>
        <p:nvSpPr>
          <p:cNvPr id="5" name="Footer Placeholder 4"/>
          <p:cNvSpPr>
            <a:spLocks noGrp="1"/>
          </p:cNvSpPr>
          <p:nvPr>
            <p:ph type="ftr" sz="quarter" idx="11"/>
          </p:nvPr>
        </p:nvSpPr>
        <p:spPr/>
        <p:txBody>
          <a:bodyPr/>
          <a:lstStyle/>
          <a:p>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552DA769-7D6C-4B7C-86A2-88536A73A1F7}" type="slidenum">
              <a:rPr lang="en-US"/>
              <a:pPr/>
              <a:t>7</a:t>
            </a:fld>
            <a:endParaRPr lang="en-US"/>
          </a:p>
        </p:txBody>
      </p:sp>
    </p:spTree>
    <p:extLst>
      <p:ext uri="{BB962C8B-B14F-4D97-AF65-F5344CB8AC3E}">
        <p14:creationId xmlns:p14="http://schemas.microsoft.com/office/powerpoint/2010/main" val="14267754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lstStyle/>
          <a:p>
            <a:r>
              <a:rPr lang="en-US" smtClean="0"/>
              <a:t>Graphing Techniques</a:t>
            </a:r>
          </a:p>
        </p:txBody>
      </p:sp>
      <p:sp>
        <p:nvSpPr>
          <p:cNvPr id="29700" name="Text Placeholder 2"/>
          <p:cNvSpPr>
            <a:spLocks noGrp="1"/>
          </p:cNvSpPr>
          <p:nvPr>
            <p:ph type="body" idx="1"/>
          </p:nvPr>
        </p:nvSpPr>
        <p:spPr/>
        <p:txBody>
          <a:bodyPr/>
          <a:lstStyle/>
          <a:p>
            <a:endParaRPr lang="en-US" sz="2400" dirty="0" smtClean="0"/>
          </a:p>
          <a:p>
            <a:endParaRPr lang="en-US" sz="2400" dirty="0" smtClean="0"/>
          </a:p>
          <a:p>
            <a:endParaRPr lang="en-US" sz="2400" dirty="0" smtClean="0"/>
          </a:p>
          <a:p>
            <a:endParaRPr lang="en-US" sz="2400" dirty="0" smtClean="0"/>
          </a:p>
          <a:p>
            <a:pPr marL="0" indent="0">
              <a:buNone/>
            </a:pPr>
            <a:endParaRPr lang="en-US" sz="2400" dirty="0" smtClean="0"/>
          </a:p>
          <a:p>
            <a:endParaRPr lang="en-US" sz="2400" dirty="0" smtClean="0"/>
          </a:p>
          <a:p>
            <a:r>
              <a:rPr lang="en-US" sz="2400" dirty="0" smtClean="0"/>
              <a:t>Pros</a:t>
            </a:r>
          </a:p>
          <a:p>
            <a:pPr lvl="1"/>
            <a:r>
              <a:rPr lang="en-US" sz="2000" dirty="0" smtClean="0"/>
              <a:t>Easy to compute</a:t>
            </a:r>
          </a:p>
          <a:p>
            <a:pPr lvl="1"/>
            <a:r>
              <a:rPr lang="en-US" sz="2000" dirty="0" smtClean="0"/>
              <a:t>Give a feel for your data</a:t>
            </a:r>
          </a:p>
          <a:p>
            <a:r>
              <a:rPr lang="en-US" sz="2400" dirty="0" smtClean="0"/>
              <a:t>Cons</a:t>
            </a:r>
          </a:p>
          <a:p>
            <a:pPr lvl="1"/>
            <a:r>
              <a:rPr lang="en-US" sz="2000" dirty="0" smtClean="0"/>
              <a:t>Not a substitute for statistical testing</a:t>
            </a:r>
          </a:p>
          <a:p>
            <a:pPr lvl="1"/>
            <a:endParaRPr lang="en-US" sz="2000" dirty="0" smtClean="0"/>
          </a:p>
        </p:txBody>
      </p:sp>
      <p:sp>
        <p:nvSpPr>
          <p:cNvPr id="29701" name="Date Placeholder 3"/>
          <p:cNvSpPr>
            <a:spLocks noGrp="1"/>
          </p:cNvSpPr>
          <p:nvPr>
            <p:ph type="dt" sz="quarter" idx="10"/>
          </p:nvPr>
        </p:nvSpPr>
        <p:spPr>
          <a:noFill/>
        </p:spPr>
        <p:txBody>
          <a:bodyPr/>
          <a:lstStyle/>
          <a:p>
            <a:r>
              <a:rPr lang="en-US" smtClean="0"/>
              <a:t>Spring 2013</a:t>
            </a:r>
            <a:endParaRPr lang="en-US"/>
          </a:p>
        </p:txBody>
      </p:sp>
      <p:sp>
        <p:nvSpPr>
          <p:cNvPr id="29702"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9703" name="Slide Number Placeholder 5"/>
          <p:cNvSpPr>
            <a:spLocks noGrp="1"/>
          </p:cNvSpPr>
          <p:nvPr>
            <p:ph type="sldNum" sz="quarter" idx="12"/>
          </p:nvPr>
        </p:nvSpPr>
        <p:spPr>
          <a:noFill/>
        </p:spPr>
        <p:txBody>
          <a:bodyPr/>
          <a:lstStyle/>
          <a:p>
            <a:fld id="{4F724589-8C03-462F-9268-D78A285AE1F0}" type="slidenum">
              <a:rPr lang="en-US"/>
              <a:pPr/>
              <a:t>8</a:t>
            </a:fld>
            <a:endParaRPr lang="en-US"/>
          </a:p>
        </p:txBody>
      </p:sp>
      <p:graphicFrame>
        <p:nvGraphicFramePr>
          <p:cNvPr id="29698" name="Object 3"/>
          <p:cNvGraphicFramePr>
            <a:graphicFrameLocks noChangeAspect="1"/>
          </p:cNvGraphicFramePr>
          <p:nvPr/>
        </p:nvGraphicFramePr>
        <p:xfrm>
          <a:off x="838200" y="1066800"/>
          <a:ext cx="2895600" cy="2066925"/>
        </p:xfrm>
        <a:graphic>
          <a:graphicData uri="http://schemas.openxmlformats.org/presentationml/2006/ole">
            <mc:AlternateContent xmlns:mc="http://schemas.openxmlformats.org/markup-compatibility/2006">
              <mc:Choice xmlns:v="urn:schemas-microsoft-com:vml" Requires="v">
                <p:oleObj spid="_x0000_s2155" name="Worksheet" r:id="rId4" imgW="4749800" imgH="3390900" progId="Excel.Sheet.8">
                  <p:embed/>
                </p:oleObj>
              </mc:Choice>
              <mc:Fallback>
                <p:oleObj name="Worksheet" r:id="rId4" imgW="4749800" imgH="33909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066800"/>
                        <a:ext cx="2895600" cy="2066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9704" name="Rectangle 8"/>
          <p:cNvSpPr>
            <a:spLocks noChangeArrowheads="1"/>
          </p:cNvSpPr>
          <p:nvPr/>
        </p:nvSpPr>
        <p:spPr bwMode="auto">
          <a:xfrm>
            <a:off x="5410200" y="1524000"/>
            <a:ext cx="304800" cy="685800"/>
          </a:xfrm>
          <a:prstGeom prst="rect">
            <a:avLst/>
          </a:prstGeom>
          <a:solidFill>
            <a:schemeClr val="bg1"/>
          </a:solidFill>
          <a:ln w="25400">
            <a:solidFill>
              <a:schemeClr val="tx1"/>
            </a:solidFill>
            <a:round/>
            <a:headEnd/>
            <a:tailEnd type="triangle" w="lg" len="lg"/>
          </a:ln>
        </p:spPr>
        <p:txBody>
          <a:bodyPr wrap="none" anchorCtr="1"/>
          <a:lstStyle/>
          <a:p>
            <a:endParaRPr lang="en-US"/>
          </a:p>
        </p:txBody>
      </p:sp>
      <p:sp>
        <p:nvSpPr>
          <p:cNvPr id="29705" name="Rectangle 9"/>
          <p:cNvSpPr>
            <a:spLocks noChangeArrowheads="1"/>
          </p:cNvSpPr>
          <p:nvPr/>
        </p:nvSpPr>
        <p:spPr bwMode="auto">
          <a:xfrm>
            <a:off x="6248400" y="1828800"/>
            <a:ext cx="304800" cy="533400"/>
          </a:xfrm>
          <a:prstGeom prst="rect">
            <a:avLst/>
          </a:prstGeom>
          <a:solidFill>
            <a:schemeClr val="bg1"/>
          </a:solidFill>
          <a:ln w="25400">
            <a:solidFill>
              <a:schemeClr val="tx1"/>
            </a:solidFill>
            <a:round/>
            <a:headEnd/>
            <a:tailEnd type="triangle" w="lg" len="lg"/>
          </a:ln>
        </p:spPr>
        <p:txBody>
          <a:bodyPr wrap="none" anchorCtr="1"/>
          <a:lstStyle/>
          <a:p>
            <a:endParaRPr lang="en-US"/>
          </a:p>
        </p:txBody>
      </p:sp>
      <p:cxnSp>
        <p:nvCxnSpPr>
          <p:cNvPr id="29706" name="Straight Connector 11"/>
          <p:cNvCxnSpPr>
            <a:cxnSpLocks noChangeShapeType="1"/>
            <a:stCxn id="29704" idx="0"/>
          </p:cNvCxnSpPr>
          <p:nvPr/>
        </p:nvCxnSpPr>
        <p:spPr bwMode="auto">
          <a:xfrm rot="5400000" flipH="1" flipV="1">
            <a:off x="5372101" y="1333500"/>
            <a:ext cx="381000" cy="3175"/>
          </a:xfrm>
          <a:prstGeom prst="line">
            <a:avLst/>
          </a:prstGeom>
          <a:noFill/>
          <a:ln w="25400">
            <a:solidFill>
              <a:schemeClr val="tx1"/>
            </a:solidFill>
            <a:round/>
            <a:headEnd/>
            <a:tailEnd type="none" w="lg" len="lg"/>
          </a:ln>
        </p:spPr>
      </p:cxnSp>
      <p:cxnSp>
        <p:nvCxnSpPr>
          <p:cNvPr id="29707" name="Straight Connector 12"/>
          <p:cNvCxnSpPr>
            <a:cxnSpLocks noChangeShapeType="1"/>
            <a:endCxn id="29704" idx="2"/>
          </p:cNvCxnSpPr>
          <p:nvPr/>
        </p:nvCxnSpPr>
        <p:spPr bwMode="auto">
          <a:xfrm rot="5400000" flipH="1" flipV="1">
            <a:off x="5295901" y="2476500"/>
            <a:ext cx="533400" cy="3175"/>
          </a:xfrm>
          <a:prstGeom prst="line">
            <a:avLst/>
          </a:prstGeom>
          <a:noFill/>
          <a:ln w="25400">
            <a:solidFill>
              <a:schemeClr val="tx1"/>
            </a:solidFill>
            <a:round/>
            <a:headEnd/>
            <a:tailEnd type="none" w="lg" len="lg"/>
          </a:ln>
        </p:spPr>
      </p:cxnSp>
      <p:cxnSp>
        <p:nvCxnSpPr>
          <p:cNvPr id="29708" name="Straight Connector 14"/>
          <p:cNvCxnSpPr>
            <a:cxnSpLocks noChangeShapeType="1"/>
          </p:cNvCxnSpPr>
          <p:nvPr/>
        </p:nvCxnSpPr>
        <p:spPr bwMode="auto">
          <a:xfrm rot="10800000">
            <a:off x="5410200" y="2743200"/>
            <a:ext cx="304800" cy="1588"/>
          </a:xfrm>
          <a:prstGeom prst="line">
            <a:avLst/>
          </a:prstGeom>
          <a:noFill/>
          <a:ln w="25400">
            <a:solidFill>
              <a:schemeClr val="tx1"/>
            </a:solidFill>
            <a:round/>
            <a:headEnd/>
            <a:tailEnd type="none" w="lg" len="lg"/>
          </a:ln>
        </p:spPr>
      </p:cxnSp>
      <p:cxnSp>
        <p:nvCxnSpPr>
          <p:cNvPr id="29709" name="Straight Connector 17"/>
          <p:cNvCxnSpPr>
            <a:cxnSpLocks noChangeShapeType="1"/>
          </p:cNvCxnSpPr>
          <p:nvPr/>
        </p:nvCxnSpPr>
        <p:spPr bwMode="auto">
          <a:xfrm rot="10800000">
            <a:off x="5410200" y="1905000"/>
            <a:ext cx="304800" cy="1588"/>
          </a:xfrm>
          <a:prstGeom prst="line">
            <a:avLst/>
          </a:prstGeom>
          <a:noFill/>
          <a:ln w="25400">
            <a:solidFill>
              <a:schemeClr val="tx1"/>
            </a:solidFill>
            <a:round/>
            <a:headEnd/>
            <a:tailEnd type="none" w="lg" len="lg"/>
          </a:ln>
        </p:spPr>
      </p:cxnSp>
      <p:cxnSp>
        <p:nvCxnSpPr>
          <p:cNvPr id="29710" name="Straight Connector 18"/>
          <p:cNvCxnSpPr>
            <a:cxnSpLocks noChangeShapeType="1"/>
          </p:cNvCxnSpPr>
          <p:nvPr/>
        </p:nvCxnSpPr>
        <p:spPr bwMode="auto">
          <a:xfrm rot="10800000">
            <a:off x="5410200" y="1143000"/>
            <a:ext cx="304800" cy="1588"/>
          </a:xfrm>
          <a:prstGeom prst="line">
            <a:avLst/>
          </a:prstGeom>
          <a:noFill/>
          <a:ln w="25400">
            <a:solidFill>
              <a:schemeClr val="tx1"/>
            </a:solidFill>
            <a:round/>
            <a:headEnd/>
            <a:tailEnd type="none" w="lg" len="lg"/>
          </a:ln>
        </p:spPr>
      </p:cxnSp>
      <p:cxnSp>
        <p:nvCxnSpPr>
          <p:cNvPr id="29711" name="Straight Connector 19"/>
          <p:cNvCxnSpPr>
            <a:cxnSpLocks noChangeShapeType="1"/>
          </p:cNvCxnSpPr>
          <p:nvPr/>
        </p:nvCxnSpPr>
        <p:spPr bwMode="auto">
          <a:xfrm rot="10800000">
            <a:off x="6248400" y="2057400"/>
            <a:ext cx="304800" cy="1588"/>
          </a:xfrm>
          <a:prstGeom prst="line">
            <a:avLst/>
          </a:prstGeom>
          <a:noFill/>
          <a:ln w="25400">
            <a:solidFill>
              <a:schemeClr val="tx1"/>
            </a:solidFill>
            <a:round/>
            <a:headEnd/>
            <a:tailEnd type="none" w="lg" len="lg"/>
          </a:ln>
        </p:spPr>
      </p:cxnSp>
      <p:cxnSp>
        <p:nvCxnSpPr>
          <p:cNvPr id="29712" name="Straight Connector 20"/>
          <p:cNvCxnSpPr>
            <a:cxnSpLocks noChangeShapeType="1"/>
          </p:cNvCxnSpPr>
          <p:nvPr/>
        </p:nvCxnSpPr>
        <p:spPr bwMode="auto">
          <a:xfrm rot="5400000" flipH="1" flipV="1">
            <a:off x="6288088" y="2476500"/>
            <a:ext cx="227012" cy="1588"/>
          </a:xfrm>
          <a:prstGeom prst="line">
            <a:avLst/>
          </a:prstGeom>
          <a:noFill/>
          <a:ln w="25400">
            <a:solidFill>
              <a:schemeClr val="tx1"/>
            </a:solidFill>
            <a:round/>
            <a:headEnd/>
            <a:tailEnd type="none" w="lg" len="lg"/>
          </a:ln>
        </p:spPr>
      </p:cxnSp>
      <p:cxnSp>
        <p:nvCxnSpPr>
          <p:cNvPr id="29713" name="Straight Connector 21"/>
          <p:cNvCxnSpPr>
            <a:cxnSpLocks noChangeShapeType="1"/>
          </p:cNvCxnSpPr>
          <p:nvPr/>
        </p:nvCxnSpPr>
        <p:spPr bwMode="auto">
          <a:xfrm rot="10800000">
            <a:off x="6248400" y="2590800"/>
            <a:ext cx="304800" cy="1588"/>
          </a:xfrm>
          <a:prstGeom prst="line">
            <a:avLst/>
          </a:prstGeom>
          <a:noFill/>
          <a:ln w="25400">
            <a:solidFill>
              <a:schemeClr val="tx1"/>
            </a:solidFill>
            <a:round/>
            <a:headEnd/>
            <a:tailEnd type="none" w="lg" len="lg"/>
          </a:ln>
        </p:spPr>
      </p:cxnSp>
      <p:cxnSp>
        <p:nvCxnSpPr>
          <p:cNvPr id="29714" name="Straight Connector 23"/>
          <p:cNvCxnSpPr>
            <a:cxnSpLocks noChangeShapeType="1"/>
          </p:cNvCxnSpPr>
          <p:nvPr/>
        </p:nvCxnSpPr>
        <p:spPr bwMode="auto">
          <a:xfrm rot="5400000" flipH="1" flipV="1">
            <a:off x="6210301" y="1636712"/>
            <a:ext cx="381000" cy="3175"/>
          </a:xfrm>
          <a:prstGeom prst="line">
            <a:avLst/>
          </a:prstGeom>
          <a:noFill/>
          <a:ln w="25400">
            <a:solidFill>
              <a:schemeClr val="tx1"/>
            </a:solidFill>
            <a:round/>
            <a:headEnd/>
            <a:tailEnd type="none" w="lg" len="lg"/>
          </a:ln>
        </p:spPr>
      </p:cxnSp>
      <p:cxnSp>
        <p:nvCxnSpPr>
          <p:cNvPr id="29715" name="Straight Connector 24"/>
          <p:cNvCxnSpPr>
            <a:cxnSpLocks noChangeShapeType="1"/>
          </p:cNvCxnSpPr>
          <p:nvPr/>
        </p:nvCxnSpPr>
        <p:spPr bwMode="auto">
          <a:xfrm rot="10800000">
            <a:off x="6248400" y="1447800"/>
            <a:ext cx="304800" cy="1588"/>
          </a:xfrm>
          <a:prstGeom prst="line">
            <a:avLst/>
          </a:prstGeom>
          <a:noFill/>
          <a:ln w="25400">
            <a:solidFill>
              <a:schemeClr val="tx1"/>
            </a:solidFill>
            <a:round/>
            <a:headEnd/>
            <a:tailEnd type="none" w="lg" len="lg"/>
          </a:ln>
        </p:spPr>
      </p:cxnSp>
      <p:cxnSp>
        <p:nvCxnSpPr>
          <p:cNvPr id="29" name="Straight Arrow Connector 28"/>
          <p:cNvCxnSpPr/>
          <p:nvPr/>
        </p:nvCxnSpPr>
        <p:spPr bwMode="auto">
          <a:xfrm rot="10800000" flipV="1">
            <a:off x="6629400" y="1066800"/>
            <a:ext cx="685800" cy="3810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bwMode="auto">
          <a:xfrm rot="10800000" flipV="1">
            <a:off x="6705600" y="1600200"/>
            <a:ext cx="609600" cy="1524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bwMode="auto">
          <a:xfrm rot="10800000">
            <a:off x="6705600" y="2057400"/>
            <a:ext cx="762000"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bwMode="auto">
          <a:xfrm rot="10800000">
            <a:off x="6705600" y="2360613"/>
            <a:ext cx="685800" cy="77787"/>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bwMode="auto">
          <a:xfrm rot="10800000">
            <a:off x="6629400" y="2667000"/>
            <a:ext cx="685800" cy="2301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29721" name="TextBox 36"/>
          <p:cNvSpPr txBox="1">
            <a:spLocks noChangeArrowheads="1"/>
          </p:cNvSpPr>
          <p:nvPr/>
        </p:nvSpPr>
        <p:spPr bwMode="auto">
          <a:xfrm>
            <a:off x="7391400" y="762000"/>
            <a:ext cx="668338" cy="400050"/>
          </a:xfrm>
          <a:prstGeom prst="rect">
            <a:avLst/>
          </a:prstGeom>
          <a:noFill/>
          <a:ln w="9525">
            <a:noFill/>
            <a:miter lim="800000"/>
            <a:headEnd/>
            <a:tailEnd/>
          </a:ln>
        </p:spPr>
        <p:txBody>
          <a:bodyPr wrap="none">
            <a:spAutoFit/>
          </a:bodyPr>
          <a:lstStyle/>
          <a:p>
            <a:r>
              <a:rPr lang="en-US"/>
              <a:t>max</a:t>
            </a:r>
          </a:p>
        </p:txBody>
      </p:sp>
      <p:sp>
        <p:nvSpPr>
          <p:cNvPr id="29722" name="TextBox 37"/>
          <p:cNvSpPr txBox="1">
            <a:spLocks noChangeArrowheads="1"/>
          </p:cNvSpPr>
          <p:nvPr/>
        </p:nvSpPr>
        <p:spPr bwMode="auto">
          <a:xfrm>
            <a:off x="7391400" y="2743200"/>
            <a:ext cx="598488" cy="400050"/>
          </a:xfrm>
          <a:prstGeom prst="rect">
            <a:avLst/>
          </a:prstGeom>
          <a:noFill/>
          <a:ln w="9525">
            <a:noFill/>
            <a:miter lim="800000"/>
            <a:headEnd/>
            <a:tailEnd/>
          </a:ln>
        </p:spPr>
        <p:txBody>
          <a:bodyPr wrap="none">
            <a:spAutoFit/>
          </a:bodyPr>
          <a:lstStyle/>
          <a:p>
            <a:r>
              <a:rPr lang="en-US"/>
              <a:t>min</a:t>
            </a:r>
          </a:p>
        </p:txBody>
      </p:sp>
      <p:sp>
        <p:nvSpPr>
          <p:cNvPr id="29723" name="TextBox 39"/>
          <p:cNvSpPr txBox="1">
            <a:spLocks noChangeArrowheads="1"/>
          </p:cNvSpPr>
          <p:nvPr/>
        </p:nvSpPr>
        <p:spPr bwMode="auto">
          <a:xfrm>
            <a:off x="7391400" y="2343150"/>
            <a:ext cx="1795463" cy="400050"/>
          </a:xfrm>
          <a:prstGeom prst="rect">
            <a:avLst/>
          </a:prstGeom>
          <a:noFill/>
          <a:ln w="9525">
            <a:noFill/>
            <a:miter lim="800000"/>
            <a:headEnd/>
            <a:tailEnd/>
          </a:ln>
        </p:spPr>
        <p:txBody>
          <a:bodyPr wrap="none">
            <a:spAutoFit/>
          </a:bodyPr>
          <a:lstStyle/>
          <a:p>
            <a:r>
              <a:rPr lang="en-US"/>
              <a:t>25</a:t>
            </a:r>
            <a:r>
              <a:rPr lang="en-US" baseline="30000"/>
              <a:t>th</a:t>
            </a:r>
            <a:r>
              <a:rPr lang="en-US"/>
              <a:t> percentile</a:t>
            </a:r>
          </a:p>
        </p:txBody>
      </p:sp>
      <p:sp>
        <p:nvSpPr>
          <p:cNvPr id="29724" name="TextBox 40"/>
          <p:cNvSpPr txBox="1">
            <a:spLocks noChangeArrowheads="1"/>
          </p:cNvSpPr>
          <p:nvPr/>
        </p:nvSpPr>
        <p:spPr bwMode="auto">
          <a:xfrm>
            <a:off x="7315200" y="1352550"/>
            <a:ext cx="1795463" cy="400050"/>
          </a:xfrm>
          <a:prstGeom prst="rect">
            <a:avLst/>
          </a:prstGeom>
          <a:noFill/>
          <a:ln w="9525">
            <a:noFill/>
            <a:miter lim="800000"/>
            <a:headEnd/>
            <a:tailEnd/>
          </a:ln>
        </p:spPr>
        <p:txBody>
          <a:bodyPr wrap="none">
            <a:spAutoFit/>
          </a:bodyPr>
          <a:lstStyle/>
          <a:p>
            <a:r>
              <a:rPr lang="en-US"/>
              <a:t>75</a:t>
            </a:r>
            <a:r>
              <a:rPr lang="en-US" baseline="30000"/>
              <a:t>th</a:t>
            </a:r>
            <a:r>
              <a:rPr lang="en-US"/>
              <a:t> percentile</a:t>
            </a:r>
          </a:p>
        </p:txBody>
      </p:sp>
      <p:sp>
        <p:nvSpPr>
          <p:cNvPr id="29725" name="TextBox 42"/>
          <p:cNvSpPr txBox="1">
            <a:spLocks noChangeArrowheads="1"/>
          </p:cNvSpPr>
          <p:nvPr/>
        </p:nvSpPr>
        <p:spPr bwMode="auto">
          <a:xfrm>
            <a:off x="7543800" y="1828800"/>
            <a:ext cx="1025525" cy="400050"/>
          </a:xfrm>
          <a:prstGeom prst="rect">
            <a:avLst/>
          </a:prstGeom>
          <a:noFill/>
          <a:ln w="9525">
            <a:noFill/>
            <a:miter lim="800000"/>
            <a:headEnd/>
            <a:tailEnd/>
          </a:ln>
        </p:spPr>
        <p:txBody>
          <a:bodyPr wrap="none">
            <a:spAutoFit/>
          </a:bodyPr>
          <a:lstStyle/>
          <a:p>
            <a:r>
              <a:rPr lang="en-US"/>
              <a:t>median</a:t>
            </a:r>
          </a:p>
        </p:txBody>
      </p:sp>
      <p:sp>
        <p:nvSpPr>
          <p:cNvPr id="29726" name="TextBox 43"/>
          <p:cNvSpPr txBox="1">
            <a:spLocks noChangeArrowheads="1"/>
          </p:cNvSpPr>
          <p:nvPr/>
        </p:nvSpPr>
        <p:spPr bwMode="auto">
          <a:xfrm>
            <a:off x="5005388" y="2800350"/>
            <a:ext cx="1014412" cy="338138"/>
          </a:xfrm>
          <a:prstGeom prst="rect">
            <a:avLst/>
          </a:prstGeom>
          <a:noFill/>
          <a:ln w="9525">
            <a:noFill/>
            <a:miter lim="800000"/>
            <a:headEnd/>
            <a:tailEnd/>
          </a:ln>
        </p:spPr>
        <p:txBody>
          <a:bodyPr wrap="none">
            <a:spAutoFit/>
          </a:bodyPr>
          <a:lstStyle/>
          <a:p>
            <a:r>
              <a:rPr lang="en-US" sz="1600"/>
              <a:t>Windows</a:t>
            </a:r>
          </a:p>
        </p:txBody>
      </p:sp>
      <p:sp>
        <p:nvSpPr>
          <p:cNvPr id="29727" name="TextBox 44"/>
          <p:cNvSpPr txBox="1">
            <a:spLocks noChangeArrowheads="1"/>
          </p:cNvSpPr>
          <p:nvPr/>
        </p:nvSpPr>
        <p:spPr bwMode="auto">
          <a:xfrm>
            <a:off x="6096000" y="2819400"/>
            <a:ext cx="573088" cy="338138"/>
          </a:xfrm>
          <a:prstGeom prst="rect">
            <a:avLst/>
          </a:prstGeom>
          <a:noFill/>
          <a:ln w="9525">
            <a:noFill/>
            <a:miter lim="800000"/>
            <a:headEnd/>
            <a:tailEnd/>
          </a:ln>
        </p:spPr>
        <p:txBody>
          <a:bodyPr wrap="none">
            <a:spAutoFit/>
          </a:bodyPr>
          <a:lstStyle/>
          <a:p>
            <a:r>
              <a:rPr lang="en-US" sz="1600"/>
              <a:t>Max</a:t>
            </a:r>
          </a:p>
        </p:txBody>
      </p:sp>
      <p:sp>
        <p:nvSpPr>
          <p:cNvPr id="29728" name="TextBox 45"/>
          <p:cNvSpPr txBox="1">
            <a:spLocks noChangeArrowheads="1"/>
          </p:cNvSpPr>
          <p:nvPr/>
        </p:nvSpPr>
        <p:spPr bwMode="auto">
          <a:xfrm>
            <a:off x="1752600" y="3124200"/>
            <a:ext cx="1423988" cy="400050"/>
          </a:xfrm>
          <a:prstGeom prst="rect">
            <a:avLst/>
          </a:prstGeom>
          <a:noFill/>
          <a:ln w="9525">
            <a:noFill/>
            <a:miter lim="800000"/>
            <a:headEnd/>
            <a:tailEnd/>
          </a:ln>
        </p:spPr>
        <p:txBody>
          <a:bodyPr wrap="none">
            <a:spAutoFit/>
          </a:bodyPr>
          <a:lstStyle/>
          <a:p>
            <a:r>
              <a:rPr lang="en-US" b="1"/>
              <a:t>Error bars</a:t>
            </a:r>
          </a:p>
        </p:txBody>
      </p:sp>
      <p:sp>
        <p:nvSpPr>
          <p:cNvPr id="29729" name="TextBox 46"/>
          <p:cNvSpPr txBox="1">
            <a:spLocks noChangeArrowheads="1"/>
          </p:cNvSpPr>
          <p:nvPr/>
        </p:nvSpPr>
        <p:spPr bwMode="auto">
          <a:xfrm>
            <a:off x="4800600" y="3105150"/>
            <a:ext cx="2117725" cy="400050"/>
          </a:xfrm>
          <a:prstGeom prst="rect">
            <a:avLst/>
          </a:prstGeom>
          <a:noFill/>
          <a:ln w="9525">
            <a:noFill/>
            <a:miter lim="800000"/>
            <a:headEnd/>
            <a:tailEnd/>
          </a:ln>
        </p:spPr>
        <p:txBody>
          <a:bodyPr wrap="none">
            <a:spAutoFit/>
          </a:bodyPr>
          <a:lstStyle/>
          <a:p>
            <a:r>
              <a:rPr lang="en-US" b="1"/>
              <a:t>Tukey box plots</a:t>
            </a:r>
          </a:p>
        </p:txBody>
      </p:sp>
    </p:spTree>
    <p:extLst>
      <p:ext uri="{BB962C8B-B14F-4D97-AF65-F5344CB8AC3E}">
        <p14:creationId xmlns:p14="http://schemas.microsoft.com/office/powerpoint/2010/main" val="22832237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r>
              <a:rPr lang="en-US" smtClean="0"/>
              <a:t>Spring 2013</a:t>
            </a:r>
            <a:endParaRPr lang="en-US"/>
          </a:p>
        </p:txBody>
      </p:sp>
      <p:sp>
        <p:nvSpPr>
          <p:cNvPr id="3174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1748" name="Slide Number Placeholder 5"/>
          <p:cNvSpPr>
            <a:spLocks noGrp="1"/>
          </p:cNvSpPr>
          <p:nvPr>
            <p:ph type="sldNum" sz="quarter" idx="12"/>
          </p:nvPr>
        </p:nvSpPr>
        <p:spPr>
          <a:noFill/>
        </p:spPr>
        <p:txBody>
          <a:bodyPr/>
          <a:lstStyle/>
          <a:p>
            <a:fld id="{4A5CED7E-23B6-44EB-A5FC-755C3C79B00B}" type="slidenum">
              <a:rPr lang="en-US"/>
              <a:pPr/>
              <a:t>9</a:t>
            </a:fld>
            <a:endParaRPr lang="en-US"/>
          </a:p>
        </p:txBody>
      </p:sp>
      <p:sp>
        <p:nvSpPr>
          <p:cNvPr id="31749" name="Rectangle 2"/>
          <p:cNvSpPr>
            <a:spLocks noGrp="1" noChangeArrowheads="1"/>
          </p:cNvSpPr>
          <p:nvPr>
            <p:ph type="title"/>
          </p:nvPr>
        </p:nvSpPr>
        <p:spPr/>
        <p:txBody>
          <a:bodyPr/>
          <a:lstStyle/>
          <a:p>
            <a:r>
              <a:rPr lang="en-US" smtClean="0"/>
              <a:t>Hypothesis Testing</a:t>
            </a:r>
          </a:p>
        </p:txBody>
      </p:sp>
      <p:sp>
        <p:nvSpPr>
          <p:cNvPr id="31750" name="Rectangle 3"/>
          <p:cNvSpPr>
            <a:spLocks noGrp="1" noChangeArrowheads="1"/>
          </p:cNvSpPr>
          <p:nvPr>
            <p:ph type="body" idx="1"/>
          </p:nvPr>
        </p:nvSpPr>
        <p:spPr/>
        <p:txBody>
          <a:bodyPr/>
          <a:lstStyle/>
          <a:p>
            <a:r>
              <a:rPr lang="en-US" sz="2400" smtClean="0"/>
              <a:t>Our hypothesis: position of menubar matters</a:t>
            </a:r>
          </a:p>
          <a:p>
            <a:pPr lvl="1"/>
            <a:r>
              <a:rPr lang="en-US" sz="2000" smtClean="0"/>
              <a:t>i.e., mean(Mac times) &lt; mean(Windows times)</a:t>
            </a:r>
          </a:p>
          <a:p>
            <a:pPr lvl="1"/>
            <a:r>
              <a:rPr lang="en-US" sz="2000" smtClean="0"/>
              <a:t>This is called the alternative hypothesis (also called H1)</a:t>
            </a:r>
          </a:p>
          <a:p>
            <a:r>
              <a:rPr lang="en-US" sz="2400" smtClean="0"/>
              <a:t>If we</a:t>
            </a:r>
            <a:r>
              <a:rPr lang="en-US" sz="2400" smtClean="0">
                <a:latin typeface="Verdana" pitchFamily="-97" charset="0"/>
              </a:rPr>
              <a:t>’</a:t>
            </a:r>
            <a:r>
              <a:rPr lang="en-US" sz="2400" smtClean="0"/>
              <a:t>re wrong: position of menu bar makes no difference</a:t>
            </a:r>
          </a:p>
          <a:p>
            <a:pPr lvl="1"/>
            <a:r>
              <a:rPr lang="en-US" sz="2000" smtClean="0"/>
              <a:t>i.e., mean(Mac) = mean(Win) </a:t>
            </a:r>
          </a:p>
          <a:p>
            <a:pPr lvl="1"/>
            <a:r>
              <a:rPr lang="en-US" sz="2000" smtClean="0"/>
              <a:t>This is called the null hypothesis (H0)</a:t>
            </a:r>
          </a:p>
          <a:p>
            <a:r>
              <a:rPr lang="en-US" sz="2400" smtClean="0"/>
              <a:t>We can</a:t>
            </a:r>
            <a:r>
              <a:rPr lang="en-US" sz="2400" smtClean="0">
                <a:latin typeface="Verdana" pitchFamily="-97" charset="0"/>
              </a:rPr>
              <a:t>’</a:t>
            </a:r>
            <a:r>
              <a:rPr lang="en-US" sz="2400" smtClean="0"/>
              <a:t>t really disprove the null hypothesis</a:t>
            </a:r>
          </a:p>
          <a:p>
            <a:pPr lvl="1"/>
            <a:r>
              <a:rPr lang="en-US" sz="2000" smtClean="0"/>
              <a:t>Instead, we argue that the chance of seeing a difference </a:t>
            </a:r>
            <a:r>
              <a:rPr lang="en-US" sz="2000" b="1" smtClean="0"/>
              <a:t>at least as extreme</a:t>
            </a:r>
            <a:r>
              <a:rPr lang="en-US" sz="2000" smtClean="0"/>
              <a:t> as what we saw is very small if the null hypothesis is true</a:t>
            </a:r>
          </a:p>
          <a:p>
            <a:endParaRPr lang="en-US" sz="2400" smtClean="0"/>
          </a:p>
        </p:txBody>
      </p:sp>
    </p:spTree>
    <p:extLst>
      <p:ext uri="{BB962C8B-B14F-4D97-AF65-F5344CB8AC3E}">
        <p14:creationId xmlns:p14="http://schemas.microsoft.com/office/powerpoint/2010/main" val="42504265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5950</TotalTime>
  <Words>7690</Words>
  <Application>Microsoft Macintosh PowerPoint</Application>
  <PresentationFormat>Letter Paper (8.5x11 in)</PresentationFormat>
  <Paragraphs>429</Paragraphs>
  <Slides>30</Slides>
  <Notes>28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mit-6893</vt:lpstr>
      <vt:lpstr>Chart</vt:lpstr>
      <vt:lpstr>Worksheet</vt:lpstr>
      <vt:lpstr>L13: Experiment Analysis</vt:lpstr>
      <vt:lpstr>UI Hall of Fame or Shame?</vt:lpstr>
      <vt:lpstr>Today’s Topics</vt:lpstr>
      <vt:lpstr>Hypothesis Testing</vt:lpstr>
      <vt:lpstr>Experiment Analylsis</vt:lpstr>
      <vt:lpstr>Standard Error of the Mean</vt:lpstr>
      <vt:lpstr>Quick Intro to R</vt:lpstr>
      <vt:lpstr>Graphing Techniques</vt:lpstr>
      <vt:lpstr>Hypothesis Testing</vt:lpstr>
      <vt:lpstr>Statistical Testing</vt:lpstr>
      <vt:lpstr>Statistical Significance</vt:lpstr>
      <vt:lpstr>Picoquiz</vt:lpstr>
      <vt:lpstr>Statistical Tests</vt:lpstr>
      <vt:lpstr>T test</vt:lpstr>
      <vt:lpstr>Running a T Test</vt:lpstr>
      <vt:lpstr>Running a T Test</vt:lpstr>
      <vt:lpstr>Using Factors in R</vt:lpstr>
      <vt:lpstr>Paired T Test</vt:lpstr>
      <vt:lpstr>Running a Paired T Test (in R)</vt:lpstr>
      <vt:lpstr>Analysis of Variance (ANOVA)</vt:lpstr>
      <vt:lpstr>Running ANOVA (in R)</vt:lpstr>
      <vt:lpstr>Running Within-Subjects ANOVA (in R)</vt:lpstr>
      <vt:lpstr>Tukey HSD Test</vt:lpstr>
      <vt:lpstr>Tukey HSD Test (in R)</vt:lpstr>
      <vt:lpstr>Two-Way ANOVA</vt:lpstr>
      <vt:lpstr>Two-way Within-Subjects ANOVA (in R)</vt:lpstr>
      <vt:lpstr>A Word About Data Format</vt:lpstr>
      <vt:lpstr>Other Tests</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1065</cp:revision>
  <cp:lastPrinted>2012-03-14T16:20:31Z</cp:lastPrinted>
  <dcterms:created xsi:type="dcterms:W3CDTF">2011-02-02T13:01:24Z</dcterms:created>
  <dcterms:modified xsi:type="dcterms:W3CDTF">2013-03-19T18:37:45Z</dcterms:modified>
</cp:coreProperties>
</file>