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7"/>
  </p:notesMasterIdLst>
  <p:handoutMasterIdLst>
    <p:handoutMasterId r:id="rId28"/>
  </p:handoutMasterIdLst>
  <p:sldIdLst>
    <p:sldId id="256" r:id="rId2"/>
    <p:sldId id="442" r:id="rId3"/>
    <p:sldId id="465" r:id="rId4"/>
    <p:sldId id="459" r:id="rId5"/>
    <p:sldId id="443" r:id="rId6"/>
    <p:sldId id="472" r:id="rId7"/>
    <p:sldId id="473" r:id="rId8"/>
    <p:sldId id="444" r:id="rId9"/>
    <p:sldId id="445" r:id="rId10"/>
    <p:sldId id="461" r:id="rId11"/>
    <p:sldId id="470" r:id="rId12"/>
    <p:sldId id="460" r:id="rId13"/>
    <p:sldId id="448" r:id="rId14"/>
    <p:sldId id="468" r:id="rId15"/>
    <p:sldId id="469" r:id="rId16"/>
    <p:sldId id="450" r:id="rId17"/>
    <p:sldId id="451" r:id="rId18"/>
    <p:sldId id="453" r:id="rId19"/>
    <p:sldId id="454" r:id="rId20"/>
    <p:sldId id="455" r:id="rId21"/>
    <p:sldId id="456" r:id="rId22"/>
    <p:sldId id="457" r:id="rId23"/>
    <p:sldId id="458" r:id="rId24"/>
    <p:sldId id="471" r:id="rId25"/>
    <p:sldId id="464" r:id="rId26"/>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69570" autoAdjust="0"/>
  </p:normalViewPr>
  <p:slideViewPr>
    <p:cSldViewPr>
      <p:cViewPr varScale="1">
        <p:scale>
          <a:sx n="97" d="100"/>
          <a:sy n="97" d="100"/>
        </p:scale>
        <p:origin x="-1600"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3AC6FCB-77B5-5C4E-AF43-58C7CB28ECAC}" type="slidenum">
              <a:rPr lang="en-US"/>
              <a:pPr/>
              <a:t>10</a:t>
            </a:fld>
            <a:endParaRPr lang="en-US"/>
          </a:p>
        </p:txBody>
      </p:sp>
      <p:sp>
        <p:nvSpPr>
          <p:cNvPr id="63491" name="Rectangle 2"/>
          <p:cNvSpPr>
            <a:spLocks noGrp="1" noRot="1" noChangeAspect="1" noChangeArrowheads="1" noTextEdit="1"/>
          </p:cNvSpPr>
          <p:nvPr>
            <p:ph type="sldImg"/>
          </p:nvPr>
        </p:nvSpPr>
        <p:spPr>
          <a:xfrm>
            <a:off x="1503363" y="720725"/>
            <a:ext cx="4119562" cy="3089275"/>
          </a:xfrm>
          <a:ln/>
        </p:spPr>
      </p:sp>
      <p:sp>
        <p:nvSpPr>
          <p:cNvPr id="63492" name="Rectangle 3"/>
          <p:cNvSpPr>
            <a:spLocks noGrp="1" noChangeArrowheads="1"/>
          </p:cNvSpPr>
          <p:nvPr>
            <p:ph type="body" idx="1"/>
          </p:nvPr>
        </p:nvSpPr>
        <p:spPr>
          <a:noFill/>
          <a:ln/>
        </p:spPr>
        <p:txBody>
          <a:bodyPr/>
          <a:lstStyle/>
          <a:p>
            <a:r>
              <a:rPr lang="en-US" dirty="0">
                <a:latin typeface="Times New Roman" charset="0"/>
                <a:ea typeface="Times New Roman" charset="0"/>
                <a:cs typeface="Times New Roman" charset="0"/>
              </a:rPr>
              <a:t>Another technique for simplicity is to </a:t>
            </a:r>
            <a:r>
              <a:rPr lang="en-US" b="1" dirty="0" smtClean="0">
                <a:latin typeface="Times New Roman" charset="0"/>
                <a:ea typeface="Times New Roman" charset="0"/>
                <a:cs typeface="Times New Roman" charset="0"/>
              </a:rPr>
              <a:t>double</a:t>
            </a:r>
            <a:r>
              <a:rPr lang="en-US" b="1" baseline="0" dirty="0" smtClean="0">
                <a:latin typeface="Times New Roman" charset="0"/>
                <a:ea typeface="Times New Roman" charset="0"/>
                <a:cs typeface="Times New Roman" charset="0"/>
              </a:rPr>
              <a:t> duty, </a:t>
            </a:r>
            <a:r>
              <a:rPr lang="en-US" b="0" baseline="0" dirty="0" smtClean="0">
                <a:latin typeface="Times New Roman" charset="0"/>
                <a:ea typeface="Times New Roman" charset="0"/>
                <a:cs typeface="Times New Roman" charset="0"/>
              </a:rPr>
              <a:t>in which you try to combine </a:t>
            </a:r>
            <a:r>
              <a:rPr lang="en-US" b="0" dirty="0" smtClean="0">
                <a:latin typeface="Times New Roman" charset="0"/>
                <a:ea typeface="Times New Roman" charset="0"/>
                <a:cs typeface="Times New Roman" charset="0"/>
              </a:rPr>
              <a:t>elements</a:t>
            </a:r>
            <a:r>
              <a:rPr lang="en-US" dirty="0" smtClean="0">
                <a:latin typeface="Times New Roman" charset="0"/>
                <a:ea typeface="Times New Roman" charset="0"/>
                <a:cs typeface="Times New Roman" charset="0"/>
              </a:rPr>
              <a:t> to make</a:t>
            </a:r>
            <a:r>
              <a:rPr lang="en-US" baseline="0"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them </a:t>
            </a:r>
            <a:r>
              <a:rPr lang="en-US" dirty="0">
                <a:latin typeface="Times New Roman" charset="0"/>
                <a:ea typeface="Times New Roman" charset="0"/>
                <a:cs typeface="Times New Roman" charset="0"/>
              </a:rPr>
              <a:t>serve multiple roles in the design. Desktop and web interfaces have a number of patterns in which elements have multiple duties.  For example, the “thumb” in a scroll bar actually serves three roles. It affords dragging, indicates the position of the scroll window relative to the entire document, and indicates the fraction of the document displayed in the scroll window.  Similarly, a window’s title bar plays several roles: label, dragging handle, window activation indicator, and location for window control buttons.  In the classic Mac interface, in fact, even the activation indicator played two roles.  When the window was activated, closely spaced horizontal lines filled the title bar, giving it a perceived affordance for dragging.</a:t>
            </a:r>
          </a:p>
          <a:p>
            <a:r>
              <a:rPr lang="en-US" dirty="0">
                <a:latin typeface="Times New Roman" charset="0"/>
                <a:ea typeface="Times New Roman" charset="0"/>
                <a:cs typeface="Times New Roman" charset="0"/>
              </a:rPr>
              <a:t>The breadcrumbs pattern and the pagination pattern also do double duty, not only showing you where you are but also providing an affordance for navigating somewhere else.  Pagination links, like a scrollbar, may also show you how many pages there 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=14</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296290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759395C-2330-734A-8BE4-2DCCC26C3C2A}" type="slidenum">
              <a:rPr lang="en-US"/>
              <a:pPr/>
              <a:t>13</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b="1" dirty="0">
                <a:latin typeface="Times New Roman" charset="0"/>
                <a:ea typeface="Arial" charset="0"/>
              </a:rPr>
              <a:t>Contrast</a:t>
            </a:r>
            <a:r>
              <a:rPr lang="en-US" dirty="0">
                <a:latin typeface="Times New Roman" charset="0"/>
                <a:ea typeface="Arial" charset="0"/>
              </a:rPr>
              <a:t> refers to perceivable differences along a visual dimension, such as size or color.  Contrast is the irregularity in a design that communicates information or makes elements stand out.  Simplicity says we should eliminate </a:t>
            </a:r>
            <a:r>
              <a:rPr lang="en-US" b="1" dirty="0">
                <a:latin typeface="Times New Roman" charset="0"/>
                <a:ea typeface="Arial" charset="0"/>
              </a:rPr>
              <a:t>unimportant</a:t>
            </a:r>
            <a:r>
              <a:rPr lang="en-US" dirty="0">
                <a:latin typeface="Times New Roman" charset="0"/>
                <a:ea typeface="Arial" charset="0"/>
              </a:rPr>
              <a:t> differences.  Once we’ve decided that a difference is important, however, we should choose the dimension and degree of contrast in such a way that the difference is salient, easily perceptible, and appropriate to the task.</a:t>
            </a:r>
          </a:p>
          <a:p>
            <a:r>
              <a:rPr lang="en-US" dirty="0">
                <a:latin typeface="Times New Roman" charset="0"/>
                <a:ea typeface="Arial" charset="0"/>
              </a:rPr>
              <a:t>Crucial to this decision is an understanding of the different visual dimensions.  Jacques </a:t>
            </a:r>
            <a:r>
              <a:rPr lang="en-US" dirty="0" err="1">
                <a:latin typeface="Times New Roman" charset="0"/>
                <a:ea typeface="Arial" charset="0"/>
              </a:rPr>
              <a:t>Bertin</a:t>
            </a:r>
            <a:r>
              <a:rPr lang="en-US" dirty="0">
                <a:latin typeface="Times New Roman" charset="0"/>
                <a:ea typeface="Arial" charset="0"/>
              </a:rPr>
              <a:t> developed a theory of </a:t>
            </a:r>
            <a:r>
              <a:rPr lang="en-US" i="1" dirty="0">
                <a:latin typeface="Times New Roman" charset="0"/>
                <a:ea typeface="Arial" charset="0"/>
              </a:rPr>
              <a:t>visual variables</a:t>
            </a:r>
            <a:r>
              <a:rPr lang="en-US" dirty="0">
                <a:latin typeface="Times New Roman" charset="0"/>
                <a:ea typeface="Arial" charset="0"/>
              </a:rPr>
              <a:t> that is particularly useful here (</a:t>
            </a:r>
            <a:r>
              <a:rPr lang="en-US" dirty="0" err="1">
                <a:latin typeface="Times New Roman" charset="0"/>
                <a:ea typeface="Arial" charset="0"/>
              </a:rPr>
              <a:t>Bertin</a:t>
            </a:r>
            <a:r>
              <a:rPr lang="en-US" dirty="0">
                <a:latin typeface="Times New Roman" charset="0"/>
                <a:ea typeface="Arial" charset="0"/>
              </a:rPr>
              <a:t>, </a:t>
            </a:r>
            <a:r>
              <a:rPr lang="en-US" i="1" dirty="0">
                <a:latin typeface="Times New Roman" charset="0"/>
                <a:ea typeface="Arial" charset="0"/>
              </a:rPr>
              <a:t>Graphics and Graphics Information Processing</a:t>
            </a:r>
            <a:r>
              <a:rPr lang="en-US" dirty="0">
                <a:latin typeface="Times New Roman" charset="0"/>
                <a:ea typeface="Arial" charset="0"/>
              </a:rPr>
              <a:t>, 1989).  </a:t>
            </a:r>
            <a:r>
              <a:rPr lang="en-US" dirty="0" smtClean="0">
                <a:latin typeface="Times New Roman" charset="0"/>
                <a:ea typeface="Arial" charset="0"/>
              </a:rPr>
              <a:t>Visual </a:t>
            </a:r>
            <a:r>
              <a:rPr lang="en-US" dirty="0">
                <a:latin typeface="Times New Roman" charset="0"/>
                <a:ea typeface="Arial" charset="0"/>
              </a:rPr>
              <a:t>variables identified by </a:t>
            </a:r>
            <a:r>
              <a:rPr lang="en-US" dirty="0" err="1">
                <a:latin typeface="Times New Roman" charset="0"/>
                <a:ea typeface="Arial" charset="0"/>
              </a:rPr>
              <a:t>Bertin</a:t>
            </a:r>
            <a:r>
              <a:rPr lang="en-US" dirty="0">
                <a:latin typeface="Times New Roman" charset="0"/>
                <a:ea typeface="Arial" charset="0"/>
              </a:rPr>
              <a:t> are shown above.  </a:t>
            </a:r>
            <a:r>
              <a:rPr lang="en-US" dirty="0" err="1">
                <a:latin typeface="Times New Roman" charset="0"/>
                <a:ea typeface="Arial" charset="0"/>
              </a:rPr>
              <a:t>Bertin</a:t>
            </a:r>
            <a:r>
              <a:rPr lang="en-US" dirty="0">
                <a:latin typeface="Times New Roman" charset="0"/>
                <a:ea typeface="Arial" charset="0"/>
              </a:rPr>
              <a:t> called these dimensions </a:t>
            </a:r>
            <a:r>
              <a:rPr lang="en-US" i="1" dirty="0">
                <a:latin typeface="Times New Roman" charset="0"/>
                <a:ea typeface="Arial" charset="0"/>
              </a:rPr>
              <a:t>retinal variables</a:t>
            </a:r>
            <a:r>
              <a:rPr lang="en-US" dirty="0">
                <a:latin typeface="Times New Roman" charset="0"/>
                <a:ea typeface="Arial" charset="0"/>
              </a:rPr>
              <a:t>, in fact, because they can be compared effortlessly without additional cognitive processing, as if the retina were doing all the work.</a:t>
            </a:r>
          </a:p>
          <a:p>
            <a:r>
              <a:rPr lang="en-US" dirty="0">
                <a:latin typeface="Times New Roman" charset="0"/>
                <a:ea typeface="Arial" charset="0"/>
              </a:rPr>
              <a:t>Each column in this display varies along only one of the </a:t>
            </a:r>
            <a:r>
              <a:rPr lang="en-US" dirty="0" smtClean="0">
                <a:latin typeface="Times New Roman" charset="0"/>
                <a:ea typeface="Arial" charset="0"/>
              </a:rPr>
              <a:t>six variables</a:t>
            </a:r>
            <a:r>
              <a:rPr lang="en-US" dirty="0">
                <a:latin typeface="Times New Roman" charset="0"/>
                <a:ea typeface="Arial" charset="0"/>
              </a:rPr>
              <a:t>.  Most of the variables need no explanation, except perhaps for hue and value.  </a:t>
            </a:r>
            <a:r>
              <a:rPr lang="en-US" b="1" dirty="0">
                <a:latin typeface="Times New Roman" charset="0"/>
                <a:ea typeface="Arial" charset="0"/>
              </a:rPr>
              <a:t>Hue</a:t>
            </a:r>
            <a:r>
              <a:rPr lang="en-US" dirty="0">
                <a:latin typeface="Times New Roman" charset="0"/>
                <a:ea typeface="Arial" charset="0"/>
              </a:rPr>
              <a:t> is pure color; </a:t>
            </a:r>
            <a:r>
              <a:rPr lang="en-US" b="1" dirty="0">
                <a:latin typeface="Times New Roman" charset="0"/>
                <a:ea typeface="Arial" charset="0"/>
              </a:rPr>
              <a:t>value</a:t>
            </a:r>
            <a:r>
              <a:rPr lang="en-US" dirty="0">
                <a:latin typeface="Times New Roman" charset="0"/>
                <a:ea typeface="Arial" charset="0"/>
              </a:rPr>
              <a:t> is the brightness or luminance of color.  (Figure after Mullet &amp; Sano, p. 54).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Times New Roman" charset="0"/>
                <a:ea typeface="Arial" charset="0"/>
              </a:rPr>
              <a:t>The visual variables are used for communication, by encoding data and drawing distinctions between visual elements. But the visual variables have different characteristics.  Before you choose a visual variable to express some distinction, you should make sure that the visual variable’s properties match your communication. For example, you could display a temperature using any of the dimensions: position on a scale, length of a bar, color of an indicator, or shape of an icon (a happy sun or a chilly icicle).  Your choice of visual variable will strongly affect how your users will be able to perceive and use the displayed data. </a:t>
            </a:r>
          </a:p>
          <a:p>
            <a:r>
              <a:rPr lang="en-US" sz="1000" dirty="0" smtClean="0">
                <a:latin typeface="Times New Roman" charset="0"/>
                <a:ea typeface="Arial" charset="0"/>
              </a:rPr>
              <a:t>Two characteristics of visual variables are the kind of </a:t>
            </a:r>
            <a:r>
              <a:rPr lang="en-US" sz="1000" b="1" dirty="0" smtClean="0">
                <a:latin typeface="Times New Roman" charset="0"/>
                <a:ea typeface="Arial" charset="0"/>
              </a:rPr>
              <a:t>scale</a:t>
            </a:r>
            <a:r>
              <a:rPr lang="en-US" sz="1000" dirty="0" smtClean="0">
                <a:latin typeface="Times New Roman" charset="0"/>
                <a:ea typeface="Arial" charset="0"/>
              </a:rPr>
              <a:t> and the </a:t>
            </a:r>
            <a:r>
              <a:rPr lang="en-US" sz="1000" b="1" dirty="0" smtClean="0">
                <a:latin typeface="Times New Roman" charset="0"/>
                <a:ea typeface="Arial" charset="0"/>
              </a:rPr>
              <a:t>length</a:t>
            </a:r>
            <a:r>
              <a:rPr lang="en-US" sz="1000" dirty="0" smtClean="0">
                <a:latin typeface="Times New Roman" charset="0"/>
                <a:ea typeface="Arial" charset="0"/>
              </a:rPr>
              <a:t> of the scale.</a:t>
            </a:r>
          </a:p>
          <a:p>
            <a:r>
              <a:rPr lang="en-US" sz="1000" dirty="0" smtClean="0">
                <a:latin typeface="Times New Roman" charset="0"/>
                <a:ea typeface="Arial" charset="0"/>
              </a:rPr>
              <a:t>A </a:t>
            </a:r>
            <a:r>
              <a:rPr lang="en-US" sz="1000" b="1" dirty="0" smtClean="0">
                <a:latin typeface="Times New Roman" charset="0"/>
                <a:ea typeface="Arial" charset="0"/>
              </a:rPr>
              <a:t>nominal</a:t>
            </a:r>
            <a:r>
              <a:rPr lang="en-US" sz="1000" dirty="0" smtClean="0">
                <a:latin typeface="Times New Roman" charset="0"/>
                <a:ea typeface="Arial" charset="0"/>
              </a:rPr>
              <a:t> scale is just a list of categories.  Only comparison for equality is supported by a nominal scale.  Different values have no ordering relationship.  The shape variable is purely nominal.  Hue is also purely nominal, at least as a </a:t>
            </a:r>
            <a:r>
              <a:rPr lang="en-US" sz="1000" i="1" dirty="0" smtClean="0">
                <a:latin typeface="Times New Roman" charset="0"/>
                <a:ea typeface="Arial" charset="0"/>
              </a:rPr>
              <a:t>perceptual </a:t>
            </a:r>
            <a:r>
              <a:rPr lang="en-US" sz="1000" dirty="0" smtClean="0">
                <a:latin typeface="Times New Roman" charset="0"/>
                <a:ea typeface="Arial" charset="0"/>
              </a:rPr>
              <a:t>variable.  Although the wavelength of light assigns an ordering to colors, the human perceptual system takes no notice of it.  Likewise, there may be some cultural ordering imposed on hue (red is “hotter” than blue), but it’s weak, doesn’t relate all the hues, and is processed at a higher cognitive level.</a:t>
            </a:r>
            <a:endParaRPr lang="en-US" sz="1000" b="1" dirty="0" smtClean="0">
              <a:latin typeface="Times New Roman" charset="0"/>
              <a:ea typeface="Arial" charset="0"/>
            </a:endParaRPr>
          </a:p>
          <a:p>
            <a:r>
              <a:rPr lang="en-US" sz="1000" dirty="0" smtClean="0">
                <a:latin typeface="Times New Roman" charset="0"/>
                <a:ea typeface="Arial" charset="0"/>
              </a:rPr>
              <a:t>An </a:t>
            </a:r>
            <a:r>
              <a:rPr lang="en-US" sz="1000" b="1" dirty="0" smtClean="0">
                <a:latin typeface="Times New Roman" charset="0"/>
                <a:ea typeface="Arial" charset="0"/>
              </a:rPr>
              <a:t>ordered</a:t>
            </a:r>
            <a:r>
              <a:rPr lang="en-US" sz="1000" dirty="0" smtClean="0">
                <a:latin typeface="Times New Roman" charset="0"/>
                <a:ea typeface="Arial" charset="0"/>
              </a:rPr>
              <a:t> scale adds an ordering to the values of the variable.  Position, size, and value are all ordered.</a:t>
            </a:r>
          </a:p>
          <a:p>
            <a:r>
              <a:rPr lang="en-US" sz="1000" dirty="0" smtClean="0">
                <a:latin typeface="Times New Roman" charset="0"/>
                <a:ea typeface="Arial" charset="0"/>
              </a:rPr>
              <a:t>With a </a:t>
            </a:r>
            <a:r>
              <a:rPr lang="en-US" sz="1000" b="1" dirty="0" smtClean="0">
                <a:latin typeface="Times New Roman" charset="0"/>
                <a:ea typeface="Arial" charset="0"/>
              </a:rPr>
              <a:t>quantitative </a:t>
            </a:r>
            <a:r>
              <a:rPr lang="en-US" sz="1000" dirty="0" smtClean="0">
                <a:latin typeface="Times New Roman" charset="0"/>
                <a:ea typeface="Arial" charset="0"/>
              </a:rPr>
              <a:t>variable, you can perceive the </a:t>
            </a:r>
            <a:r>
              <a:rPr lang="en-US" sz="1000" i="1" dirty="0" smtClean="0">
                <a:latin typeface="Times New Roman" charset="0"/>
                <a:ea typeface="Arial" charset="0"/>
              </a:rPr>
              <a:t>amount</a:t>
            </a:r>
            <a:r>
              <a:rPr lang="en-US" sz="1000" dirty="0" smtClean="0">
                <a:latin typeface="Times New Roman" charset="0"/>
                <a:ea typeface="Arial" charset="0"/>
              </a:rPr>
              <a:t> of difference in the ordering.  Position is quantitative.  You can look at two points on a graph and tell that one is twice as high as the other.   Size is also quantitative, but note that we are far better at perceiving quantitative differences in one dimension (i.e., length) than in two dimensions (area).  Value is not quantitative; we can’t easily perceive that one shade is twice as dark as another shade.</a:t>
            </a:r>
          </a:p>
          <a:p>
            <a:pPr marL="0" marR="0" indent="0" algn="l" defTabSz="914400" rtl="0" eaLnBrk="0" fontAlgn="base" latinLnBrk="0" hangingPunct="0">
              <a:lnSpc>
                <a:spcPct val="100000"/>
              </a:lnSpc>
              <a:spcBef>
                <a:spcPts val="1000"/>
              </a:spcBef>
              <a:spcAft>
                <a:spcPct val="0"/>
              </a:spcAft>
              <a:buClrTx/>
              <a:buSzTx/>
              <a:buFontTx/>
              <a:buNone/>
              <a:tabLst/>
              <a:defRPr/>
            </a:pPr>
            <a:r>
              <a:rPr lang="en-US" sz="1000" dirty="0" smtClean="0">
                <a:latin typeface="Times New Roman" charset="0"/>
                <a:ea typeface="Arial" charset="0"/>
              </a:rPr>
              <a:t>The </a:t>
            </a:r>
            <a:r>
              <a:rPr lang="en-US" sz="1000" b="1" dirty="0" smtClean="0">
                <a:latin typeface="Times New Roman" charset="0"/>
                <a:ea typeface="Arial" charset="0"/>
              </a:rPr>
              <a:t>length</a:t>
            </a:r>
            <a:r>
              <a:rPr lang="en-US" sz="1000" dirty="0" smtClean="0">
                <a:latin typeface="Times New Roman" charset="0"/>
                <a:ea typeface="Arial" charset="0"/>
              </a:rPr>
              <a:t> of a variable is the number of distinguishable values that can be perceived.  We can recognize a nearly infinite variety of shapes, so the shape variable is very long, but purely nominal.  Position is also long, and particularly fine-grained.  Orientation, by contrast, is very short; only a handful of different orientations can be perceived in a display before confusion starts to set in.  The other variables lie somewhere in between, with roughly 10 useful levels of distinction, although size and hue are somewhat longer than value.</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14</a:t>
            </a:fld>
            <a:endParaRPr lang="en-US"/>
          </a:p>
        </p:txBody>
      </p:sp>
    </p:spTree>
    <p:extLst>
      <p:ext uri="{BB962C8B-B14F-4D97-AF65-F5344CB8AC3E}">
        <p14:creationId xmlns:p14="http://schemas.microsoft.com/office/powerpoint/2010/main" val="4258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1841853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D1DF98E-8B40-BF4A-8983-6E42BAF40E85}" type="slidenum">
              <a:rPr lang="en-US"/>
              <a:pPr/>
              <a:t>16</a:t>
            </a:fld>
            <a:endParaRPr lang="en-US"/>
          </a:p>
        </p:txBody>
      </p:sp>
      <p:sp>
        <p:nvSpPr>
          <p:cNvPr id="38915" name="Rectangle 2"/>
          <p:cNvSpPr>
            <a:spLocks noGrp="1" noRot="1" noChangeAspect="1" noChangeArrowheads="1" noTextEdit="1"/>
          </p:cNvSpPr>
          <p:nvPr>
            <p:ph type="sldImg"/>
          </p:nvPr>
        </p:nvSpPr>
        <p:spPr>
          <a:xfrm>
            <a:off x="1503363" y="720725"/>
            <a:ext cx="4119562" cy="3089275"/>
          </a:xfrm>
          <a:ln/>
        </p:spPr>
      </p:sp>
      <p:sp>
        <p:nvSpPr>
          <p:cNvPr id="38916" name="Rectangle 3"/>
          <p:cNvSpPr>
            <a:spLocks noGrp="1" noChangeArrowheads="1"/>
          </p:cNvSpPr>
          <p:nvPr>
            <p:ph type="body" idx="1"/>
          </p:nvPr>
        </p:nvSpPr>
        <p:spPr>
          <a:noFill/>
          <a:ln/>
        </p:spPr>
        <p:txBody>
          <a:bodyPr/>
          <a:lstStyle/>
          <a:p>
            <a:r>
              <a:rPr lang="en-US" dirty="0">
                <a:latin typeface="Times New Roman" charset="0"/>
                <a:ea typeface="Arial" charset="0"/>
              </a:rPr>
              <a:t>There are two ways that your choice of visual variables can affect the user’s ability to attend to them.</a:t>
            </a:r>
            <a:r>
              <a:rPr lang="en-US" b="1" dirty="0">
                <a:latin typeface="Times New Roman" charset="0"/>
                <a:ea typeface="Arial" charset="0"/>
              </a:rPr>
              <a:t> </a:t>
            </a:r>
          </a:p>
          <a:p>
            <a:r>
              <a:rPr lang="en-US" b="1" dirty="0">
                <a:latin typeface="Times New Roman" charset="0"/>
                <a:ea typeface="Arial" charset="0"/>
              </a:rPr>
              <a:t>Selectivity</a:t>
            </a:r>
            <a:r>
              <a:rPr lang="en-US" dirty="0">
                <a:latin typeface="Times New Roman" charset="0"/>
                <a:ea typeface="Arial" charset="0"/>
              </a:rPr>
              <a:t> is the degree to which a single value of the variable can be selected from the entire visual field.  Most variables are selective: e.g., you can locate green objects at a glance, or tiny objects.  Shape, however, is not selective in general.  It’s hard to pick out triangles amidst a sea of rectangles.</a:t>
            </a:r>
            <a:endParaRPr lang="en-US" b="1" dirty="0">
              <a:latin typeface="Times New Roman" charset="0"/>
              <a:ea typeface="Arial" charset="0"/>
            </a:endParaRPr>
          </a:p>
          <a:p>
            <a:pPr marL="0" marR="0" indent="0" algn="l" defTabSz="914400" rtl="0" eaLnBrk="0" fontAlgn="base" latinLnBrk="0" hangingPunct="0">
              <a:lnSpc>
                <a:spcPct val="100000"/>
              </a:lnSpc>
              <a:spcBef>
                <a:spcPts val="1000"/>
              </a:spcBef>
              <a:spcAft>
                <a:spcPct val="0"/>
              </a:spcAft>
              <a:buClrTx/>
              <a:buSzTx/>
              <a:buFontTx/>
              <a:buNone/>
              <a:tabLst/>
              <a:defRPr/>
            </a:pPr>
            <a:r>
              <a:rPr lang="en-US" b="1" dirty="0" smtClean="0">
                <a:latin typeface="Times New Roman" charset="0"/>
                <a:ea typeface="Arial" charset="0"/>
              </a:rPr>
              <a:t>Associativity</a:t>
            </a:r>
            <a:r>
              <a:rPr lang="en-US" dirty="0" smtClean="0">
                <a:latin typeface="Times New Roman" charset="0"/>
                <a:ea typeface="Arial" charset="0"/>
              </a:rPr>
              <a:t> refers to how easy it is to ignore the variable, letting all of the distinctions along that dimension disappear. Variables with poor associativity interfere with the perception of other visual dimensions.  In particular, size and value are dissociative, since tiny or faint objects are hard to make out.</a:t>
            </a:r>
          </a:p>
          <a:p>
            <a:endParaRPr lang="en-US" dirty="0">
              <a:latin typeface="Times New Roman" charset="0"/>
              <a:ea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69FC500-3238-B947-8154-9EF7854727F3}" type="slidenum">
              <a:rPr lang="en-US"/>
              <a:pPr/>
              <a:t>17</a:t>
            </a:fld>
            <a:endParaRPr lang="en-US"/>
          </a:p>
        </p:txBody>
      </p:sp>
      <p:sp>
        <p:nvSpPr>
          <p:cNvPr id="40963" name="Rectangle 2"/>
          <p:cNvSpPr>
            <a:spLocks noGrp="1" noRot="1" noChangeAspect="1" noChangeArrowheads="1" noTextEdit="1"/>
          </p:cNvSpPr>
          <p:nvPr>
            <p:ph type="sldImg"/>
          </p:nvPr>
        </p:nvSpPr>
        <p:spPr>
          <a:xfrm>
            <a:off x="1503363" y="720725"/>
            <a:ext cx="4119562" cy="3089275"/>
          </a:xfrm>
          <a:ln/>
        </p:spPr>
      </p:sp>
      <p:sp>
        <p:nvSpPr>
          <p:cNvPr id="40964" name="Rectangle 3"/>
          <p:cNvSpPr>
            <a:spLocks noGrp="1" noChangeArrowheads="1"/>
          </p:cNvSpPr>
          <p:nvPr>
            <p:ph type="body" idx="1"/>
          </p:nvPr>
        </p:nvSpPr>
        <p:spPr>
          <a:noFill/>
          <a:ln/>
        </p:spPr>
        <p:txBody>
          <a:bodyPr/>
          <a:lstStyle/>
          <a:p>
            <a:r>
              <a:rPr lang="en-US">
                <a:latin typeface="Times New Roman" charset="0"/>
                <a:ea typeface="Arial" charset="0"/>
              </a:rPr>
              <a:t>Ask yourself these questions:</a:t>
            </a:r>
          </a:p>
          <a:p>
            <a:r>
              <a:rPr lang="en-US">
                <a:latin typeface="Times New Roman" charset="0"/>
                <a:ea typeface="Arial" charset="0"/>
              </a:rPr>
              <a:t>- find all the letters on the left edge of the page (</a:t>
            </a:r>
            <a:r>
              <a:rPr lang="en-US" b="1">
                <a:latin typeface="Times New Roman" charset="0"/>
                <a:ea typeface="Arial" charset="0"/>
              </a:rPr>
              <a:t>position</a:t>
            </a:r>
            <a:r>
              <a:rPr lang="en-US">
                <a:latin typeface="Times New Roman" charset="0"/>
                <a:ea typeface="Arial" charset="0"/>
              </a:rPr>
              <a:t>)</a:t>
            </a:r>
          </a:p>
          <a:p>
            <a:r>
              <a:rPr lang="en-US">
                <a:latin typeface="Times New Roman" charset="0"/>
                <a:ea typeface="Arial" charset="0"/>
              </a:rPr>
              <a:t>- find all the red letters (</a:t>
            </a:r>
            <a:r>
              <a:rPr lang="en-US" b="1">
                <a:latin typeface="Times New Roman" charset="0"/>
                <a:ea typeface="Arial" charset="0"/>
              </a:rPr>
              <a:t>hue</a:t>
            </a:r>
            <a:r>
              <a:rPr lang="en-US">
                <a:latin typeface="Times New Roman" charset="0"/>
                <a:ea typeface="Arial" charset="0"/>
              </a:rPr>
              <a:t>)</a:t>
            </a:r>
          </a:p>
          <a:p>
            <a:r>
              <a:rPr lang="en-US">
                <a:latin typeface="Times New Roman" charset="0"/>
                <a:ea typeface="Arial" charset="0"/>
              </a:rPr>
              <a:t>- find all the K’s (</a:t>
            </a:r>
            <a:r>
              <a:rPr lang="en-US" b="1">
                <a:latin typeface="Times New Roman" charset="0"/>
                <a:ea typeface="Arial" charset="0"/>
              </a:rPr>
              <a:t>shape</a:t>
            </a:r>
            <a:r>
              <a:rPr lang="en-US">
                <a:latin typeface="Times New Roman" charset="0"/>
                <a:ea typeface="Arial" charset="0"/>
              </a:rPr>
              <a:t>)</a:t>
            </a:r>
          </a:p>
          <a:p>
            <a:r>
              <a:rPr lang="en-US">
                <a:latin typeface="Times New Roman" charset="0"/>
                <a:ea typeface="Arial" charset="0"/>
              </a:rPr>
              <a:t>Which of these questions felt easy to answer, and which felt hard?  The easy ones were </a:t>
            </a:r>
            <a:r>
              <a:rPr lang="en-US" b="1">
                <a:latin typeface="Times New Roman" charset="0"/>
                <a:ea typeface="Arial" charset="0"/>
              </a:rPr>
              <a:t>selective</a:t>
            </a:r>
            <a:r>
              <a:rPr lang="en-US">
                <a:latin typeface="Times New Roman" charset="0"/>
                <a:ea typeface="Arial" charset="0"/>
              </a:rPr>
              <a:t> visual variables.</a:t>
            </a:r>
            <a:endParaRPr lang="en-US" b="1">
              <a:latin typeface="Times New Roman" charset="0"/>
              <a:ea typeface="Arial" charset="0"/>
            </a:endParaRPr>
          </a:p>
          <a:p>
            <a:endParaRPr lang="en-US">
              <a:latin typeface="Times New Roman" charset="0"/>
              <a:ea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D4BD1D7-CF14-CF4C-86BA-02FF84CFE1C5}" type="slidenum">
              <a:rPr lang="en-US"/>
              <a:pPr/>
              <a:t>18</a:t>
            </a:fld>
            <a:endParaRPr lang="en-US"/>
          </a:p>
        </p:txBody>
      </p:sp>
      <p:sp>
        <p:nvSpPr>
          <p:cNvPr id="45059" name="Rectangle 2"/>
          <p:cNvSpPr>
            <a:spLocks noGrp="1" noRot="1" noChangeAspect="1" noChangeArrowheads="1" noTextEdit="1"/>
          </p:cNvSpPr>
          <p:nvPr>
            <p:ph type="sldImg"/>
          </p:nvPr>
        </p:nvSpPr>
        <p:spPr>
          <a:xfrm>
            <a:off x="1503363" y="720725"/>
            <a:ext cx="4119562" cy="3089275"/>
          </a:xfrm>
          <a:ln/>
        </p:spPr>
      </p:sp>
      <p:sp>
        <p:nvSpPr>
          <p:cNvPr id="45060" name="Rectangle 3"/>
          <p:cNvSpPr>
            <a:spLocks noGrp="1" noChangeArrowheads="1"/>
          </p:cNvSpPr>
          <p:nvPr>
            <p:ph type="body" idx="1"/>
          </p:nvPr>
        </p:nvSpPr>
        <p:spPr>
          <a:noFill/>
          <a:ln/>
        </p:spPr>
        <p:txBody>
          <a:bodyPr/>
          <a:lstStyle/>
          <a:p>
            <a:r>
              <a:rPr lang="en-US" sz="1000" dirty="0">
                <a:latin typeface="Times New Roman" charset="0"/>
                <a:ea typeface="Arial" charset="0"/>
              </a:rPr>
              <a:t>Once you’ve decided that a contrast is essential in your interface, </a:t>
            </a:r>
            <a:r>
              <a:rPr lang="en-US" sz="1000" b="1" dirty="0">
                <a:latin typeface="Times New Roman" charset="0"/>
                <a:ea typeface="Arial" charset="0"/>
              </a:rPr>
              <a:t>choose the right visual variable</a:t>
            </a:r>
            <a:r>
              <a:rPr lang="en-US" sz="1000" dirty="0">
                <a:latin typeface="Times New Roman" charset="0"/>
                <a:ea typeface="Arial" charset="0"/>
              </a:rPr>
              <a:t> to represent it, keeping in mind the data you’re trying to communicate and the task users need to do with the data.  For example, consider a text content hierarchy: title, chapter, section, body text, footnote.  The data requires an ordered visual variable; a purely nominal variable like shape (e.g., font family) would not by itself be able to communicate the hierarchy ordering.  If each element must communicate multiple independent dimensions of data at once (e.g., a graph that uses size, position, and color of points to encode different data variables), then you need to think about the effects of associativity and selectivity.</a:t>
            </a:r>
          </a:p>
          <a:p>
            <a:r>
              <a:rPr lang="en-US" sz="1000" dirty="0">
                <a:latin typeface="Times New Roman" charset="0"/>
                <a:ea typeface="Arial" charset="0"/>
              </a:rPr>
              <a:t>Once you’ve chosen a variable, use as much of the </a:t>
            </a:r>
            <a:r>
              <a:rPr lang="en-US" sz="1000" b="1" dirty="0">
                <a:latin typeface="Times New Roman" charset="0"/>
                <a:ea typeface="Arial" charset="0"/>
              </a:rPr>
              <a:t>length</a:t>
            </a:r>
            <a:r>
              <a:rPr lang="en-US" sz="1000" dirty="0">
                <a:latin typeface="Times New Roman" charset="0"/>
                <a:ea typeface="Arial" charset="0"/>
              </a:rPr>
              <a:t> of the variable as you can.  Determine the minimum and maximum value you can use, and exploit the whole range.  In the interests of simplicity, you should minimize the number of distinct values you use.  But once you’ve settled on N levels, distribute those N levels as widely across the variable as is reasonable.  For position, this means using the full width of the window; for size, it means using the smallest and the largest feasible sizes. </a:t>
            </a:r>
          </a:p>
          <a:p>
            <a:r>
              <a:rPr lang="en-US" sz="1000" dirty="0">
                <a:latin typeface="Times New Roman" charset="0"/>
                <a:ea typeface="Arial" charset="0"/>
              </a:rPr>
              <a:t>Choose variable values in such a way as to make </a:t>
            </a:r>
            <a:r>
              <a:rPr lang="en-US" sz="1000" b="1" dirty="0">
                <a:latin typeface="Times New Roman" charset="0"/>
                <a:ea typeface="Arial" charset="0"/>
              </a:rPr>
              <a:t>sharp, easily perceptible distinctions</a:t>
            </a:r>
            <a:r>
              <a:rPr lang="en-US" sz="1000" dirty="0">
                <a:latin typeface="Times New Roman" charset="0"/>
                <a:ea typeface="Arial" charset="0"/>
              </a:rPr>
              <a:t> between them.  Multiplicative scaling (e.g., size growing by a factor of 1.5 or 2 at each successive level) is makes sharper distinctions than additive scaling (e.g., adding 5 pixels at each successive level).  You can also use redundant coding, in several visual variables, to enhance important distinctions further.  The title of a document is not only larger (size), but it’s also centered (position), bold (value), and maybe a distinct color as well.  Exaggerated differences can be useful, particularly when you’re drawing icons: like a cartoonist, you have to give objects exaggerated proportions to make them easily recognizable.</a:t>
            </a:r>
          </a:p>
          <a:p>
            <a:r>
              <a:rPr lang="en-US" sz="1000" dirty="0">
                <a:latin typeface="Times New Roman" charset="0"/>
                <a:ea typeface="Arial" charset="0"/>
              </a:rPr>
              <a:t>The </a:t>
            </a:r>
            <a:r>
              <a:rPr lang="en-US" sz="1000" b="1" dirty="0">
                <a:latin typeface="Times New Roman" charset="0"/>
                <a:ea typeface="Arial" charset="0"/>
              </a:rPr>
              <a:t>squint test</a:t>
            </a:r>
            <a:r>
              <a:rPr lang="en-US" sz="1000" dirty="0">
                <a:latin typeface="Times New Roman" charset="0"/>
                <a:ea typeface="Arial" charset="0"/>
              </a:rPr>
              <a:t> is a technique that simulates early visual processing, so you can see whether the contrasts you’ve tried to establish are readily apparent.  Close one eye and squint the other, to disrupt your focus.  Whatever distinctions you can still make out will be visible “at a glance.”</a:t>
            </a:r>
          </a:p>
          <a:p>
            <a:endParaRPr lang="en-US" sz="1000" dirty="0">
              <a:latin typeface="Times New Roman" charset="0"/>
              <a:ea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B5E5C9B-B738-7045-9DA5-6A254A75B329}" type="slidenum">
              <a:rPr lang="en-US"/>
              <a:pPr/>
              <a:t>19</a:t>
            </a:fld>
            <a:endParaRPr lang="en-US"/>
          </a:p>
        </p:txBody>
      </p:sp>
      <p:sp>
        <p:nvSpPr>
          <p:cNvPr id="47107" name="Rectangle 2"/>
          <p:cNvSpPr>
            <a:spLocks noGrp="1" noRot="1" noChangeAspect="1" noChangeArrowheads="1" noTextEdit="1"/>
          </p:cNvSpPr>
          <p:nvPr>
            <p:ph type="sldImg"/>
          </p:nvPr>
        </p:nvSpPr>
        <p:spPr>
          <a:xfrm>
            <a:off x="1503363" y="720725"/>
            <a:ext cx="4119562" cy="3089275"/>
          </a:xfrm>
          <a:ln/>
        </p:spPr>
      </p:sp>
      <p:sp>
        <p:nvSpPr>
          <p:cNvPr id="47108" name="Rectangle 3"/>
          <p:cNvSpPr>
            <a:spLocks noGrp="1" noChangeArrowheads="1"/>
          </p:cNvSpPr>
          <p:nvPr>
            <p:ph type="body" idx="1"/>
          </p:nvPr>
        </p:nvSpPr>
        <p:spPr>
          <a:noFill/>
          <a:ln/>
        </p:spPr>
        <p:txBody>
          <a:bodyPr/>
          <a:lstStyle/>
          <a:p>
            <a:pPr>
              <a:lnSpc>
                <a:spcPct val="90000"/>
              </a:lnSpc>
            </a:pPr>
            <a:r>
              <a:rPr lang="en-US" sz="1000" dirty="0">
                <a:latin typeface="Times New Roman" charset="0"/>
                <a:ea typeface="Arial" charset="0"/>
              </a:rPr>
              <a:t>Let’s look at an email inbox to see how data associated with email messages are encoded into visual variables in the display.  Here are the data fields shown above, in columns from left to right:</a:t>
            </a:r>
          </a:p>
          <a:p>
            <a:pPr>
              <a:lnSpc>
                <a:spcPct val="90000"/>
              </a:lnSpc>
            </a:pPr>
            <a:r>
              <a:rPr lang="en-US" sz="1000" b="1" dirty="0">
                <a:latin typeface="Times New Roman" charset="0"/>
                <a:ea typeface="Arial" charset="0"/>
              </a:rPr>
              <a:t>Spam flag</a:t>
            </a:r>
            <a:r>
              <a:rPr lang="en-US" sz="1000" dirty="0">
                <a:latin typeface="Times New Roman" charset="0"/>
                <a:ea typeface="Arial" charset="0"/>
              </a:rPr>
              <a:t>: nominal, 2 levels (spam or not)</a:t>
            </a:r>
          </a:p>
          <a:p>
            <a:pPr>
              <a:lnSpc>
                <a:spcPct val="90000"/>
              </a:lnSpc>
            </a:pPr>
            <a:r>
              <a:rPr lang="en-US" sz="1000" b="1" dirty="0">
                <a:latin typeface="Times New Roman" charset="0"/>
                <a:ea typeface="Arial" charset="0"/>
              </a:rPr>
              <a:t>Subject</a:t>
            </a:r>
            <a:r>
              <a:rPr lang="en-US" sz="1000" dirty="0">
                <a:latin typeface="Times New Roman" charset="0"/>
                <a:ea typeface="Arial" charset="0"/>
              </a:rPr>
              <a:t>: nominal (but can be ordered alphabetically), infinite (but maybe only ~100 are active)</a:t>
            </a:r>
          </a:p>
          <a:p>
            <a:pPr>
              <a:lnSpc>
                <a:spcPct val="90000"/>
              </a:lnSpc>
            </a:pPr>
            <a:r>
              <a:rPr lang="en-US" sz="1000" b="1" dirty="0">
                <a:latin typeface="Times New Roman" charset="0"/>
                <a:ea typeface="Arial" charset="0"/>
              </a:rPr>
              <a:t>Sender</a:t>
            </a:r>
            <a:r>
              <a:rPr lang="en-US" sz="1000" dirty="0">
                <a:latin typeface="Times New Roman" charset="0"/>
                <a:ea typeface="Arial" charset="0"/>
              </a:rPr>
              <a:t>: nominal (but can be ordered alphabetically), infinite (but maybe ~100 people you know + everybody else are useful simplifications) </a:t>
            </a:r>
          </a:p>
          <a:p>
            <a:pPr>
              <a:lnSpc>
                <a:spcPct val="90000"/>
              </a:lnSpc>
            </a:pPr>
            <a:r>
              <a:rPr lang="en-US" sz="1000" b="1" dirty="0">
                <a:latin typeface="Times New Roman" charset="0"/>
                <a:ea typeface="Arial" charset="0"/>
              </a:rPr>
              <a:t>Unread flag</a:t>
            </a:r>
            <a:r>
              <a:rPr lang="en-US" sz="1000" dirty="0">
                <a:latin typeface="Times New Roman" charset="0"/>
                <a:ea typeface="Arial" charset="0"/>
              </a:rPr>
              <a:t>: nominal, 2 levels (read or unread)</a:t>
            </a:r>
          </a:p>
          <a:p>
            <a:pPr>
              <a:lnSpc>
                <a:spcPct val="90000"/>
              </a:lnSpc>
            </a:pPr>
            <a:r>
              <a:rPr lang="en-US" sz="1000" b="1" dirty="0">
                <a:latin typeface="Times New Roman" charset="0"/>
                <a:ea typeface="Arial" charset="0"/>
              </a:rPr>
              <a:t>Date</a:t>
            </a:r>
            <a:r>
              <a:rPr lang="en-US" sz="1000" dirty="0">
                <a:latin typeface="Times New Roman" charset="0"/>
                <a:ea typeface="Arial" charset="0"/>
              </a:rPr>
              <a:t>: quantitative (but maybe ordered is all that matters), infinite (but maybe only ~10 levels matter: today, this week, this month, this year, older)</a:t>
            </a:r>
          </a:p>
          <a:p>
            <a:pPr>
              <a:lnSpc>
                <a:spcPct val="90000"/>
              </a:lnSpc>
            </a:pPr>
            <a:endParaRPr lang="en-US" sz="1000" dirty="0">
              <a:latin typeface="Times New Roman" charset="0"/>
              <a:ea typeface="Arial" charset="0"/>
            </a:endParaRPr>
          </a:p>
          <a:p>
            <a:pPr>
              <a:lnSpc>
                <a:spcPct val="90000"/>
              </a:lnSpc>
            </a:pPr>
            <a:r>
              <a:rPr lang="en-US" sz="1000" dirty="0">
                <a:latin typeface="Times New Roman" charset="0"/>
                <a:ea typeface="Arial" charset="0"/>
              </a:rPr>
              <a:t>This information is </a:t>
            </a:r>
            <a:r>
              <a:rPr lang="en-US" sz="1000" b="1" dirty="0">
                <a:latin typeface="Times New Roman" charset="0"/>
                <a:ea typeface="Arial" charset="0"/>
              </a:rPr>
              <a:t>redundantly </a:t>
            </a:r>
            <a:r>
              <a:rPr lang="en-US" sz="1000" dirty="0">
                <a:latin typeface="Times New Roman" charset="0"/>
                <a:ea typeface="Arial" charset="0"/>
              </a:rPr>
              <a:t>coded into visual variables in the display shown above, for better contrast.  First, all the fields use position as a variable, since each is assigned to a different column.  In </a:t>
            </a:r>
            <a:r>
              <a:rPr lang="en-US" sz="1000" dirty="0" smtClean="0">
                <a:latin typeface="Times New Roman" charset="0"/>
                <a:ea typeface="Arial" charset="0"/>
              </a:rPr>
              <a:t>addition:</a:t>
            </a:r>
            <a:br>
              <a:rPr lang="en-US" sz="1000" dirty="0" smtClean="0">
                <a:latin typeface="Times New Roman" charset="0"/>
                <a:ea typeface="Arial" charset="0"/>
              </a:rPr>
            </a:br>
            <a:r>
              <a:rPr lang="en-US" sz="1000" dirty="0" smtClean="0">
                <a:latin typeface="Times New Roman" charset="0"/>
                <a:ea typeface="Arial" charset="0"/>
              </a:rPr>
              <a:t>Spam</a:t>
            </a:r>
            <a:r>
              <a:rPr lang="en-US" sz="1000" dirty="0">
                <a:latin typeface="Times New Roman" charset="0"/>
                <a:ea typeface="Arial" charset="0"/>
              </a:rPr>
              <a:t>: shape, hue, value, size (big colorful icon vs. little dot</a:t>
            </a:r>
            <a:r>
              <a:rPr lang="en-US" sz="1000" dirty="0" smtClean="0">
                <a:latin typeface="Times New Roman" charset="0"/>
                <a:ea typeface="Arial" charset="0"/>
              </a:rPr>
              <a:t>)</a:t>
            </a:r>
            <a:br>
              <a:rPr lang="en-US" sz="1000" dirty="0" smtClean="0">
                <a:latin typeface="Times New Roman" charset="0"/>
                <a:ea typeface="Arial" charset="0"/>
              </a:rPr>
            </a:br>
            <a:r>
              <a:rPr lang="en-US" sz="1000" dirty="0" smtClean="0">
                <a:latin typeface="Times New Roman" charset="0"/>
                <a:ea typeface="Arial" charset="0"/>
              </a:rPr>
              <a:t>Subject</a:t>
            </a:r>
            <a:r>
              <a:rPr lang="en-US" sz="1000" dirty="0">
                <a:latin typeface="Times New Roman" charset="0"/>
                <a:ea typeface="Arial" charset="0"/>
              </a:rPr>
              <a:t>: </a:t>
            </a:r>
            <a:r>
              <a:rPr lang="en-US" sz="1000" dirty="0" smtClean="0">
                <a:latin typeface="Times New Roman" charset="0"/>
                <a:ea typeface="Arial" charset="0"/>
              </a:rPr>
              <a:t>shape</a:t>
            </a:r>
            <a:br>
              <a:rPr lang="en-US" sz="1000" dirty="0" smtClean="0">
                <a:latin typeface="Times New Roman" charset="0"/>
                <a:ea typeface="Arial" charset="0"/>
              </a:rPr>
            </a:br>
            <a:r>
              <a:rPr lang="en-US" sz="1000" dirty="0" smtClean="0">
                <a:latin typeface="Times New Roman" charset="0"/>
                <a:ea typeface="Arial" charset="0"/>
              </a:rPr>
              <a:t>Sender</a:t>
            </a:r>
            <a:r>
              <a:rPr lang="en-US" sz="1000" dirty="0">
                <a:latin typeface="Times New Roman" charset="0"/>
                <a:ea typeface="Arial" charset="0"/>
              </a:rPr>
              <a:t>: </a:t>
            </a:r>
            <a:r>
              <a:rPr lang="en-US" sz="1000" dirty="0" smtClean="0">
                <a:latin typeface="Times New Roman" charset="0"/>
                <a:ea typeface="Arial" charset="0"/>
              </a:rPr>
              <a:t>shape</a:t>
            </a:r>
            <a:br>
              <a:rPr lang="en-US" sz="1000" dirty="0" smtClean="0">
                <a:latin typeface="Times New Roman" charset="0"/>
                <a:ea typeface="Arial" charset="0"/>
              </a:rPr>
            </a:br>
            <a:r>
              <a:rPr lang="en-US" sz="1000" dirty="0" smtClean="0">
                <a:latin typeface="Times New Roman" charset="0"/>
                <a:ea typeface="Arial" charset="0"/>
              </a:rPr>
              <a:t>Unread</a:t>
            </a:r>
            <a:r>
              <a:rPr lang="en-US" sz="1000" dirty="0">
                <a:latin typeface="Times New Roman" charset="0"/>
                <a:ea typeface="Arial" charset="0"/>
              </a:rPr>
              <a:t>: shape, hue, value, size (big green dot vs. little gray dot) and value of entire line (boldface vs. non</a:t>
            </a:r>
            <a:r>
              <a:rPr lang="en-US" sz="1000" dirty="0" smtClean="0">
                <a:latin typeface="Times New Roman" charset="0"/>
                <a:ea typeface="Arial" charset="0"/>
              </a:rPr>
              <a:t>)</a:t>
            </a:r>
            <a:br>
              <a:rPr lang="en-US" sz="1000" dirty="0" smtClean="0">
                <a:latin typeface="Times New Roman" charset="0"/>
                <a:ea typeface="Arial" charset="0"/>
              </a:rPr>
            </a:br>
            <a:r>
              <a:rPr lang="en-US" sz="1000" dirty="0" smtClean="0">
                <a:latin typeface="Times New Roman" charset="0"/>
                <a:ea typeface="Arial" charset="0"/>
              </a:rPr>
              <a:t>Date</a:t>
            </a:r>
            <a:r>
              <a:rPr lang="en-US" sz="1000" dirty="0">
                <a:latin typeface="Times New Roman" charset="0"/>
                <a:ea typeface="Arial" charset="0"/>
              </a:rPr>
              <a:t>: shape, size (today is shorter than earlier dates), position (list is sorted by date)</a:t>
            </a:r>
          </a:p>
          <a:p>
            <a:pPr>
              <a:lnSpc>
                <a:spcPct val="90000"/>
              </a:lnSpc>
            </a:pPr>
            <a:endParaRPr lang="en-US" sz="1000" dirty="0">
              <a:latin typeface="Times New Roman" charset="0"/>
              <a:ea typeface="Arial" charset="0"/>
            </a:endParaRPr>
          </a:p>
          <a:p>
            <a:pPr>
              <a:lnSpc>
                <a:spcPct val="90000"/>
              </a:lnSpc>
            </a:pPr>
            <a:r>
              <a:rPr lang="en-US" sz="1000" dirty="0">
                <a:latin typeface="Times New Roman" charset="0"/>
                <a:ea typeface="Arial" charset="0"/>
              </a:rPr>
              <a:t>Exercise: try designing a visualization with these encodings </a:t>
            </a:r>
            <a:r>
              <a:rPr lang="en-US" sz="1000" dirty="0" smtClean="0">
                <a:latin typeface="Times New Roman" charset="0"/>
                <a:ea typeface="Arial" charset="0"/>
              </a:rPr>
              <a:t>instead:</a:t>
            </a:r>
            <a:br>
              <a:rPr lang="en-US" sz="1000" dirty="0" smtClean="0">
                <a:latin typeface="Times New Roman" charset="0"/>
                <a:ea typeface="Arial" charset="0"/>
              </a:rPr>
            </a:br>
            <a:r>
              <a:rPr lang="en-US" sz="1000" dirty="0" smtClean="0">
                <a:latin typeface="Times New Roman" charset="0"/>
                <a:ea typeface="Arial" charset="0"/>
              </a:rPr>
              <a:t>Spam</a:t>
            </a:r>
            <a:r>
              <a:rPr lang="en-US" sz="1000" dirty="0">
                <a:latin typeface="Times New Roman" charset="0"/>
                <a:ea typeface="Arial" charset="0"/>
              </a:rPr>
              <a:t>: size  (this takes advantage of </a:t>
            </a:r>
            <a:r>
              <a:rPr lang="en-US" sz="1000" dirty="0" err="1">
                <a:latin typeface="Times New Roman" charset="0"/>
                <a:ea typeface="Arial" charset="0"/>
              </a:rPr>
              <a:t>dissociativity</a:t>
            </a:r>
            <a:r>
              <a:rPr lang="en-US" sz="1000" dirty="0" smtClean="0">
                <a:latin typeface="Times New Roman" charset="0"/>
                <a:ea typeface="Arial" charset="0"/>
              </a:rPr>
              <a:t>)</a:t>
            </a:r>
            <a:br>
              <a:rPr lang="en-US" sz="1000" dirty="0" smtClean="0">
                <a:latin typeface="Times New Roman" charset="0"/>
                <a:ea typeface="Arial" charset="0"/>
              </a:rPr>
            </a:br>
            <a:r>
              <a:rPr lang="en-US" sz="1000" dirty="0" smtClean="0">
                <a:latin typeface="Times New Roman" charset="0"/>
                <a:ea typeface="Arial" charset="0"/>
              </a:rPr>
              <a:t>Subject</a:t>
            </a:r>
            <a:r>
              <a:rPr lang="en-US" sz="1000" dirty="0">
                <a:latin typeface="Times New Roman" charset="0"/>
                <a:ea typeface="Arial" charset="0"/>
              </a:rPr>
              <a:t>: </a:t>
            </a:r>
            <a:r>
              <a:rPr lang="en-US" sz="1000" dirty="0" smtClean="0">
                <a:latin typeface="Times New Roman" charset="0"/>
                <a:ea typeface="Arial" charset="0"/>
              </a:rPr>
              <a:t>shape</a:t>
            </a:r>
            <a:br>
              <a:rPr lang="en-US" sz="1000" dirty="0" smtClean="0">
                <a:latin typeface="Times New Roman" charset="0"/>
                <a:ea typeface="Arial" charset="0"/>
              </a:rPr>
            </a:br>
            <a:r>
              <a:rPr lang="en-US" sz="1000" dirty="0" smtClean="0">
                <a:latin typeface="Times New Roman" charset="0"/>
                <a:ea typeface="Arial" charset="0"/>
              </a:rPr>
              <a:t>Sender</a:t>
            </a:r>
            <a:r>
              <a:rPr lang="en-US" sz="1000" dirty="0">
                <a:latin typeface="Times New Roman" charset="0"/>
                <a:ea typeface="Arial" charset="0"/>
              </a:rPr>
              <a:t>: </a:t>
            </a:r>
            <a:r>
              <a:rPr lang="en-US" sz="1000" dirty="0" smtClean="0">
                <a:latin typeface="Times New Roman" charset="0"/>
                <a:ea typeface="Arial" charset="0"/>
              </a:rPr>
              <a:t>position</a:t>
            </a:r>
            <a:br>
              <a:rPr lang="en-US" sz="1000" dirty="0" smtClean="0">
                <a:latin typeface="Times New Roman" charset="0"/>
                <a:ea typeface="Arial" charset="0"/>
              </a:rPr>
            </a:br>
            <a:r>
              <a:rPr lang="en-US" sz="1000" dirty="0" smtClean="0">
                <a:latin typeface="Times New Roman" charset="0"/>
                <a:ea typeface="Arial" charset="0"/>
              </a:rPr>
              <a:t>Unread</a:t>
            </a:r>
            <a:r>
              <a:rPr lang="en-US" sz="1000" dirty="0">
                <a:latin typeface="Times New Roman" charset="0"/>
                <a:ea typeface="Arial" charset="0"/>
              </a:rPr>
              <a:t>: </a:t>
            </a:r>
            <a:r>
              <a:rPr lang="en-US" sz="1000" dirty="0" smtClean="0">
                <a:latin typeface="Times New Roman" charset="0"/>
                <a:ea typeface="Arial" charset="0"/>
              </a:rPr>
              <a:t>value</a:t>
            </a:r>
            <a:br>
              <a:rPr lang="en-US" sz="1000" dirty="0" smtClean="0">
                <a:latin typeface="Times New Roman" charset="0"/>
                <a:ea typeface="Arial" charset="0"/>
              </a:rPr>
            </a:br>
            <a:r>
              <a:rPr lang="en-US" sz="1000" dirty="0" smtClean="0">
                <a:latin typeface="Times New Roman" charset="0"/>
                <a:ea typeface="Arial" charset="0"/>
              </a:rPr>
              <a:t>Date</a:t>
            </a:r>
            <a:r>
              <a:rPr lang="en-US" sz="1000" dirty="0">
                <a:latin typeface="Times New Roman" charset="0"/>
                <a:ea typeface="Arial" charset="0"/>
              </a:rPr>
              <a:t>: position</a:t>
            </a:r>
          </a:p>
          <a:p>
            <a:pPr>
              <a:lnSpc>
                <a:spcPct val="90000"/>
              </a:lnSpc>
            </a:pPr>
            <a:endParaRPr lang="en-US" sz="1000" dirty="0">
              <a:latin typeface="Times New Roman" charset="0"/>
              <a:ea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8C8320D-69E6-834B-BEE0-72C1C26A3952}" type="slidenum">
              <a:rPr lang="en-US"/>
              <a:pPr/>
              <a:t>2</a:t>
            </a:fld>
            <a:endParaRPr lang="en-US"/>
          </a:p>
        </p:txBody>
      </p:sp>
      <p:sp>
        <p:nvSpPr>
          <p:cNvPr id="20483" name="Rectangle 2"/>
          <p:cNvSpPr>
            <a:spLocks noGrp="1" noRot="1" noChangeAspect="1" noChangeArrowheads="1" noTextEdit="1"/>
          </p:cNvSpPr>
          <p:nvPr>
            <p:ph type="sldImg"/>
          </p:nvPr>
        </p:nvSpPr>
        <p:spPr>
          <a:xfrm>
            <a:off x="2090738" y="720725"/>
            <a:ext cx="3209925" cy="2406650"/>
          </a:xfrm>
          <a:ln/>
        </p:spPr>
      </p:sp>
      <p:sp>
        <p:nvSpPr>
          <p:cNvPr id="20484" name="Rectangle 3"/>
          <p:cNvSpPr>
            <a:spLocks noGrp="1" noChangeArrowheads="1"/>
          </p:cNvSpPr>
          <p:nvPr>
            <p:ph type="body" idx="1"/>
          </p:nvPr>
        </p:nvSpPr>
        <p:spPr>
          <a:xfrm>
            <a:off x="731838" y="3276600"/>
            <a:ext cx="5851525" cy="5791200"/>
          </a:xfrm>
          <a:noFill/>
          <a:ln/>
        </p:spPr>
        <p:txBody>
          <a:bodyPr/>
          <a:lstStyle/>
          <a:p>
            <a:pPr eaLnBrk="1" hangingPunct="1"/>
            <a:r>
              <a:rPr lang="en-US" dirty="0">
                <a:solidFill>
                  <a:schemeClr val="tx1"/>
                </a:solidFill>
                <a:latin typeface="Times New Roman" charset="0"/>
                <a:ea typeface="Arial" charset="0"/>
              </a:rPr>
              <a:t>Google is an outstanding example of </a:t>
            </a:r>
            <a:r>
              <a:rPr lang="en-US" b="1" dirty="0" smtClean="0">
                <a:solidFill>
                  <a:schemeClr val="tx1"/>
                </a:solidFill>
                <a:latin typeface="Times New Roman" charset="0"/>
                <a:ea typeface="Arial" charset="0"/>
              </a:rPr>
              <a:t>simplicity</a:t>
            </a:r>
            <a:r>
              <a:rPr lang="en-US" dirty="0" smtClean="0">
                <a:solidFill>
                  <a:schemeClr val="tx1"/>
                </a:solidFill>
                <a:latin typeface="Times New Roman" charset="0"/>
                <a:ea typeface="Arial" charset="0"/>
              </a:rPr>
              <a:t>.  </a:t>
            </a:r>
            <a:r>
              <a:rPr lang="en-US" dirty="0">
                <a:solidFill>
                  <a:schemeClr val="tx1"/>
                </a:solidFill>
                <a:latin typeface="Times New Roman" charset="0"/>
                <a:ea typeface="Arial" charset="0"/>
              </a:rPr>
              <a:t>Its interface is as simple as possible.  Unnecessary features and hyperlinks are omitted, lots of whitespace is used.  Google is fast to load and trivial to use.</a:t>
            </a:r>
          </a:p>
          <a:p>
            <a:pPr eaLnBrk="1" hangingPunct="1"/>
            <a:r>
              <a:rPr lang="en-US" dirty="0">
                <a:solidFill>
                  <a:schemeClr val="tx1"/>
                </a:solidFill>
                <a:latin typeface="Times New Roman" charset="0"/>
                <a:ea typeface="Arial" charset="0"/>
              </a:rPr>
              <a:t>But maybe Google goes a little too far!  </a:t>
            </a:r>
            <a:r>
              <a:rPr lang="en-US" dirty="0" err="1" smtClean="0">
                <a:solidFill>
                  <a:schemeClr val="tx1"/>
                </a:solidFill>
                <a:latin typeface="Times New Roman" charset="0"/>
                <a:ea typeface="Arial" charset="0"/>
              </a:rPr>
              <a:t>Let’stTake</a:t>
            </a:r>
            <a:r>
              <a:rPr lang="en-US" dirty="0" smtClean="0">
                <a:solidFill>
                  <a:schemeClr val="tx1"/>
                </a:solidFill>
                <a:latin typeface="Times New Roman" charset="0"/>
                <a:ea typeface="Arial" charset="0"/>
              </a:rPr>
              <a:t> </a:t>
            </a:r>
            <a:r>
              <a:rPr lang="en-US" dirty="0">
                <a:solidFill>
                  <a:schemeClr val="tx1"/>
                </a:solidFill>
                <a:latin typeface="Times New Roman" charset="0"/>
                <a:ea typeface="Arial" charset="0"/>
              </a:rPr>
              <a:t>the perspective of a completely novice user coming to Google for the first time. </a:t>
            </a:r>
            <a:r>
              <a:rPr lang="en-US" dirty="0" smtClean="0">
                <a:solidFill>
                  <a:schemeClr val="tx1"/>
                </a:solidFill>
                <a:latin typeface="Times New Roman" charset="0"/>
                <a:ea typeface="Arial" charset="0"/>
              </a:rPr>
              <a:t> What</a:t>
            </a:r>
            <a:r>
              <a:rPr lang="en-US" baseline="0" dirty="0" smtClean="0">
                <a:solidFill>
                  <a:schemeClr val="tx1"/>
                </a:solidFill>
                <a:latin typeface="Times New Roman" charset="0"/>
                <a:ea typeface="Arial" charset="0"/>
              </a:rPr>
              <a:t> are the learnability obstacles to forming a mental model of what Google actually does and how to use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1F5BFB0-E6EA-494E-B323-387FA99E4F78}" type="slidenum">
              <a:rPr lang="en-US"/>
              <a:pPr/>
              <a:t>20</a:t>
            </a:fld>
            <a:endParaRPr lang="en-US"/>
          </a:p>
        </p:txBody>
      </p:sp>
      <p:sp>
        <p:nvSpPr>
          <p:cNvPr id="49155" name="Rectangle 2"/>
          <p:cNvSpPr>
            <a:spLocks noGrp="1" noRot="1" noChangeAspect="1" noChangeArrowheads="1" noTextEdit="1"/>
          </p:cNvSpPr>
          <p:nvPr>
            <p:ph type="sldImg"/>
          </p:nvPr>
        </p:nvSpPr>
        <p:spPr>
          <a:xfrm>
            <a:off x="1503363" y="720725"/>
            <a:ext cx="4119562" cy="3089275"/>
          </a:xfrm>
          <a:ln/>
        </p:spPr>
      </p:sp>
      <p:sp>
        <p:nvSpPr>
          <p:cNvPr id="49156" name="Rectangle 3"/>
          <p:cNvSpPr>
            <a:spLocks noGrp="1" noChangeArrowheads="1"/>
          </p:cNvSpPr>
          <p:nvPr>
            <p:ph type="body" idx="1"/>
          </p:nvPr>
        </p:nvSpPr>
        <p:spPr>
          <a:noFill/>
          <a:ln/>
        </p:spPr>
        <p:txBody>
          <a:bodyPr/>
          <a:lstStyle/>
          <a:p>
            <a:r>
              <a:rPr lang="en-US">
                <a:latin typeface="Times New Roman" charset="0"/>
                <a:ea typeface="Arial" charset="0"/>
              </a:rPr>
              <a:t>Here’s another example showing how redundant encoding can make an information display easier to scan and easier to use.  Search engine results are basically just database records, but they aren’t rendered in a simplistic caption/field display like the one shown on top.  Instead, they use rich visual variables – and no field labels! – to enhance the contrast among the items.  Page titles convey the most information, so they use size, hue, and value (brightness), plus a little shape (the underline).  The summary is in black for good readability, and the URL and size are in green to bracket the summary.</a:t>
            </a:r>
          </a:p>
          <a:p>
            <a:r>
              <a:rPr lang="en-US">
                <a:latin typeface="Times New Roman" charset="0"/>
                <a:ea typeface="Arial" charset="0"/>
              </a:rPr>
              <a:t>Take a lesson from this: your program’s </a:t>
            </a:r>
            <a:r>
              <a:rPr lang="en-US" i="1">
                <a:latin typeface="Times New Roman" charset="0"/>
                <a:ea typeface="Arial" charset="0"/>
              </a:rPr>
              <a:t>output displays</a:t>
            </a:r>
            <a:r>
              <a:rPr lang="en-US">
                <a:latin typeface="Times New Roman" charset="0"/>
                <a:ea typeface="Arial" charset="0"/>
              </a:rPr>
              <a:t> do not have to be arranged like </a:t>
            </a:r>
            <a:r>
              <a:rPr lang="en-US" i="1">
                <a:latin typeface="Times New Roman" charset="0"/>
                <a:ea typeface="Arial" charset="0"/>
              </a:rPr>
              <a:t>input forms</a:t>
            </a:r>
            <a:r>
              <a:rPr lang="en-US">
                <a:latin typeface="Times New Roman" charset="0"/>
                <a:ea typeface="Arial" charset="0"/>
              </a:rPr>
              <a:t>.  When data is self-describing, like names and dates, let it describe itself.  (This is yet another example of the </a:t>
            </a:r>
            <a:r>
              <a:rPr lang="en-US" b="1">
                <a:latin typeface="Times New Roman" charset="0"/>
                <a:ea typeface="Arial" charset="0"/>
              </a:rPr>
              <a:t>double duty</a:t>
            </a:r>
            <a:r>
              <a:rPr lang="en-US">
                <a:latin typeface="Times New Roman" charset="0"/>
                <a:ea typeface="Arial" charset="0"/>
              </a:rPr>
              <a:t> technique for achieving greater simplicity – data is acting as its own label.)  And choose good visual variables to enhance the contrast of information that the user needs to see at a glance.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A755688-072A-0E4B-9685-6889EFFBC3BC}" type="slidenum">
              <a:rPr lang="en-US"/>
              <a:pPr/>
              <a:t>21</a:t>
            </a:fld>
            <a:endParaRPr lang="en-US"/>
          </a:p>
        </p:txBody>
      </p:sp>
      <p:sp>
        <p:nvSpPr>
          <p:cNvPr id="51203" name="Rectangle 2"/>
          <p:cNvSpPr>
            <a:spLocks noGrp="1" noRot="1" noChangeAspect="1" noChangeArrowheads="1" noTextEdit="1"/>
          </p:cNvSpPr>
          <p:nvPr>
            <p:ph type="sldImg"/>
          </p:nvPr>
        </p:nvSpPr>
        <p:spPr>
          <a:xfrm>
            <a:off x="1503363" y="720725"/>
            <a:ext cx="4119562" cy="3089275"/>
          </a:xfrm>
          <a:ln/>
        </p:spPr>
      </p:sp>
      <p:sp>
        <p:nvSpPr>
          <p:cNvPr id="51204" name="Rectangle 3"/>
          <p:cNvSpPr>
            <a:spLocks noGrp="1" noChangeArrowheads="1"/>
          </p:cNvSpPr>
          <p:nvPr>
            <p:ph type="body" idx="1"/>
          </p:nvPr>
        </p:nvSpPr>
        <p:spPr>
          <a:noFill/>
          <a:ln/>
        </p:spPr>
        <p:txBody>
          <a:bodyPr/>
          <a:lstStyle/>
          <a:p>
            <a:r>
              <a:rPr lang="en-US" dirty="0">
                <a:latin typeface="Times New Roman" charset="0"/>
                <a:ea typeface="Arial" charset="0"/>
              </a:rPr>
              <a:t>Titles, headings, body text, figure captions, and footnotes show how contrast is used to make articles easier to read.  You can do this yourself when you’re writing papers and documentation.  Does this mean contrast should be maximized by using lots of different fonts like Gothic and Bookman?  No, for two reasons – contrast must be balanced against simplicity, and text shape variations aren’t the best way to establish contrast.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9288B20-2A46-014F-B773-E3F6EFBF2509}" type="slidenum">
              <a:rPr lang="en-US"/>
              <a:pPr/>
              <a:t>22</a:t>
            </a:fld>
            <a:endParaRPr lang="en-US"/>
          </a:p>
        </p:txBody>
      </p:sp>
      <p:sp>
        <p:nvSpPr>
          <p:cNvPr id="53251" name="Rectangle 2"/>
          <p:cNvSpPr>
            <a:spLocks noGrp="1" noRot="1" noChangeAspect="1" noChangeArrowheads="1" noTextEdit="1"/>
          </p:cNvSpPr>
          <p:nvPr>
            <p:ph type="sldImg"/>
          </p:nvPr>
        </p:nvSpPr>
        <p:spPr>
          <a:xfrm>
            <a:off x="1503363" y="720725"/>
            <a:ext cx="4119562" cy="3089275"/>
          </a:xfrm>
          <a:ln/>
        </p:spPr>
      </p:sp>
      <p:sp>
        <p:nvSpPr>
          <p:cNvPr id="53252" name="Rectangle 3"/>
          <p:cNvSpPr>
            <a:spLocks noGrp="1" noChangeArrowheads="1"/>
          </p:cNvSpPr>
          <p:nvPr>
            <p:ph type="body" idx="1"/>
          </p:nvPr>
        </p:nvSpPr>
        <p:spPr>
          <a:noFill/>
          <a:ln/>
        </p:spPr>
        <p:txBody>
          <a:bodyPr/>
          <a:lstStyle/>
          <a:p>
            <a:r>
              <a:rPr lang="en-US">
                <a:latin typeface="Times New Roman" charset="0"/>
                <a:ea typeface="Arial" charset="0"/>
              </a:rPr>
              <a:t>Conversely, here’s a case where simplicity is taken too far, and contrast suffers. Simplicity and contrast seem to fight with each other.  The standard Tukey box plot shows 5 different statistics in a single figure.  But it has unnecessary lines in it!  Following the principle of simplicity to its logical extreme, Edward Tufte proposed two simplifications of the box plot which convey exactly the same information – but at a great cost in contrast.  Try the squint test on the Tukey plot, and on Tufte’s second design.  What do you see?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B00C7EF-BE74-2840-86C5-C24275E2EE26}" type="slidenum">
              <a:rPr lang="en-US"/>
              <a:pPr/>
              <a:t>23</a:t>
            </a:fld>
            <a:endParaRPr lang="en-US"/>
          </a:p>
        </p:txBody>
      </p:sp>
      <p:sp>
        <p:nvSpPr>
          <p:cNvPr id="55299" name="Rectangle 2"/>
          <p:cNvSpPr>
            <a:spLocks noGrp="1" noRot="1" noChangeAspect="1" noChangeArrowheads="1" noTextEdit="1"/>
          </p:cNvSpPr>
          <p:nvPr>
            <p:ph type="sldImg"/>
          </p:nvPr>
        </p:nvSpPr>
        <p:spPr>
          <a:xfrm>
            <a:off x="1503363" y="720725"/>
            <a:ext cx="4119562" cy="3089275"/>
          </a:xfrm>
          <a:ln/>
        </p:spPr>
      </p:sp>
      <p:sp>
        <p:nvSpPr>
          <p:cNvPr id="55300" name="Rectangle 3"/>
          <p:cNvSpPr>
            <a:spLocks noGrp="1" noChangeArrowheads="1"/>
          </p:cNvSpPr>
          <p:nvPr>
            <p:ph type="body" idx="1"/>
          </p:nvPr>
        </p:nvSpPr>
        <p:spPr>
          <a:noFill/>
          <a:ln/>
        </p:spPr>
        <p:txBody>
          <a:bodyPr/>
          <a:lstStyle/>
          <a:p>
            <a:r>
              <a:rPr lang="en-US" dirty="0">
                <a:latin typeface="Times New Roman" charset="0"/>
                <a:ea typeface="Arial" charset="0"/>
              </a:rPr>
              <a:t>Here’s an example of too little contrast.  It’s important to distinguish captions from text fields, but in this design, most of the visual variables are the same for both: </a:t>
            </a:r>
          </a:p>
          <a:p>
            <a:r>
              <a:rPr lang="en-US" dirty="0">
                <a:latin typeface="Times New Roman" charset="0"/>
                <a:ea typeface="Arial" charset="0"/>
              </a:rPr>
              <a:t>- the </a:t>
            </a:r>
            <a:r>
              <a:rPr lang="en-US" b="1" dirty="0">
                <a:latin typeface="Times New Roman" charset="0"/>
                <a:ea typeface="Arial" charset="0"/>
              </a:rPr>
              <a:t>position</a:t>
            </a:r>
            <a:r>
              <a:rPr lang="en-US" dirty="0">
                <a:latin typeface="Times New Roman" charset="0"/>
                <a:ea typeface="Arial" charset="0"/>
              </a:rPr>
              <a:t> is very similar: the box around each caption and text field begins at the same horizontal position.  The text itself begins at different positions (left-justified vs. aligned), but it isn’t a strong distinction, and some of the captions fill their column.</a:t>
            </a:r>
          </a:p>
          <a:p>
            <a:r>
              <a:rPr lang="en-US" dirty="0">
                <a:latin typeface="Times New Roman" charset="0"/>
                <a:ea typeface="Arial" charset="0"/>
              </a:rPr>
              <a:t>- the </a:t>
            </a:r>
            <a:r>
              <a:rPr lang="en-US" b="1" dirty="0">
                <a:latin typeface="Times New Roman" charset="0"/>
                <a:ea typeface="Arial" charset="0"/>
              </a:rPr>
              <a:t>size</a:t>
            </a:r>
            <a:r>
              <a:rPr lang="en-US" dirty="0">
                <a:latin typeface="Times New Roman" charset="0"/>
                <a:ea typeface="Arial" charset="0"/>
              </a:rPr>
              <a:t> is the same: captions and text fields fill the same column width</a:t>
            </a:r>
          </a:p>
          <a:p>
            <a:r>
              <a:rPr lang="en-US" dirty="0">
                <a:latin typeface="Times New Roman" charset="0"/>
                <a:ea typeface="Arial" charset="0"/>
              </a:rPr>
              <a:t>- the background </a:t>
            </a:r>
            <a:r>
              <a:rPr lang="en-US" b="1" dirty="0">
                <a:latin typeface="Times New Roman" charset="0"/>
                <a:ea typeface="Arial" charset="0"/>
              </a:rPr>
              <a:t>hue</a:t>
            </a:r>
            <a:r>
              <a:rPr lang="en-US" dirty="0">
                <a:latin typeface="Times New Roman" charset="0"/>
                <a:ea typeface="Arial" charset="0"/>
              </a:rPr>
              <a:t> is slightly different (yellow vs. white), but not easily differentiable by the squint test</a:t>
            </a:r>
          </a:p>
          <a:p>
            <a:r>
              <a:rPr lang="en-US" dirty="0">
                <a:latin typeface="Times New Roman" charset="0"/>
                <a:ea typeface="Arial" charset="0"/>
              </a:rPr>
              <a:t>- the background </a:t>
            </a:r>
            <a:r>
              <a:rPr lang="en-US" b="1" dirty="0">
                <a:latin typeface="Times New Roman" charset="0"/>
                <a:ea typeface="Arial" charset="0"/>
              </a:rPr>
              <a:t>value</a:t>
            </a:r>
            <a:r>
              <a:rPr lang="en-US" dirty="0">
                <a:latin typeface="Times New Roman" charset="0"/>
                <a:ea typeface="Arial" charset="0"/>
              </a:rPr>
              <a:t> is the same (very bright)</a:t>
            </a:r>
          </a:p>
          <a:p>
            <a:r>
              <a:rPr lang="en-US" dirty="0">
                <a:latin typeface="Times New Roman" charset="0"/>
                <a:ea typeface="Arial" charset="0"/>
              </a:rPr>
              <a:t>- the foreground </a:t>
            </a:r>
            <a:r>
              <a:rPr lang="en-US" b="1" dirty="0">
                <a:latin typeface="Times New Roman" charset="0"/>
                <a:ea typeface="Arial" charset="0"/>
              </a:rPr>
              <a:t>hue</a:t>
            </a:r>
            <a:r>
              <a:rPr lang="en-US" dirty="0">
                <a:latin typeface="Times New Roman" charset="0"/>
                <a:ea typeface="Arial" charset="0"/>
              </a:rPr>
              <a:t> and </a:t>
            </a:r>
            <a:r>
              <a:rPr lang="en-US" b="1" dirty="0">
                <a:latin typeface="Times New Roman" charset="0"/>
                <a:ea typeface="Arial" charset="0"/>
              </a:rPr>
              <a:t>value</a:t>
            </a:r>
            <a:r>
              <a:rPr lang="en-US" dirty="0">
                <a:latin typeface="Times New Roman" charset="0"/>
                <a:ea typeface="Arial" charset="0"/>
              </a:rPr>
              <a:t> are the same (black, plain font)</a:t>
            </a:r>
          </a:p>
          <a:p>
            <a:r>
              <a:rPr lang="en-US" dirty="0">
                <a:latin typeface="Times New Roman" charset="0"/>
                <a:ea typeface="Arial" charset="0"/>
              </a:rPr>
              <a:t>- the </a:t>
            </a:r>
            <a:r>
              <a:rPr lang="en-US" b="1" dirty="0">
                <a:latin typeface="Times New Roman" charset="0"/>
                <a:ea typeface="Arial" charset="0"/>
              </a:rPr>
              <a:t>orientation</a:t>
            </a:r>
            <a:r>
              <a:rPr lang="en-US" dirty="0">
                <a:latin typeface="Times New Roman" charset="0"/>
                <a:ea typeface="Arial" charset="0"/>
              </a:rPr>
              <a:t> is the horizontal, because of course you have to read it.</a:t>
            </a:r>
          </a:p>
          <a:p>
            <a:r>
              <a:rPr lang="en-US" dirty="0">
                <a:latin typeface="Times New Roman" charset="0"/>
                <a:ea typeface="Arial" charset="0"/>
              </a:rPr>
              <a:t>The result is that it’s hard to scan this form.  The form is also terribly crowded, which leads us into our next topic…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=14</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25</a:t>
            </a:fld>
            <a:endParaRPr lang="en-US"/>
          </a:p>
        </p:txBody>
      </p:sp>
    </p:spTree>
    <p:extLst>
      <p:ext uri="{BB962C8B-B14F-4D97-AF65-F5344CB8AC3E}">
        <p14:creationId xmlns:p14="http://schemas.microsoft.com/office/powerpoint/2010/main" val="64298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Today’s lecture is the</a:t>
            </a:r>
            <a:r>
              <a:rPr lang="en-US" baseline="0" dirty="0" smtClean="0"/>
              <a:t> first in a series </a:t>
            </a:r>
            <a:r>
              <a:rPr lang="en-US" dirty="0" smtClean="0"/>
              <a:t>about</a:t>
            </a:r>
            <a:r>
              <a:rPr lang="en-US" baseline="0" dirty="0" smtClean="0"/>
              <a:t> graphic design for graphical user interfaces, and I want to explain why we’re doing this.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We’ve made a point (earlier) </a:t>
            </a:r>
            <a:r>
              <a:rPr lang="en-US" sz="1000" dirty="0" smtClean="0">
                <a:latin typeface="Times New Roman" charset="0"/>
                <a:ea typeface="Arial" charset="0"/>
              </a:rPr>
              <a:t>that this class is focused on usability, but</a:t>
            </a:r>
            <a:r>
              <a:rPr lang="en-US" sz="1000" baseline="0" dirty="0" smtClean="0">
                <a:latin typeface="Times New Roman" charset="0"/>
                <a:ea typeface="Arial" charset="0"/>
              </a:rPr>
              <a:t> </a:t>
            </a:r>
            <a:r>
              <a:rPr lang="en-US" sz="1000" dirty="0" smtClean="0">
                <a:latin typeface="Times New Roman" charset="0"/>
                <a:ea typeface="Arial" charset="0"/>
              </a:rPr>
              <a:t>many of the guidelines in the upcoming lectures are more about aesthetics than pure usability.  Serious </a:t>
            </a:r>
            <a:r>
              <a:rPr lang="en-US" sz="1000" i="1" dirty="0" smtClean="0">
                <a:latin typeface="Times New Roman" charset="0"/>
                <a:ea typeface="Arial" charset="0"/>
              </a:rPr>
              <a:t>mistakes</a:t>
            </a:r>
            <a:r>
              <a:rPr lang="en-US" sz="1000" dirty="0" smtClean="0">
                <a:latin typeface="Times New Roman" charset="0"/>
                <a:ea typeface="Arial" charset="0"/>
              </a:rPr>
              <a:t> in graphic design certainly affect usability, however, so we’re trying to help you avoid those pitfalls.  There’s also a phenomenon</a:t>
            </a:r>
            <a:r>
              <a:rPr lang="en-US" sz="1000" baseline="0" dirty="0" smtClean="0">
                <a:latin typeface="Times New Roman" charset="0"/>
                <a:ea typeface="Arial" charset="0"/>
              </a:rPr>
              <a:t>, sometimes called the Aesthetic Effect, that attractive user interfaces (like attractive people) are </a:t>
            </a:r>
            <a:r>
              <a:rPr lang="en-US" sz="1000" i="1" baseline="0" dirty="0" smtClean="0">
                <a:latin typeface="Times New Roman" charset="0"/>
                <a:ea typeface="Arial" charset="0"/>
              </a:rPr>
              <a:t>perceived </a:t>
            </a:r>
            <a:r>
              <a:rPr lang="en-US" sz="1000" baseline="0" dirty="0" smtClean="0">
                <a:latin typeface="Times New Roman" charset="0"/>
                <a:ea typeface="Arial" charset="0"/>
              </a:rPr>
              <a:t>as more usable, whether they are or not.</a:t>
            </a:r>
            <a:endParaRPr lang="en-US" sz="1000" dirty="0" smtClean="0">
              <a:latin typeface="Times New Roman" charset="0"/>
              <a:ea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latin typeface="Times New Roman" charset="0"/>
                <a:ea typeface="Arial" charset="0"/>
              </a:rPr>
              <a:t>But there’s a larger question here: in practice, should software engineers have to learn this stuff at all?  Shouldn’t you just hire a graphic designer and let them do it? Some people think that the most important lesson a software engineer can learn from a course like 6.813 is "UI design is </a:t>
            </a:r>
            <a:r>
              <a:rPr lang="en-US" sz="1000" i="1" dirty="0" smtClean="0">
                <a:latin typeface="Times New Roman" charset="0"/>
                <a:ea typeface="Arial" charset="0"/>
              </a:rPr>
              <a:t>hard</a:t>
            </a:r>
            <a:r>
              <a:rPr lang="en-US" sz="1000" dirty="0" smtClean="0">
                <a:latin typeface="Times New Roman" charset="0"/>
                <a:ea typeface="Arial" charset="0"/>
              </a:rPr>
              <a:t>; leave it to the </a:t>
            </a:r>
            <a:r>
              <a:rPr lang="en-US" sz="1000" i="1" dirty="0" smtClean="0">
                <a:latin typeface="Times New Roman" charset="0"/>
                <a:ea typeface="Arial" charset="0"/>
              </a:rPr>
              <a:t>experts</a:t>
            </a:r>
            <a:r>
              <a:rPr lang="en-US" sz="1000" dirty="0" smtClean="0">
                <a:latin typeface="Times New Roman" charset="0"/>
                <a:ea typeface="Arial" charset="0"/>
              </a:rPr>
              <a:t>.”  The person who told me that </a:t>
            </a:r>
            <a:r>
              <a:rPr lang="en-US" sz="1000" baseline="0" dirty="0" smtClean="0">
                <a:latin typeface="Times New Roman" charset="0"/>
                <a:ea typeface="Arial" charset="0"/>
              </a:rPr>
              <a:t>was a high-level designer at Microsoft Research.  I was tempted to retort that </a:t>
            </a:r>
            <a:r>
              <a:rPr lang="en-US" sz="1000" i="1" baseline="0" dirty="0" smtClean="0">
                <a:latin typeface="Times New Roman" charset="0"/>
                <a:ea typeface="Arial" charset="0"/>
              </a:rPr>
              <a:t>designers </a:t>
            </a:r>
            <a:r>
              <a:rPr lang="en-US" sz="1000" baseline="0" dirty="0" smtClean="0">
                <a:latin typeface="Times New Roman" charset="0"/>
                <a:ea typeface="Arial" charset="0"/>
              </a:rPr>
              <a:t>shouldn’t bother learning to </a:t>
            </a:r>
            <a:r>
              <a:rPr lang="en-US" sz="1000" i="1" baseline="0" dirty="0" smtClean="0">
                <a:latin typeface="Times New Roman" charset="0"/>
                <a:ea typeface="Arial" charset="0"/>
              </a:rPr>
              <a:t>program </a:t>
            </a:r>
            <a:r>
              <a:rPr lang="en-US" sz="1000" i="0" baseline="0" dirty="0" smtClean="0">
                <a:latin typeface="Times New Roman" charset="0"/>
                <a:ea typeface="Arial" charset="0"/>
              </a:rPr>
              <a:t>either</a:t>
            </a:r>
            <a:r>
              <a:rPr lang="en-US" sz="1000" baseline="0" dirty="0" smtClean="0">
                <a:latin typeface="Times New Roman" charset="0"/>
                <a:ea typeface="Arial" charset="0"/>
              </a:rPr>
              <a:t>, but I don’t actually believe that so I held my tongue.</a:t>
            </a:r>
            <a:endParaRPr lang="en-US" sz="1000" dirty="0" smtClean="0">
              <a:latin typeface="Times New Roman" charset="0"/>
              <a:ea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latin typeface="Times New Roman" charset="0"/>
                <a:ea typeface="Arial" charset="0"/>
              </a:rPr>
              <a:t>But there’s some substance</a:t>
            </a:r>
            <a:r>
              <a:rPr lang="en-US" sz="1000" baseline="0" dirty="0" smtClean="0">
                <a:latin typeface="Times New Roman" charset="0"/>
                <a:ea typeface="Arial" charset="0"/>
              </a:rPr>
              <a:t> to the argument: </a:t>
            </a:r>
            <a:r>
              <a:rPr lang="en-US" sz="1000" dirty="0" smtClean="0">
                <a:latin typeface="Times New Roman" charset="0"/>
                <a:ea typeface="Arial" charset="0"/>
              </a:rPr>
              <a:t>a little knowledge can be a dangerous thing, and that a programmer with a little experience in UI design but too much self-confidence can be just as dangerous as an artist who's learned a little bit of HTML and thinks they now know how to program.  But I prefer to believe that a little knowledge is a step on the road to greater knowledge.  Some of you may decide to </a:t>
            </a:r>
            <a:r>
              <a:rPr lang="en-US" sz="1000" i="1" dirty="0" smtClean="0">
                <a:latin typeface="Times New Roman" charset="0"/>
                <a:ea typeface="Arial" charset="0"/>
              </a:rPr>
              <a:t>become</a:t>
            </a:r>
            <a:r>
              <a:rPr lang="en-US" sz="1000" dirty="0" smtClean="0">
                <a:latin typeface="Times New Roman" charset="0"/>
                <a:ea typeface="Arial" charset="0"/>
              </a:rPr>
              <a:t> UI designers, and this course is a step along that road.</a:t>
            </a:r>
          </a:p>
          <a:p>
            <a:r>
              <a:rPr lang="en-US" sz="1000" dirty="0" smtClean="0">
                <a:latin typeface="Times New Roman" charset="0"/>
                <a:ea typeface="Arial" charset="0"/>
              </a:rPr>
              <a:t>In a commercial environment, you </a:t>
            </a:r>
            <a:r>
              <a:rPr lang="en-US" sz="1000" i="1" dirty="0" smtClean="0">
                <a:latin typeface="Times New Roman" charset="0"/>
                <a:ea typeface="Arial" charset="0"/>
              </a:rPr>
              <a:t>should</a:t>
            </a:r>
            <a:r>
              <a:rPr lang="en-US" sz="1000" dirty="0" smtClean="0">
                <a:latin typeface="Times New Roman" charset="0"/>
                <a:ea typeface="Arial" charset="0"/>
              </a:rPr>
              <a:t> hire experienced graphic designers, just as you should hire an architect for building your corporation's headquarters and you should contract with a licensed building firm.  Big jobs for big bucks require experts who have focused their education and job experience on those problem.  One reason this course is useful is that you can appreciate what UI experts do and evaluate their work, which will help you work on a team with them (or supervise them).</a:t>
            </a:r>
          </a:p>
          <a:p>
            <a:r>
              <a:rPr lang="en-US" sz="1000" dirty="0" smtClean="0">
                <a:latin typeface="Times New Roman" charset="0"/>
                <a:ea typeface="Arial" charset="0"/>
              </a:rPr>
              <a:t>But it's also worth learning these principles because you can apply them yourself on smaller-scale problems.  Are you going to hire a graphic designer for every PowerPoint presentation you make, every chart you draw, every web page you create, every blog post you write?  Those are all user interfaces.  Many interactions and communications in life have a user interface, and many of them are up to you to do-it-yourself.  So you should know when to leave it to the experts, but you should be able to do a creditable job yourself too, when the job is yours to do.</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3</a:t>
            </a:fld>
            <a:endParaRPr lang="en-US"/>
          </a:p>
        </p:txBody>
      </p:sp>
    </p:spTree>
    <p:extLst>
      <p:ext uri="{BB962C8B-B14F-4D97-AF65-F5344CB8AC3E}">
        <p14:creationId xmlns:p14="http://schemas.microsoft.com/office/powerpoint/2010/main" val="23736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167458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08FB7DF-68DD-7644-BF8C-6BC43076CC10}" type="slidenum">
              <a:rPr lang="en-US"/>
              <a:pPr/>
              <a:t>5</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r>
              <a:rPr lang="en-US" dirty="0">
                <a:latin typeface="Times New Roman" charset="0"/>
                <a:ea typeface="Arial" charset="0"/>
              </a:rPr>
              <a:t>Okay, we’ll shout some slogans at you now.  You’ve probably heard some of these before.  What you should take from these slogans is that designing for simplicity is a process of </a:t>
            </a:r>
            <a:r>
              <a:rPr lang="en-US" i="1" dirty="0">
                <a:latin typeface="Times New Roman" charset="0"/>
                <a:ea typeface="Arial" charset="0"/>
              </a:rPr>
              <a:t>elimination</a:t>
            </a:r>
            <a:r>
              <a:rPr lang="en-US" dirty="0">
                <a:latin typeface="Times New Roman" charset="0"/>
                <a:ea typeface="Arial" charset="0"/>
              </a:rPr>
              <a:t>, not accretion.  Simplicity is in constant tension with </a:t>
            </a:r>
            <a:r>
              <a:rPr lang="en-US" dirty="0" smtClean="0">
                <a:latin typeface="Times New Roman" charset="0"/>
                <a:ea typeface="Arial" charset="0"/>
              </a:rPr>
              <a:t>other design guidelines that might </a:t>
            </a:r>
            <a:r>
              <a:rPr lang="en-US" dirty="0">
                <a:latin typeface="Times New Roman" charset="0"/>
                <a:ea typeface="Arial" charset="0"/>
              </a:rPr>
              <a:t>otherwise encourage you to pile more and more elements into a design, “just in case.”  Simplicity forces you to have a good reason for everything you add, and to take away anything that can’t survive hard scrutiny.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0038FE2-46EE-5248-B86D-D3068AD6ED77}" type="slidenum">
              <a:rPr lang="en-US"/>
              <a:pPr/>
              <a:t>6</a:t>
            </a:fld>
            <a:endParaRPr lang="en-US"/>
          </a:p>
        </p:txBody>
      </p:sp>
      <p:sp>
        <p:nvSpPr>
          <p:cNvPr id="57347" name="Rectangle 4"/>
          <p:cNvSpPr>
            <a:spLocks noGrp="1" noRot="1" noChangeAspect="1" noChangeArrowheads="1" noTextEdit="1"/>
          </p:cNvSpPr>
          <p:nvPr>
            <p:ph type="sldImg"/>
          </p:nvPr>
        </p:nvSpPr>
        <p:spPr>
          <a:xfrm>
            <a:off x="1503363" y="720725"/>
            <a:ext cx="4119562" cy="3089275"/>
          </a:xfrm>
          <a:ln/>
        </p:spPr>
      </p:sp>
      <p:sp>
        <p:nvSpPr>
          <p:cNvPr id="57348" name="Rectangle 5"/>
          <p:cNvSpPr>
            <a:spLocks noGrp="1" noChangeArrowheads="1"/>
          </p:cNvSpPr>
          <p:nvPr>
            <p:ph type="body" idx="1"/>
          </p:nvPr>
        </p:nvSpPr>
        <p:spPr>
          <a:noFill/>
          <a:ln/>
        </p:spPr>
        <p:txBody>
          <a:bodyPr/>
          <a:lstStyle/>
          <a:p>
            <a:pPr eaLnBrk="1" hangingPunct="1"/>
            <a:r>
              <a:rPr lang="en-US" dirty="0" smtClean="0">
                <a:latin typeface="Times New Roman" charset="0"/>
                <a:ea typeface="Times New Roman" charset="0"/>
                <a:cs typeface="Times New Roman" charset="0"/>
              </a:rPr>
              <a:t>Although we’ll largely be looking at simplicity in graphic design today, the value of simplicity to</a:t>
            </a:r>
            <a:r>
              <a:rPr lang="en-US" baseline="0" dirty="0" smtClean="0">
                <a:latin typeface="Times New Roman" charset="0"/>
                <a:ea typeface="Times New Roman" charset="0"/>
                <a:cs typeface="Times New Roman" charset="0"/>
              </a:rPr>
              <a:t> user interface design </a:t>
            </a:r>
            <a:r>
              <a:rPr lang="en-US" dirty="0" smtClean="0">
                <a:latin typeface="Times New Roman" charset="0"/>
                <a:ea typeface="Times New Roman" charset="0"/>
                <a:cs typeface="Times New Roman" charset="0"/>
              </a:rPr>
              <a:t>is much</a:t>
            </a:r>
            <a:r>
              <a:rPr lang="en-US" baseline="0" dirty="0" smtClean="0">
                <a:latin typeface="Times New Roman" charset="0"/>
                <a:ea typeface="Times New Roman" charset="0"/>
                <a:cs typeface="Times New Roman" charset="0"/>
              </a:rPr>
              <a:t> broader than that.  Keeping a design simple, with as few parts and pieces as you can, tends to improve a design on all our usability dimensions: learnability, efficiency, and safety.</a:t>
            </a:r>
          </a:p>
          <a:p>
            <a:pPr eaLnBrk="1" hangingPunct="1"/>
            <a:r>
              <a:rPr lang="en-US" dirty="0" smtClean="0">
                <a:latin typeface="Times New Roman" charset="0"/>
                <a:ea typeface="Times New Roman" charset="0"/>
                <a:cs typeface="Times New Roman" charset="0"/>
              </a:rPr>
              <a:t>Here’s a counterexample to illustrate.  This </a:t>
            </a:r>
            <a:r>
              <a:rPr lang="en-US" dirty="0">
                <a:latin typeface="Times New Roman" charset="0"/>
                <a:ea typeface="Times New Roman" charset="0"/>
                <a:cs typeface="Times New Roman" charset="0"/>
              </a:rPr>
              <a:t>is a program called </a:t>
            </a:r>
            <a:r>
              <a:rPr lang="en-US" dirty="0" err="1">
                <a:latin typeface="Times New Roman" charset="0"/>
                <a:ea typeface="Times New Roman" charset="0"/>
                <a:cs typeface="Times New Roman" charset="0"/>
              </a:rPr>
              <a:t>FileMatrix</a:t>
            </a:r>
            <a:r>
              <a:rPr lang="en-US" dirty="0">
                <a:latin typeface="Times New Roman" charset="0"/>
                <a:ea typeface="Times New Roman" charset="0"/>
                <a:cs typeface="Times New Roman" charset="0"/>
              </a:rPr>
              <a:t>.  I have no idea what it does, but it seems to do it all.  The complexity of this interface actually interferes with a lot of our usability goals: it's less learnable (because there are so many things you have to learn), less efficient (because cramming all the functions into the window means that each button is tiny), and </a:t>
            </a:r>
            <a:r>
              <a:rPr lang="en-US" dirty="0" smtClean="0">
                <a:latin typeface="Times New Roman" charset="0"/>
                <a:ea typeface="Times New Roman" charset="0"/>
                <a:cs typeface="Times New Roman" charset="0"/>
              </a:rPr>
              <a:t>less safe </a:t>
            </a:r>
            <a:r>
              <a:rPr lang="en-US" dirty="0">
                <a:latin typeface="Times New Roman" charset="0"/>
                <a:ea typeface="Times New Roman" charset="0"/>
                <a:cs typeface="Times New Roman" charset="0"/>
              </a:rPr>
              <a:t>(because so many things look </a:t>
            </a:r>
            <a:r>
              <a:rPr lang="en-US" dirty="0" smtClean="0">
                <a:latin typeface="Times New Roman" charset="0"/>
                <a:ea typeface="Times New Roman" charset="0"/>
                <a:cs typeface="Times New Roman" charset="0"/>
              </a:rPr>
              <a:t>alike, hence description slips are easy)</a:t>
            </a:r>
            <a:r>
              <a:rPr lang="en-US" dirty="0">
                <a:latin typeface="Times New Roman" charset="0"/>
                <a:ea typeface="Times New Roman" charset="0"/>
                <a:cs typeface="Times New Roman" charset="0"/>
              </a:rPr>
              <a:t>.</a:t>
            </a:r>
          </a:p>
          <a:p>
            <a:pPr eaLnBrk="1" hangingPunct="1"/>
            <a:r>
              <a:rPr lang="en-US" dirty="0">
                <a:latin typeface="Times New Roman" charset="0"/>
                <a:ea typeface="Times New Roman" charset="0"/>
                <a:cs typeface="Times New Roman" charset="0"/>
              </a:rPr>
              <a:t>Incidentally, this may be a good example of designing for yourself, rather than for others.  The programmer who wrote this probably understands it completely, and maybe even uses a significant fraction of those features; but few other users will need that much, and it will just interfere with their ability to use it.</a:t>
            </a:r>
          </a:p>
          <a:p>
            <a:pPr eaLnBrk="1" hangingPunct="1"/>
            <a:endParaRPr lang="en-US" dirty="0">
              <a:latin typeface="Times New Roman" charset="0"/>
              <a:ea typeface="Times New Roman" charset="0"/>
              <a:cs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E6A0A88-8718-7340-ABB5-9D9F6A0B4196}" type="slidenum">
              <a:rPr lang="en-US"/>
              <a:pPr/>
              <a:t>7</a:t>
            </a:fld>
            <a:endParaRPr lang="en-US"/>
          </a:p>
        </p:txBody>
      </p:sp>
      <p:sp>
        <p:nvSpPr>
          <p:cNvPr id="59395" name="Rectangle 4"/>
          <p:cNvSpPr>
            <a:spLocks noGrp="1" noRot="1" noChangeAspect="1" noChangeArrowheads="1" noTextEdit="1"/>
          </p:cNvSpPr>
          <p:nvPr>
            <p:ph type="sldImg"/>
          </p:nvPr>
        </p:nvSpPr>
        <p:spPr>
          <a:xfrm>
            <a:off x="1503363" y="720725"/>
            <a:ext cx="4119562" cy="3089275"/>
          </a:xfrm>
          <a:ln/>
        </p:spPr>
      </p:sp>
      <p:sp>
        <p:nvSpPr>
          <p:cNvPr id="59396" name="Rectangle 5"/>
          <p:cNvSpPr>
            <a:spLocks noGrp="1" noChangeArrowheads="1"/>
          </p:cNvSpPr>
          <p:nvPr>
            <p:ph type="body" idx="1"/>
          </p:nvPr>
        </p:nvSpPr>
        <p:spPr>
          <a:noFill/>
          <a:ln/>
        </p:spPr>
        <p:txBody>
          <a:bodyPr/>
          <a:lstStyle/>
          <a:p>
            <a:pPr eaLnBrk="1" hangingPunct="1"/>
            <a:r>
              <a:rPr lang="en-US" dirty="0">
                <a:latin typeface="Times New Roman" charset="0"/>
                <a:ea typeface="Times New Roman" charset="0"/>
                <a:cs typeface="Times New Roman" charset="0"/>
              </a:rPr>
              <a:t>In contrast to the previous example, here’s Google’s start page.  Google is an outstanding example of simplicity.  Its interface is as simple as possible.  Unnecessary features and hyperlinks are omitted, lots of whitespace is used.  Google’s page is fast to load and simple to use.</a:t>
            </a:r>
          </a:p>
          <a:p>
            <a:pPr eaLnBrk="1" hangingPunct="1"/>
            <a:r>
              <a:rPr lang="en-US" dirty="0">
                <a:latin typeface="Times New Roman" charset="0"/>
              </a:rPr>
              <a:t>Simplicity certainly makes an interface easier to learn, because there's less to learn. But it can also make an interface faster </a:t>
            </a:r>
            <a:r>
              <a:rPr lang="en-US" dirty="0" smtClean="0">
                <a:latin typeface="Times New Roman" charset="0"/>
              </a:rPr>
              <a:t>and safer to use, </a:t>
            </a:r>
            <a:r>
              <a:rPr lang="en-US" dirty="0">
                <a:latin typeface="Times New Roman" charset="0"/>
              </a:rPr>
              <a:t>even for an expert with that interface. Consider a remote control with 20 buttons on it. Suppose you're an expert, so you know which button to push. But you only use 3 of those buttons regularly. Which would be faster -- an interface with 3 fat buttons, or an interface with 20 little buttons? Which would be less error prone? </a:t>
            </a:r>
            <a:endParaRPr lang="en-US" dirty="0">
              <a:latin typeface="Times New Roman" charset="0"/>
              <a:ea typeface="Times New Roman" charset="0"/>
              <a:cs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8010558C-30FC-9847-A531-AC88DEA15A19}" type="slidenum">
              <a:rPr lang="en-US"/>
              <a:pPr/>
              <a:t>8</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r>
              <a:rPr lang="en-US" dirty="0">
                <a:latin typeface="Times New Roman" charset="0"/>
                <a:ea typeface="Arial" charset="0"/>
              </a:rPr>
              <a:t>Here are three ways to make a design simpler</a:t>
            </a:r>
            <a:r>
              <a:rPr lang="en-US" dirty="0" smtClean="0">
                <a:latin typeface="Times New Roman" charset="0"/>
                <a:ea typeface="Arial" charset="0"/>
              </a:rPr>
              <a:t>. </a:t>
            </a:r>
            <a:r>
              <a:rPr lang="en-US" baseline="0" dirty="0" smtClean="0">
                <a:latin typeface="Times New Roman" charset="0"/>
                <a:ea typeface="Arial" charset="0"/>
              </a:rPr>
              <a:t> Again, we’re focusing on graphic design (visual appearance here), but you can generalize these rules easily to other aspects of a design: the features that your application offers, the labels for buttons or form fields, the steps in a process, etc.</a:t>
            </a:r>
            <a:endParaRPr lang="en-US" dirty="0" smtClean="0">
              <a:latin typeface="Times New Roman" charset="0"/>
              <a:ea typeface="Arial" charset="0"/>
            </a:endParaRPr>
          </a:p>
          <a:p>
            <a:r>
              <a:rPr lang="en-US" dirty="0" smtClean="0">
                <a:latin typeface="Times New Roman" charset="0"/>
                <a:ea typeface="Arial" charset="0"/>
              </a:rPr>
              <a:t> </a:t>
            </a:r>
            <a:r>
              <a:rPr lang="en-US" b="1" dirty="0" smtClean="0">
                <a:latin typeface="Times New Roman" charset="0"/>
                <a:ea typeface="Arial" charset="0"/>
              </a:rPr>
              <a:t>Reduction </a:t>
            </a:r>
            <a:r>
              <a:rPr lang="en-US" dirty="0">
                <a:latin typeface="Times New Roman" charset="0"/>
                <a:ea typeface="Arial" charset="0"/>
              </a:rPr>
              <a:t>means that you eliminate whatever isn’t necessary.  This technique has three steps: (1) decide what essentially needs to be conveyed by the design; (2) critically examine every element (label, control, color, font, line weight) to decide whether it serves an essential purpose; (3) remove it if it isn’t essential.  Even if it seems essential, try removing it anyway, to see if the design falls apart.</a:t>
            </a:r>
          </a:p>
          <a:p>
            <a:r>
              <a:rPr lang="en-US" b="1" dirty="0">
                <a:latin typeface="Times New Roman" charset="0"/>
                <a:ea typeface="Arial" charset="0"/>
              </a:rPr>
              <a:t>Icons</a:t>
            </a:r>
            <a:r>
              <a:rPr lang="en-US" dirty="0">
                <a:latin typeface="Times New Roman" charset="0"/>
                <a:ea typeface="Arial" charset="0"/>
              </a:rPr>
              <a:t> demonstrate the principle of reduction well.  A </a:t>
            </a:r>
            <a:r>
              <a:rPr lang="en-US" i="1" dirty="0">
                <a:latin typeface="Times New Roman" charset="0"/>
                <a:ea typeface="Arial" charset="0"/>
              </a:rPr>
              <a:t>photograph</a:t>
            </a:r>
            <a:r>
              <a:rPr lang="en-US" dirty="0">
                <a:latin typeface="Times New Roman" charset="0"/>
                <a:ea typeface="Arial" charset="0"/>
              </a:rPr>
              <a:t> of a pair of scissors can’t possibly work as a 32x32 pixel icon; instead, it has to be a carefully-drawn picture which includes the bare minimum of details that are essential to scissors: two lines for the blades, two loops for the handles.  The standard US Department of Transportation symbol for handicapped access is likewise a marvel of reduction.  No element remains that can be removed from it without destroying its meaning.</a:t>
            </a:r>
          </a:p>
          <a:p>
            <a:r>
              <a:rPr lang="en-US" dirty="0" smtClean="0">
                <a:latin typeface="Times New Roman" charset="0"/>
                <a:ea typeface="Times New Roman" charset="0"/>
                <a:cs typeface="Times New Roman" charset="0"/>
              </a:rPr>
              <a:t>We’ve already discussed the minimalism of Google.  The </a:t>
            </a:r>
            <a:r>
              <a:rPr lang="en-US" dirty="0" err="1" smtClean="0">
                <a:latin typeface="Times New Roman" charset="0"/>
                <a:ea typeface="Times New Roman" charset="0"/>
                <a:cs typeface="Times New Roman" charset="0"/>
              </a:rPr>
              <a:t>Tivo</a:t>
            </a:r>
            <a:r>
              <a:rPr lang="en-US" dirty="0" smtClean="0">
                <a:latin typeface="Times New Roman" charset="0"/>
                <a:ea typeface="Times New Roman" charset="0"/>
                <a:cs typeface="Times New Roman" charset="0"/>
              </a:rPr>
              <a:t> remote is another notable example, about minimalizing</a:t>
            </a:r>
            <a:r>
              <a:rPr lang="en-US" baseline="0" dirty="0" smtClean="0">
                <a:latin typeface="Times New Roman" charset="0"/>
                <a:ea typeface="Times New Roman" charset="0"/>
                <a:cs typeface="Times New Roman" charset="0"/>
              </a:rPr>
              <a:t> </a:t>
            </a:r>
            <a:r>
              <a:rPr lang="en-US" b="1" baseline="0" dirty="0" smtClean="0">
                <a:latin typeface="Times New Roman" charset="0"/>
                <a:ea typeface="Times New Roman" charset="0"/>
                <a:cs typeface="Times New Roman" charset="0"/>
              </a:rPr>
              <a:t>functionality</a:t>
            </a:r>
            <a:r>
              <a:rPr lang="en-US" b="0" baseline="0"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It’s much simpler than comparable remote controls,</a:t>
            </a:r>
            <a:r>
              <a:rPr lang="en-US" baseline="0"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which tend to be dense arrays of tiny rectangular buttons, all alike.  </a:t>
            </a:r>
            <a:r>
              <a:rPr lang="en-US" dirty="0" err="1" smtClean="0">
                <a:latin typeface="Times New Roman" charset="0"/>
                <a:ea typeface="Times New Roman" charset="0"/>
                <a:cs typeface="Times New Roman" charset="0"/>
              </a:rPr>
              <a:t>Tivo’s</a:t>
            </a:r>
            <a:r>
              <a:rPr lang="en-US" dirty="0" smtClean="0">
                <a:latin typeface="Times New Roman" charset="0"/>
                <a:ea typeface="Times New Roman" charset="0"/>
                <a:cs typeface="Times New Roman" charset="0"/>
              </a:rPr>
              <a:t> designers aggressively removed functions from the remote, to keep it as simple as possible (“Now Preening on the Coffee Table”, </a:t>
            </a:r>
            <a:r>
              <a:rPr lang="en-US" i="1" dirty="0" smtClean="0">
                <a:latin typeface="Times New Roman" charset="0"/>
                <a:ea typeface="Times New Roman" charset="0"/>
                <a:cs typeface="Times New Roman" charset="0"/>
              </a:rPr>
              <a:t>New York Times</a:t>
            </a:r>
            <a:r>
              <a:rPr lang="en-US" dirty="0" smtClean="0">
                <a:latin typeface="Times New Roman" charset="0"/>
                <a:ea typeface="Times New Roman" charset="0"/>
                <a:cs typeface="Times New Roman" charset="0"/>
              </a:rPr>
              <a:t>, Feb 19, 2004, </a:t>
            </a:r>
            <a:r>
              <a:rPr lang="en-US" dirty="0" smtClean="0">
                <a:latin typeface="Times New Roman" charset="0"/>
              </a:rPr>
              <a:t>http://</a:t>
            </a:r>
            <a:r>
              <a:rPr lang="en-US" dirty="0" err="1" smtClean="0">
                <a:latin typeface="Times New Roman" charset="0"/>
              </a:rPr>
              <a:t>query.nytimes.com</a:t>
            </a:r>
            <a:r>
              <a:rPr lang="en-US" dirty="0" smtClean="0">
                <a:latin typeface="Times New Roman" charset="0"/>
              </a:rPr>
              <a:t>/</a:t>
            </a:r>
            <a:r>
              <a:rPr lang="en-US" dirty="0" err="1" smtClean="0">
                <a:latin typeface="Times New Roman" charset="0"/>
              </a:rPr>
              <a:t>gst</a:t>
            </a:r>
            <a:r>
              <a:rPr lang="en-US" dirty="0" smtClean="0">
                <a:latin typeface="Times New Roman" charset="0"/>
              </a:rPr>
              <a:t>/</a:t>
            </a:r>
            <a:r>
              <a:rPr lang="en-US" dirty="0" err="1" smtClean="0">
                <a:latin typeface="Times New Roman" charset="0"/>
              </a:rPr>
              <a:t>fullpage.html?res</a:t>
            </a:r>
            <a:r>
              <a:rPr lang="en-US" dirty="0" smtClean="0">
                <a:latin typeface="Times New Roman" charset="0"/>
              </a:rPr>
              <a:t>=9c0de2d6123df93aa25751c0a9629c8b63</a:t>
            </a:r>
            <a:r>
              <a:rPr lang="en-US" dirty="0" smtClean="0">
                <a:latin typeface="Times New Roman" charset="0"/>
                <a:ea typeface="Times New Roman" charset="0"/>
                <a:cs typeface="Times New Roman" charset="0"/>
              </a:rPr>
              <a:t>).</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89CAF15-04E2-1747-86E9-55B549B0B13A}" type="slidenum">
              <a:rPr lang="en-US"/>
              <a:pPr/>
              <a:t>9</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r>
              <a:rPr lang="en-US" dirty="0">
                <a:latin typeface="Times New Roman" charset="0"/>
                <a:ea typeface="Arial" charset="0"/>
              </a:rPr>
              <a:t>For the essential elements that remain, consider how you can minimize the unnecessary differences between them with </a:t>
            </a:r>
            <a:r>
              <a:rPr lang="en-US" b="1" dirty="0">
                <a:latin typeface="Times New Roman" charset="0"/>
                <a:ea typeface="Arial" charset="0"/>
              </a:rPr>
              <a:t>regularity</a:t>
            </a:r>
            <a:r>
              <a:rPr lang="en-US" dirty="0">
                <a:latin typeface="Times New Roman" charset="0"/>
                <a:ea typeface="Arial" charset="0"/>
              </a:rPr>
              <a:t>.  Use the same font, color, line width, dimensions, orientation for multiple elements. Irregularities in your design will be magnified in the user’s eyes and assigned meaning and significance.  Conversely, if your design is mostly regular, the elements that you do want to highlight will stand out better.</a:t>
            </a:r>
          </a:p>
          <a:p>
            <a:r>
              <a:rPr lang="en-US" dirty="0">
                <a:latin typeface="Times New Roman" charset="0"/>
                <a:ea typeface="Arial" charset="0"/>
              </a:rPr>
              <a:t>PowerPoint’s Text Layouts menu shows both reduction (minimalist icons representing each layout) and regularity.  Titles and bullet lists are shown the same way.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e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L14: Graphic Design</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Techniques for Simplicity: Double-Duty</a:t>
            </a:r>
          </a:p>
        </p:txBody>
      </p:sp>
      <p:sp>
        <p:nvSpPr>
          <p:cNvPr id="62467" name="Rectangle 3"/>
          <p:cNvSpPr>
            <a:spLocks noGrp="1" noChangeArrowheads="1"/>
          </p:cNvSpPr>
          <p:nvPr>
            <p:ph type="body" idx="1"/>
          </p:nvPr>
        </p:nvSpPr>
        <p:spPr/>
        <p:txBody>
          <a:bodyPr/>
          <a:lstStyle/>
          <a:p>
            <a:r>
              <a:rPr lang="en-US"/>
              <a:t>Combine elements for leverage</a:t>
            </a:r>
          </a:p>
          <a:p>
            <a:pPr lvl="1"/>
            <a:r>
              <a:rPr lang="en-US"/>
              <a:t>Find a way for one element to play multiple roles</a:t>
            </a:r>
          </a:p>
        </p:txBody>
      </p:sp>
      <p:sp>
        <p:nvSpPr>
          <p:cNvPr id="62468" name="Date Placeholder 3"/>
          <p:cNvSpPr>
            <a:spLocks noGrp="1"/>
          </p:cNvSpPr>
          <p:nvPr>
            <p:ph type="dt" sz="quarter" idx="10"/>
          </p:nvPr>
        </p:nvSpPr>
        <p:spPr>
          <a:noFill/>
        </p:spPr>
        <p:txBody>
          <a:bodyPr/>
          <a:lstStyle/>
          <a:p>
            <a:r>
              <a:rPr lang="en-US" smtClean="0"/>
              <a:t>Spring 2013</a:t>
            </a:r>
            <a:endParaRPr lang="en-US"/>
          </a:p>
        </p:txBody>
      </p:sp>
      <p:sp>
        <p:nvSpPr>
          <p:cNvPr id="6246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62470" name="Slide Number Placeholder 5"/>
          <p:cNvSpPr>
            <a:spLocks noGrp="1"/>
          </p:cNvSpPr>
          <p:nvPr>
            <p:ph type="sldNum" sz="quarter" idx="12"/>
          </p:nvPr>
        </p:nvSpPr>
        <p:spPr>
          <a:noFill/>
        </p:spPr>
        <p:txBody>
          <a:bodyPr/>
          <a:lstStyle/>
          <a:p>
            <a:fld id="{28F90151-5C13-D540-B78E-AFA5650CA44B}" type="slidenum">
              <a:rPr lang="en-US"/>
              <a:pPr/>
              <a:t>10</a:t>
            </a:fld>
            <a:endParaRPr lang="en-US"/>
          </a:p>
        </p:txBody>
      </p:sp>
      <p:pic>
        <p:nvPicPr>
          <p:cNvPr id="62471" name="Picture 4"/>
          <p:cNvPicPr>
            <a:picLocks noChangeAspect="1" noChangeArrowheads="1"/>
          </p:cNvPicPr>
          <p:nvPr/>
        </p:nvPicPr>
        <p:blipFill>
          <a:blip r:embed="rId3"/>
          <a:srcRect r="1422" b="60976"/>
          <a:stretch>
            <a:fillRect/>
          </a:stretch>
        </p:blipFill>
        <p:spPr bwMode="auto">
          <a:xfrm>
            <a:off x="1066800" y="3048000"/>
            <a:ext cx="1981200" cy="609600"/>
          </a:xfrm>
          <a:prstGeom prst="rect">
            <a:avLst/>
          </a:prstGeom>
          <a:noFill/>
          <a:ln w="25400">
            <a:noFill/>
            <a:miter lim="800000"/>
            <a:headEnd/>
            <a:tailEnd type="none" w="lg" len="lg"/>
          </a:ln>
        </p:spPr>
      </p:pic>
      <p:pic>
        <p:nvPicPr>
          <p:cNvPr id="62472" name="Picture 5"/>
          <p:cNvPicPr>
            <a:picLocks noChangeAspect="1" noChangeArrowheads="1"/>
          </p:cNvPicPr>
          <p:nvPr/>
        </p:nvPicPr>
        <p:blipFill>
          <a:blip r:embed="rId4"/>
          <a:srcRect t="84146"/>
          <a:stretch>
            <a:fillRect/>
          </a:stretch>
        </p:blipFill>
        <p:spPr bwMode="auto">
          <a:xfrm>
            <a:off x="3962400" y="2971800"/>
            <a:ext cx="3900488" cy="481013"/>
          </a:xfrm>
          <a:prstGeom prst="rect">
            <a:avLst/>
          </a:prstGeom>
          <a:noFill/>
          <a:ln w="25400">
            <a:noFill/>
            <a:miter lim="800000"/>
            <a:headEnd/>
            <a:tailEnd type="none" w="lg" len="lg"/>
          </a:ln>
        </p:spPr>
      </p:pic>
      <p:pic>
        <p:nvPicPr>
          <p:cNvPr id="62473" name="Picture 6"/>
          <p:cNvPicPr>
            <a:picLocks noChangeAspect="1" noChangeArrowheads="1"/>
          </p:cNvPicPr>
          <p:nvPr/>
        </p:nvPicPr>
        <p:blipFill>
          <a:blip r:embed="rId5"/>
          <a:srcRect l="83115" t="2408" r="1999" b="93503"/>
          <a:stretch>
            <a:fillRect/>
          </a:stretch>
        </p:blipFill>
        <p:spPr bwMode="auto">
          <a:xfrm>
            <a:off x="3505200" y="4038600"/>
            <a:ext cx="2895600" cy="560388"/>
          </a:xfrm>
          <a:prstGeom prst="rect">
            <a:avLst/>
          </a:prstGeom>
          <a:noFill/>
          <a:ln w="25400">
            <a:noFill/>
            <a:miter lim="800000"/>
            <a:headEnd/>
            <a:tailEnd type="none" w="lg" len="lg"/>
          </a:ln>
        </p:spPr>
      </p:pic>
      <p:sp>
        <p:nvSpPr>
          <p:cNvPr id="62474" name="Text Box 7"/>
          <p:cNvSpPr txBox="1">
            <a:spLocks noChangeArrowheads="1"/>
          </p:cNvSpPr>
          <p:nvPr/>
        </p:nvSpPr>
        <p:spPr bwMode="auto">
          <a:xfrm>
            <a:off x="1066800" y="2590800"/>
            <a:ext cx="1016000" cy="396875"/>
          </a:xfrm>
          <a:prstGeom prst="rect">
            <a:avLst/>
          </a:prstGeom>
          <a:noFill/>
          <a:ln w="25400">
            <a:noFill/>
            <a:miter lim="800000"/>
            <a:headEnd/>
            <a:tailEnd type="none" w="lg" len="lg"/>
          </a:ln>
        </p:spPr>
        <p:txBody>
          <a:bodyPr wrap="none" anchorCtr="1">
            <a:prstTxWarp prst="textNoShape">
              <a:avLst/>
            </a:prstTxWarp>
            <a:spAutoFit/>
          </a:bodyPr>
          <a:lstStyle/>
          <a:p>
            <a:r>
              <a:rPr lang="en-US"/>
              <a:t>title bar</a:t>
            </a:r>
          </a:p>
        </p:txBody>
      </p:sp>
      <p:sp>
        <p:nvSpPr>
          <p:cNvPr id="62475" name="Text Box 8"/>
          <p:cNvSpPr txBox="1">
            <a:spLocks noChangeArrowheads="1"/>
          </p:cNvSpPr>
          <p:nvPr/>
        </p:nvSpPr>
        <p:spPr bwMode="auto">
          <a:xfrm>
            <a:off x="4495800" y="2667000"/>
            <a:ext cx="1919288" cy="396875"/>
          </a:xfrm>
          <a:prstGeom prst="rect">
            <a:avLst/>
          </a:prstGeom>
          <a:noFill/>
          <a:ln w="25400">
            <a:noFill/>
            <a:miter lim="800000"/>
            <a:headEnd/>
            <a:tailEnd type="none" w="lg" len="lg"/>
          </a:ln>
        </p:spPr>
        <p:txBody>
          <a:bodyPr wrap="none" anchorCtr="1">
            <a:prstTxWarp prst="textNoShape">
              <a:avLst/>
            </a:prstTxWarp>
            <a:spAutoFit/>
          </a:bodyPr>
          <a:lstStyle/>
          <a:p>
            <a:r>
              <a:rPr lang="en-US"/>
              <a:t>scrollbar thumb</a:t>
            </a:r>
          </a:p>
        </p:txBody>
      </p:sp>
      <p:sp>
        <p:nvSpPr>
          <p:cNvPr id="62476" name="Text Box 9"/>
          <p:cNvSpPr txBox="1">
            <a:spLocks noChangeArrowheads="1"/>
          </p:cNvSpPr>
          <p:nvPr/>
        </p:nvSpPr>
        <p:spPr bwMode="auto">
          <a:xfrm>
            <a:off x="3702050" y="3657600"/>
            <a:ext cx="1524000" cy="396875"/>
          </a:xfrm>
          <a:prstGeom prst="rect">
            <a:avLst/>
          </a:prstGeom>
          <a:noFill/>
          <a:ln w="25400">
            <a:noFill/>
            <a:miter lim="800000"/>
            <a:headEnd/>
            <a:tailEnd type="none" w="lg" len="lg"/>
          </a:ln>
        </p:spPr>
        <p:txBody>
          <a:bodyPr wrap="none" anchorCtr="1">
            <a:prstTxWarp prst="textNoShape">
              <a:avLst/>
            </a:prstTxWarp>
            <a:spAutoFit/>
          </a:bodyPr>
          <a:lstStyle/>
          <a:p>
            <a:r>
              <a:rPr lang="en-US"/>
              <a:t>help prompt</a:t>
            </a:r>
          </a:p>
        </p:txBody>
      </p:sp>
      <p:pic>
        <p:nvPicPr>
          <p:cNvPr id="62477" name="Picture 3"/>
          <p:cNvPicPr>
            <a:picLocks noChangeAspect="1" noChangeArrowheads="1"/>
          </p:cNvPicPr>
          <p:nvPr/>
        </p:nvPicPr>
        <p:blipFill>
          <a:blip r:embed="rId6"/>
          <a:srcRect r="60733" b="84932"/>
          <a:stretch>
            <a:fillRect/>
          </a:stretch>
        </p:blipFill>
        <p:spPr bwMode="auto">
          <a:xfrm>
            <a:off x="685800" y="5105400"/>
            <a:ext cx="4191000" cy="430213"/>
          </a:xfrm>
          <a:prstGeom prst="rect">
            <a:avLst/>
          </a:prstGeom>
          <a:noFill/>
          <a:ln w="12700">
            <a:noFill/>
            <a:miter lim="800000"/>
            <a:headEnd type="none" w="sm" len="sm"/>
            <a:tailEnd type="none" w="sm" len="sm"/>
          </a:ln>
        </p:spPr>
      </p:pic>
      <p:pic>
        <p:nvPicPr>
          <p:cNvPr id="62478" name="Picture 4"/>
          <p:cNvPicPr>
            <a:picLocks noChangeAspect="1" noChangeArrowheads="1"/>
          </p:cNvPicPr>
          <p:nvPr/>
        </p:nvPicPr>
        <p:blipFill>
          <a:blip r:embed="rId7"/>
          <a:srcRect l="14268" t="8522" r="20430" b="69420"/>
          <a:stretch>
            <a:fillRect/>
          </a:stretch>
        </p:blipFill>
        <p:spPr bwMode="auto">
          <a:xfrm>
            <a:off x="4846638" y="5029200"/>
            <a:ext cx="3687762" cy="533400"/>
          </a:xfrm>
          <a:prstGeom prst="rect">
            <a:avLst/>
          </a:prstGeom>
          <a:noFill/>
          <a:ln w="12700">
            <a:noFill/>
            <a:miter lim="800000"/>
            <a:headEnd type="none" w="sm" len="sm"/>
            <a:tailEnd type="none" w="sm" len="sm"/>
          </a:ln>
        </p:spPr>
      </p:pic>
      <p:sp>
        <p:nvSpPr>
          <p:cNvPr id="62479" name="Text Box 9"/>
          <p:cNvSpPr txBox="1">
            <a:spLocks noChangeArrowheads="1"/>
          </p:cNvSpPr>
          <p:nvPr/>
        </p:nvSpPr>
        <p:spPr bwMode="auto">
          <a:xfrm>
            <a:off x="762000" y="4784725"/>
            <a:ext cx="1679575" cy="400050"/>
          </a:xfrm>
          <a:prstGeom prst="rect">
            <a:avLst/>
          </a:prstGeom>
          <a:noFill/>
          <a:ln w="25400">
            <a:noFill/>
            <a:miter lim="800000"/>
            <a:headEnd/>
            <a:tailEnd type="none" w="lg" len="lg"/>
          </a:ln>
        </p:spPr>
        <p:txBody>
          <a:bodyPr wrap="none" anchorCtr="1">
            <a:prstTxWarp prst="textNoShape">
              <a:avLst/>
            </a:prstTxWarp>
            <a:spAutoFit/>
          </a:bodyPr>
          <a:lstStyle/>
          <a:p>
            <a:r>
              <a:rPr lang="en-US"/>
              <a:t>breadcrumbs</a:t>
            </a:r>
          </a:p>
        </p:txBody>
      </p:sp>
      <p:sp>
        <p:nvSpPr>
          <p:cNvPr id="62480" name="Text Box 9"/>
          <p:cNvSpPr txBox="1">
            <a:spLocks noChangeArrowheads="1"/>
          </p:cNvSpPr>
          <p:nvPr/>
        </p:nvSpPr>
        <p:spPr bwMode="auto">
          <a:xfrm>
            <a:off x="4995863" y="4724400"/>
            <a:ext cx="1368425" cy="400050"/>
          </a:xfrm>
          <a:prstGeom prst="rect">
            <a:avLst/>
          </a:prstGeom>
          <a:noFill/>
          <a:ln w="25400">
            <a:noFill/>
            <a:miter lim="800000"/>
            <a:headEnd/>
            <a:tailEnd type="none" w="lg" len="lg"/>
          </a:ln>
        </p:spPr>
        <p:txBody>
          <a:bodyPr wrap="none" anchorCtr="1">
            <a:prstTxWarp prst="textNoShape">
              <a:avLst/>
            </a:prstTxWarp>
            <a:spAutoFit/>
          </a:bodyPr>
          <a:lstStyle/>
          <a:p>
            <a:r>
              <a:rPr lang="en-US"/>
              <a:t>pagination</a:t>
            </a:r>
          </a:p>
        </p:txBody>
      </p:sp>
    </p:spTree>
    <p:extLst>
      <p:ext uri="{BB962C8B-B14F-4D97-AF65-F5344CB8AC3E}">
        <p14:creationId xmlns:p14="http://schemas.microsoft.com/office/powerpoint/2010/main" val="14584105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457200" y="990600"/>
            <a:ext cx="6858000" cy="5105400"/>
          </a:xfrm>
        </p:spPr>
        <p:txBody>
          <a:bodyPr/>
          <a:lstStyle/>
          <a:p>
            <a:pPr marL="0" indent="0">
              <a:buNone/>
            </a:pPr>
            <a:r>
              <a:rPr lang="en-US" sz="2400" dirty="0" smtClean="0"/>
              <a:t>Consider the evolution of a hyperlink design through three successive iterations, shown on the right.  Each design’s hover feedback is shown as well.  Which of the following statements are true? (</a:t>
            </a:r>
            <a:r>
              <a:rPr lang="en-US" sz="2400" b="1" dirty="0" smtClean="0"/>
              <a:t>choose all good answers</a:t>
            </a:r>
            <a:r>
              <a:rPr lang="en-US" sz="2400" dirty="0" smtClean="0"/>
              <a:t>):</a:t>
            </a:r>
          </a:p>
          <a:p>
            <a:pPr marL="914400" lvl="1" indent="-457200">
              <a:buFont typeface="+mj-lt"/>
              <a:buAutoNum type="alphaUcPeriod"/>
            </a:pPr>
            <a:r>
              <a:rPr lang="en-US" sz="2000" dirty="0" smtClean="0"/>
              <a:t>The process shows the reduction technique in action. </a:t>
            </a:r>
          </a:p>
          <a:p>
            <a:pPr marL="914400" lvl="1" indent="-457200">
              <a:buFont typeface="+mj-lt"/>
              <a:buAutoNum type="alphaUcPeriod"/>
            </a:pPr>
            <a:r>
              <a:rPr lang="en-US" sz="2000" dirty="0" smtClean="0"/>
              <a:t>Hyperlinks are an example of the double-duty technique.</a:t>
            </a:r>
          </a:p>
          <a:p>
            <a:pPr marL="914400" lvl="1" indent="-457200">
              <a:buFont typeface="+mj-lt"/>
              <a:buAutoNum type="alphaUcPeriod"/>
            </a:pPr>
            <a:r>
              <a:rPr lang="en-US" sz="2000" dirty="0" smtClean="0"/>
              <a:t>Affordances can conflict with simplicity.</a:t>
            </a:r>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11</a:t>
            </a:fld>
            <a:endParaRPr lang="en-US"/>
          </a:p>
        </p:txBody>
      </p:sp>
      <p:grpSp>
        <p:nvGrpSpPr>
          <p:cNvPr id="16" name="Group 15"/>
          <p:cNvGrpSpPr/>
          <p:nvPr/>
        </p:nvGrpSpPr>
        <p:grpSpPr>
          <a:xfrm>
            <a:off x="7086600" y="1447800"/>
            <a:ext cx="3886200" cy="4724400"/>
            <a:chOff x="7200900" y="1066800"/>
            <a:chExt cx="3886200" cy="4724400"/>
          </a:xfrm>
        </p:grpSpPr>
        <p:sp>
          <p:nvSpPr>
            <p:cNvPr id="11" name="Text Placeholder 2"/>
            <p:cNvSpPr txBox="1">
              <a:spLocks/>
            </p:cNvSpPr>
            <p:nvPr/>
          </p:nvSpPr>
          <p:spPr bwMode="auto">
            <a:xfrm>
              <a:off x="7200900" y="1066800"/>
              <a:ext cx="3886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sz="2400" dirty="0" smtClean="0"/>
                <a:t>Visit </a:t>
              </a:r>
              <a:r>
                <a:rPr lang="en-US" sz="2400" u="sng" dirty="0" smtClean="0">
                  <a:solidFill>
                    <a:schemeClr val="accent6"/>
                  </a:solidFill>
                </a:rPr>
                <a:t>our store</a:t>
              </a:r>
              <a:r>
                <a:rPr lang="en-US" sz="2400" dirty="0" smtClean="0"/>
                <a:t>.</a:t>
              </a:r>
            </a:p>
            <a:p>
              <a:pPr marL="0" indent="0">
                <a:buFontTx/>
                <a:buNone/>
              </a:pPr>
              <a:r>
                <a:rPr lang="en-US" sz="2400" dirty="0" smtClean="0">
                  <a:solidFill>
                    <a:schemeClr val="bg1"/>
                  </a:solidFill>
                </a:rPr>
                <a:t>Visit</a:t>
              </a:r>
              <a:r>
                <a:rPr lang="en-US" sz="2400" dirty="0" smtClean="0"/>
                <a:t> </a:t>
              </a:r>
              <a:r>
                <a:rPr lang="en-US" sz="2400" u="sng" dirty="0" smtClean="0">
                  <a:solidFill>
                    <a:schemeClr val="accent6"/>
                  </a:solidFill>
                </a:rPr>
                <a:t>our store</a:t>
              </a:r>
              <a:endParaRPr lang="en-US" sz="2400" dirty="0" smtClean="0"/>
            </a:p>
            <a:p>
              <a:pPr marL="0" indent="0">
                <a:buFontTx/>
                <a:buNone/>
              </a:pPr>
              <a:endParaRPr lang="en-US" sz="2400" dirty="0" smtClean="0"/>
            </a:p>
            <a:p>
              <a:pPr marL="0" indent="0">
                <a:buFontTx/>
                <a:buNone/>
              </a:pPr>
              <a:r>
                <a:rPr lang="en-US" sz="2400" dirty="0" smtClean="0"/>
                <a:t>Visit </a:t>
              </a:r>
              <a:r>
                <a:rPr lang="en-US" sz="2400" dirty="0" smtClean="0">
                  <a:solidFill>
                    <a:schemeClr val="accent6"/>
                  </a:solidFill>
                </a:rPr>
                <a:t>our store</a:t>
              </a:r>
              <a:r>
                <a:rPr lang="en-US" sz="2400" dirty="0" smtClean="0"/>
                <a:t>.</a:t>
              </a:r>
            </a:p>
            <a:p>
              <a:pPr marL="0" indent="0">
                <a:buFontTx/>
                <a:buNone/>
              </a:pPr>
              <a:r>
                <a:rPr lang="en-US" sz="2400" dirty="0" smtClean="0">
                  <a:solidFill>
                    <a:schemeClr val="bg1"/>
                  </a:solidFill>
                </a:rPr>
                <a:t>Visit</a:t>
              </a:r>
              <a:r>
                <a:rPr lang="en-US" sz="2400" dirty="0" smtClean="0"/>
                <a:t> </a:t>
              </a:r>
              <a:r>
                <a:rPr lang="en-US" sz="2400" u="sng" dirty="0" smtClean="0">
                  <a:solidFill>
                    <a:schemeClr val="accent6"/>
                  </a:solidFill>
                </a:rPr>
                <a:t>our store</a:t>
              </a:r>
              <a:endParaRPr lang="en-US" sz="2400" u="sng" dirty="0" smtClean="0"/>
            </a:p>
            <a:p>
              <a:pPr marL="0" indent="0">
                <a:buFontTx/>
                <a:buNone/>
              </a:pPr>
              <a:endParaRPr lang="en-US" sz="2400" dirty="0" smtClean="0"/>
            </a:p>
            <a:p>
              <a:pPr marL="0" indent="0">
                <a:buFontTx/>
                <a:buNone/>
              </a:pPr>
              <a:r>
                <a:rPr lang="en-US" sz="2400" dirty="0" smtClean="0"/>
                <a:t>Visit our store.</a:t>
              </a:r>
              <a:br>
                <a:rPr lang="en-US" sz="2400" dirty="0" smtClean="0"/>
              </a:br>
              <a:r>
                <a:rPr lang="en-US" sz="2400" dirty="0" smtClean="0">
                  <a:solidFill>
                    <a:srgbClr val="FFFFFF"/>
                  </a:solidFill>
                </a:rPr>
                <a:t>Visit </a:t>
              </a:r>
              <a:r>
                <a:rPr lang="en-US" sz="2400" u="sng" dirty="0" smtClean="0"/>
                <a:t>our store</a:t>
              </a:r>
            </a:p>
            <a:p>
              <a:pPr marL="0" indent="0">
                <a:buFontTx/>
                <a:buNone/>
              </a:pPr>
              <a:endParaRPr lang="en-US" sz="2400" dirty="0"/>
            </a:p>
          </p:txBody>
        </p:sp>
        <p:pic>
          <p:nvPicPr>
            <p:cNvPr id="12" name="Picture 10"/>
            <p:cNvPicPr>
              <a:picLocks noChangeAspect="1" noChangeArrowheads="1"/>
            </p:cNvPicPr>
            <p:nvPr/>
          </p:nvPicPr>
          <p:blipFill>
            <a:blip r:embed="rId3" cstate="print"/>
            <a:srcRect/>
            <a:stretch>
              <a:fillRect/>
            </a:stretch>
          </p:blipFill>
          <p:spPr bwMode="auto">
            <a:xfrm>
              <a:off x="8267700" y="3200400"/>
              <a:ext cx="293688" cy="381000"/>
            </a:xfrm>
            <a:prstGeom prst="rect">
              <a:avLst/>
            </a:prstGeom>
            <a:noFill/>
            <a:ln w="25400">
              <a:noFill/>
              <a:miter lim="800000"/>
              <a:headEnd/>
              <a:tailEnd type="none" w="lg" len="lg"/>
            </a:ln>
          </p:spPr>
        </p:pic>
        <p:pic>
          <p:nvPicPr>
            <p:cNvPr id="13" name="Picture 10"/>
            <p:cNvPicPr>
              <a:picLocks noChangeAspect="1" noChangeArrowheads="1"/>
            </p:cNvPicPr>
            <p:nvPr/>
          </p:nvPicPr>
          <p:blipFill>
            <a:blip r:embed="rId3" cstate="print"/>
            <a:srcRect/>
            <a:stretch>
              <a:fillRect/>
            </a:stretch>
          </p:blipFill>
          <p:spPr bwMode="auto">
            <a:xfrm>
              <a:off x="8267700" y="4495800"/>
              <a:ext cx="293688" cy="381000"/>
            </a:xfrm>
            <a:prstGeom prst="rect">
              <a:avLst/>
            </a:prstGeom>
            <a:noFill/>
            <a:ln w="25400">
              <a:noFill/>
              <a:miter lim="800000"/>
              <a:headEnd/>
              <a:tailEnd type="none" w="lg" len="lg"/>
            </a:ln>
          </p:spPr>
        </p:pic>
        <p:pic>
          <p:nvPicPr>
            <p:cNvPr id="15" name="Picture 10"/>
            <p:cNvPicPr>
              <a:picLocks noChangeAspect="1" noChangeArrowheads="1"/>
            </p:cNvPicPr>
            <p:nvPr/>
          </p:nvPicPr>
          <p:blipFill>
            <a:blip r:embed="rId3" cstate="print"/>
            <a:srcRect/>
            <a:stretch>
              <a:fillRect/>
            </a:stretch>
          </p:blipFill>
          <p:spPr bwMode="auto">
            <a:xfrm>
              <a:off x="8267700" y="1905000"/>
              <a:ext cx="293688" cy="381000"/>
            </a:xfrm>
            <a:prstGeom prst="rect">
              <a:avLst/>
            </a:prstGeom>
            <a:noFill/>
            <a:ln w="25400">
              <a:noFill/>
              <a:miter lim="800000"/>
              <a:headEnd/>
              <a:tailEnd type="none" w="lg" len="lg"/>
            </a:ln>
          </p:spPr>
        </p:pic>
      </p:grpSp>
    </p:spTree>
    <p:extLst>
      <p:ext uri="{BB962C8B-B14F-4D97-AF65-F5344CB8AC3E}">
        <p14:creationId xmlns:p14="http://schemas.microsoft.com/office/powerpoint/2010/main" val="421116451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Contrast</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12</a:t>
            </a:fld>
            <a:endParaRPr lang="en-US"/>
          </a:p>
        </p:txBody>
      </p:sp>
    </p:spTree>
    <p:extLst>
      <p:ext uri="{BB962C8B-B14F-4D97-AF65-F5344CB8AC3E}">
        <p14:creationId xmlns:p14="http://schemas.microsoft.com/office/powerpoint/2010/main" val="3559520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ea typeface="ＭＳ Ｐゴシック" charset="-128"/>
              </a:rPr>
              <a:t>Contrast &amp; Visual Variables</a:t>
            </a:r>
          </a:p>
        </p:txBody>
      </p:sp>
      <p:sp>
        <p:nvSpPr>
          <p:cNvPr id="31747" name="Rectangle 3"/>
          <p:cNvSpPr>
            <a:spLocks noGrp="1" noChangeArrowheads="1"/>
          </p:cNvSpPr>
          <p:nvPr>
            <p:ph type="body" idx="1"/>
          </p:nvPr>
        </p:nvSpPr>
        <p:spPr/>
        <p:txBody>
          <a:bodyPr/>
          <a:lstStyle/>
          <a:p>
            <a:r>
              <a:rPr lang="en-US">
                <a:ea typeface="Arial" charset="0"/>
              </a:rPr>
              <a:t>Contrast encodes information along visual dimensions</a:t>
            </a:r>
          </a:p>
          <a:p>
            <a:endParaRPr lang="en-US">
              <a:ea typeface="Arial" charset="0"/>
            </a:endParaRPr>
          </a:p>
        </p:txBody>
      </p:sp>
      <p:sp>
        <p:nvSpPr>
          <p:cNvPr id="31748" name="Date Placeholder 3"/>
          <p:cNvSpPr>
            <a:spLocks noGrp="1"/>
          </p:cNvSpPr>
          <p:nvPr>
            <p:ph type="dt" sz="quarter" idx="10"/>
          </p:nvPr>
        </p:nvSpPr>
        <p:spPr>
          <a:noFill/>
        </p:spPr>
        <p:txBody>
          <a:bodyPr/>
          <a:lstStyle/>
          <a:p>
            <a:r>
              <a:rPr lang="en-US" smtClean="0"/>
              <a:t>Spring 2013</a:t>
            </a:r>
            <a:endParaRPr lang="en-US"/>
          </a:p>
        </p:txBody>
      </p:sp>
      <p:sp>
        <p:nvSpPr>
          <p:cNvPr id="31749"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1750" name="Slide Number Placeholder 5"/>
          <p:cNvSpPr>
            <a:spLocks noGrp="1"/>
          </p:cNvSpPr>
          <p:nvPr>
            <p:ph type="sldNum" sz="quarter" idx="12"/>
          </p:nvPr>
        </p:nvSpPr>
        <p:spPr>
          <a:noFill/>
        </p:spPr>
        <p:txBody>
          <a:bodyPr/>
          <a:lstStyle/>
          <a:p>
            <a:fld id="{BD1515AA-C4FB-B44F-A4C9-E9B0EA64C471}" type="slidenum">
              <a:rPr lang="en-US"/>
              <a:pPr/>
              <a:t>13</a:t>
            </a:fld>
            <a:endParaRPr lang="en-US"/>
          </a:p>
        </p:txBody>
      </p:sp>
      <p:sp>
        <p:nvSpPr>
          <p:cNvPr id="31751" name="Oval 4"/>
          <p:cNvSpPr>
            <a:spLocks noChangeArrowheads="1"/>
          </p:cNvSpPr>
          <p:nvPr/>
        </p:nvSpPr>
        <p:spPr bwMode="auto">
          <a:xfrm>
            <a:off x="7772400" y="3238500"/>
            <a:ext cx="838200" cy="8382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52" name="Oval 5"/>
          <p:cNvSpPr>
            <a:spLocks noChangeArrowheads="1"/>
          </p:cNvSpPr>
          <p:nvPr/>
        </p:nvSpPr>
        <p:spPr bwMode="auto">
          <a:xfrm>
            <a:off x="7924800" y="4229100"/>
            <a:ext cx="533400" cy="5334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53" name="Oval 6"/>
          <p:cNvSpPr>
            <a:spLocks noChangeArrowheads="1"/>
          </p:cNvSpPr>
          <p:nvPr/>
        </p:nvSpPr>
        <p:spPr bwMode="auto">
          <a:xfrm>
            <a:off x="8039100" y="5141913"/>
            <a:ext cx="304800" cy="3048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54" name="Text Box 30"/>
          <p:cNvSpPr txBox="1">
            <a:spLocks noChangeArrowheads="1"/>
          </p:cNvSpPr>
          <p:nvPr/>
        </p:nvSpPr>
        <p:spPr bwMode="auto">
          <a:xfrm>
            <a:off x="7859713" y="2781300"/>
            <a:ext cx="663575"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size</a:t>
            </a:r>
          </a:p>
        </p:txBody>
      </p:sp>
      <p:grpSp>
        <p:nvGrpSpPr>
          <p:cNvPr id="2" name="Group 1"/>
          <p:cNvGrpSpPr/>
          <p:nvPr/>
        </p:nvGrpSpPr>
        <p:grpSpPr>
          <a:xfrm>
            <a:off x="609600" y="2781300"/>
            <a:ext cx="833438" cy="2778125"/>
            <a:chOff x="838200" y="2781300"/>
            <a:chExt cx="833438" cy="2778125"/>
          </a:xfrm>
        </p:grpSpPr>
        <p:sp>
          <p:nvSpPr>
            <p:cNvPr id="31781" name="Oval 7"/>
            <p:cNvSpPr>
              <a:spLocks noChangeArrowheads="1"/>
            </p:cNvSpPr>
            <p:nvPr/>
          </p:nvSpPr>
          <p:spPr bwMode="auto">
            <a:xfrm>
              <a:off x="987425" y="3390900"/>
              <a:ext cx="533400" cy="533400"/>
            </a:xfrm>
            <a:prstGeom prst="ellipse">
              <a:avLst/>
            </a:prstGeom>
            <a:solidFill>
              <a:schemeClr val="tx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82" name="Oval 8"/>
            <p:cNvSpPr>
              <a:spLocks noChangeArrowheads="1"/>
            </p:cNvSpPr>
            <p:nvPr/>
          </p:nvSpPr>
          <p:spPr bwMode="auto">
            <a:xfrm>
              <a:off x="987425" y="4229100"/>
              <a:ext cx="533400" cy="533400"/>
            </a:xfrm>
            <a:prstGeom prst="ellipse">
              <a:avLst/>
            </a:prstGeom>
            <a:solidFill>
              <a:schemeClr val="bg2">
                <a:lumMod val="60000"/>
                <a:lumOff val="40000"/>
              </a:schemeClr>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83" name="Oval 9"/>
            <p:cNvSpPr>
              <a:spLocks noChangeArrowheads="1"/>
            </p:cNvSpPr>
            <p:nvPr/>
          </p:nvSpPr>
          <p:spPr bwMode="auto">
            <a:xfrm>
              <a:off x="987425" y="5026025"/>
              <a:ext cx="533400" cy="5334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solidFill>
                  <a:srgbClr val="FFFFFF"/>
                </a:solidFill>
              </a:endParaRPr>
            </a:p>
          </p:txBody>
        </p:sp>
        <p:sp>
          <p:nvSpPr>
            <p:cNvPr id="31784" name="Text Box 31"/>
            <p:cNvSpPr txBox="1">
              <a:spLocks noChangeArrowheads="1"/>
            </p:cNvSpPr>
            <p:nvPr/>
          </p:nvSpPr>
          <p:spPr bwMode="auto">
            <a:xfrm>
              <a:off x="838200" y="2781300"/>
              <a:ext cx="833438"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value</a:t>
              </a:r>
            </a:p>
          </p:txBody>
        </p:sp>
      </p:grpSp>
      <p:grpSp>
        <p:nvGrpSpPr>
          <p:cNvPr id="31756" name="Group 39"/>
          <p:cNvGrpSpPr>
            <a:grpSpLocks/>
          </p:cNvGrpSpPr>
          <p:nvPr/>
        </p:nvGrpSpPr>
        <p:grpSpPr bwMode="auto">
          <a:xfrm>
            <a:off x="1635125" y="2781300"/>
            <a:ext cx="636588" cy="2778125"/>
            <a:chOff x="1104" y="1752"/>
            <a:chExt cx="401" cy="1750"/>
          </a:xfrm>
        </p:grpSpPr>
        <p:sp>
          <p:nvSpPr>
            <p:cNvPr id="31777" name="Oval 10"/>
            <p:cNvSpPr>
              <a:spLocks noChangeArrowheads="1"/>
            </p:cNvSpPr>
            <p:nvPr/>
          </p:nvSpPr>
          <p:spPr bwMode="auto">
            <a:xfrm>
              <a:off x="1137" y="2136"/>
              <a:ext cx="336" cy="336"/>
            </a:xfrm>
            <a:prstGeom prst="ellipse">
              <a:avLst/>
            </a:prstGeom>
            <a:solidFill>
              <a:srgbClr val="2501FF"/>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78" name="Oval 11"/>
            <p:cNvSpPr>
              <a:spLocks noChangeArrowheads="1"/>
            </p:cNvSpPr>
            <p:nvPr/>
          </p:nvSpPr>
          <p:spPr bwMode="auto">
            <a:xfrm>
              <a:off x="1137" y="2664"/>
              <a:ext cx="336" cy="336"/>
            </a:xfrm>
            <a:prstGeom prst="ellipse">
              <a:avLst/>
            </a:prstGeom>
            <a:solidFill>
              <a:srgbClr val="FF6767"/>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79" name="Oval 12"/>
            <p:cNvSpPr>
              <a:spLocks noChangeArrowheads="1"/>
            </p:cNvSpPr>
            <p:nvPr/>
          </p:nvSpPr>
          <p:spPr bwMode="auto">
            <a:xfrm>
              <a:off x="1137" y="3166"/>
              <a:ext cx="336" cy="336"/>
            </a:xfrm>
            <a:prstGeom prst="ellipse">
              <a:avLst/>
            </a:prstGeom>
            <a:solidFill>
              <a:srgbClr val="A3FF99"/>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80" name="Text Box 32"/>
            <p:cNvSpPr txBox="1">
              <a:spLocks noChangeArrowheads="1"/>
            </p:cNvSpPr>
            <p:nvPr/>
          </p:nvSpPr>
          <p:spPr bwMode="auto">
            <a:xfrm>
              <a:off x="1104" y="1752"/>
              <a:ext cx="401" cy="250"/>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hue</a:t>
              </a:r>
            </a:p>
          </p:txBody>
        </p:sp>
      </p:grpSp>
      <p:grpSp>
        <p:nvGrpSpPr>
          <p:cNvPr id="31757" name="Group 44"/>
          <p:cNvGrpSpPr>
            <a:grpSpLocks/>
          </p:cNvGrpSpPr>
          <p:nvPr/>
        </p:nvGrpSpPr>
        <p:grpSpPr bwMode="auto">
          <a:xfrm>
            <a:off x="6084888" y="2781300"/>
            <a:ext cx="1495425" cy="2779713"/>
            <a:chOff x="4080" y="1752"/>
            <a:chExt cx="942" cy="1751"/>
          </a:xfrm>
        </p:grpSpPr>
        <p:sp>
          <p:nvSpPr>
            <p:cNvPr id="31773" name="AutoShape 16"/>
            <p:cNvSpPr>
              <a:spLocks noChangeArrowheads="1"/>
            </p:cNvSpPr>
            <p:nvPr/>
          </p:nvSpPr>
          <p:spPr bwMode="auto">
            <a:xfrm rot="2700000">
              <a:off x="4383" y="2136"/>
              <a:ext cx="336" cy="3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4" name="AutoShape 17"/>
            <p:cNvSpPr>
              <a:spLocks noChangeArrowheads="1"/>
            </p:cNvSpPr>
            <p:nvPr/>
          </p:nvSpPr>
          <p:spPr bwMode="auto">
            <a:xfrm>
              <a:off x="4383" y="2664"/>
              <a:ext cx="336" cy="3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5" name="AutoShape 18"/>
            <p:cNvSpPr>
              <a:spLocks noChangeArrowheads="1"/>
            </p:cNvSpPr>
            <p:nvPr/>
          </p:nvSpPr>
          <p:spPr bwMode="auto">
            <a:xfrm rot="-2700000">
              <a:off x="4383" y="3167"/>
              <a:ext cx="336" cy="3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6" name="Text Box 33"/>
            <p:cNvSpPr txBox="1">
              <a:spLocks noChangeArrowheads="1"/>
            </p:cNvSpPr>
            <p:nvPr/>
          </p:nvSpPr>
          <p:spPr bwMode="auto">
            <a:xfrm>
              <a:off x="4080" y="1752"/>
              <a:ext cx="942" cy="250"/>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orientation</a:t>
              </a:r>
            </a:p>
          </p:txBody>
        </p:sp>
      </p:grpSp>
      <p:grpSp>
        <p:nvGrpSpPr>
          <p:cNvPr id="31762" name="Group 41"/>
          <p:cNvGrpSpPr>
            <a:grpSpLocks/>
          </p:cNvGrpSpPr>
          <p:nvPr/>
        </p:nvGrpSpPr>
        <p:grpSpPr bwMode="auto">
          <a:xfrm>
            <a:off x="2605088" y="2781300"/>
            <a:ext cx="919163" cy="2778125"/>
            <a:chOff x="2531" y="1752"/>
            <a:chExt cx="579" cy="1750"/>
          </a:xfrm>
        </p:grpSpPr>
        <p:sp>
          <p:nvSpPr>
            <p:cNvPr id="31769" name="AutoShape 22"/>
            <p:cNvSpPr>
              <a:spLocks noChangeArrowheads="1"/>
            </p:cNvSpPr>
            <p:nvPr/>
          </p:nvSpPr>
          <p:spPr bwMode="auto">
            <a:xfrm>
              <a:off x="2652" y="2160"/>
              <a:ext cx="336" cy="288"/>
            </a:xfrm>
            <a:prstGeom prst="triangle">
              <a:avLst>
                <a:gd name="adj" fmla="val 50000"/>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0" name="Rectangle 23"/>
            <p:cNvSpPr>
              <a:spLocks noChangeArrowheads="1"/>
            </p:cNvSpPr>
            <p:nvPr/>
          </p:nvSpPr>
          <p:spPr bwMode="auto">
            <a:xfrm>
              <a:off x="2652" y="2688"/>
              <a:ext cx="336" cy="288"/>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1" name="AutoShape 24"/>
            <p:cNvSpPr>
              <a:spLocks noChangeArrowheads="1"/>
            </p:cNvSpPr>
            <p:nvPr/>
          </p:nvSpPr>
          <p:spPr bwMode="auto">
            <a:xfrm>
              <a:off x="2652" y="3166"/>
              <a:ext cx="336" cy="336"/>
            </a:xfrm>
            <a:prstGeom prst="plus">
              <a:avLst>
                <a:gd name="adj" fmla="val 25000"/>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1772" name="Text Box 35"/>
            <p:cNvSpPr txBox="1">
              <a:spLocks noChangeArrowheads="1"/>
            </p:cNvSpPr>
            <p:nvPr/>
          </p:nvSpPr>
          <p:spPr bwMode="auto">
            <a:xfrm>
              <a:off x="2531" y="1752"/>
              <a:ext cx="579" cy="250"/>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shape</a:t>
              </a:r>
            </a:p>
          </p:txBody>
        </p:sp>
      </p:grpSp>
      <p:cxnSp>
        <p:nvCxnSpPr>
          <p:cNvPr id="31763" name="AutoShape 28"/>
          <p:cNvCxnSpPr>
            <a:cxnSpLocks noChangeShapeType="1"/>
            <a:stCxn id="31767" idx="0"/>
            <a:endCxn id="31766" idx="4"/>
          </p:cNvCxnSpPr>
          <p:nvPr/>
        </p:nvCxnSpPr>
        <p:spPr bwMode="auto">
          <a:xfrm flipV="1">
            <a:off x="5067300" y="3962400"/>
            <a:ext cx="0" cy="1066800"/>
          </a:xfrm>
          <a:prstGeom prst="straightConnector1">
            <a:avLst/>
          </a:prstGeom>
          <a:noFill/>
          <a:ln w="12700" cap="rnd">
            <a:solidFill>
              <a:schemeClr val="tx1"/>
            </a:solidFill>
            <a:prstDash val="sysDot"/>
            <a:round/>
            <a:headEnd type="none" w="sm" len="sm"/>
            <a:tailEnd type="none" w="sm" len="sm"/>
          </a:ln>
        </p:spPr>
      </p:cxnSp>
      <p:cxnSp>
        <p:nvCxnSpPr>
          <p:cNvPr id="31764" name="AutoShape 29"/>
          <p:cNvCxnSpPr>
            <a:cxnSpLocks noChangeShapeType="1"/>
            <a:stCxn id="31767" idx="6"/>
            <a:endCxn id="31768" idx="2"/>
          </p:cNvCxnSpPr>
          <p:nvPr/>
        </p:nvCxnSpPr>
        <p:spPr bwMode="auto">
          <a:xfrm>
            <a:off x="5334000" y="5295900"/>
            <a:ext cx="152400" cy="0"/>
          </a:xfrm>
          <a:prstGeom prst="straightConnector1">
            <a:avLst/>
          </a:prstGeom>
          <a:noFill/>
          <a:ln w="12700" cap="rnd">
            <a:solidFill>
              <a:schemeClr val="tx1"/>
            </a:solidFill>
            <a:prstDash val="sysDot"/>
            <a:round/>
            <a:headEnd type="none" w="sm" len="sm"/>
            <a:tailEnd type="none" w="sm" len="sm"/>
          </a:ln>
        </p:spPr>
      </p:cxnSp>
      <p:sp>
        <p:nvSpPr>
          <p:cNvPr id="31765" name="Text Box 36"/>
          <p:cNvSpPr txBox="1">
            <a:spLocks noChangeArrowheads="1"/>
          </p:cNvSpPr>
          <p:nvPr/>
        </p:nvSpPr>
        <p:spPr bwMode="auto">
          <a:xfrm>
            <a:off x="4721225" y="2781300"/>
            <a:ext cx="1171575"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position</a:t>
            </a:r>
          </a:p>
        </p:txBody>
      </p:sp>
      <p:sp>
        <p:nvSpPr>
          <p:cNvPr id="31766" name="Oval 47"/>
          <p:cNvSpPr>
            <a:spLocks noChangeArrowheads="1"/>
          </p:cNvSpPr>
          <p:nvPr/>
        </p:nvSpPr>
        <p:spPr bwMode="auto">
          <a:xfrm>
            <a:off x="4800600" y="3429000"/>
            <a:ext cx="533400" cy="5334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67" name="Oval 48"/>
          <p:cNvSpPr>
            <a:spLocks noChangeArrowheads="1"/>
          </p:cNvSpPr>
          <p:nvPr/>
        </p:nvSpPr>
        <p:spPr bwMode="auto">
          <a:xfrm>
            <a:off x="4800600" y="5029200"/>
            <a:ext cx="533400" cy="5334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1768" name="Oval 49"/>
          <p:cNvSpPr>
            <a:spLocks noChangeArrowheads="1"/>
          </p:cNvSpPr>
          <p:nvPr/>
        </p:nvSpPr>
        <p:spPr bwMode="auto">
          <a:xfrm>
            <a:off x="5486400" y="5029200"/>
            <a:ext cx="533400" cy="5334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9697878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Visual Variables</a:t>
            </a:r>
            <a:endParaRPr lang="en-US" dirty="0"/>
          </a:p>
        </p:txBody>
      </p:sp>
      <p:sp>
        <p:nvSpPr>
          <p:cNvPr id="3" name="Text Placeholder 2"/>
          <p:cNvSpPr>
            <a:spLocks noGrp="1"/>
          </p:cNvSpPr>
          <p:nvPr>
            <p:ph type="body" idx="1"/>
          </p:nvPr>
        </p:nvSpPr>
        <p:spPr>
          <a:xfrm>
            <a:off x="685800" y="914400"/>
            <a:ext cx="7772400" cy="5181600"/>
          </a:xfrm>
        </p:spPr>
        <p:txBody>
          <a:bodyPr/>
          <a:lstStyle/>
          <a:p>
            <a:r>
              <a:rPr lang="en-US" sz="2400" dirty="0"/>
              <a:t>Scale = kinds of comparisons </a:t>
            </a:r>
            <a:r>
              <a:rPr lang="en-US" sz="2400" dirty="0" smtClean="0"/>
              <a:t>possible</a:t>
            </a:r>
          </a:p>
          <a:p>
            <a:pPr lvl="1"/>
            <a:r>
              <a:rPr lang="en-US" sz="2000" dirty="0" smtClean="0"/>
              <a:t>Nominal (can compare only for equality)</a:t>
            </a:r>
          </a:p>
          <a:p>
            <a:pPr lvl="1"/>
            <a:r>
              <a:rPr lang="en-US" sz="2000" dirty="0" smtClean="0"/>
              <a:t>Ordered (can compare &lt;, &gt;)</a:t>
            </a:r>
          </a:p>
          <a:p>
            <a:pPr lvl="1"/>
            <a:r>
              <a:rPr lang="en-US" sz="2000" dirty="0" smtClean="0"/>
              <a:t>Quantitative (can compare amount of difference)</a:t>
            </a:r>
          </a:p>
          <a:p>
            <a:r>
              <a:rPr lang="en-US" sz="2400" dirty="0"/>
              <a:t>Length = number of distinguishable levels</a:t>
            </a:r>
          </a:p>
          <a:p>
            <a:endParaRPr lang="en-US" dirty="0" smtClean="0"/>
          </a:p>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36664490"/>
              </p:ext>
            </p:extLst>
          </p:nvPr>
        </p:nvGraphicFramePr>
        <p:xfrm>
          <a:off x="457200" y="3048000"/>
          <a:ext cx="8305801" cy="3215640"/>
        </p:xfrm>
        <a:graphic>
          <a:graphicData uri="http://schemas.openxmlformats.org/drawingml/2006/table">
            <a:tbl>
              <a:tblPr>
                <a:tableStyleId>{F5AB1C69-6EDB-4FF4-983F-18BD219EF322}</a:tableStyleId>
              </a:tblPr>
              <a:tblGrid>
                <a:gridCol w="1600200"/>
                <a:gridCol w="838200"/>
                <a:gridCol w="1121229"/>
                <a:gridCol w="1186543"/>
                <a:gridCol w="1186543"/>
                <a:gridCol w="1186543"/>
                <a:gridCol w="1186543"/>
              </a:tblGrid>
              <a:tr h="628650">
                <a:tc>
                  <a:txBody>
                    <a:bodyPr/>
                    <a:lstStyle/>
                    <a:p>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Value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Hue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Shape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Position</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Orient</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Size</a:t>
                      </a:r>
                      <a:endParaRPr lang="en-US" sz="2000" dirty="0"/>
                    </a:p>
                  </a:txBody>
                  <a:tcPr>
                    <a:lnB w="12700" cap="flat" cmpd="sng" algn="ctr">
                      <a:solidFill>
                        <a:scrgbClr r="0" g="0" b="0"/>
                      </a:solidFill>
                      <a:prstDash val="solid"/>
                      <a:round/>
                      <a:headEnd type="none" w="med" len="med"/>
                      <a:tailEnd type="none" w="med" len="med"/>
                    </a:lnB>
                  </a:tcPr>
                </a:tc>
              </a:tr>
              <a:tr h="628650">
                <a:tc>
                  <a:txBody>
                    <a:bodyPr/>
                    <a:lstStyle/>
                    <a:p>
                      <a:r>
                        <a:rPr lang="en-US" sz="2000" dirty="0" smtClean="0"/>
                        <a:t>Nominal</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r>
              <a:tr h="628650">
                <a:tc>
                  <a:txBody>
                    <a:bodyPr/>
                    <a:lstStyle/>
                    <a:p>
                      <a:r>
                        <a:rPr lang="en-US" sz="2000" dirty="0" smtClean="0"/>
                        <a:t>Ordered</a:t>
                      </a: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endParaRPr lang="en-US" sz="2000" dirty="0"/>
                    </a:p>
                  </a:txBody>
                  <a:tcPr/>
                </a:tc>
                <a:tc>
                  <a:txBody>
                    <a:bodyPr/>
                    <a:lstStyle/>
                    <a:p>
                      <a:pPr algn="ct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r>
              <a:tr h="628650">
                <a:tc>
                  <a:txBody>
                    <a:bodyPr/>
                    <a:lstStyle/>
                    <a:p>
                      <a:r>
                        <a:rPr lang="en-US" sz="2000" dirty="0" smtClean="0"/>
                        <a:t>Quantitative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endParaRPr lang="en-US" sz="2000" dirty="0"/>
                    </a:p>
                  </a:txBody>
                  <a:tcPr>
                    <a:lnB w="12700" cap="flat" cmpd="sng" algn="ctr">
                      <a:solidFill>
                        <a:scrgbClr r="0" g="0" b="0"/>
                      </a:solidFill>
                      <a:prstDash val="solid"/>
                      <a:round/>
                      <a:headEnd type="none" w="med" len="med"/>
                      <a:tailEnd type="none" w="med" len="med"/>
                    </a:lnB>
                  </a:tcPr>
                </a:tc>
                <a:tc>
                  <a:txBody>
                    <a:bodyPr/>
                    <a:lstStyle/>
                    <a:p>
                      <a:pPr algn="ctr"/>
                      <a:endParaRPr lang="en-US" sz="2000"/>
                    </a:p>
                  </a:txBody>
                  <a:tcPr>
                    <a:lnB w="12700" cap="flat" cmpd="sng" algn="ctr">
                      <a:solidFill>
                        <a:scrgbClr r="0" g="0" b="0"/>
                      </a:solidFill>
                      <a:prstDash val="solid"/>
                      <a:round/>
                      <a:headEnd type="none" w="med" len="med"/>
                      <a:tailEnd type="none" w="med" len="med"/>
                    </a:lnB>
                  </a:tcPr>
                </a:tc>
                <a:tc>
                  <a:txBody>
                    <a:bodyPr/>
                    <a:lstStyle/>
                    <a:p>
                      <a:pPr algn="ct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latin typeface="Zapf Dingbats"/>
                          <a:ea typeface="Zapf Dingbats"/>
                          <a:cs typeface="Zapf Dingbats"/>
                          <a:sym typeface="Zapf Dingbats"/>
                        </a:rPr>
                        <a:t>✔</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latin typeface="Zapf Dingbats"/>
                          <a:ea typeface="Zapf Dingbats"/>
                          <a:cs typeface="Zapf Dingbats"/>
                          <a:sym typeface="Zapf Dingbats"/>
                        </a:rPr>
                        <a:t>✔</a:t>
                      </a:r>
                      <a:endParaRPr lang="en-US" sz="2000" dirty="0"/>
                    </a:p>
                  </a:txBody>
                  <a:tcPr>
                    <a:lnB w="12700" cap="flat" cmpd="sng" algn="ctr">
                      <a:solidFill>
                        <a:scrgbClr r="0" g="0" b="0"/>
                      </a:solidFill>
                      <a:prstDash val="solid"/>
                      <a:round/>
                      <a:headEnd type="none" w="med" len="med"/>
                      <a:tailEnd type="none" w="med" len="med"/>
                    </a:lnB>
                  </a:tcPr>
                </a:tc>
              </a:tr>
              <a:tr h="628650">
                <a:tc>
                  <a:txBody>
                    <a:bodyPr/>
                    <a:lstStyle/>
                    <a:p>
                      <a:r>
                        <a:rPr lang="en-US" sz="2000" dirty="0" smtClean="0"/>
                        <a:t>Scale</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~10</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~10</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very long</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very long</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~4</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t>~10</a:t>
                      </a:r>
                      <a:endParaRPr lang="en-US" sz="2000" dirty="0"/>
                    </a:p>
                  </a:txBody>
                  <a:tcPr>
                    <a:lnT w="12700" cap="flat" cmpd="sng" algn="ctr">
                      <a:solidFill>
                        <a:scrgbClr r="0" g="0" b="0"/>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01146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Hue Is Not Ordered or Quantitative</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15</a:t>
            </a:fld>
            <a:endParaRPr lang="en-US"/>
          </a:p>
        </p:txBody>
      </p:sp>
      <p:pic>
        <p:nvPicPr>
          <p:cNvPr id="7" name="Picture 6"/>
          <p:cNvPicPr>
            <a:picLocks noChangeAspect="1"/>
          </p:cNvPicPr>
          <p:nvPr/>
        </p:nvPicPr>
        <p:blipFill>
          <a:blip r:embed="rId3"/>
          <a:stretch>
            <a:fillRect/>
          </a:stretch>
        </p:blipFill>
        <p:spPr>
          <a:xfrm>
            <a:off x="584200" y="889000"/>
            <a:ext cx="7962900" cy="5080000"/>
          </a:xfrm>
          <a:prstGeom prst="rect">
            <a:avLst/>
          </a:prstGeom>
        </p:spPr>
      </p:pic>
    </p:spTree>
    <p:extLst>
      <p:ext uri="{BB962C8B-B14F-4D97-AF65-F5344CB8AC3E}">
        <p14:creationId xmlns:p14="http://schemas.microsoft.com/office/powerpoint/2010/main" val="396357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ea typeface="ＭＳ Ｐゴシック" charset="-128"/>
              </a:rPr>
              <a:t>Selectivity &amp; Associativity</a:t>
            </a:r>
            <a:endParaRPr lang="en-US" dirty="0">
              <a:ea typeface="ＭＳ Ｐゴシック" charset="-128"/>
            </a:endParaRPr>
          </a:p>
        </p:txBody>
      </p:sp>
      <p:sp>
        <p:nvSpPr>
          <p:cNvPr id="37891" name="Rectangle 3"/>
          <p:cNvSpPr>
            <a:spLocks noGrp="1" noChangeArrowheads="1"/>
          </p:cNvSpPr>
          <p:nvPr>
            <p:ph type="body" idx="1"/>
          </p:nvPr>
        </p:nvSpPr>
        <p:spPr>
          <a:xfrm>
            <a:off x="685800" y="990600"/>
            <a:ext cx="7772400" cy="5105400"/>
          </a:xfrm>
        </p:spPr>
        <p:txBody>
          <a:bodyPr/>
          <a:lstStyle/>
          <a:p>
            <a:r>
              <a:rPr lang="en-US" sz="2400" dirty="0">
                <a:ea typeface="Arial" charset="0"/>
              </a:rPr>
              <a:t>Selective </a:t>
            </a:r>
            <a:r>
              <a:rPr lang="en-US" sz="2400" dirty="0" smtClean="0">
                <a:ea typeface="Arial" charset="0"/>
              </a:rPr>
              <a:t>perception</a:t>
            </a:r>
          </a:p>
          <a:p>
            <a:pPr lvl="1"/>
            <a:r>
              <a:rPr lang="en-US" sz="2000" dirty="0"/>
              <a:t>C</a:t>
            </a:r>
            <a:r>
              <a:rPr lang="en-US" sz="2000" dirty="0" smtClean="0">
                <a:ea typeface="Arial" charset="0"/>
              </a:rPr>
              <a:t>an </a:t>
            </a:r>
            <a:r>
              <a:rPr lang="en-US" sz="2000" dirty="0">
                <a:ea typeface="Arial" charset="0"/>
              </a:rPr>
              <a:t>attention be focused on one value of the variable, excluding other variables and values</a:t>
            </a:r>
            <a:r>
              <a:rPr lang="en-US" sz="2000" dirty="0" smtClean="0">
                <a:ea typeface="Arial" charset="0"/>
              </a:rPr>
              <a:t>?</a:t>
            </a:r>
          </a:p>
          <a:p>
            <a:pPr lvl="2"/>
            <a:r>
              <a:rPr lang="en-US" sz="1800" dirty="0" smtClean="0"/>
              <a:t>Shape doesn’t “pop out”</a:t>
            </a:r>
            <a:endParaRPr lang="en-US" sz="1800" dirty="0"/>
          </a:p>
          <a:p>
            <a:r>
              <a:rPr lang="en-US" sz="2400" dirty="0" smtClean="0">
                <a:ea typeface="Arial" charset="0"/>
              </a:rPr>
              <a:t>Associative perception</a:t>
            </a:r>
          </a:p>
          <a:p>
            <a:pPr lvl="1"/>
            <a:r>
              <a:rPr lang="en-US" sz="2000" dirty="0" smtClean="0"/>
              <a:t>Can variable be ignored while looking at other variables?</a:t>
            </a:r>
          </a:p>
          <a:p>
            <a:pPr lvl="2"/>
            <a:r>
              <a:rPr lang="en-US" sz="1800" dirty="0"/>
              <a:t>Small size and low value interfere with ability to perceive hue, value, and </a:t>
            </a:r>
            <a:r>
              <a:rPr lang="en-US" sz="1800" dirty="0" smtClean="0"/>
              <a:t>shape</a:t>
            </a:r>
            <a:endParaRPr lang="en-US" sz="1800" dirty="0"/>
          </a:p>
        </p:txBody>
      </p:sp>
      <p:sp>
        <p:nvSpPr>
          <p:cNvPr id="37892" name="Date Placeholder 3"/>
          <p:cNvSpPr>
            <a:spLocks noGrp="1"/>
          </p:cNvSpPr>
          <p:nvPr>
            <p:ph type="dt" sz="quarter" idx="10"/>
          </p:nvPr>
        </p:nvSpPr>
        <p:spPr>
          <a:noFill/>
        </p:spPr>
        <p:txBody>
          <a:bodyPr/>
          <a:lstStyle/>
          <a:p>
            <a:r>
              <a:rPr lang="en-US" smtClean="0"/>
              <a:t>Spring 2013</a:t>
            </a:r>
            <a:endParaRPr lang="en-US"/>
          </a:p>
        </p:txBody>
      </p:sp>
      <p:sp>
        <p:nvSpPr>
          <p:cNvPr id="3789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37894" name="Slide Number Placeholder 5"/>
          <p:cNvSpPr>
            <a:spLocks noGrp="1"/>
          </p:cNvSpPr>
          <p:nvPr>
            <p:ph type="sldNum" sz="quarter" idx="12"/>
          </p:nvPr>
        </p:nvSpPr>
        <p:spPr>
          <a:noFill/>
        </p:spPr>
        <p:txBody>
          <a:bodyPr/>
          <a:lstStyle/>
          <a:p>
            <a:fld id="{D6F8ACC9-65B2-C44C-A2CF-F9DAC5373C59}" type="slidenum">
              <a:rPr lang="en-US"/>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148981046"/>
              </p:ext>
            </p:extLst>
          </p:nvPr>
        </p:nvGraphicFramePr>
        <p:xfrm>
          <a:off x="457200" y="4038600"/>
          <a:ext cx="8305801" cy="1885950"/>
        </p:xfrm>
        <a:graphic>
          <a:graphicData uri="http://schemas.openxmlformats.org/drawingml/2006/table">
            <a:tbl>
              <a:tblPr>
                <a:tableStyleId>{F5AB1C69-6EDB-4FF4-983F-18BD219EF322}</a:tableStyleId>
              </a:tblPr>
              <a:tblGrid>
                <a:gridCol w="1600200"/>
                <a:gridCol w="838200"/>
                <a:gridCol w="1121229"/>
                <a:gridCol w="1186543"/>
                <a:gridCol w="1186543"/>
                <a:gridCol w="1186543"/>
                <a:gridCol w="1186543"/>
              </a:tblGrid>
              <a:tr h="628650">
                <a:tc>
                  <a:txBody>
                    <a:bodyPr/>
                    <a:lstStyle/>
                    <a:p>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Value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Hue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Shape</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Position</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Orient</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Size</a:t>
                      </a:r>
                      <a:endParaRPr lang="en-US" sz="2000" dirty="0"/>
                    </a:p>
                  </a:txBody>
                  <a:tcPr>
                    <a:lnB w="12700" cap="flat" cmpd="sng" algn="ctr">
                      <a:solidFill>
                        <a:scrgbClr r="0" g="0" b="0"/>
                      </a:solidFill>
                      <a:prstDash val="solid"/>
                      <a:round/>
                      <a:headEnd type="none" w="med" len="med"/>
                      <a:tailEnd type="none" w="med" len="med"/>
                    </a:lnB>
                  </a:tcPr>
                </a:tc>
              </a:tr>
              <a:tr h="628650">
                <a:tc>
                  <a:txBody>
                    <a:bodyPr/>
                    <a:lstStyle/>
                    <a:p>
                      <a:r>
                        <a:rPr lang="en-US" sz="2000" dirty="0" smtClean="0"/>
                        <a:t>Selective</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c>
                  <a:txBody>
                    <a:bodyPr/>
                    <a:lstStyle/>
                    <a:p>
                      <a:pPr algn="ctr"/>
                      <a:r>
                        <a:rPr lang="en-US" sz="2000" dirty="0" smtClean="0">
                          <a:latin typeface="Zapf Dingbats"/>
                          <a:ea typeface="Zapf Dingbats"/>
                          <a:cs typeface="Zapf Dingbats"/>
                          <a:sym typeface="Zapf Dingbats"/>
                        </a:rPr>
                        <a:t>✔</a:t>
                      </a:r>
                      <a:endParaRPr lang="en-US" sz="2000" dirty="0"/>
                    </a:p>
                  </a:txBody>
                  <a:tcPr>
                    <a:lnT w="12700" cap="flat" cmpd="sng" algn="ctr">
                      <a:solidFill>
                        <a:scrgbClr r="0" g="0" b="0"/>
                      </a:solidFill>
                      <a:prstDash val="solid"/>
                      <a:round/>
                      <a:headEnd type="none" w="med" len="med"/>
                      <a:tailEnd type="none" w="med" len="med"/>
                    </a:lnT>
                  </a:tcPr>
                </a:tc>
              </a:tr>
              <a:tr h="628650">
                <a:tc>
                  <a:txBody>
                    <a:bodyPr/>
                    <a:lstStyle/>
                    <a:p>
                      <a:r>
                        <a:rPr lang="en-US" sz="2000" dirty="0" smtClean="0"/>
                        <a:t>Associative</a:t>
                      </a:r>
                      <a:endParaRPr lang="en-US" sz="2000" dirty="0"/>
                    </a:p>
                  </a:txBody>
                  <a:tcPr/>
                </a:tc>
                <a:tc>
                  <a:txBody>
                    <a:bodyPr/>
                    <a:lstStyle/>
                    <a:p>
                      <a:pPr algn="ct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r>
                        <a:rPr lang="en-US" sz="2000" dirty="0" smtClean="0">
                          <a:latin typeface="Zapf Dingbats"/>
                          <a:ea typeface="Zapf Dingbats"/>
                          <a:cs typeface="Zapf Dingbats"/>
                          <a:sym typeface="Zapf Dingbats"/>
                        </a:rPr>
                        <a:t>✔</a:t>
                      </a:r>
                      <a:endParaRPr lang="en-US" sz="2000" dirty="0"/>
                    </a:p>
                  </a:txBody>
                  <a:tcPr/>
                </a:tc>
                <a:tc>
                  <a:txBody>
                    <a:bodyPr/>
                    <a:lstStyle/>
                    <a:p>
                      <a:pPr algn="ctr"/>
                      <a:endParaRPr lang="en-US" sz="2000" dirty="0"/>
                    </a:p>
                  </a:txBody>
                  <a:tcPr/>
                </a:tc>
              </a:tr>
            </a:tbl>
          </a:graphicData>
        </a:graphic>
      </p:graphicFrame>
    </p:spTree>
    <p:extLst>
      <p:ext uri="{BB962C8B-B14F-4D97-AF65-F5344CB8AC3E}">
        <p14:creationId xmlns:p14="http://schemas.microsoft.com/office/powerpoint/2010/main" val="2229746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9982" name="Date Placeholder 45"/>
          <p:cNvSpPr>
            <a:spLocks noGrp="1"/>
          </p:cNvSpPr>
          <p:nvPr>
            <p:ph type="dt" sz="half" idx="10"/>
          </p:nvPr>
        </p:nvSpPr>
        <p:spPr>
          <a:noFill/>
        </p:spPr>
        <p:txBody>
          <a:bodyPr/>
          <a:lstStyle/>
          <a:p>
            <a:r>
              <a:rPr lang="en-US" smtClean="0"/>
              <a:t>Spring 2013</a:t>
            </a:r>
            <a:endParaRPr lang="en-US"/>
          </a:p>
        </p:txBody>
      </p:sp>
      <p:sp>
        <p:nvSpPr>
          <p:cNvPr id="39984" name="Footer Placeholder 47"/>
          <p:cNvSpPr>
            <a:spLocks noGrp="1"/>
          </p:cNvSpPr>
          <p:nvPr>
            <p:ph type="ftr" sz="quarter" idx="11"/>
          </p:nvPr>
        </p:nvSpPr>
        <p:spPr>
          <a:noFill/>
        </p:spPr>
        <p:txBody>
          <a:bodyPr/>
          <a:lstStyle/>
          <a:p>
            <a:r>
              <a:rPr lang="en-US" smtClean="0"/>
              <a:t>6.813/6.831 User Interface Design and Implementation</a:t>
            </a:r>
            <a:endParaRPr lang="en-US"/>
          </a:p>
        </p:txBody>
      </p:sp>
      <p:sp>
        <p:nvSpPr>
          <p:cNvPr id="39983" name="Slide Number Placeholder 46"/>
          <p:cNvSpPr>
            <a:spLocks noGrp="1"/>
          </p:cNvSpPr>
          <p:nvPr>
            <p:ph type="sldNum" sz="quarter" idx="12"/>
          </p:nvPr>
        </p:nvSpPr>
        <p:spPr>
          <a:noFill/>
        </p:spPr>
        <p:txBody>
          <a:bodyPr/>
          <a:lstStyle/>
          <a:p>
            <a:fld id="{4F2EF4CC-667A-B248-A091-57ACE95CC4D7}" type="slidenum">
              <a:rPr lang="en-US"/>
              <a:pPr/>
              <a:t>17</a:t>
            </a:fld>
            <a:endParaRPr lang="en-US"/>
          </a:p>
        </p:txBody>
      </p:sp>
      <p:sp>
        <p:nvSpPr>
          <p:cNvPr id="39940" name="Text Box 5"/>
          <p:cNvSpPr txBox="1">
            <a:spLocks noChangeArrowheads="1"/>
          </p:cNvSpPr>
          <p:nvPr/>
        </p:nvSpPr>
        <p:spPr bwMode="auto">
          <a:xfrm>
            <a:off x="809625" y="1604963"/>
            <a:ext cx="477838" cy="579437"/>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1" name="Text Box 7"/>
          <p:cNvSpPr txBox="1">
            <a:spLocks noChangeArrowheads="1"/>
          </p:cNvSpPr>
          <p:nvPr/>
        </p:nvSpPr>
        <p:spPr bwMode="auto">
          <a:xfrm>
            <a:off x="2443163" y="2697163"/>
            <a:ext cx="477837" cy="579437"/>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2" name="Text Box 8"/>
          <p:cNvSpPr txBox="1">
            <a:spLocks noChangeArrowheads="1"/>
          </p:cNvSpPr>
          <p:nvPr/>
        </p:nvSpPr>
        <p:spPr bwMode="auto">
          <a:xfrm>
            <a:off x="787400" y="42672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3" name="Text Box 9"/>
          <p:cNvSpPr txBox="1">
            <a:spLocks noChangeArrowheads="1"/>
          </p:cNvSpPr>
          <p:nvPr/>
        </p:nvSpPr>
        <p:spPr bwMode="auto">
          <a:xfrm>
            <a:off x="4267200" y="41148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N</a:t>
            </a:r>
          </a:p>
        </p:txBody>
      </p:sp>
      <p:sp>
        <p:nvSpPr>
          <p:cNvPr id="39944" name="Text Box 10"/>
          <p:cNvSpPr txBox="1">
            <a:spLocks noChangeArrowheads="1"/>
          </p:cNvSpPr>
          <p:nvPr/>
        </p:nvSpPr>
        <p:spPr bwMode="auto">
          <a:xfrm>
            <a:off x="5334000" y="2133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5" name="Text Box 11"/>
          <p:cNvSpPr txBox="1">
            <a:spLocks noChangeArrowheads="1"/>
          </p:cNvSpPr>
          <p:nvPr/>
        </p:nvSpPr>
        <p:spPr bwMode="auto">
          <a:xfrm>
            <a:off x="6019800" y="44958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FF0000"/>
                </a:solidFill>
              </a:rPr>
              <a:t>N</a:t>
            </a:r>
          </a:p>
        </p:txBody>
      </p:sp>
      <p:sp>
        <p:nvSpPr>
          <p:cNvPr id="39946" name="Text Box 12"/>
          <p:cNvSpPr txBox="1">
            <a:spLocks noChangeArrowheads="1"/>
          </p:cNvSpPr>
          <p:nvPr/>
        </p:nvSpPr>
        <p:spPr bwMode="auto">
          <a:xfrm>
            <a:off x="3886200" y="26670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N</a:t>
            </a:r>
          </a:p>
        </p:txBody>
      </p:sp>
      <p:sp>
        <p:nvSpPr>
          <p:cNvPr id="39947" name="Text Box 13"/>
          <p:cNvSpPr txBox="1">
            <a:spLocks noChangeArrowheads="1"/>
          </p:cNvSpPr>
          <p:nvPr/>
        </p:nvSpPr>
        <p:spPr bwMode="auto">
          <a:xfrm>
            <a:off x="7086600" y="3657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N</a:t>
            </a:r>
          </a:p>
        </p:txBody>
      </p:sp>
      <p:sp>
        <p:nvSpPr>
          <p:cNvPr id="39948" name="Text Box 14"/>
          <p:cNvSpPr txBox="1">
            <a:spLocks noChangeArrowheads="1"/>
          </p:cNvSpPr>
          <p:nvPr/>
        </p:nvSpPr>
        <p:spPr bwMode="auto">
          <a:xfrm>
            <a:off x="5410200" y="32766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000000"/>
                </a:solidFill>
              </a:rPr>
              <a:t>N</a:t>
            </a:r>
          </a:p>
        </p:txBody>
      </p:sp>
      <p:sp>
        <p:nvSpPr>
          <p:cNvPr id="39949" name="Text Box 15"/>
          <p:cNvSpPr txBox="1">
            <a:spLocks noChangeArrowheads="1"/>
          </p:cNvSpPr>
          <p:nvPr/>
        </p:nvSpPr>
        <p:spPr bwMode="auto">
          <a:xfrm>
            <a:off x="2616200" y="49530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N</a:t>
            </a:r>
          </a:p>
        </p:txBody>
      </p:sp>
      <p:sp>
        <p:nvSpPr>
          <p:cNvPr id="39950" name="Text Box 16"/>
          <p:cNvSpPr txBox="1">
            <a:spLocks noChangeArrowheads="1"/>
          </p:cNvSpPr>
          <p:nvPr/>
        </p:nvSpPr>
        <p:spPr bwMode="auto">
          <a:xfrm>
            <a:off x="7391400" y="1600200"/>
            <a:ext cx="47783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dirty="0">
                <a:solidFill>
                  <a:srgbClr val="000000"/>
                </a:solidFill>
              </a:rPr>
              <a:t>N</a:t>
            </a:r>
          </a:p>
        </p:txBody>
      </p:sp>
      <p:sp>
        <p:nvSpPr>
          <p:cNvPr id="39951" name="Text Box 17"/>
          <p:cNvSpPr txBox="1">
            <a:spLocks noChangeArrowheads="1"/>
          </p:cNvSpPr>
          <p:nvPr/>
        </p:nvSpPr>
        <p:spPr bwMode="auto">
          <a:xfrm>
            <a:off x="2540000" y="1752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52" name="Text Box 18"/>
          <p:cNvSpPr txBox="1">
            <a:spLocks noChangeArrowheads="1"/>
          </p:cNvSpPr>
          <p:nvPr/>
        </p:nvSpPr>
        <p:spPr bwMode="auto">
          <a:xfrm>
            <a:off x="2921000" y="3733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3" name="Text Box 19"/>
          <p:cNvSpPr txBox="1">
            <a:spLocks noChangeArrowheads="1"/>
          </p:cNvSpPr>
          <p:nvPr/>
        </p:nvSpPr>
        <p:spPr bwMode="auto">
          <a:xfrm>
            <a:off x="1092200" y="31242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Z</a:t>
            </a:r>
          </a:p>
        </p:txBody>
      </p:sp>
      <p:sp>
        <p:nvSpPr>
          <p:cNvPr id="39954" name="Text Box 20"/>
          <p:cNvSpPr txBox="1">
            <a:spLocks noChangeArrowheads="1"/>
          </p:cNvSpPr>
          <p:nvPr/>
        </p:nvSpPr>
        <p:spPr bwMode="auto">
          <a:xfrm>
            <a:off x="4648200" y="19050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5" name="Text Box 21"/>
          <p:cNvSpPr txBox="1">
            <a:spLocks noChangeArrowheads="1"/>
          </p:cNvSpPr>
          <p:nvPr/>
        </p:nvSpPr>
        <p:spPr bwMode="auto">
          <a:xfrm>
            <a:off x="4572000" y="3276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6" name="Text Box 22"/>
          <p:cNvSpPr txBox="1">
            <a:spLocks noChangeArrowheads="1"/>
          </p:cNvSpPr>
          <p:nvPr/>
        </p:nvSpPr>
        <p:spPr bwMode="auto">
          <a:xfrm>
            <a:off x="6934200" y="2590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57" name="Text Box 23"/>
          <p:cNvSpPr txBox="1">
            <a:spLocks noChangeArrowheads="1"/>
          </p:cNvSpPr>
          <p:nvPr/>
        </p:nvSpPr>
        <p:spPr bwMode="auto">
          <a:xfrm>
            <a:off x="7620000" y="4419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t>Z</a:t>
            </a:r>
          </a:p>
        </p:txBody>
      </p:sp>
      <p:sp>
        <p:nvSpPr>
          <p:cNvPr id="39958" name="Text Box 24"/>
          <p:cNvSpPr txBox="1">
            <a:spLocks noChangeArrowheads="1"/>
          </p:cNvSpPr>
          <p:nvPr/>
        </p:nvSpPr>
        <p:spPr bwMode="auto">
          <a:xfrm>
            <a:off x="5029200" y="48768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Z</a:t>
            </a:r>
          </a:p>
        </p:txBody>
      </p:sp>
      <p:sp>
        <p:nvSpPr>
          <p:cNvPr id="39959" name="Text Box 25"/>
          <p:cNvSpPr txBox="1">
            <a:spLocks noChangeArrowheads="1"/>
          </p:cNvSpPr>
          <p:nvPr/>
        </p:nvSpPr>
        <p:spPr bwMode="auto">
          <a:xfrm>
            <a:off x="6324600" y="3657600"/>
            <a:ext cx="431800"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Z</a:t>
            </a:r>
          </a:p>
        </p:txBody>
      </p:sp>
      <p:sp>
        <p:nvSpPr>
          <p:cNvPr id="39960" name="Text Box 26"/>
          <p:cNvSpPr txBox="1">
            <a:spLocks noChangeArrowheads="1"/>
          </p:cNvSpPr>
          <p:nvPr/>
        </p:nvSpPr>
        <p:spPr bwMode="auto">
          <a:xfrm>
            <a:off x="1854200" y="41910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1" name="Text Box 27"/>
          <p:cNvSpPr txBox="1">
            <a:spLocks noChangeArrowheads="1"/>
          </p:cNvSpPr>
          <p:nvPr/>
        </p:nvSpPr>
        <p:spPr bwMode="auto">
          <a:xfrm>
            <a:off x="1473200" y="24384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2" name="Text Box 28"/>
          <p:cNvSpPr txBox="1">
            <a:spLocks noChangeArrowheads="1"/>
          </p:cNvSpPr>
          <p:nvPr/>
        </p:nvSpPr>
        <p:spPr bwMode="auto">
          <a:xfrm>
            <a:off x="3659188" y="21336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3" name="Text Box 29"/>
          <p:cNvSpPr txBox="1">
            <a:spLocks noChangeArrowheads="1"/>
          </p:cNvSpPr>
          <p:nvPr/>
        </p:nvSpPr>
        <p:spPr bwMode="auto">
          <a:xfrm>
            <a:off x="3657600" y="32766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chemeClr val="bg1"/>
                </a:solidFill>
              </a:rPr>
              <a:t>K</a:t>
            </a:r>
          </a:p>
        </p:txBody>
      </p:sp>
      <p:sp>
        <p:nvSpPr>
          <p:cNvPr id="39964" name="Text Box 30"/>
          <p:cNvSpPr txBox="1">
            <a:spLocks noChangeArrowheads="1"/>
          </p:cNvSpPr>
          <p:nvPr/>
        </p:nvSpPr>
        <p:spPr bwMode="auto">
          <a:xfrm>
            <a:off x="4953000" y="2743200"/>
            <a:ext cx="466794" cy="584776"/>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K</a:t>
            </a:r>
          </a:p>
        </p:txBody>
      </p:sp>
      <p:sp>
        <p:nvSpPr>
          <p:cNvPr id="39965" name="Text Box 31"/>
          <p:cNvSpPr txBox="1">
            <a:spLocks noChangeArrowheads="1"/>
          </p:cNvSpPr>
          <p:nvPr/>
        </p:nvSpPr>
        <p:spPr bwMode="auto">
          <a:xfrm>
            <a:off x="6400800" y="23622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K</a:t>
            </a:r>
          </a:p>
        </p:txBody>
      </p:sp>
      <p:sp>
        <p:nvSpPr>
          <p:cNvPr id="39966" name="Text Box 32"/>
          <p:cNvSpPr txBox="1">
            <a:spLocks noChangeArrowheads="1"/>
          </p:cNvSpPr>
          <p:nvPr/>
        </p:nvSpPr>
        <p:spPr bwMode="auto">
          <a:xfrm>
            <a:off x="6858000" y="43434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67" name="Text Box 33"/>
          <p:cNvSpPr txBox="1">
            <a:spLocks noChangeArrowheads="1"/>
          </p:cNvSpPr>
          <p:nvPr/>
        </p:nvSpPr>
        <p:spPr bwMode="auto">
          <a:xfrm>
            <a:off x="7924800" y="31242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68" name="Text Box 34"/>
          <p:cNvSpPr txBox="1">
            <a:spLocks noChangeArrowheads="1"/>
          </p:cNvSpPr>
          <p:nvPr/>
        </p:nvSpPr>
        <p:spPr bwMode="auto">
          <a:xfrm>
            <a:off x="3810000" y="48006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K</a:t>
            </a:r>
          </a:p>
        </p:txBody>
      </p:sp>
      <p:sp>
        <p:nvSpPr>
          <p:cNvPr id="39969" name="Text Box 35"/>
          <p:cNvSpPr txBox="1">
            <a:spLocks noChangeArrowheads="1"/>
          </p:cNvSpPr>
          <p:nvPr/>
        </p:nvSpPr>
        <p:spPr bwMode="auto">
          <a:xfrm>
            <a:off x="1244600" y="47244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K</a:t>
            </a:r>
          </a:p>
        </p:txBody>
      </p:sp>
      <p:sp>
        <p:nvSpPr>
          <p:cNvPr id="39970" name="Text Box 36"/>
          <p:cNvSpPr txBox="1">
            <a:spLocks noChangeArrowheads="1"/>
          </p:cNvSpPr>
          <p:nvPr/>
        </p:nvSpPr>
        <p:spPr bwMode="auto">
          <a:xfrm>
            <a:off x="1930400" y="3352800"/>
            <a:ext cx="455613"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K</a:t>
            </a:r>
          </a:p>
        </p:txBody>
      </p:sp>
      <p:sp>
        <p:nvSpPr>
          <p:cNvPr id="39971" name="Text Box 37"/>
          <p:cNvSpPr txBox="1">
            <a:spLocks noChangeArrowheads="1"/>
          </p:cNvSpPr>
          <p:nvPr/>
        </p:nvSpPr>
        <p:spPr bwMode="auto">
          <a:xfrm>
            <a:off x="2540000" y="41910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
        <p:nvSpPr>
          <p:cNvPr id="39972" name="Text Box 38"/>
          <p:cNvSpPr txBox="1">
            <a:spLocks noChangeArrowheads="1"/>
          </p:cNvSpPr>
          <p:nvPr/>
        </p:nvSpPr>
        <p:spPr bwMode="auto">
          <a:xfrm>
            <a:off x="3657600" y="3886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3" name="Text Box 39"/>
          <p:cNvSpPr txBox="1">
            <a:spLocks noChangeArrowheads="1"/>
          </p:cNvSpPr>
          <p:nvPr/>
        </p:nvSpPr>
        <p:spPr bwMode="auto">
          <a:xfrm>
            <a:off x="2779713" y="3048000"/>
            <a:ext cx="522287"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4" name="Text Box 40"/>
          <p:cNvSpPr txBox="1">
            <a:spLocks noChangeArrowheads="1"/>
          </p:cNvSpPr>
          <p:nvPr/>
        </p:nvSpPr>
        <p:spPr bwMode="auto">
          <a:xfrm>
            <a:off x="1625600" y="1828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M</a:t>
            </a:r>
          </a:p>
        </p:txBody>
      </p:sp>
      <p:sp>
        <p:nvSpPr>
          <p:cNvPr id="39975" name="Text Box 41"/>
          <p:cNvSpPr txBox="1">
            <a:spLocks noChangeArrowheads="1"/>
          </p:cNvSpPr>
          <p:nvPr/>
        </p:nvSpPr>
        <p:spPr bwMode="auto">
          <a:xfrm>
            <a:off x="6858000" y="1981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6" name="Text Box 42"/>
          <p:cNvSpPr txBox="1">
            <a:spLocks noChangeArrowheads="1"/>
          </p:cNvSpPr>
          <p:nvPr/>
        </p:nvSpPr>
        <p:spPr bwMode="auto">
          <a:xfrm>
            <a:off x="6172200" y="2971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3333FF"/>
                </a:solidFill>
              </a:rPr>
              <a:t>M</a:t>
            </a:r>
          </a:p>
        </p:txBody>
      </p:sp>
      <p:sp>
        <p:nvSpPr>
          <p:cNvPr id="39977" name="Text Box 43"/>
          <p:cNvSpPr txBox="1">
            <a:spLocks noChangeArrowheads="1"/>
          </p:cNvSpPr>
          <p:nvPr/>
        </p:nvSpPr>
        <p:spPr bwMode="auto">
          <a:xfrm>
            <a:off x="5181600" y="40386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M</a:t>
            </a:r>
          </a:p>
        </p:txBody>
      </p:sp>
      <p:sp>
        <p:nvSpPr>
          <p:cNvPr id="39978" name="Text Box 44"/>
          <p:cNvSpPr txBox="1">
            <a:spLocks noChangeArrowheads="1"/>
          </p:cNvSpPr>
          <p:nvPr/>
        </p:nvSpPr>
        <p:spPr bwMode="auto">
          <a:xfrm>
            <a:off x="6715125" y="49530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
        <p:nvSpPr>
          <p:cNvPr id="39979" name="Text Box 45"/>
          <p:cNvSpPr txBox="1">
            <a:spLocks noChangeArrowheads="1"/>
          </p:cNvSpPr>
          <p:nvPr/>
        </p:nvSpPr>
        <p:spPr bwMode="auto">
          <a:xfrm>
            <a:off x="7391400" y="3124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000000"/>
                </a:solidFill>
              </a:rPr>
              <a:t>M</a:t>
            </a:r>
          </a:p>
        </p:txBody>
      </p:sp>
      <p:sp>
        <p:nvSpPr>
          <p:cNvPr id="39980" name="Text Box 46"/>
          <p:cNvSpPr txBox="1">
            <a:spLocks noChangeArrowheads="1"/>
          </p:cNvSpPr>
          <p:nvPr/>
        </p:nvSpPr>
        <p:spPr bwMode="auto">
          <a:xfrm>
            <a:off x="1168400" y="37338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FF0000"/>
                </a:solidFill>
              </a:rPr>
              <a:t>M</a:t>
            </a:r>
          </a:p>
        </p:txBody>
      </p:sp>
      <p:sp>
        <p:nvSpPr>
          <p:cNvPr id="39981" name="Text Box 47"/>
          <p:cNvSpPr txBox="1">
            <a:spLocks noChangeArrowheads="1"/>
          </p:cNvSpPr>
          <p:nvPr/>
        </p:nvSpPr>
        <p:spPr bwMode="auto">
          <a:xfrm>
            <a:off x="787400" y="2362200"/>
            <a:ext cx="522288" cy="579438"/>
          </a:xfrm>
          <a:prstGeom prst="rect">
            <a:avLst/>
          </a:prstGeom>
          <a:noFill/>
          <a:ln w="25400">
            <a:noFill/>
            <a:miter lim="800000"/>
            <a:headEnd/>
            <a:tailEnd type="none" w="lg" len="lg"/>
          </a:ln>
        </p:spPr>
        <p:txBody>
          <a:bodyPr wrap="none" anchorCtr="1">
            <a:prstTxWarp prst="textNoShape">
              <a:avLst/>
            </a:prstTxWarp>
            <a:spAutoFit/>
          </a:bodyPr>
          <a:lstStyle/>
          <a:p>
            <a:r>
              <a:rPr lang="en-US" sz="3200">
                <a:solidFill>
                  <a:srgbClr val="12FC00"/>
                </a:solidFill>
              </a:rPr>
              <a:t>M</a:t>
            </a:r>
          </a:p>
        </p:txBody>
      </p:sp>
    </p:spTree>
    <p:extLst>
      <p:ext uri="{BB962C8B-B14F-4D97-AF65-F5344CB8AC3E}">
        <p14:creationId xmlns:p14="http://schemas.microsoft.com/office/powerpoint/2010/main" val="29978930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ea typeface="ＭＳ Ｐゴシック" charset="-128"/>
              </a:rPr>
              <a:t>Techniques for Contrast</a:t>
            </a:r>
          </a:p>
        </p:txBody>
      </p:sp>
      <p:sp>
        <p:nvSpPr>
          <p:cNvPr id="44035" name="Rectangle 3"/>
          <p:cNvSpPr>
            <a:spLocks noGrp="1" noChangeArrowheads="1"/>
          </p:cNvSpPr>
          <p:nvPr>
            <p:ph type="body" idx="1"/>
          </p:nvPr>
        </p:nvSpPr>
        <p:spPr/>
        <p:txBody>
          <a:bodyPr/>
          <a:lstStyle/>
          <a:p>
            <a:r>
              <a:rPr lang="en-US">
                <a:ea typeface="Arial" charset="0"/>
              </a:rPr>
              <a:t>Choose appropriate visual variables</a:t>
            </a:r>
          </a:p>
          <a:p>
            <a:r>
              <a:rPr lang="en-US">
                <a:ea typeface="Arial" charset="0"/>
              </a:rPr>
              <a:t>Use as much length as possible</a:t>
            </a:r>
          </a:p>
          <a:p>
            <a:r>
              <a:rPr lang="en-US">
                <a:ea typeface="Arial" charset="0"/>
              </a:rPr>
              <a:t>Sharpen distinctions for easier perception</a:t>
            </a:r>
          </a:p>
          <a:p>
            <a:pPr lvl="1"/>
            <a:r>
              <a:rPr lang="en-US">
                <a:ea typeface="Arial" charset="0"/>
              </a:rPr>
              <a:t>Multiplicative scaling, not additive </a:t>
            </a:r>
          </a:p>
          <a:p>
            <a:pPr lvl="1"/>
            <a:r>
              <a:rPr lang="en-US">
                <a:ea typeface="Arial" charset="0"/>
              </a:rPr>
              <a:t>Redundant coding where needed</a:t>
            </a:r>
          </a:p>
          <a:p>
            <a:pPr lvl="1"/>
            <a:r>
              <a:rPr lang="en-US">
                <a:ea typeface="Arial" charset="0"/>
              </a:rPr>
              <a:t>Cartoonish exaggeration where needed</a:t>
            </a:r>
          </a:p>
          <a:p>
            <a:r>
              <a:rPr lang="en-US">
                <a:ea typeface="Arial" charset="0"/>
              </a:rPr>
              <a:t>Use the </a:t>
            </a:r>
            <a:r>
              <a:rPr lang="en-US">
                <a:latin typeface="Verdana" charset="0"/>
                <a:ea typeface="Arial" charset="0"/>
              </a:rPr>
              <a:t>“</a:t>
            </a:r>
            <a:r>
              <a:rPr lang="en-US">
                <a:ea typeface="Arial" charset="0"/>
              </a:rPr>
              <a:t>squint test</a:t>
            </a:r>
            <a:r>
              <a:rPr lang="en-US">
                <a:latin typeface="Verdana" charset="0"/>
                <a:ea typeface="Arial" charset="0"/>
              </a:rPr>
              <a:t>”</a:t>
            </a:r>
            <a:endParaRPr lang="en-US">
              <a:ea typeface="Arial" charset="0"/>
            </a:endParaRPr>
          </a:p>
        </p:txBody>
      </p:sp>
      <p:sp>
        <p:nvSpPr>
          <p:cNvPr id="44036" name="Date Placeholder 3"/>
          <p:cNvSpPr>
            <a:spLocks noGrp="1"/>
          </p:cNvSpPr>
          <p:nvPr>
            <p:ph type="dt" sz="quarter" idx="10"/>
          </p:nvPr>
        </p:nvSpPr>
        <p:spPr>
          <a:noFill/>
        </p:spPr>
        <p:txBody>
          <a:bodyPr/>
          <a:lstStyle/>
          <a:p>
            <a:r>
              <a:rPr lang="en-US" smtClean="0"/>
              <a:t>Spring 2013</a:t>
            </a:r>
            <a:endParaRPr lang="en-US"/>
          </a:p>
        </p:txBody>
      </p:sp>
      <p:sp>
        <p:nvSpPr>
          <p:cNvPr id="4403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44038" name="Slide Number Placeholder 5"/>
          <p:cNvSpPr>
            <a:spLocks noGrp="1"/>
          </p:cNvSpPr>
          <p:nvPr>
            <p:ph type="sldNum" sz="quarter" idx="12"/>
          </p:nvPr>
        </p:nvSpPr>
        <p:spPr>
          <a:noFill/>
        </p:spPr>
        <p:txBody>
          <a:bodyPr/>
          <a:lstStyle/>
          <a:p>
            <a:fld id="{46B6D990-F69B-424B-84D5-7D6A226B3214}" type="slidenum">
              <a:rPr lang="en-US"/>
              <a:pPr/>
              <a:t>18</a:t>
            </a:fld>
            <a:endParaRPr lang="en-US"/>
          </a:p>
        </p:txBody>
      </p:sp>
    </p:spTree>
    <p:extLst>
      <p:ext uri="{BB962C8B-B14F-4D97-AF65-F5344CB8AC3E}">
        <p14:creationId xmlns:p14="http://schemas.microsoft.com/office/powerpoint/2010/main" val="35479333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ea typeface="ＭＳ Ｐゴシック" charset="-128"/>
              </a:rPr>
              <a:t>Choosing Visual Variables for a Display</a:t>
            </a:r>
          </a:p>
        </p:txBody>
      </p:sp>
      <p:sp>
        <p:nvSpPr>
          <p:cNvPr id="46084" name="Date Placeholder 2"/>
          <p:cNvSpPr>
            <a:spLocks noGrp="1"/>
          </p:cNvSpPr>
          <p:nvPr>
            <p:ph type="dt" sz="half" idx="10"/>
          </p:nvPr>
        </p:nvSpPr>
        <p:spPr>
          <a:noFill/>
        </p:spPr>
        <p:txBody>
          <a:bodyPr/>
          <a:lstStyle/>
          <a:p>
            <a:r>
              <a:rPr lang="en-US" smtClean="0"/>
              <a:t>Spring 2013</a:t>
            </a:r>
            <a:endParaRPr lang="en-US"/>
          </a:p>
        </p:txBody>
      </p:sp>
      <p:sp>
        <p:nvSpPr>
          <p:cNvPr id="46085"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46086" name="Slide Number Placeholder 4"/>
          <p:cNvSpPr>
            <a:spLocks noGrp="1"/>
          </p:cNvSpPr>
          <p:nvPr>
            <p:ph type="sldNum" sz="quarter" idx="12"/>
          </p:nvPr>
        </p:nvSpPr>
        <p:spPr>
          <a:noFill/>
        </p:spPr>
        <p:txBody>
          <a:bodyPr/>
          <a:lstStyle/>
          <a:p>
            <a:fld id="{2245BFC7-274D-8144-9354-05F5BC0735D7}" type="slidenum">
              <a:rPr lang="en-US"/>
              <a:pPr/>
              <a:t>19</a:t>
            </a:fld>
            <a:endParaRPr lang="en-US"/>
          </a:p>
        </p:txBody>
      </p:sp>
      <p:pic>
        <p:nvPicPr>
          <p:cNvPr id="46087" name="Picture 5"/>
          <p:cNvPicPr>
            <a:picLocks noChangeAspect="1" noChangeArrowheads="1"/>
          </p:cNvPicPr>
          <p:nvPr/>
        </p:nvPicPr>
        <p:blipFill>
          <a:blip r:embed="rId3"/>
          <a:srcRect l="23503" t="19557" r="2946" b="52011"/>
          <a:stretch>
            <a:fillRect/>
          </a:stretch>
        </p:blipFill>
        <p:spPr bwMode="auto">
          <a:xfrm>
            <a:off x="625475" y="2166938"/>
            <a:ext cx="7910513" cy="2405062"/>
          </a:xfrm>
          <a:prstGeom prst="rect">
            <a:avLst/>
          </a:prstGeom>
          <a:noFill/>
          <a:ln w="25400">
            <a:noFill/>
            <a:miter lim="800000"/>
            <a:headEnd/>
            <a:tailEnd type="none" w="lg" len="lg"/>
          </a:ln>
        </p:spPr>
      </p:pic>
    </p:spTree>
    <p:extLst>
      <p:ext uri="{BB962C8B-B14F-4D97-AF65-F5344CB8AC3E}">
        <p14:creationId xmlns:p14="http://schemas.microsoft.com/office/powerpoint/2010/main" val="107965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charset="-128"/>
              </a:rPr>
              <a:t>UI Hall of Fame or Shame?</a:t>
            </a:r>
          </a:p>
        </p:txBody>
      </p:sp>
      <p:sp>
        <p:nvSpPr>
          <p:cNvPr id="19460" name="Date Placeholder 4"/>
          <p:cNvSpPr>
            <a:spLocks noGrp="1"/>
          </p:cNvSpPr>
          <p:nvPr>
            <p:ph type="dt" sz="half" idx="10"/>
          </p:nvPr>
        </p:nvSpPr>
        <p:spPr>
          <a:noFill/>
        </p:spPr>
        <p:txBody>
          <a:bodyPr/>
          <a:lstStyle/>
          <a:p>
            <a:r>
              <a:rPr lang="en-US" smtClean="0"/>
              <a:t>Spring 2013</a:t>
            </a:r>
            <a:endParaRPr lang="en-US"/>
          </a:p>
        </p:txBody>
      </p:sp>
      <p:sp>
        <p:nvSpPr>
          <p:cNvPr id="19461" name="Footer Placeholder 6"/>
          <p:cNvSpPr>
            <a:spLocks noGrp="1"/>
          </p:cNvSpPr>
          <p:nvPr>
            <p:ph type="ftr" sz="quarter" idx="11"/>
          </p:nvPr>
        </p:nvSpPr>
        <p:spPr>
          <a:noFill/>
        </p:spPr>
        <p:txBody>
          <a:bodyPr/>
          <a:lstStyle/>
          <a:p>
            <a:r>
              <a:rPr lang="en-US" smtClean="0"/>
              <a:t>6.813/6.831 User Interface Design and Implementation</a:t>
            </a:r>
            <a:endParaRPr lang="en-US"/>
          </a:p>
        </p:txBody>
      </p:sp>
      <p:sp>
        <p:nvSpPr>
          <p:cNvPr id="19462" name="Slide Number Placeholder 5"/>
          <p:cNvSpPr>
            <a:spLocks noGrp="1"/>
          </p:cNvSpPr>
          <p:nvPr>
            <p:ph type="sldNum" sz="quarter" idx="12"/>
          </p:nvPr>
        </p:nvSpPr>
        <p:spPr>
          <a:noFill/>
        </p:spPr>
        <p:txBody>
          <a:bodyPr/>
          <a:lstStyle/>
          <a:p>
            <a:fld id="{7C4EF473-EA61-1047-B290-1E728300D4AC}" type="slidenum">
              <a:rPr lang="en-US"/>
              <a:pPr/>
              <a:t>2</a:t>
            </a:fld>
            <a:endParaRPr lang="en-US"/>
          </a:p>
        </p:txBody>
      </p:sp>
      <p:pic>
        <p:nvPicPr>
          <p:cNvPr id="2" name="Picture 1"/>
          <p:cNvPicPr>
            <a:picLocks noChangeAspect="1"/>
          </p:cNvPicPr>
          <p:nvPr/>
        </p:nvPicPr>
        <p:blipFill>
          <a:blip r:embed="rId3"/>
          <a:stretch>
            <a:fillRect/>
          </a:stretch>
        </p:blipFill>
        <p:spPr>
          <a:xfrm>
            <a:off x="304800" y="1143000"/>
            <a:ext cx="8610600" cy="4325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34157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ea typeface="ＭＳ Ｐゴシック" charset="-128"/>
              </a:rPr>
              <a:t>Designing Information Displays</a:t>
            </a:r>
          </a:p>
        </p:txBody>
      </p:sp>
      <p:sp>
        <p:nvSpPr>
          <p:cNvPr id="48131" name="Text Placeholder 8"/>
          <p:cNvSpPr>
            <a:spLocks noGrp="1"/>
          </p:cNvSpPr>
          <p:nvPr>
            <p:ph type="body" idx="1"/>
          </p:nvPr>
        </p:nvSpPr>
        <p:spPr/>
        <p:txBody>
          <a:bodyPr/>
          <a:lstStyle/>
          <a:p>
            <a:endParaRPr lang="en-US">
              <a:ea typeface="Arial" charset="0"/>
            </a:endParaRPr>
          </a:p>
        </p:txBody>
      </p:sp>
      <p:sp>
        <p:nvSpPr>
          <p:cNvPr id="48132" name="Date Placeholder 2"/>
          <p:cNvSpPr>
            <a:spLocks noGrp="1"/>
          </p:cNvSpPr>
          <p:nvPr>
            <p:ph type="dt" sz="quarter" idx="10"/>
          </p:nvPr>
        </p:nvSpPr>
        <p:spPr>
          <a:noFill/>
        </p:spPr>
        <p:txBody>
          <a:bodyPr/>
          <a:lstStyle/>
          <a:p>
            <a:r>
              <a:rPr lang="en-US" smtClean="0"/>
              <a:t>Spring 2013</a:t>
            </a:r>
            <a:endParaRPr lang="en-US"/>
          </a:p>
        </p:txBody>
      </p:sp>
      <p:sp>
        <p:nvSpPr>
          <p:cNvPr id="48133"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48134" name="Slide Number Placeholder 4"/>
          <p:cNvSpPr>
            <a:spLocks noGrp="1"/>
          </p:cNvSpPr>
          <p:nvPr>
            <p:ph type="sldNum" sz="quarter" idx="12"/>
          </p:nvPr>
        </p:nvSpPr>
        <p:spPr>
          <a:noFill/>
        </p:spPr>
        <p:txBody>
          <a:bodyPr/>
          <a:lstStyle/>
          <a:p>
            <a:fld id="{40C4CEC0-1EF8-7243-AEE5-8CFE64206A79}" type="slidenum">
              <a:rPr lang="en-US"/>
              <a:pPr/>
              <a:t>20</a:t>
            </a:fld>
            <a:endParaRPr lang="en-US"/>
          </a:p>
        </p:txBody>
      </p:sp>
      <p:pic>
        <p:nvPicPr>
          <p:cNvPr id="48135" name="Picture 5"/>
          <p:cNvPicPr>
            <a:picLocks noChangeAspect="1" noChangeArrowheads="1"/>
          </p:cNvPicPr>
          <p:nvPr/>
        </p:nvPicPr>
        <p:blipFill>
          <a:blip r:embed="rId3"/>
          <a:srcRect l="1602" t="17877" r="7733" b="36499"/>
          <a:stretch>
            <a:fillRect/>
          </a:stretch>
        </p:blipFill>
        <p:spPr bwMode="auto">
          <a:xfrm>
            <a:off x="762000" y="1524000"/>
            <a:ext cx="7151688" cy="3868738"/>
          </a:xfrm>
          <a:prstGeom prst="rect">
            <a:avLst/>
          </a:prstGeom>
          <a:noFill/>
          <a:ln w="25400">
            <a:noFill/>
            <a:miter lim="800000"/>
            <a:headEnd/>
            <a:tailEnd type="none" w="lg" len="lg"/>
          </a:ln>
        </p:spPr>
      </p:pic>
      <p:sp>
        <p:nvSpPr>
          <p:cNvPr id="48136" name="Line 7"/>
          <p:cNvSpPr>
            <a:spLocks noChangeShapeType="1"/>
          </p:cNvSpPr>
          <p:nvPr/>
        </p:nvSpPr>
        <p:spPr bwMode="auto">
          <a:xfrm>
            <a:off x="838200" y="3429000"/>
            <a:ext cx="6934200" cy="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pic>
        <p:nvPicPr>
          <p:cNvPr id="564228" name="Picture 4"/>
          <p:cNvPicPr>
            <a:picLocks noChangeAspect="1" noChangeArrowheads="1"/>
          </p:cNvPicPr>
          <p:nvPr/>
        </p:nvPicPr>
        <p:blipFill>
          <a:blip r:embed="rId4"/>
          <a:srcRect l="430" t="44624" r="31450" b="15805"/>
          <a:stretch>
            <a:fillRect/>
          </a:stretch>
        </p:blipFill>
        <p:spPr bwMode="auto">
          <a:xfrm>
            <a:off x="838200" y="3352800"/>
            <a:ext cx="7062788" cy="2187575"/>
          </a:xfrm>
          <a:prstGeom prst="rect">
            <a:avLst/>
          </a:prstGeom>
          <a:noFill/>
          <a:ln w="25400">
            <a:noFill/>
            <a:miter lim="800000"/>
            <a:headEnd/>
            <a:tailEnd type="none" w="lg" len="lg"/>
          </a:ln>
        </p:spPr>
      </p:pic>
    </p:spTree>
    <p:extLst>
      <p:ext uri="{BB962C8B-B14F-4D97-AF65-F5344CB8AC3E}">
        <p14:creationId xmlns:p14="http://schemas.microsoft.com/office/powerpoint/2010/main" val="1889860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4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ea typeface="ＭＳ Ｐゴシック" charset="-128"/>
              </a:rPr>
              <a:t>Contrast in Publication Styles</a:t>
            </a:r>
          </a:p>
        </p:txBody>
      </p:sp>
      <p:sp>
        <p:nvSpPr>
          <p:cNvPr id="50179" name="Rectangle 3"/>
          <p:cNvSpPr>
            <a:spLocks noGrp="1" noChangeArrowheads="1"/>
          </p:cNvSpPr>
          <p:nvPr>
            <p:ph type="body" idx="1"/>
          </p:nvPr>
        </p:nvSpPr>
        <p:spPr/>
        <p:txBody>
          <a:bodyPr/>
          <a:lstStyle/>
          <a:p>
            <a:pPr algn="ctr">
              <a:lnSpc>
                <a:spcPct val="90000"/>
              </a:lnSpc>
              <a:buFontTx/>
              <a:buNone/>
            </a:pPr>
            <a:r>
              <a:rPr lang="en-US" sz="4400" b="1" dirty="0">
                <a:ea typeface="Arial" charset="0"/>
              </a:rPr>
              <a:t>Title</a:t>
            </a:r>
          </a:p>
          <a:p>
            <a:pPr>
              <a:lnSpc>
                <a:spcPct val="90000"/>
              </a:lnSpc>
              <a:buFontTx/>
              <a:buNone/>
            </a:pPr>
            <a:r>
              <a:rPr lang="en-US" b="1" dirty="0">
                <a:ea typeface="Arial" charset="0"/>
              </a:rPr>
              <a:t>	Heading</a:t>
            </a:r>
          </a:p>
          <a:p>
            <a:pPr algn="just">
              <a:lnSpc>
                <a:spcPct val="90000"/>
              </a:lnSpc>
              <a:buFontTx/>
              <a:buNone/>
            </a:pPr>
            <a:r>
              <a:rPr lang="en-US" sz="1800" dirty="0">
                <a:ea typeface="Arial" charset="0"/>
              </a:rPr>
              <a:t>	</a:t>
            </a:r>
            <a:r>
              <a:rPr lang="en-US" sz="1800" dirty="0">
                <a:latin typeface="Times New Roman" charset="0"/>
                <a:ea typeface="Times New Roman" charset="0"/>
                <a:cs typeface="Times New Roman" charset="0"/>
              </a:rPr>
              <a:t>This is body text.  It’s smaller than the heading, lighter in weight, and longer in line length.  We’ve also changed its shape to a serif font, because serifs make small text easier to read. Redundant encoding produces an effective contrast that makes it easy to scan the headings and distinguish headings from body text.</a:t>
            </a:r>
            <a:r>
              <a:rPr lang="en-US" sz="1800" baseline="30000" dirty="0">
                <a:ea typeface="Arial" charset="0"/>
              </a:rPr>
              <a:t>1</a:t>
            </a:r>
            <a:endParaRPr lang="en-US" sz="1800" dirty="0">
              <a:ea typeface="Arial" charset="0"/>
            </a:endParaRPr>
          </a:p>
          <a:p>
            <a:pPr algn="just">
              <a:lnSpc>
                <a:spcPct val="90000"/>
              </a:lnSpc>
              <a:buFontTx/>
              <a:buNone/>
            </a:pPr>
            <a:endParaRPr lang="en-US" sz="18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endParaRPr lang="en-US" sz="1400" dirty="0">
              <a:ea typeface="Arial" charset="0"/>
            </a:endParaRPr>
          </a:p>
          <a:p>
            <a:pPr algn="just">
              <a:lnSpc>
                <a:spcPct val="90000"/>
              </a:lnSpc>
              <a:buFontTx/>
              <a:buNone/>
            </a:pPr>
            <a:r>
              <a:rPr lang="en-US" sz="1800" baseline="30000" dirty="0">
                <a:ea typeface="Arial" charset="0"/>
              </a:rPr>
              <a:t>	</a:t>
            </a:r>
            <a:r>
              <a:rPr lang="en-US" sz="1400" baseline="30000" dirty="0">
                <a:latin typeface="Times New Roman" charset="0"/>
                <a:ea typeface="Times New Roman" charset="0"/>
                <a:cs typeface="Times New Roman" charset="0"/>
              </a:rPr>
              <a:t>1</a:t>
            </a:r>
            <a:r>
              <a:rPr lang="en-US" sz="1400" dirty="0">
                <a:latin typeface="Times New Roman" charset="0"/>
                <a:ea typeface="Times New Roman" charset="0"/>
                <a:cs typeface="Times New Roman" charset="0"/>
              </a:rPr>
              <a:t>This is a footnote.  It’s even smaller, and positioned at the bottom of the page.</a:t>
            </a:r>
          </a:p>
        </p:txBody>
      </p:sp>
      <p:sp>
        <p:nvSpPr>
          <p:cNvPr id="50180" name="Date Placeholder 3"/>
          <p:cNvSpPr>
            <a:spLocks noGrp="1"/>
          </p:cNvSpPr>
          <p:nvPr>
            <p:ph type="dt" sz="quarter" idx="10"/>
          </p:nvPr>
        </p:nvSpPr>
        <p:spPr>
          <a:noFill/>
        </p:spPr>
        <p:txBody>
          <a:bodyPr/>
          <a:lstStyle/>
          <a:p>
            <a:r>
              <a:rPr lang="en-US" smtClean="0"/>
              <a:t>Spring 2013</a:t>
            </a:r>
            <a:endParaRPr lang="en-US"/>
          </a:p>
        </p:txBody>
      </p:sp>
      <p:sp>
        <p:nvSpPr>
          <p:cNvPr id="50181"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50182" name="Slide Number Placeholder 5"/>
          <p:cNvSpPr>
            <a:spLocks noGrp="1"/>
          </p:cNvSpPr>
          <p:nvPr>
            <p:ph type="sldNum" sz="quarter" idx="12"/>
          </p:nvPr>
        </p:nvSpPr>
        <p:spPr>
          <a:noFill/>
        </p:spPr>
        <p:txBody>
          <a:bodyPr/>
          <a:lstStyle/>
          <a:p>
            <a:fld id="{84C6A330-37C2-8849-8B94-7B5C41421C45}" type="slidenum">
              <a:rPr lang="en-US"/>
              <a:pPr/>
              <a:t>21</a:t>
            </a:fld>
            <a:endParaRPr lang="en-US"/>
          </a:p>
        </p:txBody>
      </p:sp>
      <p:sp>
        <p:nvSpPr>
          <p:cNvPr id="50183" name="Rectangle 4"/>
          <p:cNvSpPr>
            <a:spLocks noChangeArrowheads="1"/>
          </p:cNvSpPr>
          <p:nvPr/>
        </p:nvSpPr>
        <p:spPr bwMode="auto">
          <a:xfrm>
            <a:off x="3235325" y="3622675"/>
            <a:ext cx="2657475" cy="9652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50184" name="Text Box 5"/>
          <p:cNvSpPr txBox="1">
            <a:spLocks noChangeArrowheads="1"/>
          </p:cNvSpPr>
          <p:nvPr/>
        </p:nvSpPr>
        <p:spPr bwMode="auto">
          <a:xfrm>
            <a:off x="2951163" y="4616450"/>
            <a:ext cx="3217862" cy="825500"/>
          </a:xfrm>
          <a:prstGeom prst="rect">
            <a:avLst/>
          </a:prstGeom>
          <a:noFill/>
          <a:ln w="25400">
            <a:noFill/>
            <a:miter lim="800000"/>
            <a:headEnd/>
            <a:tailEnd type="none" w="lg" len="lg"/>
          </a:ln>
        </p:spPr>
        <p:txBody>
          <a:bodyPr wrap="none" anchorCtr="1">
            <a:prstTxWarp prst="textNoShape">
              <a:avLst/>
            </a:prstTxWarp>
            <a:spAutoFit/>
          </a:bodyPr>
          <a:lstStyle/>
          <a:p>
            <a:r>
              <a:rPr lang="en-US" sz="1600" dirty="0">
                <a:latin typeface="Times New Roman" charset="0"/>
                <a:ea typeface="Times New Roman" charset="0"/>
                <a:cs typeface="Times New Roman" charset="0"/>
              </a:rPr>
              <a:t>Figure 1.  This is a caption, which is</a:t>
            </a:r>
            <a:br>
              <a:rPr lang="en-US" sz="1600" dirty="0">
                <a:latin typeface="Times New Roman" charset="0"/>
                <a:ea typeface="Times New Roman" charset="0"/>
                <a:cs typeface="Times New Roman" charset="0"/>
              </a:rPr>
            </a:br>
            <a:r>
              <a:rPr lang="en-US" sz="1600" dirty="0">
                <a:latin typeface="Times New Roman" charset="0"/>
                <a:ea typeface="Times New Roman" charset="0"/>
                <a:cs typeface="Times New Roman" charset="0"/>
              </a:rPr>
              <a:t>smaller than body text, and set off by</a:t>
            </a:r>
          </a:p>
          <a:p>
            <a:r>
              <a:rPr lang="en-US" sz="1600" dirty="0">
                <a:latin typeface="Times New Roman" charset="0"/>
                <a:ea typeface="Times New Roman" charset="0"/>
                <a:cs typeface="Times New Roman" charset="0"/>
              </a:rPr>
              <a:t>position, centering, and line length.</a:t>
            </a:r>
          </a:p>
        </p:txBody>
      </p:sp>
    </p:spTree>
    <p:extLst>
      <p:ext uri="{BB962C8B-B14F-4D97-AF65-F5344CB8AC3E}">
        <p14:creationId xmlns:p14="http://schemas.microsoft.com/office/powerpoint/2010/main" val="216391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ea typeface="ＭＳ Ｐゴシック" charset="-128"/>
              </a:rPr>
              <a:t>Simplicity vs. Contrast</a:t>
            </a:r>
          </a:p>
        </p:txBody>
      </p:sp>
      <p:sp>
        <p:nvSpPr>
          <p:cNvPr id="52228" name="Date Placeholder 2"/>
          <p:cNvSpPr>
            <a:spLocks noGrp="1"/>
          </p:cNvSpPr>
          <p:nvPr>
            <p:ph type="dt" sz="half" idx="10"/>
          </p:nvPr>
        </p:nvSpPr>
        <p:spPr>
          <a:noFill/>
        </p:spPr>
        <p:txBody>
          <a:bodyPr/>
          <a:lstStyle/>
          <a:p>
            <a:r>
              <a:rPr lang="en-US" smtClean="0"/>
              <a:t>Spring 2013</a:t>
            </a:r>
            <a:endParaRPr lang="en-US"/>
          </a:p>
        </p:txBody>
      </p:sp>
      <p:sp>
        <p:nvSpPr>
          <p:cNvPr id="52229"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2230" name="Slide Number Placeholder 4"/>
          <p:cNvSpPr>
            <a:spLocks noGrp="1"/>
          </p:cNvSpPr>
          <p:nvPr>
            <p:ph type="sldNum" sz="quarter" idx="12"/>
          </p:nvPr>
        </p:nvSpPr>
        <p:spPr>
          <a:noFill/>
        </p:spPr>
        <p:txBody>
          <a:bodyPr/>
          <a:lstStyle/>
          <a:p>
            <a:fld id="{1E44B2C0-9E10-D642-BF02-3E396DF4ACDB}" type="slidenum">
              <a:rPr lang="en-US"/>
              <a:pPr/>
              <a:t>22</a:t>
            </a:fld>
            <a:endParaRPr lang="en-US"/>
          </a:p>
        </p:txBody>
      </p:sp>
      <p:sp>
        <p:nvSpPr>
          <p:cNvPr id="52231" name="Rectangle 3"/>
          <p:cNvSpPr>
            <a:spLocks noChangeArrowheads="1"/>
          </p:cNvSpPr>
          <p:nvPr/>
        </p:nvSpPr>
        <p:spPr bwMode="auto">
          <a:xfrm>
            <a:off x="1987550" y="2466975"/>
            <a:ext cx="762000" cy="1295400"/>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52232" name="Line 4"/>
          <p:cNvSpPr>
            <a:spLocks noChangeShapeType="1"/>
          </p:cNvSpPr>
          <p:nvPr/>
        </p:nvSpPr>
        <p:spPr bwMode="auto">
          <a:xfrm flipV="1">
            <a:off x="2368550" y="1628775"/>
            <a:ext cx="0" cy="838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3" name="Line 5"/>
          <p:cNvSpPr>
            <a:spLocks noChangeShapeType="1"/>
          </p:cNvSpPr>
          <p:nvPr/>
        </p:nvSpPr>
        <p:spPr bwMode="auto">
          <a:xfrm flipV="1">
            <a:off x="2368550" y="3762375"/>
            <a:ext cx="0" cy="1219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4" name="Line 6"/>
          <p:cNvSpPr>
            <a:spLocks noChangeShapeType="1"/>
          </p:cNvSpPr>
          <p:nvPr/>
        </p:nvSpPr>
        <p:spPr bwMode="auto">
          <a:xfrm>
            <a:off x="1987550" y="2924175"/>
            <a:ext cx="762000" cy="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5" name="Line 7"/>
          <p:cNvSpPr>
            <a:spLocks noChangeShapeType="1"/>
          </p:cNvSpPr>
          <p:nvPr/>
        </p:nvSpPr>
        <p:spPr bwMode="auto">
          <a:xfrm flipV="1">
            <a:off x="4654550" y="1628775"/>
            <a:ext cx="0" cy="838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6" name="Line 8"/>
          <p:cNvSpPr>
            <a:spLocks noChangeShapeType="1"/>
          </p:cNvSpPr>
          <p:nvPr/>
        </p:nvSpPr>
        <p:spPr bwMode="auto">
          <a:xfrm flipV="1">
            <a:off x="4654550" y="3762375"/>
            <a:ext cx="0" cy="1219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7" name="Oval 9"/>
          <p:cNvSpPr>
            <a:spLocks noChangeArrowheads="1"/>
          </p:cNvSpPr>
          <p:nvPr/>
        </p:nvSpPr>
        <p:spPr bwMode="auto">
          <a:xfrm>
            <a:off x="4610100" y="2847975"/>
            <a:ext cx="76200" cy="76200"/>
          </a:xfrm>
          <a:prstGeom prst="ellipse">
            <a:avLst/>
          </a:prstGeom>
          <a:solidFill>
            <a:schemeClr val="tx1"/>
          </a:solidFill>
          <a:ln w="25400">
            <a:solidFill>
              <a:schemeClr val="tx1"/>
            </a:solidFill>
            <a:round/>
            <a:headEnd/>
            <a:tailEnd type="none" w="lg" len="lg"/>
          </a:ln>
        </p:spPr>
        <p:txBody>
          <a:bodyPr wrap="none" anchor="ctr">
            <a:prstTxWarp prst="textNoShape">
              <a:avLst/>
            </a:prstTxWarp>
          </a:bodyPr>
          <a:lstStyle/>
          <a:p>
            <a:endParaRPr lang="en-US"/>
          </a:p>
        </p:txBody>
      </p:sp>
      <p:sp>
        <p:nvSpPr>
          <p:cNvPr id="52238" name="Line 10"/>
          <p:cNvSpPr>
            <a:spLocks noChangeShapeType="1"/>
          </p:cNvSpPr>
          <p:nvPr/>
        </p:nvSpPr>
        <p:spPr bwMode="auto">
          <a:xfrm flipV="1">
            <a:off x="7016750" y="1628775"/>
            <a:ext cx="0" cy="838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39" name="Line 11"/>
          <p:cNvSpPr>
            <a:spLocks noChangeShapeType="1"/>
          </p:cNvSpPr>
          <p:nvPr/>
        </p:nvSpPr>
        <p:spPr bwMode="auto">
          <a:xfrm flipV="1">
            <a:off x="7016750" y="3762375"/>
            <a:ext cx="0" cy="1219200"/>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40" name="Line 12"/>
          <p:cNvSpPr>
            <a:spLocks noChangeShapeType="1"/>
          </p:cNvSpPr>
          <p:nvPr/>
        </p:nvSpPr>
        <p:spPr bwMode="auto">
          <a:xfrm>
            <a:off x="7092950" y="2466975"/>
            <a:ext cx="0" cy="366713"/>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41" name="Line 13"/>
          <p:cNvSpPr>
            <a:spLocks noChangeShapeType="1"/>
          </p:cNvSpPr>
          <p:nvPr/>
        </p:nvSpPr>
        <p:spPr bwMode="auto">
          <a:xfrm flipV="1">
            <a:off x="7092950" y="2938463"/>
            <a:ext cx="0" cy="823912"/>
          </a:xfrm>
          <a:prstGeom prst="line">
            <a:avLst/>
          </a:prstGeom>
          <a:noFill/>
          <a:ln w="25400">
            <a:solidFill>
              <a:schemeClr val="tx1"/>
            </a:solidFill>
            <a:round/>
            <a:headEnd/>
            <a:tailEnd type="none" w="lg" len="lg"/>
          </a:ln>
        </p:spPr>
        <p:txBody>
          <a:bodyPr wrap="none" anchorCtr="1">
            <a:prstTxWarp prst="textNoShape">
              <a:avLst/>
            </a:prstTxWarp>
          </a:bodyPr>
          <a:lstStyle/>
          <a:p>
            <a:endParaRPr lang="en-US"/>
          </a:p>
        </p:txBody>
      </p:sp>
      <p:sp>
        <p:nvSpPr>
          <p:cNvPr id="52242" name="Text Box 14"/>
          <p:cNvSpPr txBox="1">
            <a:spLocks noChangeArrowheads="1"/>
          </p:cNvSpPr>
          <p:nvPr/>
        </p:nvSpPr>
        <p:spPr bwMode="auto">
          <a:xfrm>
            <a:off x="1004888" y="4735513"/>
            <a:ext cx="593725" cy="396875"/>
          </a:xfrm>
          <a:prstGeom prst="rect">
            <a:avLst/>
          </a:prstGeom>
          <a:noFill/>
          <a:ln w="25400">
            <a:noFill/>
            <a:miter lim="800000"/>
            <a:headEnd/>
            <a:tailEnd type="none" w="lg" len="lg"/>
          </a:ln>
        </p:spPr>
        <p:txBody>
          <a:bodyPr wrap="none" anchorCtr="1">
            <a:prstTxWarp prst="textNoShape">
              <a:avLst/>
            </a:prstTxWarp>
            <a:spAutoFit/>
          </a:bodyPr>
          <a:lstStyle/>
          <a:p>
            <a:r>
              <a:rPr lang="en-US"/>
              <a:t>min</a:t>
            </a:r>
          </a:p>
        </p:txBody>
      </p:sp>
      <p:sp>
        <p:nvSpPr>
          <p:cNvPr id="52243" name="Text Box 15"/>
          <p:cNvSpPr txBox="1">
            <a:spLocks noChangeArrowheads="1"/>
          </p:cNvSpPr>
          <p:nvPr/>
        </p:nvSpPr>
        <p:spPr bwMode="auto">
          <a:xfrm>
            <a:off x="955675" y="3581400"/>
            <a:ext cx="692150" cy="396875"/>
          </a:xfrm>
          <a:prstGeom prst="rect">
            <a:avLst/>
          </a:prstGeom>
          <a:noFill/>
          <a:ln w="25400">
            <a:noFill/>
            <a:miter lim="800000"/>
            <a:headEnd/>
            <a:tailEnd type="none" w="lg" len="lg"/>
          </a:ln>
        </p:spPr>
        <p:txBody>
          <a:bodyPr wrap="none" anchorCtr="1">
            <a:prstTxWarp prst="textNoShape">
              <a:avLst/>
            </a:prstTxWarp>
            <a:spAutoFit/>
          </a:bodyPr>
          <a:lstStyle/>
          <a:p>
            <a:r>
              <a:rPr lang="en-US"/>
              <a:t>25%</a:t>
            </a:r>
          </a:p>
        </p:txBody>
      </p:sp>
      <p:sp>
        <p:nvSpPr>
          <p:cNvPr id="52244" name="Text Box 16"/>
          <p:cNvSpPr txBox="1">
            <a:spLocks noChangeArrowheads="1"/>
          </p:cNvSpPr>
          <p:nvPr/>
        </p:nvSpPr>
        <p:spPr bwMode="auto">
          <a:xfrm>
            <a:off x="957263" y="2743200"/>
            <a:ext cx="692150" cy="396875"/>
          </a:xfrm>
          <a:prstGeom prst="rect">
            <a:avLst/>
          </a:prstGeom>
          <a:noFill/>
          <a:ln w="25400">
            <a:noFill/>
            <a:miter lim="800000"/>
            <a:headEnd/>
            <a:tailEnd type="none" w="lg" len="lg"/>
          </a:ln>
        </p:spPr>
        <p:txBody>
          <a:bodyPr wrap="none" anchorCtr="1">
            <a:prstTxWarp prst="textNoShape">
              <a:avLst/>
            </a:prstTxWarp>
            <a:spAutoFit/>
          </a:bodyPr>
          <a:lstStyle/>
          <a:p>
            <a:r>
              <a:rPr lang="en-US"/>
              <a:t>50%</a:t>
            </a:r>
          </a:p>
        </p:txBody>
      </p:sp>
      <p:sp>
        <p:nvSpPr>
          <p:cNvPr id="52245" name="Text Box 17"/>
          <p:cNvSpPr txBox="1">
            <a:spLocks noChangeArrowheads="1"/>
          </p:cNvSpPr>
          <p:nvPr/>
        </p:nvSpPr>
        <p:spPr bwMode="auto">
          <a:xfrm>
            <a:off x="957263" y="2286000"/>
            <a:ext cx="692150" cy="396875"/>
          </a:xfrm>
          <a:prstGeom prst="rect">
            <a:avLst/>
          </a:prstGeom>
          <a:noFill/>
          <a:ln w="25400">
            <a:noFill/>
            <a:miter lim="800000"/>
            <a:headEnd/>
            <a:tailEnd type="none" w="lg" len="lg"/>
          </a:ln>
        </p:spPr>
        <p:txBody>
          <a:bodyPr wrap="none" anchorCtr="1">
            <a:prstTxWarp prst="textNoShape">
              <a:avLst/>
            </a:prstTxWarp>
            <a:spAutoFit/>
          </a:bodyPr>
          <a:lstStyle/>
          <a:p>
            <a:r>
              <a:rPr lang="en-US"/>
              <a:t>75%</a:t>
            </a:r>
          </a:p>
        </p:txBody>
      </p:sp>
      <p:sp>
        <p:nvSpPr>
          <p:cNvPr id="52246" name="Text Box 18"/>
          <p:cNvSpPr txBox="1">
            <a:spLocks noChangeArrowheads="1"/>
          </p:cNvSpPr>
          <p:nvPr/>
        </p:nvSpPr>
        <p:spPr bwMode="auto">
          <a:xfrm>
            <a:off x="971550" y="1447800"/>
            <a:ext cx="663575" cy="396875"/>
          </a:xfrm>
          <a:prstGeom prst="rect">
            <a:avLst/>
          </a:prstGeom>
          <a:noFill/>
          <a:ln w="25400">
            <a:noFill/>
            <a:miter lim="800000"/>
            <a:headEnd/>
            <a:tailEnd type="none" w="lg" len="lg"/>
          </a:ln>
        </p:spPr>
        <p:txBody>
          <a:bodyPr wrap="none" anchorCtr="1">
            <a:prstTxWarp prst="textNoShape">
              <a:avLst/>
            </a:prstTxWarp>
            <a:spAutoFit/>
          </a:bodyPr>
          <a:lstStyle/>
          <a:p>
            <a:r>
              <a:rPr lang="en-US"/>
              <a:t>max</a:t>
            </a:r>
          </a:p>
        </p:txBody>
      </p:sp>
      <p:sp>
        <p:nvSpPr>
          <p:cNvPr id="52247" name="Text Box 19"/>
          <p:cNvSpPr txBox="1">
            <a:spLocks noChangeArrowheads="1"/>
          </p:cNvSpPr>
          <p:nvPr/>
        </p:nvSpPr>
        <p:spPr bwMode="auto">
          <a:xfrm>
            <a:off x="1916113" y="5105400"/>
            <a:ext cx="876300" cy="396875"/>
          </a:xfrm>
          <a:prstGeom prst="rect">
            <a:avLst/>
          </a:prstGeom>
          <a:noFill/>
          <a:ln w="25400">
            <a:noFill/>
            <a:miter lim="800000"/>
            <a:headEnd/>
            <a:tailEnd type="none" w="lg" len="lg"/>
          </a:ln>
        </p:spPr>
        <p:txBody>
          <a:bodyPr wrap="none" anchorCtr="1">
            <a:prstTxWarp prst="textNoShape">
              <a:avLst/>
            </a:prstTxWarp>
            <a:spAutoFit/>
          </a:bodyPr>
          <a:lstStyle/>
          <a:p>
            <a:r>
              <a:rPr lang="en-US"/>
              <a:t>Tukey</a:t>
            </a:r>
          </a:p>
        </p:txBody>
      </p:sp>
      <p:sp>
        <p:nvSpPr>
          <p:cNvPr id="52248" name="Text Box 20"/>
          <p:cNvSpPr txBox="1">
            <a:spLocks noChangeArrowheads="1"/>
          </p:cNvSpPr>
          <p:nvPr/>
        </p:nvSpPr>
        <p:spPr bwMode="auto">
          <a:xfrm>
            <a:off x="4148138" y="5105400"/>
            <a:ext cx="1114425" cy="396875"/>
          </a:xfrm>
          <a:prstGeom prst="rect">
            <a:avLst/>
          </a:prstGeom>
          <a:noFill/>
          <a:ln w="25400">
            <a:noFill/>
            <a:miter lim="800000"/>
            <a:headEnd/>
            <a:tailEnd type="none" w="lg" len="lg"/>
          </a:ln>
        </p:spPr>
        <p:txBody>
          <a:bodyPr wrap="none" anchorCtr="1">
            <a:prstTxWarp prst="textNoShape">
              <a:avLst/>
            </a:prstTxWarp>
            <a:spAutoFit/>
          </a:bodyPr>
          <a:lstStyle/>
          <a:p>
            <a:r>
              <a:rPr lang="en-US"/>
              <a:t>Tufte #1</a:t>
            </a:r>
          </a:p>
        </p:txBody>
      </p:sp>
      <p:sp>
        <p:nvSpPr>
          <p:cNvPr id="52249" name="Text Box 21"/>
          <p:cNvSpPr txBox="1">
            <a:spLocks noChangeArrowheads="1"/>
          </p:cNvSpPr>
          <p:nvPr/>
        </p:nvSpPr>
        <p:spPr bwMode="auto">
          <a:xfrm>
            <a:off x="6400800" y="5105400"/>
            <a:ext cx="1114425" cy="396875"/>
          </a:xfrm>
          <a:prstGeom prst="rect">
            <a:avLst/>
          </a:prstGeom>
          <a:noFill/>
          <a:ln w="25400">
            <a:noFill/>
            <a:miter lim="800000"/>
            <a:headEnd/>
            <a:tailEnd type="none" w="lg" len="lg"/>
          </a:ln>
        </p:spPr>
        <p:txBody>
          <a:bodyPr wrap="none" anchorCtr="1">
            <a:prstTxWarp prst="textNoShape">
              <a:avLst/>
            </a:prstTxWarp>
            <a:spAutoFit/>
          </a:bodyPr>
          <a:lstStyle/>
          <a:p>
            <a:r>
              <a:rPr lang="en-US"/>
              <a:t>Tufte #2</a:t>
            </a:r>
          </a:p>
        </p:txBody>
      </p:sp>
    </p:spTree>
    <p:extLst>
      <p:ext uri="{BB962C8B-B14F-4D97-AF65-F5344CB8AC3E}">
        <p14:creationId xmlns:p14="http://schemas.microsoft.com/office/powerpoint/2010/main" val="381889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r>
              <a:rPr lang="en-US">
                <a:ea typeface="ＭＳ Ｐゴシック" charset="-128"/>
              </a:rPr>
              <a:t>Contrast Problems</a:t>
            </a:r>
          </a:p>
        </p:txBody>
      </p:sp>
      <p:sp>
        <p:nvSpPr>
          <p:cNvPr id="54275" name="Text Placeholder 7"/>
          <p:cNvSpPr>
            <a:spLocks noGrp="1"/>
          </p:cNvSpPr>
          <p:nvPr>
            <p:ph type="body" idx="1"/>
          </p:nvPr>
        </p:nvSpPr>
        <p:spPr/>
        <p:txBody>
          <a:bodyPr/>
          <a:lstStyle/>
          <a:p>
            <a:endParaRPr lang="en-US">
              <a:ea typeface="Arial" charset="0"/>
            </a:endParaRPr>
          </a:p>
        </p:txBody>
      </p:sp>
      <p:sp>
        <p:nvSpPr>
          <p:cNvPr id="54276" name="Date Placeholder 2"/>
          <p:cNvSpPr>
            <a:spLocks noGrp="1"/>
          </p:cNvSpPr>
          <p:nvPr>
            <p:ph type="dt" sz="quarter" idx="10"/>
          </p:nvPr>
        </p:nvSpPr>
        <p:spPr>
          <a:noFill/>
        </p:spPr>
        <p:txBody>
          <a:bodyPr/>
          <a:lstStyle/>
          <a:p>
            <a:r>
              <a:rPr lang="en-US" smtClean="0"/>
              <a:t>Spring 2013</a:t>
            </a:r>
            <a:endParaRPr lang="en-US"/>
          </a:p>
        </p:txBody>
      </p:sp>
      <p:sp>
        <p:nvSpPr>
          <p:cNvPr id="54277"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4278" name="Slide Number Placeholder 4"/>
          <p:cNvSpPr>
            <a:spLocks noGrp="1"/>
          </p:cNvSpPr>
          <p:nvPr>
            <p:ph type="sldNum" sz="quarter" idx="12"/>
          </p:nvPr>
        </p:nvSpPr>
        <p:spPr>
          <a:noFill/>
        </p:spPr>
        <p:txBody>
          <a:bodyPr/>
          <a:lstStyle/>
          <a:p>
            <a:fld id="{F7E4CA8C-6B0B-4946-90B1-821DCD264B9E}" type="slidenum">
              <a:rPr lang="en-US"/>
              <a:pPr/>
              <a:t>23</a:t>
            </a:fld>
            <a:endParaRPr lang="en-US"/>
          </a:p>
        </p:txBody>
      </p:sp>
      <p:pic>
        <p:nvPicPr>
          <p:cNvPr id="54279" name="Picture 5" descr="webform1"/>
          <p:cNvPicPr>
            <a:picLocks noChangeAspect="1" noChangeArrowheads="1"/>
          </p:cNvPicPr>
          <p:nvPr/>
        </p:nvPicPr>
        <p:blipFill>
          <a:blip r:embed="rId3"/>
          <a:srcRect/>
          <a:stretch>
            <a:fillRect/>
          </a:stretch>
        </p:blipFill>
        <p:spPr bwMode="auto">
          <a:xfrm>
            <a:off x="1219200" y="1981200"/>
            <a:ext cx="6824663" cy="2308225"/>
          </a:xfrm>
          <a:prstGeom prst="rect">
            <a:avLst/>
          </a:prstGeom>
          <a:noFill/>
          <a:ln w="9525">
            <a:noFill/>
            <a:miter lim="800000"/>
            <a:headEnd/>
            <a:tailEnd/>
          </a:ln>
        </p:spPr>
      </p:pic>
      <p:sp>
        <p:nvSpPr>
          <p:cNvPr id="54280" name="Text Box 6"/>
          <p:cNvSpPr txBox="1">
            <a:spLocks noChangeArrowheads="1"/>
          </p:cNvSpPr>
          <p:nvPr/>
        </p:nvSpPr>
        <p:spPr bwMode="auto">
          <a:xfrm>
            <a:off x="4527550" y="4343400"/>
            <a:ext cx="36258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Source: Interface Hall of Shame</a:t>
            </a:r>
          </a:p>
        </p:txBody>
      </p:sp>
    </p:spTree>
    <p:extLst>
      <p:ext uri="{BB962C8B-B14F-4D97-AF65-F5344CB8AC3E}">
        <p14:creationId xmlns:p14="http://schemas.microsoft.com/office/powerpoint/2010/main" val="27639039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Look at the title of this slide.  Which visual variables are being used to make it </a:t>
            </a:r>
            <a:r>
              <a:rPr lang="en-US" sz="2400" smtClean="0"/>
              <a:t>contrast with the </a:t>
            </a:r>
            <a:r>
              <a:rPr lang="en-US" sz="2400" dirty="0" smtClean="0"/>
              <a:t>other graphical elements on the slide? (</a:t>
            </a:r>
            <a:r>
              <a:rPr lang="en-US" sz="2400" b="1" dirty="0" smtClean="0"/>
              <a:t>choose all good answers</a:t>
            </a:r>
            <a:r>
              <a:rPr lang="en-US" sz="2400" dirty="0" smtClean="0"/>
              <a:t>):</a:t>
            </a:r>
          </a:p>
          <a:p>
            <a:pPr marL="914400" lvl="1" indent="-457200">
              <a:buFont typeface="+mj-lt"/>
              <a:buAutoNum type="alphaUcPeriod"/>
            </a:pPr>
            <a:r>
              <a:rPr lang="en-US" sz="2000" dirty="0" smtClean="0"/>
              <a:t>Hue</a:t>
            </a:r>
          </a:p>
          <a:p>
            <a:pPr marL="914400" lvl="1" indent="-457200">
              <a:buFont typeface="+mj-lt"/>
              <a:buAutoNum type="alphaUcPeriod"/>
            </a:pPr>
            <a:r>
              <a:rPr lang="en-US" sz="2000" dirty="0" smtClean="0"/>
              <a:t>Size</a:t>
            </a:r>
          </a:p>
          <a:p>
            <a:pPr marL="914400" lvl="1" indent="-457200">
              <a:buFont typeface="+mj-lt"/>
              <a:buAutoNum type="alphaUcPeriod"/>
            </a:pPr>
            <a:r>
              <a:rPr lang="en-US" sz="2000" dirty="0" smtClean="0"/>
              <a:t>Orientation</a:t>
            </a:r>
          </a:p>
          <a:p>
            <a:pPr marL="914400" lvl="1" indent="-457200">
              <a:buFont typeface="+mj-lt"/>
              <a:buAutoNum type="alphaUcPeriod"/>
            </a:pPr>
            <a:r>
              <a:rPr lang="en-US" sz="2000" dirty="0" smtClean="0"/>
              <a:t>Position</a:t>
            </a:r>
          </a:p>
          <a:p>
            <a:pPr marL="914400" lvl="1" indent="-457200">
              <a:buFont typeface="+mj-lt"/>
              <a:buAutoNum type="alphaUcPeriod"/>
            </a:pPr>
            <a:r>
              <a:rPr lang="en-US" sz="2000" dirty="0" smtClean="0"/>
              <a:t>Font</a:t>
            </a:r>
          </a:p>
          <a:p>
            <a:pPr marL="914400" lvl="1" indent="-457200">
              <a:buFont typeface="+mj-lt"/>
              <a:buAutoNum type="alphaUcPeriod"/>
            </a:pPr>
            <a:r>
              <a:rPr lang="en-US" sz="2000" dirty="0" smtClean="0"/>
              <a:t>Value</a:t>
            </a:r>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24</a:t>
            </a:fld>
            <a:endParaRPr lang="en-US"/>
          </a:p>
        </p:txBody>
      </p:sp>
    </p:spTree>
    <p:extLst>
      <p:ext uri="{BB962C8B-B14F-4D97-AF65-F5344CB8AC3E}">
        <p14:creationId xmlns:p14="http://schemas.microsoft.com/office/powerpoint/2010/main" val="421116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Strive for simplicity</a:t>
            </a:r>
          </a:p>
          <a:p>
            <a:pPr lvl="1"/>
            <a:r>
              <a:rPr lang="en-US" b="1" dirty="0" smtClean="0"/>
              <a:t>Reduce</a:t>
            </a:r>
            <a:r>
              <a:rPr lang="en-US" dirty="0" smtClean="0"/>
              <a:t> features and data displayed</a:t>
            </a:r>
          </a:p>
          <a:p>
            <a:pPr lvl="1"/>
            <a:r>
              <a:rPr lang="en-US" b="1" dirty="0" smtClean="0"/>
              <a:t>Regularize</a:t>
            </a:r>
            <a:r>
              <a:rPr lang="en-US" dirty="0" smtClean="0"/>
              <a:t> visual properties that aren’t important</a:t>
            </a:r>
          </a:p>
          <a:p>
            <a:pPr lvl="1"/>
            <a:r>
              <a:rPr lang="en-US" dirty="0" smtClean="0"/>
              <a:t>Make elements perform </a:t>
            </a:r>
            <a:r>
              <a:rPr lang="en-US" b="1" dirty="0"/>
              <a:t>d</a:t>
            </a:r>
            <a:r>
              <a:rPr lang="en-US" b="1" dirty="0" smtClean="0"/>
              <a:t>ouble-duty</a:t>
            </a:r>
          </a:p>
          <a:p>
            <a:r>
              <a:rPr lang="en-US" dirty="0" smtClean="0"/>
              <a:t>Enhance contrast</a:t>
            </a:r>
          </a:p>
          <a:p>
            <a:pPr lvl="1"/>
            <a:r>
              <a:rPr lang="en-US" dirty="0" smtClean="0"/>
              <a:t>Choose visual variables carefully</a:t>
            </a:r>
          </a:p>
          <a:p>
            <a:pPr lvl="1"/>
            <a:r>
              <a:rPr lang="en-US" dirty="0" smtClean="0"/>
              <a:t>Use the squint test</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25</a:t>
            </a:fld>
            <a:endParaRPr lang="en-US"/>
          </a:p>
        </p:txBody>
      </p:sp>
    </p:spTree>
    <p:extLst>
      <p:ext uri="{BB962C8B-B14F-4D97-AF65-F5344CB8AC3E}">
        <p14:creationId xmlns:p14="http://schemas.microsoft.com/office/powerpoint/2010/main" val="243905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Today’s Topics</a:t>
            </a:r>
            <a:endParaRPr lang="en-US" dirty="0"/>
          </a:p>
        </p:txBody>
      </p:sp>
      <p:sp>
        <p:nvSpPr>
          <p:cNvPr id="6" name="Content Placeholder 5"/>
          <p:cNvSpPr>
            <a:spLocks noGrp="1"/>
          </p:cNvSpPr>
          <p:nvPr>
            <p:ph idx="1"/>
          </p:nvPr>
        </p:nvSpPr>
        <p:spPr/>
        <p:txBody>
          <a:bodyPr/>
          <a:lstStyle/>
          <a:p>
            <a:r>
              <a:rPr lang="en-US" dirty="0" smtClean="0"/>
              <a:t>Simplicity</a:t>
            </a:r>
          </a:p>
          <a:p>
            <a:pPr lvl="1"/>
            <a:r>
              <a:rPr lang="en-US" dirty="0" smtClean="0"/>
              <a:t>reduction</a:t>
            </a:r>
          </a:p>
          <a:p>
            <a:pPr lvl="1"/>
            <a:r>
              <a:rPr lang="en-US" dirty="0" smtClean="0"/>
              <a:t>regularity</a:t>
            </a:r>
          </a:p>
          <a:p>
            <a:pPr lvl="1"/>
            <a:r>
              <a:rPr lang="en-US" dirty="0" smtClean="0"/>
              <a:t>double-duty</a:t>
            </a:r>
          </a:p>
          <a:p>
            <a:r>
              <a:rPr lang="en-US" dirty="0" smtClean="0"/>
              <a:t>Contrast</a:t>
            </a:r>
          </a:p>
          <a:p>
            <a:pPr lvl="1"/>
            <a:r>
              <a:rPr lang="en-US" dirty="0" smtClean="0"/>
              <a:t>visual variables</a:t>
            </a:r>
          </a:p>
          <a:p>
            <a:pPr lvl="1"/>
            <a:r>
              <a:rPr lang="en-US" dirty="0" smtClean="0"/>
              <a:t>associativity &amp; selectivity</a:t>
            </a:r>
          </a:p>
          <a:p>
            <a:pPr lvl="1"/>
            <a:r>
              <a:rPr lang="en-US" dirty="0" smtClean="0"/>
              <a:t>squint test</a:t>
            </a:r>
            <a:endParaRPr lang="en-US" dirty="0"/>
          </a:p>
        </p:txBody>
      </p:sp>
      <p:sp>
        <p:nvSpPr>
          <p:cNvPr id="2" name="Date Placeholder 1"/>
          <p:cNvSpPr>
            <a:spLocks noGrp="1"/>
          </p:cNvSpPr>
          <p:nvPr>
            <p:ph type="dt" sz="half" idx="10"/>
          </p:nvPr>
        </p:nvSpPr>
        <p:spPr/>
        <p:txBody>
          <a:bodyPr/>
          <a:lstStyle/>
          <a:p>
            <a:pPr>
              <a:defRPr/>
            </a:pPr>
            <a:r>
              <a:rPr lang="en-US" smtClean="0"/>
              <a:t>Spring 2013</a:t>
            </a:r>
            <a:endParaRPr lang="en-US"/>
          </a:p>
        </p:txBody>
      </p:sp>
      <p:sp>
        <p:nvSpPr>
          <p:cNvPr id="3" name="Footer Placeholder 2"/>
          <p:cNvSpPr>
            <a:spLocks noGrp="1"/>
          </p:cNvSpPr>
          <p:nvPr>
            <p:ph type="ftr" sz="quarter" idx="11"/>
          </p:nvPr>
        </p:nvSpPr>
        <p:spPr/>
        <p:txBody>
          <a:bodyPr/>
          <a:lstStyle/>
          <a:p>
            <a:pPr>
              <a:defRPr/>
            </a:pPr>
            <a:r>
              <a:rPr lang="en-US" smtClean="0"/>
              <a:t>6.813/6.831 User Interface Design and Implementation</a:t>
            </a:r>
            <a:endParaRPr lang="en-US"/>
          </a:p>
        </p:txBody>
      </p:sp>
      <p:sp>
        <p:nvSpPr>
          <p:cNvPr id="4" name="Slide Number Placeholder 3"/>
          <p:cNvSpPr>
            <a:spLocks noGrp="1"/>
          </p:cNvSpPr>
          <p:nvPr>
            <p:ph type="sldNum" sz="quarter" idx="12"/>
          </p:nvPr>
        </p:nvSpPr>
        <p:spPr/>
        <p:txBody>
          <a:bodyPr/>
          <a:lstStyle/>
          <a:p>
            <a:fld id="{7769B0E4-5AD4-4B74-8A1A-605811908029}" type="slidenum">
              <a:rPr lang="en-US" smtClean="0"/>
              <a:pPr/>
              <a:t>3</a:t>
            </a:fld>
            <a:endParaRPr lang="en-US"/>
          </a:p>
        </p:txBody>
      </p:sp>
    </p:spTree>
    <p:extLst>
      <p:ext uri="{BB962C8B-B14F-4D97-AF65-F5344CB8AC3E}">
        <p14:creationId xmlns:p14="http://schemas.microsoft.com/office/powerpoint/2010/main" val="32812268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Simplicity</a:t>
            </a:r>
            <a:endParaRPr lang="en-US" dirty="0"/>
          </a:p>
        </p:txBody>
      </p:sp>
      <p:sp>
        <p:nvSpPr>
          <p:cNvPr id="6" name="Text Placeholder 5"/>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smtClean="0"/>
              <a:t>Spring 2013</a:t>
            </a:r>
            <a:endParaRPr lang="en-US"/>
          </a:p>
        </p:txBody>
      </p:sp>
      <p:sp>
        <p:nvSpPr>
          <p:cNvPr id="3" name="Footer Placeholder 2"/>
          <p:cNvSpPr>
            <a:spLocks noGrp="1"/>
          </p:cNvSpPr>
          <p:nvPr>
            <p:ph type="ftr" sz="quarter" idx="11"/>
          </p:nvPr>
        </p:nvSpPr>
        <p:spPr/>
        <p:txBody>
          <a:bodyPr/>
          <a:lstStyle/>
          <a:p>
            <a:pPr>
              <a:defRPr/>
            </a:pPr>
            <a:r>
              <a:rPr lang="en-US" smtClean="0"/>
              <a:t>6.813/6.831 User Interface Design and Implementation</a:t>
            </a:r>
            <a:endParaRPr lang="en-US"/>
          </a:p>
        </p:txBody>
      </p:sp>
      <p:sp>
        <p:nvSpPr>
          <p:cNvPr id="4" name="Slide Number Placeholder 3"/>
          <p:cNvSpPr>
            <a:spLocks noGrp="1"/>
          </p:cNvSpPr>
          <p:nvPr>
            <p:ph type="sldNum" sz="quarter" idx="12"/>
          </p:nvPr>
        </p:nvSpPr>
        <p:spPr/>
        <p:txBody>
          <a:bodyPr/>
          <a:lstStyle/>
          <a:p>
            <a:fld id="{7769B0E4-5AD4-4B74-8A1A-605811908029}" type="slidenum">
              <a:rPr lang="en-US" smtClean="0"/>
              <a:pPr/>
              <a:t>4</a:t>
            </a:fld>
            <a:endParaRPr lang="en-US"/>
          </a:p>
        </p:txBody>
      </p:sp>
    </p:spTree>
    <p:extLst>
      <p:ext uri="{BB962C8B-B14F-4D97-AF65-F5344CB8AC3E}">
        <p14:creationId xmlns:p14="http://schemas.microsoft.com/office/powerpoint/2010/main" val="25887937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ea typeface="ＭＳ Ｐゴシック" charset="-128"/>
              </a:rPr>
              <a:t>Simplicity</a:t>
            </a:r>
          </a:p>
        </p:txBody>
      </p:sp>
      <p:sp>
        <p:nvSpPr>
          <p:cNvPr id="23555" name="Rectangle 3"/>
          <p:cNvSpPr>
            <a:spLocks noGrp="1" noChangeArrowheads="1"/>
          </p:cNvSpPr>
          <p:nvPr>
            <p:ph type="body" idx="1"/>
          </p:nvPr>
        </p:nvSpPr>
        <p:spPr/>
        <p:txBody>
          <a:bodyPr/>
          <a:lstStyle/>
          <a:p>
            <a:pPr>
              <a:lnSpc>
                <a:spcPct val="80000"/>
              </a:lnSpc>
            </a:pPr>
            <a:r>
              <a:rPr lang="en-US" sz="2000">
                <a:ea typeface="Arial" charset="0"/>
              </a:rPr>
              <a:t>“Perfection is achieved not when there is nothing more to add, but when there is nothing left to take away.”</a:t>
            </a:r>
          </a:p>
          <a:p>
            <a:pPr lvl="1">
              <a:lnSpc>
                <a:spcPct val="80000"/>
              </a:lnSpc>
            </a:pPr>
            <a:r>
              <a:rPr lang="en-US" sz="1600">
                <a:ea typeface="Arial" charset="0"/>
              </a:rPr>
              <a:t>Antoine de St-Exupery</a:t>
            </a:r>
          </a:p>
          <a:p>
            <a:pPr lvl="1">
              <a:lnSpc>
                <a:spcPct val="80000"/>
              </a:lnSpc>
            </a:pPr>
            <a:endParaRPr lang="en-US" sz="1600">
              <a:ea typeface="Arial" charset="0"/>
            </a:endParaRPr>
          </a:p>
          <a:p>
            <a:pPr>
              <a:lnSpc>
                <a:spcPct val="80000"/>
              </a:lnSpc>
            </a:pPr>
            <a:r>
              <a:rPr lang="en-US" sz="2000">
                <a:ea typeface="Arial" charset="0"/>
              </a:rPr>
              <a:t>“Simplicity does not mean the absence of any decor… It only means that the decor should belong intimately to the design proper, and that anything foreign to it should be taken away.”</a:t>
            </a:r>
          </a:p>
          <a:p>
            <a:pPr lvl="1">
              <a:lnSpc>
                <a:spcPct val="80000"/>
              </a:lnSpc>
            </a:pPr>
            <a:r>
              <a:rPr lang="en-US" sz="1600">
                <a:ea typeface="Arial" charset="0"/>
              </a:rPr>
              <a:t>Paul Jacques Grillo</a:t>
            </a:r>
          </a:p>
          <a:p>
            <a:pPr lvl="1">
              <a:lnSpc>
                <a:spcPct val="80000"/>
              </a:lnSpc>
            </a:pPr>
            <a:endParaRPr lang="en-US" sz="1600">
              <a:ea typeface="Arial" charset="0"/>
            </a:endParaRPr>
          </a:p>
          <a:p>
            <a:pPr>
              <a:lnSpc>
                <a:spcPct val="80000"/>
              </a:lnSpc>
            </a:pPr>
            <a:r>
              <a:rPr lang="en-US" sz="2000">
                <a:ea typeface="Arial" charset="0"/>
              </a:rPr>
              <a:t>“Keep it simple, stupid.” (KISS)</a:t>
            </a:r>
          </a:p>
          <a:p>
            <a:pPr>
              <a:lnSpc>
                <a:spcPct val="80000"/>
              </a:lnSpc>
            </a:pPr>
            <a:endParaRPr lang="en-US" sz="2000">
              <a:ea typeface="Arial" charset="0"/>
            </a:endParaRPr>
          </a:p>
          <a:p>
            <a:pPr>
              <a:lnSpc>
                <a:spcPct val="80000"/>
              </a:lnSpc>
            </a:pPr>
            <a:r>
              <a:rPr lang="en-US" sz="2000">
                <a:ea typeface="Arial" charset="0"/>
              </a:rPr>
              <a:t>“Less is more.”</a:t>
            </a:r>
          </a:p>
          <a:p>
            <a:pPr>
              <a:lnSpc>
                <a:spcPct val="80000"/>
              </a:lnSpc>
            </a:pPr>
            <a:endParaRPr lang="en-US" sz="2000">
              <a:ea typeface="Arial" charset="0"/>
            </a:endParaRPr>
          </a:p>
          <a:p>
            <a:pPr>
              <a:lnSpc>
                <a:spcPct val="80000"/>
              </a:lnSpc>
            </a:pPr>
            <a:r>
              <a:rPr lang="en-US" sz="2000">
                <a:ea typeface="Arial" charset="0"/>
              </a:rPr>
              <a:t>“When in doubt, leave it out.”</a:t>
            </a:r>
          </a:p>
        </p:txBody>
      </p:sp>
      <p:sp>
        <p:nvSpPr>
          <p:cNvPr id="23556" name="Date Placeholder 3"/>
          <p:cNvSpPr>
            <a:spLocks noGrp="1"/>
          </p:cNvSpPr>
          <p:nvPr>
            <p:ph type="dt" sz="quarter" idx="10"/>
          </p:nvPr>
        </p:nvSpPr>
        <p:spPr>
          <a:noFill/>
        </p:spPr>
        <p:txBody>
          <a:bodyPr/>
          <a:lstStyle/>
          <a:p>
            <a:r>
              <a:rPr lang="en-US" smtClean="0"/>
              <a:t>Spring 2013</a:t>
            </a:r>
            <a:endParaRPr lang="en-US"/>
          </a:p>
        </p:txBody>
      </p:sp>
      <p:sp>
        <p:nvSpPr>
          <p:cNvPr id="23557"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3558" name="Slide Number Placeholder 5"/>
          <p:cNvSpPr>
            <a:spLocks noGrp="1"/>
          </p:cNvSpPr>
          <p:nvPr>
            <p:ph type="sldNum" sz="quarter" idx="12"/>
          </p:nvPr>
        </p:nvSpPr>
        <p:spPr>
          <a:noFill/>
        </p:spPr>
        <p:txBody>
          <a:bodyPr/>
          <a:lstStyle/>
          <a:p>
            <a:fld id="{A07BAB25-9E95-CD48-AE53-E45FCECDA23E}" type="slidenum">
              <a:rPr lang="en-US"/>
              <a:pPr/>
              <a:t>5</a:t>
            </a:fld>
            <a:endParaRPr lang="en-US"/>
          </a:p>
        </p:txBody>
      </p:sp>
    </p:spTree>
    <p:extLst>
      <p:ext uri="{BB962C8B-B14F-4D97-AF65-F5344CB8AC3E}">
        <p14:creationId xmlns:p14="http://schemas.microsoft.com/office/powerpoint/2010/main" val="165533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Simplicity</a:t>
            </a:r>
          </a:p>
        </p:txBody>
      </p:sp>
      <p:sp>
        <p:nvSpPr>
          <p:cNvPr id="56323" name="Text Placeholder 7"/>
          <p:cNvSpPr>
            <a:spLocks noGrp="1"/>
          </p:cNvSpPr>
          <p:nvPr>
            <p:ph type="body" idx="1"/>
          </p:nvPr>
        </p:nvSpPr>
        <p:spPr/>
        <p:txBody>
          <a:bodyPr/>
          <a:lstStyle/>
          <a:p>
            <a:endParaRPr lang="en-US"/>
          </a:p>
        </p:txBody>
      </p:sp>
      <p:sp>
        <p:nvSpPr>
          <p:cNvPr id="56324" name="Date Placeholder 2"/>
          <p:cNvSpPr>
            <a:spLocks noGrp="1"/>
          </p:cNvSpPr>
          <p:nvPr>
            <p:ph type="dt" sz="quarter" idx="10"/>
          </p:nvPr>
        </p:nvSpPr>
        <p:spPr>
          <a:noFill/>
        </p:spPr>
        <p:txBody>
          <a:bodyPr/>
          <a:lstStyle/>
          <a:p>
            <a:r>
              <a:rPr lang="en-US" smtClean="0"/>
              <a:t>Spring 2013</a:t>
            </a:r>
            <a:endParaRPr lang="en-US"/>
          </a:p>
        </p:txBody>
      </p:sp>
      <p:sp>
        <p:nvSpPr>
          <p:cNvPr id="56325"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6326" name="Slide Number Placeholder 4"/>
          <p:cNvSpPr>
            <a:spLocks noGrp="1"/>
          </p:cNvSpPr>
          <p:nvPr>
            <p:ph type="sldNum" sz="quarter" idx="12"/>
          </p:nvPr>
        </p:nvSpPr>
        <p:spPr>
          <a:noFill/>
        </p:spPr>
        <p:txBody>
          <a:bodyPr/>
          <a:lstStyle/>
          <a:p>
            <a:fld id="{D8AC801C-6184-6A44-8F2B-6793A587D958}" type="slidenum">
              <a:rPr lang="en-US"/>
              <a:pPr/>
              <a:t>6</a:t>
            </a:fld>
            <a:endParaRPr lang="en-US"/>
          </a:p>
        </p:txBody>
      </p:sp>
      <p:pic>
        <p:nvPicPr>
          <p:cNvPr id="56327" name="Picture 3"/>
          <p:cNvPicPr>
            <a:picLocks noChangeAspect="1" noChangeArrowheads="1"/>
          </p:cNvPicPr>
          <p:nvPr/>
        </p:nvPicPr>
        <p:blipFill>
          <a:blip r:embed="rId3"/>
          <a:srcRect/>
          <a:stretch>
            <a:fillRect/>
          </a:stretch>
        </p:blipFill>
        <p:spPr bwMode="auto">
          <a:xfrm>
            <a:off x="1766888" y="1325563"/>
            <a:ext cx="6043612" cy="4729162"/>
          </a:xfrm>
          <a:prstGeom prst="rect">
            <a:avLst/>
          </a:prstGeom>
          <a:noFill/>
          <a:ln w="9525">
            <a:noFill/>
            <a:miter lim="800000"/>
            <a:headEnd/>
            <a:tailEnd/>
          </a:ln>
        </p:spPr>
      </p:pic>
      <p:sp>
        <p:nvSpPr>
          <p:cNvPr id="56328" name="Text Box 4"/>
          <p:cNvSpPr txBox="1">
            <a:spLocks noChangeArrowheads="1"/>
          </p:cNvSpPr>
          <p:nvPr/>
        </p:nvSpPr>
        <p:spPr bwMode="auto">
          <a:xfrm>
            <a:off x="4560888" y="5940425"/>
            <a:ext cx="3221037" cy="396875"/>
          </a:xfrm>
          <a:prstGeom prst="rect">
            <a:avLst/>
          </a:prstGeom>
          <a:noFill/>
          <a:ln w="25400">
            <a:noFill/>
            <a:miter lim="800000"/>
            <a:headEnd/>
            <a:tailEnd type="none" w="lg" len="lg"/>
          </a:ln>
        </p:spPr>
        <p:txBody>
          <a:bodyPr wrap="none" anchorCtr="1">
            <a:prstTxWarp prst="textNoShape">
              <a:avLst/>
            </a:prstTxWarp>
            <a:spAutoFit/>
          </a:bodyPr>
          <a:lstStyle/>
          <a:p>
            <a:r>
              <a:rPr lang="en-US"/>
              <a:t>Source: Alex Papadimoulis</a:t>
            </a:r>
          </a:p>
        </p:txBody>
      </p:sp>
    </p:spTree>
    <p:extLst>
      <p:ext uri="{BB962C8B-B14F-4D97-AF65-F5344CB8AC3E}">
        <p14:creationId xmlns:p14="http://schemas.microsoft.com/office/powerpoint/2010/main" val="21838439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Simplicity</a:t>
            </a:r>
          </a:p>
        </p:txBody>
      </p:sp>
      <p:sp>
        <p:nvSpPr>
          <p:cNvPr id="58371" name="Text Placeholder 6"/>
          <p:cNvSpPr>
            <a:spLocks noGrp="1"/>
          </p:cNvSpPr>
          <p:nvPr>
            <p:ph type="body" idx="1"/>
          </p:nvPr>
        </p:nvSpPr>
        <p:spPr/>
        <p:txBody>
          <a:bodyPr/>
          <a:lstStyle/>
          <a:p>
            <a:endParaRPr lang="en-US"/>
          </a:p>
        </p:txBody>
      </p:sp>
      <p:sp>
        <p:nvSpPr>
          <p:cNvPr id="58372" name="Date Placeholder 2"/>
          <p:cNvSpPr>
            <a:spLocks noGrp="1"/>
          </p:cNvSpPr>
          <p:nvPr>
            <p:ph type="dt" sz="quarter" idx="10"/>
          </p:nvPr>
        </p:nvSpPr>
        <p:spPr>
          <a:noFill/>
        </p:spPr>
        <p:txBody>
          <a:bodyPr/>
          <a:lstStyle/>
          <a:p>
            <a:r>
              <a:rPr lang="en-US" smtClean="0"/>
              <a:t>Spring 2013</a:t>
            </a:r>
            <a:endParaRPr lang="en-US"/>
          </a:p>
        </p:txBody>
      </p:sp>
      <p:sp>
        <p:nvSpPr>
          <p:cNvPr id="58373" name="Footer Placeholder 3"/>
          <p:cNvSpPr>
            <a:spLocks noGrp="1"/>
          </p:cNvSpPr>
          <p:nvPr>
            <p:ph type="ftr" sz="quarter" idx="11"/>
          </p:nvPr>
        </p:nvSpPr>
        <p:spPr>
          <a:noFill/>
        </p:spPr>
        <p:txBody>
          <a:bodyPr/>
          <a:lstStyle/>
          <a:p>
            <a:r>
              <a:rPr lang="en-US" smtClean="0"/>
              <a:t>6.813/6.831 User Interface Design and Implementation</a:t>
            </a:r>
            <a:endParaRPr lang="en-US"/>
          </a:p>
        </p:txBody>
      </p:sp>
      <p:sp>
        <p:nvSpPr>
          <p:cNvPr id="58374" name="Slide Number Placeholder 4"/>
          <p:cNvSpPr>
            <a:spLocks noGrp="1"/>
          </p:cNvSpPr>
          <p:nvPr>
            <p:ph type="sldNum" sz="quarter" idx="12"/>
          </p:nvPr>
        </p:nvSpPr>
        <p:spPr>
          <a:noFill/>
        </p:spPr>
        <p:txBody>
          <a:bodyPr/>
          <a:lstStyle/>
          <a:p>
            <a:fld id="{C0217B85-9768-4B45-BE08-83D541DC2B45}" type="slidenum">
              <a:rPr lang="en-US"/>
              <a:pPr/>
              <a:t>7</a:t>
            </a:fld>
            <a:endParaRPr lang="en-US"/>
          </a:p>
        </p:txBody>
      </p:sp>
      <p:pic>
        <p:nvPicPr>
          <p:cNvPr id="8" name="Picture 7"/>
          <p:cNvPicPr>
            <a:picLocks noChangeAspect="1"/>
          </p:cNvPicPr>
          <p:nvPr/>
        </p:nvPicPr>
        <p:blipFill>
          <a:blip r:embed="rId3"/>
          <a:stretch>
            <a:fillRect/>
          </a:stretch>
        </p:blipFill>
        <p:spPr>
          <a:xfrm>
            <a:off x="304800" y="1143000"/>
            <a:ext cx="8610600" cy="4325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1024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ea typeface="ＭＳ Ｐゴシック" charset="-128"/>
              </a:rPr>
              <a:t>Techniques for Simplicity: Reduction</a:t>
            </a:r>
          </a:p>
        </p:txBody>
      </p:sp>
      <p:sp>
        <p:nvSpPr>
          <p:cNvPr id="25603" name="Rectangle 3"/>
          <p:cNvSpPr>
            <a:spLocks noGrp="1" noChangeArrowheads="1"/>
          </p:cNvSpPr>
          <p:nvPr>
            <p:ph type="body" idx="1"/>
          </p:nvPr>
        </p:nvSpPr>
        <p:spPr/>
        <p:txBody>
          <a:bodyPr/>
          <a:lstStyle/>
          <a:p>
            <a:r>
              <a:rPr lang="en-US" dirty="0">
                <a:ea typeface="Arial" charset="0"/>
              </a:rPr>
              <a:t>Remove inessential </a:t>
            </a:r>
            <a:r>
              <a:rPr lang="en-US" dirty="0" smtClean="0">
                <a:ea typeface="Arial" charset="0"/>
              </a:rPr>
              <a:t>elements</a:t>
            </a:r>
          </a:p>
          <a:p>
            <a:endParaRPr lang="en-US" dirty="0"/>
          </a:p>
          <a:p>
            <a:endParaRPr lang="en-US" dirty="0" smtClean="0"/>
          </a:p>
          <a:p>
            <a:endParaRPr lang="en-US" dirty="0"/>
          </a:p>
          <a:p>
            <a:endParaRPr lang="en-US" dirty="0" smtClean="0"/>
          </a:p>
          <a:p>
            <a:endParaRPr lang="en-US" dirty="0"/>
          </a:p>
          <a:p>
            <a:r>
              <a:rPr lang="en-US" dirty="0" smtClean="0"/>
              <a:t>Remove inessential features</a:t>
            </a:r>
          </a:p>
        </p:txBody>
      </p:sp>
      <p:sp>
        <p:nvSpPr>
          <p:cNvPr id="25604" name="Date Placeholder 3"/>
          <p:cNvSpPr>
            <a:spLocks noGrp="1"/>
          </p:cNvSpPr>
          <p:nvPr>
            <p:ph type="dt" sz="quarter" idx="10"/>
          </p:nvPr>
        </p:nvSpPr>
        <p:spPr>
          <a:noFill/>
        </p:spPr>
        <p:txBody>
          <a:bodyPr/>
          <a:lstStyle/>
          <a:p>
            <a:r>
              <a:rPr lang="en-US" smtClean="0"/>
              <a:t>Spring 2013</a:t>
            </a:r>
            <a:endParaRPr lang="en-US"/>
          </a:p>
        </p:txBody>
      </p:sp>
      <p:sp>
        <p:nvSpPr>
          <p:cNvPr id="25605"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5606" name="Slide Number Placeholder 5"/>
          <p:cNvSpPr>
            <a:spLocks noGrp="1"/>
          </p:cNvSpPr>
          <p:nvPr>
            <p:ph type="sldNum" sz="quarter" idx="12"/>
          </p:nvPr>
        </p:nvSpPr>
        <p:spPr>
          <a:noFill/>
        </p:spPr>
        <p:txBody>
          <a:bodyPr/>
          <a:lstStyle/>
          <a:p>
            <a:fld id="{89F720BA-FB0E-4245-B768-27B839348F65}" type="slidenum">
              <a:rPr lang="en-US"/>
              <a:pPr/>
              <a:t>8</a:t>
            </a:fld>
            <a:endParaRPr lang="en-US"/>
          </a:p>
        </p:txBody>
      </p:sp>
      <p:pic>
        <p:nvPicPr>
          <p:cNvPr id="25607" name="Picture 7"/>
          <p:cNvPicPr>
            <a:picLocks noChangeAspect="1" noChangeArrowheads="1"/>
          </p:cNvPicPr>
          <p:nvPr/>
        </p:nvPicPr>
        <p:blipFill>
          <a:blip r:embed="rId3"/>
          <a:srcRect l="20102" t="6218" r="73438" b="90997"/>
          <a:stretch>
            <a:fillRect/>
          </a:stretch>
        </p:blipFill>
        <p:spPr bwMode="auto">
          <a:xfrm>
            <a:off x="1600200" y="2362200"/>
            <a:ext cx="3509963" cy="1066800"/>
          </a:xfrm>
          <a:prstGeom prst="rect">
            <a:avLst/>
          </a:prstGeom>
          <a:noFill/>
          <a:ln w="25400">
            <a:noFill/>
            <a:miter lim="800000"/>
            <a:headEnd/>
            <a:tailEnd type="none" w="lg" len="lg"/>
          </a:ln>
        </p:spPr>
      </p:pic>
      <p:pic>
        <p:nvPicPr>
          <p:cNvPr id="25608" name="Picture 10"/>
          <p:cNvPicPr>
            <a:picLocks noChangeAspect="1" noChangeArrowheads="1"/>
          </p:cNvPicPr>
          <p:nvPr/>
        </p:nvPicPr>
        <p:blipFill>
          <a:blip r:embed="rId4"/>
          <a:srcRect/>
          <a:stretch>
            <a:fillRect/>
          </a:stretch>
        </p:blipFill>
        <p:spPr bwMode="auto">
          <a:xfrm>
            <a:off x="5924550" y="2057400"/>
            <a:ext cx="1752600" cy="1752600"/>
          </a:xfrm>
          <a:prstGeom prst="rect">
            <a:avLst/>
          </a:prstGeom>
          <a:noFill/>
          <a:ln w="25400">
            <a:noFill/>
            <a:miter lim="800000"/>
            <a:headEnd/>
            <a:tailEnd type="none" w="lg" len="lg"/>
          </a:ln>
        </p:spPr>
      </p:pic>
      <p:pic>
        <p:nvPicPr>
          <p:cNvPr id="9" name="Picture 8" descr="final-tivo"/>
          <p:cNvPicPr>
            <a:picLocks noChangeAspect="1" noChangeArrowheads="1"/>
          </p:cNvPicPr>
          <p:nvPr/>
        </p:nvPicPr>
        <p:blipFill>
          <a:blip r:embed="rId5"/>
          <a:srcRect/>
          <a:stretch>
            <a:fillRect/>
          </a:stretch>
        </p:blipFill>
        <p:spPr bwMode="auto">
          <a:xfrm>
            <a:off x="6096000" y="4648200"/>
            <a:ext cx="1905000" cy="1504345"/>
          </a:xfrm>
          <a:prstGeom prst="rect">
            <a:avLst/>
          </a:prstGeom>
          <a:noFill/>
          <a:ln w="9525">
            <a:noFill/>
            <a:miter lim="800000"/>
            <a:headEnd/>
            <a:tailEnd/>
          </a:ln>
        </p:spPr>
      </p:pic>
    </p:spTree>
    <p:extLst>
      <p:ext uri="{BB962C8B-B14F-4D97-AF65-F5344CB8AC3E}">
        <p14:creationId xmlns:p14="http://schemas.microsoft.com/office/powerpoint/2010/main" val="86179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ea typeface="ＭＳ Ｐゴシック" charset="-128"/>
              </a:rPr>
              <a:t>Techniques for Simplicity: Regularity</a:t>
            </a:r>
          </a:p>
        </p:txBody>
      </p:sp>
      <p:sp>
        <p:nvSpPr>
          <p:cNvPr id="27651" name="Rectangle 3"/>
          <p:cNvSpPr>
            <a:spLocks noGrp="1" noChangeArrowheads="1"/>
          </p:cNvSpPr>
          <p:nvPr>
            <p:ph type="body" idx="1"/>
          </p:nvPr>
        </p:nvSpPr>
        <p:spPr/>
        <p:txBody>
          <a:bodyPr/>
          <a:lstStyle/>
          <a:p>
            <a:r>
              <a:rPr lang="en-US">
                <a:ea typeface="Arial" charset="0"/>
              </a:rPr>
              <a:t>Use a regular pattern</a:t>
            </a:r>
          </a:p>
          <a:p>
            <a:r>
              <a:rPr lang="en-US">
                <a:ea typeface="Arial" charset="0"/>
              </a:rPr>
              <a:t>Limit inessential variation among elements</a:t>
            </a:r>
          </a:p>
        </p:txBody>
      </p:sp>
      <p:sp>
        <p:nvSpPr>
          <p:cNvPr id="27652" name="Date Placeholder 3"/>
          <p:cNvSpPr>
            <a:spLocks noGrp="1"/>
          </p:cNvSpPr>
          <p:nvPr>
            <p:ph type="dt" sz="quarter" idx="10"/>
          </p:nvPr>
        </p:nvSpPr>
        <p:spPr>
          <a:noFill/>
        </p:spPr>
        <p:txBody>
          <a:bodyPr/>
          <a:lstStyle/>
          <a:p>
            <a:r>
              <a:rPr lang="en-US" smtClean="0"/>
              <a:t>Spring 2013</a:t>
            </a:r>
            <a:endParaRPr lang="en-US"/>
          </a:p>
        </p:txBody>
      </p:sp>
      <p:sp>
        <p:nvSpPr>
          <p:cNvPr id="27653" name="Footer Placeholder 4"/>
          <p:cNvSpPr>
            <a:spLocks noGrp="1"/>
          </p:cNvSpPr>
          <p:nvPr>
            <p:ph type="ftr" sz="quarter" idx="11"/>
          </p:nvPr>
        </p:nvSpPr>
        <p:spPr>
          <a:noFill/>
        </p:spPr>
        <p:txBody>
          <a:bodyPr/>
          <a:lstStyle/>
          <a:p>
            <a:r>
              <a:rPr lang="en-US" smtClean="0"/>
              <a:t>6.813/6.831 User Interface Design and Implementation</a:t>
            </a:r>
            <a:endParaRPr lang="en-US"/>
          </a:p>
        </p:txBody>
      </p:sp>
      <p:sp>
        <p:nvSpPr>
          <p:cNvPr id="27654" name="Slide Number Placeholder 5"/>
          <p:cNvSpPr>
            <a:spLocks noGrp="1"/>
          </p:cNvSpPr>
          <p:nvPr>
            <p:ph type="sldNum" sz="quarter" idx="12"/>
          </p:nvPr>
        </p:nvSpPr>
        <p:spPr>
          <a:noFill/>
        </p:spPr>
        <p:txBody>
          <a:bodyPr/>
          <a:lstStyle/>
          <a:p>
            <a:fld id="{BADBED44-778F-734B-AF40-22EF7BC15E1D}" type="slidenum">
              <a:rPr lang="en-US"/>
              <a:pPr/>
              <a:t>9</a:t>
            </a:fld>
            <a:endParaRPr lang="en-US"/>
          </a:p>
        </p:txBody>
      </p:sp>
      <p:pic>
        <p:nvPicPr>
          <p:cNvPr id="27655" name="Picture 4"/>
          <p:cNvPicPr>
            <a:picLocks noChangeAspect="1" noChangeArrowheads="1"/>
          </p:cNvPicPr>
          <p:nvPr/>
        </p:nvPicPr>
        <p:blipFill>
          <a:blip r:embed="rId3"/>
          <a:srcRect l="80714" t="19444" r="2480" b="60112"/>
          <a:stretch>
            <a:fillRect/>
          </a:stretch>
        </p:blipFill>
        <p:spPr bwMode="auto">
          <a:xfrm>
            <a:off x="914400" y="3124200"/>
            <a:ext cx="2667000" cy="2286000"/>
          </a:xfrm>
          <a:prstGeom prst="rect">
            <a:avLst/>
          </a:prstGeom>
          <a:noFill/>
          <a:ln w="25400">
            <a:noFill/>
            <a:miter lim="800000"/>
            <a:headEnd/>
            <a:tailEnd type="none" w="lg" len="lg"/>
          </a:ln>
        </p:spPr>
      </p:pic>
      <p:pic>
        <p:nvPicPr>
          <p:cNvPr id="27656" name="Picture 5"/>
          <p:cNvPicPr>
            <a:picLocks noChangeAspect="1" noChangeArrowheads="1"/>
          </p:cNvPicPr>
          <p:nvPr/>
        </p:nvPicPr>
        <p:blipFill>
          <a:blip r:embed="rId4"/>
          <a:srcRect l="3226" t="12648" r="32259" b="30435"/>
          <a:stretch>
            <a:fillRect/>
          </a:stretch>
        </p:blipFill>
        <p:spPr bwMode="auto">
          <a:xfrm>
            <a:off x="4800600" y="3200400"/>
            <a:ext cx="2438400" cy="2193925"/>
          </a:xfrm>
          <a:prstGeom prst="rect">
            <a:avLst/>
          </a:prstGeom>
          <a:noFill/>
          <a:ln w="25400">
            <a:noFill/>
            <a:miter lim="800000"/>
            <a:headEnd/>
            <a:tailEnd type="none" w="lg" len="lg"/>
          </a:ln>
        </p:spPr>
      </p:pic>
    </p:spTree>
    <p:extLst>
      <p:ext uri="{BB962C8B-B14F-4D97-AF65-F5344CB8AC3E}">
        <p14:creationId xmlns:p14="http://schemas.microsoft.com/office/powerpoint/2010/main" val="497639049"/>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5598</TotalTime>
  <Words>4736</Words>
  <Application>Microsoft Macintosh PowerPoint</Application>
  <PresentationFormat>Letter Paper (8.5x11 in)</PresentationFormat>
  <Paragraphs>386</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mit-6893</vt:lpstr>
      <vt:lpstr>L14: Graphic Design</vt:lpstr>
      <vt:lpstr>UI Hall of Fame or Shame?</vt:lpstr>
      <vt:lpstr>Today’s Topics</vt:lpstr>
      <vt:lpstr>Simplicity</vt:lpstr>
      <vt:lpstr>Simplicity</vt:lpstr>
      <vt:lpstr>Simplicity</vt:lpstr>
      <vt:lpstr>Simplicity</vt:lpstr>
      <vt:lpstr>Techniques for Simplicity: Reduction</vt:lpstr>
      <vt:lpstr>Techniques for Simplicity: Regularity</vt:lpstr>
      <vt:lpstr>Techniques for Simplicity: Double-Duty</vt:lpstr>
      <vt:lpstr>Picoquiz</vt:lpstr>
      <vt:lpstr>Contrast</vt:lpstr>
      <vt:lpstr>Contrast &amp; Visual Variables</vt:lpstr>
      <vt:lpstr>Characteristics of Visual Variables</vt:lpstr>
      <vt:lpstr>Hue Is Not Ordered or Quantitative</vt:lpstr>
      <vt:lpstr>Selectivity &amp; Associativity</vt:lpstr>
      <vt:lpstr>PowerPoint Presentation</vt:lpstr>
      <vt:lpstr>Techniques for Contrast</vt:lpstr>
      <vt:lpstr>Choosing Visual Variables for a Display</vt:lpstr>
      <vt:lpstr>Designing Information Displays</vt:lpstr>
      <vt:lpstr>Contrast in Publication Styles</vt:lpstr>
      <vt:lpstr>Simplicity vs. Contrast</vt:lpstr>
      <vt:lpstr>Contrast Problems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1054</cp:revision>
  <cp:lastPrinted>2012-03-19T16:17:27Z</cp:lastPrinted>
  <dcterms:created xsi:type="dcterms:W3CDTF">2011-02-02T13:01:24Z</dcterms:created>
  <dcterms:modified xsi:type="dcterms:W3CDTF">2013-03-30T23:01:05Z</dcterms:modified>
</cp:coreProperties>
</file>