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5"/>
  </p:notesMasterIdLst>
  <p:handoutMasterIdLst>
    <p:handoutMasterId r:id="rId26"/>
  </p:handoutMasterIdLst>
  <p:sldIdLst>
    <p:sldId id="256" r:id="rId2"/>
    <p:sldId id="457" r:id="rId3"/>
    <p:sldId id="458" r:id="rId4"/>
    <p:sldId id="460" r:id="rId5"/>
    <p:sldId id="472" r:id="rId6"/>
    <p:sldId id="461" r:id="rId7"/>
    <p:sldId id="462" r:id="rId8"/>
    <p:sldId id="470" r:id="rId9"/>
    <p:sldId id="474" r:id="rId10"/>
    <p:sldId id="473" r:id="rId11"/>
    <p:sldId id="441" r:id="rId12"/>
    <p:sldId id="442" r:id="rId13"/>
    <p:sldId id="443" r:id="rId14"/>
    <p:sldId id="445" r:id="rId15"/>
    <p:sldId id="446" r:id="rId16"/>
    <p:sldId id="476" r:id="rId17"/>
    <p:sldId id="475" r:id="rId18"/>
    <p:sldId id="448" r:id="rId19"/>
    <p:sldId id="463" r:id="rId20"/>
    <p:sldId id="469" r:id="rId21"/>
    <p:sldId id="471" r:id="rId22"/>
    <p:sldId id="477" r:id="rId23"/>
    <p:sldId id="468" r:id="rId24"/>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94" autoAdjust="0"/>
    <p:restoredTop sz="57885" autoAdjust="0"/>
  </p:normalViewPr>
  <p:slideViewPr>
    <p:cSldViewPr>
      <p:cViewPr varScale="1">
        <p:scale>
          <a:sx n="64" d="100"/>
          <a:sy n="64" d="100"/>
        </p:scale>
        <p:origin x="-1224" y="-112"/>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7DC7724-7830-934C-8D9C-589F2AAF832F}" type="slidenum">
              <a:rPr lang="en-US"/>
              <a:pPr/>
              <a:t>13</a:t>
            </a:fld>
            <a:endParaRPr lang="en-US"/>
          </a:p>
        </p:txBody>
      </p:sp>
      <p:sp>
        <p:nvSpPr>
          <p:cNvPr id="61443" name="Rectangle 2"/>
          <p:cNvSpPr>
            <a:spLocks noGrp="1" noRot="1" noChangeAspect="1" noChangeArrowheads="1" noTextEdit="1"/>
          </p:cNvSpPr>
          <p:nvPr>
            <p:ph type="sldImg"/>
          </p:nvPr>
        </p:nvSpPr>
        <p:spPr>
          <a:xfrm>
            <a:off x="1503363" y="720725"/>
            <a:ext cx="4119562" cy="3089275"/>
          </a:xfrm>
          <a:ln/>
        </p:spPr>
      </p:sp>
      <p:sp>
        <p:nvSpPr>
          <p:cNvPr id="61444" name="Rectangle 3"/>
          <p:cNvSpPr>
            <a:spLocks noGrp="1" noChangeArrowheads="1"/>
          </p:cNvSpPr>
          <p:nvPr>
            <p:ph type="body" idx="1"/>
          </p:nvPr>
        </p:nvSpPr>
        <p:spPr>
          <a:noFill/>
          <a:ln/>
        </p:spPr>
        <p:txBody>
          <a:bodyPr/>
          <a:lstStyle/>
          <a:p>
            <a:r>
              <a:rPr lang="en-US" dirty="0">
                <a:latin typeface="Times New Roman" charset="0"/>
                <a:ea typeface="Arial" charset="0"/>
              </a:rPr>
              <a:t> A particularly effective use of white space is to put labels in the left margin, where the white space sets off and highlights them. In dialog box (a), you can’t scan the labels and group names separately; they interfere with each other, as do the grouping lines.  In the redesigned dialog (b), the labels are now alone on the left, making them much easier to scan.</a:t>
            </a:r>
          </a:p>
          <a:p>
            <a:r>
              <a:rPr lang="en-US" dirty="0">
                <a:latin typeface="Times New Roman" charset="0"/>
                <a:ea typeface="Arial" charset="0"/>
              </a:rPr>
              <a:t>For the same reason, </a:t>
            </a:r>
            <a:r>
              <a:rPr lang="en-US" dirty="0" smtClean="0">
                <a:latin typeface="Times New Roman" charset="0"/>
                <a:ea typeface="Arial" charset="0"/>
              </a:rPr>
              <a:t>when space</a:t>
            </a:r>
            <a:r>
              <a:rPr lang="en-US" baseline="0" dirty="0" smtClean="0">
                <a:latin typeface="Times New Roman" charset="0"/>
                <a:ea typeface="Arial" charset="0"/>
              </a:rPr>
              <a:t> allows, </a:t>
            </a:r>
            <a:r>
              <a:rPr lang="en-US" dirty="0" smtClean="0">
                <a:latin typeface="Times New Roman" charset="0"/>
                <a:ea typeface="Arial" charset="0"/>
              </a:rPr>
              <a:t>you </a:t>
            </a:r>
            <a:r>
              <a:rPr lang="en-US" dirty="0">
                <a:latin typeface="Times New Roman" charset="0"/>
                <a:ea typeface="Arial" charset="0"/>
              </a:rPr>
              <a:t>should put labels to the left of controls, rather than above.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FBB13F5-1707-F746-86D2-D3FFB6803921}" type="slidenum">
              <a:rPr lang="en-US"/>
              <a:pPr/>
              <a:t>14</a:t>
            </a:fld>
            <a:endParaRPr lang="en-US"/>
          </a:p>
        </p:txBody>
      </p:sp>
      <p:sp>
        <p:nvSpPr>
          <p:cNvPr id="65539" name="Rectangle 2"/>
          <p:cNvSpPr>
            <a:spLocks noGrp="1" noRot="1" noChangeAspect="1" noChangeArrowheads="1" noTextEdit="1"/>
          </p:cNvSpPr>
          <p:nvPr>
            <p:ph type="sldImg"/>
          </p:nvPr>
        </p:nvSpPr>
        <p:spPr>
          <a:xfrm>
            <a:off x="1503363" y="720725"/>
            <a:ext cx="4119562" cy="3089275"/>
          </a:xfrm>
          <a:ln/>
        </p:spPr>
      </p:sp>
      <p:sp>
        <p:nvSpPr>
          <p:cNvPr id="65540" name="Rectangle 3"/>
          <p:cNvSpPr>
            <a:spLocks noGrp="1" noChangeArrowheads="1"/>
          </p:cNvSpPr>
          <p:nvPr>
            <p:ph type="body" idx="1"/>
          </p:nvPr>
        </p:nvSpPr>
        <p:spPr>
          <a:noFill/>
          <a:ln/>
        </p:spPr>
        <p:txBody>
          <a:bodyPr/>
          <a:lstStyle/>
          <a:p>
            <a:r>
              <a:rPr lang="en-US" dirty="0">
                <a:latin typeface="Times New Roman" charset="0"/>
                <a:ea typeface="Arial" charset="0"/>
              </a:rPr>
              <a:t>Here’s an interesting idea from </a:t>
            </a:r>
            <a:r>
              <a:rPr lang="en-US" dirty="0" err="1">
                <a:latin typeface="Times New Roman" charset="0"/>
                <a:ea typeface="Arial" charset="0"/>
              </a:rPr>
              <a:t>Tufte</a:t>
            </a:r>
            <a:r>
              <a:rPr lang="en-US" dirty="0">
                <a:latin typeface="Times New Roman" charset="0"/>
                <a:ea typeface="Arial" charset="0"/>
              </a:rPr>
              <a:t>: get rid of the grid rules on a standard bar chart, and use whitespace to show where the grid lines would cross the bars.  It’s much less noisy.  (But alas, impossible to do automatically in </a:t>
            </a:r>
            <a:r>
              <a:rPr lang="en-US" dirty="0" smtClean="0">
                <a:latin typeface="Times New Roman" charset="0"/>
                <a:ea typeface="Arial" charset="0"/>
              </a:rPr>
              <a:t>most graphing</a:t>
            </a:r>
            <a:r>
              <a:rPr lang="en-US" baseline="0" dirty="0" smtClean="0">
                <a:latin typeface="Times New Roman" charset="0"/>
                <a:ea typeface="Arial" charset="0"/>
              </a:rPr>
              <a:t> packages</a:t>
            </a:r>
            <a:r>
              <a:rPr lang="en-US" dirty="0" smtClean="0">
                <a:latin typeface="Times New Roman" charset="0"/>
                <a:ea typeface="Arial" charset="0"/>
              </a:rPr>
              <a:t>.</a:t>
            </a:r>
            <a:r>
              <a:rPr lang="en-US" dirty="0">
                <a:latin typeface="Times New Roman" charset="0"/>
                <a:ea typeface="Arial" charset="0"/>
              </a:rPr>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075476E-CC16-9649-9801-944439551886}" type="slidenum">
              <a:rPr lang="en-US"/>
              <a:pPr/>
              <a:t>15</a:t>
            </a:fld>
            <a:endParaRPr lang="en-US"/>
          </a:p>
        </p:txBody>
      </p:sp>
      <p:sp>
        <p:nvSpPr>
          <p:cNvPr id="67587" name="Rectangle 2"/>
          <p:cNvSpPr>
            <a:spLocks noGrp="1" noRot="1" noChangeAspect="1" noChangeArrowheads="1" noTextEdit="1"/>
          </p:cNvSpPr>
          <p:nvPr>
            <p:ph type="sldImg"/>
          </p:nvPr>
        </p:nvSpPr>
        <p:spPr>
          <a:xfrm>
            <a:off x="1503363" y="720725"/>
            <a:ext cx="4119562" cy="3089275"/>
          </a:xfrm>
          <a:ln/>
        </p:spPr>
      </p:sp>
      <p:sp>
        <p:nvSpPr>
          <p:cNvPr id="67588" name="Rectangle 3"/>
          <p:cNvSpPr>
            <a:spLocks noGrp="1" noChangeArrowheads="1"/>
          </p:cNvSpPr>
          <p:nvPr>
            <p:ph type="body" idx="1"/>
          </p:nvPr>
        </p:nvSpPr>
        <p:spPr>
          <a:noFill/>
          <a:ln/>
        </p:spPr>
        <p:txBody>
          <a:bodyPr/>
          <a:lstStyle/>
          <a:p>
            <a:r>
              <a:rPr lang="en-US" dirty="0">
                <a:latin typeface="Times New Roman" charset="0"/>
                <a:ea typeface="Arial" charset="0"/>
              </a:rPr>
              <a:t>Balance and symmetry are valuable tools in a designer’s toolkit.  In graphic design, symmetry rarely means exact, mirror-image equivalence. Instead, what we mean by symmetry is more like balance: is there the same amount of stuff on each side of the axis of symmetry.  We measure “stuff” by both mass (quantity of nonwhite pixels) and extent (area covered by those pixels); both mass and extent should be balanced</a:t>
            </a:r>
            <a:r>
              <a:rPr lang="en-US" dirty="0" smtClean="0">
                <a:latin typeface="Times New Roman" charset="0"/>
                <a:ea typeface="Arial" charset="0"/>
              </a:rPr>
              <a:t>.</a:t>
            </a:r>
          </a:p>
          <a:p>
            <a:pPr marL="0" marR="0" indent="0" algn="l" defTabSz="914400" rtl="0" eaLnBrk="0" fontAlgn="base" latinLnBrk="0" hangingPunct="0">
              <a:lnSpc>
                <a:spcPct val="100000"/>
              </a:lnSpc>
              <a:spcBef>
                <a:spcPts val="1000"/>
              </a:spcBef>
              <a:spcAft>
                <a:spcPct val="0"/>
              </a:spcAft>
              <a:buClrTx/>
              <a:buSzTx/>
              <a:buFontTx/>
              <a:buNone/>
              <a:tabLst/>
              <a:defRPr/>
            </a:pPr>
            <a:r>
              <a:rPr lang="en-US" dirty="0" smtClean="0">
                <a:latin typeface="Times New Roman" charset="0"/>
                <a:ea typeface="Arial" charset="0"/>
              </a:rPr>
              <a:t>An easy way to achieve balance is to simply center the elements of your display.  That automatically achieves balance around a vertical axis.  If you look at Google’s home page, you’ll see this kind of approach in </a:t>
            </a:r>
            <a:r>
              <a:rPr lang="en-US" dirty="0" smtClean="0">
                <a:latin typeface="Times New Roman" charset="0"/>
                <a:ea typeface="Arial" charset="0"/>
              </a:rPr>
              <a:t>action.</a:t>
            </a:r>
            <a:endParaRPr lang="en-US" dirty="0">
              <a:latin typeface="Times New Roman" charset="0"/>
              <a:ea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a:t>
            </a:r>
            <a:r>
              <a:rPr lang="en-US" b="1" baseline="0" dirty="0" smtClean="0"/>
              <a:t>15</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16</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0E505CD-4D5B-1D47-A7A5-0239C5034EF1}" type="slidenum">
              <a:rPr lang="en-US"/>
              <a:pPr/>
              <a:t>18</a:t>
            </a:fld>
            <a:endParaRPr lang="en-US"/>
          </a:p>
        </p:txBody>
      </p:sp>
      <p:sp>
        <p:nvSpPr>
          <p:cNvPr id="71683" name="Rectangle 2"/>
          <p:cNvSpPr>
            <a:spLocks noGrp="1" noRot="1" noChangeAspect="1" noChangeArrowheads="1" noTextEdit="1"/>
          </p:cNvSpPr>
          <p:nvPr>
            <p:ph type="sldImg"/>
          </p:nvPr>
        </p:nvSpPr>
        <p:spPr>
          <a:xfrm>
            <a:off x="1503363" y="720725"/>
            <a:ext cx="4119562" cy="3089275"/>
          </a:xfrm>
          <a:ln/>
        </p:spPr>
      </p:sp>
      <p:sp>
        <p:nvSpPr>
          <p:cNvPr id="71684" name="Rectangle 3"/>
          <p:cNvSpPr>
            <a:spLocks noGrp="1" noChangeArrowheads="1"/>
          </p:cNvSpPr>
          <p:nvPr>
            <p:ph type="body" idx="1"/>
          </p:nvPr>
        </p:nvSpPr>
        <p:spPr>
          <a:noFill/>
          <a:ln/>
        </p:spPr>
        <p:txBody>
          <a:bodyPr/>
          <a:lstStyle/>
          <a:p>
            <a:r>
              <a:rPr lang="en-US" sz="1000">
                <a:latin typeface="Times New Roman" charset="0"/>
                <a:ea typeface="Arial" charset="0"/>
              </a:rPr>
              <a:t>Finally, simplify your designs by aligning elements horizontally and vertically.  Alignment contributes to the simplicity of a design. Fewer alignment positions means a simpler design.  The dialog box shown has totally haphazard alignment, which makes it seem more complicated than it really is.</a:t>
            </a:r>
          </a:p>
          <a:p>
            <a:r>
              <a:rPr lang="en-US" sz="1000" b="1">
                <a:latin typeface="Times New Roman" charset="0"/>
                <a:ea typeface="Arial" charset="0"/>
              </a:rPr>
              <a:t>Labels</a:t>
            </a:r>
            <a:r>
              <a:rPr lang="en-US" sz="1000">
                <a:latin typeface="Times New Roman" charset="0"/>
                <a:ea typeface="Arial" charset="0"/>
              </a:rPr>
              <a:t> (e.g. “Wait” and “Retry after”). There are two schools of thought about label alignment: one school says that the left edges of labels should be aligned, and the other school says that their right edges (i.e., the colon following each label) should be aligned.  Both approaches work, and experimental studies haven’t found any significant differences between them.  Both approaches also fail when long labels and short labels are used in the same display.  You’ll get best results if you can make all your labels about the same size, or else break long labels into multiple lines.</a:t>
            </a:r>
          </a:p>
          <a:p>
            <a:r>
              <a:rPr lang="en-US" sz="1000" b="1">
                <a:latin typeface="Times New Roman" charset="0"/>
                <a:ea typeface="Arial" charset="0"/>
              </a:rPr>
              <a:t>Controls </a:t>
            </a:r>
            <a:r>
              <a:rPr lang="en-US" sz="1000">
                <a:latin typeface="Times New Roman" charset="0"/>
                <a:ea typeface="Arial" charset="0"/>
              </a:rPr>
              <a:t>(e.g., text fields, combo boxes, checkboxes).</a:t>
            </a:r>
            <a:r>
              <a:rPr lang="en-US" sz="1000" b="1">
                <a:latin typeface="Times New Roman" charset="0"/>
                <a:ea typeface="Arial" charset="0"/>
              </a:rPr>
              <a:t> </a:t>
            </a:r>
            <a:r>
              <a:rPr lang="en-US" sz="1000">
                <a:latin typeface="Times New Roman" charset="0"/>
                <a:ea typeface="Arial" charset="0"/>
              </a:rPr>
              <a:t>A column of controls should be aligned on both the left and the right.  Sometimes this seems unreasonable -- should a short date field be expanded to the same length as a filename?  It doesn’t hurt the date to be larger than necessary, except perhaps for reducing its perceived affordance for receiving a date.  You can also solve these kinds of problems by rearranging the display, moving the date elsewhere, although be careful of disrupting your design’s functional grouping or the expectations of your user.</a:t>
            </a:r>
          </a:p>
          <a:p>
            <a:r>
              <a:rPr lang="en-US" sz="1000">
                <a:latin typeface="Times New Roman" charset="0"/>
                <a:ea typeface="Arial" charset="0"/>
              </a:rPr>
              <a:t>So far we’ve only discussed left-to-right alignment.  Vertically, you should ensure that labels and controls on the same row share the same </a:t>
            </a:r>
            <a:r>
              <a:rPr lang="en-US" sz="1000" b="1">
                <a:latin typeface="Times New Roman" charset="0"/>
                <a:ea typeface="Arial" charset="0"/>
              </a:rPr>
              <a:t>text baseline</a:t>
            </a:r>
            <a:r>
              <a:rPr lang="en-US" sz="1000">
                <a:latin typeface="Times New Roman" charset="0"/>
                <a:ea typeface="Arial" charset="0"/>
              </a:rPr>
              <a:t>. Java Swing components are designed so that text baselines are aligned if the components are centered vertically with respect to each other, but not if the components’ tops or bottoms are aligned.  Java AWT components are virtually impossible to align on their baselines.  The dialog shown here has baseline alignment problems, particularly among the controls in the last row: the checkbox “Use custom editor”, the text field, and the Browse button.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ea typeface="Arial" charset="0"/>
              </a:rPr>
              <a:t>A </a:t>
            </a:r>
            <a:r>
              <a:rPr lang="en-US" b="1" dirty="0" smtClean="0">
                <a:latin typeface="Times New Roman" charset="0"/>
                <a:ea typeface="Arial" charset="0"/>
              </a:rPr>
              <a:t>grid</a:t>
            </a:r>
            <a:r>
              <a:rPr lang="en-US" dirty="0" smtClean="0">
                <a:latin typeface="Times New Roman" charset="0"/>
                <a:ea typeface="Arial" charset="0"/>
              </a:rPr>
              <a:t> is one effective way to achieve both alignment and balance, nearly automatically. A</a:t>
            </a:r>
            <a:r>
              <a:rPr lang="en-US" baseline="0" dirty="0" smtClean="0">
                <a:latin typeface="Times New Roman" charset="0"/>
                <a:ea typeface="Arial" charset="0"/>
              </a:rPr>
              <a:t> grid means that you divide the user interface into equal-width columns (separated by gaps, and with margins on both sides of the window), and align content and controls on the column boundaries.  Some elements may span multiple columns, but they align (start or end at) column boundaries.</a:t>
            </a:r>
          </a:p>
          <a:p>
            <a:r>
              <a:rPr lang="en-US" baseline="0" dirty="0" smtClean="0">
                <a:latin typeface="Times New Roman" charset="0"/>
                <a:ea typeface="Arial" charset="0"/>
              </a:rPr>
              <a:t>Newspapers are famous for designing with grids, but if you look carefully at magazines, posters, and many other print designs, you’ll often see a grid guiding the design.</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19</a:t>
            </a:fld>
            <a:endParaRPr lang="en-US"/>
          </a:p>
        </p:txBody>
      </p:sp>
    </p:spTree>
    <p:extLst>
      <p:ext uri="{BB962C8B-B14F-4D97-AF65-F5344CB8AC3E}">
        <p14:creationId xmlns:p14="http://schemas.microsoft.com/office/powerpoint/2010/main" val="2045599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Twitter Bootstrap is a nice </a:t>
            </a:r>
            <a:r>
              <a:rPr lang="en-US" dirty="0" err="1" smtClean="0"/>
              <a:t>Javascript</a:t>
            </a:r>
            <a:r>
              <a:rPr lang="en-US" dirty="0" smtClean="0"/>
              <a:t>/CSS toolkit that has a very simple-to-use gridding system</a:t>
            </a:r>
            <a:r>
              <a:rPr lang="en-US" baseline="0" dirty="0" smtClean="0"/>
              <a:t> (much easier than what’s built into HTML/CSS by default).  You structure your views in a tree, and simply put a class name “row” to combine views in a row, and “</a:t>
            </a:r>
            <a:r>
              <a:rPr lang="en-US" baseline="0" dirty="0" err="1" smtClean="0"/>
              <a:t>span</a:t>
            </a:r>
            <a:r>
              <a:rPr lang="en-US" i="1" baseline="0" dirty="0" err="1" smtClean="0"/>
              <a:t>N</a:t>
            </a:r>
            <a:r>
              <a:rPr lang="en-US" i="0" baseline="0" dirty="0" smtClean="0"/>
              <a:t>” to indicate that a view should span N columns of the grid.  By default, Bootstrap’s grid has 12 columns, each a fixed width of 60 pixels, but it also has responsive mode (which changes this fixed width for different screen widths) and fluid mode (which makes the column width 1/12 of the window width instead of fixed).</a:t>
            </a:r>
          </a:p>
          <a:p>
            <a:r>
              <a:rPr lang="en-US" baseline="0" dirty="0" smtClean="0"/>
              <a:t>Try out Bootstrap by installing it from http://</a:t>
            </a:r>
            <a:r>
              <a:rPr lang="en-US" baseline="0" dirty="0" err="1" smtClean="0"/>
              <a:t>twitter.github.com</a:t>
            </a:r>
            <a:r>
              <a:rPr lang="en-US" baseline="0" dirty="0" smtClean="0"/>
              <a:t>/bootstrap/getting-</a:t>
            </a:r>
            <a:r>
              <a:rPr lang="en-US" baseline="0" dirty="0" err="1" smtClean="0"/>
              <a:t>started.html</a:t>
            </a:r>
            <a:r>
              <a:rPr lang="en-US" baseline="0" dirty="0" smtClean="0"/>
              <a:t>  and learning about the gridding system on http://</a:t>
            </a:r>
            <a:r>
              <a:rPr lang="en-US" baseline="0" dirty="0" err="1" smtClean="0"/>
              <a:t>twitter.github.com</a:t>
            </a:r>
            <a:r>
              <a:rPr lang="en-US" baseline="0" dirty="0" smtClean="0"/>
              <a:t>/bootstrap/</a:t>
            </a:r>
            <a:r>
              <a:rPr lang="en-US" baseline="0" dirty="0" err="1" smtClean="0"/>
              <a:t>scaffolding.html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20</a:t>
            </a:fld>
            <a:endParaRPr lang="en-US"/>
          </a:p>
        </p:txBody>
      </p:sp>
    </p:spTree>
    <p:extLst>
      <p:ext uri="{BB962C8B-B14F-4D97-AF65-F5344CB8AC3E}">
        <p14:creationId xmlns:p14="http://schemas.microsoft.com/office/powerpoint/2010/main" val="4071778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discussion</a:t>
            </a:r>
            <a:r>
              <a:rPr lang="en-US" baseline="0" dirty="0" smtClean="0"/>
              <a:t> of layout would not be complete without talking a bit about </a:t>
            </a:r>
            <a:r>
              <a:rPr lang="en-US" i="0" baseline="0" dirty="0" smtClean="0"/>
              <a:t>responsive design, which means a layout design that responds appropriately to the size and aspect ratio of the screen.  Responsive designs don’t merely </a:t>
            </a:r>
            <a:r>
              <a:rPr lang="en-US" i="1" baseline="0" dirty="0" smtClean="0"/>
              <a:t>rescale </a:t>
            </a:r>
            <a:r>
              <a:rPr lang="en-US" i="0" baseline="0" dirty="0" smtClean="0"/>
              <a:t>when shown on a small phone screen or on a widescreen desktop monitor.  Instead, a responsive design rearranges its layout, possibly changing what was a 12-column grid on a big wide screen into a 3-column grid on a narrow small screen.  Responsive design is implemented with CSS </a:t>
            </a:r>
            <a:r>
              <a:rPr lang="en-US" b="1" i="0" baseline="0" dirty="0" smtClean="0"/>
              <a:t>media queries</a:t>
            </a:r>
            <a:r>
              <a:rPr lang="en-US" b="0" i="0" baseline="0" dirty="0" smtClean="0"/>
              <a:t> that select different CSS rules depending on the kind of device, its screen size and resolution, and its aspect ratio.  Twitter Bootstrap has responsive design features that </a:t>
            </a:r>
            <a:endParaRPr lang="en-US" i="0"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21</a:t>
            </a:fld>
            <a:endParaRPr lang="en-US"/>
          </a:p>
        </p:txBody>
      </p:sp>
    </p:spTree>
    <p:extLst>
      <p:ext uri="{BB962C8B-B14F-4D97-AF65-F5344CB8AC3E}">
        <p14:creationId xmlns:p14="http://schemas.microsoft.com/office/powerpoint/2010/main" val="1371331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a:t>
            </a:r>
            <a:r>
              <a:rPr lang="en-US" b="1" baseline="0" dirty="0" smtClean="0"/>
              <a:t>15</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22</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1503363" y="720725"/>
            <a:ext cx="4119562" cy="3089275"/>
          </a:xfrm>
          <a:ln/>
        </p:spPr>
      </p:sp>
      <p:sp>
        <p:nvSpPr>
          <p:cNvPr id="20483" name="Notes Placeholder 2"/>
          <p:cNvSpPr>
            <a:spLocks noGrp="1"/>
          </p:cNvSpPr>
          <p:nvPr>
            <p:ph type="body" idx="1"/>
          </p:nvPr>
        </p:nvSpPr>
        <p:spPr>
          <a:noFill/>
          <a:ln/>
        </p:spPr>
        <p:txBody>
          <a:bodyPr/>
          <a:lstStyle/>
          <a:p>
            <a:r>
              <a:rPr lang="en-US">
                <a:latin typeface="Times New Roman" charset="0"/>
                <a:ea typeface="Arial" charset="0"/>
              </a:rPr>
              <a:t>Today’s Hall of Fame and Shame is a comparison of two generations of Google Advanced Search.  This is the old interface.</a:t>
            </a:r>
          </a:p>
          <a:p>
            <a:endParaRPr lang="en-US">
              <a:latin typeface="Times New Roman" charset="0"/>
              <a:ea typeface="Arial" charset="0"/>
            </a:endParaRPr>
          </a:p>
        </p:txBody>
      </p:sp>
      <p:sp>
        <p:nvSpPr>
          <p:cNvPr id="20484" name="Slide Number Placeholder 3"/>
          <p:cNvSpPr>
            <a:spLocks noGrp="1"/>
          </p:cNvSpPr>
          <p:nvPr>
            <p:ph type="sldNum" sz="quarter" idx="5"/>
          </p:nvPr>
        </p:nvSpPr>
        <p:spPr>
          <a:noFill/>
        </p:spPr>
        <p:txBody>
          <a:bodyPr/>
          <a:lstStyle/>
          <a:p>
            <a:fld id="{6DC03AB5-EFC8-5C40-8E8A-8C554D87FED2}"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1503363" y="720725"/>
            <a:ext cx="4119562" cy="3089275"/>
          </a:xfrm>
          <a:ln/>
        </p:spPr>
      </p:sp>
      <p:sp>
        <p:nvSpPr>
          <p:cNvPr id="22531" name="Notes Placeholder 2"/>
          <p:cNvSpPr>
            <a:spLocks noGrp="1"/>
          </p:cNvSpPr>
          <p:nvPr>
            <p:ph type="body" idx="1"/>
          </p:nvPr>
        </p:nvSpPr>
        <p:spPr>
          <a:noFill/>
          <a:ln/>
        </p:spPr>
        <p:txBody>
          <a:bodyPr/>
          <a:lstStyle/>
          <a:p>
            <a:r>
              <a:rPr lang="en-US" dirty="0">
                <a:latin typeface="Times New Roman" charset="0"/>
                <a:ea typeface="Arial" charset="0"/>
              </a:rPr>
              <a:t>And this is the new interface</a:t>
            </a:r>
            <a:r>
              <a:rPr lang="en-US" dirty="0" smtClean="0">
                <a:latin typeface="Times New Roman" charset="0"/>
                <a:ea typeface="Arial" charset="0"/>
              </a:rPr>
              <a:t>.  (If you can’t read the image, go to http://</a:t>
            </a:r>
            <a:r>
              <a:rPr lang="en-US" dirty="0" err="1" smtClean="0">
                <a:latin typeface="Times New Roman" charset="0"/>
                <a:ea typeface="Arial" charset="0"/>
              </a:rPr>
              <a:t>www.google.com</a:t>
            </a:r>
            <a:r>
              <a:rPr lang="en-US" dirty="0" smtClean="0">
                <a:latin typeface="Times New Roman" charset="0"/>
                <a:ea typeface="Arial" charset="0"/>
              </a:rPr>
              <a:t>/</a:t>
            </a:r>
            <a:r>
              <a:rPr lang="en-US" dirty="0" err="1" smtClean="0">
                <a:latin typeface="Times New Roman" charset="0"/>
                <a:ea typeface="Arial" charset="0"/>
              </a:rPr>
              <a:t>advanced_search</a:t>
            </a:r>
            <a:r>
              <a:rPr lang="en-US" dirty="0" smtClean="0">
                <a:latin typeface="Times New Roman" charset="0"/>
                <a:ea typeface="Arial" charset="0"/>
              </a:rPr>
              <a:t>.</a:t>
            </a:r>
            <a:r>
              <a:rPr lang="en-US" baseline="0" dirty="0" smtClean="0">
                <a:latin typeface="Times New Roman" charset="0"/>
                <a:ea typeface="Arial" charset="0"/>
              </a:rPr>
              <a:t>)</a:t>
            </a:r>
            <a:endParaRPr lang="en-US" dirty="0">
              <a:latin typeface="Times New Roman" charset="0"/>
              <a:ea typeface="Arial" charset="0"/>
            </a:endParaRPr>
          </a:p>
          <a:p>
            <a:r>
              <a:rPr lang="en-US" dirty="0">
                <a:latin typeface="Times New Roman" charset="0"/>
                <a:ea typeface="Arial" charset="0"/>
              </a:rPr>
              <a:t>Let’s compare and contrast these two interfaces in terms of:</a:t>
            </a:r>
          </a:p>
          <a:p>
            <a:r>
              <a:rPr lang="en-US" dirty="0">
                <a:latin typeface="Times New Roman" charset="0"/>
                <a:ea typeface="Arial" charset="0"/>
              </a:rPr>
              <a:t>- visibility (specifically self-disclosure)</a:t>
            </a:r>
          </a:p>
          <a:p>
            <a:r>
              <a:rPr lang="en-US" dirty="0">
                <a:latin typeface="Times New Roman" charset="0"/>
                <a:ea typeface="Arial" charset="0"/>
              </a:rPr>
              <a:t>- graphic design</a:t>
            </a:r>
          </a:p>
          <a:p>
            <a:r>
              <a:rPr lang="en-US" dirty="0">
                <a:latin typeface="Times New Roman" charset="0"/>
                <a:ea typeface="Arial" charset="0"/>
              </a:rPr>
              <a:t>- task analysis</a:t>
            </a:r>
          </a:p>
          <a:p>
            <a:r>
              <a:rPr lang="en-US" dirty="0">
                <a:latin typeface="Times New Roman" charset="0"/>
                <a:ea typeface="Arial" charset="0"/>
              </a:rPr>
              <a:t>- efficiency</a:t>
            </a:r>
          </a:p>
          <a:p>
            <a:endParaRPr lang="en-US" dirty="0">
              <a:latin typeface="Times New Roman" charset="0"/>
              <a:ea typeface="Arial" charset="0"/>
            </a:endParaRPr>
          </a:p>
        </p:txBody>
      </p:sp>
      <p:sp>
        <p:nvSpPr>
          <p:cNvPr id="22532" name="Slide Number Placeholder 3"/>
          <p:cNvSpPr>
            <a:spLocks noGrp="1"/>
          </p:cNvSpPr>
          <p:nvPr>
            <p:ph type="sldNum" sz="quarter" idx="5"/>
          </p:nvPr>
        </p:nvSpPr>
        <p:spPr>
          <a:noFill/>
        </p:spPr>
        <p:txBody>
          <a:bodyPr/>
          <a:lstStyle/>
          <a:p>
            <a:fld id="{B99CAB6A-39B6-874A-9A40-458D3BC95CEA}"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4F9FBB5-F377-8341-BF62-84B181C188F5}" type="slidenum">
              <a:rPr lang="en-US"/>
              <a:pPr/>
              <a:t>6</a:t>
            </a:fld>
            <a:endParaRPr lang="en-US"/>
          </a:p>
        </p:txBody>
      </p:sp>
      <p:sp>
        <p:nvSpPr>
          <p:cNvPr id="63491" name="Rectangle 2"/>
          <p:cNvSpPr>
            <a:spLocks noGrp="1" noRot="1" noChangeAspect="1" noChangeArrowheads="1" noTextEdit="1"/>
          </p:cNvSpPr>
          <p:nvPr>
            <p:ph type="sldImg"/>
          </p:nvPr>
        </p:nvSpPr>
        <p:spPr>
          <a:xfrm>
            <a:off x="1503363" y="720725"/>
            <a:ext cx="4119562" cy="3089275"/>
          </a:xfrm>
          <a:ln/>
        </p:spPr>
      </p:sp>
      <p:sp>
        <p:nvSpPr>
          <p:cNvPr id="63492" name="Rectangle 3"/>
          <p:cNvSpPr>
            <a:spLocks noGrp="1" noChangeArrowheads="1"/>
          </p:cNvSpPr>
          <p:nvPr>
            <p:ph type="body" idx="1"/>
          </p:nvPr>
        </p:nvSpPr>
        <p:spPr>
          <a:noFill/>
          <a:ln/>
        </p:spPr>
        <p:txBody>
          <a:bodyPr/>
          <a:lstStyle/>
          <a:p>
            <a:r>
              <a:rPr lang="en-US">
                <a:latin typeface="Times New Roman" charset="0"/>
                <a:ea typeface="Arial" charset="0"/>
              </a:rPr>
              <a:t>The power of white space for grouping derives from the Gestalt principle of proximity.  These principles, discovered in the 1920’s by the Gestalt school of psychologists, describe how early visual processing groups elements in the visual field into larger wholes.  Here are the six principles identified by the Gestalt psychologists:</a:t>
            </a:r>
          </a:p>
          <a:p>
            <a:r>
              <a:rPr lang="en-US" b="1">
                <a:latin typeface="Times New Roman" charset="0"/>
                <a:ea typeface="Arial" charset="0"/>
              </a:rPr>
              <a:t>Proximity</a:t>
            </a:r>
            <a:r>
              <a:rPr lang="en-US">
                <a:latin typeface="Times New Roman" charset="0"/>
                <a:ea typeface="Arial" charset="0"/>
              </a:rPr>
              <a:t>.  Elements that are closer to each other are more likely to be grouped together.  You see four vertical columns of circles, because the circles are closer vertically than they are horizontally.</a:t>
            </a:r>
            <a:endParaRPr lang="en-US" b="1">
              <a:latin typeface="Times New Roman" charset="0"/>
              <a:ea typeface="Arial" charset="0"/>
            </a:endParaRPr>
          </a:p>
          <a:p>
            <a:r>
              <a:rPr lang="en-US" b="1">
                <a:latin typeface="Times New Roman" charset="0"/>
                <a:ea typeface="Arial" charset="0"/>
              </a:rPr>
              <a:t>Similarity.</a:t>
            </a:r>
            <a:r>
              <a:rPr lang="en-US">
                <a:latin typeface="Times New Roman" charset="0"/>
                <a:ea typeface="Arial" charset="0"/>
              </a:rPr>
              <a:t>  Elements with similar attributes are more likely to be grouped.  You see four </a:t>
            </a:r>
            <a:r>
              <a:rPr lang="en-US" i="1">
                <a:latin typeface="Times New Roman" charset="0"/>
                <a:ea typeface="Arial" charset="0"/>
              </a:rPr>
              <a:t>rows </a:t>
            </a:r>
            <a:r>
              <a:rPr lang="en-US">
                <a:latin typeface="Times New Roman" charset="0"/>
                <a:ea typeface="Arial" charset="0"/>
              </a:rPr>
              <a:t>of circles in the Similarity example, because the circles are more alike horizontally than they are vertically.</a:t>
            </a:r>
          </a:p>
          <a:p>
            <a:r>
              <a:rPr lang="en-US" b="1">
                <a:latin typeface="Times New Roman" charset="0"/>
                <a:ea typeface="Arial" charset="0"/>
              </a:rPr>
              <a:t>Continuity.</a:t>
            </a:r>
            <a:r>
              <a:rPr lang="en-US">
                <a:latin typeface="Times New Roman" charset="0"/>
                <a:ea typeface="Arial" charset="0"/>
              </a:rPr>
              <a:t>  The eye expects to see a contour as a continuous object.  You primarily perceive the Continuity example above as two crossing lines, rather than as four lines meeting at a point, or two right angles sharing a vertex.</a:t>
            </a:r>
            <a:endParaRPr lang="en-US" b="1">
              <a:latin typeface="Times New Roman" charset="0"/>
              <a:ea typeface="Arial" charset="0"/>
            </a:endParaRPr>
          </a:p>
          <a:p>
            <a:r>
              <a:rPr lang="en-US" b="1">
                <a:latin typeface="Times New Roman" charset="0"/>
                <a:ea typeface="Arial" charset="0"/>
              </a:rPr>
              <a:t>Closure.</a:t>
            </a:r>
            <a:r>
              <a:rPr lang="en-US">
                <a:latin typeface="Times New Roman" charset="0"/>
                <a:ea typeface="Arial" charset="0"/>
              </a:rPr>
              <a:t>  The eye tends to perceive complete, closed figures, even when lines are missing.  We see a triangle in the center of the Closure example, even though its edges aren’t complete.</a:t>
            </a:r>
          </a:p>
          <a:p>
            <a:r>
              <a:rPr lang="en-US" b="1">
                <a:latin typeface="Times New Roman" charset="0"/>
                <a:ea typeface="Arial" charset="0"/>
              </a:rPr>
              <a:t>Area.</a:t>
            </a:r>
            <a:r>
              <a:rPr lang="en-US">
                <a:latin typeface="Times New Roman" charset="0"/>
                <a:ea typeface="Arial" charset="0"/>
              </a:rPr>
              <a:t> When two elements overlap, the smaller one will be interpreted as a figure in front of the larger ground.  So we tend to perceive the Area example as a small square in front of a large square, rather than a large square with a hole cut in it.</a:t>
            </a:r>
            <a:endParaRPr lang="en-US" b="1">
              <a:latin typeface="Times New Roman" charset="0"/>
              <a:ea typeface="Arial" charset="0"/>
            </a:endParaRPr>
          </a:p>
          <a:p>
            <a:r>
              <a:rPr lang="en-US" b="1">
                <a:latin typeface="Times New Roman" charset="0"/>
                <a:ea typeface="Arial" charset="0"/>
              </a:rPr>
              <a:t>Symmetry.</a:t>
            </a:r>
            <a:r>
              <a:rPr lang="en-US">
                <a:latin typeface="Times New Roman" charset="0"/>
                <a:ea typeface="Arial" charset="0"/>
              </a:rPr>
              <a:t>  The eye prefers explanations with greater symmetry.  So the Symmetry example is perceived as two overlapping squares, rather than three separate polygons.</a:t>
            </a:r>
          </a:p>
          <a:p>
            <a:r>
              <a:rPr lang="en-US" b="0">
                <a:latin typeface="Times New Roman" charset="0"/>
                <a:ea typeface="Arial" charset="0"/>
              </a:rPr>
              <a:t>A</a:t>
            </a:r>
            <a:r>
              <a:rPr lang="en-US" b="0" baseline="0">
                <a:latin typeface="Times New Roman" charset="0"/>
                <a:ea typeface="Arial" charset="0"/>
              </a:rPr>
              <a:t> good paper about perceptual grouping in HCI and information visualization is Rosenholtz et al, “An Intuitive Model of Perceptual Grouping for HCI Design”, CHI 2009.</a:t>
            </a:r>
            <a:endParaRPr lang="en-US" b="1">
              <a:latin typeface="Times New Roman" charset="0"/>
              <a:ea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Gestalt</a:t>
            </a:r>
            <a:r>
              <a:rPr lang="en-US" baseline="0" dirty="0" smtClean="0"/>
              <a:t> principles – particularly </a:t>
            </a:r>
            <a:r>
              <a:rPr lang="en-US" i="1" baseline="0" dirty="0" smtClean="0"/>
              <a:t>similarity</a:t>
            </a:r>
            <a:r>
              <a:rPr lang="en-US" i="0" baseline="0" dirty="0" smtClean="0"/>
              <a:t> and </a:t>
            </a:r>
            <a:r>
              <a:rPr lang="en-US" i="1" baseline="0" dirty="0" smtClean="0"/>
              <a:t>proximity</a:t>
            </a:r>
            <a:r>
              <a:rPr lang="en-US" i="0" baseline="0" dirty="0" smtClean="0"/>
              <a:t> – are useful for putting structure on a visual display, helping the viewer chunk it.  The calculator shown here (which we’ve criticized for other reasons, but we’ll praise it now) uses both similarity and proximity to group what might otherwise be a grid of identical-looking buttons into functional units.  The MC/MR/MS/M+ buttons all share the same label color, shape, size, and even the prefix “M” (similarity), and furthermore each button is closer to the other M buttons than it is to the rest of the calculator (proximity).  The effect is to group the M buttons strongly together into a memory function.  Similarity is likewise used to group Backspace/CE/C together, to group the central number pad together, and to group the key operators /, *, -, + together.</a:t>
            </a:r>
          </a:p>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7</a:t>
            </a:fld>
            <a:endParaRPr lang="en-US"/>
          </a:p>
        </p:txBody>
      </p:sp>
    </p:spTree>
    <p:extLst>
      <p:ext uri="{BB962C8B-B14F-4D97-AF65-F5344CB8AC3E}">
        <p14:creationId xmlns:p14="http://schemas.microsoft.com/office/powerpoint/2010/main" val="1250227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Establish a hierarchy of importance among the elements of your design.  One kind</a:t>
            </a:r>
            <a:r>
              <a:rPr lang="en-US" baseline="0" dirty="0" smtClean="0"/>
              <a:t> of hierarchy is visual: u</a:t>
            </a:r>
            <a:r>
              <a:rPr lang="en-US" dirty="0" smtClean="0"/>
              <a:t>se visual variables to make the more important</a:t>
            </a:r>
            <a:r>
              <a:rPr lang="en-US" baseline="0" dirty="0" smtClean="0"/>
              <a:t> elements pop out.  Hacker News (left) does this effectively and simply.  The highest element in the hierarchy is the header bar, which pops out because of its position, its drastically contrasting hue (the only non </a:t>
            </a:r>
            <a:r>
              <a:rPr lang="en-US" baseline="0" dirty="0" err="1" smtClean="0"/>
              <a:t>grayscale</a:t>
            </a:r>
            <a:r>
              <a:rPr lang="en-US" baseline="0" dirty="0" smtClean="0"/>
              <a:t> on the page!), and value (the boldfaced title in it).  The next elements in the hierarchy are the items on the list.  Within each item, the most important element is the article title, which pops out.  Other data fields of the article have less importance, so they are given less salience.</a:t>
            </a:r>
          </a:p>
          <a:p>
            <a:r>
              <a:rPr lang="en-US" dirty="0" smtClean="0"/>
              <a:t>Article</a:t>
            </a:r>
            <a:r>
              <a:rPr lang="en-US" baseline="0" dirty="0" smtClean="0"/>
              <a:t> formats (like the one shown on the right) also demonstrate hierarchy.  Here, not only are visual variables used to put some elements (like the title) at a higher level than others (like body text), but the </a:t>
            </a:r>
            <a:r>
              <a:rPr lang="en-US" i="1" baseline="0" dirty="0" smtClean="0"/>
              <a:t>position</a:t>
            </a:r>
            <a:r>
              <a:rPr lang="en-US" i="0" baseline="0" dirty="0" smtClean="0"/>
              <a:t> of the elements is also important.  More important elements appear first in the order that the display is likely to be scanned by the reader.  In this case that order is top-to-bottom, left-to-right, but be aware that your design can *change* the scanning order. For a newspaper with a big banner headline or a central “hero” image, the viewer’s eyes will start there.</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8</a:t>
            </a:fld>
            <a:endParaRPr lang="en-US"/>
          </a:p>
        </p:txBody>
      </p:sp>
    </p:spTree>
    <p:extLst>
      <p:ext uri="{BB962C8B-B14F-4D97-AF65-F5344CB8AC3E}">
        <p14:creationId xmlns:p14="http://schemas.microsoft.com/office/powerpoint/2010/main" val="4269305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a:t>
            </a:r>
            <a:r>
              <a:rPr lang="en-US" b="1" baseline="0" dirty="0" smtClean="0"/>
              <a:t>15</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9</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9E46F6DD-5410-A346-9C08-5A6C03FC6303}" type="slidenum">
              <a:rPr lang="en-US"/>
              <a:pPr/>
              <a:t>11</a:t>
            </a:fld>
            <a:endParaRPr lang="en-US"/>
          </a:p>
        </p:txBody>
      </p:sp>
      <p:sp>
        <p:nvSpPr>
          <p:cNvPr id="57347" name="Rectangle 2"/>
          <p:cNvSpPr>
            <a:spLocks noGrp="1" noRot="1" noChangeAspect="1" noChangeArrowheads="1" noTextEdit="1"/>
          </p:cNvSpPr>
          <p:nvPr>
            <p:ph type="sldImg"/>
          </p:nvPr>
        </p:nvSpPr>
        <p:spPr>
          <a:xfrm>
            <a:off x="1503363" y="720725"/>
            <a:ext cx="4119562" cy="3089275"/>
          </a:xfrm>
          <a:ln/>
        </p:spPr>
      </p:sp>
      <p:sp>
        <p:nvSpPr>
          <p:cNvPr id="57348" name="Rectangle 3"/>
          <p:cNvSpPr>
            <a:spLocks noGrp="1" noChangeArrowheads="1"/>
          </p:cNvSpPr>
          <p:nvPr>
            <p:ph type="body" idx="1"/>
          </p:nvPr>
        </p:nvSpPr>
        <p:spPr>
          <a:noFill/>
          <a:ln/>
        </p:spPr>
        <p:txBody>
          <a:bodyPr/>
          <a:lstStyle/>
          <a:p>
            <a:r>
              <a:rPr lang="en-US" dirty="0">
                <a:latin typeface="Times New Roman" charset="0"/>
                <a:ea typeface="Arial" charset="0"/>
              </a:rPr>
              <a:t>White space plays an essential role in composition.  Screen real estate is at a premium in many graphical user interfaces, so it’s a constant struggle to balance the need for white space against a desire to pack information and controls into a display.  But insufficient white space can have serious side-effects, making a display more painful to look at and much slower to scan.</a:t>
            </a:r>
          </a:p>
          <a:p>
            <a:r>
              <a:rPr lang="en-US" dirty="0">
                <a:latin typeface="Times New Roman" charset="0"/>
                <a:ea typeface="Arial" charset="0"/>
              </a:rPr>
              <a:t>Put </a:t>
            </a:r>
            <a:r>
              <a:rPr lang="en-US" b="1" dirty="0">
                <a:latin typeface="Times New Roman" charset="0"/>
                <a:ea typeface="Arial" charset="0"/>
              </a:rPr>
              <a:t>margins</a:t>
            </a:r>
            <a:r>
              <a:rPr lang="en-US" dirty="0">
                <a:latin typeface="Times New Roman" charset="0"/>
                <a:ea typeface="Arial" charset="0"/>
              </a:rPr>
              <a:t> around all your content.  Labels and controls that pack tightly against the edge of a window are much slower to scan.  When an object is surrounded by white space, keep a sense of proportion between the object (the </a:t>
            </a:r>
            <a:r>
              <a:rPr lang="en-US" b="1" dirty="0">
                <a:latin typeface="Times New Roman" charset="0"/>
                <a:ea typeface="Arial" charset="0"/>
              </a:rPr>
              <a:t>figure</a:t>
            </a:r>
            <a:r>
              <a:rPr lang="en-US" dirty="0">
                <a:latin typeface="Times New Roman" charset="0"/>
                <a:ea typeface="Arial" charset="0"/>
              </a:rPr>
              <a:t>)</a:t>
            </a:r>
            <a:r>
              <a:rPr lang="en-US" b="1" dirty="0">
                <a:latin typeface="Times New Roman" charset="0"/>
                <a:ea typeface="Arial" charset="0"/>
              </a:rPr>
              <a:t> </a:t>
            </a:r>
            <a:r>
              <a:rPr lang="en-US" dirty="0">
                <a:latin typeface="Times New Roman" charset="0"/>
                <a:ea typeface="Arial" charset="0"/>
              </a:rPr>
              <a:t>and its surroundings (</a:t>
            </a:r>
            <a:r>
              <a:rPr lang="en-US" b="1" dirty="0">
                <a:latin typeface="Times New Roman" charset="0"/>
                <a:ea typeface="Arial" charset="0"/>
              </a:rPr>
              <a:t>ground</a:t>
            </a:r>
            <a:r>
              <a:rPr lang="en-US" dirty="0">
                <a:latin typeface="Times New Roman" charset="0"/>
                <a:ea typeface="Arial" charset="0"/>
              </a:rPr>
              <a:t>). Don’t crowd controls together, even if you’re grouping the controls.  Crowding inhibits scanning, and produces distracting effects when two lines (such as the edges of text fields) are too close.  Many UI toolkits unfortunately encourage this crowding by packing controls tightly together by </a:t>
            </a:r>
            <a:r>
              <a:rPr lang="en-US" dirty="0" smtClean="0">
                <a:latin typeface="Times New Roman" charset="0"/>
                <a:ea typeface="Arial" charset="0"/>
              </a:rPr>
              <a:t>default</a:t>
            </a:r>
            <a:r>
              <a:rPr lang="en-US" baseline="0" dirty="0" smtClean="0">
                <a:latin typeface="Times New Roman" charset="0"/>
                <a:ea typeface="Arial" charset="0"/>
              </a:rPr>
              <a:t> – that’s one problem with the default HTML/CSS, in fact.  Better toolkits like </a:t>
            </a:r>
            <a:r>
              <a:rPr lang="en-US" dirty="0" smtClean="0">
                <a:latin typeface="Times New Roman" charset="0"/>
                <a:ea typeface="Arial" charset="0"/>
              </a:rPr>
              <a:t>Twitter Bootstrap (mentioned</a:t>
            </a:r>
            <a:r>
              <a:rPr lang="en-US" baseline="0" dirty="0" smtClean="0">
                <a:latin typeface="Times New Roman" charset="0"/>
                <a:ea typeface="Arial" charset="0"/>
              </a:rPr>
              <a:t> later) automatically </a:t>
            </a:r>
            <a:r>
              <a:rPr lang="en-US" dirty="0" smtClean="0">
                <a:latin typeface="Times New Roman" charset="0"/>
                <a:ea typeface="Arial" charset="0"/>
              </a:rPr>
              <a:t>add margins </a:t>
            </a:r>
            <a:r>
              <a:rPr lang="en-US" dirty="0">
                <a:latin typeface="Times New Roman" charset="0"/>
                <a:ea typeface="Arial" charset="0"/>
              </a:rPr>
              <a:t>to your </a:t>
            </a:r>
            <a:r>
              <a:rPr lang="en-US" dirty="0" smtClean="0">
                <a:latin typeface="Times New Roman" charset="0"/>
                <a:ea typeface="Arial" charset="0"/>
              </a:rPr>
              <a:t>controls that </a:t>
            </a:r>
            <a:r>
              <a:rPr lang="en-US" dirty="0">
                <a:latin typeface="Times New Roman" charset="0"/>
                <a:ea typeface="Arial" charset="0"/>
              </a:rPr>
              <a:t>give them a chance to breathe.</a:t>
            </a:r>
          </a:p>
          <a:p>
            <a:endParaRPr lang="en-US" dirty="0">
              <a:latin typeface="Times New Roman" charset="0"/>
              <a:ea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E16CDA4-F139-3D44-922D-FBD5F321A138}" type="slidenum">
              <a:rPr lang="en-US"/>
              <a:pPr/>
              <a:t>12</a:t>
            </a:fld>
            <a:endParaRPr lang="en-US"/>
          </a:p>
        </p:txBody>
      </p:sp>
      <p:sp>
        <p:nvSpPr>
          <p:cNvPr id="59395" name="Rectangle 2"/>
          <p:cNvSpPr>
            <a:spLocks noGrp="1" noRot="1" noChangeAspect="1" noChangeArrowheads="1" noTextEdit="1"/>
          </p:cNvSpPr>
          <p:nvPr>
            <p:ph type="sldImg"/>
          </p:nvPr>
        </p:nvSpPr>
        <p:spPr>
          <a:xfrm>
            <a:off x="1503363" y="720725"/>
            <a:ext cx="4119562" cy="3089275"/>
          </a:xfrm>
          <a:ln/>
        </p:spPr>
      </p:sp>
      <p:sp>
        <p:nvSpPr>
          <p:cNvPr id="59396" name="Rectangle 3"/>
          <p:cNvSpPr>
            <a:spLocks noGrp="1" noChangeArrowheads="1"/>
          </p:cNvSpPr>
          <p:nvPr>
            <p:ph type="body" idx="1"/>
          </p:nvPr>
        </p:nvSpPr>
        <p:spPr>
          <a:noFill/>
          <a:ln/>
        </p:spPr>
        <p:txBody>
          <a:bodyPr/>
          <a:lstStyle/>
          <a:p>
            <a:r>
              <a:rPr lang="en-US">
                <a:latin typeface="Times New Roman" charset="0"/>
                <a:ea typeface="Arial" charset="0"/>
              </a:rPr>
              <a:t>Here’s an example of an overcrowded dialog.  The dialog has no </a:t>
            </a:r>
            <a:r>
              <a:rPr lang="en-US" b="1">
                <a:latin typeface="Times New Roman" charset="0"/>
                <a:ea typeface="Arial" charset="0"/>
              </a:rPr>
              <a:t>margins</a:t>
            </a:r>
            <a:r>
              <a:rPr lang="en-US">
                <a:latin typeface="Times New Roman" charset="0"/>
                <a:ea typeface="Arial" charset="0"/>
              </a:rPr>
              <a:t> around the edges; the controls are </a:t>
            </a:r>
            <a:r>
              <a:rPr lang="en-US" b="1">
                <a:latin typeface="Times New Roman" charset="0"/>
                <a:ea typeface="Arial" charset="0"/>
              </a:rPr>
              <a:t>tightly packed</a:t>
            </a:r>
            <a:r>
              <a:rPr lang="en-US">
                <a:latin typeface="Times New Roman" charset="0"/>
                <a:ea typeface="Arial" charset="0"/>
              </a:rPr>
              <a:t> together; and </a:t>
            </a:r>
            <a:r>
              <a:rPr lang="en-US" b="1">
                <a:latin typeface="Times New Roman" charset="0"/>
                <a:ea typeface="Arial" charset="0"/>
              </a:rPr>
              <a:t>lines are used for grouping</a:t>
            </a:r>
            <a:r>
              <a:rPr lang="en-US">
                <a:latin typeface="Times New Roman" charset="0"/>
                <a:ea typeface="Arial" charset="0"/>
              </a:rPr>
              <a:t> where white space would be more appropriate.  Screen real estate isn’t terribly precious in a transient dialog box.</a:t>
            </a:r>
          </a:p>
          <a:p>
            <a:r>
              <a:rPr lang="en-US">
                <a:latin typeface="Times New Roman" charset="0"/>
                <a:ea typeface="Arial" charset="0"/>
              </a:rPr>
              <a:t>The crowding leads to some bad perceptual effects.  Lines appearing too close together – such as the bottom of the Spacing text field and the group line that surround it – blend together into a thicker, darker line, making a wart in the design.  A few pixels of white space between the lines would completely eliminate this problem.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2013</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Microsoft_Excel_97_-_2004_Worksheet1.xls"/><Relationship Id="rId5" Type="http://schemas.openxmlformats.org/officeDocument/2006/relationships/image" Target="../media/image7.emf"/><Relationship Id="rId6" Type="http://schemas.openxmlformats.org/officeDocument/2006/relationships/oleObject" Target="../embeddings/Microsoft_Excel_97_-_2004_Worksheet2.xls"/><Relationship Id="rId7"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L15: Layout</a:t>
            </a:r>
            <a:endParaRPr lang="en-US" dirty="0"/>
          </a:p>
        </p:txBody>
      </p:sp>
      <p:sp>
        <p:nvSpPr>
          <p:cNvPr id="3" name="Subtitle 2"/>
          <p:cNvSpPr>
            <a:spLocks noGrp="1"/>
          </p:cNvSpPr>
          <p:nvPr>
            <p:ph type="subTitle" idx="1"/>
          </p:nvPr>
        </p:nvSpPr>
        <p:spPr>
          <a:xfrm>
            <a:off x="1371600" y="3505200"/>
            <a:ext cx="6858000" cy="2133600"/>
          </a:xfrm>
        </p:spPr>
        <p:txBody>
          <a:bodyPr/>
          <a:lstStyle/>
          <a:p>
            <a:pPr marL="342900" indent="-342900" algn="l">
              <a:buFont typeface="Arial"/>
              <a:buChar char="•"/>
            </a:pPr>
            <a:endParaRPr lang="en-US" sz="2000" dirty="0" smtClean="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Whitespace</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10</a:t>
            </a:fld>
            <a:endParaRPr lang="en-US"/>
          </a:p>
        </p:txBody>
      </p:sp>
    </p:spTree>
    <p:extLst>
      <p:ext uri="{BB962C8B-B14F-4D97-AF65-F5344CB8AC3E}">
        <p14:creationId xmlns:p14="http://schemas.microsoft.com/office/powerpoint/2010/main" val="4240759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ea typeface="ＭＳ Ｐゴシック" charset="-128"/>
              </a:rPr>
              <a:t>White Space</a:t>
            </a:r>
          </a:p>
        </p:txBody>
      </p:sp>
      <p:sp>
        <p:nvSpPr>
          <p:cNvPr id="56323" name="Rectangle 3"/>
          <p:cNvSpPr>
            <a:spLocks noGrp="1" noChangeArrowheads="1"/>
          </p:cNvSpPr>
          <p:nvPr>
            <p:ph type="body" idx="1"/>
          </p:nvPr>
        </p:nvSpPr>
        <p:spPr/>
        <p:txBody>
          <a:bodyPr/>
          <a:lstStyle/>
          <a:p>
            <a:r>
              <a:rPr lang="en-US">
                <a:ea typeface="Arial" charset="0"/>
              </a:rPr>
              <a:t>Use white space for grouping, instead of lines</a:t>
            </a:r>
          </a:p>
          <a:p>
            <a:r>
              <a:rPr lang="en-US">
                <a:ea typeface="Arial" charset="0"/>
              </a:rPr>
              <a:t>Use margins to draw eye around design</a:t>
            </a:r>
          </a:p>
          <a:p>
            <a:r>
              <a:rPr lang="en-US">
                <a:ea typeface="Arial" charset="0"/>
              </a:rPr>
              <a:t>Integrate figure and ground</a:t>
            </a:r>
          </a:p>
          <a:p>
            <a:pPr lvl="1"/>
            <a:r>
              <a:rPr lang="en-US">
                <a:ea typeface="Arial" charset="0"/>
              </a:rPr>
              <a:t>Object should be scaled proportionally to its background</a:t>
            </a:r>
          </a:p>
          <a:p>
            <a:r>
              <a:rPr lang="en-US">
                <a:ea typeface="Arial" charset="0"/>
              </a:rPr>
              <a:t>Don</a:t>
            </a:r>
            <a:r>
              <a:rPr lang="en-US">
                <a:latin typeface="Verdana" charset="0"/>
                <a:ea typeface="Arial" charset="0"/>
              </a:rPr>
              <a:t>’</a:t>
            </a:r>
            <a:r>
              <a:rPr lang="en-US">
                <a:ea typeface="Arial" charset="0"/>
              </a:rPr>
              <a:t>t crowd controls together</a:t>
            </a:r>
          </a:p>
          <a:p>
            <a:pPr lvl="1"/>
            <a:r>
              <a:rPr lang="en-US">
                <a:ea typeface="Arial" charset="0"/>
              </a:rPr>
              <a:t>Crowding creates spatial tension and inhibits scanning</a:t>
            </a:r>
          </a:p>
          <a:p>
            <a:endParaRPr lang="en-US">
              <a:ea typeface="Arial" charset="0"/>
            </a:endParaRPr>
          </a:p>
        </p:txBody>
      </p:sp>
      <p:sp>
        <p:nvSpPr>
          <p:cNvPr id="56324" name="Date Placeholder 3"/>
          <p:cNvSpPr>
            <a:spLocks noGrp="1"/>
          </p:cNvSpPr>
          <p:nvPr>
            <p:ph type="dt" sz="quarter" idx="10"/>
          </p:nvPr>
        </p:nvSpPr>
        <p:spPr>
          <a:noFill/>
        </p:spPr>
        <p:txBody>
          <a:bodyPr/>
          <a:lstStyle/>
          <a:p>
            <a:r>
              <a:rPr lang="en-US" smtClean="0"/>
              <a:t>Spring 2013</a:t>
            </a:r>
            <a:endParaRPr lang="en-US"/>
          </a:p>
        </p:txBody>
      </p:sp>
      <p:sp>
        <p:nvSpPr>
          <p:cNvPr id="56325"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56326" name="Slide Number Placeholder 5"/>
          <p:cNvSpPr>
            <a:spLocks noGrp="1"/>
          </p:cNvSpPr>
          <p:nvPr>
            <p:ph type="sldNum" sz="quarter" idx="12"/>
          </p:nvPr>
        </p:nvSpPr>
        <p:spPr>
          <a:noFill/>
        </p:spPr>
        <p:txBody>
          <a:bodyPr/>
          <a:lstStyle/>
          <a:p>
            <a:fld id="{56700328-B88B-484F-9DFC-6BA2FA9470F8}" type="slidenum">
              <a:rPr lang="en-US"/>
              <a:pPr/>
              <a:t>11</a:t>
            </a:fld>
            <a:endParaRPr lang="en-US"/>
          </a:p>
        </p:txBody>
      </p:sp>
    </p:spTree>
    <p:extLst>
      <p:ext uri="{BB962C8B-B14F-4D97-AF65-F5344CB8AC3E}">
        <p14:creationId xmlns:p14="http://schemas.microsoft.com/office/powerpoint/2010/main" val="41337963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ea typeface="ＭＳ Ｐゴシック" charset="-128"/>
              </a:rPr>
              <a:t>Crowded Dialog</a:t>
            </a:r>
          </a:p>
        </p:txBody>
      </p:sp>
      <p:sp>
        <p:nvSpPr>
          <p:cNvPr id="58371" name="Text Placeholder 7"/>
          <p:cNvSpPr>
            <a:spLocks noGrp="1"/>
          </p:cNvSpPr>
          <p:nvPr>
            <p:ph type="body" idx="1"/>
          </p:nvPr>
        </p:nvSpPr>
        <p:spPr/>
        <p:txBody>
          <a:bodyPr/>
          <a:lstStyle/>
          <a:p>
            <a:endParaRPr lang="en-US">
              <a:ea typeface="Arial" charset="0"/>
            </a:endParaRPr>
          </a:p>
        </p:txBody>
      </p:sp>
      <p:sp>
        <p:nvSpPr>
          <p:cNvPr id="58372" name="Date Placeholder 2"/>
          <p:cNvSpPr>
            <a:spLocks noGrp="1"/>
          </p:cNvSpPr>
          <p:nvPr>
            <p:ph type="dt" sz="quarter" idx="10"/>
          </p:nvPr>
        </p:nvSpPr>
        <p:spPr>
          <a:noFill/>
        </p:spPr>
        <p:txBody>
          <a:bodyPr/>
          <a:lstStyle/>
          <a:p>
            <a:r>
              <a:rPr lang="en-US" smtClean="0"/>
              <a:t>Spring 2013</a:t>
            </a:r>
            <a:endParaRPr lang="en-US"/>
          </a:p>
        </p:txBody>
      </p:sp>
      <p:sp>
        <p:nvSpPr>
          <p:cNvPr id="58373" name="Footer Placeholder 3"/>
          <p:cNvSpPr>
            <a:spLocks noGrp="1"/>
          </p:cNvSpPr>
          <p:nvPr>
            <p:ph type="ftr" sz="quarter" idx="11"/>
          </p:nvPr>
        </p:nvSpPr>
        <p:spPr>
          <a:noFill/>
        </p:spPr>
        <p:txBody>
          <a:bodyPr/>
          <a:lstStyle/>
          <a:p>
            <a:r>
              <a:rPr lang="en-US" smtClean="0"/>
              <a:t>6.813/6.831 User Interface Design and Implementation</a:t>
            </a:r>
            <a:endParaRPr lang="en-US"/>
          </a:p>
        </p:txBody>
      </p:sp>
      <p:sp>
        <p:nvSpPr>
          <p:cNvPr id="58374" name="Slide Number Placeholder 4"/>
          <p:cNvSpPr>
            <a:spLocks noGrp="1"/>
          </p:cNvSpPr>
          <p:nvPr>
            <p:ph type="sldNum" sz="quarter" idx="12"/>
          </p:nvPr>
        </p:nvSpPr>
        <p:spPr>
          <a:noFill/>
        </p:spPr>
        <p:txBody>
          <a:bodyPr/>
          <a:lstStyle/>
          <a:p>
            <a:fld id="{BA891134-21D5-2948-B063-7FFA6FE29CAD}" type="slidenum">
              <a:rPr lang="en-US"/>
              <a:pPr/>
              <a:t>12</a:t>
            </a:fld>
            <a:endParaRPr lang="en-US"/>
          </a:p>
        </p:txBody>
      </p:sp>
      <p:sp>
        <p:nvSpPr>
          <p:cNvPr id="58375" name="Text Box 5"/>
          <p:cNvSpPr txBox="1">
            <a:spLocks noChangeArrowheads="1"/>
          </p:cNvSpPr>
          <p:nvPr/>
        </p:nvSpPr>
        <p:spPr bwMode="auto">
          <a:xfrm>
            <a:off x="4419600" y="5334000"/>
            <a:ext cx="3384550" cy="366713"/>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sz="1800" b="1">
                <a:latin typeface="Gill Sans MT" charset="0"/>
              </a:rPr>
              <a:t>Source: Mullet &amp; Sano, p. 110</a:t>
            </a:r>
          </a:p>
        </p:txBody>
      </p:sp>
      <p:pic>
        <p:nvPicPr>
          <p:cNvPr id="58376" name="Picture 7" descr="graphic1"/>
          <p:cNvPicPr>
            <a:picLocks noChangeAspect="1" noChangeArrowheads="1"/>
          </p:cNvPicPr>
          <p:nvPr/>
        </p:nvPicPr>
        <p:blipFill>
          <a:blip r:embed="rId3"/>
          <a:srcRect b="7120"/>
          <a:stretch>
            <a:fillRect/>
          </a:stretch>
        </p:blipFill>
        <p:spPr bwMode="auto">
          <a:xfrm>
            <a:off x="1143000" y="1349375"/>
            <a:ext cx="7010400" cy="3946525"/>
          </a:xfrm>
          <a:prstGeom prst="rect">
            <a:avLst/>
          </a:prstGeom>
          <a:noFill/>
          <a:ln w="9525">
            <a:noFill/>
            <a:miter lim="800000"/>
            <a:headEnd/>
            <a:tailEnd/>
          </a:ln>
        </p:spPr>
      </p:pic>
    </p:spTree>
    <p:extLst>
      <p:ext uri="{BB962C8B-B14F-4D97-AF65-F5344CB8AC3E}">
        <p14:creationId xmlns:p14="http://schemas.microsoft.com/office/powerpoint/2010/main" val="372854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ea typeface="ＭＳ Ｐゴシック" charset="-128"/>
              </a:rPr>
              <a:t>Using White Space to Set Off Labels</a:t>
            </a:r>
          </a:p>
        </p:txBody>
      </p:sp>
      <p:sp>
        <p:nvSpPr>
          <p:cNvPr id="60419" name="Text Placeholder 9"/>
          <p:cNvSpPr>
            <a:spLocks noGrp="1"/>
          </p:cNvSpPr>
          <p:nvPr>
            <p:ph type="body" idx="1"/>
          </p:nvPr>
        </p:nvSpPr>
        <p:spPr/>
        <p:txBody>
          <a:bodyPr/>
          <a:lstStyle/>
          <a:p>
            <a:endParaRPr lang="en-US">
              <a:ea typeface="Arial" charset="0"/>
            </a:endParaRPr>
          </a:p>
        </p:txBody>
      </p:sp>
      <p:sp>
        <p:nvSpPr>
          <p:cNvPr id="60420" name="Date Placeholder 2"/>
          <p:cNvSpPr>
            <a:spLocks noGrp="1"/>
          </p:cNvSpPr>
          <p:nvPr>
            <p:ph type="dt" sz="quarter" idx="10"/>
          </p:nvPr>
        </p:nvSpPr>
        <p:spPr>
          <a:noFill/>
        </p:spPr>
        <p:txBody>
          <a:bodyPr/>
          <a:lstStyle/>
          <a:p>
            <a:r>
              <a:rPr lang="en-US" smtClean="0"/>
              <a:t>Spring 2013</a:t>
            </a:r>
            <a:endParaRPr lang="en-US"/>
          </a:p>
        </p:txBody>
      </p:sp>
      <p:sp>
        <p:nvSpPr>
          <p:cNvPr id="60421" name="Footer Placeholder 3"/>
          <p:cNvSpPr>
            <a:spLocks noGrp="1"/>
          </p:cNvSpPr>
          <p:nvPr>
            <p:ph type="ftr" sz="quarter" idx="11"/>
          </p:nvPr>
        </p:nvSpPr>
        <p:spPr>
          <a:noFill/>
        </p:spPr>
        <p:txBody>
          <a:bodyPr/>
          <a:lstStyle/>
          <a:p>
            <a:r>
              <a:rPr lang="en-US" smtClean="0"/>
              <a:t>6.813/6.831 User Interface Design and Implementation</a:t>
            </a:r>
            <a:endParaRPr lang="en-US"/>
          </a:p>
        </p:txBody>
      </p:sp>
      <p:sp>
        <p:nvSpPr>
          <p:cNvPr id="60422" name="Slide Number Placeholder 4"/>
          <p:cNvSpPr>
            <a:spLocks noGrp="1"/>
          </p:cNvSpPr>
          <p:nvPr>
            <p:ph type="sldNum" sz="quarter" idx="12"/>
          </p:nvPr>
        </p:nvSpPr>
        <p:spPr>
          <a:noFill/>
        </p:spPr>
        <p:txBody>
          <a:bodyPr/>
          <a:lstStyle/>
          <a:p>
            <a:fld id="{EEE0A187-33C8-694B-85C8-BA2A6D8938C8}" type="slidenum">
              <a:rPr lang="en-US"/>
              <a:pPr/>
              <a:t>13</a:t>
            </a:fld>
            <a:endParaRPr lang="en-US"/>
          </a:p>
        </p:txBody>
      </p:sp>
      <p:pic>
        <p:nvPicPr>
          <p:cNvPr id="60423" name="Picture 4" descr="graphics2"/>
          <p:cNvPicPr>
            <a:picLocks noChangeAspect="1" noChangeArrowheads="1"/>
          </p:cNvPicPr>
          <p:nvPr/>
        </p:nvPicPr>
        <p:blipFill>
          <a:blip r:embed="rId3"/>
          <a:srcRect/>
          <a:stretch>
            <a:fillRect/>
          </a:stretch>
        </p:blipFill>
        <p:spPr bwMode="auto">
          <a:xfrm>
            <a:off x="457200" y="1620838"/>
            <a:ext cx="8001000" cy="3516312"/>
          </a:xfrm>
          <a:prstGeom prst="rect">
            <a:avLst/>
          </a:prstGeom>
          <a:noFill/>
          <a:ln w="9525">
            <a:noFill/>
            <a:miter lim="800000"/>
            <a:headEnd/>
            <a:tailEnd/>
          </a:ln>
        </p:spPr>
      </p:pic>
      <p:sp>
        <p:nvSpPr>
          <p:cNvPr id="60424" name="Text Box 5"/>
          <p:cNvSpPr txBox="1">
            <a:spLocks noChangeArrowheads="1"/>
          </p:cNvSpPr>
          <p:nvPr/>
        </p:nvSpPr>
        <p:spPr bwMode="auto">
          <a:xfrm>
            <a:off x="5092700" y="5257800"/>
            <a:ext cx="3257550" cy="366713"/>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sz="1800" b="1">
                <a:latin typeface="Gill Sans MT" charset="0"/>
              </a:rPr>
              <a:t>Source: Mullet &amp; Sano, p. 96</a:t>
            </a:r>
          </a:p>
        </p:txBody>
      </p:sp>
      <p:sp>
        <p:nvSpPr>
          <p:cNvPr id="60425" name="Text Box 6"/>
          <p:cNvSpPr txBox="1">
            <a:spLocks noChangeArrowheads="1"/>
          </p:cNvSpPr>
          <p:nvPr/>
        </p:nvSpPr>
        <p:spPr bwMode="auto">
          <a:xfrm>
            <a:off x="1917700" y="4876800"/>
            <a:ext cx="463550" cy="366713"/>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sz="1800" b="1">
                <a:latin typeface="Gill Sans MT" charset="0"/>
              </a:rPr>
              <a:t>(a)</a:t>
            </a:r>
          </a:p>
        </p:txBody>
      </p:sp>
      <p:sp>
        <p:nvSpPr>
          <p:cNvPr id="60426" name="Text Box 7"/>
          <p:cNvSpPr txBox="1">
            <a:spLocks noChangeArrowheads="1"/>
          </p:cNvSpPr>
          <p:nvPr/>
        </p:nvSpPr>
        <p:spPr bwMode="auto">
          <a:xfrm>
            <a:off x="6242050" y="3810000"/>
            <a:ext cx="476250" cy="366713"/>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sz="1800" b="1">
                <a:latin typeface="Gill Sans MT" charset="0"/>
              </a:rPr>
              <a:t>(b)</a:t>
            </a:r>
          </a:p>
        </p:txBody>
      </p:sp>
    </p:spTree>
    <p:extLst>
      <p:ext uri="{BB962C8B-B14F-4D97-AF65-F5344CB8AC3E}">
        <p14:creationId xmlns:p14="http://schemas.microsoft.com/office/powerpoint/2010/main" val="2604235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r>
              <a:rPr lang="en-US">
                <a:ea typeface="ＭＳ Ｐゴシック" charset="-128"/>
              </a:rPr>
              <a:t>White Space Avoids Visual Noise</a:t>
            </a:r>
          </a:p>
        </p:txBody>
      </p:sp>
      <p:sp>
        <p:nvSpPr>
          <p:cNvPr id="64517" name="Text Placeholder 11"/>
          <p:cNvSpPr>
            <a:spLocks noGrp="1"/>
          </p:cNvSpPr>
          <p:nvPr>
            <p:ph type="body" idx="1"/>
          </p:nvPr>
        </p:nvSpPr>
        <p:spPr/>
        <p:txBody>
          <a:bodyPr/>
          <a:lstStyle/>
          <a:p>
            <a:endParaRPr lang="en-US">
              <a:ea typeface="Arial" charset="0"/>
            </a:endParaRPr>
          </a:p>
        </p:txBody>
      </p:sp>
      <p:sp>
        <p:nvSpPr>
          <p:cNvPr id="64518" name="Date Placeholder 2"/>
          <p:cNvSpPr>
            <a:spLocks noGrp="1"/>
          </p:cNvSpPr>
          <p:nvPr>
            <p:ph type="dt" sz="quarter" idx="10"/>
          </p:nvPr>
        </p:nvSpPr>
        <p:spPr>
          <a:noFill/>
        </p:spPr>
        <p:txBody>
          <a:bodyPr/>
          <a:lstStyle/>
          <a:p>
            <a:r>
              <a:rPr lang="en-US" smtClean="0"/>
              <a:t>Spring 2013</a:t>
            </a:r>
            <a:endParaRPr lang="en-US"/>
          </a:p>
        </p:txBody>
      </p:sp>
      <p:sp>
        <p:nvSpPr>
          <p:cNvPr id="64519" name="Footer Placeholder 3"/>
          <p:cNvSpPr>
            <a:spLocks noGrp="1"/>
          </p:cNvSpPr>
          <p:nvPr>
            <p:ph type="ftr" sz="quarter" idx="11"/>
          </p:nvPr>
        </p:nvSpPr>
        <p:spPr>
          <a:noFill/>
        </p:spPr>
        <p:txBody>
          <a:bodyPr/>
          <a:lstStyle/>
          <a:p>
            <a:r>
              <a:rPr lang="en-US" smtClean="0"/>
              <a:t>6.813/6.831 User Interface Design and Implementation</a:t>
            </a:r>
            <a:endParaRPr lang="en-US"/>
          </a:p>
        </p:txBody>
      </p:sp>
      <p:sp>
        <p:nvSpPr>
          <p:cNvPr id="64520" name="Slide Number Placeholder 4"/>
          <p:cNvSpPr>
            <a:spLocks noGrp="1"/>
          </p:cNvSpPr>
          <p:nvPr>
            <p:ph type="sldNum" sz="quarter" idx="12"/>
          </p:nvPr>
        </p:nvSpPr>
        <p:spPr>
          <a:noFill/>
        </p:spPr>
        <p:txBody>
          <a:bodyPr/>
          <a:lstStyle/>
          <a:p>
            <a:fld id="{B8ECF2B8-027D-5C4D-B367-201D4DE3D5A5}" type="slidenum">
              <a:rPr lang="en-US"/>
              <a:pPr/>
              <a:t>14</a:t>
            </a:fld>
            <a:endParaRPr lang="en-US"/>
          </a:p>
        </p:txBody>
      </p:sp>
      <p:graphicFrame>
        <p:nvGraphicFramePr>
          <p:cNvPr id="64514" name="Object 2"/>
          <p:cNvGraphicFramePr>
            <a:graphicFrameLocks noChangeAspect="1"/>
          </p:cNvGraphicFramePr>
          <p:nvPr/>
        </p:nvGraphicFramePr>
        <p:xfrm>
          <a:off x="4591050" y="2338388"/>
          <a:ext cx="4295775" cy="2447925"/>
        </p:xfrm>
        <a:graphic>
          <a:graphicData uri="http://schemas.openxmlformats.org/presentationml/2006/ole">
            <mc:AlternateContent xmlns:mc="http://schemas.openxmlformats.org/markup-compatibility/2006">
              <mc:Choice xmlns:v="urn:schemas-microsoft-com:vml" Requires="v">
                <p:oleObj spid="_x0000_s1213" name="Chart" r:id="rId4" imgW="4229100" imgH="2197100" progId="Excel.Sheet.8">
                  <p:embed/>
                </p:oleObj>
              </mc:Choice>
              <mc:Fallback>
                <p:oleObj name="Chart" r:id="rId4" imgW="4229100" imgH="21971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1050" y="2338388"/>
                        <a:ext cx="4295775" cy="2447925"/>
                      </a:xfrm>
                      <a:prstGeom prst="rect">
                        <a:avLst/>
                      </a:prstGeom>
                      <a:noFill/>
                      <a:ln w="25400">
                        <a:solidFill>
                          <a:schemeClr val="bg1"/>
                        </a:solidFill>
                        <a:miter lim="800000"/>
                        <a:headEnd/>
                        <a:tailEnd type="none" w="lg"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4521" name="Line 4"/>
          <p:cNvSpPr>
            <a:spLocks noChangeShapeType="1"/>
          </p:cNvSpPr>
          <p:nvPr/>
        </p:nvSpPr>
        <p:spPr bwMode="auto">
          <a:xfrm>
            <a:off x="4968875" y="3292475"/>
            <a:ext cx="3733800" cy="0"/>
          </a:xfrm>
          <a:prstGeom prst="line">
            <a:avLst/>
          </a:prstGeom>
          <a:noFill/>
          <a:ln w="25400">
            <a:solidFill>
              <a:schemeClr val="bg1"/>
            </a:solidFill>
            <a:round/>
            <a:headEnd/>
            <a:tailEnd type="none" w="lg" len="lg"/>
          </a:ln>
        </p:spPr>
        <p:txBody>
          <a:bodyPr wrap="none" anchorCtr="1">
            <a:prstTxWarp prst="textNoShape">
              <a:avLst/>
            </a:prstTxWarp>
          </a:bodyPr>
          <a:lstStyle/>
          <a:p>
            <a:endParaRPr lang="en-US"/>
          </a:p>
        </p:txBody>
      </p:sp>
      <p:sp>
        <p:nvSpPr>
          <p:cNvPr id="64522" name="Line 5"/>
          <p:cNvSpPr>
            <a:spLocks noChangeShapeType="1"/>
          </p:cNvSpPr>
          <p:nvPr/>
        </p:nvSpPr>
        <p:spPr bwMode="auto">
          <a:xfrm>
            <a:off x="4968875" y="3635375"/>
            <a:ext cx="3733800" cy="0"/>
          </a:xfrm>
          <a:prstGeom prst="line">
            <a:avLst/>
          </a:prstGeom>
          <a:noFill/>
          <a:ln w="25400">
            <a:solidFill>
              <a:schemeClr val="bg1"/>
            </a:solidFill>
            <a:round/>
            <a:headEnd/>
            <a:tailEnd type="none" w="lg" len="lg"/>
          </a:ln>
        </p:spPr>
        <p:txBody>
          <a:bodyPr wrap="none" anchorCtr="1">
            <a:prstTxWarp prst="textNoShape">
              <a:avLst/>
            </a:prstTxWarp>
          </a:bodyPr>
          <a:lstStyle/>
          <a:p>
            <a:endParaRPr lang="en-US"/>
          </a:p>
        </p:txBody>
      </p:sp>
      <p:sp>
        <p:nvSpPr>
          <p:cNvPr id="64523" name="Line 6"/>
          <p:cNvSpPr>
            <a:spLocks noChangeShapeType="1"/>
          </p:cNvSpPr>
          <p:nvPr/>
        </p:nvSpPr>
        <p:spPr bwMode="auto">
          <a:xfrm>
            <a:off x="4978400" y="3978275"/>
            <a:ext cx="3733800" cy="0"/>
          </a:xfrm>
          <a:prstGeom prst="line">
            <a:avLst/>
          </a:prstGeom>
          <a:noFill/>
          <a:ln w="25400">
            <a:solidFill>
              <a:schemeClr val="bg1"/>
            </a:solidFill>
            <a:round/>
            <a:headEnd/>
            <a:tailEnd type="none" w="lg" len="lg"/>
          </a:ln>
        </p:spPr>
        <p:txBody>
          <a:bodyPr wrap="none" anchorCtr="1">
            <a:prstTxWarp prst="textNoShape">
              <a:avLst/>
            </a:prstTxWarp>
          </a:bodyPr>
          <a:lstStyle/>
          <a:p>
            <a:endParaRPr lang="en-US"/>
          </a:p>
        </p:txBody>
      </p:sp>
      <p:sp>
        <p:nvSpPr>
          <p:cNvPr id="64524" name="Line 7"/>
          <p:cNvSpPr>
            <a:spLocks noChangeShapeType="1"/>
          </p:cNvSpPr>
          <p:nvPr/>
        </p:nvSpPr>
        <p:spPr bwMode="auto">
          <a:xfrm>
            <a:off x="4978400" y="2949575"/>
            <a:ext cx="3733800" cy="0"/>
          </a:xfrm>
          <a:prstGeom prst="line">
            <a:avLst/>
          </a:prstGeom>
          <a:noFill/>
          <a:ln w="25400">
            <a:solidFill>
              <a:schemeClr val="bg1"/>
            </a:solidFill>
            <a:round/>
            <a:headEnd/>
            <a:tailEnd type="none" w="lg" len="lg"/>
          </a:ln>
        </p:spPr>
        <p:txBody>
          <a:bodyPr wrap="none" anchorCtr="1">
            <a:prstTxWarp prst="textNoShape">
              <a:avLst/>
            </a:prstTxWarp>
          </a:bodyPr>
          <a:lstStyle/>
          <a:p>
            <a:endParaRPr lang="en-US"/>
          </a:p>
        </p:txBody>
      </p:sp>
      <p:graphicFrame>
        <p:nvGraphicFramePr>
          <p:cNvPr id="64515" name="Object 3"/>
          <p:cNvGraphicFramePr>
            <a:graphicFrameLocks noChangeAspect="1"/>
          </p:cNvGraphicFramePr>
          <p:nvPr/>
        </p:nvGraphicFramePr>
        <p:xfrm>
          <a:off x="331788" y="2413000"/>
          <a:ext cx="3992562" cy="2271713"/>
        </p:xfrm>
        <a:graphic>
          <a:graphicData uri="http://schemas.openxmlformats.org/presentationml/2006/ole">
            <mc:AlternateContent xmlns:mc="http://schemas.openxmlformats.org/markup-compatibility/2006">
              <mc:Choice xmlns:v="urn:schemas-microsoft-com:vml" Requires="v">
                <p:oleObj spid="_x0000_s1214" name="Worksheet" r:id="rId6" imgW="4292600" imgH="2451100" progId="Excel.Sheet.8">
                  <p:embed/>
                </p:oleObj>
              </mc:Choice>
              <mc:Fallback>
                <p:oleObj name="Worksheet" r:id="rId6" imgW="4292600" imgH="245110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788" y="2413000"/>
                        <a:ext cx="3992562" cy="2271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643249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ea typeface="ＭＳ Ｐゴシック" charset="-128"/>
              </a:rPr>
              <a:t>Balance &amp; Symmetry</a:t>
            </a:r>
          </a:p>
        </p:txBody>
      </p:sp>
      <p:sp>
        <p:nvSpPr>
          <p:cNvPr id="66563" name="Rectangle 3"/>
          <p:cNvSpPr>
            <a:spLocks noGrp="1" noChangeArrowheads="1"/>
          </p:cNvSpPr>
          <p:nvPr>
            <p:ph type="body" idx="1"/>
          </p:nvPr>
        </p:nvSpPr>
        <p:spPr>
          <a:xfrm>
            <a:off x="685800" y="990600"/>
            <a:ext cx="7772400" cy="4724400"/>
          </a:xfrm>
        </p:spPr>
        <p:txBody>
          <a:bodyPr/>
          <a:lstStyle/>
          <a:p>
            <a:r>
              <a:rPr lang="en-US" dirty="0">
                <a:ea typeface="Arial" charset="0"/>
              </a:rPr>
              <a:t>Choose an axis (usually vertical)</a:t>
            </a:r>
          </a:p>
          <a:p>
            <a:r>
              <a:rPr lang="en-US" dirty="0">
                <a:ea typeface="Arial" charset="0"/>
              </a:rPr>
              <a:t>Distribute elements equally around the axis</a:t>
            </a:r>
          </a:p>
          <a:p>
            <a:pPr lvl="1"/>
            <a:r>
              <a:rPr lang="en-US" dirty="0">
                <a:ea typeface="Arial" charset="0"/>
              </a:rPr>
              <a:t>Equalize both mass and extent</a:t>
            </a:r>
          </a:p>
          <a:p>
            <a:pPr>
              <a:buFontTx/>
              <a:buNone/>
            </a:pPr>
            <a:endParaRPr lang="en-US" dirty="0">
              <a:ea typeface="Arial" charset="0"/>
            </a:endParaRPr>
          </a:p>
          <a:p>
            <a:endParaRPr lang="en-US" dirty="0">
              <a:ea typeface="Arial" charset="0"/>
            </a:endParaRPr>
          </a:p>
        </p:txBody>
      </p:sp>
      <p:sp>
        <p:nvSpPr>
          <p:cNvPr id="66564" name="Date Placeholder 3"/>
          <p:cNvSpPr>
            <a:spLocks noGrp="1"/>
          </p:cNvSpPr>
          <p:nvPr>
            <p:ph type="dt" sz="quarter" idx="10"/>
          </p:nvPr>
        </p:nvSpPr>
        <p:spPr>
          <a:noFill/>
        </p:spPr>
        <p:txBody>
          <a:bodyPr/>
          <a:lstStyle/>
          <a:p>
            <a:r>
              <a:rPr lang="en-US" smtClean="0"/>
              <a:t>Spring 2013</a:t>
            </a:r>
            <a:endParaRPr lang="en-US"/>
          </a:p>
        </p:txBody>
      </p:sp>
      <p:sp>
        <p:nvSpPr>
          <p:cNvPr id="66565"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66566" name="Slide Number Placeholder 5"/>
          <p:cNvSpPr>
            <a:spLocks noGrp="1"/>
          </p:cNvSpPr>
          <p:nvPr>
            <p:ph type="sldNum" sz="quarter" idx="12"/>
          </p:nvPr>
        </p:nvSpPr>
        <p:spPr>
          <a:noFill/>
        </p:spPr>
        <p:txBody>
          <a:bodyPr/>
          <a:lstStyle/>
          <a:p>
            <a:fld id="{A7C2D5C7-0D42-D145-AEF4-E6140F6DE4FC}" type="slidenum">
              <a:rPr lang="en-US"/>
              <a:pPr/>
              <a:t>15</a:t>
            </a:fld>
            <a:endParaRPr lang="en-US"/>
          </a:p>
        </p:txBody>
      </p:sp>
      <p:pic>
        <p:nvPicPr>
          <p:cNvPr id="8" name="Picture 7"/>
          <p:cNvPicPr>
            <a:picLocks noChangeAspect="1"/>
          </p:cNvPicPr>
          <p:nvPr/>
        </p:nvPicPr>
        <p:blipFill>
          <a:blip r:embed="rId3"/>
          <a:stretch>
            <a:fillRect/>
          </a:stretch>
        </p:blipFill>
        <p:spPr>
          <a:xfrm>
            <a:off x="1295400" y="2743200"/>
            <a:ext cx="6183637" cy="31063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338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sz="2400" dirty="0" smtClean="0"/>
              <a:t>Using whitespace well in layout design exercises which Gestalt principle of grouping?</a:t>
            </a:r>
            <a:r>
              <a:rPr lang="en-US" sz="2400" dirty="0" smtClean="0"/>
              <a:t> </a:t>
            </a:r>
            <a:r>
              <a:rPr lang="en-US" sz="2400" dirty="0" smtClean="0"/>
              <a:t>(</a:t>
            </a:r>
            <a:r>
              <a:rPr lang="en-US" sz="2400" b="1" dirty="0" smtClean="0"/>
              <a:t>choose </a:t>
            </a:r>
            <a:r>
              <a:rPr lang="en-US" sz="2400" b="1" dirty="0" smtClean="0"/>
              <a:t>one best answer</a:t>
            </a:r>
            <a:r>
              <a:rPr lang="en-US" sz="2400" dirty="0" smtClean="0"/>
              <a:t>)</a:t>
            </a:r>
            <a:r>
              <a:rPr lang="en-US" sz="2400" dirty="0" smtClean="0"/>
              <a:t>:</a:t>
            </a:r>
          </a:p>
          <a:p>
            <a:pPr marL="914400" lvl="1" indent="-457200">
              <a:buFont typeface="+mj-lt"/>
              <a:buAutoNum type="alphaUcPeriod"/>
            </a:pPr>
            <a:r>
              <a:rPr lang="en-US" sz="2000" dirty="0" smtClean="0"/>
              <a:t>Proximity</a:t>
            </a:r>
            <a:endParaRPr lang="en-US" sz="2000" dirty="0" smtClean="0"/>
          </a:p>
          <a:p>
            <a:pPr marL="914400" lvl="1" indent="-457200">
              <a:buFont typeface="+mj-lt"/>
              <a:buAutoNum type="alphaUcPeriod"/>
            </a:pPr>
            <a:r>
              <a:rPr lang="en-US" sz="2000" dirty="0" smtClean="0"/>
              <a:t>Similarity</a:t>
            </a:r>
            <a:endParaRPr lang="en-US" sz="2000" dirty="0" smtClean="0"/>
          </a:p>
          <a:p>
            <a:pPr marL="914400" lvl="1" indent="-457200">
              <a:buFont typeface="+mj-lt"/>
              <a:buAutoNum type="alphaUcPeriod"/>
            </a:pPr>
            <a:r>
              <a:rPr lang="en-US" sz="2000" dirty="0" smtClean="0"/>
              <a:t>Closure</a:t>
            </a:r>
            <a:endParaRPr lang="en-US" sz="2000" dirty="0" smtClean="0"/>
          </a:p>
          <a:p>
            <a:pPr marL="914400" lvl="1" indent="-457200">
              <a:buFont typeface="+mj-lt"/>
              <a:buAutoNum type="alphaUcPeriod"/>
            </a:pPr>
            <a:r>
              <a:rPr lang="en-US" sz="2000" dirty="0" smtClean="0"/>
              <a:t>Continuity</a:t>
            </a:r>
            <a:endParaRPr lang="en-US" sz="2000" dirty="0" smtClean="0"/>
          </a:p>
          <a:p>
            <a:pPr marL="914400" lvl="1" indent="-457200">
              <a:buFont typeface="+mj-lt"/>
              <a:buAutoNum type="alphaUcPeriod"/>
            </a:pPr>
            <a:endParaRPr lang="en-US" sz="2000"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16</a:t>
            </a:fld>
            <a:endParaRPr lang="en-US"/>
          </a:p>
        </p:txBody>
      </p:sp>
    </p:spTree>
    <p:extLst>
      <p:ext uri="{BB962C8B-B14F-4D97-AF65-F5344CB8AC3E}">
        <p14:creationId xmlns:p14="http://schemas.microsoft.com/office/powerpoint/2010/main" val="85426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Alignment</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17</a:t>
            </a:fld>
            <a:endParaRPr lang="en-US"/>
          </a:p>
        </p:txBody>
      </p:sp>
    </p:spTree>
    <p:extLst>
      <p:ext uri="{BB962C8B-B14F-4D97-AF65-F5344CB8AC3E}">
        <p14:creationId xmlns:p14="http://schemas.microsoft.com/office/powerpoint/2010/main" val="258199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ea typeface="ＭＳ Ｐゴシック" charset="-128"/>
              </a:rPr>
              <a:t>Alignment</a:t>
            </a:r>
          </a:p>
        </p:txBody>
      </p:sp>
      <p:sp>
        <p:nvSpPr>
          <p:cNvPr id="70659" name="Rectangle 3"/>
          <p:cNvSpPr>
            <a:spLocks noGrp="1" noChangeArrowheads="1"/>
          </p:cNvSpPr>
          <p:nvPr>
            <p:ph type="body" idx="1"/>
          </p:nvPr>
        </p:nvSpPr>
        <p:spPr/>
        <p:txBody>
          <a:bodyPr/>
          <a:lstStyle/>
          <a:p>
            <a:r>
              <a:rPr lang="en-US">
                <a:ea typeface="Arial" charset="0"/>
              </a:rPr>
              <a:t>Align labels on </a:t>
            </a:r>
            <a:br>
              <a:rPr lang="en-US">
                <a:ea typeface="Arial" charset="0"/>
              </a:rPr>
            </a:br>
            <a:r>
              <a:rPr lang="en-US">
                <a:ea typeface="Arial" charset="0"/>
              </a:rPr>
              <a:t>left or right</a:t>
            </a:r>
          </a:p>
          <a:p>
            <a:r>
              <a:rPr lang="en-US">
                <a:ea typeface="Arial" charset="0"/>
              </a:rPr>
              <a:t>Align controls on </a:t>
            </a:r>
            <a:br>
              <a:rPr lang="en-US">
                <a:ea typeface="Arial" charset="0"/>
              </a:rPr>
            </a:br>
            <a:r>
              <a:rPr lang="en-US">
                <a:ea typeface="Arial" charset="0"/>
              </a:rPr>
              <a:t>left </a:t>
            </a:r>
            <a:r>
              <a:rPr lang="en-US" i="1">
                <a:ea typeface="Arial" charset="0"/>
              </a:rPr>
              <a:t>and</a:t>
            </a:r>
            <a:r>
              <a:rPr lang="en-US">
                <a:ea typeface="Arial" charset="0"/>
              </a:rPr>
              <a:t> right</a:t>
            </a:r>
          </a:p>
          <a:p>
            <a:pPr lvl="1"/>
            <a:r>
              <a:rPr lang="en-US">
                <a:ea typeface="Arial" charset="0"/>
              </a:rPr>
              <a:t>Expand as needed</a:t>
            </a:r>
          </a:p>
          <a:p>
            <a:r>
              <a:rPr lang="en-US">
                <a:ea typeface="Arial" charset="0"/>
              </a:rPr>
              <a:t>Align text baselines</a:t>
            </a:r>
          </a:p>
          <a:p>
            <a:endParaRPr lang="en-US">
              <a:ea typeface="Arial" charset="0"/>
            </a:endParaRPr>
          </a:p>
        </p:txBody>
      </p:sp>
      <p:sp>
        <p:nvSpPr>
          <p:cNvPr id="70660" name="Date Placeholder 3"/>
          <p:cNvSpPr>
            <a:spLocks noGrp="1"/>
          </p:cNvSpPr>
          <p:nvPr>
            <p:ph type="dt" sz="quarter" idx="10"/>
          </p:nvPr>
        </p:nvSpPr>
        <p:spPr>
          <a:noFill/>
        </p:spPr>
        <p:txBody>
          <a:bodyPr/>
          <a:lstStyle/>
          <a:p>
            <a:r>
              <a:rPr lang="en-US" smtClean="0"/>
              <a:t>Spring 2013</a:t>
            </a:r>
            <a:endParaRPr lang="en-US"/>
          </a:p>
        </p:txBody>
      </p:sp>
      <p:sp>
        <p:nvSpPr>
          <p:cNvPr id="70661"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70662" name="Slide Number Placeholder 5"/>
          <p:cNvSpPr>
            <a:spLocks noGrp="1"/>
          </p:cNvSpPr>
          <p:nvPr>
            <p:ph type="sldNum" sz="quarter" idx="12"/>
          </p:nvPr>
        </p:nvSpPr>
        <p:spPr>
          <a:noFill/>
        </p:spPr>
        <p:txBody>
          <a:bodyPr/>
          <a:lstStyle/>
          <a:p>
            <a:fld id="{7695A033-C816-6A45-A2B7-0A92C8A81A89}" type="slidenum">
              <a:rPr lang="en-US"/>
              <a:pPr/>
              <a:t>18</a:t>
            </a:fld>
            <a:endParaRPr lang="en-US"/>
          </a:p>
        </p:txBody>
      </p:sp>
      <p:pic>
        <p:nvPicPr>
          <p:cNvPr id="476164" name="Picture 4" descr="layout"/>
          <p:cNvPicPr>
            <a:picLocks noChangeAspect="1" noChangeArrowheads="1"/>
          </p:cNvPicPr>
          <p:nvPr/>
        </p:nvPicPr>
        <p:blipFill>
          <a:blip r:embed="rId3"/>
          <a:srcRect/>
          <a:stretch>
            <a:fillRect/>
          </a:stretch>
        </p:blipFill>
        <p:spPr bwMode="auto">
          <a:xfrm>
            <a:off x="4876800" y="1295400"/>
            <a:ext cx="3886200" cy="3616325"/>
          </a:xfrm>
          <a:prstGeom prst="rect">
            <a:avLst/>
          </a:prstGeom>
          <a:noFill/>
          <a:ln w="9525">
            <a:noFill/>
            <a:miter lim="800000"/>
            <a:headEnd/>
            <a:tailEnd/>
          </a:ln>
        </p:spPr>
      </p:pic>
    </p:spTree>
    <p:extLst>
      <p:ext uri="{BB962C8B-B14F-4D97-AF65-F5344CB8AC3E}">
        <p14:creationId xmlns:p14="http://schemas.microsoft.com/office/powerpoint/2010/main" val="6492158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6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Grid-Based Design</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19</a:t>
            </a:fld>
            <a:endParaRPr lang="en-US"/>
          </a:p>
        </p:txBody>
      </p:sp>
      <p:pic>
        <p:nvPicPr>
          <p:cNvPr id="7" name="Picture 6"/>
          <p:cNvPicPr>
            <a:picLocks noChangeAspect="1"/>
          </p:cNvPicPr>
          <p:nvPr/>
        </p:nvPicPr>
        <p:blipFill>
          <a:blip r:embed="rId3"/>
          <a:stretch>
            <a:fillRect/>
          </a:stretch>
        </p:blipFill>
        <p:spPr>
          <a:xfrm>
            <a:off x="457200" y="1223823"/>
            <a:ext cx="8076120" cy="4033977"/>
          </a:xfrm>
          <a:prstGeom prst="rect">
            <a:avLst/>
          </a:prstGeom>
        </p:spPr>
      </p:pic>
      <p:cxnSp>
        <p:nvCxnSpPr>
          <p:cNvPr id="9" name="Straight Connector 8"/>
          <p:cNvCxnSpPr/>
          <p:nvPr/>
        </p:nvCxnSpPr>
        <p:spPr bwMode="auto">
          <a:xfrm>
            <a:off x="1295400" y="914400"/>
            <a:ext cx="0" cy="4800600"/>
          </a:xfrm>
          <a:prstGeom prst="line">
            <a:avLst/>
          </a:prstGeom>
          <a:solidFill>
            <a:schemeClr val="bg1"/>
          </a:solidFill>
          <a:ln w="25400" cap="flat" cmpd="sng" algn="ctr">
            <a:solidFill>
              <a:schemeClr val="accent1"/>
            </a:solidFill>
            <a:prstDash val="solid"/>
            <a:round/>
            <a:headEnd type="none" w="med" len="med"/>
            <a:tailEnd type="none" w="lg" len="lg"/>
          </a:ln>
          <a:effectLst/>
        </p:spPr>
      </p:cxnSp>
      <p:cxnSp>
        <p:nvCxnSpPr>
          <p:cNvPr id="11" name="Straight Connector 10"/>
          <p:cNvCxnSpPr/>
          <p:nvPr/>
        </p:nvCxnSpPr>
        <p:spPr bwMode="auto">
          <a:xfrm>
            <a:off x="2743200" y="914400"/>
            <a:ext cx="0" cy="4800600"/>
          </a:xfrm>
          <a:prstGeom prst="line">
            <a:avLst/>
          </a:prstGeom>
          <a:solidFill>
            <a:schemeClr val="bg1"/>
          </a:solidFill>
          <a:ln w="25400" cap="flat" cmpd="sng" algn="ctr">
            <a:solidFill>
              <a:schemeClr val="accent1"/>
            </a:solidFill>
            <a:prstDash val="solid"/>
            <a:round/>
            <a:headEnd type="none" w="med" len="med"/>
            <a:tailEnd type="none" w="lg" len="lg"/>
          </a:ln>
          <a:effectLst/>
        </p:spPr>
      </p:cxnSp>
      <p:cxnSp>
        <p:nvCxnSpPr>
          <p:cNvPr id="12" name="Straight Connector 11"/>
          <p:cNvCxnSpPr/>
          <p:nvPr/>
        </p:nvCxnSpPr>
        <p:spPr bwMode="auto">
          <a:xfrm>
            <a:off x="4191000" y="914400"/>
            <a:ext cx="0" cy="4800600"/>
          </a:xfrm>
          <a:prstGeom prst="line">
            <a:avLst/>
          </a:prstGeom>
          <a:solidFill>
            <a:schemeClr val="bg1"/>
          </a:solidFill>
          <a:ln w="25400" cap="flat" cmpd="sng" algn="ctr">
            <a:solidFill>
              <a:schemeClr val="accent1"/>
            </a:solidFill>
            <a:prstDash val="solid"/>
            <a:round/>
            <a:headEnd type="none" w="med" len="med"/>
            <a:tailEnd type="none" w="lg" len="lg"/>
          </a:ln>
          <a:effectLst/>
        </p:spPr>
      </p:cxnSp>
      <p:cxnSp>
        <p:nvCxnSpPr>
          <p:cNvPr id="13" name="Straight Connector 12"/>
          <p:cNvCxnSpPr/>
          <p:nvPr/>
        </p:nvCxnSpPr>
        <p:spPr bwMode="auto">
          <a:xfrm>
            <a:off x="5562600" y="914400"/>
            <a:ext cx="0" cy="4800600"/>
          </a:xfrm>
          <a:prstGeom prst="line">
            <a:avLst/>
          </a:prstGeom>
          <a:solidFill>
            <a:schemeClr val="bg1"/>
          </a:solidFill>
          <a:ln w="25400" cap="flat" cmpd="sng" algn="ctr">
            <a:solidFill>
              <a:schemeClr val="accent1"/>
            </a:solidFill>
            <a:prstDash val="solid"/>
            <a:round/>
            <a:headEnd type="none" w="med" len="med"/>
            <a:tailEnd type="none" w="lg" len="lg"/>
          </a:ln>
          <a:effectLst/>
        </p:spPr>
      </p:cxnSp>
      <p:cxnSp>
        <p:nvCxnSpPr>
          <p:cNvPr id="14" name="Straight Connector 13"/>
          <p:cNvCxnSpPr/>
          <p:nvPr/>
        </p:nvCxnSpPr>
        <p:spPr bwMode="auto">
          <a:xfrm>
            <a:off x="6934200" y="914400"/>
            <a:ext cx="0" cy="4800600"/>
          </a:xfrm>
          <a:prstGeom prst="line">
            <a:avLst/>
          </a:prstGeom>
          <a:solidFill>
            <a:schemeClr val="bg1"/>
          </a:solidFill>
          <a:ln w="25400" cap="flat" cmpd="sng" algn="ctr">
            <a:solidFill>
              <a:schemeClr val="accent1"/>
            </a:solidFill>
            <a:prstDash val="solid"/>
            <a:round/>
            <a:headEnd type="none" w="med" len="med"/>
            <a:tailEnd type="none" w="lg" len="lg"/>
          </a:ln>
          <a:effectLst/>
        </p:spPr>
      </p:cxnSp>
      <p:cxnSp>
        <p:nvCxnSpPr>
          <p:cNvPr id="15" name="Straight Connector 14"/>
          <p:cNvCxnSpPr/>
          <p:nvPr/>
        </p:nvCxnSpPr>
        <p:spPr bwMode="auto">
          <a:xfrm>
            <a:off x="7010400" y="914400"/>
            <a:ext cx="0" cy="4800600"/>
          </a:xfrm>
          <a:prstGeom prst="line">
            <a:avLst/>
          </a:prstGeom>
          <a:solidFill>
            <a:schemeClr val="bg1"/>
          </a:solidFill>
          <a:ln w="25400" cap="flat" cmpd="sng" algn="ctr">
            <a:solidFill>
              <a:schemeClr val="accent1"/>
            </a:solidFill>
            <a:prstDash val="solid"/>
            <a:round/>
            <a:headEnd type="none" w="med" len="med"/>
            <a:tailEnd type="none" w="lg" len="lg"/>
          </a:ln>
          <a:effectLst/>
        </p:spPr>
      </p:cxnSp>
      <p:cxnSp>
        <p:nvCxnSpPr>
          <p:cNvPr id="16" name="Straight Connector 15"/>
          <p:cNvCxnSpPr/>
          <p:nvPr/>
        </p:nvCxnSpPr>
        <p:spPr bwMode="auto">
          <a:xfrm>
            <a:off x="5638800" y="914400"/>
            <a:ext cx="0" cy="4800600"/>
          </a:xfrm>
          <a:prstGeom prst="line">
            <a:avLst/>
          </a:prstGeom>
          <a:solidFill>
            <a:schemeClr val="bg1"/>
          </a:solidFill>
          <a:ln w="25400" cap="flat" cmpd="sng" algn="ctr">
            <a:solidFill>
              <a:schemeClr val="accent1"/>
            </a:solidFill>
            <a:prstDash val="solid"/>
            <a:round/>
            <a:headEnd type="none" w="med" len="med"/>
            <a:tailEnd type="none" w="lg" len="lg"/>
          </a:ln>
          <a:effectLst/>
        </p:spPr>
      </p:cxnSp>
      <p:cxnSp>
        <p:nvCxnSpPr>
          <p:cNvPr id="17" name="Straight Connector 16"/>
          <p:cNvCxnSpPr/>
          <p:nvPr/>
        </p:nvCxnSpPr>
        <p:spPr bwMode="auto">
          <a:xfrm>
            <a:off x="4267200" y="914400"/>
            <a:ext cx="0" cy="4800600"/>
          </a:xfrm>
          <a:prstGeom prst="line">
            <a:avLst/>
          </a:prstGeom>
          <a:solidFill>
            <a:schemeClr val="bg1"/>
          </a:solidFill>
          <a:ln w="25400" cap="flat" cmpd="sng" algn="ctr">
            <a:solidFill>
              <a:schemeClr val="accent1"/>
            </a:solidFill>
            <a:prstDash val="solid"/>
            <a:round/>
            <a:headEnd type="none" w="med" len="med"/>
            <a:tailEnd type="none" w="lg" len="lg"/>
          </a:ln>
          <a:effectLst/>
        </p:spPr>
      </p:cxnSp>
      <p:cxnSp>
        <p:nvCxnSpPr>
          <p:cNvPr id="18" name="Straight Connector 17"/>
          <p:cNvCxnSpPr/>
          <p:nvPr/>
        </p:nvCxnSpPr>
        <p:spPr bwMode="auto">
          <a:xfrm>
            <a:off x="2819400" y="990600"/>
            <a:ext cx="0" cy="4800600"/>
          </a:xfrm>
          <a:prstGeom prst="line">
            <a:avLst/>
          </a:prstGeom>
          <a:solidFill>
            <a:schemeClr val="bg1"/>
          </a:solidFill>
          <a:ln w="25400" cap="flat" cmpd="sng" algn="ctr">
            <a:solidFill>
              <a:schemeClr val="accent1"/>
            </a:solidFill>
            <a:prstDash val="solid"/>
            <a:round/>
            <a:headEnd type="none" w="med" len="med"/>
            <a:tailEnd type="none" w="lg" len="lg"/>
          </a:ln>
          <a:effectLst/>
        </p:spPr>
      </p:cxnSp>
      <p:cxnSp>
        <p:nvCxnSpPr>
          <p:cNvPr id="19" name="Straight Connector 18"/>
          <p:cNvCxnSpPr/>
          <p:nvPr/>
        </p:nvCxnSpPr>
        <p:spPr bwMode="auto">
          <a:xfrm>
            <a:off x="1371600" y="914400"/>
            <a:ext cx="0" cy="4800600"/>
          </a:xfrm>
          <a:prstGeom prst="line">
            <a:avLst/>
          </a:prstGeom>
          <a:solidFill>
            <a:schemeClr val="bg1"/>
          </a:solidFill>
          <a:ln w="25400" cap="flat" cmpd="sng" algn="ctr">
            <a:solidFill>
              <a:schemeClr val="accent1"/>
            </a:solidFill>
            <a:prstDash val="solid"/>
            <a:round/>
            <a:headEnd type="none" w="med" len="med"/>
            <a:tailEnd type="none" w="lg" len="lg"/>
          </a:ln>
          <a:effectLst/>
        </p:spPr>
      </p:cxnSp>
    </p:spTree>
    <p:extLst>
      <p:ext uri="{BB962C8B-B14F-4D97-AF65-F5344CB8AC3E}">
        <p14:creationId xmlns:p14="http://schemas.microsoft.com/office/powerpoint/2010/main" val="17948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8"/>
          <p:cNvSpPr>
            <a:spLocks noGrp="1"/>
          </p:cNvSpPr>
          <p:nvPr>
            <p:ph type="title"/>
          </p:nvPr>
        </p:nvSpPr>
        <p:spPr/>
        <p:txBody>
          <a:bodyPr/>
          <a:lstStyle/>
          <a:p>
            <a:r>
              <a:rPr lang="en-US"/>
              <a:t>UI Hall of Fame or Shame?</a:t>
            </a:r>
          </a:p>
        </p:txBody>
      </p:sp>
      <p:sp>
        <p:nvSpPr>
          <p:cNvPr id="19459" name="Text Placeholder 9"/>
          <p:cNvSpPr>
            <a:spLocks noGrp="1"/>
          </p:cNvSpPr>
          <p:nvPr>
            <p:ph type="body" idx="1"/>
          </p:nvPr>
        </p:nvSpPr>
        <p:spPr/>
        <p:txBody>
          <a:bodyPr/>
          <a:lstStyle/>
          <a:p>
            <a:endParaRPr lang="en-US">
              <a:ea typeface="Arial" charset="0"/>
            </a:endParaRPr>
          </a:p>
        </p:txBody>
      </p:sp>
      <p:sp>
        <p:nvSpPr>
          <p:cNvPr id="19460" name="Date Placeholder 3"/>
          <p:cNvSpPr>
            <a:spLocks noGrp="1"/>
          </p:cNvSpPr>
          <p:nvPr>
            <p:ph type="dt" sz="quarter" idx="10"/>
          </p:nvPr>
        </p:nvSpPr>
        <p:spPr>
          <a:noFill/>
        </p:spPr>
        <p:txBody>
          <a:bodyPr/>
          <a:lstStyle/>
          <a:p>
            <a:r>
              <a:rPr lang="en-US" smtClean="0"/>
              <a:t>Spring 2013</a:t>
            </a:r>
            <a:endParaRPr lang="en-US"/>
          </a:p>
        </p:txBody>
      </p:sp>
      <p:sp>
        <p:nvSpPr>
          <p:cNvPr id="19461"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19462" name="Slide Number Placeholder 5"/>
          <p:cNvSpPr>
            <a:spLocks noGrp="1"/>
          </p:cNvSpPr>
          <p:nvPr>
            <p:ph type="sldNum" sz="quarter" idx="12"/>
          </p:nvPr>
        </p:nvSpPr>
        <p:spPr>
          <a:noFill/>
        </p:spPr>
        <p:txBody>
          <a:bodyPr/>
          <a:lstStyle/>
          <a:p>
            <a:fld id="{EF48121E-89C7-C341-9F03-C1F3F5F49682}" type="slidenum">
              <a:rPr lang="en-US"/>
              <a:pPr/>
              <a:t>2</a:t>
            </a:fld>
            <a:endParaRPr lang="en-US"/>
          </a:p>
        </p:txBody>
      </p:sp>
      <p:pic>
        <p:nvPicPr>
          <p:cNvPr id="19463" name="Picture 2"/>
          <p:cNvPicPr>
            <a:picLocks noChangeAspect="1" noChangeArrowheads="1"/>
          </p:cNvPicPr>
          <p:nvPr/>
        </p:nvPicPr>
        <p:blipFill>
          <a:blip r:embed="rId3"/>
          <a:srcRect/>
          <a:stretch>
            <a:fillRect/>
          </a:stretch>
        </p:blipFill>
        <p:spPr bwMode="auto">
          <a:xfrm>
            <a:off x="98425" y="990600"/>
            <a:ext cx="9045575" cy="4800600"/>
          </a:xfrm>
          <a:prstGeom prst="rect">
            <a:avLst/>
          </a:prstGeom>
          <a:noFill/>
          <a:ln w="25400">
            <a:noFill/>
            <a:miter lim="800000"/>
            <a:headEnd/>
            <a:tailEnd type="none" w="lg" len="lg"/>
          </a:ln>
        </p:spPr>
      </p:pic>
    </p:spTree>
    <p:extLst>
      <p:ext uri="{BB962C8B-B14F-4D97-AF65-F5344CB8AC3E}">
        <p14:creationId xmlns:p14="http://schemas.microsoft.com/office/powerpoint/2010/main" val="290737892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US" dirty="0"/>
          </a:p>
        </p:txBody>
      </p:sp>
      <p:sp>
        <p:nvSpPr>
          <p:cNvPr id="3" name="Text Placeholder 2"/>
          <p:cNvSpPr>
            <a:spLocks noGrp="1"/>
          </p:cNvSpPr>
          <p:nvPr>
            <p:ph type="body" idx="1"/>
          </p:nvPr>
        </p:nvSpPr>
        <p:spPr>
          <a:xfrm>
            <a:off x="685800" y="3429000"/>
            <a:ext cx="7772400" cy="1905000"/>
          </a:xfrm>
        </p:spPr>
        <p:txBody>
          <a:bodyPr/>
          <a:lstStyle/>
          <a:p>
            <a:pPr marL="0" indent="0">
              <a:buNone/>
            </a:pPr>
            <a:r>
              <a:rPr lang="en-US" dirty="0" smtClean="0"/>
              <a:t>&lt;div class=“row”&gt;</a:t>
            </a:r>
          </a:p>
          <a:p>
            <a:pPr marL="0" indent="0">
              <a:buNone/>
            </a:pPr>
            <a:r>
              <a:rPr lang="en-US" dirty="0"/>
              <a:t> </a:t>
            </a:r>
            <a:r>
              <a:rPr lang="en-US" dirty="0" smtClean="0"/>
              <a:t> &lt;div class=“span4”&gt;4 wide&lt;/div&gt;</a:t>
            </a:r>
          </a:p>
          <a:p>
            <a:pPr marL="0" indent="0">
              <a:buNone/>
            </a:pPr>
            <a:r>
              <a:rPr lang="en-US" dirty="0"/>
              <a:t> </a:t>
            </a:r>
            <a:r>
              <a:rPr lang="en-US" dirty="0" smtClean="0"/>
              <a:t> &lt;div class=“span6</a:t>
            </a:r>
            <a:r>
              <a:rPr lang="en-US" dirty="0"/>
              <a:t>”</a:t>
            </a:r>
            <a:r>
              <a:rPr lang="en-US" dirty="0" smtClean="0"/>
              <a:t>&gt;6 wide&lt;</a:t>
            </a:r>
            <a:r>
              <a:rPr lang="en-US" dirty="0"/>
              <a:t>/div&gt;</a:t>
            </a:r>
            <a:endParaRPr lang="en-US" dirty="0" smtClean="0"/>
          </a:p>
          <a:p>
            <a:pPr marL="0" indent="0">
              <a:buNone/>
            </a:pPr>
            <a:r>
              <a:rPr lang="en-US" dirty="0"/>
              <a:t> </a:t>
            </a:r>
            <a:r>
              <a:rPr lang="en-US" dirty="0" smtClean="0"/>
              <a:t> &lt;div class=“span2”&gt;2 wide&lt;</a:t>
            </a:r>
            <a:r>
              <a:rPr lang="en-US" dirty="0"/>
              <a:t>/div&gt;</a:t>
            </a:r>
            <a:endParaRPr lang="en-US" dirty="0" smtClean="0"/>
          </a:p>
          <a:p>
            <a:pPr marL="0" indent="0">
              <a:buNone/>
            </a:pPr>
            <a:r>
              <a:rPr lang="en-US" dirty="0" smtClean="0"/>
              <a:t>&lt;/div&gt;</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20</a:t>
            </a:fld>
            <a:endParaRPr lang="en-US"/>
          </a:p>
        </p:txBody>
      </p:sp>
      <p:sp>
        <p:nvSpPr>
          <p:cNvPr id="8" name="Rectangle 7"/>
          <p:cNvSpPr/>
          <p:nvPr/>
        </p:nvSpPr>
        <p:spPr bwMode="auto">
          <a:xfrm>
            <a:off x="685800" y="1371600"/>
            <a:ext cx="1981200" cy="1447800"/>
          </a:xfrm>
          <a:prstGeom prst="rect">
            <a:avLst/>
          </a:prstGeom>
          <a:solidFill>
            <a:schemeClr val="bg2">
              <a:lumMod val="20000"/>
              <a:lumOff val="80000"/>
            </a:schemeClr>
          </a:solidFill>
          <a:ln w="25400" cap="flat" cmpd="sng" algn="ctr">
            <a:no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t>4 wide</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9" name="Rectangle 8"/>
          <p:cNvSpPr/>
          <p:nvPr/>
        </p:nvSpPr>
        <p:spPr bwMode="auto">
          <a:xfrm>
            <a:off x="2819400" y="1371600"/>
            <a:ext cx="3200400" cy="1447800"/>
          </a:xfrm>
          <a:prstGeom prst="rect">
            <a:avLst/>
          </a:prstGeom>
          <a:solidFill>
            <a:schemeClr val="bg2">
              <a:lumMod val="20000"/>
              <a:lumOff val="80000"/>
            </a:schemeClr>
          </a:solidFill>
          <a:ln w="25400" cap="flat" cmpd="sng" algn="ctr">
            <a:no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6 wide</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11" name="Rectangle 10"/>
          <p:cNvSpPr/>
          <p:nvPr/>
        </p:nvSpPr>
        <p:spPr bwMode="auto">
          <a:xfrm>
            <a:off x="6172200" y="1371600"/>
            <a:ext cx="990600" cy="1447800"/>
          </a:xfrm>
          <a:prstGeom prst="rect">
            <a:avLst/>
          </a:prstGeom>
          <a:solidFill>
            <a:schemeClr val="bg2">
              <a:lumMod val="20000"/>
              <a:lumOff val="80000"/>
            </a:schemeClr>
          </a:solidFill>
          <a:ln w="25400" cap="flat" cmpd="sng" algn="ctr">
            <a:no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 wide</a:t>
            </a:r>
            <a:endParaRPr kumimoji="0" lang="en-US" sz="20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687387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Design</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21</a:t>
            </a:fld>
            <a:endParaRPr lang="en-US"/>
          </a:p>
        </p:txBody>
      </p:sp>
      <p:pic>
        <p:nvPicPr>
          <p:cNvPr id="7" name="Picture 6"/>
          <p:cNvPicPr>
            <a:picLocks noChangeAspect="1"/>
          </p:cNvPicPr>
          <p:nvPr/>
        </p:nvPicPr>
        <p:blipFill>
          <a:blip r:embed="rId3"/>
          <a:stretch>
            <a:fillRect/>
          </a:stretch>
        </p:blipFill>
        <p:spPr>
          <a:xfrm>
            <a:off x="1155700" y="939800"/>
            <a:ext cx="6819900" cy="4965700"/>
          </a:xfrm>
          <a:prstGeom prst="rect">
            <a:avLst/>
          </a:prstGeom>
        </p:spPr>
      </p:pic>
    </p:spTree>
    <p:extLst>
      <p:ext uri="{BB962C8B-B14F-4D97-AF65-F5344CB8AC3E}">
        <p14:creationId xmlns:p14="http://schemas.microsoft.com/office/powerpoint/2010/main" val="3323852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sz="2400" dirty="0" smtClean="0"/>
              <a:t>Aligning controls with each other is an example of applying which overall design principle to which visual variable?</a:t>
            </a:r>
            <a:r>
              <a:rPr lang="en-US" sz="2400" dirty="0" smtClean="0"/>
              <a:t> </a:t>
            </a:r>
            <a:r>
              <a:rPr lang="en-US" sz="2400" dirty="0" smtClean="0"/>
              <a:t>(</a:t>
            </a:r>
            <a:r>
              <a:rPr lang="en-US" sz="2400" b="1" dirty="0" smtClean="0"/>
              <a:t>choose </a:t>
            </a:r>
            <a:r>
              <a:rPr lang="en-US" sz="2400" b="1" dirty="0" smtClean="0"/>
              <a:t>all good answers</a:t>
            </a:r>
            <a:r>
              <a:rPr lang="en-US" sz="2400" dirty="0" smtClean="0"/>
              <a:t>)</a:t>
            </a:r>
            <a:r>
              <a:rPr lang="en-US" sz="2400" dirty="0" smtClean="0"/>
              <a:t>:</a:t>
            </a:r>
          </a:p>
          <a:p>
            <a:pPr marL="914400" lvl="1" indent="-457200">
              <a:buFont typeface="+mj-lt"/>
              <a:buAutoNum type="alphaUcPeriod"/>
            </a:pPr>
            <a:r>
              <a:rPr lang="en-US" sz="2000" dirty="0" smtClean="0"/>
              <a:t>Regularity to position</a:t>
            </a:r>
          </a:p>
          <a:p>
            <a:pPr marL="914400" lvl="1" indent="-457200">
              <a:buFont typeface="+mj-lt"/>
              <a:buAutoNum type="alphaUcPeriod"/>
            </a:pPr>
            <a:r>
              <a:rPr lang="en-US" sz="2000" dirty="0" smtClean="0"/>
              <a:t>Double-duty to value</a:t>
            </a:r>
            <a:endParaRPr lang="en-US" sz="2000" dirty="0" smtClean="0"/>
          </a:p>
          <a:p>
            <a:pPr marL="914400" lvl="1" indent="-457200">
              <a:buFont typeface="+mj-lt"/>
              <a:buAutoNum type="alphaUcPeriod"/>
            </a:pPr>
            <a:r>
              <a:rPr lang="en-US" sz="2000" dirty="0"/>
              <a:t>Simplicity to size</a:t>
            </a:r>
          </a:p>
          <a:p>
            <a:pPr marL="914400" lvl="1" indent="-457200">
              <a:buFont typeface="+mj-lt"/>
              <a:buAutoNum type="alphaUcPeriod"/>
            </a:pPr>
            <a:r>
              <a:rPr lang="en-US" sz="2000" dirty="0" smtClean="0"/>
              <a:t>Reduction to hue</a:t>
            </a:r>
            <a:endParaRPr lang="en-US" sz="2000"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22</a:t>
            </a:fld>
            <a:endParaRPr lang="en-US"/>
          </a:p>
        </p:txBody>
      </p:sp>
      <p:sp>
        <p:nvSpPr>
          <p:cNvPr id="7" name="TextBox 6"/>
          <p:cNvSpPr txBox="1"/>
          <p:nvPr/>
        </p:nvSpPr>
        <p:spPr>
          <a:xfrm>
            <a:off x="10915247" y="2321551"/>
            <a:ext cx="184666" cy="400110"/>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02315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r>
              <a:rPr lang="en-US" dirty="0" smtClean="0"/>
              <a:t>Establish </a:t>
            </a:r>
            <a:r>
              <a:rPr lang="en-US" dirty="0" smtClean="0"/>
              <a:t>grouping </a:t>
            </a:r>
            <a:r>
              <a:rPr lang="en-US" dirty="0" smtClean="0"/>
              <a:t>and hierarchy between items</a:t>
            </a:r>
            <a:endParaRPr lang="en-US" dirty="0" smtClean="0"/>
          </a:p>
          <a:p>
            <a:r>
              <a:rPr lang="en-US" dirty="0" smtClean="0"/>
              <a:t>Use whitespace &amp; alignment to preserve simplicity</a:t>
            </a:r>
          </a:p>
          <a:p>
            <a:r>
              <a:rPr lang="en-US" dirty="0" smtClean="0"/>
              <a:t>Use grid-based design for simplicity and </a:t>
            </a:r>
            <a:r>
              <a:rPr lang="en-US" dirty="0" smtClean="0"/>
              <a:t>responsive design</a:t>
            </a:r>
            <a:endParaRPr lang="en-US" dirty="0" smtClean="0"/>
          </a:p>
          <a:p>
            <a:endParaRPr lang="en-US" dirty="0" smtClean="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23</a:t>
            </a:fld>
            <a:endParaRPr lang="en-US"/>
          </a:p>
        </p:txBody>
      </p:sp>
    </p:spTree>
    <p:extLst>
      <p:ext uri="{BB962C8B-B14F-4D97-AF65-F5344CB8AC3E}">
        <p14:creationId xmlns:p14="http://schemas.microsoft.com/office/powerpoint/2010/main" val="1304349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8"/>
          <p:cNvSpPr>
            <a:spLocks noGrp="1"/>
          </p:cNvSpPr>
          <p:nvPr>
            <p:ph type="title"/>
          </p:nvPr>
        </p:nvSpPr>
        <p:spPr/>
        <p:txBody>
          <a:bodyPr/>
          <a:lstStyle/>
          <a:p>
            <a:r>
              <a:rPr lang="en-US"/>
              <a:t>UI Hall of Fame or Shame?</a:t>
            </a:r>
          </a:p>
        </p:txBody>
      </p:sp>
      <p:sp>
        <p:nvSpPr>
          <p:cNvPr id="21507" name="Text Placeholder 9"/>
          <p:cNvSpPr>
            <a:spLocks noGrp="1"/>
          </p:cNvSpPr>
          <p:nvPr>
            <p:ph type="body" idx="1"/>
          </p:nvPr>
        </p:nvSpPr>
        <p:spPr/>
        <p:txBody>
          <a:bodyPr/>
          <a:lstStyle/>
          <a:p>
            <a:endParaRPr lang="en-US">
              <a:ea typeface="Arial" charset="0"/>
            </a:endParaRPr>
          </a:p>
        </p:txBody>
      </p:sp>
      <p:sp>
        <p:nvSpPr>
          <p:cNvPr id="21508" name="Date Placeholder 3"/>
          <p:cNvSpPr>
            <a:spLocks noGrp="1"/>
          </p:cNvSpPr>
          <p:nvPr>
            <p:ph type="dt" sz="quarter" idx="10"/>
          </p:nvPr>
        </p:nvSpPr>
        <p:spPr>
          <a:noFill/>
        </p:spPr>
        <p:txBody>
          <a:bodyPr/>
          <a:lstStyle/>
          <a:p>
            <a:r>
              <a:rPr lang="en-US" smtClean="0"/>
              <a:t>Spring 2013</a:t>
            </a:r>
            <a:endParaRPr lang="en-US"/>
          </a:p>
        </p:txBody>
      </p:sp>
      <p:sp>
        <p:nvSpPr>
          <p:cNvPr id="21509"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21510" name="Slide Number Placeholder 5"/>
          <p:cNvSpPr>
            <a:spLocks noGrp="1"/>
          </p:cNvSpPr>
          <p:nvPr>
            <p:ph type="sldNum" sz="quarter" idx="12"/>
          </p:nvPr>
        </p:nvSpPr>
        <p:spPr>
          <a:noFill/>
        </p:spPr>
        <p:txBody>
          <a:bodyPr/>
          <a:lstStyle/>
          <a:p>
            <a:fld id="{F170F6B0-B6BD-3044-AA5A-430FC3A6A808}" type="slidenum">
              <a:rPr lang="en-US"/>
              <a:pPr/>
              <a:t>3</a:t>
            </a:fld>
            <a:endParaRPr lang="en-US"/>
          </a:p>
        </p:txBody>
      </p:sp>
      <p:pic>
        <p:nvPicPr>
          <p:cNvPr id="2" name="Picture 1"/>
          <p:cNvPicPr>
            <a:picLocks noChangeAspect="1"/>
          </p:cNvPicPr>
          <p:nvPr/>
        </p:nvPicPr>
        <p:blipFill>
          <a:blip r:embed="rId3"/>
          <a:stretch>
            <a:fillRect/>
          </a:stretch>
        </p:blipFill>
        <p:spPr>
          <a:xfrm>
            <a:off x="762000" y="990600"/>
            <a:ext cx="6943922" cy="5257800"/>
          </a:xfrm>
          <a:prstGeom prst="rect">
            <a:avLst/>
          </a:prstGeom>
        </p:spPr>
      </p:pic>
    </p:spTree>
    <p:extLst>
      <p:ext uri="{BB962C8B-B14F-4D97-AF65-F5344CB8AC3E}">
        <p14:creationId xmlns:p14="http://schemas.microsoft.com/office/powerpoint/2010/main" val="23721247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p:txBody>
          <a:bodyPr/>
          <a:lstStyle/>
          <a:p>
            <a:r>
              <a:rPr lang="en-US" dirty="0" smtClean="0"/>
              <a:t>Groupin</a:t>
            </a:r>
            <a:r>
              <a:rPr lang="en-US" dirty="0" smtClean="0"/>
              <a:t>g</a:t>
            </a:r>
          </a:p>
          <a:p>
            <a:r>
              <a:rPr lang="en-US" dirty="0"/>
              <a:t>H</a:t>
            </a:r>
            <a:r>
              <a:rPr lang="en-US" dirty="0" smtClean="0"/>
              <a:t>ierarchy</a:t>
            </a:r>
            <a:endParaRPr lang="en-US" dirty="0" smtClean="0"/>
          </a:p>
          <a:p>
            <a:r>
              <a:rPr lang="en-US" dirty="0" smtClean="0"/>
              <a:t>Whitespace</a:t>
            </a:r>
          </a:p>
          <a:p>
            <a:r>
              <a:rPr lang="en-US" dirty="0" smtClean="0"/>
              <a:t>Balance &amp; symmetry</a:t>
            </a:r>
          </a:p>
          <a:p>
            <a:r>
              <a:rPr lang="en-US" dirty="0" smtClean="0"/>
              <a:t>Alignment &amp; grids</a:t>
            </a:r>
          </a:p>
          <a:p>
            <a:pPr lvl="1"/>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DED02BFE-7271-4A80-94B1-FD65C6DFD2D4}" type="slidenum">
              <a:rPr lang="en-US" smtClean="0"/>
              <a:pPr/>
              <a:t>4</a:t>
            </a:fld>
            <a:endParaRPr lang="en-US"/>
          </a:p>
        </p:txBody>
      </p:sp>
    </p:spTree>
    <p:extLst>
      <p:ext uri="{BB962C8B-B14F-4D97-AF65-F5344CB8AC3E}">
        <p14:creationId xmlns:p14="http://schemas.microsoft.com/office/powerpoint/2010/main" val="22908113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Grouping &amp; Hierarchy</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DED02BFE-7271-4A80-94B1-FD65C6DFD2D4}" type="slidenum">
              <a:rPr lang="en-US" smtClean="0"/>
              <a:pPr/>
              <a:t>5</a:t>
            </a:fld>
            <a:endParaRPr lang="en-US"/>
          </a:p>
        </p:txBody>
      </p:sp>
    </p:spTree>
    <p:extLst>
      <p:ext uri="{BB962C8B-B14F-4D97-AF65-F5344CB8AC3E}">
        <p14:creationId xmlns:p14="http://schemas.microsoft.com/office/powerpoint/2010/main" val="358650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ea typeface="ＭＳ Ｐゴシック" charset="-128"/>
              </a:rPr>
              <a:t>The Gestalt Principles of Grouping</a:t>
            </a:r>
          </a:p>
        </p:txBody>
      </p:sp>
      <p:sp>
        <p:nvSpPr>
          <p:cNvPr id="62467" name="Rectangle 4"/>
          <p:cNvSpPr>
            <a:spLocks noGrp="1" noChangeArrowheads="1"/>
          </p:cNvSpPr>
          <p:nvPr>
            <p:ph type="body" idx="1"/>
          </p:nvPr>
        </p:nvSpPr>
        <p:spPr/>
        <p:txBody>
          <a:bodyPr/>
          <a:lstStyle/>
          <a:p>
            <a:r>
              <a:rPr lang="en-US" sz="2400" dirty="0">
                <a:ea typeface="Arial" charset="0"/>
              </a:rPr>
              <a:t>Gestalt principles explain how </a:t>
            </a:r>
            <a:r>
              <a:rPr lang="en-US" sz="2400" dirty="0" smtClean="0">
                <a:ea typeface="Arial" charset="0"/>
              </a:rPr>
              <a:t>the eye </a:t>
            </a:r>
            <a:r>
              <a:rPr lang="en-US" sz="2400" dirty="0">
                <a:ea typeface="Arial" charset="0"/>
              </a:rPr>
              <a:t>creates a whole (</a:t>
            </a:r>
            <a:r>
              <a:rPr lang="en-US" sz="2400" i="1" dirty="0">
                <a:ea typeface="Arial" charset="0"/>
              </a:rPr>
              <a:t>gestalt</a:t>
            </a:r>
            <a:r>
              <a:rPr lang="en-US" sz="2400" dirty="0">
                <a:ea typeface="Arial" charset="0"/>
              </a:rPr>
              <a:t>) from parts</a:t>
            </a:r>
          </a:p>
        </p:txBody>
      </p:sp>
      <p:sp>
        <p:nvSpPr>
          <p:cNvPr id="62468" name="Date Placeholder 3"/>
          <p:cNvSpPr>
            <a:spLocks noGrp="1"/>
          </p:cNvSpPr>
          <p:nvPr>
            <p:ph type="dt" sz="quarter" idx="10"/>
          </p:nvPr>
        </p:nvSpPr>
        <p:spPr>
          <a:noFill/>
        </p:spPr>
        <p:txBody>
          <a:bodyPr/>
          <a:lstStyle/>
          <a:p>
            <a:r>
              <a:rPr lang="en-US" smtClean="0"/>
              <a:t>Spring 2013</a:t>
            </a:r>
            <a:endParaRPr lang="en-US"/>
          </a:p>
        </p:txBody>
      </p:sp>
      <p:sp>
        <p:nvSpPr>
          <p:cNvPr id="62469"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62470" name="Slide Number Placeholder 5"/>
          <p:cNvSpPr>
            <a:spLocks noGrp="1"/>
          </p:cNvSpPr>
          <p:nvPr>
            <p:ph type="sldNum" sz="quarter" idx="12"/>
          </p:nvPr>
        </p:nvSpPr>
        <p:spPr>
          <a:noFill/>
        </p:spPr>
        <p:txBody>
          <a:bodyPr/>
          <a:lstStyle/>
          <a:p>
            <a:fld id="{5DF35C10-0417-7C44-A157-D3BB7A328CEC}" type="slidenum">
              <a:rPr lang="en-US"/>
              <a:pPr/>
              <a:t>6</a:t>
            </a:fld>
            <a:endParaRPr lang="en-US"/>
          </a:p>
        </p:txBody>
      </p:sp>
      <p:sp>
        <p:nvSpPr>
          <p:cNvPr id="62471" name="Oval 48"/>
          <p:cNvSpPr>
            <a:spLocks noChangeArrowheads="1"/>
          </p:cNvSpPr>
          <p:nvPr/>
        </p:nvSpPr>
        <p:spPr bwMode="auto">
          <a:xfrm>
            <a:off x="1698625" y="5257800"/>
            <a:ext cx="685800" cy="685800"/>
          </a:xfrm>
          <a:prstGeom prst="ellipse">
            <a:avLst/>
          </a:prstGeom>
          <a:solidFill>
            <a:schemeClr val="tx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72" name="Oval 49"/>
          <p:cNvSpPr>
            <a:spLocks noChangeArrowheads="1"/>
          </p:cNvSpPr>
          <p:nvPr/>
        </p:nvSpPr>
        <p:spPr bwMode="auto">
          <a:xfrm>
            <a:off x="2155825" y="4572000"/>
            <a:ext cx="685800" cy="685800"/>
          </a:xfrm>
          <a:prstGeom prst="ellipse">
            <a:avLst/>
          </a:prstGeom>
          <a:solidFill>
            <a:schemeClr val="tx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73" name="Oval 50"/>
          <p:cNvSpPr>
            <a:spLocks noChangeArrowheads="1"/>
          </p:cNvSpPr>
          <p:nvPr/>
        </p:nvSpPr>
        <p:spPr bwMode="auto">
          <a:xfrm>
            <a:off x="2613025" y="5257800"/>
            <a:ext cx="685800" cy="685800"/>
          </a:xfrm>
          <a:prstGeom prst="ellipse">
            <a:avLst/>
          </a:prstGeom>
          <a:solidFill>
            <a:schemeClr val="tx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74" name="Oval 5"/>
          <p:cNvSpPr>
            <a:spLocks noChangeArrowheads="1"/>
          </p:cNvSpPr>
          <p:nvPr/>
        </p:nvSpPr>
        <p:spPr bwMode="auto">
          <a:xfrm>
            <a:off x="1622425" y="27432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75" name="Oval 6"/>
          <p:cNvSpPr>
            <a:spLocks noChangeArrowheads="1"/>
          </p:cNvSpPr>
          <p:nvPr/>
        </p:nvSpPr>
        <p:spPr bwMode="auto">
          <a:xfrm>
            <a:off x="1622425" y="30480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76" name="Oval 7"/>
          <p:cNvSpPr>
            <a:spLocks noChangeArrowheads="1"/>
          </p:cNvSpPr>
          <p:nvPr/>
        </p:nvSpPr>
        <p:spPr bwMode="auto">
          <a:xfrm>
            <a:off x="1622425" y="33528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77" name="Oval 8"/>
          <p:cNvSpPr>
            <a:spLocks noChangeArrowheads="1"/>
          </p:cNvSpPr>
          <p:nvPr/>
        </p:nvSpPr>
        <p:spPr bwMode="auto">
          <a:xfrm>
            <a:off x="1622425" y="36576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78" name="Oval 9"/>
          <p:cNvSpPr>
            <a:spLocks noChangeArrowheads="1"/>
          </p:cNvSpPr>
          <p:nvPr/>
        </p:nvSpPr>
        <p:spPr bwMode="auto">
          <a:xfrm>
            <a:off x="2079625" y="27432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79" name="Oval 10"/>
          <p:cNvSpPr>
            <a:spLocks noChangeArrowheads="1"/>
          </p:cNvSpPr>
          <p:nvPr/>
        </p:nvSpPr>
        <p:spPr bwMode="auto">
          <a:xfrm>
            <a:off x="2079625" y="30480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80" name="Oval 11"/>
          <p:cNvSpPr>
            <a:spLocks noChangeArrowheads="1"/>
          </p:cNvSpPr>
          <p:nvPr/>
        </p:nvSpPr>
        <p:spPr bwMode="auto">
          <a:xfrm>
            <a:off x="2079625" y="33528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81" name="Oval 12"/>
          <p:cNvSpPr>
            <a:spLocks noChangeArrowheads="1"/>
          </p:cNvSpPr>
          <p:nvPr/>
        </p:nvSpPr>
        <p:spPr bwMode="auto">
          <a:xfrm>
            <a:off x="2079625" y="36576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82" name="Oval 13"/>
          <p:cNvSpPr>
            <a:spLocks noChangeArrowheads="1"/>
          </p:cNvSpPr>
          <p:nvPr/>
        </p:nvSpPr>
        <p:spPr bwMode="auto">
          <a:xfrm>
            <a:off x="2536825" y="27432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83" name="Oval 14"/>
          <p:cNvSpPr>
            <a:spLocks noChangeArrowheads="1"/>
          </p:cNvSpPr>
          <p:nvPr/>
        </p:nvSpPr>
        <p:spPr bwMode="auto">
          <a:xfrm>
            <a:off x="2536825" y="30480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84" name="Oval 15"/>
          <p:cNvSpPr>
            <a:spLocks noChangeArrowheads="1"/>
          </p:cNvSpPr>
          <p:nvPr/>
        </p:nvSpPr>
        <p:spPr bwMode="auto">
          <a:xfrm>
            <a:off x="2536825" y="33528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85" name="Oval 16"/>
          <p:cNvSpPr>
            <a:spLocks noChangeArrowheads="1"/>
          </p:cNvSpPr>
          <p:nvPr/>
        </p:nvSpPr>
        <p:spPr bwMode="auto">
          <a:xfrm>
            <a:off x="2536825" y="36576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86" name="Oval 17"/>
          <p:cNvSpPr>
            <a:spLocks noChangeArrowheads="1"/>
          </p:cNvSpPr>
          <p:nvPr/>
        </p:nvSpPr>
        <p:spPr bwMode="auto">
          <a:xfrm>
            <a:off x="2994025" y="27432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87" name="Oval 18"/>
          <p:cNvSpPr>
            <a:spLocks noChangeArrowheads="1"/>
          </p:cNvSpPr>
          <p:nvPr/>
        </p:nvSpPr>
        <p:spPr bwMode="auto">
          <a:xfrm>
            <a:off x="2994025" y="30480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88" name="Oval 19"/>
          <p:cNvSpPr>
            <a:spLocks noChangeArrowheads="1"/>
          </p:cNvSpPr>
          <p:nvPr/>
        </p:nvSpPr>
        <p:spPr bwMode="auto">
          <a:xfrm>
            <a:off x="2994025" y="33528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89" name="Oval 20"/>
          <p:cNvSpPr>
            <a:spLocks noChangeArrowheads="1"/>
          </p:cNvSpPr>
          <p:nvPr/>
        </p:nvSpPr>
        <p:spPr bwMode="auto">
          <a:xfrm>
            <a:off x="2994025" y="36576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90" name="Text Box 25"/>
          <p:cNvSpPr txBox="1">
            <a:spLocks noChangeArrowheads="1"/>
          </p:cNvSpPr>
          <p:nvPr/>
        </p:nvSpPr>
        <p:spPr bwMode="auto">
          <a:xfrm>
            <a:off x="1757363" y="2286000"/>
            <a:ext cx="1325562" cy="396875"/>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proximity</a:t>
            </a:r>
          </a:p>
        </p:txBody>
      </p:sp>
      <p:sp>
        <p:nvSpPr>
          <p:cNvPr id="62491" name="Oval 26"/>
          <p:cNvSpPr>
            <a:spLocks noChangeArrowheads="1"/>
          </p:cNvSpPr>
          <p:nvPr/>
        </p:nvSpPr>
        <p:spPr bwMode="auto">
          <a:xfrm>
            <a:off x="4289425" y="27432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92" name="Oval 27"/>
          <p:cNvSpPr>
            <a:spLocks noChangeArrowheads="1"/>
          </p:cNvSpPr>
          <p:nvPr/>
        </p:nvSpPr>
        <p:spPr bwMode="auto">
          <a:xfrm>
            <a:off x="4289425" y="3048000"/>
            <a:ext cx="228600" cy="228600"/>
          </a:xfrm>
          <a:prstGeom prst="ellipse">
            <a:avLst/>
          </a:prstGeom>
          <a:solidFill>
            <a:schemeClr val="bg2"/>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93" name="Oval 28"/>
          <p:cNvSpPr>
            <a:spLocks noChangeArrowheads="1"/>
          </p:cNvSpPr>
          <p:nvPr/>
        </p:nvSpPr>
        <p:spPr bwMode="auto">
          <a:xfrm>
            <a:off x="4289425" y="33528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94" name="Oval 29"/>
          <p:cNvSpPr>
            <a:spLocks noChangeArrowheads="1"/>
          </p:cNvSpPr>
          <p:nvPr/>
        </p:nvSpPr>
        <p:spPr bwMode="auto">
          <a:xfrm>
            <a:off x="4289425" y="3657600"/>
            <a:ext cx="228600" cy="228600"/>
          </a:xfrm>
          <a:prstGeom prst="ellipse">
            <a:avLst/>
          </a:prstGeom>
          <a:solidFill>
            <a:schemeClr val="bg2"/>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95" name="Oval 30"/>
          <p:cNvSpPr>
            <a:spLocks noChangeArrowheads="1"/>
          </p:cNvSpPr>
          <p:nvPr/>
        </p:nvSpPr>
        <p:spPr bwMode="auto">
          <a:xfrm>
            <a:off x="4594225" y="27432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96" name="Oval 31"/>
          <p:cNvSpPr>
            <a:spLocks noChangeArrowheads="1"/>
          </p:cNvSpPr>
          <p:nvPr/>
        </p:nvSpPr>
        <p:spPr bwMode="auto">
          <a:xfrm>
            <a:off x="4594225" y="3048000"/>
            <a:ext cx="228600" cy="228600"/>
          </a:xfrm>
          <a:prstGeom prst="ellipse">
            <a:avLst/>
          </a:prstGeom>
          <a:solidFill>
            <a:schemeClr val="bg2"/>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97" name="Oval 32"/>
          <p:cNvSpPr>
            <a:spLocks noChangeArrowheads="1"/>
          </p:cNvSpPr>
          <p:nvPr/>
        </p:nvSpPr>
        <p:spPr bwMode="auto">
          <a:xfrm>
            <a:off x="4594225" y="33528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98" name="Oval 33"/>
          <p:cNvSpPr>
            <a:spLocks noChangeArrowheads="1"/>
          </p:cNvSpPr>
          <p:nvPr/>
        </p:nvSpPr>
        <p:spPr bwMode="auto">
          <a:xfrm>
            <a:off x="4594225" y="3657600"/>
            <a:ext cx="228600" cy="228600"/>
          </a:xfrm>
          <a:prstGeom prst="ellipse">
            <a:avLst/>
          </a:prstGeom>
          <a:solidFill>
            <a:schemeClr val="bg2"/>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499" name="Oval 34"/>
          <p:cNvSpPr>
            <a:spLocks noChangeArrowheads="1"/>
          </p:cNvSpPr>
          <p:nvPr/>
        </p:nvSpPr>
        <p:spPr bwMode="auto">
          <a:xfrm>
            <a:off x="4899025" y="27432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500" name="Oval 35"/>
          <p:cNvSpPr>
            <a:spLocks noChangeArrowheads="1"/>
          </p:cNvSpPr>
          <p:nvPr/>
        </p:nvSpPr>
        <p:spPr bwMode="auto">
          <a:xfrm>
            <a:off x="4899025" y="3048000"/>
            <a:ext cx="228600" cy="228600"/>
          </a:xfrm>
          <a:prstGeom prst="ellipse">
            <a:avLst/>
          </a:prstGeom>
          <a:solidFill>
            <a:schemeClr val="bg2"/>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501" name="Oval 36"/>
          <p:cNvSpPr>
            <a:spLocks noChangeArrowheads="1"/>
          </p:cNvSpPr>
          <p:nvPr/>
        </p:nvSpPr>
        <p:spPr bwMode="auto">
          <a:xfrm>
            <a:off x="4899025" y="33528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502" name="Oval 37"/>
          <p:cNvSpPr>
            <a:spLocks noChangeArrowheads="1"/>
          </p:cNvSpPr>
          <p:nvPr/>
        </p:nvSpPr>
        <p:spPr bwMode="auto">
          <a:xfrm>
            <a:off x="4899025" y="3657600"/>
            <a:ext cx="228600" cy="228600"/>
          </a:xfrm>
          <a:prstGeom prst="ellipse">
            <a:avLst/>
          </a:prstGeom>
          <a:solidFill>
            <a:schemeClr val="bg2"/>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503" name="Oval 38"/>
          <p:cNvSpPr>
            <a:spLocks noChangeArrowheads="1"/>
          </p:cNvSpPr>
          <p:nvPr/>
        </p:nvSpPr>
        <p:spPr bwMode="auto">
          <a:xfrm>
            <a:off x="5203825" y="27432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504" name="Oval 39"/>
          <p:cNvSpPr>
            <a:spLocks noChangeArrowheads="1"/>
          </p:cNvSpPr>
          <p:nvPr/>
        </p:nvSpPr>
        <p:spPr bwMode="auto">
          <a:xfrm>
            <a:off x="5203825" y="3048000"/>
            <a:ext cx="228600" cy="228600"/>
          </a:xfrm>
          <a:prstGeom prst="ellipse">
            <a:avLst/>
          </a:prstGeom>
          <a:solidFill>
            <a:schemeClr val="bg2"/>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505" name="Oval 40"/>
          <p:cNvSpPr>
            <a:spLocks noChangeArrowheads="1"/>
          </p:cNvSpPr>
          <p:nvPr/>
        </p:nvSpPr>
        <p:spPr bwMode="auto">
          <a:xfrm>
            <a:off x="5203825" y="3352800"/>
            <a:ext cx="228600" cy="228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506" name="Oval 41"/>
          <p:cNvSpPr>
            <a:spLocks noChangeArrowheads="1"/>
          </p:cNvSpPr>
          <p:nvPr/>
        </p:nvSpPr>
        <p:spPr bwMode="auto">
          <a:xfrm>
            <a:off x="5203825" y="3657600"/>
            <a:ext cx="228600" cy="228600"/>
          </a:xfrm>
          <a:prstGeom prst="ellipse">
            <a:avLst/>
          </a:prstGeom>
          <a:solidFill>
            <a:schemeClr val="bg2"/>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62507" name="Text Box 42"/>
          <p:cNvSpPr txBox="1">
            <a:spLocks noChangeArrowheads="1"/>
          </p:cNvSpPr>
          <p:nvPr/>
        </p:nvSpPr>
        <p:spPr bwMode="auto">
          <a:xfrm>
            <a:off x="4227513" y="2286000"/>
            <a:ext cx="1295400" cy="396875"/>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similarity</a:t>
            </a:r>
          </a:p>
        </p:txBody>
      </p:sp>
      <p:sp>
        <p:nvSpPr>
          <p:cNvPr id="62508" name="Line 43"/>
          <p:cNvSpPr>
            <a:spLocks noChangeShapeType="1"/>
          </p:cNvSpPr>
          <p:nvPr/>
        </p:nvSpPr>
        <p:spPr bwMode="auto">
          <a:xfrm>
            <a:off x="7162800" y="2743200"/>
            <a:ext cx="0" cy="1143000"/>
          </a:xfrm>
          <a:prstGeom prst="line">
            <a:avLst/>
          </a:prstGeom>
          <a:noFill/>
          <a:ln w="12700" cap="sq">
            <a:solidFill>
              <a:schemeClr val="tx1"/>
            </a:solidFill>
            <a:round/>
            <a:headEnd type="none" w="sm" len="sm"/>
            <a:tailEnd type="none" w="sm" len="sm"/>
          </a:ln>
        </p:spPr>
        <p:txBody>
          <a:bodyPr wrap="none" anchorCtr="1">
            <a:prstTxWarp prst="textNoShape">
              <a:avLst/>
            </a:prstTxWarp>
          </a:bodyPr>
          <a:lstStyle/>
          <a:p>
            <a:endParaRPr lang="en-US"/>
          </a:p>
        </p:txBody>
      </p:sp>
      <p:sp>
        <p:nvSpPr>
          <p:cNvPr id="62509" name="Line 44"/>
          <p:cNvSpPr>
            <a:spLocks noChangeShapeType="1"/>
          </p:cNvSpPr>
          <p:nvPr/>
        </p:nvSpPr>
        <p:spPr bwMode="auto">
          <a:xfrm>
            <a:off x="6553200" y="3276600"/>
            <a:ext cx="1219200" cy="0"/>
          </a:xfrm>
          <a:prstGeom prst="line">
            <a:avLst/>
          </a:prstGeom>
          <a:noFill/>
          <a:ln w="12700" cap="sq">
            <a:solidFill>
              <a:schemeClr val="tx1"/>
            </a:solidFill>
            <a:round/>
            <a:headEnd type="none" w="sm" len="sm"/>
            <a:tailEnd type="none" w="sm" len="sm"/>
          </a:ln>
        </p:spPr>
        <p:txBody>
          <a:bodyPr wrap="none" anchorCtr="1">
            <a:prstTxWarp prst="textNoShape">
              <a:avLst/>
            </a:prstTxWarp>
          </a:bodyPr>
          <a:lstStyle/>
          <a:p>
            <a:endParaRPr lang="en-US"/>
          </a:p>
        </p:txBody>
      </p:sp>
      <p:sp>
        <p:nvSpPr>
          <p:cNvPr id="62510" name="Text Box 45"/>
          <p:cNvSpPr txBox="1">
            <a:spLocks noChangeArrowheads="1"/>
          </p:cNvSpPr>
          <p:nvPr/>
        </p:nvSpPr>
        <p:spPr bwMode="auto">
          <a:xfrm>
            <a:off x="6448425" y="2286000"/>
            <a:ext cx="1397000" cy="396875"/>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continuity</a:t>
            </a:r>
          </a:p>
        </p:txBody>
      </p:sp>
      <p:sp>
        <p:nvSpPr>
          <p:cNvPr id="62511" name="Text Box 46"/>
          <p:cNvSpPr txBox="1">
            <a:spLocks noChangeArrowheads="1"/>
          </p:cNvSpPr>
          <p:nvPr/>
        </p:nvSpPr>
        <p:spPr bwMode="auto">
          <a:xfrm>
            <a:off x="1970088" y="4191000"/>
            <a:ext cx="1087437" cy="396875"/>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closure</a:t>
            </a:r>
          </a:p>
        </p:txBody>
      </p:sp>
      <p:sp>
        <p:nvSpPr>
          <p:cNvPr id="62512" name="AutoShape 47"/>
          <p:cNvSpPr>
            <a:spLocks noChangeArrowheads="1"/>
          </p:cNvSpPr>
          <p:nvPr/>
        </p:nvSpPr>
        <p:spPr bwMode="auto">
          <a:xfrm>
            <a:off x="2079625" y="4876800"/>
            <a:ext cx="914400" cy="685800"/>
          </a:xfrm>
          <a:prstGeom prst="triangle">
            <a:avLst>
              <a:gd name="adj" fmla="val 50000"/>
            </a:avLst>
          </a:prstGeom>
          <a:solidFill>
            <a:schemeClr val="bg1"/>
          </a:solidFill>
          <a:ln w="12700" cap="sq">
            <a:noFill/>
            <a:miter lim="800000"/>
            <a:headEnd type="none" w="sm" len="sm"/>
            <a:tailEnd type="none" w="sm" len="sm"/>
          </a:ln>
        </p:spPr>
        <p:txBody>
          <a:bodyPr wrap="none" anchor="ctr">
            <a:prstTxWarp prst="textNoShape">
              <a:avLst/>
            </a:prstTxWarp>
          </a:bodyPr>
          <a:lstStyle/>
          <a:p>
            <a:endParaRPr lang="en-US"/>
          </a:p>
        </p:txBody>
      </p:sp>
      <p:sp>
        <p:nvSpPr>
          <p:cNvPr id="62513" name="Rectangle 51"/>
          <p:cNvSpPr>
            <a:spLocks noChangeArrowheads="1"/>
          </p:cNvSpPr>
          <p:nvPr/>
        </p:nvSpPr>
        <p:spPr bwMode="auto">
          <a:xfrm>
            <a:off x="4060825" y="4572000"/>
            <a:ext cx="1524000" cy="1295400"/>
          </a:xfrm>
          <a:prstGeom prst="rect">
            <a:avLst/>
          </a:pr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62514" name="Rectangle 52"/>
          <p:cNvSpPr>
            <a:spLocks noChangeArrowheads="1"/>
          </p:cNvSpPr>
          <p:nvPr/>
        </p:nvSpPr>
        <p:spPr bwMode="auto">
          <a:xfrm>
            <a:off x="4899025" y="5181600"/>
            <a:ext cx="381000" cy="381000"/>
          </a:xfrm>
          <a:prstGeom prst="rect">
            <a:avLst/>
          </a:pr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62515" name="Text Box 53"/>
          <p:cNvSpPr txBox="1">
            <a:spLocks noChangeArrowheads="1"/>
          </p:cNvSpPr>
          <p:nvPr/>
        </p:nvSpPr>
        <p:spPr bwMode="auto">
          <a:xfrm>
            <a:off x="4403725" y="4191000"/>
            <a:ext cx="706438" cy="396875"/>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area</a:t>
            </a:r>
          </a:p>
        </p:txBody>
      </p:sp>
      <p:sp>
        <p:nvSpPr>
          <p:cNvPr id="62516" name="Text Box 54"/>
          <p:cNvSpPr txBox="1">
            <a:spLocks noChangeArrowheads="1"/>
          </p:cNvSpPr>
          <p:nvPr/>
        </p:nvSpPr>
        <p:spPr bwMode="auto">
          <a:xfrm>
            <a:off x="6465888" y="4191000"/>
            <a:ext cx="1382712" cy="396875"/>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symmetry</a:t>
            </a:r>
          </a:p>
        </p:txBody>
      </p:sp>
      <p:sp>
        <p:nvSpPr>
          <p:cNvPr id="62517" name="AutoShape 55"/>
          <p:cNvSpPr>
            <a:spLocks noChangeArrowheads="1"/>
          </p:cNvSpPr>
          <p:nvPr/>
        </p:nvSpPr>
        <p:spPr bwMode="auto">
          <a:xfrm>
            <a:off x="6727825" y="4648200"/>
            <a:ext cx="838200" cy="838200"/>
          </a:xfrm>
          <a:prstGeom prst="diamond">
            <a:avLst/>
          </a:prstGeom>
          <a:no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62518" name="AutoShape 57"/>
          <p:cNvSpPr>
            <a:spLocks noChangeArrowheads="1"/>
          </p:cNvSpPr>
          <p:nvPr/>
        </p:nvSpPr>
        <p:spPr bwMode="auto">
          <a:xfrm>
            <a:off x="6727825" y="5029200"/>
            <a:ext cx="838200" cy="838200"/>
          </a:xfrm>
          <a:prstGeom prst="diamond">
            <a:avLst/>
          </a:prstGeom>
          <a:no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5588967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a:t>
            </a:r>
            <a:endParaRPr lang="en-US" dirty="0"/>
          </a:p>
        </p:txBody>
      </p:sp>
      <p:sp>
        <p:nvSpPr>
          <p:cNvPr id="3" name="Text Placeholder 2"/>
          <p:cNvSpPr>
            <a:spLocks noGrp="1"/>
          </p:cNvSpPr>
          <p:nvPr>
            <p:ph type="body" idx="1"/>
          </p:nvPr>
        </p:nvSpPr>
        <p:spPr>
          <a:xfrm>
            <a:off x="685800" y="914400"/>
            <a:ext cx="7772400" cy="5181600"/>
          </a:xfrm>
        </p:spPr>
        <p:txBody>
          <a:bodyPr/>
          <a:lstStyle/>
          <a:p>
            <a:r>
              <a:rPr lang="en-US" dirty="0" smtClean="0"/>
              <a:t>Use Gestalt principles to visually group related items</a:t>
            </a:r>
            <a:endParaRPr lang="en-US" dirty="0" smtClean="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7</a:t>
            </a:fld>
            <a:endParaRPr lang="en-US"/>
          </a:p>
        </p:txBody>
      </p:sp>
      <p:pic>
        <p:nvPicPr>
          <p:cNvPr id="7" name="Picture 5"/>
          <p:cNvPicPr>
            <a:picLocks noChangeAspect="1" noChangeArrowheads="1"/>
          </p:cNvPicPr>
          <p:nvPr/>
        </p:nvPicPr>
        <p:blipFill>
          <a:blip r:embed="rId3"/>
          <a:srcRect/>
          <a:stretch>
            <a:fillRect/>
          </a:stretch>
        </p:blipFill>
        <p:spPr bwMode="auto">
          <a:xfrm>
            <a:off x="2286000" y="2057400"/>
            <a:ext cx="3276600" cy="3276600"/>
          </a:xfrm>
          <a:prstGeom prst="rect">
            <a:avLst/>
          </a:prstGeom>
          <a:noFill/>
          <a:ln w="12700" cap="sq">
            <a:noFill/>
            <a:miter lim="800000"/>
            <a:headEnd type="none" w="sm" len="sm"/>
            <a:tailEnd type="none" w="sm" len="sm"/>
          </a:ln>
        </p:spPr>
      </p:pic>
    </p:spTree>
    <p:extLst>
      <p:ext uri="{BB962C8B-B14F-4D97-AF65-F5344CB8AC3E}">
        <p14:creationId xmlns:p14="http://schemas.microsoft.com/office/powerpoint/2010/main" val="352269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a:t>
            </a:r>
            <a:endParaRPr lang="en-US" dirty="0"/>
          </a:p>
        </p:txBody>
      </p:sp>
      <p:sp>
        <p:nvSpPr>
          <p:cNvPr id="3" name="Text Placeholder 2"/>
          <p:cNvSpPr>
            <a:spLocks noGrp="1"/>
          </p:cNvSpPr>
          <p:nvPr>
            <p:ph type="body" idx="1"/>
          </p:nvPr>
        </p:nvSpPr>
        <p:spPr>
          <a:xfrm>
            <a:off x="685800" y="838200"/>
            <a:ext cx="7772400" cy="4724400"/>
          </a:xfrm>
        </p:spPr>
        <p:txBody>
          <a:bodyPr/>
          <a:lstStyle/>
          <a:p>
            <a:r>
              <a:rPr lang="en-US" sz="2400" dirty="0" smtClean="0"/>
              <a:t>Establish a hierarchy of importance among items in the design</a:t>
            </a:r>
            <a:endParaRPr lang="en-US" sz="2400"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8</a:t>
            </a:fld>
            <a:endParaRPr lang="en-US"/>
          </a:p>
        </p:txBody>
      </p:sp>
      <p:pic>
        <p:nvPicPr>
          <p:cNvPr id="7" name="Picture 6"/>
          <p:cNvPicPr>
            <a:picLocks noChangeAspect="1"/>
          </p:cNvPicPr>
          <p:nvPr/>
        </p:nvPicPr>
        <p:blipFill>
          <a:blip r:embed="rId3"/>
          <a:stretch>
            <a:fillRect/>
          </a:stretch>
        </p:blipFill>
        <p:spPr>
          <a:xfrm>
            <a:off x="228601" y="2286000"/>
            <a:ext cx="4800600" cy="2637785"/>
          </a:xfrm>
          <a:prstGeom prst="rect">
            <a:avLst/>
          </a:prstGeom>
        </p:spPr>
      </p:pic>
      <p:grpSp>
        <p:nvGrpSpPr>
          <p:cNvPr id="11" name="Group 10"/>
          <p:cNvGrpSpPr/>
          <p:nvPr/>
        </p:nvGrpSpPr>
        <p:grpSpPr>
          <a:xfrm>
            <a:off x="4953000" y="1600200"/>
            <a:ext cx="3810000" cy="4724400"/>
            <a:chOff x="1307592" y="1600200"/>
            <a:chExt cx="7772400" cy="4724400"/>
          </a:xfrm>
        </p:grpSpPr>
        <p:sp>
          <p:nvSpPr>
            <p:cNvPr id="8" name="Rectangle 3"/>
            <p:cNvSpPr txBox="1">
              <a:spLocks noChangeArrowheads="1"/>
            </p:cNvSpPr>
            <p:nvPr/>
          </p:nvSpPr>
          <p:spPr bwMode="auto">
            <a:xfrm>
              <a:off x="1307592" y="16002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lgn="ctr">
                <a:lnSpc>
                  <a:spcPct val="90000"/>
                </a:lnSpc>
                <a:buFontTx/>
                <a:buNone/>
              </a:pPr>
              <a:r>
                <a:rPr lang="en-US" sz="4400" b="1" dirty="0" smtClean="0"/>
                <a:t>Title</a:t>
              </a:r>
            </a:p>
            <a:p>
              <a:pPr>
                <a:lnSpc>
                  <a:spcPct val="90000"/>
                </a:lnSpc>
                <a:buFontTx/>
                <a:buNone/>
              </a:pPr>
              <a:r>
                <a:rPr lang="en-US" b="1" dirty="0" smtClean="0"/>
                <a:t>	Heading</a:t>
              </a:r>
            </a:p>
            <a:p>
              <a:pPr algn="just">
                <a:lnSpc>
                  <a:spcPct val="90000"/>
                </a:lnSpc>
                <a:buFontTx/>
                <a:buNone/>
              </a:pPr>
              <a:r>
                <a:rPr lang="en-US" sz="1800" dirty="0" smtClean="0"/>
                <a:t>	</a:t>
              </a:r>
              <a:r>
                <a:rPr lang="en-US" sz="1800" dirty="0" smtClean="0">
                  <a:latin typeface="Times New Roman" charset="0"/>
                  <a:ea typeface="Times New Roman" charset="0"/>
                  <a:cs typeface="Times New Roman" charset="0"/>
                </a:rPr>
                <a:t>This is body text.  It’s smaller than the heading, lighter in weight, and longer in line length.  </a:t>
              </a:r>
              <a:endParaRPr lang="en-US" sz="1800" dirty="0" smtClean="0"/>
            </a:p>
            <a:p>
              <a:pPr algn="just">
                <a:lnSpc>
                  <a:spcPct val="90000"/>
                </a:lnSpc>
                <a:buFontTx/>
                <a:buNone/>
              </a:pPr>
              <a:endParaRPr lang="en-US" sz="1400" dirty="0" smtClean="0"/>
            </a:p>
            <a:p>
              <a:pPr algn="just">
                <a:lnSpc>
                  <a:spcPct val="90000"/>
                </a:lnSpc>
                <a:buFontTx/>
                <a:buNone/>
              </a:pPr>
              <a:endParaRPr lang="en-US" sz="1400" dirty="0" smtClean="0"/>
            </a:p>
            <a:p>
              <a:pPr algn="just">
                <a:lnSpc>
                  <a:spcPct val="90000"/>
                </a:lnSpc>
                <a:buFontTx/>
                <a:buNone/>
              </a:pPr>
              <a:endParaRPr lang="en-US" sz="1400" dirty="0" smtClean="0"/>
            </a:p>
            <a:p>
              <a:pPr algn="just">
                <a:lnSpc>
                  <a:spcPct val="90000"/>
                </a:lnSpc>
                <a:buFontTx/>
                <a:buNone/>
              </a:pPr>
              <a:endParaRPr lang="en-US" sz="1400" dirty="0" smtClean="0"/>
            </a:p>
            <a:p>
              <a:pPr algn="just">
                <a:lnSpc>
                  <a:spcPct val="90000"/>
                </a:lnSpc>
                <a:buFontTx/>
                <a:buNone/>
              </a:pPr>
              <a:endParaRPr lang="en-US" sz="1400" dirty="0" smtClean="0"/>
            </a:p>
            <a:p>
              <a:pPr algn="just">
                <a:lnSpc>
                  <a:spcPct val="90000"/>
                </a:lnSpc>
                <a:buFontTx/>
                <a:buNone/>
              </a:pPr>
              <a:endParaRPr lang="en-US" sz="1400" dirty="0"/>
            </a:p>
            <a:p>
              <a:pPr algn="just">
                <a:lnSpc>
                  <a:spcPct val="90000"/>
                </a:lnSpc>
                <a:buFontTx/>
                <a:buNone/>
              </a:pPr>
              <a:endParaRPr lang="en-US" sz="1400" dirty="0" smtClean="0"/>
            </a:p>
            <a:p>
              <a:pPr algn="just">
                <a:lnSpc>
                  <a:spcPct val="90000"/>
                </a:lnSpc>
                <a:buFontTx/>
                <a:buNone/>
              </a:pPr>
              <a:endParaRPr lang="en-US" sz="1400" dirty="0" smtClean="0"/>
            </a:p>
            <a:p>
              <a:pPr algn="just">
                <a:lnSpc>
                  <a:spcPct val="90000"/>
                </a:lnSpc>
                <a:buFontTx/>
                <a:buNone/>
              </a:pPr>
              <a:endParaRPr lang="en-US" sz="1400" dirty="0" smtClean="0"/>
            </a:p>
            <a:p>
              <a:pPr algn="just">
                <a:lnSpc>
                  <a:spcPct val="90000"/>
                </a:lnSpc>
                <a:buFontTx/>
                <a:buNone/>
              </a:pPr>
              <a:r>
                <a:rPr lang="en-US" sz="1800" baseline="30000" dirty="0" smtClean="0"/>
                <a:t>	</a:t>
              </a:r>
              <a:r>
                <a:rPr lang="en-US" sz="1400" baseline="30000" dirty="0" smtClean="0">
                  <a:latin typeface="Times New Roman" charset="0"/>
                  <a:ea typeface="Times New Roman" charset="0"/>
                  <a:cs typeface="Times New Roman" charset="0"/>
                </a:rPr>
                <a:t>1</a:t>
              </a:r>
              <a:r>
                <a:rPr lang="en-US" sz="1400" dirty="0" smtClean="0">
                  <a:latin typeface="Times New Roman" charset="0"/>
                  <a:ea typeface="Times New Roman" charset="0"/>
                  <a:cs typeface="Times New Roman" charset="0"/>
                </a:rPr>
                <a:t>This is a footnote.  It’s even smaller, and positioned at the bottom of the page.</a:t>
              </a:r>
              <a:endParaRPr lang="en-US" sz="1400" dirty="0">
                <a:latin typeface="Times New Roman" charset="0"/>
                <a:ea typeface="Times New Roman" charset="0"/>
                <a:cs typeface="Times New Roman" charset="0"/>
              </a:endParaRPr>
            </a:p>
          </p:txBody>
        </p:sp>
        <p:sp>
          <p:nvSpPr>
            <p:cNvPr id="9" name="Rectangle 4"/>
            <p:cNvSpPr>
              <a:spLocks noChangeArrowheads="1"/>
            </p:cNvSpPr>
            <p:nvPr/>
          </p:nvSpPr>
          <p:spPr bwMode="auto">
            <a:xfrm>
              <a:off x="4389818" y="3622675"/>
              <a:ext cx="2657475" cy="965200"/>
            </a:xfrm>
            <a:prstGeom prst="rect">
              <a:avLst/>
            </a:prstGeom>
            <a:solidFill>
              <a:schemeClr val="bg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10" name="Text Box 5"/>
            <p:cNvSpPr txBox="1">
              <a:spLocks noChangeArrowheads="1"/>
            </p:cNvSpPr>
            <p:nvPr/>
          </p:nvSpPr>
          <p:spPr bwMode="auto">
            <a:xfrm>
              <a:off x="4105656" y="4660900"/>
              <a:ext cx="3217861" cy="825500"/>
            </a:xfrm>
            <a:prstGeom prst="rect">
              <a:avLst/>
            </a:prstGeom>
            <a:noFill/>
            <a:ln w="25400">
              <a:noFill/>
              <a:miter lim="800000"/>
              <a:headEnd/>
              <a:tailEnd type="none" w="lg" len="lg"/>
            </a:ln>
          </p:spPr>
          <p:txBody>
            <a:bodyPr wrap="none" anchorCtr="1">
              <a:prstTxWarp prst="textNoShape">
                <a:avLst/>
              </a:prstTxWarp>
              <a:spAutoFit/>
            </a:bodyPr>
            <a:lstStyle/>
            <a:p>
              <a:r>
                <a:rPr lang="en-US" sz="1600" dirty="0">
                  <a:latin typeface="Times New Roman" charset="0"/>
                  <a:ea typeface="Times New Roman" charset="0"/>
                  <a:cs typeface="Times New Roman" charset="0"/>
                </a:rPr>
                <a:t>Figure 1.  This is a caption, which is</a:t>
              </a:r>
              <a:br>
                <a:rPr lang="en-US" sz="1600" dirty="0">
                  <a:latin typeface="Times New Roman" charset="0"/>
                  <a:ea typeface="Times New Roman" charset="0"/>
                  <a:cs typeface="Times New Roman" charset="0"/>
                </a:rPr>
              </a:br>
              <a:r>
                <a:rPr lang="en-US" sz="1600" dirty="0">
                  <a:latin typeface="Times New Roman" charset="0"/>
                  <a:ea typeface="Times New Roman" charset="0"/>
                  <a:cs typeface="Times New Roman" charset="0"/>
                </a:rPr>
                <a:t>smaller than body text, and set off by</a:t>
              </a:r>
            </a:p>
            <a:p>
              <a:r>
                <a:rPr lang="en-US" sz="1600" dirty="0">
                  <a:latin typeface="Times New Roman" charset="0"/>
                  <a:ea typeface="Times New Roman" charset="0"/>
                  <a:cs typeface="Times New Roman" charset="0"/>
                </a:rPr>
                <a:t>position, centering, and line length.</a:t>
              </a:r>
            </a:p>
          </p:txBody>
        </p:sp>
      </p:grpSp>
    </p:spTree>
    <p:extLst>
      <p:ext uri="{BB962C8B-B14F-4D97-AF65-F5344CB8AC3E}">
        <p14:creationId xmlns:p14="http://schemas.microsoft.com/office/powerpoint/2010/main" val="4175430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sz="2400" dirty="0" smtClean="0"/>
              <a:t>Which of the following contrasting visual variables would be useful for establishing hierarchy?</a:t>
            </a:r>
            <a:r>
              <a:rPr lang="en-US" sz="2400" dirty="0" smtClean="0"/>
              <a:t> </a:t>
            </a:r>
            <a:r>
              <a:rPr lang="en-US" sz="2400" dirty="0" smtClean="0"/>
              <a:t>(</a:t>
            </a:r>
            <a:r>
              <a:rPr lang="en-US" sz="2400" b="1" dirty="0" smtClean="0"/>
              <a:t>choose all good answers</a:t>
            </a:r>
            <a:r>
              <a:rPr lang="en-US" sz="2400" dirty="0" smtClean="0"/>
              <a:t>):</a:t>
            </a:r>
          </a:p>
          <a:p>
            <a:pPr marL="914400" lvl="1" indent="-457200">
              <a:buFont typeface="+mj-lt"/>
              <a:buAutoNum type="alphaUcPeriod"/>
            </a:pPr>
            <a:r>
              <a:rPr lang="en-US" sz="2000" dirty="0" smtClean="0"/>
              <a:t>Hue, e.g. green vs. red</a:t>
            </a:r>
            <a:endParaRPr lang="en-US" sz="2000" dirty="0" smtClean="0"/>
          </a:p>
          <a:p>
            <a:pPr marL="914400" lvl="1" indent="-457200">
              <a:buFont typeface="+mj-lt"/>
              <a:buAutoNum type="alphaUcPeriod"/>
            </a:pPr>
            <a:r>
              <a:rPr lang="en-US" sz="2000" dirty="0" smtClean="0"/>
              <a:t>Size, e.g. small vs. large</a:t>
            </a:r>
            <a:endParaRPr lang="en-US" sz="2000" dirty="0" smtClean="0"/>
          </a:p>
          <a:p>
            <a:pPr marL="914400" lvl="1" indent="-457200">
              <a:buFont typeface="+mj-lt"/>
              <a:buAutoNum type="alphaUcPeriod"/>
            </a:pPr>
            <a:r>
              <a:rPr lang="en-US" sz="2000" dirty="0" smtClean="0"/>
              <a:t>Orientation, e.g. horizontal vs. diagonal</a:t>
            </a:r>
            <a:endParaRPr lang="en-US" sz="2000" dirty="0" smtClean="0"/>
          </a:p>
          <a:p>
            <a:pPr marL="914400" lvl="1" indent="-457200">
              <a:buFont typeface="+mj-lt"/>
              <a:buAutoNum type="alphaUcPeriod"/>
            </a:pPr>
            <a:r>
              <a:rPr lang="en-US" sz="2000" dirty="0" smtClean="0"/>
              <a:t>Position, e.g. top vs. bottom</a:t>
            </a:r>
            <a:endParaRPr lang="en-US" sz="2000" dirty="0" smtClean="0"/>
          </a:p>
          <a:p>
            <a:pPr marL="914400" lvl="1" indent="-457200">
              <a:buFont typeface="+mj-lt"/>
              <a:buAutoNum type="alphaUcPeriod"/>
            </a:pPr>
            <a:r>
              <a:rPr lang="en-US" sz="2000" dirty="0" smtClean="0"/>
              <a:t>Value, e.g. light vs. dark</a:t>
            </a:r>
            <a:endParaRPr lang="en-US" sz="2000" dirty="0" smtClean="0"/>
          </a:p>
          <a:p>
            <a:pPr marL="914400" lvl="1" indent="-457200">
              <a:buFont typeface="+mj-lt"/>
              <a:buAutoNum type="alphaUcPeriod"/>
            </a:pPr>
            <a:endParaRPr lang="en-US" sz="2000"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9</a:t>
            </a:fld>
            <a:endParaRPr lang="en-US"/>
          </a:p>
        </p:txBody>
      </p:sp>
    </p:spTree>
    <p:extLst>
      <p:ext uri="{BB962C8B-B14F-4D97-AF65-F5344CB8AC3E}">
        <p14:creationId xmlns:p14="http://schemas.microsoft.com/office/powerpoint/2010/main" val="892659055"/>
      </p:ext>
    </p:extLst>
  </p:cSld>
  <p:clrMapOvr>
    <a:masterClrMapping/>
  </p:clrMapOvr>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5658</TotalTime>
  <Words>2945</Words>
  <Application>Microsoft Macintosh PowerPoint</Application>
  <PresentationFormat>Letter Paper (8.5x11 in)</PresentationFormat>
  <Paragraphs>222</Paragraphs>
  <Slides>23</Slides>
  <Notes>18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26" baseType="lpstr">
      <vt:lpstr>mit-6893</vt:lpstr>
      <vt:lpstr>Chart</vt:lpstr>
      <vt:lpstr>Worksheet</vt:lpstr>
      <vt:lpstr>L15: Layout</vt:lpstr>
      <vt:lpstr>UI Hall of Fame or Shame?</vt:lpstr>
      <vt:lpstr>UI Hall of Fame or Shame?</vt:lpstr>
      <vt:lpstr>Today’s Topics</vt:lpstr>
      <vt:lpstr>Grouping &amp; Hierarchy</vt:lpstr>
      <vt:lpstr>The Gestalt Principles of Grouping</vt:lpstr>
      <vt:lpstr>Grouping</vt:lpstr>
      <vt:lpstr>Hierarchy</vt:lpstr>
      <vt:lpstr>Picoquiz</vt:lpstr>
      <vt:lpstr>Whitespace</vt:lpstr>
      <vt:lpstr>White Space</vt:lpstr>
      <vt:lpstr>Crowded Dialog</vt:lpstr>
      <vt:lpstr>Using White Space to Set Off Labels</vt:lpstr>
      <vt:lpstr>White Space Avoids Visual Noise</vt:lpstr>
      <vt:lpstr>Balance &amp; Symmetry</vt:lpstr>
      <vt:lpstr>Picoquiz</vt:lpstr>
      <vt:lpstr>Alignment</vt:lpstr>
      <vt:lpstr>Alignment</vt:lpstr>
      <vt:lpstr>Grid-Based Design</vt:lpstr>
      <vt:lpstr>Bootstrap</vt:lpstr>
      <vt:lpstr>Responsive Design</vt:lpstr>
      <vt:lpstr>Picoquiz</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 Miller</cp:lastModifiedBy>
  <cp:revision>1051</cp:revision>
  <cp:lastPrinted>2012-03-09T12:04:57Z</cp:lastPrinted>
  <dcterms:created xsi:type="dcterms:W3CDTF">2011-02-02T13:01:24Z</dcterms:created>
  <dcterms:modified xsi:type="dcterms:W3CDTF">2013-04-02T11:20:01Z</dcterms:modified>
</cp:coreProperties>
</file>