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40"/>
  </p:notesMasterIdLst>
  <p:handoutMasterIdLst>
    <p:handoutMasterId r:id="rId41"/>
  </p:handoutMasterIdLst>
  <p:sldIdLst>
    <p:sldId id="256" r:id="rId2"/>
    <p:sldId id="441" r:id="rId3"/>
    <p:sldId id="442" r:id="rId4"/>
    <p:sldId id="477" r:id="rId5"/>
    <p:sldId id="443" r:id="rId6"/>
    <p:sldId id="444" r:id="rId7"/>
    <p:sldId id="462" r:id="rId8"/>
    <p:sldId id="445" r:id="rId9"/>
    <p:sldId id="446" r:id="rId10"/>
    <p:sldId id="463" r:id="rId11"/>
    <p:sldId id="464" r:id="rId12"/>
    <p:sldId id="465" r:id="rId13"/>
    <p:sldId id="447" r:id="rId14"/>
    <p:sldId id="448" r:id="rId15"/>
    <p:sldId id="473" r:id="rId16"/>
    <p:sldId id="474" r:id="rId17"/>
    <p:sldId id="475" r:id="rId18"/>
    <p:sldId id="479" r:id="rId19"/>
    <p:sldId id="476" r:id="rId20"/>
    <p:sldId id="449" r:id="rId21"/>
    <p:sldId id="450" r:id="rId22"/>
    <p:sldId id="451" r:id="rId23"/>
    <p:sldId id="466" r:id="rId24"/>
    <p:sldId id="467" r:id="rId25"/>
    <p:sldId id="468" r:id="rId26"/>
    <p:sldId id="480" r:id="rId27"/>
    <p:sldId id="478" r:id="rId28"/>
    <p:sldId id="452" r:id="rId29"/>
    <p:sldId id="453" r:id="rId30"/>
    <p:sldId id="469" r:id="rId31"/>
    <p:sldId id="454" r:id="rId32"/>
    <p:sldId id="455" r:id="rId33"/>
    <p:sldId id="456" r:id="rId34"/>
    <p:sldId id="457" r:id="rId35"/>
    <p:sldId id="459" r:id="rId36"/>
    <p:sldId id="472" r:id="rId37"/>
    <p:sldId id="481" r:id="rId38"/>
    <p:sldId id="458" r:id="rId39"/>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4B1D4"/>
    <a:srgbClr val="E6B5D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59571" autoAdjust="0"/>
  </p:normalViewPr>
  <p:slideViewPr>
    <p:cSldViewPr>
      <p:cViewPr>
        <p:scale>
          <a:sx n="59" d="100"/>
          <a:sy n="59" d="100"/>
        </p:scale>
        <p:origin x="-1616" y="-272"/>
      </p:cViewPr>
      <p:guideLst>
        <p:guide orient="horz" pos="2544"/>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latin typeface="Times New Roman" charset="0"/>
                <a:ea typeface="Arial" charset="0"/>
              </a:rPr>
              <a:t>One of the most common ways to detect colorblindness is using the Ishihara</a:t>
            </a:r>
            <a:r>
              <a:rPr lang="en-US" baseline="0" dirty="0" smtClean="0">
                <a:latin typeface="Times New Roman" charset="0"/>
                <a:ea typeface="Arial" charset="0"/>
              </a:rPr>
              <a:t> plates. Let’s look at a few – can you see the numbers hidden in each of the circles? These test red-green colorblindness.</a:t>
            </a:r>
          </a:p>
          <a:p>
            <a:pPr eaLnBrk="1" hangingPunct="1"/>
            <a:endParaRPr lang="en-US" baseline="0" dirty="0" smtClean="0">
              <a:latin typeface="Times New Roman" charset="0"/>
              <a:ea typeface="Arial" charset="0"/>
            </a:endParaRPr>
          </a:p>
          <a:p>
            <a:pPr eaLnBrk="1" hangingPunct="1"/>
            <a:r>
              <a:rPr lang="en-US" baseline="0" dirty="0" smtClean="0">
                <a:latin typeface="Times New Roman" charset="0"/>
                <a:ea typeface="Arial" charset="0"/>
              </a:rPr>
              <a:t>If you’re colorblind, you can’t see the bottom of the left pair, the top of the middle pair, and neither of the right pair.</a:t>
            </a:r>
            <a:endParaRPr lang="en-US" dirty="0" smtClean="0">
              <a:latin typeface="Times New Roman" charset="0"/>
              <a:ea typeface="Arial" charset="0"/>
            </a:endParaRPr>
          </a:p>
          <a:p>
            <a:pPr eaLnBrk="1" hangingPunct="1"/>
            <a:endParaRPr lang="en-US" dirty="0" smtClean="0">
              <a:latin typeface="Times New Roman" charset="0"/>
              <a:ea typeface="Arial" charset="0"/>
            </a:endParaRPr>
          </a:p>
          <a:p>
            <a:pPr eaLnBrk="1" hangingPunct="1"/>
            <a:r>
              <a:rPr lang="en-US" dirty="0" smtClean="0">
                <a:latin typeface="Times New Roman" charset="0"/>
                <a:ea typeface="Arial" charset="0"/>
              </a:rPr>
              <a:t>Don’t depend solely on color distinctions, particularly red-green distinctions, for conveying information. Microsoft Office applications fail in this respect: red wavy underlines indicate spelling errors, while identical green wavy underlines indicate grammar errors.</a:t>
            </a:r>
          </a:p>
          <a:p>
            <a:pPr eaLnBrk="1" hangingPunct="1"/>
            <a:r>
              <a:rPr lang="en-US" dirty="0" smtClean="0">
                <a:latin typeface="Times New Roman" charset="0"/>
                <a:ea typeface="Arial" charset="0"/>
              </a:rPr>
              <a:t>Traffic lights are another source of problems.  How do red-green color-blind people know whether the light is green or red?  Fortunately, there’s a spatial cue: red is always above (or to the right of) green.  </a:t>
            </a:r>
            <a:r>
              <a:rPr lang="en-US" dirty="0" err="1" smtClean="0">
                <a:latin typeface="Times New Roman" charset="0"/>
                <a:ea typeface="Arial" charset="0"/>
              </a:rPr>
              <a:t>Protanopia</a:t>
            </a:r>
            <a:r>
              <a:rPr lang="en-US" dirty="0" smtClean="0">
                <a:latin typeface="Times New Roman" charset="0"/>
                <a:ea typeface="Arial" charset="0"/>
              </a:rPr>
              <a:t> sufferers (as opposed to </a:t>
            </a:r>
            <a:r>
              <a:rPr lang="en-US" dirty="0" err="1" smtClean="0">
                <a:latin typeface="Times New Roman" charset="0"/>
                <a:ea typeface="Arial" charset="0"/>
              </a:rPr>
              <a:t>deuteranopians</a:t>
            </a:r>
            <a:r>
              <a:rPr lang="en-US" dirty="0" smtClean="0">
                <a:latin typeface="Times New Roman" charset="0"/>
                <a:ea typeface="Arial" charset="0"/>
              </a:rPr>
              <a:t>) have an additional advantage: the red light looks darker than the green light.</a:t>
            </a:r>
          </a:p>
        </p:txBody>
      </p:sp>
      <p:sp>
        <p:nvSpPr>
          <p:cNvPr id="4" name="Slide Number Placeholder 3"/>
          <p:cNvSpPr>
            <a:spLocks noGrp="1"/>
          </p:cNvSpPr>
          <p:nvPr>
            <p:ph type="sldNum" sz="quarter" idx="10"/>
          </p:nvPr>
        </p:nvSpPr>
        <p:spPr/>
        <p:txBody>
          <a:bodyPr/>
          <a:lstStyle/>
          <a:p>
            <a:fld id="{261C154A-8278-49E9-8F8D-CE2B7335DD43}" type="slidenum">
              <a:rPr lang="en-US" smtClean="0"/>
              <a:pPr/>
              <a:t>10</a:t>
            </a:fld>
            <a:endParaRPr lang="en-US"/>
          </a:p>
        </p:txBody>
      </p:sp>
    </p:spTree>
    <p:extLst>
      <p:ext uri="{BB962C8B-B14F-4D97-AF65-F5344CB8AC3E}">
        <p14:creationId xmlns:p14="http://schemas.microsoft.com/office/powerpoint/2010/main" val="4213941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 New Roman" charset="0"/>
                <a:ea typeface="Arial" charset="0"/>
              </a:rPr>
              <a:t>There are online tools for checking your interface against various kinds of color blindness; one good one is </a:t>
            </a:r>
            <a:r>
              <a:rPr lang="en-US" dirty="0" err="1" smtClean="0">
                <a:latin typeface="Times New Roman" charset="0"/>
                <a:ea typeface="Arial" charset="0"/>
              </a:rPr>
              <a:t>Vischeck</a:t>
            </a:r>
            <a:r>
              <a:rPr lang="en-US" dirty="0" smtClean="0">
                <a:latin typeface="Times New Roman" charset="0"/>
                <a:ea typeface="Arial" charset="0"/>
              </a:rPr>
              <a:t> (http://</a:t>
            </a:r>
            <a:r>
              <a:rPr lang="en-US" dirty="0" err="1" smtClean="0">
                <a:latin typeface="Times New Roman" charset="0"/>
                <a:ea typeface="Arial" charset="0"/>
              </a:rPr>
              <a:t>www.vischeck.com</a:t>
            </a:r>
            <a:r>
              <a:rPr lang="en-US" dirty="0" smtClean="0">
                <a:latin typeface="Times New Roman" charset="0"/>
                <a:ea typeface="Arial" charset="0"/>
              </a:rPr>
              <a:t>/</a:t>
            </a:r>
            <a:r>
              <a:rPr lang="en-US" dirty="0" err="1" smtClean="0">
                <a:latin typeface="Times New Roman" charset="0"/>
                <a:ea typeface="Arial" charset="0"/>
              </a:rPr>
              <a:t>vischeck</a:t>
            </a:r>
            <a:r>
              <a:rPr lang="en-US" dirty="0" smtClean="0">
                <a:latin typeface="Times New Roman" charset="0"/>
                <a:ea typeface="Arial" charset="0"/>
              </a:rPr>
              <a:t>/).</a:t>
            </a:r>
          </a:p>
          <a:p>
            <a:r>
              <a:rPr lang="en-US" dirty="0" smtClean="0">
                <a:latin typeface="Times New Roman" charset="0"/>
                <a:ea typeface="Arial" charset="0"/>
              </a:rPr>
              <a:t>Henry </a:t>
            </a:r>
            <a:r>
              <a:rPr lang="en-US" dirty="0" err="1" smtClean="0">
                <a:latin typeface="Times New Roman" charset="0"/>
                <a:ea typeface="Arial" charset="0"/>
              </a:rPr>
              <a:t>Sturman</a:t>
            </a:r>
            <a:r>
              <a:rPr lang="en-US" dirty="0" smtClean="0">
                <a:latin typeface="Times New Roman" charset="0"/>
                <a:ea typeface="Arial" charset="0"/>
              </a:rPr>
              <a:t> is a red-green colorblind software developer who has written a good article about what it’s like (http://</a:t>
            </a:r>
            <a:r>
              <a:rPr lang="en-US" dirty="0" err="1" smtClean="0">
                <a:latin typeface="Times New Roman" charset="0"/>
                <a:ea typeface="Arial" charset="0"/>
              </a:rPr>
              <a:t>henrysturman.com</a:t>
            </a:r>
            <a:r>
              <a:rPr lang="en-US" dirty="0" smtClean="0">
                <a:latin typeface="Times New Roman" charset="0"/>
                <a:ea typeface="Arial" charset="0"/>
              </a:rPr>
              <a:t>/</a:t>
            </a:r>
            <a:r>
              <a:rPr lang="en-US" dirty="0" err="1" smtClean="0">
                <a:latin typeface="Times New Roman" charset="0"/>
                <a:ea typeface="Arial" charset="0"/>
              </a:rPr>
              <a:t>english</a:t>
            </a:r>
            <a:r>
              <a:rPr lang="en-US" dirty="0" smtClean="0">
                <a:latin typeface="Times New Roman" charset="0"/>
                <a:ea typeface="Arial" charset="0"/>
              </a:rPr>
              <a:t>/articles/</a:t>
            </a:r>
            <a:r>
              <a:rPr lang="en-US" dirty="0" err="1" smtClean="0">
                <a:latin typeface="Times New Roman" charset="0"/>
                <a:ea typeface="Arial" charset="0"/>
              </a:rPr>
              <a:t>colorvision.html</a:t>
            </a:r>
            <a:r>
              <a:rPr lang="en-US" dirty="0" smtClean="0">
                <a:latin typeface="Times New Roman" charset="0"/>
                <a:ea typeface="Arial" charset="0"/>
              </a:rPr>
              <a:t>). </a:t>
            </a:r>
            <a:endParaRPr lang="en-US" dirty="0" smtClean="0"/>
          </a:p>
          <a:p>
            <a:endParaRPr lang="en-US" dirty="0" smtClean="0"/>
          </a:p>
          <a:p>
            <a:r>
              <a:rPr lang="en-US" dirty="0" smtClean="0"/>
              <a:t>Here we can see the hall</a:t>
            </a:r>
            <a:r>
              <a:rPr lang="en-US" baseline="0" dirty="0" smtClean="0"/>
              <a:t> of fame or shame example.</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11</a:t>
            </a:fld>
            <a:endParaRPr lang="en-US"/>
          </a:p>
        </p:txBody>
      </p:sp>
    </p:spTree>
    <p:extLst>
      <p:ext uri="{BB962C8B-B14F-4D97-AF65-F5344CB8AC3E}">
        <p14:creationId xmlns:p14="http://schemas.microsoft.com/office/powerpoint/2010/main" val="2175140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this cube of colors basically loses the red and green!</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12</a:t>
            </a:fld>
            <a:endParaRPr lang="en-US"/>
          </a:p>
        </p:txBody>
      </p:sp>
    </p:spTree>
    <p:extLst>
      <p:ext uri="{BB962C8B-B14F-4D97-AF65-F5344CB8AC3E}">
        <p14:creationId xmlns:p14="http://schemas.microsoft.com/office/powerpoint/2010/main" val="1002520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F2A1DC2-83FA-A941-94DC-4F2B2A17EA50}" type="slidenum">
              <a:rPr lang="en-US"/>
              <a:pPr/>
              <a:t>13</a:t>
            </a:fld>
            <a:endParaRPr lang="en-US"/>
          </a:p>
        </p:txBody>
      </p:sp>
      <p:sp>
        <p:nvSpPr>
          <p:cNvPr id="32771" name="Rectangle 2"/>
          <p:cNvSpPr>
            <a:spLocks noGrp="1" noRot="1" noChangeAspect="1" noChangeArrowheads="1" noTextEdit="1"/>
          </p:cNvSpPr>
          <p:nvPr>
            <p:ph type="sldImg"/>
          </p:nvPr>
        </p:nvSpPr>
        <p:spPr>
          <a:xfrm>
            <a:off x="1503363" y="720725"/>
            <a:ext cx="4119562" cy="3089275"/>
          </a:xfrm>
          <a:ln/>
        </p:spPr>
      </p:sp>
      <p:sp>
        <p:nvSpPr>
          <p:cNvPr id="32772"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The refractive index of the lens varies with the wavelength of the light passing through it; just like a prism, different wavelengths are bent at different angles.  So your eye needs to focus differently on red features than it does on blue features.</a:t>
            </a:r>
          </a:p>
          <a:p>
            <a:pPr eaLnBrk="1" hangingPunct="1"/>
            <a:r>
              <a:rPr lang="en-US">
                <a:latin typeface="Times New Roman" charset="0"/>
                <a:ea typeface="Arial" charset="0"/>
              </a:rPr>
              <a:t>As a result, an edge between widely-separated wavelengths – like blue and red – simply can’t be focused.  It always looks a little fuzzy.  So blue-on-red or red-on-blue text is painful to read, and should be avoided at all costs.</a:t>
            </a:r>
          </a:p>
          <a:p>
            <a:pPr eaLnBrk="1" hangingPunct="1"/>
            <a:r>
              <a:rPr lang="en-US">
                <a:latin typeface="Times New Roman" charset="0"/>
                <a:ea typeface="Arial" charset="0"/>
              </a:rPr>
              <a:t>Apple’s ForceQuit tool in Mac OS X, which allows users to shut down misbehaving applications, unfortunately fell into this trap.  In the dialog, unresponding applications are helpfully displayed in red. But the selection is a blue highlight. The result is incredibly hard to read.</a:t>
            </a:r>
          </a:p>
          <a:p>
            <a:pPr eaLnBrk="1" hangingPunct="1"/>
            <a:r>
              <a:rPr lang="en-US">
                <a:latin typeface="Times New Roman" charset="0"/>
                <a:ea typeface="Arial" charset="0"/>
              </a:rPr>
              <a:t>Here's an experiment you can try to demonstrate chromatic aberration. Put a small purple dot on a piece of paper. Hold it close to your eye; it should look blue in the center, surrounded by a red halo. Then move it farther away; the colors should switch places, so that red is in the center and blue is the halo.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F10EF77-D44C-784B-B9E5-9B006C4F4C2D}" type="slidenum">
              <a:rPr lang="en-US"/>
              <a:pPr/>
              <a:t>14</a:t>
            </a:fld>
            <a:endParaRPr lang="en-US"/>
          </a:p>
        </p:txBody>
      </p:sp>
      <p:sp>
        <p:nvSpPr>
          <p:cNvPr id="34819" name="Rectangle 2"/>
          <p:cNvSpPr>
            <a:spLocks noGrp="1" noRot="1" noChangeAspect="1" noChangeArrowheads="1" noTextEdit="1"/>
          </p:cNvSpPr>
          <p:nvPr>
            <p:ph type="sldImg"/>
          </p:nvPr>
        </p:nvSpPr>
        <p:spPr>
          <a:xfrm>
            <a:off x="1503363" y="720725"/>
            <a:ext cx="4119562" cy="3089275"/>
          </a:xfrm>
          <a:ln/>
        </p:spPr>
      </p:sp>
      <p:sp>
        <p:nvSpPr>
          <p:cNvPr id="34820"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A number of anatomical details conspire to make blue a bad color choice when small details matter.</a:t>
            </a:r>
          </a:p>
          <a:p>
            <a:pPr eaLnBrk="1" hangingPunct="1"/>
            <a:r>
              <a:rPr lang="en-US">
                <a:latin typeface="Times New Roman" charset="0"/>
                <a:ea typeface="Arial" charset="0"/>
              </a:rPr>
              <a:t>First, the fovea has very few S cones, so you can’t easily see blue features in the center of your vision (unless they have high contrast with the background, activating the M and L cones).</a:t>
            </a:r>
          </a:p>
          <a:p>
            <a:pPr eaLnBrk="1" hangingPunct="1"/>
            <a:r>
              <a:rPr lang="en-US">
                <a:latin typeface="Times New Roman" charset="0"/>
                <a:ea typeface="Arial" charset="0"/>
              </a:rPr>
              <a:t>Second, older eyes are far less sensitive to blue, because the lens and aqueous humor slowly grow yellower, filtering out the blue wavelengths.</a:t>
            </a:r>
          </a:p>
          <a:p>
            <a:pPr eaLnBrk="1" hangingPunct="1"/>
            <a:r>
              <a:rPr lang="en-US">
                <a:latin typeface="Times New Roman" charset="0"/>
                <a:ea typeface="Arial" charset="0"/>
              </a:rPr>
              <a:t>Finally, the lens gets weaker with age.  Blue is at one extreme of its focusing range, so older eyes can’t focus blue features as well.</a:t>
            </a:r>
          </a:p>
          <a:p>
            <a:pPr eaLnBrk="1" hangingPunct="1"/>
            <a:r>
              <a:rPr lang="en-US">
                <a:latin typeface="Times New Roman" charset="0"/>
                <a:ea typeface="Arial" charset="0"/>
              </a:rPr>
              <a:t>As a result, avoid blue text, particularly small blue text.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 constancy is another </a:t>
            </a:r>
            <a:r>
              <a:rPr lang="en-US" dirty="0" smtClean="0"/>
              <a:t>phenomenon</a:t>
            </a:r>
            <a:r>
              <a:rPr lang="en-US" baseline="0" dirty="0" smtClean="0"/>
              <a:t> </a:t>
            </a:r>
            <a:r>
              <a:rPr lang="en-US" dirty="0" smtClean="0"/>
              <a:t>that</a:t>
            </a:r>
            <a:r>
              <a:rPr lang="en-US" baseline="0" dirty="0" smtClean="0"/>
              <a:t> </a:t>
            </a:r>
            <a:r>
              <a:rPr lang="en-US" baseline="0" dirty="0" smtClean="0"/>
              <a:t>can modify our color perceptions</a:t>
            </a:r>
            <a:r>
              <a:rPr lang="en-US" baseline="0" dirty="0" smtClean="0"/>
              <a:t>.</a:t>
            </a:r>
            <a:endParaRPr lang="en-US" dirty="0" smtClean="0"/>
          </a:p>
          <a:p>
            <a:r>
              <a:rPr lang="en-US" dirty="0" smtClean="0"/>
              <a:t>You’ve probably seen this image before. The color</a:t>
            </a:r>
            <a:r>
              <a:rPr lang="en-US" baseline="0" dirty="0" smtClean="0"/>
              <a:t> of A and the color of B are identical, but our brain sees them as different because of the shadow. We perceive colors as constant, if we have reason to, even if they are under different light.</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15</a:t>
            </a:fld>
            <a:endParaRPr lang="en-US"/>
          </a:p>
        </p:txBody>
      </p:sp>
    </p:spTree>
    <p:extLst>
      <p:ext uri="{BB962C8B-B14F-4D97-AF65-F5344CB8AC3E}">
        <p14:creationId xmlns:p14="http://schemas.microsoft.com/office/powerpoint/2010/main" val="1478612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an example of this in these two images. Do any</a:t>
            </a:r>
            <a:r>
              <a:rPr lang="en-US" baseline="0" dirty="0" smtClean="0"/>
              <a:t> of those sheets of paper look like the same color</a:t>
            </a:r>
            <a:r>
              <a:rPr lang="en-US" baseline="0" dirty="0" smtClean="0"/>
              <a:t>?</a:t>
            </a:r>
            <a:endParaRPr lang="en-US" baseline="0" dirty="0" smtClean="0"/>
          </a:p>
          <a:p>
            <a:r>
              <a:rPr lang="en-US" baseline="0" dirty="0" smtClean="0"/>
              <a:t>We see the red lighting of the second picture and adapt our assumptions about the colors accordingly. In reality, the second sheet from the left is the same color in both pictures</a:t>
            </a:r>
            <a:r>
              <a:rPr lang="en-US" baseline="0" dirty="0" smtClean="0"/>
              <a:t>.</a:t>
            </a:r>
            <a:endParaRPr lang="en-US" baseline="0" dirty="0" smtClean="0"/>
          </a:p>
          <a:p>
            <a:r>
              <a:rPr lang="en-US" baseline="0" dirty="0" smtClean="0"/>
              <a:t>We can explore this using an eyedropper tool or the Digital Color Meter in OS X or your OS.</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16</a:t>
            </a:fld>
            <a:endParaRPr lang="en-US"/>
          </a:p>
        </p:txBody>
      </p:sp>
    </p:spTree>
    <p:extLst>
      <p:ext uri="{BB962C8B-B14F-4D97-AF65-F5344CB8AC3E}">
        <p14:creationId xmlns:p14="http://schemas.microsoft.com/office/powerpoint/2010/main" val="3551837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two rectangles</a:t>
            </a:r>
            <a:r>
              <a:rPr lang="en-US" baseline="0" dirty="0" smtClean="0"/>
              <a:t> are rectangles made (using the eyedropper in color selection) from the second sheet from each photo.</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17</a:t>
            </a:fld>
            <a:endParaRPr lang="en-US"/>
          </a:p>
        </p:txBody>
      </p:sp>
    </p:spTree>
    <p:extLst>
      <p:ext uri="{BB962C8B-B14F-4D97-AF65-F5344CB8AC3E}">
        <p14:creationId xmlns:p14="http://schemas.microsoft.com/office/powerpoint/2010/main" val="3551837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=16</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18</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19</a:t>
            </a:fld>
            <a:endParaRPr lang="en-US"/>
          </a:p>
        </p:txBody>
      </p:sp>
    </p:spTree>
    <p:extLst>
      <p:ext uri="{BB962C8B-B14F-4D97-AF65-F5344CB8AC3E}">
        <p14:creationId xmlns:p14="http://schemas.microsoft.com/office/powerpoint/2010/main" val="1067144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714E4CE-B60C-BB4E-AF0C-F48E51E482D9}" type="slidenum">
              <a:rPr lang="en-US"/>
              <a:pPr/>
              <a:t>2</a:t>
            </a:fld>
            <a:endParaRPr lang="en-US"/>
          </a:p>
        </p:txBody>
      </p:sp>
      <p:sp>
        <p:nvSpPr>
          <p:cNvPr id="20483" name="Rectangle 2"/>
          <p:cNvSpPr>
            <a:spLocks noGrp="1" noRot="1" noChangeAspect="1" noChangeArrowheads="1" noTextEdit="1"/>
          </p:cNvSpPr>
          <p:nvPr>
            <p:ph type="sldImg"/>
          </p:nvPr>
        </p:nvSpPr>
        <p:spPr>
          <a:xfrm>
            <a:off x="1401763" y="720725"/>
            <a:ext cx="4017962" cy="3013075"/>
          </a:xfrm>
          <a:ln/>
        </p:spPr>
      </p:sp>
      <p:sp>
        <p:nvSpPr>
          <p:cNvPr id="20484" name="Rectangle 3"/>
          <p:cNvSpPr>
            <a:spLocks noGrp="1" noChangeArrowheads="1"/>
          </p:cNvSpPr>
          <p:nvPr>
            <p:ph type="body" idx="1"/>
          </p:nvPr>
        </p:nvSpPr>
        <p:spPr>
          <a:noFill/>
          <a:ln/>
        </p:spPr>
        <p:txBody>
          <a:bodyPr/>
          <a:lstStyle/>
          <a:p>
            <a:pPr eaLnBrk="1" hangingPunct="1"/>
            <a:r>
              <a:rPr lang="en-US" dirty="0">
                <a:solidFill>
                  <a:schemeClr val="tx1"/>
                </a:solidFill>
                <a:latin typeface="Times New Roman" charset="0"/>
                <a:ea typeface="Arial" charset="0"/>
              </a:rPr>
              <a:t>Our Hall of Shame candidate for the day is this dialog box from Adaptec Easy CD Creator, which appears at the end of burning a CD.  The top image shows the dialog when the CD was burned successfully; the bottom image shows what it looks like when there was an error.</a:t>
            </a:r>
          </a:p>
          <a:p>
            <a:pPr eaLnBrk="1" hangingPunct="1"/>
            <a:r>
              <a:rPr lang="en-US" dirty="0">
                <a:solidFill>
                  <a:schemeClr val="tx1"/>
                </a:solidFill>
                <a:latin typeface="Times New Roman" charset="0"/>
                <a:ea typeface="Arial" charset="0"/>
              </a:rPr>
              <a:t>What does the squint test tell you about these dialogs</a:t>
            </a:r>
            <a:r>
              <a:rPr lang="en-US" dirty="0" smtClean="0">
                <a:solidFill>
                  <a:schemeClr val="tx1"/>
                </a:solidFill>
                <a:latin typeface="Times New Roman" charset="0"/>
                <a:ea typeface="Arial" charset="0"/>
              </a:rPr>
              <a:t>?  How could they use the color visual</a:t>
            </a:r>
            <a:r>
              <a:rPr lang="en-US" baseline="0" dirty="0" smtClean="0">
                <a:solidFill>
                  <a:schemeClr val="tx1"/>
                </a:solidFill>
                <a:latin typeface="Times New Roman" charset="0"/>
                <a:ea typeface="Arial" charset="0"/>
              </a:rPr>
              <a:t> variable </a:t>
            </a:r>
            <a:r>
              <a:rPr lang="en-US" dirty="0" smtClean="0">
                <a:solidFill>
                  <a:schemeClr val="tx1"/>
                </a:solidFill>
                <a:latin typeface="Times New Roman" charset="0"/>
                <a:ea typeface="Arial" charset="0"/>
              </a:rPr>
              <a:t>better?</a:t>
            </a:r>
            <a:endParaRPr lang="en-US" dirty="0">
              <a:solidFill>
                <a:schemeClr val="tx1"/>
              </a:solidFill>
              <a:latin typeface="Times New Roman" charset="0"/>
              <a:ea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D45109CC-64A7-1441-947E-7FAB2A99213A}" type="slidenum">
              <a:rPr lang="en-US"/>
              <a:pPr/>
              <a:t>20</a:t>
            </a:fld>
            <a:endParaRPr lang="en-US"/>
          </a:p>
        </p:txBody>
      </p:sp>
      <p:sp>
        <p:nvSpPr>
          <p:cNvPr id="36867" name="Rectangle 2"/>
          <p:cNvSpPr>
            <a:spLocks noGrp="1" noRot="1" noChangeAspect="1" noChangeArrowheads="1" noTextEdit="1"/>
          </p:cNvSpPr>
          <p:nvPr>
            <p:ph type="sldImg"/>
          </p:nvPr>
        </p:nvSpPr>
        <p:spPr>
          <a:xfrm>
            <a:off x="1503363" y="720725"/>
            <a:ext cx="4119562" cy="3089275"/>
          </a:xfrm>
          <a:ln/>
        </p:spPr>
      </p:sp>
      <p:sp>
        <p:nvSpPr>
          <p:cNvPr id="36868" name="Rectangle 3"/>
          <p:cNvSpPr>
            <a:spLocks noGrp="1" noChangeArrowheads="1"/>
          </p:cNvSpPr>
          <p:nvPr>
            <p:ph type="body" idx="1"/>
          </p:nvPr>
        </p:nvSpPr>
        <p:spPr>
          <a:xfrm>
            <a:off x="731838" y="4010025"/>
            <a:ext cx="5851525" cy="5041900"/>
          </a:xfrm>
          <a:noFill/>
          <a:ln/>
        </p:spPr>
        <p:txBody>
          <a:bodyPr/>
          <a:lstStyle/>
          <a:p>
            <a:pPr eaLnBrk="1" hangingPunct="1"/>
            <a:r>
              <a:rPr lang="en-US" dirty="0">
                <a:latin typeface="Times New Roman" charset="0"/>
                <a:ea typeface="Arial" charset="0"/>
              </a:rPr>
              <a:t>Now let’s look at how colors are represented in GUI software.  At the lowest level, the RGB model rules.  The RGB model is a unit cube, with (0,0,0) corresponding to black, (1, 1, 1) corresponding to white, and the three dimensions measuring levels of red, green, and blue.  The RGB model is used directly by CRT and LCD monitors for display, since each pixel in a monitor has separate red, green, and blue components.</a:t>
            </a:r>
          </a:p>
          <a:p>
            <a:pPr eaLnBrk="1" hangingPunct="1"/>
            <a:r>
              <a:rPr lang="en-US" dirty="0">
                <a:latin typeface="Times New Roman" charset="0"/>
                <a:ea typeface="Arial" charset="0"/>
              </a:rPr>
              <a:t>The CMYK (cyan, magenta, yellow, and sometimes black) is similar to the RGB model, but used for print colors, where pigments absorb wavelengths instead of generating </a:t>
            </a:r>
            <a:r>
              <a:rPr lang="en-US" dirty="0" smtClean="0">
                <a:latin typeface="Times New Roman" charset="0"/>
                <a:ea typeface="Arial" charset="0"/>
              </a:rPr>
              <a:t>them.</a:t>
            </a:r>
            <a:r>
              <a:rPr lang="en-US" baseline="0" dirty="0" smtClean="0">
                <a:latin typeface="Times New Roman" charset="0"/>
                <a:ea typeface="Arial" charset="0"/>
              </a:rPr>
              <a:t>  </a:t>
            </a:r>
            <a:r>
              <a:rPr lang="en-US" dirty="0" smtClean="0">
                <a:latin typeface="Times New Roman" charset="0"/>
                <a:ea typeface="Arial" charset="0"/>
              </a:rPr>
              <a:t>K </a:t>
            </a:r>
            <a:r>
              <a:rPr lang="en-US" dirty="0" smtClean="0">
                <a:latin typeface="Times New Roman" charset="0"/>
                <a:ea typeface="Arial" charset="0"/>
              </a:rPr>
              <a:t>stands for key.</a:t>
            </a:r>
            <a:endParaRPr lang="en-US" dirty="0">
              <a:latin typeface="Times New Roman" charset="0"/>
              <a:ea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503363" y="720725"/>
            <a:ext cx="4119562" cy="3089275"/>
          </a:xfrm>
          <a:ln/>
        </p:spPr>
      </p:sp>
      <p:sp>
        <p:nvSpPr>
          <p:cNvPr id="38915" name="Notes Placeholder 2"/>
          <p:cNvSpPr>
            <a:spLocks noGrp="1"/>
          </p:cNvSpPr>
          <p:nvPr>
            <p:ph type="body" idx="1"/>
          </p:nvPr>
        </p:nvSpPr>
        <p:spPr>
          <a:noFill/>
          <a:ln/>
        </p:spPr>
        <p:txBody>
          <a:bodyPr/>
          <a:lstStyle/>
          <a:p>
            <a:r>
              <a:rPr lang="en-US" dirty="0">
                <a:latin typeface="Times New Roman" charset="0"/>
                <a:ea typeface="Arial" charset="0"/>
              </a:rPr>
              <a:t>HSV (hue, saturation value) is a better model for how humans perceive color, and more useful for choosing colors in user interface design.  HSV is a cone.  We’ve already encountered hue and value in our discussion of visual variables.  Saturation is the degree of color, as opposed to grayness.  Colors with zero saturation are shades of gray; colors with 100% saturation are pure colors.</a:t>
            </a:r>
          </a:p>
          <a:p>
            <a:r>
              <a:rPr lang="en-US" dirty="0">
                <a:latin typeface="Times New Roman" charset="0"/>
                <a:ea typeface="Arial" charset="0"/>
              </a:rPr>
              <a:t>HLS (hue, lightness, saturation) is a symmetrical relative of the HSV model, which is elegant.  It basically pulls up the center of the HSV cone to make a double-ended cone.</a:t>
            </a:r>
          </a:p>
          <a:p>
            <a:r>
              <a:rPr lang="en-US" dirty="0">
                <a:latin typeface="Times New Roman" charset="0"/>
                <a:ea typeface="Arial" charset="0"/>
              </a:rPr>
              <a:t>Many applications have a color picker that lets you pick HSV values as an alternative to RGB</a:t>
            </a:r>
            <a:r>
              <a:rPr lang="en-US" dirty="0" smtClean="0">
                <a:latin typeface="Times New Roman" charset="0"/>
                <a:ea typeface="Arial" charset="0"/>
              </a:rPr>
              <a:t>.</a:t>
            </a:r>
            <a:endParaRPr lang="en-US" dirty="0" smtClean="0">
              <a:latin typeface="Times New Roman" charset="0"/>
              <a:ea typeface="Arial" charset="0"/>
            </a:endParaRPr>
          </a:p>
          <a:p>
            <a:r>
              <a:rPr lang="en-US" dirty="0" smtClean="0">
                <a:latin typeface="Times New Roman" charset="0"/>
                <a:ea typeface="Arial" charset="0"/>
              </a:rPr>
              <a:t>Here’s a fun </a:t>
            </a:r>
            <a:r>
              <a:rPr lang="en-US" baseline="0" dirty="0" smtClean="0">
                <a:latin typeface="Times New Roman" charset="0"/>
                <a:ea typeface="Arial" charset="0"/>
              </a:rPr>
              <a:t>website </a:t>
            </a:r>
            <a:r>
              <a:rPr lang="en-US" baseline="0" dirty="0" smtClean="0">
                <a:latin typeface="Times New Roman" charset="0"/>
                <a:ea typeface="Arial" charset="0"/>
              </a:rPr>
              <a:t>that helps you test your color matching skills across hue, saturation, and </a:t>
            </a:r>
            <a:r>
              <a:rPr lang="en-US" baseline="0" dirty="0" smtClean="0">
                <a:latin typeface="Times New Roman" charset="0"/>
                <a:ea typeface="Arial" charset="0"/>
              </a:rPr>
              <a:t>value: http</a:t>
            </a:r>
            <a:r>
              <a:rPr lang="en-US" baseline="0" dirty="0" smtClean="0">
                <a:latin typeface="Times New Roman" charset="0"/>
                <a:ea typeface="Arial" charset="0"/>
              </a:rPr>
              <a:t>://</a:t>
            </a:r>
            <a:r>
              <a:rPr lang="en-US" baseline="0" dirty="0" err="1" smtClean="0">
                <a:latin typeface="Times New Roman" charset="0"/>
                <a:ea typeface="Arial" charset="0"/>
              </a:rPr>
              <a:t>color.method.ac</a:t>
            </a:r>
            <a:endParaRPr lang="en-US" dirty="0">
              <a:latin typeface="Times New Roman" charset="0"/>
              <a:ea typeface="Arial" charset="0"/>
            </a:endParaRPr>
          </a:p>
        </p:txBody>
      </p:sp>
      <p:sp>
        <p:nvSpPr>
          <p:cNvPr id="38916" name="Slide Number Placeholder 3"/>
          <p:cNvSpPr>
            <a:spLocks noGrp="1"/>
          </p:cNvSpPr>
          <p:nvPr>
            <p:ph type="sldNum" sz="quarter" idx="5"/>
          </p:nvPr>
        </p:nvSpPr>
        <p:spPr>
          <a:noFill/>
        </p:spPr>
        <p:txBody>
          <a:bodyPr/>
          <a:lstStyle/>
          <a:p>
            <a:fld id="{B01B8BC0-1784-BA46-B219-7C3EAA6E3DDD}" type="slidenum">
              <a:rPr lang="en-US"/>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503363" y="720725"/>
            <a:ext cx="4119562" cy="3089275"/>
          </a:xfrm>
          <a:ln/>
        </p:spPr>
      </p:sp>
      <p:sp>
        <p:nvSpPr>
          <p:cNvPr id="40963" name="Notes Placeholder 2"/>
          <p:cNvSpPr>
            <a:spLocks noGrp="1"/>
          </p:cNvSpPr>
          <p:nvPr>
            <p:ph type="body" idx="1"/>
          </p:nvPr>
        </p:nvSpPr>
        <p:spPr>
          <a:noFill/>
          <a:ln/>
        </p:spPr>
        <p:txBody>
          <a:bodyPr/>
          <a:lstStyle/>
          <a:p>
            <a:r>
              <a:rPr lang="en-US" sz="1000" dirty="0">
                <a:latin typeface="Times New Roman" charset="0"/>
                <a:ea typeface="Arial" charset="0"/>
              </a:rPr>
              <a:t>Although RGB and HSV are commonly used for implementing graphical user interfaces, they are not in fact </a:t>
            </a:r>
            <a:r>
              <a:rPr lang="en-US" sz="1000" i="1" dirty="0">
                <a:latin typeface="Times New Roman" charset="0"/>
                <a:ea typeface="Arial" charset="0"/>
              </a:rPr>
              <a:t>standardized</a:t>
            </a:r>
            <a:r>
              <a:rPr lang="en-US" sz="1000" dirty="0">
                <a:latin typeface="Times New Roman" charset="0"/>
                <a:ea typeface="Arial" charset="0"/>
              </a:rPr>
              <a:t>.  The way that a color like pure red (RGB=1,0,0) actually looks depends strongly on the display’s characteristics, so your application can’t be sure it will get exactly the right color.</a:t>
            </a:r>
          </a:p>
          <a:p>
            <a:r>
              <a:rPr lang="en-US" sz="1000" dirty="0">
                <a:latin typeface="Times New Roman" charset="0"/>
                <a:ea typeface="Arial" charset="0"/>
              </a:rPr>
              <a:t>The science of </a:t>
            </a:r>
            <a:r>
              <a:rPr lang="en-US" sz="1000" dirty="0" err="1">
                <a:latin typeface="Times New Roman" charset="0"/>
                <a:ea typeface="Arial" charset="0"/>
              </a:rPr>
              <a:t>colorimetry</a:t>
            </a:r>
            <a:r>
              <a:rPr lang="en-US" sz="1000" dirty="0">
                <a:latin typeface="Times New Roman" charset="0"/>
                <a:ea typeface="Arial" charset="0"/>
              </a:rPr>
              <a:t> is concerned with accurate measurement and reproduction of color.  Most of it is outside the scope of this course, but here are a few things you should know. </a:t>
            </a:r>
            <a:r>
              <a:rPr lang="en-US" sz="1000" dirty="0" err="1">
                <a:latin typeface="Times New Roman" charset="0"/>
                <a:ea typeface="Arial" charset="0"/>
              </a:rPr>
              <a:t>Colorimetry</a:t>
            </a:r>
            <a:r>
              <a:rPr lang="en-US" sz="1000" dirty="0">
                <a:latin typeface="Times New Roman" charset="0"/>
                <a:ea typeface="Arial" charset="0"/>
              </a:rPr>
              <a:t> starts with a 3D space based on three primary colors, called XYZ, chosen so that all human-visible colors are bounded within the positive octant -- so that any visible color can be made as a mix of positive amounts of X, Y, and Z.  The solid area on the left shows the visible colors perceivable to the human eye; black is of course at the origin.  Note that X, Y, and Z are </a:t>
            </a:r>
            <a:r>
              <a:rPr lang="en-US" sz="1000" i="1" dirty="0">
                <a:latin typeface="Times New Roman" charset="0"/>
                <a:ea typeface="Arial" charset="0"/>
              </a:rPr>
              <a:t>imaginary</a:t>
            </a:r>
            <a:r>
              <a:rPr lang="en-US" sz="1000" dirty="0">
                <a:latin typeface="Times New Roman" charset="0"/>
                <a:ea typeface="Arial" charset="0"/>
              </a:rPr>
              <a:t> colors in the sense that they cannot be produced by a physical light source or perceived by the human eye; but they’re useful bases for the space, much like imaginary numbers are useful.  To consider hue and saturation in isolation, we look at a plane of constant intensity, shown on the right.</a:t>
            </a:r>
          </a:p>
          <a:p>
            <a:r>
              <a:rPr lang="en-US" sz="1000" dirty="0">
                <a:latin typeface="Times New Roman" charset="0"/>
                <a:ea typeface="Arial" charset="0"/>
              </a:rPr>
              <a:t>The wedge-shaped figure shows the whole space of human-perceivable colors (with fully-saturated, pure-wavelength colors around its perimeter).  </a:t>
            </a:r>
          </a:p>
        </p:txBody>
      </p:sp>
      <p:sp>
        <p:nvSpPr>
          <p:cNvPr id="40964" name="Slide Number Placeholder 3"/>
          <p:cNvSpPr>
            <a:spLocks noGrp="1"/>
          </p:cNvSpPr>
          <p:nvPr>
            <p:ph type="sldNum" sz="quarter" idx="5"/>
          </p:nvPr>
        </p:nvSpPr>
        <p:spPr>
          <a:noFill/>
        </p:spPr>
        <p:txBody>
          <a:bodyPr/>
          <a:lstStyle/>
          <a:p>
            <a:fld id="{ABF51840-6271-C343-BB35-85756687737E}" type="slidenum">
              <a:rPr lang="en-US"/>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503363" y="720725"/>
            <a:ext cx="4119562" cy="3089275"/>
          </a:xfrm>
          <a:ln/>
        </p:spPr>
      </p:sp>
      <p:sp>
        <p:nvSpPr>
          <p:cNvPr id="40963" name="Notes Placeholder 2"/>
          <p:cNvSpPr>
            <a:spLocks noGrp="1"/>
          </p:cNvSpPr>
          <p:nvPr>
            <p:ph type="body" idx="1"/>
          </p:nvPr>
        </p:nvSpPr>
        <p:spPr>
          <a:noFill/>
          <a:ln/>
        </p:spPr>
        <p:txBody>
          <a:bodyPr/>
          <a:lstStyle/>
          <a:p>
            <a:r>
              <a:rPr lang="en-US" sz="1000" dirty="0" smtClean="0">
                <a:latin typeface="Times New Roman" charset="0"/>
                <a:ea typeface="Arial" charset="0"/>
              </a:rPr>
              <a:t>Any </a:t>
            </a:r>
            <a:r>
              <a:rPr lang="en-US" sz="1000" dirty="0">
                <a:latin typeface="Times New Roman" charset="0"/>
                <a:ea typeface="Arial" charset="0"/>
              </a:rPr>
              <a:t>given display device can produce some triangle of colors on this plane (called the device’s </a:t>
            </a:r>
            <a:r>
              <a:rPr lang="en-US" sz="1000" b="1" dirty="0">
                <a:latin typeface="Times New Roman" charset="0"/>
                <a:ea typeface="Arial" charset="0"/>
              </a:rPr>
              <a:t>gamut</a:t>
            </a:r>
            <a:r>
              <a:rPr lang="en-US" sz="1000" dirty="0">
                <a:latin typeface="Times New Roman" charset="0"/>
                <a:ea typeface="Arial" charset="0"/>
              </a:rPr>
              <a:t>), where the corners are the three colors used by the device as its primary colors – e.g., the exact colors of red, green, and blue in a CRT’s phosphors.  The triangle here shows a typical cathode-ray television’s gamut.  Devices with different </a:t>
            </a:r>
            <a:r>
              <a:rPr lang="en-US" sz="1000" dirty="0" err="1">
                <a:latin typeface="Times New Roman" charset="0"/>
                <a:ea typeface="Arial" charset="0"/>
              </a:rPr>
              <a:t>gamuts</a:t>
            </a:r>
            <a:r>
              <a:rPr lang="en-US" sz="1000" dirty="0">
                <a:latin typeface="Times New Roman" charset="0"/>
                <a:ea typeface="Arial" charset="0"/>
              </a:rPr>
              <a:t> will produce different colors from the same RGB value.  This problem can be addressed by calibrating the display device, producing an ICC profile that specifies how the device’s RGB space maps into a standardized space like XYZ</a:t>
            </a:r>
            <a:r>
              <a:rPr lang="en-US" sz="1000" dirty="0" smtClean="0">
                <a:latin typeface="Times New Roman" charset="0"/>
                <a:ea typeface="Arial" charset="0"/>
              </a:rPr>
              <a:t>.</a:t>
            </a:r>
            <a:endParaRPr lang="en-US" sz="1000" dirty="0" smtClean="0">
              <a:latin typeface="Times New Roman" charset="0"/>
              <a:ea typeface="Arial" charset="0"/>
            </a:endParaRPr>
          </a:p>
          <a:p>
            <a:r>
              <a:rPr lang="en-US" sz="1000" dirty="0" smtClean="0">
                <a:latin typeface="Times New Roman" charset="0"/>
                <a:ea typeface="Arial" charset="0"/>
              </a:rPr>
              <a:t>Different</a:t>
            </a:r>
            <a:r>
              <a:rPr lang="en-US" sz="1000" baseline="0" dirty="0" smtClean="0">
                <a:latin typeface="Times New Roman" charset="0"/>
                <a:ea typeface="Arial" charset="0"/>
              </a:rPr>
              <a:t> devices have different </a:t>
            </a:r>
            <a:r>
              <a:rPr lang="en-US" sz="1000" baseline="0" dirty="0" err="1" smtClean="0">
                <a:latin typeface="Times New Roman" charset="0"/>
                <a:ea typeface="Arial" charset="0"/>
              </a:rPr>
              <a:t>gamuts</a:t>
            </a:r>
            <a:r>
              <a:rPr lang="en-US" sz="1000" baseline="0" dirty="0" smtClean="0">
                <a:latin typeface="Times New Roman" charset="0"/>
                <a:ea typeface="Arial" charset="0"/>
              </a:rPr>
              <a:t>, so if you make something that uses a specific range of colors, some devices may not be able to see this.</a:t>
            </a:r>
            <a:endParaRPr lang="en-US" sz="1000" dirty="0" smtClean="0">
              <a:latin typeface="Times New Roman" charset="0"/>
              <a:ea typeface="Arial" charset="0"/>
            </a:endParaRPr>
          </a:p>
          <a:p>
            <a:endParaRPr lang="en-US" sz="1000" dirty="0" smtClean="0">
              <a:latin typeface="Times New Roman" charset="0"/>
              <a:ea typeface="Arial" charset="0"/>
            </a:endParaRPr>
          </a:p>
        </p:txBody>
      </p:sp>
      <p:sp>
        <p:nvSpPr>
          <p:cNvPr id="40964" name="Slide Number Placeholder 3"/>
          <p:cNvSpPr>
            <a:spLocks noGrp="1"/>
          </p:cNvSpPr>
          <p:nvPr>
            <p:ph type="sldNum" sz="quarter" idx="5"/>
          </p:nvPr>
        </p:nvSpPr>
        <p:spPr>
          <a:noFill/>
        </p:spPr>
        <p:txBody>
          <a:bodyPr/>
          <a:lstStyle/>
          <a:p>
            <a:fld id="{ABF51840-6271-C343-BB35-85756687737E}" type="slidenum">
              <a:rPr lang="en-US"/>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sz="1000" dirty="0" smtClean="0">
                <a:latin typeface="Times New Roman" charset="0"/>
                <a:ea typeface="Arial" charset="0"/>
              </a:rPr>
              <a:t>Different</a:t>
            </a:r>
            <a:r>
              <a:rPr lang="en-US" sz="1000" baseline="0" dirty="0" smtClean="0">
                <a:latin typeface="Times New Roman" charset="0"/>
                <a:ea typeface="Arial" charset="0"/>
              </a:rPr>
              <a:t> devices have different </a:t>
            </a:r>
            <a:r>
              <a:rPr lang="en-US" sz="1000" baseline="0" dirty="0" err="1" smtClean="0">
                <a:latin typeface="Times New Roman" charset="0"/>
                <a:ea typeface="Arial" charset="0"/>
              </a:rPr>
              <a:t>gamuts</a:t>
            </a:r>
            <a:r>
              <a:rPr lang="en-US" sz="1000" baseline="0" dirty="0" smtClean="0">
                <a:latin typeface="Times New Roman" charset="0"/>
                <a:ea typeface="Arial" charset="0"/>
              </a:rPr>
              <a:t>, so if you make something that uses a specific range of colors, some devices may not be able to see this.</a:t>
            </a:r>
            <a:endParaRPr lang="en-US" sz="1000" dirty="0" smtClean="0">
              <a:latin typeface="Times New Roman" charset="0"/>
              <a:ea typeface="Arial" charset="0"/>
            </a:endParaRPr>
          </a:p>
          <a:p>
            <a:endParaRPr lang="en-US" dirty="0" smtClean="0"/>
          </a:p>
          <a:p>
            <a:r>
              <a:rPr lang="en-US" dirty="0" smtClean="0"/>
              <a:t>This is a picture of some ultramarine pigment, which is my favorite color, International Klein Blue.</a:t>
            </a:r>
            <a:r>
              <a:rPr lang="en-US" baseline="0" dirty="0" smtClean="0"/>
              <a:t> While the picture looks pretty intense, odds are good it’s not actually reproducing what it looks like in person, because it’s outside of the gamut of my computer. The projector doesn’t help either – and if you look at it on your computer it probably looks slightly different too. </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24</a:t>
            </a:fld>
            <a:endParaRPr lang="en-US"/>
          </a:p>
        </p:txBody>
      </p:sp>
    </p:spTree>
    <p:extLst>
      <p:ext uri="{BB962C8B-B14F-4D97-AF65-F5344CB8AC3E}">
        <p14:creationId xmlns:p14="http://schemas.microsoft.com/office/powerpoint/2010/main" val="5816237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000"/>
              </a:spcBef>
              <a:spcAft>
                <a:spcPct val="0"/>
              </a:spcAft>
              <a:buClrTx/>
              <a:buSzTx/>
              <a:buFontTx/>
              <a:buNone/>
              <a:tabLst/>
              <a:defRPr/>
            </a:pPr>
            <a:r>
              <a:rPr lang="en-US" sz="1000" dirty="0" smtClean="0">
                <a:latin typeface="Times New Roman" charset="0"/>
                <a:ea typeface="Arial" charset="0"/>
              </a:rPr>
              <a:t>This is </a:t>
            </a:r>
            <a:r>
              <a:rPr lang="en-US" baseline="0" dirty="0" smtClean="0"/>
              <a:t>a comparison of the CIE 1931 model on the left, and the CIE LUV model on the right.</a:t>
            </a:r>
          </a:p>
          <a:p>
            <a:pPr marL="0" marR="0" indent="0" algn="l" defTabSz="914400" rtl="0" eaLnBrk="0" fontAlgn="base" latinLnBrk="0" hangingPunct="0">
              <a:lnSpc>
                <a:spcPct val="100000"/>
              </a:lnSpc>
              <a:spcBef>
                <a:spcPts val="1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ts val="1000"/>
              </a:spcBef>
              <a:spcAft>
                <a:spcPct val="0"/>
              </a:spcAft>
              <a:buClrTx/>
              <a:buSzTx/>
              <a:buFontTx/>
              <a:buNone/>
              <a:tabLst/>
              <a:defRPr/>
            </a:pPr>
            <a:r>
              <a:rPr lang="en-US" dirty="0" smtClean="0"/>
              <a:t>CIE is the</a:t>
            </a:r>
            <a:r>
              <a:rPr lang="en-US" baseline="0" dirty="0" smtClean="0"/>
              <a:t> International Committee on Illumination. The new model, which is one of two current standards, is easier to compute, and is used more frequently in computer graphics. One of the goals of this new model was to have the sizes of each area better conform to our perceptual mappings. </a:t>
            </a:r>
          </a:p>
          <a:p>
            <a:pPr marL="0" marR="0" indent="0" algn="l" defTabSz="914400" rtl="0" eaLnBrk="0" fontAlgn="base" latinLnBrk="0" hangingPunct="0">
              <a:lnSpc>
                <a:spcPct val="100000"/>
              </a:lnSpc>
              <a:spcBef>
                <a:spcPts val="1000"/>
              </a:spcBef>
              <a:spcAft>
                <a:spcPct val="0"/>
              </a:spcAft>
              <a:buClrTx/>
              <a:buSzTx/>
              <a:buFontTx/>
              <a:buNone/>
              <a:tabLst/>
              <a:defRPr/>
            </a:pPr>
            <a:endParaRPr lang="en-US" baseline="0" dirty="0" smtClean="0"/>
          </a:p>
          <a:p>
            <a:r>
              <a:rPr lang="en-US" sz="1000" dirty="0" smtClean="0">
                <a:latin typeface="Times New Roman" charset="0"/>
                <a:ea typeface="Arial" charset="0"/>
              </a:rPr>
              <a:t>Other standardized color spaces exist.  One drawback of XYZ is that it’s not perceptually uniform – green occupies a huge chunk at the top of the wedge, while yellow is a narrow little line; it would be preferable if the distance in color space produced the same difference in perception in both areas. LUV is an alternative model that addresses that by distorting the projection.  But neither XYZ or LUV is particularly useful for programming because they’re imaginary colors; </a:t>
            </a:r>
            <a:r>
              <a:rPr lang="en-US" sz="1000" dirty="0" err="1" smtClean="0">
                <a:latin typeface="Times New Roman" charset="0"/>
                <a:ea typeface="Arial" charset="0"/>
              </a:rPr>
              <a:t>sRGB</a:t>
            </a:r>
            <a:r>
              <a:rPr lang="en-US" sz="1000" dirty="0" smtClean="0">
                <a:latin typeface="Times New Roman" charset="0"/>
                <a:ea typeface="Arial" charset="0"/>
              </a:rPr>
              <a:t> aims to fix that by standardizing the RGB color space instead (http://www.w3.org/Graphics/Color/</a:t>
            </a:r>
            <a:r>
              <a:rPr lang="en-US" sz="1000" dirty="0" err="1" smtClean="0">
                <a:latin typeface="Times New Roman" charset="0"/>
                <a:ea typeface="Arial" charset="0"/>
              </a:rPr>
              <a:t>sRGB.html</a:t>
            </a:r>
            <a:r>
              <a:rPr lang="en-US" sz="1000" dirty="0" smtClean="0">
                <a:latin typeface="Times New Roman" charset="0"/>
                <a:ea typeface="Arial" charset="0"/>
              </a:rPr>
              <a:t>).</a:t>
            </a:r>
          </a:p>
          <a:p>
            <a:r>
              <a:rPr lang="en-US" sz="1000" dirty="0" smtClean="0">
                <a:latin typeface="Times New Roman" charset="0"/>
                <a:ea typeface="Arial" charset="0"/>
              </a:rPr>
              <a:t>Another issue in accurate color reproduction is the intensity (value) of the color.  Different display devices have different response curves.  When the red component of an RGB value (0-1) is mapped directly to a voltage applied to an electron gun, the intensity of light produced does not vary linearly from 0 to 1, but typically follows a power curve (y=</a:t>
            </a:r>
            <a:r>
              <a:rPr lang="en-US" sz="1000" dirty="0" err="1" smtClean="0">
                <a:latin typeface="Times New Roman" charset="0"/>
                <a:ea typeface="Arial" charset="0"/>
              </a:rPr>
              <a:t>x^gamma</a:t>
            </a:r>
            <a:r>
              <a:rPr lang="en-US" sz="1000" dirty="0" smtClean="0">
                <a:latin typeface="Times New Roman" charset="0"/>
                <a:ea typeface="Arial" charset="0"/>
              </a:rPr>
              <a:t>, for some gamma &gt; 1).   </a:t>
            </a:r>
            <a:r>
              <a:rPr lang="en-US" sz="1000" b="1" dirty="0" smtClean="0">
                <a:latin typeface="Times New Roman" charset="0"/>
                <a:ea typeface="Arial" charset="0"/>
              </a:rPr>
              <a:t>Gamma correction</a:t>
            </a:r>
            <a:r>
              <a:rPr lang="en-US" sz="1000" dirty="0" smtClean="0">
                <a:latin typeface="Times New Roman" charset="0"/>
                <a:ea typeface="Arial" charset="0"/>
              </a:rPr>
              <a:t> is the process of standardizing the intensity so that a linear response is obtained.</a:t>
            </a:r>
          </a:p>
          <a:p>
            <a:r>
              <a:rPr lang="en-US" sz="1000" dirty="0" smtClean="0">
                <a:latin typeface="Times New Roman" charset="0"/>
                <a:ea typeface="Arial" charset="0"/>
              </a:rPr>
              <a:t>All these issues also apply to cameras as well as displays, of course.  Cameras have </a:t>
            </a:r>
            <a:r>
              <a:rPr lang="en-US" sz="1000" dirty="0" err="1" smtClean="0">
                <a:latin typeface="Times New Roman" charset="0"/>
                <a:ea typeface="Arial" charset="0"/>
              </a:rPr>
              <a:t>gamuts</a:t>
            </a:r>
            <a:r>
              <a:rPr lang="en-US" sz="1000" dirty="0" smtClean="0">
                <a:latin typeface="Times New Roman" charset="0"/>
                <a:ea typeface="Arial" charset="0"/>
              </a:rPr>
              <a:t> (for the hues and saturations they can record) and response curves (to intensity) that require calibration and correction. To learn more about human perception and color, take 6.098/6.882 Computational Photography.</a:t>
            </a:r>
          </a:p>
          <a:p>
            <a:pPr marL="0" marR="0" indent="0" algn="l" defTabSz="914400" rtl="0" eaLnBrk="0" fontAlgn="base" latinLnBrk="0" hangingPunct="0">
              <a:lnSpc>
                <a:spcPct val="100000"/>
              </a:lnSpc>
              <a:spcBef>
                <a:spcPts val="1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25</a:t>
            </a:fld>
            <a:endParaRPr lang="en-US"/>
          </a:p>
        </p:txBody>
      </p:sp>
    </p:spTree>
    <p:extLst>
      <p:ext uri="{BB962C8B-B14F-4D97-AF65-F5344CB8AC3E}">
        <p14:creationId xmlns:p14="http://schemas.microsoft.com/office/powerpoint/2010/main" val="581623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smtClean="0"/>
              <a:t>=16</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26</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27</a:t>
            </a:fld>
            <a:endParaRPr lang="en-US"/>
          </a:p>
        </p:txBody>
      </p:sp>
    </p:spTree>
    <p:extLst>
      <p:ext uri="{BB962C8B-B14F-4D97-AF65-F5344CB8AC3E}">
        <p14:creationId xmlns:p14="http://schemas.microsoft.com/office/powerpoint/2010/main" val="3130635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503363" y="720725"/>
            <a:ext cx="4119562" cy="3089275"/>
          </a:xfrm>
          <a:ln/>
        </p:spPr>
      </p:sp>
      <p:sp>
        <p:nvSpPr>
          <p:cNvPr id="43011" name="Notes Placeholder 2"/>
          <p:cNvSpPr>
            <a:spLocks noGrp="1"/>
          </p:cNvSpPr>
          <p:nvPr>
            <p:ph type="body" idx="1"/>
          </p:nvPr>
        </p:nvSpPr>
        <p:spPr>
          <a:noFill/>
          <a:ln/>
        </p:spPr>
        <p:txBody>
          <a:bodyPr/>
          <a:lstStyle/>
          <a:p>
            <a:endParaRPr lang="en-US">
              <a:latin typeface="Times New Roman" charset="0"/>
              <a:ea typeface="Arial" charset="0"/>
            </a:endParaRPr>
          </a:p>
        </p:txBody>
      </p:sp>
      <p:sp>
        <p:nvSpPr>
          <p:cNvPr id="43012" name="Slide Number Placeholder 3"/>
          <p:cNvSpPr>
            <a:spLocks noGrp="1"/>
          </p:cNvSpPr>
          <p:nvPr>
            <p:ph type="sldNum" sz="quarter" idx="5"/>
          </p:nvPr>
        </p:nvSpPr>
        <p:spPr>
          <a:noFill/>
        </p:spPr>
        <p:txBody>
          <a:bodyPr/>
          <a:lstStyle/>
          <a:p>
            <a:fld id="{A4571E1D-E45F-2A49-9121-CAC4216A0426}" type="slidenum">
              <a:rPr lang="en-US"/>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503363" y="720725"/>
            <a:ext cx="4119562" cy="3089275"/>
          </a:xfrm>
          <a:ln/>
        </p:spPr>
      </p:sp>
      <p:sp>
        <p:nvSpPr>
          <p:cNvPr id="45059" name="Notes Placeholder 2"/>
          <p:cNvSpPr>
            <a:spLocks noGrp="1"/>
          </p:cNvSpPr>
          <p:nvPr>
            <p:ph type="body" idx="1"/>
          </p:nvPr>
        </p:nvSpPr>
        <p:spPr>
          <a:noFill/>
          <a:ln/>
        </p:spPr>
        <p:txBody>
          <a:bodyPr/>
          <a:lstStyle/>
          <a:p>
            <a:r>
              <a:rPr lang="en-US">
                <a:latin typeface="Times New Roman" charset="0"/>
                <a:ea typeface="Arial" charset="0"/>
              </a:rPr>
              <a:t>In general, avoid strongly saturated colors – i.e., the colors around the outside edge of the HSV cone. Saturated colors can cause visual fatigue because the eye must keep refocusing on different wavelengths.  They also tend to saturate the viewer’s receptors (hence the name). One study found that air traffic controllers who viewed strongly saturated green text on their ATC interfaces for many hours had trouble seeing pink or red (the other end of the red/green color channel) for up to 15 minutes after their shift was over. </a:t>
            </a:r>
          </a:p>
          <a:p>
            <a:r>
              <a:rPr lang="en-US">
                <a:latin typeface="Times New Roman" charset="0"/>
                <a:ea typeface="Arial" charset="0"/>
              </a:rPr>
              <a:t>Use less saturated, “pastel” colors instead, which mix gray or white into the pure color.</a:t>
            </a:r>
          </a:p>
          <a:p>
            <a:r>
              <a:rPr lang="en-US">
                <a:latin typeface="Times New Roman" charset="0"/>
                <a:ea typeface="Arial" charset="0"/>
              </a:rPr>
              <a:t>The examples on top use colors with high saturation; on the bottom, low saturation.  Shades of gray have minimum saturation.</a:t>
            </a:r>
          </a:p>
          <a:p>
            <a:endParaRPr lang="en-US">
              <a:latin typeface="Times New Roman" charset="0"/>
              <a:ea typeface="Arial" charset="0"/>
            </a:endParaRPr>
          </a:p>
        </p:txBody>
      </p:sp>
      <p:sp>
        <p:nvSpPr>
          <p:cNvPr id="45060" name="Slide Number Placeholder 3"/>
          <p:cNvSpPr>
            <a:spLocks noGrp="1"/>
          </p:cNvSpPr>
          <p:nvPr>
            <p:ph type="sldNum" sz="quarter" idx="5"/>
          </p:nvPr>
        </p:nvSpPr>
        <p:spPr>
          <a:noFill/>
        </p:spPr>
        <p:txBody>
          <a:bodyPr/>
          <a:lstStyle/>
          <a:p>
            <a:fld id="{F96ED510-968F-3440-B856-C8EC8A9B9409}" type="slidenum">
              <a:rPr lang="en-US"/>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0E82ADB-B0D1-7049-8E81-5A15AC209210}" type="slidenum">
              <a:rPr lang="en-US"/>
              <a:pPr/>
              <a:t>3</a:t>
            </a:fld>
            <a:endParaRPr lang="en-US"/>
          </a:p>
        </p:txBody>
      </p:sp>
      <p:sp>
        <p:nvSpPr>
          <p:cNvPr id="22531" name="Rectangle 2"/>
          <p:cNvSpPr>
            <a:spLocks noGrp="1" noRot="1" noChangeAspect="1" noChangeArrowheads="1" noTextEdit="1"/>
          </p:cNvSpPr>
          <p:nvPr>
            <p:ph type="sldImg"/>
          </p:nvPr>
        </p:nvSpPr>
        <p:spPr>
          <a:xfrm>
            <a:off x="1503363" y="720725"/>
            <a:ext cx="4119562" cy="3089275"/>
          </a:xfrm>
          <a:ln/>
        </p:spPr>
      </p:sp>
      <p:sp>
        <p:nvSpPr>
          <p:cNvPr id="22532" name="Rectangle 3"/>
          <p:cNvSpPr>
            <a:spLocks noGrp="1" noChangeArrowheads="1"/>
          </p:cNvSpPr>
          <p:nvPr>
            <p:ph type="body" idx="1"/>
          </p:nvPr>
        </p:nvSpPr>
        <p:spPr>
          <a:noFill/>
          <a:ln/>
        </p:spPr>
        <p:txBody>
          <a:bodyPr/>
          <a:lstStyle/>
          <a:p>
            <a:r>
              <a:rPr lang="en-US" sz="1000" dirty="0">
                <a:latin typeface="Times New Roman" charset="0"/>
                <a:ea typeface="Arial" charset="0"/>
              </a:rPr>
              <a:t>Today’s lecture is about choosing colors for a user interface.  We’ll discuss some of the properties of </a:t>
            </a:r>
            <a:r>
              <a:rPr lang="en-US" sz="1000" b="1" dirty="0">
                <a:latin typeface="Times New Roman" charset="0"/>
                <a:ea typeface="Arial" charset="0"/>
              </a:rPr>
              <a:t>human vision </a:t>
            </a:r>
            <a:r>
              <a:rPr lang="en-US" sz="1000" dirty="0">
                <a:latin typeface="Times New Roman" charset="0"/>
                <a:ea typeface="Arial" charset="0"/>
              </a:rPr>
              <a:t>that affect this decision, particularly the limitations of color vision.  We’ll go over some </a:t>
            </a:r>
            <a:r>
              <a:rPr lang="en-US" sz="1000" b="1" dirty="0">
                <a:latin typeface="Times New Roman" charset="0"/>
                <a:ea typeface="Arial" charset="0"/>
              </a:rPr>
              <a:t>models </a:t>
            </a:r>
            <a:r>
              <a:rPr lang="en-US" sz="1000" dirty="0">
                <a:latin typeface="Times New Roman" charset="0"/>
                <a:ea typeface="Arial" charset="0"/>
              </a:rPr>
              <a:t>for representing colors, not just the familiar RGB model.  And we’ll discuss some guidelines for choosing colors.  The most important guidelines will be applications of rules we already discussed in graphic design: </a:t>
            </a:r>
            <a:r>
              <a:rPr lang="en-US" sz="1000" b="1" dirty="0">
                <a:latin typeface="Times New Roman" charset="0"/>
                <a:ea typeface="Arial" charset="0"/>
              </a:rPr>
              <a:t>simplicity </a:t>
            </a:r>
            <a:r>
              <a:rPr lang="en-US" sz="1000" dirty="0">
                <a:latin typeface="Times New Roman" charset="0"/>
                <a:ea typeface="Arial" charset="0"/>
              </a:rPr>
              <a:t>as much as possible, </a:t>
            </a:r>
            <a:r>
              <a:rPr lang="en-US" sz="1000" b="1" dirty="0">
                <a:latin typeface="Times New Roman" charset="0"/>
                <a:ea typeface="Arial" charset="0"/>
              </a:rPr>
              <a:t>contrast </a:t>
            </a:r>
            <a:r>
              <a:rPr lang="en-US" sz="1000" dirty="0">
                <a:latin typeface="Times New Roman" charset="0"/>
                <a:ea typeface="Arial" charset="0"/>
              </a:rPr>
              <a:t>where important.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a:latin typeface="Times New Roman" charset="0"/>
                <a:ea typeface="Arial" charset="0"/>
              </a:rPr>
              <a:t>A good reference about color is Colin Ware, </a:t>
            </a:r>
            <a:r>
              <a:rPr lang="en-US" sz="1000" i="1" dirty="0">
                <a:latin typeface="Times New Roman" charset="0"/>
                <a:ea typeface="Arial" charset="0"/>
              </a:rPr>
              <a:t>Information Visualization: Perception for Design</a:t>
            </a:r>
            <a:r>
              <a:rPr lang="en-US" sz="1000" dirty="0">
                <a:latin typeface="Times New Roman" charset="0"/>
                <a:ea typeface="Arial" charset="0"/>
              </a:rPr>
              <a:t>, Morgan Kaufmann, </a:t>
            </a:r>
            <a:r>
              <a:rPr lang="en-US" sz="1000" dirty="0" smtClean="0">
                <a:latin typeface="Times New Roman" charset="0"/>
                <a:ea typeface="Arial" charset="0"/>
              </a:rPr>
              <a:t>2000.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Saturating</a:t>
            </a:r>
            <a:r>
              <a:rPr lang="en-US" baseline="0" dirty="0" smtClean="0"/>
              <a:t> one color in your vision can have a temporary effect on your perception of other colors. Think of when you take off colored sunglasses, for instance. You can use this to change perception in cool ways – for instance, making grass look greener – but it can also be detrimental.</a:t>
            </a:r>
          </a:p>
          <a:p>
            <a:endParaRPr lang="en-US" baseline="0" dirty="0" smtClean="0"/>
          </a:p>
          <a:p>
            <a:r>
              <a:rPr lang="en-US" baseline="0" dirty="0" smtClean="0"/>
              <a:t>To see what this feels like, look at a full screen of bright red for a little bit. Then look at a full screen of green. The green that you see will be more green than you can normally perceive, because your red-perceiving cones won’t be firing at all. This green is an imaginary color. It’s visible light, but it’s greener than the range of normal human vision.</a:t>
            </a:r>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30</a:t>
            </a:fld>
            <a:endParaRPr lang="en-US"/>
          </a:p>
        </p:txBody>
      </p:sp>
    </p:spTree>
    <p:extLst>
      <p:ext uri="{BB962C8B-B14F-4D97-AF65-F5344CB8AC3E}">
        <p14:creationId xmlns:p14="http://schemas.microsoft.com/office/powerpoint/2010/main" val="3066565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1503363" y="720725"/>
            <a:ext cx="4119562" cy="3089275"/>
          </a:xfrm>
          <a:ln/>
        </p:spPr>
      </p:sp>
      <p:sp>
        <p:nvSpPr>
          <p:cNvPr id="47107" name="Notes Placeholder 2"/>
          <p:cNvSpPr>
            <a:spLocks noGrp="1"/>
          </p:cNvSpPr>
          <p:nvPr>
            <p:ph type="body" idx="1"/>
          </p:nvPr>
        </p:nvSpPr>
        <p:spPr>
          <a:noFill/>
          <a:ln/>
        </p:spPr>
        <p:txBody>
          <a:bodyPr/>
          <a:lstStyle/>
          <a:p>
            <a:r>
              <a:rPr lang="en-US">
                <a:latin typeface="Times New Roman" charset="0"/>
                <a:ea typeface="Arial" charset="0"/>
              </a:rPr>
              <a:t>In general, colors should be used sparingly.  An interface with many colors appears more complex, more cluttered, and more distracting.  Use only a small number of different hues.</a:t>
            </a:r>
          </a:p>
          <a:p>
            <a:r>
              <a:rPr lang="en-US">
                <a:latin typeface="Times New Roman" charset="0"/>
                <a:ea typeface="Arial" charset="0"/>
              </a:rPr>
              <a:t>The toolbar on top uses too many colors (many of them highly saturated), so none of the buttons stand out, and the toolbar feels hard to scan.  In contrast, the toolbar at the bottom uses only a handful of colors.  It’s more restful to look at, and the buttons that actually use color (like the Open File button) really pop out.</a:t>
            </a:r>
          </a:p>
          <a:p>
            <a:r>
              <a:rPr lang="en-US">
                <a:latin typeface="Times New Roman" charset="0"/>
                <a:ea typeface="Arial" charset="0"/>
              </a:rPr>
              <a:t>A simple and very effective color scheme uses just one hue (like blue or green, weakly saturated and in various values), combined with black, white, and shades of gray.  On top of a scheme like that, a bit of red in an icon will pop out wonderfully.</a:t>
            </a:r>
          </a:p>
        </p:txBody>
      </p:sp>
      <p:sp>
        <p:nvSpPr>
          <p:cNvPr id="47108" name="Slide Number Placeholder 3"/>
          <p:cNvSpPr>
            <a:spLocks noGrp="1"/>
          </p:cNvSpPr>
          <p:nvPr>
            <p:ph type="sldNum" sz="quarter" idx="5"/>
          </p:nvPr>
        </p:nvSpPr>
        <p:spPr>
          <a:noFill/>
        </p:spPr>
        <p:txBody>
          <a:bodyPr/>
          <a:lstStyle/>
          <a:p>
            <a:fld id="{E9A21593-815A-2A4F-B8C1-F9F62AA9DEBF}" type="slidenum">
              <a:rPr lang="en-US"/>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503363" y="720725"/>
            <a:ext cx="4119562" cy="3089275"/>
          </a:xfrm>
          <a:ln/>
        </p:spPr>
      </p:sp>
      <p:sp>
        <p:nvSpPr>
          <p:cNvPr id="49155" name="Notes Placeholder 2"/>
          <p:cNvSpPr>
            <a:spLocks noGrp="1"/>
          </p:cNvSpPr>
          <p:nvPr>
            <p:ph type="body" idx="1"/>
          </p:nvPr>
        </p:nvSpPr>
        <p:spPr>
          <a:noFill/>
          <a:ln/>
        </p:spPr>
        <p:txBody>
          <a:bodyPr/>
          <a:lstStyle/>
          <a:p>
            <a:r>
              <a:rPr lang="en-US">
                <a:latin typeface="Times New Roman" charset="0"/>
                <a:ea typeface="Arial" charset="0"/>
              </a:rPr>
              <a:t>Background colors should establish a good contrast with the foreground.  White is a good choice, since it provides the most contrast; but it also produces bright displays, since our computer displays emit light rather than reflecting it.  Pale (desaturated) yellow and very light gray are also good background colors.  Dark backgrounds are tricky; it’s too easy to mess up the contrast and make text less legible, as shown in this example.</a:t>
            </a:r>
          </a:p>
          <a:p>
            <a:endParaRPr lang="en-US">
              <a:latin typeface="Times New Roman" charset="0"/>
              <a:ea typeface="Arial" charset="0"/>
            </a:endParaRPr>
          </a:p>
        </p:txBody>
      </p:sp>
      <p:sp>
        <p:nvSpPr>
          <p:cNvPr id="49156" name="Slide Number Placeholder 3"/>
          <p:cNvSpPr>
            <a:spLocks noGrp="1"/>
          </p:cNvSpPr>
          <p:nvPr>
            <p:ph type="sldNum" sz="quarter" idx="5"/>
          </p:nvPr>
        </p:nvSpPr>
        <p:spPr>
          <a:noFill/>
        </p:spPr>
        <p:txBody>
          <a:bodyPr/>
          <a:lstStyle/>
          <a:p>
            <a:fld id="{AFC14C79-B164-E844-92D8-73160631A5C8}" type="slidenum">
              <a:rPr lang="en-US"/>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503363" y="720725"/>
            <a:ext cx="4119562" cy="3089275"/>
          </a:xfrm>
          <a:ln/>
        </p:spPr>
      </p:sp>
      <p:sp>
        <p:nvSpPr>
          <p:cNvPr id="51203" name="Notes Placeholder 2"/>
          <p:cNvSpPr>
            <a:spLocks noGrp="1"/>
          </p:cNvSpPr>
          <p:nvPr>
            <p:ph type="body" idx="1"/>
          </p:nvPr>
        </p:nvSpPr>
        <p:spPr>
          <a:noFill/>
          <a:ln/>
        </p:spPr>
        <p:txBody>
          <a:bodyPr/>
          <a:lstStyle/>
          <a:p>
            <a:r>
              <a:rPr lang="en-US">
                <a:latin typeface="Times New Roman" charset="0"/>
                <a:ea typeface="Arial" charset="0"/>
              </a:rPr>
              <a:t>Finally, match expectations.  One of the problems with the Adaptec dialogs at the beginning of this lecture was the use of red for OK.  Red generally means stop, warning, error, or hot.  Green conventionally means go, or OK.  Yellow means caution, or slow.</a:t>
            </a:r>
          </a:p>
          <a:p>
            <a:r>
              <a:rPr lang="en-US">
                <a:latin typeface="Times New Roman" charset="0"/>
                <a:ea typeface="Arial" charset="0"/>
              </a:rPr>
              <a:t>(But note that these conventional meanings for colors are culturally dependent, and what works in Western cultures may not work for all users.)</a:t>
            </a:r>
          </a:p>
          <a:p>
            <a:endParaRPr lang="en-US">
              <a:latin typeface="Times New Roman" charset="0"/>
              <a:ea typeface="Arial" charset="0"/>
            </a:endParaRPr>
          </a:p>
        </p:txBody>
      </p:sp>
      <p:sp>
        <p:nvSpPr>
          <p:cNvPr id="51204" name="Slide Number Placeholder 3"/>
          <p:cNvSpPr>
            <a:spLocks noGrp="1"/>
          </p:cNvSpPr>
          <p:nvPr>
            <p:ph type="sldNum" sz="quarter" idx="5"/>
          </p:nvPr>
        </p:nvSpPr>
        <p:spPr>
          <a:noFill/>
        </p:spPr>
        <p:txBody>
          <a:bodyPr/>
          <a:lstStyle/>
          <a:p>
            <a:fld id="{B15CA1EE-889A-D641-B2F8-82E44BC8247C}" type="slidenum">
              <a:rPr lang="en-US"/>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503363" y="720725"/>
            <a:ext cx="4119562" cy="3089275"/>
          </a:xfrm>
          <a:ln/>
        </p:spPr>
      </p:sp>
      <p:sp>
        <p:nvSpPr>
          <p:cNvPr id="53251" name="Notes Placeholder 2"/>
          <p:cNvSpPr>
            <a:spLocks noGrp="1"/>
          </p:cNvSpPr>
          <p:nvPr>
            <p:ph type="body" idx="1"/>
          </p:nvPr>
        </p:nvSpPr>
        <p:spPr>
          <a:noFill/>
          <a:ln/>
        </p:spPr>
        <p:txBody>
          <a:bodyPr/>
          <a:lstStyle/>
          <a:p>
            <a:r>
              <a:rPr lang="en-US" dirty="0">
                <a:latin typeface="Times New Roman" charset="0"/>
                <a:ea typeface="Arial" charset="0"/>
              </a:rPr>
              <a:t>Given all these rules about what colors </a:t>
            </a:r>
            <a:r>
              <a:rPr lang="en-US" i="1" dirty="0">
                <a:latin typeface="Times New Roman" charset="0"/>
                <a:ea typeface="Arial" charset="0"/>
              </a:rPr>
              <a:t>not</a:t>
            </a:r>
            <a:r>
              <a:rPr lang="en-US" dirty="0">
                <a:latin typeface="Times New Roman" charset="0"/>
                <a:ea typeface="Arial" charset="0"/>
              </a:rPr>
              <a:t> to choose, what colors </a:t>
            </a:r>
            <a:r>
              <a:rPr lang="en-US" i="1" dirty="0">
                <a:latin typeface="Times New Roman" charset="0"/>
                <a:ea typeface="Arial" charset="0"/>
              </a:rPr>
              <a:t>should</a:t>
            </a:r>
            <a:r>
              <a:rPr lang="en-US" dirty="0">
                <a:latin typeface="Times New Roman" charset="0"/>
                <a:ea typeface="Arial" charset="0"/>
              </a:rPr>
              <a:t> you choose?  There are no hard-and-fast rules here, but there are a few heuristics.  The first heuristic is an old standby – use color schemes that seem to work well for other interfaces on the desktop or the web.  There are several tools you can use to probe your web browser (Firebug for Firefox) or desktop screen (</a:t>
            </a:r>
            <a:r>
              <a:rPr lang="en-US" dirty="0" err="1">
                <a:latin typeface="Times New Roman" charset="0"/>
                <a:ea typeface="Arial" charset="0"/>
              </a:rPr>
              <a:t>EclipsePalette</a:t>
            </a:r>
            <a:r>
              <a:rPr lang="en-US" dirty="0">
                <a:latin typeface="Times New Roman" charset="0"/>
                <a:ea typeface="Arial" charset="0"/>
              </a:rPr>
              <a:t> for Windows, Digital Color Meter for Mac) to determine what color is being used by a particular display element.</a:t>
            </a:r>
          </a:p>
          <a:p>
            <a:r>
              <a:rPr lang="en-US" dirty="0">
                <a:latin typeface="Times New Roman" charset="0"/>
                <a:ea typeface="Arial" charset="0"/>
              </a:rPr>
              <a:t>Another effective heuristic is to find a photograph of a natural scene that looks appealing to you, and extract colors from it (using the same tools, or using the eyedropper tool in a paint program). The intuitive basis for this heuristic is that our visual systems evolved to easily perceive and appreciate the natural world.</a:t>
            </a:r>
          </a:p>
          <a:p>
            <a:r>
              <a:rPr lang="en-US" dirty="0">
                <a:latin typeface="Times New Roman" charset="0"/>
                <a:ea typeface="Arial" charset="0"/>
              </a:rPr>
              <a:t>Keep your choices simple.  You can’t go far wrong by choosing one weakly saturated color and a few shades of gray.  As soon as you choose two colors, however, you run the risks of an aesthetic clash between them; it’s good to get some other opinions on your choice, particularly if you might be somewhat colorblind yourself</a:t>
            </a:r>
            <a:r>
              <a:rPr lang="en-US" dirty="0" smtClean="0">
                <a:latin typeface="Times New Roman" charset="0"/>
                <a:ea typeface="Arial" charset="0"/>
              </a:rPr>
              <a:t>.</a:t>
            </a:r>
            <a:endParaRPr lang="en-US" dirty="0">
              <a:latin typeface="Times New Roman" charset="0"/>
              <a:ea typeface="Arial" charset="0"/>
            </a:endParaRPr>
          </a:p>
        </p:txBody>
      </p:sp>
      <p:sp>
        <p:nvSpPr>
          <p:cNvPr id="53252" name="Slide Number Placeholder 3"/>
          <p:cNvSpPr>
            <a:spLocks noGrp="1"/>
          </p:cNvSpPr>
          <p:nvPr>
            <p:ph type="sldNum" sz="quarter" idx="5"/>
          </p:nvPr>
        </p:nvSpPr>
        <p:spPr>
          <a:noFill/>
        </p:spPr>
        <p:txBody>
          <a:bodyPr/>
          <a:lstStyle/>
          <a:p>
            <a:fld id="{AF18FCE1-C553-114E-939A-A07977DD838E}" type="slidenum">
              <a:rPr lang="en-US"/>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3363" y="720725"/>
            <a:ext cx="4119562" cy="3089275"/>
          </a:xfrm>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ts val="1000"/>
              </a:spcBef>
              <a:spcAft>
                <a:spcPct val="0"/>
              </a:spcAft>
              <a:buClrTx/>
              <a:buSzTx/>
              <a:buFontTx/>
              <a:buNone/>
              <a:tabLst/>
              <a:defRPr/>
            </a:pPr>
            <a:r>
              <a:rPr lang="en-US" dirty="0" smtClean="0">
                <a:latin typeface="Times New Roman" charset="0"/>
                <a:ea typeface="Arial" charset="0"/>
              </a:rPr>
              <a:t>There are also some sites out there that help you choose colors.  </a:t>
            </a:r>
            <a:r>
              <a:rPr lang="en-US" dirty="0" err="1" smtClean="0">
                <a:latin typeface="Times New Roman" charset="0"/>
                <a:ea typeface="Arial" charset="0"/>
              </a:rPr>
              <a:t>Colour</a:t>
            </a:r>
            <a:r>
              <a:rPr lang="en-US" dirty="0" smtClean="0">
                <a:latin typeface="Times New Roman" charset="0"/>
                <a:ea typeface="Arial" charset="0"/>
              </a:rPr>
              <a:t> Lovers (http://</a:t>
            </a:r>
            <a:r>
              <a:rPr lang="en-US" dirty="0" err="1" smtClean="0">
                <a:latin typeface="Times New Roman" charset="0"/>
                <a:ea typeface="Arial" charset="0"/>
              </a:rPr>
              <a:t>www.colourlovers.com</a:t>
            </a:r>
            <a:r>
              <a:rPr lang="en-US" dirty="0" smtClean="0">
                <a:latin typeface="Times New Roman" charset="0"/>
                <a:ea typeface="Arial" charset="0"/>
              </a:rPr>
              <a:t>/) is a large collection of user-contributed color schemes, with ratings and votes.  The NASA Color Tool (http://</a:t>
            </a:r>
            <a:r>
              <a:rPr lang="en-US" dirty="0" err="1" smtClean="0">
                <a:latin typeface="Times New Roman" charset="0"/>
                <a:ea typeface="Arial" charset="0"/>
              </a:rPr>
              <a:t>colorusage.arc.nasa.gov</a:t>
            </a:r>
            <a:r>
              <a:rPr lang="en-US" dirty="0" smtClean="0">
                <a:latin typeface="Times New Roman" charset="0"/>
                <a:ea typeface="Arial" charset="0"/>
              </a:rPr>
              <a:t>/</a:t>
            </a:r>
            <a:r>
              <a:rPr lang="en-US" dirty="0" err="1" smtClean="0">
                <a:latin typeface="Times New Roman" charset="0"/>
                <a:ea typeface="Arial" charset="0"/>
              </a:rPr>
              <a:t>ColorTool.php</a:t>
            </a:r>
            <a:r>
              <a:rPr lang="en-US" dirty="0" smtClean="0">
                <a:latin typeface="Times New Roman" charset="0"/>
                <a:ea typeface="Arial" charset="0"/>
              </a:rPr>
              <a:t>) helps select a palette of colors using HLS and view them side-by-side on sample data.</a:t>
            </a:r>
          </a:p>
          <a:p>
            <a:endParaRPr lang="en-US" dirty="0"/>
          </a:p>
        </p:txBody>
      </p:sp>
      <p:sp>
        <p:nvSpPr>
          <p:cNvPr id="4" name="Slide Number Placeholder 3"/>
          <p:cNvSpPr>
            <a:spLocks noGrp="1"/>
          </p:cNvSpPr>
          <p:nvPr>
            <p:ph type="sldNum" sz="quarter" idx="10"/>
          </p:nvPr>
        </p:nvSpPr>
        <p:spPr/>
        <p:txBody>
          <a:bodyPr/>
          <a:lstStyle/>
          <a:p>
            <a:pPr>
              <a:defRPr/>
            </a:pPr>
            <a:fld id="{7D85104C-BC45-9143-9CBE-0CBE34A2DF80}" type="slidenum">
              <a:rPr lang="en-US"/>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36</a:t>
            </a:fld>
            <a:endParaRPr lang="en-US"/>
          </a:p>
        </p:txBody>
      </p:sp>
    </p:spTree>
    <p:extLst>
      <p:ext uri="{BB962C8B-B14F-4D97-AF65-F5344CB8AC3E}">
        <p14:creationId xmlns:p14="http://schemas.microsoft.com/office/powerpoint/2010/main" val="2141143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=16</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37</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503363" y="720725"/>
            <a:ext cx="4119562" cy="3089275"/>
          </a:xfrm>
          <a:ln/>
        </p:spPr>
      </p:sp>
      <p:sp>
        <p:nvSpPr>
          <p:cNvPr id="71683" name="Notes Placeholder 2"/>
          <p:cNvSpPr>
            <a:spLocks noGrp="1"/>
          </p:cNvSpPr>
          <p:nvPr>
            <p:ph type="body" idx="1"/>
          </p:nvPr>
        </p:nvSpPr>
        <p:spPr>
          <a:noFill/>
          <a:ln/>
        </p:spPr>
        <p:txBody>
          <a:bodyPr/>
          <a:lstStyle/>
          <a:p>
            <a:endParaRPr lang="en-US">
              <a:latin typeface="Times New Roman" charset="0"/>
              <a:ea typeface="Arial" charset="0"/>
            </a:endParaRPr>
          </a:p>
        </p:txBody>
      </p:sp>
      <p:sp>
        <p:nvSpPr>
          <p:cNvPr id="71684" name="Slide Number Placeholder 3"/>
          <p:cNvSpPr>
            <a:spLocks noGrp="1"/>
          </p:cNvSpPr>
          <p:nvPr>
            <p:ph type="sldNum" sz="quarter" idx="5"/>
          </p:nvPr>
        </p:nvSpPr>
        <p:spPr>
          <a:noFill/>
        </p:spPr>
        <p:txBody>
          <a:bodyPr/>
          <a:lstStyle/>
          <a:p>
            <a:fld id="{344EE43C-05B3-7346-A853-72CB833E464E}" type="slidenum">
              <a:rPr lang="en-US"/>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4</a:t>
            </a:fld>
            <a:endParaRPr lang="en-US"/>
          </a:p>
        </p:txBody>
      </p:sp>
    </p:spTree>
    <p:extLst>
      <p:ext uri="{BB962C8B-B14F-4D97-AF65-F5344CB8AC3E}">
        <p14:creationId xmlns:p14="http://schemas.microsoft.com/office/powerpoint/2010/main" val="3200125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A83E898-914B-DF4C-B4CE-EF9896B3DFF8}" type="slidenum">
              <a:rPr lang="en-US"/>
              <a:pPr/>
              <a:t>5</a:t>
            </a:fld>
            <a:endParaRPr lang="en-US"/>
          </a:p>
        </p:txBody>
      </p:sp>
      <p:sp>
        <p:nvSpPr>
          <p:cNvPr id="24579" name="Rectangle 2"/>
          <p:cNvSpPr>
            <a:spLocks noGrp="1" noRot="1" noChangeAspect="1" noChangeArrowheads="1" noTextEdit="1"/>
          </p:cNvSpPr>
          <p:nvPr>
            <p:ph type="sldImg"/>
          </p:nvPr>
        </p:nvSpPr>
        <p:spPr>
          <a:xfrm>
            <a:off x="1503363" y="720725"/>
            <a:ext cx="4119562" cy="3089275"/>
          </a:xfrm>
          <a:ln/>
        </p:spPr>
      </p:sp>
      <p:sp>
        <p:nvSpPr>
          <p:cNvPr id="24580" name="Rectangle 3"/>
          <p:cNvSpPr>
            <a:spLocks noGrp="1" noChangeArrowheads="1"/>
          </p:cNvSpPr>
          <p:nvPr>
            <p:ph type="body" idx="1"/>
          </p:nvPr>
        </p:nvSpPr>
        <p:spPr>
          <a:noFill/>
          <a:ln/>
        </p:spPr>
        <p:txBody>
          <a:bodyPr/>
          <a:lstStyle/>
          <a:p>
            <a:pPr eaLnBrk="1" hangingPunct="1"/>
            <a:r>
              <a:rPr lang="en-US" sz="1000">
                <a:latin typeface="Times New Roman" charset="0"/>
                <a:ea typeface="Arial" charset="0"/>
              </a:rPr>
              <a:t>Here are key parts of the anatomy of the eye:</a:t>
            </a:r>
          </a:p>
          <a:p>
            <a:pPr eaLnBrk="1" hangingPunct="1">
              <a:buFontTx/>
              <a:buChar char="•"/>
            </a:pPr>
            <a:r>
              <a:rPr lang="en-US" sz="1000">
                <a:latin typeface="Times New Roman" charset="0"/>
                <a:ea typeface="Arial" charset="0"/>
              </a:rPr>
              <a:t>The </a:t>
            </a:r>
            <a:r>
              <a:rPr lang="en-US" sz="1000" b="1">
                <a:latin typeface="Times New Roman" charset="0"/>
                <a:ea typeface="Arial" charset="0"/>
              </a:rPr>
              <a:t>cornea</a:t>
            </a:r>
            <a:r>
              <a:rPr lang="en-US" sz="1000">
                <a:latin typeface="Times New Roman" charset="0"/>
                <a:ea typeface="Arial" charset="0"/>
              </a:rPr>
              <a:t> is the transparent, curved membrane on the front of the eye.</a:t>
            </a:r>
          </a:p>
          <a:p>
            <a:pPr eaLnBrk="1" hangingPunct="1">
              <a:buFontTx/>
              <a:buChar char="•"/>
            </a:pPr>
            <a:r>
              <a:rPr lang="en-US" sz="1000">
                <a:latin typeface="Times New Roman" charset="0"/>
                <a:ea typeface="Arial" charset="0"/>
              </a:rPr>
              <a:t>The </a:t>
            </a:r>
            <a:r>
              <a:rPr lang="en-US" sz="1000" b="1">
                <a:latin typeface="Times New Roman" charset="0"/>
                <a:ea typeface="Arial" charset="0"/>
              </a:rPr>
              <a:t>aqueous humor</a:t>
            </a:r>
            <a:r>
              <a:rPr lang="en-US" sz="1000">
                <a:latin typeface="Times New Roman" charset="0"/>
                <a:ea typeface="Arial" charset="0"/>
              </a:rPr>
              <a:t> fills the cavity between the cornea and the lens, and provides most of the optical power of the eye because of the large difference between its refractive index and the refractive index of the air outside the cornea.</a:t>
            </a:r>
          </a:p>
          <a:p>
            <a:pPr eaLnBrk="1" hangingPunct="1">
              <a:buFontTx/>
              <a:buChar char="•"/>
            </a:pPr>
            <a:r>
              <a:rPr lang="en-US" sz="1000">
                <a:latin typeface="Times New Roman" charset="0"/>
                <a:ea typeface="Arial" charset="0"/>
              </a:rPr>
              <a:t>The </a:t>
            </a:r>
            <a:r>
              <a:rPr lang="en-US" sz="1000" b="1">
                <a:latin typeface="Times New Roman" charset="0"/>
                <a:ea typeface="Arial" charset="0"/>
              </a:rPr>
              <a:t>iris</a:t>
            </a:r>
            <a:r>
              <a:rPr lang="en-US" sz="1000">
                <a:latin typeface="Times New Roman" charset="0"/>
                <a:ea typeface="Arial" charset="0"/>
              </a:rPr>
              <a:t> is the colored part of the eye, which covers the lens.  It is an opaque muscle, with a hole in the center called the </a:t>
            </a:r>
            <a:r>
              <a:rPr lang="en-US" sz="1000" b="1">
                <a:latin typeface="Times New Roman" charset="0"/>
                <a:ea typeface="Arial" charset="0"/>
              </a:rPr>
              <a:t>pupil</a:t>
            </a:r>
            <a:r>
              <a:rPr lang="en-US" sz="1000">
                <a:latin typeface="Times New Roman" charset="0"/>
                <a:ea typeface="Arial" charset="0"/>
              </a:rPr>
              <a:t> that lets light through to fall on the lens.  The iris opens and closes the pupil depending on the intensity of light; it opens in dim light, and closes in bright light.</a:t>
            </a:r>
          </a:p>
          <a:p>
            <a:pPr eaLnBrk="1" hangingPunct="1">
              <a:buFontTx/>
              <a:buChar char="•"/>
            </a:pPr>
            <a:r>
              <a:rPr lang="en-US" sz="1000">
                <a:latin typeface="Times New Roman" charset="0"/>
                <a:ea typeface="Arial" charset="0"/>
              </a:rPr>
              <a:t>The </a:t>
            </a:r>
            <a:r>
              <a:rPr lang="en-US" sz="1000" b="1">
                <a:latin typeface="Times New Roman" charset="0"/>
                <a:ea typeface="Arial" charset="0"/>
              </a:rPr>
              <a:t>lens</a:t>
            </a:r>
            <a:r>
              <a:rPr lang="en-US" sz="1000">
                <a:latin typeface="Times New Roman" charset="0"/>
                <a:ea typeface="Arial" charset="0"/>
              </a:rPr>
              <a:t> focuses light.  Under muscle control, it can move forward and backward, and also get thinner or fatter to change its focal length.</a:t>
            </a:r>
          </a:p>
          <a:p>
            <a:pPr eaLnBrk="1" hangingPunct="1">
              <a:buFontTx/>
              <a:buChar char="•"/>
            </a:pPr>
            <a:r>
              <a:rPr lang="en-US" sz="1000">
                <a:latin typeface="Times New Roman" charset="0"/>
                <a:ea typeface="Arial" charset="0"/>
              </a:rPr>
              <a:t>The </a:t>
            </a:r>
            <a:r>
              <a:rPr lang="en-US" sz="1000" b="1">
                <a:latin typeface="Times New Roman" charset="0"/>
                <a:ea typeface="Arial" charset="0"/>
              </a:rPr>
              <a:t>retina</a:t>
            </a:r>
            <a:r>
              <a:rPr lang="en-US" sz="1000">
                <a:latin typeface="Times New Roman" charset="0"/>
                <a:ea typeface="Arial" charset="0"/>
              </a:rPr>
              <a:t> is the surface of the inside of the eye, which is covered with light-sensitive receptor cells.</a:t>
            </a:r>
          </a:p>
          <a:p>
            <a:pPr eaLnBrk="1" hangingPunct="1">
              <a:buFontTx/>
              <a:buChar char="•"/>
            </a:pPr>
            <a:r>
              <a:rPr lang="en-US" sz="1000">
                <a:latin typeface="Times New Roman" charset="0"/>
                <a:ea typeface="Arial" charset="0"/>
              </a:rPr>
              <a:t>The </a:t>
            </a:r>
            <a:r>
              <a:rPr lang="en-US" sz="1000" b="1">
                <a:latin typeface="Times New Roman" charset="0"/>
                <a:ea typeface="Arial" charset="0"/>
              </a:rPr>
              <a:t>fovea </a:t>
            </a:r>
            <a:r>
              <a:rPr lang="en-US" sz="1000">
                <a:latin typeface="Times New Roman" charset="0"/>
                <a:ea typeface="Arial" charset="0"/>
              </a:rPr>
              <a:t>is the spot where the optical axis (center of the lens) impinges on the retina.  The highest density of photoreceptors can be found in the fovea; the fovea is the center of your visual field.</a:t>
            </a:r>
          </a:p>
          <a:p>
            <a:pPr eaLnBrk="1" hangingPunct="1"/>
            <a:endParaRPr lang="en-US" sz="1000">
              <a:latin typeface="Times New Roman" charset="0"/>
              <a:ea typeface="Arial" charset="0"/>
            </a:endParaRPr>
          </a:p>
          <a:p>
            <a:pPr eaLnBrk="1" hangingPunct="1"/>
            <a:r>
              <a:rPr lang="en-US" sz="1000">
                <a:latin typeface="Times New Roman" charset="0"/>
                <a:ea typeface="Arial" charset="0"/>
              </a:rPr>
              <a:t>Figure from Lilley, Lin, Hewitt, &amp; Howard, “Colour in Computer Graphics”, University of Manchester.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BF7D1CF5-A03F-DA49-8BDB-B1C2D9E01074}" type="slidenum">
              <a:rPr lang="en-US"/>
              <a:pPr/>
              <a:t>6</a:t>
            </a:fld>
            <a:endParaRPr lang="en-US"/>
          </a:p>
        </p:txBody>
      </p:sp>
      <p:sp>
        <p:nvSpPr>
          <p:cNvPr id="26627" name="Rectangle 2"/>
          <p:cNvSpPr>
            <a:spLocks noGrp="1" noRot="1" noChangeAspect="1" noChangeArrowheads="1" noTextEdit="1"/>
          </p:cNvSpPr>
          <p:nvPr>
            <p:ph type="sldImg"/>
          </p:nvPr>
        </p:nvSpPr>
        <p:spPr>
          <a:xfrm>
            <a:off x="1503363" y="720725"/>
            <a:ext cx="4119562" cy="3089275"/>
          </a:xfrm>
          <a:ln/>
        </p:spPr>
      </p:sp>
      <p:sp>
        <p:nvSpPr>
          <p:cNvPr id="26628"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There are two kinds of photoreceptor cells in the retina.  </a:t>
            </a:r>
            <a:r>
              <a:rPr lang="en-US" b="1">
                <a:latin typeface="Times New Roman" charset="0"/>
                <a:ea typeface="Arial" charset="0"/>
              </a:rPr>
              <a:t>Rods</a:t>
            </a:r>
            <a:r>
              <a:rPr lang="en-US">
                <a:latin typeface="Times New Roman" charset="0"/>
                <a:ea typeface="Arial" charset="0"/>
              </a:rPr>
              <a:t> operate under low-light conditions – night vision.  There is only one kind of rod, with one frequency response curve centered in green wavelengths, so rods don’t provide color vision.  Rods saturate at moderate intensities of light, so they contribute little to daytime vision.  </a:t>
            </a:r>
            <a:r>
              <a:rPr lang="en-US" b="1">
                <a:latin typeface="Times New Roman" charset="0"/>
                <a:ea typeface="Arial" charset="0"/>
              </a:rPr>
              <a:t>Cones</a:t>
            </a:r>
            <a:r>
              <a:rPr lang="en-US">
                <a:latin typeface="Times New Roman" charset="0"/>
                <a:ea typeface="Arial" charset="0"/>
              </a:rPr>
              <a:t> respond only in brighter light.  There are three kinds of cones, called S, M, and L after the centers of their wavelength peaks.  S cones have very weak frequency response centered in blue.  M and L cones are two orders of magnitude stronger, and their frequency response curves nearly overlap.</a:t>
            </a:r>
          </a:p>
          <a:p>
            <a:pPr eaLnBrk="1" hangingPunct="1"/>
            <a:endParaRPr lang="en-US">
              <a:latin typeface="Times New Roman" charset="0"/>
              <a:ea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Rods</a:t>
            </a:r>
            <a:r>
              <a:rPr lang="en-US" baseline="0" dirty="0" smtClean="0"/>
              <a:t> and cones aren’t distributed evenly in the eye.</a:t>
            </a:r>
          </a:p>
          <a:p>
            <a:r>
              <a:rPr lang="en-US" baseline="0" dirty="0" smtClean="0"/>
              <a:t>Most of the cones are in the center, most of the rods are on the edge.</a:t>
            </a:r>
          </a:p>
          <a:p>
            <a:r>
              <a:rPr lang="en-US" baseline="0" dirty="0" smtClean="0"/>
              <a:t>Rods, since they’re on the edge and pick up very coarse-grained information, are what we use for most of our peripheral vision. In fact, if you’re trying to spot shooting stars at night, you often pick out more things in your peripheral vision.</a:t>
            </a:r>
          </a:p>
          <a:p>
            <a:endParaRPr lang="en-US" baseline="0" dirty="0" smtClean="0"/>
          </a:p>
          <a:p>
            <a:r>
              <a:rPr lang="en-US" baseline="0" dirty="0" smtClean="0"/>
              <a:t>You can also see the blind spot in this poorly-scanned photo (from </a:t>
            </a:r>
            <a:r>
              <a:rPr lang="pl-PL" baseline="0" dirty="0" smtClean="0"/>
              <a:t>http://</a:t>
            </a:r>
            <a:r>
              <a:rPr lang="pl-PL" baseline="0" dirty="0" err="1" smtClean="0"/>
              <a:t>www.unc.edu</a:t>
            </a:r>
            <a:r>
              <a:rPr lang="pl-PL" baseline="0" dirty="0" smtClean="0"/>
              <a:t>/~</a:t>
            </a:r>
            <a:r>
              <a:rPr lang="pl-PL" baseline="0" dirty="0" err="1" smtClean="0"/>
              <a:t>ejw</a:t>
            </a:r>
            <a:r>
              <a:rPr lang="pl-PL" baseline="0" dirty="0" smtClean="0"/>
              <a:t>/rod-</a:t>
            </a:r>
            <a:r>
              <a:rPr lang="pl-PL" baseline="0" dirty="0" err="1" smtClean="0"/>
              <a:t>cone</a:t>
            </a:r>
            <a:r>
              <a:rPr lang="pl-PL" baseline="0" dirty="0" smtClean="0"/>
              <a:t>-</a:t>
            </a:r>
            <a:r>
              <a:rPr lang="pl-PL" baseline="0" dirty="0" err="1" smtClean="0"/>
              <a:t>dist.html</a:t>
            </a:r>
            <a:r>
              <a:rPr lang="pl-PL" baseline="0" dirty="0" smtClean="0"/>
              <a:t>). The blind spot </a:t>
            </a:r>
            <a:r>
              <a:rPr lang="pl-PL" baseline="0" dirty="0" err="1" smtClean="0"/>
              <a:t>is</a:t>
            </a:r>
            <a:r>
              <a:rPr lang="pl-PL" baseline="0" dirty="0" smtClean="0"/>
              <a:t> </a:t>
            </a:r>
            <a:r>
              <a:rPr lang="pl-PL" baseline="0" dirty="0" err="1" smtClean="0"/>
              <a:t>where</a:t>
            </a:r>
            <a:r>
              <a:rPr lang="pl-PL" baseline="0" dirty="0" smtClean="0"/>
              <a:t> the </a:t>
            </a:r>
            <a:r>
              <a:rPr lang="pl-PL" baseline="0" dirty="0" err="1" smtClean="0"/>
              <a:t>optic</a:t>
            </a:r>
            <a:r>
              <a:rPr lang="pl-PL" baseline="0" dirty="0" smtClean="0"/>
              <a:t> </a:t>
            </a:r>
            <a:r>
              <a:rPr lang="pl-PL" baseline="0" dirty="0" err="1" smtClean="0"/>
              <a:t>nerve</a:t>
            </a:r>
            <a:r>
              <a:rPr lang="pl-PL" baseline="0" dirty="0" smtClean="0"/>
              <a:t> </a:t>
            </a:r>
            <a:r>
              <a:rPr lang="pl-PL" baseline="0" dirty="0" err="1" smtClean="0"/>
              <a:t>is</a:t>
            </a:r>
            <a:r>
              <a:rPr lang="pl-PL" baseline="0" dirty="0" smtClean="0"/>
              <a:t> </a:t>
            </a:r>
            <a:r>
              <a:rPr lang="pl-PL" baseline="0" dirty="0" err="1" smtClean="0"/>
              <a:t>located</a:t>
            </a:r>
            <a:r>
              <a:rPr lang="pl-PL" baseline="0" dirty="0" smtClean="0"/>
              <a:t> on the </a:t>
            </a:r>
            <a:r>
              <a:rPr lang="pl-PL" baseline="0" dirty="0" err="1" smtClean="0"/>
              <a:t>back</a:t>
            </a:r>
            <a:r>
              <a:rPr lang="pl-PL" baseline="0" dirty="0" smtClean="0"/>
              <a:t> of the </a:t>
            </a:r>
            <a:r>
              <a:rPr lang="pl-PL" baseline="0" dirty="0" err="1" smtClean="0"/>
              <a:t>eye</a:t>
            </a:r>
            <a:r>
              <a:rPr lang="pl-PL" baseline="0" dirty="0" smtClean="0"/>
              <a:t>.</a:t>
            </a:r>
          </a:p>
          <a:p>
            <a:endParaRPr lang="pl-PL" baseline="0" dirty="0" smtClean="0"/>
          </a:p>
          <a:p>
            <a:endParaRPr lang="en-US"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7</a:t>
            </a:fld>
            <a:endParaRPr lang="en-US"/>
          </a:p>
        </p:txBody>
      </p:sp>
    </p:spTree>
    <p:extLst>
      <p:ext uri="{BB962C8B-B14F-4D97-AF65-F5344CB8AC3E}">
        <p14:creationId xmlns:p14="http://schemas.microsoft.com/office/powerpoint/2010/main" val="243192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3355B48-9455-8E44-B469-1BE1984C2EBF}" type="slidenum">
              <a:rPr lang="en-US"/>
              <a:pPr/>
              <a:t>8</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The rods and cones do not send their signals directly to the visual cortex; instead, the signals are recombined into three channels.  One channel is </a:t>
            </a:r>
            <a:r>
              <a:rPr lang="en-US" b="1">
                <a:latin typeface="Times New Roman" charset="0"/>
                <a:ea typeface="Arial" charset="0"/>
              </a:rPr>
              <a:t>brightness</a:t>
            </a:r>
            <a:r>
              <a:rPr lang="en-US">
                <a:latin typeface="Times New Roman" charset="0"/>
                <a:ea typeface="Arial" charset="0"/>
              </a:rPr>
              <a:t>, produced by the M and L cones and the rods.  This is the only channel really active at night.  The other two channels convey color </a:t>
            </a:r>
            <a:r>
              <a:rPr lang="en-US" b="1">
                <a:latin typeface="Times New Roman" charset="0"/>
                <a:ea typeface="Arial" charset="0"/>
              </a:rPr>
              <a:t>differences</a:t>
            </a:r>
            <a:r>
              <a:rPr lang="en-US">
                <a:latin typeface="Times New Roman" charset="0"/>
                <a:ea typeface="Arial" charset="0"/>
              </a:rPr>
              <a:t>, red-green and blue-yellow.  For the red-green channel, for example, high responses mean red, and low responses indicate green.</a:t>
            </a:r>
          </a:p>
          <a:p>
            <a:pPr eaLnBrk="1" hangingPunct="1"/>
            <a:r>
              <a:rPr lang="en-US">
                <a:latin typeface="Times New Roman" charset="0"/>
                <a:ea typeface="Arial" charset="0"/>
              </a:rPr>
              <a:t>These difference channels drive the theory of </a:t>
            </a:r>
            <a:r>
              <a:rPr lang="en-US" b="1">
                <a:latin typeface="Times New Roman" charset="0"/>
                <a:ea typeface="Arial" charset="0"/>
              </a:rPr>
              <a:t>opponent colors</a:t>
            </a:r>
            <a:r>
              <a:rPr lang="en-US">
                <a:latin typeface="Times New Roman" charset="0"/>
                <a:ea typeface="Arial" charset="0"/>
              </a:rPr>
              <a:t>: red and green are good contrasting colors because they drive the red-green channel to opposite extremes.  Similarly, black/white and blue/yellow are good contrasting pairs.</a:t>
            </a:r>
            <a:endParaRPr lang="en-US" b="1">
              <a:latin typeface="Times New Roman" charset="0"/>
              <a:ea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E05B128C-0F30-0A4A-9644-C8AB662E189B}" type="slidenum">
              <a:rPr lang="en-US"/>
              <a:pPr/>
              <a:t>9</a:t>
            </a:fld>
            <a:endParaRPr lang="en-US"/>
          </a:p>
        </p:txBody>
      </p:sp>
      <p:sp>
        <p:nvSpPr>
          <p:cNvPr id="30723" name="Rectangle 2"/>
          <p:cNvSpPr>
            <a:spLocks noGrp="1" noRot="1" noChangeAspect="1" noChangeArrowheads="1" noTextEdit="1"/>
          </p:cNvSpPr>
          <p:nvPr>
            <p:ph type="sldImg"/>
          </p:nvPr>
        </p:nvSpPr>
        <p:spPr>
          <a:xfrm>
            <a:off x="1503363" y="720725"/>
            <a:ext cx="4119562" cy="3089275"/>
          </a:xfrm>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charset="0"/>
                <a:ea typeface="Arial" charset="0"/>
              </a:rPr>
              <a:t>Color deficiency (“color blindness”) affects a significant fraction of human beings.  An overwhelming number of them are male.</a:t>
            </a:r>
          </a:p>
          <a:p>
            <a:pPr eaLnBrk="1" hangingPunct="1"/>
            <a:r>
              <a:rPr lang="en-US" dirty="0">
                <a:latin typeface="Times New Roman" charset="0"/>
                <a:ea typeface="Arial" charset="0"/>
              </a:rPr>
              <a:t>There are three kinds of color deficiency, which we can understand better now that we understand a little about the eye’s anatomy:</a:t>
            </a:r>
          </a:p>
          <a:p>
            <a:pPr eaLnBrk="1" hangingPunct="1">
              <a:buFontTx/>
              <a:buChar char="•"/>
            </a:pPr>
            <a:r>
              <a:rPr lang="en-US" b="1" dirty="0" err="1">
                <a:latin typeface="Times New Roman" charset="0"/>
                <a:ea typeface="Arial" charset="0"/>
              </a:rPr>
              <a:t>Protanopia</a:t>
            </a:r>
            <a:r>
              <a:rPr lang="en-US" dirty="0">
                <a:latin typeface="Times New Roman" charset="0"/>
                <a:ea typeface="Arial" charset="0"/>
              </a:rPr>
              <a:t> is missing or bad L cones.  The consequence is reduced sensitivity to red-green differences (the L-M channel is weaker), and reds are perceived as darker than normal.</a:t>
            </a:r>
          </a:p>
          <a:p>
            <a:pPr eaLnBrk="1" hangingPunct="1">
              <a:buFontTx/>
              <a:buChar char="•"/>
            </a:pPr>
            <a:r>
              <a:rPr lang="en-US" b="1" dirty="0" err="1">
                <a:latin typeface="Times New Roman" charset="0"/>
                <a:ea typeface="Arial" charset="0"/>
              </a:rPr>
              <a:t>Deuteranopia</a:t>
            </a:r>
            <a:r>
              <a:rPr lang="en-US" dirty="0">
                <a:latin typeface="Times New Roman" charset="0"/>
                <a:ea typeface="Arial" charset="0"/>
              </a:rPr>
              <a:t> is caused by missing or malfunctioning M cones. Red-green difference sensitivity is reduced, but reds do not appear darker.</a:t>
            </a:r>
          </a:p>
          <a:p>
            <a:pPr eaLnBrk="1" hangingPunct="1">
              <a:buFontTx/>
              <a:buChar char="•"/>
            </a:pPr>
            <a:r>
              <a:rPr lang="en-US" b="1" dirty="0" err="1">
                <a:latin typeface="Times New Roman" charset="0"/>
                <a:ea typeface="Arial" charset="0"/>
              </a:rPr>
              <a:t>Tritanopia</a:t>
            </a:r>
            <a:r>
              <a:rPr lang="en-US" dirty="0">
                <a:latin typeface="Times New Roman" charset="0"/>
                <a:ea typeface="Arial" charset="0"/>
              </a:rPr>
              <a:t> is caused by missing or malfunctioning S cones, and results in blue-yellow insensitivity.</a:t>
            </a:r>
          </a:p>
          <a:p>
            <a:pPr eaLnBrk="1" hangingPunct="1"/>
            <a:r>
              <a:rPr lang="en-US" dirty="0">
                <a:latin typeface="Times New Roman" charset="0"/>
                <a:ea typeface="Arial" charset="0"/>
              </a:rPr>
              <a:t>Red/green color blindness affects about 8% of males and 0.4% of females; blue/yellow color blindness is much much rarer.</a:t>
            </a:r>
          </a:p>
          <a:p>
            <a:pPr eaLnBrk="1" hangingPunct="1"/>
            <a:r>
              <a:rPr lang="en-US" dirty="0">
                <a:latin typeface="Times New Roman" charset="0"/>
                <a:ea typeface="Arial" charset="0"/>
              </a:rPr>
              <a:t>But since color blindness affects so many people, it is essential to take it into account when you are deciding how to use color in a user interface.  Don’t depend solely on color distinctions, particularly red-green distinctions, for conveying information. Microsoft Office applications fail in this respect: red wavy underlines indicate spelling errors, while identical green wavy underlines indicate grammar errors.</a:t>
            </a:r>
          </a:p>
          <a:p>
            <a:pPr eaLnBrk="1" hangingPunct="1"/>
            <a:r>
              <a:rPr lang="en-US" dirty="0">
                <a:latin typeface="Times New Roman" charset="0"/>
                <a:ea typeface="Arial" charset="0"/>
              </a:rPr>
              <a:t>Traffic lights are another source of problems.  How do red-green color-blind people know whether the light is green or red?  Fortunately, there’s a spatial cue: red is always above (or to the right of) green.  </a:t>
            </a:r>
            <a:r>
              <a:rPr lang="en-US" dirty="0" err="1">
                <a:latin typeface="Times New Roman" charset="0"/>
                <a:ea typeface="Arial" charset="0"/>
              </a:rPr>
              <a:t>Protanopia</a:t>
            </a:r>
            <a:r>
              <a:rPr lang="en-US" dirty="0">
                <a:latin typeface="Times New Roman" charset="0"/>
                <a:ea typeface="Arial" charset="0"/>
              </a:rPr>
              <a:t> sufferers (as opposed to </a:t>
            </a:r>
            <a:r>
              <a:rPr lang="en-US" dirty="0" err="1">
                <a:latin typeface="Times New Roman" charset="0"/>
                <a:ea typeface="Arial" charset="0"/>
              </a:rPr>
              <a:t>deuteranopians</a:t>
            </a:r>
            <a:r>
              <a:rPr lang="en-US" dirty="0">
                <a:latin typeface="Times New Roman" charset="0"/>
                <a:ea typeface="Arial" charset="0"/>
              </a:rPr>
              <a:t>) have an additional advantage: the red light looks darker than the green light.</a:t>
            </a:r>
          </a:p>
          <a:p>
            <a:r>
              <a:rPr lang="en-US" dirty="0">
                <a:latin typeface="Times New Roman" charset="0"/>
                <a:ea typeface="Arial" charset="0"/>
              </a:rPr>
              <a:t>There are online tools for checking your interface against various kinds of color blindness; one good one is </a:t>
            </a:r>
            <a:r>
              <a:rPr lang="en-US" dirty="0" err="1">
                <a:latin typeface="Times New Roman" charset="0"/>
                <a:ea typeface="Arial" charset="0"/>
              </a:rPr>
              <a:t>Vischeck</a:t>
            </a:r>
            <a:r>
              <a:rPr lang="en-US" dirty="0">
                <a:latin typeface="Times New Roman" charset="0"/>
                <a:ea typeface="Arial" charset="0"/>
              </a:rPr>
              <a:t> (http://</a:t>
            </a:r>
            <a:r>
              <a:rPr lang="en-US" dirty="0" err="1">
                <a:latin typeface="Times New Roman" charset="0"/>
                <a:ea typeface="Arial" charset="0"/>
              </a:rPr>
              <a:t>www.vischeck.com</a:t>
            </a:r>
            <a:r>
              <a:rPr lang="en-US" dirty="0">
                <a:latin typeface="Times New Roman" charset="0"/>
                <a:ea typeface="Arial" charset="0"/>
              </a:rPr>
              <a:t>/</a:t>
            </a:r>
            <a:r>
              <a:rPr lang="en-US" dirty="0" err="1">
                <a:latin typeface="Times New Roman" charset="0"/>
                <a:ea typeface="Arial" charset="0"/>
              </a:rPr>
              <a:t>vischeck</a:t>
            </a:r>
            <a:r>
              <a:rPr lang="en-US" dirty="0">
                <a:latin typeface="Times New Roman" charset="0"/>
                <a:ea typeface="Arial" charset="0"/>
              </a:rPr>
              <a:t>/).</a:t>
            </a:r>
          </a:p>
          <a:p>
            <a:r>
              <a:rPr lang="en-US" dirty="0">
                <a:latin typeface="Times New Roman" charset="0"/>
                <a:ea typeface="Arial" charset="0"/>
              </a:rPr>
              <a:t>Henry </a:t>
            </a:r>
            <a:r>
              <a:rPr lang="en-US" dirty="0" err="1">
                <a:latin typeface="Times New Roman" charset="0"/>
                <a:ea typeface="Arial" charset="0"/>
              </a:rPr>
              <a:t>Sturman</a:t>
            </a:r>
            <a:r>
              <a:rPr lang="en-US" dirty="0">
                <a:latin typeface="Times New Roman" charset="0"/>
                <a:ea typeface="Arial" charset="0"/>
              </a:rPr>
              <a:t> is a red-green colorblind software developer who has written a good article about what it’s like (http://</a:t>
            </a:r>
            <a:r>
              <a:rPr lang="en-US" dirty="0" err="1">
                <a:latin typeface="Times New Roman" charset="0"/>
                <a:ea typeface="Arial" charset="0"/>
              </a:rPr>
              <a:t>henrysturman.com</a:t>
            </a:r>
            <a:r>
              <a:rPr lang="en-US" dirty="0">
                <a:latin typeface="Times New Roman" charset="0"/>
                <a:ea typeface="Arial" charset="0"/>
              </a:rPr>
              <a:t>/</a:t>
            </a:r>
            <a:r>
              <a:rPr lang="en-US" dirty="0" err="1">
                <a:latin typeface="Times New Roman" charset="0"/>
                <a:ea typeface="Arial" charset="0"/>
              </a:rPr>
              <a:t>english</a:t>
            </a:r>
            <a:r>
              <a:rPr lang="en-US" dirty="0">
                <a:latin typeface="Times New Roman" charset="0"/>
                <a:ea typeface="Arial" charset="0"/>
              </a:rPr>
              <a:t>/articles/</a:t>
            </a:r>
            <a:r>
              <a:rPr lang="en-US" dirty="0" err="1">
                <a:latin typeface="Times New Roman" charset="0"/>
                <a:ea typeface="Arial" charset="0"/>
              </a:rPr>
              <a:t>colorvision.html</a:t>
            </a:r>
            <a:r>
              <a:rPr lang="en-US" dirty="0">
                <a:latin typeface="Times New Roman" charset="0"/>
                <a:ea typeface="Arial"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4.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L16: Color</a:t>
            </a:r>
            <a:endParaRPr lang="en-US" dirty="0"/>
          </a:p>
        </p:txBody>
      </p:sp>
      <p:sp>
        <p:nvSpPr>
          <p:cNvPr id="3" name="Subtitle 2"/>
          <p:cNvSpPr>
            <a:spLocks noGrp="1"/>
          </p:cNvSpPr>
          <p:nvPr>
            <p:ph type="subTitle" idx="1"/>
          </p:nvPr>
        </p:nvSpPr>
        <p:spPr>
          <a:xfrm>
            <a:off x="1371600" y="3505200"/>
            <a:ext cx="6858000" cy="2133600"/>
          </a:xfrm>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Blindness</a:t>
            </a:r>
            <a:endParaRPr lang="en-US" dirty="0"/>
          </a:p>
        </p:txBody>
      </p:sp>
      <p:sp>
        <p:nvSpPr>
          <p:cNvPr id="4" name="Date Placeholder 3"/>
          <p:cNvSpPr>
            <a:spLocks noGrp="1"/>
          </p:cNvSpPr>
          <p:nvPr>
            <p:ph type="dt" sz="half" idx="10"/>
          </p:nvPr>
        </p:nvSpPr>
        <p:spPr>
          <a:xfrm>
            <a:off x="685800" y="6245225"/>
            <a:ext cx="1371600" cy="476250"/>
          </a:xfrm>
        </p:spPr>
        <p:txBody>
          <a:bodyPr/>
          <a:lstStyle/>
          <a:p>
            <a:pPr>
              <a:defRPr/>
            </a:pPr>
            <a:r>
              <a:rPr lang="en-US" smtClean="0"/>
              <a:t>Spring 2013</a:t>
            </a:r>
            <a:endParaRPr lang="en-US"/>
          </a:p>
        </p:txBody>
      </p:sp>
      <p:sp>
        <p:nvSpPr>
          <p:cNvPr id="5" name="Footer Placeholder 4"/>
          <p:cNvSpPr>
            <a:spLocks noGrp="1"/>
          </p:cNvSpPr>
          <p:nvPr>
            <p:ph type="ftr" sz="quarter" idx="11"/>
          </p:nvPr>
        </p:nvSpPr>
        <p:spPr>
          <a:xfrm>
            <a:off x="2133600" y="6245225"/>
            <a:ext cx="5562600" cy="476250"/>
          </a:xfrm>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a:xfrm>
            <a:off x="7772400" y="6245225"/>
            <a:ext cx="1143000" cy="476250"/>
          </a:xfrm>
        </p:spPr>
        <p:txBody>
          <a:bodyPr/>
          <a:lstStyle/>
          <a:p>
            <a:fld id="{08BF3C87-60DA-48BB-AE3C-B67AEA404027}" type="slidenum">
              <a:rPr lang="en-US" smtClean="0"/>
              <a:pPr/>
              <a:t>10</a:t>
            </a:fld>
            <a:endParaRPr lang="en-US"/>
          </a:p>
        </p:txBody>
      </p:sp>
      <p:pic>
        <p:nvPicPr>
          <p:cNvPr id="7" name="Picture 6"/>
          <p:cNvPicPr>
            <a:picLocks noChangeAspect="1"/>
          </p:cNvPicPr>
          <p:nvPr/>
        </p:nvPicPr>
        <p:blipFill>
          <a:blip r:embed="rId3"/>
          <a:stretch>
            <a:fillRect/>
          </a:stretch>
        </p:blipFill>
        <p:spPr>
          <a:xfrm>
            <a:off x="609600" y="1143000"/>
            <a:ext cx="2540000" cy="2540000"/>
          </a:xfrm>
          <a:prstGeom prst="rect">
            <a:avLst/>
          </a:prstGeom>
        </p:spPr>
      </p:pic>
      <p:pic>
        <p:nvPicPr>
          <p:cNvPr id="8" name="Picture 7"/>
          <p:cNvPicPr>
            <a:picLocks noChangeAspect="1"/>
          </p:cNvPicPr>
          <p:nvPr/>
        </p:nvPicPr>
        <p:blipFill>
          <a:blip r:embed="rId4"/>
          <a:stretch>
            <a:fillRect/>
          </a:stretch>
        </p:blipFill>
        <p:spPr>
          <a:xfrm>
            <a:off x="685800" y="3657600"/>
            <a:ext cx="2540000" cy="2540000"/>
          </a:xfrm>
          <a:prstGeom prst="rect">
            <a:avLst/>
          </a:prstGeom>
        </p:spPr>
      </p:pic>
      <p:pic>
        <p:nvPicPr>
          <p:cNvPr id="9" name="Picture 8"/>
          <p:cNvPicPr>
            <a:picLocks noChangeAspect="1"/>
          </p:cNvPicPr>
          <p:nvPr/>
        </p:nvPicPr>
        <p:blipFill>
          <a:blip r:embed="rId5"/>
          <a:stretch>
            <a:fillRect/>
          </a:stretch>
        </p:blipFill>
        <p:spPr>
          <a:xfrm>
            <a:off x="3200400" y="1143000"/>
            <a:ext cx="2540000" cy="2540000"/>
          </a:xfrm>
          <a:prstGeom prst="rect">
            <a:avLst/>
          </a:prstGeom>
        </p:spPr>
      </p:pic>
      <p:pic>
        <p:nvPicPr>
          <p:cNvPr id="10" name="Picture 9"/>
          <p:cNvPicPr>
            <a:picLocks noChangeAspect="1"/>
          </p:cNvPicPr>
          <p:nvPr/>
        </p:nvPicPr>
        <p:blipFill>
          <a:blip r:embed="rId6"/>
          <a:stretch>
            <a:fillRect/>
          </a:stretch>
        </p:blipFill>
        <p:spPr>
          <a:xfrm>
            <a:off x="3200400" y="3657600"/>
            <a:ext cx="2540000" cy="2540000"/>
          </a:xfrm>
          <a:prstGeom prst="rect">
            <a:avLst/>
          </a:prstGeom>
        </p:spPr>
      </p:pic>
      <p:pic>
        <p:nvPicPr>
          <p:cNvPr id="11" name="Picture 10"/>
          <p:cNvPicPr>
            <a:picLocks noChangeAspect="1"/>
          </p:cNvPicPr>
          <p:nvPr/>
        </p:nvPicPr>
        <p:blipFill>
          <a:blip r:embed="rId7"/>
          <a:stretch>
            <a:fillRect/>
          </a:stretch>
        </p:blipFill>
        <p:spPr>
          <a:xfrm>
            <a:off x="5715000" y="1143000"/>
            <a:ext cx="2616200" cy="2540000"/>
          </a:xfrm>
          <a:prstGeom prst="rect">
            <a:avLst/>
          </a:prstGeom>
        </p:spPr>
      </p:pic>
      <p:pic>
        <p:nvPicPr>
          <p:cNvPr id="12" name="Picture 11"/>
          <p:cNvPicPr>
            <a:picLocks noChangeAspect="1"/>
          </p:cNvPicPr>
          <p:nvPr/>
        </p:nvPicPr>
        <p:blipFill>
          <a:blip r:embed="rId8"/>
          <a:stretch>
            <a:fillRect/>
          </a:stretch>
        </p:blipFill>
        <p:spPr>
          <a:xfrm>
            <a:off x="5791200" y="3657600"/>
            <a:ext cx="2540000" cy="2540000"/>
          </a:xfrm>
          <a:prstGeom prst="rect">
            <a:avLst/>
          </a:prstGeom>
        </p:spPr>
      </p:pic>
    </p:spTree>
    <p:extLst>
      <p:ext uri="{BB962C8B-B14F-4D97-AF65-F5344CB8AC3E}">
        <p14:creationId xmlns:p14="http://schemas.microsoft.com/office/powerpoint/2010/main" val="17062039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Blindness</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11</a:t>
            </a:fld>
            <a:endParaRPr lang="en-US"/>
          </a:p>
        </p:txBody>
      </p:sp>
      <p:pic>
        <p:nvPicPr>
          <p:cNvPr id="7" name="Picture 6"/>
          <p:cNvPicPr>
            <a:picLocks noChangeAspect="1"/>
          </p:cNvPicPr>
          <p:nvPr/>
        </p:nvPicPr>
        <p:blipFill>
          <a:blip r:embed="rId3"/>
          <a:stretch>
            <a:fillRect/>
          </a:stretch>
        </p:blipFill>
        <p:spPr>
          <a:xfrm>
            <a:off x="381000" y="1143000"/>
            <a:ext cx="5080000" cy="2489200"/>
          </a:xfrm>
          <a:prstGeom prst="rect">
            <a:avLst/>
          </a:prstGeom>
        </p:spPr>
      </p:pic>
      <p:pic>
        <p:nvPicPr>
          <p:cNvPr id="8" name="Picture 7"/>
          <p:cNvPicPr>
            <a:picLocks noChangeAspect="1"/>
          </p:cNvPicPr>
          <p:nvPr/>
        </p:nvPicPr>
        <p:blipFill>
          <a:blip r:embed="rId4"/>
          <a:stretch>
            <a:fillRect/>
          </a:stretch>
        </p:blipFill>
        <p:spPr>
          <a:xfrm>
            <a:off x="3505200" y="3352800"/>
            <a:ext cx="5080000" cy="2489200"/>
          </a:xfrm>
          <a:prstGeom prst="rect">
            <a:avLst/>
          </a:prstGeom>
        </p:spPr>
      </p:pic>
    </p:spTree>
    <p:extLst>
      <p:ext uri="{BB962C8B-B14F-4D97-AF65-F5344CB8AC3E}">
        <p14:creationId xmlns:p14="http://schemas.microsoft.com/office/powerpoint/2010/main" val="641779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Blindness</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12</a:t>
            </a:fld>
            <a:endParaRPr lang="en-US"/>
          </a:p>
        </p:txBody>
      </p:sp>
      <p:pic>
        <p:nvPicPr>
          <p:cNvPr id="7" name="Picture 6"/>
          <p:cNvPicPr>
            <a:picLocks noChangeAspect="1"/>
          </p:cNvPicPr>
          <p:nvPr/>
        </p:nvPicPr>
        <p:blipFill>
          <a:blip r:embed="rId3"/>
          <a:stretch>
            <a:fillRect/>
          </a:stretch>
        </p:blipFill>
        <p:spPr>
          <a:xfrm>
            <a:off x="304800" y="1371600"/>
            <a:ext cx="4178300" cy="3975100"/>
          </a:xfrm>
          <a:prstGeom prst="rect">
            <a:avLst/>
          </a:prstGeom>
        </p:spPr>
      </p:pic>
      <p:pic>
        <p:nvPicPr>
          <p:cNvPr id="8" name="Picture 7"/>
          <p:cNvPicPr>
            <a:picLocks noChangeAspect="1"/>
          </p:cNvPicPr>
          <p:nvPr/>
        </p:nvPicPr>
        <p:blipFill>
          <a:blip r:embed="rId4"/>
          <a:stretch>
            <a:fillRect/>
          </a:stretch>
        </p:blipFill>
        <p:spPr>
          <a:xfrm>
            <a:off x="4648200" y="2057400"/>
            <a:ext cx="4178300" cy="3975100"/>
          </a:xfrm>
          <a:prstGeom prst="rect">
            <a:avLst/>
          </a:prstGeom>
        </p:spPr>
      </p:pic>
    </p:spTree>
    <p:extLst>
      <p:ext uri="{BB962C8B-B14F-4D97-AF65-F5344CB8AC3E}">
        <p14:creationId xmlns:p14="http://schemas.microsoft.com/office/powerpoint/2010/main" val="28572812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ea typeface="ＭＳ Ｐゴシック" charset="-128"/>
              </a:rPr>
              <a:t>Chromatic Aberration</a:t>
            </a:r>
          </a:p>
        </p:txBody>
      </p:sp>
      <p:sp>
        <p:nvSpPr>
          <p:cNvPr id="31747" name="Rectangle 3"/>
          <p:cNvSpPr>
            <a:spLocks noGrp="1" noChangeArrowheads="1"/>
          </p:cNvSpPr>
          <p:nvPr>
            <p:ph type="body" idx="1"/>
          </p:nvPr>
        </p:nvSpPr>
        <p:spPr/>
        <p:txBody>
          <a:bodyPr/>
          <a:lstStyle/>
          <a:p>
            <a:pPr eaLnBrk="1" hangingPunct="1"/>
            <a:r>
              <a:rPr lang="en-US">
                <a:ea typeface="Arial" charset="0"/>
              </a:rPr>
              <a:t>Different wavelengths focus differently</a:t>
            </a:r>
          </a:p>
          <a:p>
            <a:pPr lvl="1" eaLnBrk="1" hangingPunct="1"/>
            <a:r>
              <a:rPr lang="en-US">
                <a:ea typeface="Arial" charset="0"/>
              </a:rPr>
              <a:t>Highly separated wavelengths (red &amp; blue) can</a:t>
            </a:r>
            <a:r>
              <a:rPr lang="en-US">
                <a:latin typeface="Verdana" charset="0"/>
                <a:ea typeface="Arial" charset="0"/>
              </a:rPr>
              <a:t>’</a:t>
            </a:r>
            <a:r>
              <a:rPr lang="en-US">
                <a:ea typeface="Arial" charset="0"/>
              </a:rPr>
              <a:t>t be focused simultaneously</a:t>
            </a:r>
          </a:p>
          <a:p>
            <a:pPr eaLnBrk="1" hangingPunct="1"/>
            <a:r>
              <a:rPr lang="en-US">
                <a:ea typeface="Arial" charset="0"/>
              </a:rPr>
              <a:t>Guideline: don</a:t>
            </a:r>
            <a:r>
              <a:rPr lang="en-US">
                <a:latin typeface="Verdana" charset="0"/>
                <a:ea typeface="Arial" charset="0"/>
              </a:rPr>
              <a:t>’</a:t>
            </a:r>
            <a:r>
              <a:rPr lang="en-US">
                <a:ea typeface="Arial" charset="0"/>
              </a:rPr>
              <a:t>t use red-on-blue text</a:t>
            </a:r>
          </a:p>
          <a:p>
            <a:pPr lvl="1" eaLnBrk="1" hangingPunct="1"/>
            <a:r>
              <a:rPr lang="en-US">
                <a:ea typeface="Arial" charset="0"/>
              </a:rPr>
              <a:t>It looks fuzzy and hurts to read</a:t>
            </a:r>
          </a:p>
          <a:p>
            <a:pPr eaLnBrk="1" hangingPunct="1"/>
            <a:endParaRPr lang="en-US">
              <a:ea typeface="Arial" charset="0"/>
            </a:endParaRPr>
          </a:p>
          <a:p>
            <a:pPr eaLnBrk="1" hangingPunct="1"/>
            <a:endParaRPr lang="en-US">
              <a:ea typeface="Arial" charset="0"/>
            </a:endParaRPr>
          </a:p>
          <a:p>
            <a:pPr eaLnBrk="1" hangingPunct="1">
              <a:buFontTx/>
              <a:buNone/>
            </a:pPr>
            <a:endParaRPr lang="en-US">
              <a:ea typeface="Arial" charset="0"/>
            </a:endParaRPr>
          </a:p>
        </p:txBody>
      </p:sp>
      <p:sp>
        <p:nvSpPr>
          <p:cNvPr id="3174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174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1750" name="Slide Number Placeholder 5"/>
          <p:cNvSpPr>
            <a:spLocks noGrp="1"/>
          </p:cNvSpPr>
          <p:nvPr>
            <p:ph type="sldNum" sz="quarter" idx="12"/>
          </p:nvPr>
        </p:nvSpPr>
        <p:spPr>
          <a:noFill/>
        </p:spPr>
        <p:txBody>
          <a:bodyPr/>
          <a:lstStyle/>
          <a:p>
            <a:fld id="{8191CACA-CA54-4C4C-898B-D0DEB89C17AD}" type="slidenum">
              <a:rPr lang="en-US"/>
              <a:pPr/>
              <a:t>13</a:t>
            </a:fld>
            <a:endParaRPr lang="en-US"/>
          </a:p>
        </p:txBody>
      </p:sp>
      <p:pic>
        <p:nvPicPr>
          <p:cNvPr id="31751" name="Picture 5" descr="forcequit"/>
          <p:cNvPicPr>
            <a:picLocks noChangeAspect="1" noChangeArrowheads="1"/>
          </p:cNvPicPr>
          <p:nvPr/>
        </p:nvPicPr>
        <p:blipFill>
          <a:blip r:embed="rId3"/>
          <a:srcRect/>
          <a:stretch>
            <a:fillRect/>
          </a:stretch>
        </p:blipFill>
        <p:spPr bwMode="auto">
          <a:xfrm>
            <a:off x="1981200" y="4114800"/>
            <a:ext cx="4724400" cy="1516063"/>
          </a:xfrm>
          <a:prstGeom prst="rect">
            <a:avLst/>
          </a:prstGeom>
          <a:noFill/>
          <a:ln w="9525">
            <a:noFill/>
            <a:miter lim="800000"/>
            <a:headEnd/>
            <a:tailEnd/>
          </a:ln>
        </p:spPr>
      </p:pic>
    </p:spTree>
    <p:extLst>
      <p:ext uri="{BB962C8B-B14F-4D97-AF65-F5344CB8AC3E}">
        <p14:creationId xmlns:p14="http://schemas.microsoft.com/office/powerpoint/2010/main" val="93993683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ea typeface="ＭＳ Ｐゴシック" charset="-128"/>
              </a:rPr>
              <a:t>Blue Details Are Hard to Resolve</a:t>
            </a:r>
          </a:p>
        </p:txBody>
      </p:sp>
      <p:sp>
        <p:nvSpPr>
          <p:cNvPr id="33795" name="Rectangle 3"/>
          <p:cNvSpPr>
            <a:spLocks noGrp="1" noChangeArrowheads="1"/>
          </p:cNvSpPr>
          <p:nvPr>
            <p:ph type="body" idx="1"/>
          </p:nvPr>
        </p:nvSpPr>
        <p:spPr/>
        <p:txBody>
          <a:bodyPr/>
          <a:lstStyle/>
          <a:p>
            <a:pPr eaLnBrk="1" hangingPunct="1">
              <a:lnSpc>
                <a:spcPct val="90000"/>
              </a:lnSpc>
            </a:pPr>
            <a:r>
              <a:rPr lang="en-US">
                <a:ea typeface="Arial" charset="0"/>
              </a:rPr>
              <a:t>Fovea has few S cones</a:t>
            </a:r>
          </a:p>
          <a:p>
            <a:pPr lvl="1" eaLnBrk="1" hangingPunct="1">
              <a:lnSpc>
                <a:spcPct val="90000"/>
              </a:lnSpc>
            </a:pPr>
            <a:r>
              <a:rPr lang="en-US">
                <a:ea typeface="Arial" charset="0"/>
              </a:rPr>
              <a:t>Can</a:t>
            </a:r>
            <a:r>
              <a:rPr lang="en-US">
                <a:latin typeface="Verdana" charset="0"/>
                <a:ea typeface="Arial" charset="0"/>
              </a:rPr>
              <a:t>’</a:t>
            </a:r>
            <a:r>
              <a:rPr lang="en-US">
                <a:ea typeface="Arial" charset="0"/>
              </a:rPr>
              <a:t>t resolve small blue features (unless they have high contrast with background)</a:t>
            </a:r>
          </a:p>
          <a:p>
            <a:pPr eaLnBrk="1" hangingPunct="1">
              <a:lnSpc>
                <a:spcPct val="90000"/>
              </a:lnSpc>
            </a:pPr>
            <a:r>
              <a:rPr lang="en-US">
                <a:ea typeface="Arial" charset="0"/>
              </a:rPr>
              <a:t>Lens and aqueous humor turn yellow with age</a:t>
            </a:r>
          </a:p>
          <a:p>
            <a:pPr lvl="1" eaLnBrk="1" hangingPunct="1">
              <a:lnSpc>
                <a:spcPct val="90000"/>
              </a:lnSpc>
            </a:pPr>
            <a:r>
              <a:rPr lang="en-US">
                <a:ea typeface="Arial" charset="0"/>
              </a:rPr>
              <a:t>Blue wavelengths are filtered out</a:t>
            </a:r>
          </a:p>
          <a:p>
            <a:pPr eaLnBrk="1" hangingPunct="1">
              <a:lnSpc>
                <a:spcPct val="90000"/>
              </a:lnSpc>
            </a:pPr>
            <a:r>
              <a:rPr lang="en-US">
                <a:ea typeface="Arial" charset="0"/>
              </a:rPr>
              <a:t>Lens weakens with age</a:t>
            </a:r>
          </a:p>
          <a:p>
            <a:pPr lvl="1" eaLnBrk="1" hangingPunct="1">
              <a:lnSpc>
                <a:spcPct val="90000"/>
              </a:lnSpc>
            </a:pPr>
            <a:r>
              <a:rPr lang="en-US">
                <a:ea typeface="Arial" charset="0"/>
              </a:rPr>
              <a:t>Blue is harder to focus</a:t>
            </a:r>
          </a:p>
          <a:p>
            <a:pPr eaLnBrk="1" hangingPunct="1">
              <a:lnSpc>
                <a:spcPct val="90000"/>
              </a:lnSpc>
            </a:pPr>
            <a:r>
              <a:rPr lang="en-US">
                <a:ea typeface="Arial" charset="0"/>
              </a:rPr>
              <a:t>Guideline: don</a:t>
            </a:r>
            <a:r>
              <a:rPr lang="en-US">
                <a:latin typeface="Verdana" charset="0"/>
                <a:ea typeface="Arial" charset="0"/>
              </a:rPr>
              <a:t>’</a:t>
            </a:r>
            <a:r>
              <a:rPr lang="en-US">
                <a:ea typeface="Arial" charset="0"/>
              </a:rPr>
              <a:t>t use blue against dark backgrounds where small details matter (text!)</a:t>
            </a:r>
          </a:p>
          <a:p>
            <a:pPr eaLnBrk="1" hangingPunct="1">
              <a:lnSpc>
                <a:spcPct val="90000"/>
              </a:lnSpc>
            </a:pPr>
            <a:endParaRPr lang="en-US">
              <a:ea typeface="Arial" charset="0"/>
            </a:endParaRPr>
          </a:p>
        </p:txBody>
      </p:sp>
      <p:sp>
        <p:nvSpPr>
          <p:cNvPr id="3379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379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3798" name="Slide Number Placeholder 5"/>
          <p:cNvSpPr>
            <a:spLocks noGrp="1"/>
          </p:cNvSpPr>
          <p:nvPr>
            <p:ph type="sldNum" sz="quarter" idx="12"/>
          </p:nvPr>
        </p:nvSpPr>
        <p:spPr>
          <a:noFill/>
        </p:spPr>
        <p:txBody>
          <a:bodyPr/>
          <a:lstStyle/>
          <a:p>
            <a:fld id="{E5421B20-15B0-774C-8161-C3ABE5F1DD26}" type="slidenum">
              <a:rPr lang="en-US"/>
              <a:pPr/>
              <a:t>14</a:t>
            </a:fld>
            <a:endParaRPr lang="en-US"/>
          </a:p>
        </p:txBody>
      </p:sp>
    </p:spTree>
    <p:extLst>
      <p:ext uri="{BB962C8B-B14F-4D97-AF65-F5344CB8AC3E}">
        <p14:creationId xmlns:p14="http://schemas.microsoft.com/office/powerpoint/2010/main" val="10344285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Constancy</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15</a:t>
            </a:fld>
            <a:endParaRPr lang="en-US"/>
          </a:p>
        </p:txBody>
      </p:sp>
      <p:pic>
        <p:nvPicPr>
          <p:cNvPr id="7" name="Picture 6"/>
          <p:cNvPicPr>
            <a:picLocks noChangeAspect="1"/>
          </p:cNvPicPr>
          <p:nvPr/>
        </p:nvPicPr>
        <p:blipFill>
          <a:blip r:embed="rId3"/>
          <a:stretch>
            <a:fillRect/>
          </a:stretch>
        </p:blipFill>
        <p:spPr>
          <a:xfrm>
            <a:off x="1371600" y="838200"/>
            <a:ext cx="6628891" cy="5143401"/>
          </a:xfrm>
          <a:prstGeom prst="rect">
            <a:avLst/>
          </a:prstGeom>
        </p:spPr>
      </p:pic>
    </p:spTree>
    <p:extLst>
      <p:ext uri="{BB962C8B-B14F-4D97-AF65-F5344CB8AC3E}">
        <p14:creationId xmlns:p14="http://schemas.microsoft.com/office/powerpoint/2010/main" val="21890353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Constancy</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16</a:t>
            </a:fld>
            <a:endParaRPr lang="en-US"/>
          </a:p>
        </p:txBody>
      </p:sp>
      <p:pic>
        <p:nvPicPr>
          <p:cNvPr id="7" name="Picture 6"/>
          <p:cNvPicPr>
            <a:picLocks noChangeAspect="1"/>
          </p:cNvPicPr>
          <p:nvPr/>
        </p:nvPicPr>
        <p:blipFill>
          <a:blip r:embed="rId3"/>
          <a:stretch>
            <a:fillRect/>
          </a:stretch>
        </p:blipFill>
        <p:spPr>
          <a:xfrm>
            <a:off x="5466368" y="35903"/>
            <a:ext cx="3677632" cy="6212497"/>
          </a:xfrm>
          <a:prstGeom prst="rect">
            <a:avLst/>
          </a:prstGeom>
        </p:spPr>
      </p:pic>
    </p:spTree>
    <p:extLst>
      <p:ext uri="{BB962C8B-B14F-4D97-AF65-F5344CB8AC3E}">
        <p14:creationId xmlns:p14="http://schemas.microsoft.com/office/powerpoint/2010/main" val="388600237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Constancy</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17</a:t>
            </a:fld>
            <a:endParaRPr lang="en-US"/>
          </a:p>
        </p:txBody>
      </p:sp>
      <p:pic>
        <p:nvPicPr>
          <p:cNvPr id="7" name="Picture 6"/>
          <p:cNvPicPr>
            <a:picLocks noChangeAspect="1"/>
          </p:cNvPicPr>
          <p:nvPr/>
        </p:nvPicPr>
        <p:blipFill>
          <a:blip r:embed="rId3"/>
          <a:stretch>
            <a:fillRect/>
          </a:stretch>
        </p:blipFill>
        <p:spPr>
          <a:xfrm>
            <a:off x="5466368" y="35903"/>
            <a:ext cx="3677632" cy="6212497"/>
          </a:xfrm>
          <a:prstGeom prst="rect">
            <a:avLst/>
          </a:prstGeom>
        </p:spPr>
      </p:pic>
      <p:sp>
        <p:nvSpPr>
          <p:cNvPr id="3" name="Rectangle 2"/>
          <p:cNvSpPr/>
          <p:nvPr/>
        </p:nvSpPr>
        <p:spPr bwMode="auto">
          <a:xfrm>
            <a:off x="1219200" y="1295400"/>
            <a:ext cx="2438400" cy="1371600"/>
          </a:xfrm>
          <a:prstGeom prst="rect">
            <a:avLst/>
          </a:prstGeom>
          <a:solidFill>
            <a:srgbClr val="E6B5D5"/>
          </a:solid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
        <p:nvSpPr>
          <p:cNvPr id="8" name="Rectangle 7"/>
          <p:cNvSpPr/>
          <p:nvPr/>
        </p:nvSpPr>
        <p:spPr bwMode="auto">
          <a:xfrm>
            <a:off x="1295400" y="3505200"/>
            <a:ext cx="2438400" cy="1371600"/>
          </a:xfrm>
          <a:prstGeom prst="rect">
            <a:avLst/>
          </a:prstGeom>
          <a:solidFill>
            <a:srgbClr val="E4B1D4"/>
          </a:solid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8801577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Which of the following are true</a:t>
            </a:r>
            <a:r>
              <a:rPr lang="en-US" sz="2400" dirty="0" smtClean="0"/>
              <a:t>? </a:t>
            </a:r>
            <a:r>
              <a:rPr lang="en-US" sz="2400" dirty="0" smtClean="0"/>
              <a:t>(</a:t>
            </a:r>
            <a:r>
              <a:rPr lang="en-US" sz="2400" b="1" dirty="0" smtClean="0"/>
              <a:t>choose all good answers</a:t>
            </a:r>
            <a:r>
              <a:rPr lang="en-US" sz="2400" dirty="0" smtClean="0"/>
              <a:t>):</a:t>
            </a:r>
          </a:p>
          <a:p>
            <a:pPr marL="914400" lvl="1" indent="-457200">
              <a:buFont typeface="+mj-lt"/>
              <a:buAutoNum type="alphaUcPeriod"/>
            </a:pPr>
            <a:r>
              <a:rPr lang="en-US" sz="2000" dirty="0"/>
              <a:t>Small blue features </a:t>
            </a:r>
            <a:r>
              <a:rPr lang="en-US" sz="2000" dirty="0" smtClean="0"/>
              <a:t>are hard to see since </a:t>
            </a:r>
            <a:r>
              <a:rPr lang="en-US" sz="2000" dirty="0"/>
              <a:t>the fovea has very few L cones</a:t>
            </a:r>
            <a:r>
              <a:rPr lang="en-US" sz="2000" dirty="0" smtClean="0"/>
              <a:t>.</a:t>
            </a:r>
          </a:p>
          <a:p>
            <a:pPr marL="914400" lvl="1" indent="-457200">
              <a:buFont typeface="+mj-lt"/>
              <a:buAutoNum type="alphaUcPeriod"/>
            </a:pPr>
            <a:r>
              <a:rPr lang="en-US" sz="2000" dirty="0"/>
              <a:t>Older eyes are less sensitive blue </a:t>
            </a:r>
            <a:r>
              <a:rPr lang="en-US" sz="2000" dirty="0" smtClean="0"/>
              <a:t>features.</a:t>
            </a:r>
          </a:p>
          <a:p>
            <a:pPr marL="914400" lvl="1" indent="-457200">
              <a:buFont typeface="+mj-lt"/>
              <a:buAutoNum type="alphaUcPeriod"/>
            </a:pPr>
            <a:r>
              <a:rPr lang="en-US" sz="2000" dirty="0" smtClean="0"/>
              <a:t>A person with damaged or missing S cones is likely to have trouble detecting yellow/blue differences.</a:t>
            </a:r>
          </a:p>
          <a:p>
            <a:pPr marL="914400" lvl="1" indent="-457200">
              <a:buFont typeface="+mj-lt"/>
              <a:buAutoNum type="alphaUcPeriod"/>
            </a:pPr>
            <a:r>
              <a:rPr lang="en-US" sz="2000" dirty="0" smtClean="0"/>
              <a:t>Chromatic aberration causes red/yellow boundaries to look fuzzy.</a:t>
            </a:r>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18</a:t>
            </a:fld>
            <a:endParaRPr lang="en-US"/>
          </a:p>
        </p:txBody>
      </p:sp>
    </p:spTree>
    <p:extLst>
      <p:ext uri="{BB962C8B-B14F-4D97-AF65-F5344CB8AC3E}">
        <p14:creationId xmlns:p14="http://schemas.microsoft.com/office/powerpoint/2010/main" val="236659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Color Models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19</a:t>
            </a:fld>
            <a:endParaRPr lang="en-US"/>
          </a:p>
        </p:txBody>
      </p:sp>
    </p:spTree>
    <p:extLst>
      <p:ext uri="{BB962C8B-B14F-4D97-AF65-F5344CB8AC3E}">
        <p14:creationId xmlns:p14="http://schemas.microsoft.com/office/powerpoint/2010/main" val="234148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ea typeface="ＭＳ Ｐゴシック" charset="-128"/>
              </a:rPr>
              <a:t>UI Hall of Fame or Shame?</a:t>
            </a:r>
          </a:p>
        </p:txBody>
      </p:sp>
      <p:sp>
        <p:nvSpPr>
          <p:cNvPr id="19459" name="Text Placeholder 9"/>
          <p:cNvSpPr>
            <a:spLocks noGrp="1"/>
          </p:cNvSpPr>
          <p:nvPr>
            <p:ph type="body" idx="1"/>
          </p:nvPr>
        </p:nvSpPr>
        <p:spPr/>
        <p:txBody>
          <a:bodyPr/>
          <a:lstStyle/>
          <a:p>
            <a:endParaRPr lang="en-US">
              <a:ea typeface="Arial" charset="0"/>
            </a:endParaRPr>
          </a:p>
        </p:txBody>
      </p:sp>
      <p:sp>
        <p:nvSpPr>
          <p:cNvPr id="19460" name="Date Placeholder 6"/>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9461" name="Footer Placeholder 8"/>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7"/>
          <p:cNvSpPr>
            <a:spLocks noGrp="1"/>
          </p:cNvSpPr>
          <p:nvPr>
            <p:ph type="sldNum" sz="quarter" idx="12"/>
          </p:nvPr>
        </p:nvSpPr>
        <p:spPr>
          <a:noFill/>
        </p:spPr>
        <p:txBody>
          <a:bodyPr/>
          <a:lstStyle/>
          <a:p>
            <a:fld id="{412F70AD-853E-B741-8656-0011D964027D}" type="slidenum">
              <a:rPr lang="en-US"/>
              <a:pPr/>
              <a:t>2</a:t>
            </a:fld>
            <a:endParaRPr lang="en-US"/>
          </a:p>
        </p:txBody>
      </p:sp>
      <p:pic>
        <p:nvPicPr>
          <p:cNvPr id="19463" name="Picture 3" descr="easycd2"/>
          <p:cNvPicPr>
            <a:picLocks noChangeAspect="1" noChangeArrowheads="1"/>
          </p:cNvPicPr>
          <p:nvPr/>
        </p:nvPicPr>
        <p:blipFill>
          <a:blip r:embed="rId3"/>
          <a:srcRect/>
          <a:stretch>
            <a:fillRect/>
          </a:stretch>
        </p:blipFill>
        <p:spPr bwMode="auto">
          <a:xfrm>
            <a:off x="609600" y="1295400"/>
            <a:ext cx="4191000" cy="2054225"/>
          </a:xfrm>
          <a:prstGeom prst="rect">
            <a:avLst/>
          </a:prstGeom>
          <a:noFill/>
          <a:ln w="9525">
            <a:noFill/>
            <a:miter lim="800000"/>
            <a:headEnd/>
            <a:tailEnd/>
          </a:ln>
        </p:spPr>
      </p:pic>
      <p:pic>
        <p:nvPicPr>
          <p:cNvPr id="19464" name="Picture 4" descr="easycd1"/>
          <p:cNvPicPr>
            <a:picLocks noChangeAspect="1" noChangeArrowheads="1"/>
          </p:cNvPicPr>
          <p:nvPr/>
        </p:nvPicPr>
        <p:blipFill>
          <a:blip r:embed="rId4"/>
          <a:srcRect/>
          <a:stretch>
            <a:fillRect/>
          </a:stretch>
        </p:blipFill>
        <p:spPr bwMode="auto">
          <a:xfrm>
            <a:off x="3962400" y="3505200"/>
            <a:ext cx="4267200" cy="2090738"/>
          </a:xfrm>
          <a:prstGeom prst="rect">
            <a:avLst/>
          </a:prstGeom>
          <a:noFill/>
          <a:ln w="9525">
            <a:noFill/>
            <a:miter lim="800000"/>
            <a:headEnd/>
            <a:tailEnd/>
          </a:ln>
        </p:spPr>
      </p:pic>
      <p:sp>
        <p:nvSpPr>
          <p:cNvPr id="19465" name="Text Box 5"/>
          <p:cNvSpPr txBox="1">
            <a:spLocks noChangeArrowheads="1"/>
          </p:cNvSpPr>
          <p:nvPr/>
        </p:nvSpPr>
        <p:spPr bwMode="auto">
          <a:xfrm>
            <a:off x="5181600" y="3048000"/>
            <a:ext cx="3048000" cy="396875"/>
          </a:xfrm>
          <a:prstGeom prst="rect">
            <a:avLst/>
          </a:prstGeom>
          <a:noFill/>
          <a:ln w="25400">
            <a:noFill/>
            <a:miter lim="800000"/>
            <a:headEnd/>
            <a:tailEnd type="none" w="lg" len="lg"/>
          </a:ln>
        </p:spPr>
        <p:txBody>
          <a:bodyPr wrap="none" anchorCtr="1">
            <a:prstTxWarp prst="textNoShape">
              <a:avLst/>
            </a:prstTxWarp>
            <a:spAutoFit/>
          </a:bodyPr>
          <a:lstStyle/>
          <a:p>
            <a:r>
              <a:rPr lang="en-US"/>
              <a:t>Source: UI Hall of Shame</a:t>
            </a:r>
          </a:p>
        </p:txBody>
      </p:sp>
    </p:spTree>
    <p:extLst>
      <p:ext uri="{BB962C8B-B14F-4D97-AF65-F5344CB8AC3E}">
        <p14:creationId xmlns:p14="http://schemas.microsoft.com/office/powerpoint/2010/main" val="26690429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ea typeface="ＭＳ Ｐゴシック" charset="-128"/>
              </a:rPr>
              <a:t>Color Models</a:t>
            </a:r>
          </a:p>
        </p:txBody>
      </p:sp>
      <p:sp>
        <p:nvSpPr>
          <p:cNvPr id="35843" name="Rectangle 3"/>
          <p:cNvSpPr>
            <a:spLocks noGrp="1" noChangeArrowheads="1"/>
          </p:cNvSpPr>
          <p:nvPr>
            <p:ph type="body" idx="1"/>
          </p:nvPr>
        </p:nvSpPr>
        <p:spPr/>
        <p:txBody>
          <a:bodyPr/>
          <a:lstStyle/>
          <a:p>
            <a:pPr eaLnBrk="1" hangingPunct="1">
              <a:lnSpc>
                <a:spcPct val="80000"/>
              </a:lnSpc>
            </a:pPr>
            <a:r>
              <a:rPr lang="en-US" sz="2000">
                <a:ea typeface="Arial" charset="0"/>
              </a:rPr>
              <a:t>Red-Green-Blue (RGB)</a:t>
            </a:r>
          </a:p>
          <a:p>
            <a:pPr lvl="1" eaLnBrk="1" hangingPunct="1">
              <a:lnSpc>
                <a:spcPct val="80000"/>
              </a:lnSpc>
            </a:pPr>
            <a:r>
              <a:rPr lang="en-US" sz="1800">
                <a:ea typeface="Arial" charset="0"/>
              </a:rPr>
              <a:t>Red: 0% - 100%</a:t>
            </a:r>
          </a:p>
          <a:p>
            <a:pPr lvl="1" eaLnBrk="1" hangingPunct="1">
              <a:lnSpc>
                <a:spcPct val="80000"/>
              </a:lnSpc>
            </a:pPr>
            <a:r>
              <a:rPr lang="en-US" sz="1800">
                <a:ea typeface="Arial" charset="0"/>
              </a:rPr>
              <a:t>Green: 0% - 100%</a:t>
            </a:r>
          </a:p>
          <a:p>
            <a:pPr lvl="1" eaLnBrk="1" hangingPunct="1">
              <a:lnSpc>
                <a:spcPct val="80000"/>
              </a:lnSpc>
            </a:pPr>
            <a:r>
              <a:rPr lang="en-US" sz="1800">
                <a:ea typeface="Arial" charset="0"/>
              </a:rPr>
              <a:t>Blue: 0% - 100%</a:t>
            </a:r>
          </a:p>
          <a:p>
            <a:pPr eaLnBrk="1" hangingPunct="1">
              <a:lnSpc>
                <a:spcPct val="80000"/>
              </a:lnSpc>
            </a:pPr>
            <a:endParaRPr lang="en-US" sz="2000">
              <a:ea typeface="Arial" charset="0"/>
            </a:endParaRPr>
          </a:p>
          <a:p>
            <a:pPr eaLnBrk="1" hangingPunct="1">
              <a:lnSpc>
                <a:spcPct val="80000"/>
              </a:lnSpc>
            </a:pPr>
            <a:endParaRPr lang="en-US" sz="2000">
              <a:ea typeface="Arial" charset="0"/>
            </a:endParaRPr>
          </a:p>
          <a:p>
            <a:pPr eaLnBrk="1" hangingPunct="1">
              <a:lnSpc>
                <a:spcPct val="80000"/>
              </a:lnSpc>
            </a:pPr>
            <a:endParaRPr lang="en-US" sz="2000">
              <a:ea typeface="Arial" charset="0"/>
            </a:endParaRPr>
          </a:p>
          <a:p>
            <a:pPr eaLnBrk="1" hangingPunct="1">
              <a:lnSpc>
                <a:spcPct val="80000"/>
              </a:lnSpc>
            </a:pPr>
            <a:endParaRPr lang="en-US" sz="2000">
              <a:ea typeface="Arial" charset="0"/>
            </a:endParaRPr>
          </a:p>
          <a:p>
            <a:pPr eaLnBrk="1" hangingPunct="1">
              <a:lnSpc>
                <a:spcPct val="80000"/>
              </a:lnSpc>
            </a:pPr>
            <a:endParaRPr lang="en-US" sz="2000">
              <a:ea typeface="Arial" charset="0"/>
            </a:endParaRPr>
          </a:p>
          <a:p>
            <a:pPr eaLnBrk="1" hangingPunct="1">
              <a:lnSpc>
                <a:spcPct val="80000"/>
              </a:lnSpc>
            </a:pPr>
            <a:r>
              <a:rPr lang="en-US" sz="2000">
                <a:ea typeface="Arial" charset="0"/>
              </a:rPr>
              <a:t>Cyan-Magenta-Yellow</a:t>
            </a:r>
          </a:p>
          <a:p>
            <a:pPr lvl="1" eaLnBrk="1" hangingPunct="1">
              <a:lnSpc>
                <a:spcPct val="80000"/>
              </a:lnSpc>
            </a:pPr>
            <a:r>
              <a:rPr lang="en-US" sz="1800">
                <a:ea typeface="Arial" charset="0"/>
              </a:rPr>
              <a:t>Used for printing</a:t>
            </a:r>
          </a:p>
          <a:p>
            <a:pPr eaLnBrk="1" hangingPunct="1">
              <a:lnSpc>
                <a:spcPct val="80000"/>
              </a:lnSpc>
            </a:pPr>
            <a:endParaRPr lang="en-US" sz="2000">
              <a:ea typeface="Arial" charset="0"/>
            </a:endParaRPr>
          </a:p>
        </p:txBody>
      </p:sp>
      <p:sp>
        <p:nvSpPr>
          <p:cNvPr id="3584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584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5846" name="Slide Number Placeholder 5"/>
          <p:cNvSpPr>
            <a:spLocks noGrp="1"/>
          </p:cNvSpPr>
          <p:nvPr>
            <p:ph type="sldNum" sz="quarter" idx="12"/>
          </p:nvPr>
        </p:nvSpPr>
        <p:spPr>
          <a:noFill/>
        </p:spPr>
        <p:txBody>
          <a:bodyPr/>
          <a:lstStyle/>
          <a:p>
            <a:fld id="{760AF103-AB59-3D45-B7CC-D26E9FB25AC2}" type="slidenum">
              <a:rPr lang="en-US"/>
              <a:pPr/>
              <a:t>20</a:t>
            </a:fld>
            <a:endParaRPr lang="en-US"/>
          </a:p>
        </p:txBody>
      </p:sp>
      <p:pic>
        <p:nvPicPr>
          <p:cNvPr id="35847" name="Picture 2"/>
          <p:cNvPicPr>
            <a:picLocks noChangeAspect="1" noChangeArrowheads="1"/>
          </p:cNvPicPr>
          <p:nvPr/>
        </p:nvPicPr>
        <p:blipFill>
          <a:blip r:embed="rId3"/>
          <a:srcRect/>
          <a:stretch>
            <a:fillRect/>
          </a:stretch>
        </p:blipFill>
        <p:spPr bwMode="auto">
          <a:xfrm>
            <a:off x="5105400" y="1295400"/>
            <a:ext cx="2001838" cy="1905000"/>
          </a:xfrm>
          <a:prstGeom prst="rect">
            <a:avLst/>
          </a:prstGeom>
          <a:noFill/>
          <a:ln w="25400">
            <a:noFill/>
            <a:miter lim="800000"/>
            <a:headEnd/>
            <a:tailEnd type="none" w="lg" len="lg"/>
          </a:ln>
        </p:spPr>
      </p:pic>
      <p:pic>
        <p:nvPicPr>
          <p:cNvPr id="35848" name="Picture 3"/>
          <p:cNvPicPr>
            <a:picLocks noChangeAspect="1" noChangeArrowheads="1"/>
          </p:cNvPicPr>
          <p:nvPr/>
        </p:nvPicPr>
        <p:blipFill>
          <a:blip r:embed="rId4"/>
          <a:srcRect/>
          <a:stretch>
            <a:fillRect/>
          </a:stretch>
        </p:blipFill>
        <p:spPr bwMode="auto">
          <a:xfrm>
            <a:off x="5334000" y="3733800"/>
            <a:ext cx="1828800" cy="1730375"/>
          </a:xfrm>
          <a:prstGeom prst="rect">
            <a:avLst/>
          </a:prstGeom>
          <a:noFill/>
          <a:ln w="25400">
            <a:noFill/>
            <a:miter lim="800000"/>
            <a:headEnd/>
            <a:tailEnd type="none" w="lg" len="lg"/>
          </a:ln>
        </p:spPr>
      </p:pic>
    </p:spTree>
    <p:extLst>
      <p:ext uri="{BB962C8B-B14F-4D97-AF65-F5344CB8AC3E}">
        <p14:creationId xmlns:p14="http://schemas.microsoft.com/office/powerpoint/2010/main" val="353264880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6"/>
          <p:cNvSpPr>
            <a:spLocks noGrp="1"/>
          </p:cNvSpPr>
          <p:nvPr>
            <p:ph type="title"/>
          </p:nvPr>
        </p:nvSpPr>
        <p:spPr/>
        <p:txBody>
          <a:bodyPr/>
          <a:lstStyle/>
          <a:p>
            <a:r>
              <a:rPr lang="en-US">
                <a:ea typeface="ＭＳ Ｐゴシック" charset="-128"/>
              </a:rPr>
              <a:t>More Color Models</a:t>
            </a:r>
          </a:p>
        </p:txBody>
      </p:sp>
      <p:sp>
        <p:nvSpPr>
          <p:cNvPr id="37891" name="Text Placeholder 7"/>
          <p:cNvSpPr>
            <a:spLocks noGrp="1"/>
          </p:cNvSpPr>
          <p:nvPr>
            <p:ph type="body" idx="1"/>
          </p:nvPr>
        </p:nvSpPr>
        <p:spPr/>
        <p:txBody>
          <a:bodyPr/>
          <a:lstStyle/>
          <a:p>
            <a:pPr eaLnBrk="1" hangingPunct="1">
              <a:lnSpc>
                <a:spcPct val="80000"/>
              </a:lnSpc>
            </a:pPr>
            <a:r>
              <a:rPr lang="en-US" sz="2200" dirty="0">
                <a:ea typeface="Arial" charset="0"/>
              </a:rPr>
              <a:t>Hue-Saturation-Value (HSV)</a:t>
            </a:r>
          </a:p>
          <a:p>
            <a:pPr lvl="1" eaLnBrk="1" hangingPunct="1">
              <a:lnSpc>
                <a:spcPct val="80000"/>
              </a:lnSpc>
            </a:pPr>
            <a:r>
              <a:rPr lang="en-US" sz="2000" dirty="0">
                <a:ea typeface="Arial" charset="0"/>
              </a:rPr>
              <a:t>Hue is wavelength of color</a:t>
            </a:r>
          </a:p>
          <a:p>
            <a:pPr lvl="1" eaLnBrk="1" hangingPunct="1">
              <a:lnSpc>
                <a:spcPct val="80000"/>
              </a:lnSpc>
            </a:pPr>
            <a:r>
              <a:rPr lang="en-US" sz="2000" dirty="0">
                <a:ea typeface="Arial" charset="0"/>
              </a:rPr>
              <a:t>Saturation is amount of pure color</a:t>
            </a:r>
          </a:p>
          <a:p>
            <a:pPr lvl="2" eaLnBrk="1" hangingPunct="1">
              <a:lnSpc>
                <a:spcPct val="80000"/>
              </a:lnSpc>
            </a:pPr>
            <a:r>
              <a:rPr lang="en-US" dirty="0">
                <a:ea typeface="Arial" charset="0"/>
              </a:rPr>
              <a:t>0% = gray, 100% = pure</a:t>
            </a:r>
          </a:p>
          <a:p>
            <a:pPr lvl="1" eaLnBrk="1" hangingPunct="1">
              <a:lnSpc>
                <a:spcPct val="80000"/>
              </a:lnSpc>
            </a:pPr>
            <a:r>
              <a:rPr lang="en-US" sz="2000" dirty="0">
                <a:ea typeface="Arial" charset="0"/>
              </a:rPr>
              <a:t>Value is brightness</a:t>
            </a:r>
          </a:p>
          <a:p>
            <a:pPr lvl="2" eaLnBrk="1" hangingPunct="1">
              <a:lnSpc>
                <a:spcPct val="80000"/>
              </a:lnSpc>
            </a:pPr>
            <a:r>
              <a:rPr lang="en-US" dirty="0">
                <a:ea typeface="Arial" charset="0"/>
              </a:rPr>
              <a:t>0% = dark, 100% = bright</a:t>
            </a:r>
          </a:p>
          <a:p>
            <a:pPr eaLnBrk="1" hangingPunct="1">
              <a:lnSpc>
                <a:spcPct val="80000"/>
              </a:lnSpc>
            </a:pPr>
            <a:endParaRPr lang="en-US" sz="2200" dirty="0">
              <a:ea typeface="Arial" charset="0"/>
            </a:endParaRPr>
          </a:p>
          <a:p>
            <a:pPr eaLnBrk="1" hangingPunct="1">
              <a:lnSpc>
                <a:spcPct val="80000"/>
              </a:lnSpc>
            </a:pPr>
            <a:endParaRPr lang="en-US" sz="2200" dirty="0">
              <a:ea typeface="Arial" charset="0"/>
            </a:endParaRPr>
          </a:p>
          <a:p>
            <a:pPr eaLnBrk="1" hangingPunct="1">
              <a:lnSpc>
                <a:spcPct val="80000"/>
              </a:lnSpc>
            </a:pPr>
            <a:endParaRPr lang="en-US" sz="2200" dirty="0">
              <a:ea typeface="Arial" charset="0"/>
            </a:endParaRPr>
          </a:p>
          <a:p>
            <a:pPr eaLnBrk="1" hangingPunct="1">
              <a:lnSpc>
                <a:spcPct val="80000"/>
              </a:lnSpc>
            </a:pPr>
            <a:r>
              <a:rPr lang="en-US" sz="2200" dirty="0">
                <a:ea typeface="Arial" charset="0"/>
              </a:rPr>
              <a:t>Hue-Lightness-Saturation (HLS)</a:t>
            </a:r>
          </a:p>
          <a:p>
            <a:pPr lvl="1" eaLnBrk="1" hangingPunct="1">
              <a:lnSpc>
                <a:spcPct val="80000"/>
              </a:lnSpc>
            </a:pPr>
            <a:r>
              <a:rPr lang="en-US" sz="1800" dirty="0">
                <a:ea typeface="Arial" charset="0"/>
              </a:rPr>
              <a:t>White has lightness 1.0 </a:t>
            </a:r>
          </a:p>
          <a:p>
            <a:pPr lvl="1" eaLnBrk="1" hangingPunct="1">
              <a:lnSpc>
                <a:spcPct val="80000"/>
              </a:lnSpc>
            </a:pPr>
            <a:r>
              <a:rPr lang="en-US" sz="1800" dirty="0">
                <a:ea typeface="Arial" charset="0"/>
              </a:rPr>
              <a:t>Pure colors have lightness 0.5</a:t>
            </a:r>
          </a:p>
          <a:p>
            <a:endParaRPr lang="en-US" dirty="0">
              <a:ea typeface="Arial" charset="0"/>
            </a:endParaRPr>
          </a:p>
        </p:txBody>
      </p:sp>
      <p:sp>
        <p:nvSpPr>
          <p:cNvPr id="3789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789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7894" name="Slide Number Placeholder 5"/>
          <p:cNvSpPr>
            <a:spLocks noGrp="1"/>
          </p:cNvSpPr>
          <p:nvPr>
            <p:ph type="sldNum" sz="quarter" idx="12"/>
          </p:nvPr>
        </p:nvSpPr>
        <p:spPr>
          <a:noFill/>
        </p:spPr>
        <p:txBody>
          <a:bodyPr/>
          <a:lstStyle/>
          <a:p>
            <a:fld id="{EF08E498-3D76-1842-A2FD-52A0E4BC01D3}" type="slidenum">
              <a:rPr lang="en-US"/>
              <a:pPr/>
              <a:t>21</a:t>
            </a:fld>
            <a:endParaRPr lang="en-US"/>
          </a:p>
        </p:txBody>
      </p:sp>
      <p:pic>
        <p:nvPicPr>
          <p:cNvPr id="37895" name="Picture 3" descr="hsvcone"/>
          <p:cNvPicPr>
            <a:picLocks noChangeAspect="1" noChangeArrowheads="1"/>
          </p:cNvPicPr>
          <p:nvPr/>
        </p:nvPicPr>
        <p:blipFill>
          <a:blip r:embed="rId3" cstate="print">
            <a:extLst>
              <a:ext uri="{28A0092B-C50C-407E-A947-70E740481C1C}">
                <a14:useLocalDpi xmlns:a14="http://schemas.microsoft.com/office/drawing/2010/main"/>
              </a:ext>
            </a:extLst>
          </a:blip>
          <a:srcRect l="28310" r="10878" b="12962"/>
          <a:stretch>
            <a:fillRect/>
          </a:stretch>
        </p:blipFill>
        <p:spPr bwMode="auto">
          <a:xfrm>
            <a:off x="5562600" y="609600"/>
            <a:ext cx="3197225" cy="2590800"/>
          </a:xfrm>
          <a:prstGeom prst="rect">
            <a:avLst/>
          </a:prstGeom>
          <a:noFill/>
          <a:ln w="9525">
            <a:noFill/>
            <a:miter lim="800000"/>
            <a:headEnd/>
            <a:tailEnd/>
          </a:ln>
        </p:spPr>
      </p:pic>
      <p:pic>
        <p:nvPicPr>
          <p:cNvPr id="37896" name="Picture 4" descr="tek_hls_colo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248400" y="3429000"/>
            <a:ext cx="2209800" cy="2998788"/>
          </a:xfrm>
          <a:prstGeom prst="rect">
            <a:avLst/>
          </a:prstGeom>
          <a:noFill/>
          <a:ln w="9525">
            <a:noFill/>
            <a:miter lim="800000"/>
            <a:headEnd/>
            <a:tailEnd/>
          </a:ln>
        </p:spPr>
      </p:pic>
    </p:spTree>
    <p:extLst>
      <p:ext uri="{BB962C8B-B14F-4D97-AF65-F5344CB8AC3E}">
        <p14:creationId xmlns:p14="http://schemas.microsoft.com/office/powerpoint/2010/main" val="335452230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Straight Arrow Connector 14"/>
          <p:cNvCxnSpPr>
            <a:cxnSpLocks noChangeShapeType="1"/>
          </p:cNvCxnSpPr>
          <p:nvPr/>
        </p:nvCxnSpPr>
        <p:spPr bwMode="auto">
          <a:xfrm flipV="1">
            <a:off x="1447800" y="2971800"/>
            <a:ext cx="2286000" cy="762000"/>
          </a:xfrm>
          <a:prstGeom prst="straightConnector1">
            <a:avLst/>
          </a:prstGeom>
          <a:noFill/>
          <a:ln w="25400">
            <a:solidFill>
              <a:schemeClr val="tx1"/>
            </a:solidFill>
            <a:round/>
            <a:headEnd/>
            <a:tailEnd type="arrow" w="med" len="med"/>
          </a:ln>
        </p:spPr>
      </p:cxnSp>
      <p:sp>
        <p:nvSpPr>
          <p:cNvPr id="39939" name="Title 1"/>
          <p:cNvSpPr>
            <a:spLocks noGrp="1"/>
          </p:cNvSpPr>
          <p:nvPr>
            <p:ph type="title"/>
          </p:nvPr>
        </p:nvSpPr>
        <p:spPr/>
        <p:txBody>
          <a:bodyPr/>
          <a:lstStyle/>
          <a:p>
            <a:r>
              <a:rPr lang="en-US">
                <a:ea typeface="ＭＳ Ｐゴシック" charset="-128"/>
              </a:rPr>
              <a:t>Obtaining Accurate Color</a:t>
            </a:r>
          </a:p>
        </p:txBody>
      </p:sp>
      <p:sp>
        <p:nvSpPr>
          <p:cNvPr id="3994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994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9942" name="Slide Number Placeholder 5"/>
          <p:cNvSpPr>
            <a:spLocks noGrp="1"/>
          </p:cNvSpPr>
          <p:nvPr>
            <p:ph type="sldNum" sz="quarter" idx="12"/>
          </p:nvPr>
        </p:nvSpPr>
        <p:spPr>
          <a:noFill/>
        </p:spPr>
        <p:txBody>
          <a:bodyPr/>
          <a:lstStyle/>
          <a:p>
            <a:fld id="{6006D1E2-4F90-1244-A6E9-2BD5AA75E7E6}" type="slidenum">
              <a:rPr lang="en-US"/>
              <a:pPr/>
              <a:t>22</a:t>
            </a:fld>
            <a:endParaRPr lang="en-US"/>
          </a:p>
        </p:txBody>
      </p:sp>
      <p:pic>
        <p:nvPicPr>
          <p:cNvPr id="39943" name="Picture 7"/>
          <p:cNvPicPr>
            <a:picLocks noChangeAspect="1" noChangeArrowheads="1"/>
          </p:cNvPicPr>
          <p:nvPr/>
        </p:nvPicPr>
        <p:blipFill>
          <a:blip r:embed="rId3"/>
          <a:srcRect/>
          <a:stretch>
            <a:fillRect/>
          </a:stretch>
        </p:blipFill>
        <p:spPr bwMode="auto">
          <a:xfrm>
            <a:off x="4191000" y="1143000"/>
            <a:ext cx="2895600" cy="2962275"/>
          </a:xfrm>
          <a:prstGeom prst="rect">
            <a:avLst/>
          </a:prstGeom>
          <a:noFill/>
          <a:ln w="25400">
            <a:noFill/>
            <a:miter lim="800000"/>
            <a:headEnd/>
            <a:tailEnd type="none" w="lg" len="lg"/>
          </a:ln>
        </p:spPr>
      </p:pic>
      <p:cxnSp>
        <p:nvCxnSpPr>
          <p:cNvPr id="39944" name="Straight Arrow Connector 9"/>
          <p:cNvCxnSpPr>
            <a:cxnSpLocks noChangeShapeType="1"/>
          </p:cNvCxnSpPr>
          <p:nvPr/>
        </p:nvCxnSpPr>
        <p:spPr bwMode="auto">
          <a:xfrm rot="5400000" flipH="1" flipV="1">
            <a:off x="152401" y="2438400"/>
            <a:ext cx="2590800" cy="3175"/>
          </a:xfrm>
          <a:prstGeom prst="straightConnector1">
            <a:avLst/>
          </a:prstGeom>
          <a:noFill/>
          <a:ln w="25400">
            <a:solidFill>
              <a:schemeClr val="tx1"/>
            </a:solidFill>
            <a:round/>
            <a:headEnd/>
            <a:tailEnd type="arrow" w="med" len="med"/>
          </a:ln>
        </p:spPr>
      </p:cxnSp>
      <p:cxnSp>
        <p:nvCxnSpPr>
          <p:cNvPr id="39945" name="Straight Arrow Connector 10"/>
          <p:cNvCxnSpPr>
            <a:cxnSpLocks noChangeShapeType="1"/>
          </p:cNvCxnSpPr>
          <p:nvPr/>
        </p:nvCxnSpPr>
        <p:spPr bwMode="auto">
          <a:xfrm rot="16200000" flipH="1">
            <a:off x="1257300" y="3924300"/>
            <a:ext cx="838200" cy="457200"/>
          </a:xfrm>
          <a:prstGeom prst="straightConnector1">
            <a:avLst/>
          </a:prstGeom>
          <a:noFill/>
          <a:ln w="25400">
            <a:solidFill>
              <a:schemeClr val="tx1"/>
            </a:solidFill>
            <a:round/>
            <a:headEnd/>
            <a:tailEnd type="arrow" w="med" len="med"/>
          </a:ln>
        </p:spPr>
      </p:cxnSp>
      <p:cxnSp>
        <p:nvCxnSpPr>
          <p:cNvPr id="24" name="Straight Connector 23"/>
          <p:cNvCxnSpPr>
            <a:cxnSpLocks noChangeShapeType="1"/>
            <a:endCxn id="35" idx="0"/>
          </p:cNvCxnSpPr>
          <p:nvPr/>
        </p:nvCxnSpPr>
        <p:spPr bwMode="auto">
          <a:xfrm flipV="1">
            <a:off x="1447800" y="3713163"/>
            <a:ext cx="1252538" cy="20637"/>
          </a:xfrm>
          <a:prstGeom prst="line">
            <a:avLst/>
          </a:prstGeom>
          <a:noFill/>
          <a:ln w="19050">
            <a:solidFill>
              <a:schemeClr val="accent1"/>
            </a:solidFill>
            <a:round/>
            <a:headEnd/>
            <a:tailEnd type="none" w="lg" len="lg"/>
          </a:ln>
          <a:effectLst>
            <a:outerShdw blurRad="63500" dist="23000" dir="5400000" rotWithShape="0">
              <a:srgbClr val="000000">
                <a:alpha val="34999"/>
              </a:srgbClr>
            </a:outerShdw>
          </a:effectLst>
        </p:spPr>
      </p:cxnSp>
      <p:cxnSp>
        <p:nvCxnSpPr>
          <p:cNvPr id="25" name="Straight Connector 24"/>
          <p:cNvCxnSpPr>
            <a:cxnSpLocks noChangeShapeType="1"/>
            <a:endCxn id="35" idx="1"/>
          </p:cNvCxnSpPr>
          <p:nvPr/>
        </p:nvCxnSpPr>
        <p:spPr bwMode="auto">
          <a:xfrm rot="5400000" flipH="1" flipV="1">
            <a:off x="822326" y="2589212"/>
            <a:ext cx="1770062" cy="519113"/>
          </a:xfrm>
          <a:prstGeom prst="line">
            <a:avLst/>
          </a:prstGeom>
          <a:noFill/>
          <a:ln w="19050">
            <a:solidFill>
              <a:schemeClr val="accent1"/>
            </a:solidFill>
            <a:round/>
            <a:headEnd/>
            <a:tailEnd type="none" w="lg" len="lg"/>
          </a:ln>
          <a:effectLst>
            <a:outerShdw blurRad="63500" dist="23000" dir="5400000" rotWithShape="0">
              <a:srgbClr val="000000">
                <a:alpha val="34999"/>
              </a:srgbClr>
            </a:outerShdw>
          </a:effectLst>
        </p:spPr>
      </p:cxnSp>
      <p:cxnSp>
        <p:nvCxnSpPr>
          <p:cNvPr id="28" name="Straight Connector 27"/>
          <p:cNvCxnSpPr>
            <a:cxnSpLocks noChangeShapeType="1"/>
            <a:stCxn id="35" idx="0"/>
            <a:endCxn id="35" idx="2"/>
          </p:cNvCxnSpPr>
          <p:nvPr/>
        </p:nvCxnSpPr>
        <p:spPr bwMode="auto">
          <a:xfrm flipV="1">
            <a:off x="2700338" y="3357563"/>
            <a:ext cx="366712" cy="355600"/>
          </a:xfrm>
          <a:prstGeom prst="line">
            <a:avLst/>
          </a:prstGeom>
          <a:noFill/>
          <a:ln w="19050">
            <a:solidFill>
              <a:schemeClr val="accent1"/>
            </a:solidFill>
            <a:round/>
            <a:headEnd/>
            <a:tailEnd type="none" w="lg" len="lg"/>
          </a:ln>
          <a:effectLst>
            <a:outerShdw blurRad="63500" dist="23000" dir="5400000" rotWithShape="0">
              <a:srgbClr val="000000">
                <a:alpha val="34999"/>
              </a:srgbClr>
            </a:outerShdw>
          </a:effectLst>
        </p:spPr>
      </p:cxnSp>
      <p:sp>
        <p:nvSpPr>
          <p:cNvPr id="35" name="Freeform 34"/>
          <p:cNvSpPr>
            <a:spLocks noChangeArrowheads="1"/>
          </p:cNvSpPr>
          <p:nvPr/>
        </p:nvSpPr>
        <p:spPr bwMode="auto">
          <a:xfrm>
            <a:off x="1905000" y="1905000"/>
            <a:ext cx="1162050" cy="1808163"/>
          </a:xfrm>
          <a:custGeom>
            <a:avLst/>
            <a:gdLst>
              <a:gd name="T0" fmla="*/ 794887 w 1559169"/>
              <a:gd name="T1" fmla="*/ 1808871 h 2138289"/>
              <a:gd name="T2" fmla="*/ 61145 w 1559169"/>
              <a:gd name="T3" fmla="*/ 59502 h 2138289"/>
              <a:gd name="T4" fmla="*/ 1161757 w 1559169"/>
              <a:gd name="T5" fmla="*/ 1451857 h 2138289"/>
              <a:gd name="T6" fmla="*/ 1161757 w 1559169"/>
              <a:gd name="T7" fmla="*/ 1451857 h 2138289"/>
              <a:gd name="T8" fmla="*/ 0 60000 65536"/>
              <a:gd name="T9" fmla="*/ 0 60000 65536"/>
              <a:gd name="T10" fmla="*/ 0 60000 65536"/>
              <a:gd name="T11" fmla="*/ 0 60000 65536"/>
              <a:gd name="T12" fmla="*/ 0 w 1559169"/>
              <a:gd name="T13" fmla="*/ 0 h 2138289"/>
              <a:gd name="T14" fmla="*/ 1559169 w 1559169"/>
              <a:gd name="T15" fmla="*/ 2138289 h 2138289"/>
            </a:gdLst>
            <a:ahLst/>
            <a:cxnLst>
              <a:cxn ang="T8">
                <a:pos x="T0" y="T1"/>
              </a:cxn>
              <a:cxn ang="T9">
                <a:pos x="T2" y="T3"/>
              </a:cxn>
              <a:cxn ang="T10">
                <a:pos x="T4" y="T5"/>
              </a:cxn>
              <a:cxn ang="T11">
                <a:pos x="T6" y="T7"/>
              </a:cxn>
            </a:cxnLst>
            <a:rect l="T12" t="T13" r="T14" b="T15"/>
            <a:pathLst>
              <a:path w="1559169" h="2138289">
                <a:moveTo>
                  <a:pt x="1066800" y="2138289"/>
                </a:moveTo>
                <a:cubicBezTo>
                  <a:pt x="533400" y="1139483"/>
                  <a:pt x="0" y="140677"/>
                  <a:pt x="82061" y="70338"/>
                </a:cubicBezTo>
                <a:cubicBezTo>
                  <a:pt x="164123" y="0"/>
                  <a:pt x="1559169" y="1716258"/>
                  <a:pt x="1559169" y="1716258"/>
                </a:cubicBezTo>
              </a:path>
            </a:pathLst>
          </a:custGeom>
          <a:solidFill>
            <a:schemeClr val="bg1"/>
          </a:solidFill>
          <a:ln w="19050">
            <a:solidFill>
              <a:schemeClr val="accent1"/>
            </a:solidFill>
            <a:miter lim="800000"/>
            <a:headEnd/>
            <a:tailEnd type="none" w="lg" len="lg"/>
          </a:ln>
          <a:effectLst>
            <a:outerShdw blurRad="63500" dist="23000" dir="5400000" rotWithShape="0">
              <a:srgbClr val="000000">
                <a:alpha val="34999"/>
              </a:srgbClr>
            </a:outerShdw>
          </a:effectLst>
        </p:spPr>
        <p:txBody>
          <a:bodyPr wrap="none" anchorCtr="1">
            <a:prstTxWarp prst="textNoShape">
              <a:avLst/>
            </a:prstTxWarp>
          </a:bodyPr>
          <a:lstStyle/>
          <a:p>
            <a:pPr>
              <a:defRPr/>
            </a:pPr>
            <a:endParaRPr lang="en-US">
              <a:ea typeface="+mn-ea"/>
            </a:endParaRPr>
          </a:p>
        </p:txBody>
      </p:sp>
      <p:cxnSp>
        <p:nvCxnSpPr>
          <p:cNvPr id="39950" name="Straight Connector 41"/>
          <p:cNvCxnSpPr>
            <a:cxnSpLocks noChangeShapeType="1"/>
            <a:stCxn id="35" idx="1"/>
          </p:cNvCxnSpPr>
          <p:nvPr/>
        </p:nvCxnSpPr>
        <p:spPr bwMode="auto">
          <a:xfrm flipV="1">
            <a:off x="1966913" y="1524000"/>
            <a:ext cx="2757487" cy="439738"/>
          </a:xfrm>
          <a:prstGeom prst="line">
            <a:avLst/>
          </a:prstGeom>
          <a:noFill/>
          <a:ln w="12700">
            <a:solidFill>
              <a:schemeClr val="tx1"/>
            </a:solidFill>
            <a:prstDash val="sysDot"/>
            <a:round/>
            <a:headEnd/>
            <a:tailEnd type="none" w="lg" len="lg"/>
          </a:ln>
        </p:spPr>
      </p:cxnSp>
      <p:cxnSp>
        <p:nvCxnSpPr>
          <p:cNvPr id="39951" name="Straight Connector 42"/>
          <p:cNvCxnSpPr>
            <a:cxnSpLocks noChangeShapeType="1"/>
            <a:stCxn id="35" idx="0"/>
          </p:cNvCxnSpPr>
          <p:nvPr/>
        </p:nvCxnSpPr>
        <p:spPr bwMode="auto">
          <a:xfrm>
            <a:off x="2700338" y="3713163"/>
            <a:ext cx="2328862" cy="173037"/>
          </a:xfrm>
          <a:prstGeom prst="line">
            <a:avLst/>
          </a:prstGeom>
          <a:noFill/>
          <a:ln w="12700">
            <a:solidFill>
              <a:schemeClr val="tx1"/>
            </a:solidFill>
            <a:prstDash val="sysDot"/>
            <a:round/>
            <a:headEnd/>
            <a:tailEnd type="none" w="lg" len="lg"/>
          </a:ln>
        </p:spPr>
      </p:cxnSp>
      <p:cxnSp>
        <p:nvCxnSpPr>
          <p:cNvPr id="39952" name="Straight Connector 45"/>
          <p:cNvCxnSpPr>
            <a:cxnSpLocks noChangeShapeType="1"/>
            <a:stCxn id="35" idx="2"/>
          </p:cNvCxnSpPr>
          <p:nvPr/>
        </p:nvCxnSpPr>
        <p:spPr bwMode="auto">
          <a:xfrm flipV="1">
            <a:off x="3067050" y="3124200"/>
            <a:ext cx="3562350" cy="233363"/>
          </a:xfrm>
          <a:prstGeom prst="line">
            <a:avLst/>
          </a:prstGeom>
          <a:noFill/>
          <a:ln w="12700">
            <a:solidFill>
              <a:schemeClr val="tx1"/>
            </a:solidFill>
            <a:prstDash val="sysDot"/>
            <a:round/>
            <a:headEnd/>
            <a:tailEnd type="none" w="lg" len="lg"/>
          </a:ln>
        </p:spPr>
      </p:cxnSp>
      <p:sp>
        <p:nvSpPr>
          <p:cNvPr id="50" name="Freeform 49"/>
          <p:cNvSpPr/>
          <p:nvPr/>
        </p:nvSpPr>
        <p:spPr bwMode="auto">
          <a:xfrm>
            <a:off x="1435100" y="2054225"/>
            <a:ext cx="1265238" cy="1658938"/>
          </a:xfrm>
          <a:custGeom>
            <a:avLst/>
            <a:gdLst>
              <a:gd name="connsiteX0" fmla="*/ 0 w 1266092"/>
              <a:gd name="connsiteY0" fmla="*/ 1659988 h 1659988"/>
              <a:gd name="connsiteX1" fmla="*/ 506437 w 1266092"/>
              <a:gd name="connsiteY1" fmla="*/ 0 h 1659988"/>
              <a:gd name="connsiteX2" fmla="*/ 1266092 w 1266092"/>
              <a:gd name="connsiteY2" fmla="*/ 1631852 h 1659988"/>
              <a:gd name="connsiteX3" fmla="*/ 0 w 1266092"/>
              <a:gd name="connsiteY3" fmla="*/ 1659988 h 1659988"/>
            </a:gdLst>
            <a:ahLst/>
            <a:cxnLst>
              <a:cxn ang="0">
                <a:pos x="connsiteX0" y="connsiteY0"/>
              </a:cxn>
              <a:cxn ang="0">
                <a:pos x="connsiteX1" y="connsiteY1"/>
              </a:cxn>
              <a:cxn ang="0">
                <a:pos x="connsiteX2" y="connsiteY2"/>
              </a:cxn>
              <a:cxn ang="0">
                <a:pos x="connsiteX3" y="connsiteY3"/>
              </a:cxn>
            </a:cxnLst>
            <a:rect l="l" t="t" r="r" b="b"/>
            <a:pathLst>
              <a:path w="1266092" h="1659988">
                <a:moveTo>
                  <a:pt x="0" y="1659988"/>
                </a:moveTo>
                <a:lnTo>
                  <a:pt x="506437" y="0"/>
                </a:lnTo>
                <a:lnTo>
                  <a:pt x="1266092" y="1631852"/>
                </a:lnTo>
                <a:lnTo>
                  <a:pt x="0" y="1659988"/>
                </a:lnTo>
                <a:close/>
              </a:path>
            </a:pathLst>
          </a:custGeom>
          <a:gradFill flip="none" rotWithShape="1">
            <a:gsLst>
              <a:gs pos="0">
                <a:schemeClr val="tx1"/>
              </a:gs>
              <a:gs pos="100000">
                <a:schemeClr val="accent1">
                  <a:tint val="23500"/>
                  <a:satMod val="160000"/>
                </a:schemeClr>
              </a:gs>
            </a:gsLst>
            <a:lin ang="19500000" scaled="0"/>
            <a:tileRect/>
          </a:gradFill>
          <a:ln w="25400" cap="flat" cmpd="sng" algn="ctr">
            <a:noFill/>
            <a:prstDash val="solid"/>
            <a:round/>
            <a:headEnd type="none" w="med" len="med"/>
            <a:tailEnd type="triangle" w="lg" len="lg"/>
          </a:ln>
          <a:effectLst/>
        </p:spPr>
        <p:txBody>
          <a:bodyPr wrap="none" anchorCtr="1">
            <a:prstTxWarp prst="textNoShape">
              <a:avLst/>
            </a:prstTxWarp>
          </a:bodyPr>
          <a:lstStyle/>
          <a:p>
            <a:pPr>
              <a:defRPr/>
            </a:pPr>
            <a:endParaRPr lang="en-US">
              <a:ea typeface="+mn-ea"/>
            </a:endParaRPr>
          </a:p>
        </p:txBody>
      </p:sp>
      <p:sp>
        <p:nvSpPr>
          <p:cNvPr id="39954" name="TextBox 50"/>
          <p:cNvSpPr txBox="1">
            <a:spLocks noChangeArrowheads="1"/>
          </p:cNvSpPr>
          <p:nvPr/>
        </p:nvSpPr>
        <p:spPr bwMode="auto">
          <a:xfrm>
            <a:off x="1066800" y="1066800"/>
            <a:ext cx="355600" cy="400050"/>
          </a:xfrm>
          <a:prstGeom prst="rect">
            <a:avLst/>
          </a:prstGeom>
          <a:noFill/>
          <a:ln w="9525">
            <a:noFill/>
            <a:miter lim="800000"/>
            <a:headEnd/>
            <a:tailEnd/>
          </a:ln>
        </p:spPr>
        <p:txBody>
          <a:bodyPr wrap="none">
            <a:prstTxWarp prst="textNoShape">
              <a:avLst/>
            </a:prstTxWarp>
            <a:spAutoFit/>
          </a:bodyPr>
          <a:lstStyle/>
          <a:p>
            <a:r>
              <a:rPr lang="en-US"/>
              <a:t>Y</a:t>
            </a:r>
          </a:p>
        </p:txBody>
      </p:sp>
      <p:sp>
        <p:nvSpPr>
          <p:cNvPr id="39955" name="TextBox 51"/>
          <p:cNvSpPr txBox="1">
            <a:spLocks noChangeArrowheads="1"/>
          </p:cNvSpPr>
          <p:nvPr/>
        </p:nvSpPr>
        <p:spPr bwMode="auto">
          <a:xfrm>
            <a:off x="1447800" y="4191000"/>
            <a:ext cx="341313" cy="400050"/>
          </a:xfrm>
          <a:prstGeom prst="rect">
            <a:avLst/>
          </a:prstGeom>
          <a:noFill/>
          <a:ln w="9525">
            <a:noFill/>
            <a:miter lim="800000"/>
            <a:headEnd/>
            <a:tailEnd/>
          </a:ln>
        </p:spPr>
        <p:txBody>
          <a:bodyPr wrap="none">
            <a:prstTxWarp prst="textNoShape">
              <a:avLst/>
            </a:prstTxWarp>
            <a:spAutoFit/>
          </a:bodyPr>
          <a:lstStyle/>
          <a:p>
            <a:r>
              <a:rPr lang="en-US"/>
              <a:t>Z</a:t>
            </a:r>
          </a:p>
        </p:txBody>
      </p:sp>
      <p:sp>
        <p:nvSpPr>
          <p:cNvPr id="39956" name="TextBox 52"/>
          <p:cNvSpPr txBox="1">
            <a:spLocks noChangeArrowheads="1"/>
          </p:cNvSpPr>
          <p:nvPr/>
        </p:nvSpPr>
        <p:spPr bwMode="auto">
          <a:xfrm>
            <a:off x="3429000" y="2514600"/>
            <a:ext cx="355600" cy="400050"/>
          </a:xfrm>
          <a:prstGeom prst="rect">
            <a:avLst/>
          </a:prstGeom>
          <a:noFill/>
          <a:ln w="9525">
            <a:noFill/>
            <a:miter lim="800000"/>
            <a:headEnd/>
            <a:tailEnd/>
          </a:ln>
        </p:spPr>
        <p:txBody>
          <a:bodyPr wrap="none">
            <a:prstTxWarp prst="textNoShape">
              <a:avLst/>
            </a:prstTxWarp>
            <a:spAutoFit/>
          </a:bodyPr>
          <a:lstStyle/>
          <a:p>
            <a:r>
              <a:rPr lang="en-US"/>
              <a:t>X</a:t>
            </a:r>
          </a:p>
        </p:txBody>
      </p:sp>
      <p:sp>
        <p:nvSpPr>
          <p:cNvPr id="39957" name="TextBox 54"/>
          <p:cNvSpPr txBox="1">
            <a:spLocks noChangeArrowheads="1"/>
          </p:cNvSpPr>
          <p:nvPr/>
        </p:nvSpPr>
        <p:spPr bwMode="auto">
          <a:xfrm>
            <a:off x="6859588" y="2057400"/>
            <a:ext cx="2284412" cy="400050"/>
          </a:xfrm>
          <a:prstGeom prst="rect">
            <a:avLst/>
          </a:prstGeom>
          <a:noFill/>
          <a:ln w="9525">
            <a:noFill/>
            <a:miter lim="800000"/>
            <a:headEnd/>
            <a:tailEnd/>
          </a:ln>
        </p:spPr>
        <p:txBody>
          <a:bodyPr wrap="none">
            <a:prstTxWarp prst="textNoShape">
              <a:avLst/>
            </a:prstTxWarp>
            <a:spAutoFit/>
          </a:bodyPr>
          <a:lstStyle/>
          <a:p>
            <a:r>
              <a:rPr lang="en-US"/>
              <a:t>typical CRT gamut</a:t>
            </a:r>
          </a:p>
        </p:txBody>
      </p:sp>
      <p:cxnSp>
        <p:nvCxnSpPr>
          <p:cNvPr id="39958" name="Curved Connector 56"/>
          <p:cNvCxnSpPr>
            <a:cxnSpLocks noChangeShapeType="1"/>
            <a:stCxn id="39957" idx="1"/>
          </p:cNvCxnSpPr>
          <p:nvPr/>
        </p:nvCxnSpPr>
        <p:spPr bwMode="auto">
          <a:xfrm rot="10800000" flipV="1">
            <a:off x="5638800" y="2257425"/>
            <a:ext cx="1220788" cy="180975"/>
          </a:xfrm>
          <a:prstGeom prst="curvedConnector3">
            <a:avLst>
              <a:gd name="adj1" fmla="val 50000"/>
            </a:avLst>
          </a:prstGeom>
          <a:noFill/>
          <a:ln w="25400">
            <a:solidFill>
              <a:schemeClr val="tx1"/>
            </a:solidFill>
            <a:round/>
            <a:headEnd/>
            <a:tailEnd type="arrow" w="med" len="med"/>
          </a:ln>
        </p:spPr>
      </p:cxnSp>
      <p:sp>
        <p:nvSpPr>
          <p:cNvPr id="39959" name="TextBox 57"/>
          <p:cNvSpPr txBox="1">
            <a:spLocks noChangeArrowheads="1"/>
          </p:cNvSpPr>
          <p:nvPr/>
        </p:nvSpPr>
        <p:spPr bwMode="auto">
          <a:xfrm>
            <a:off x="4953000" y="1066800"/>
            <a:ext cx="2524125" cy="400050"/>
          </a:xfrm>
          <a:prstGeom prst="rect">
            <a:avLst/>
          </a:prstGeom>
          <a:noFill/>
          <a:ln w="9525">
            <a:noFill/>
            <a:miter lim="800000"/>
            <a:headEnd/>
            <a:tailEnd/>
          </a:ln>
        </p:spPr>
        <p:txBody>
          <a:bodyPr wrap="none">
            <a:prstTxWarp prst="textNoShape">
              <a:avLst/>
            </a:prstTxWarp>
            <a:spAutoFit/>
          </a:bodyPr>
          <a:lstStyle/>
          <a:p>
            <a:r>
              <a:rPr lang="en-US"/>
              <a:t>human-visible colors</a:t>
            </a:r>
          </a:p>
        </p:txBody>
      </p:sp>
      <p:sp>
        <p:nvSpPr>
          <p:cNvPr id="4" name="Isosceles Triangle 3"/>
          <p:cNvSpPr/>
          <p:nvPr/>
        </p:nvSpPr>
        <p:spPr bwMode="auto">
          <a:xfrm rot="20028447">
            <a:off x="4629404" y="2276591"/>
            <a:ext cx="1533463" cy="1089577"/>
          </a:xfrm>
          <a:prstGeom prst="triangle">
            <a:avLst>
              <a:gd name="adj" fmla="val 61568"/>
            </a:avLst>
          </a:prstGeom>
          <a:no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21172783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Straight Arrow Connector 14"/>
          <p:cNvCxnSpPr>
            <a:cxnSpLocks noChangeShapeType="1"/>
          </p:cNvCxnSpPr>
          <p:nvPr/>
        </p:nvCxnSpPr>
        <p:spPr bwMode="auto">
          <a:xfrm flipV="1">
            <a:off x="1447800" y="2971800"/>
            <a:ext cx="2286000" cy="762000"/>
          </a:xfrm>
          <a:prstGeom prst="straightConnector1">
            <a:avLst/>
          </a:prstGeom>
          <a:noFill/>
          <a:ln w="25400">
            <a:solidFill>
              <a:schemeClr val="tx1"/>
            </a:solidFill>
            <a:round/>
            <a:headEnd/>
            <a:tailEnd type="arrow" w="med" len="med"/>
          </a:ln>
        </p:spPr>
      </p:cxnSp>
      <p:sp>
        <p:nvSpPr>
          <p:cNvPr id="39939" name="Title 1"/>
          <p:cNvSpPr>
            <a:spLocks noGrp="1"/>
          </p:cNvSpPr>
          <p:nvPr>
            <p:ph type="title"/>
          </p:nvPr>
        </p:nvSpPr>
        <p:spPr/>
        <p:txBody>
          <a:bodyPr/>
          <a:lstStyle/>
          <a:p>
            <a:r>
              <a:rPr lang="en-US">
                <a:ea typeface="ＭＳ Ｐゴシック" charset="-128"/>
              </a:rPr>
              <a:t>Obtaining Accurate Color</a:t>
            </a:r>
          </a:p>
        </p:txBody>
      </p:sp>
      <p:sp>
        <p:nvSpPr>
          <p:cNvPr id="3994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3994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39942" name="Slide Number Placeholder 5"/>
          <p:cNvSpPr>
            <a:spLocks noGrp="1"/>
          </p:cNvSpPr>
          <p:nvPr>
            <p:ph type="sldNum" sz="quarter" idx="12"/>
          </p:nvPr>
        </p:nvSpPr>
        <p:spPr>
          <a:noFill/>
        </p:spPr>
        <p:txBody>
          <a:bodyPr/>
          <a:lstStyle/>
          <a:p>
            <a:fld id="{6006D1E2-4F90-1244-A6E9-2BD5AA75E7E6}" type="slidenum">
              <a:rPr lang="en-US"/>
              <a:pPr/>
              <a:t>23</a:t>
            </a:fld>
            <a:endParaRPr lang="en-US"/>
          </a:p>
        </p:txBody>
      </p:sp>
      <p:pic>
        <p:nvPicPr>
          <p:cNvPr id="39943" name="Picture 7"/>
          <p:cNvPicPr>
            <a:picLocks noChangeAspect="1" noChangeArrowheads="1"/>
          </p:cNvPicPr>
          <p:nvPr/>
        </p:nvPicPr>
        <p:blipFill>
          <a:blip r:embed="rId3"/>
          <a:srcRect/>
          <a:stretch>
            <a:fillRect/>
          </a:stretch>
        </p:blipFill>
        <p:spPr bwMode="auto">
          <a:xfrm>
            <a:off x="4191000" y="1143000"/>
            <a:ext cx="2895600" cy="2962275"/>
          </a:xfrm>
          <a:prstGeom prst="rect">
            <a:avLst/>
          </a:prstGeom>
          <a:noFill/>
          <a:ln w="25400">
            <a:noFill/>
            <a:miter lim="800000"/>
            <a:headEnd/>
            <a:tailEnd type="none" w="lg" len="lg"/>
          </a:ln>
        </p:spPr>
      </p:pic>
      <p:cxnSp>
        <p:nvCxnSpPr>
          <p:cNvPr id="39944" name="Straight Arrow Connector 9"/>
          <p:cNvCxnSpPr>
            <a:cxnSpLocks noChangeShapeType="1"/>
          </p:cNvCxnSpPr>
          <p:nvPr/>
        </p:nvCxnSpPr>
        <p:spPr bwMode="auto">
          <a:xfrm rot="5400000" flipH="1" flipV="1">
            <a:off x="152401" y="2438400"/>
            <a:ext cx="2590800" cy="3175"/>
          </a:xfrm>
          <a:prstGeom prst="straightConnector1">
            <a:avLst/>
          </a:prstGeom>
          <a:noFill/>
          <a:ln w="25400">
            <a:solidFill>
              <a:schemeClr val="tx1"/>
            </a:solidFill>
            <a:round/>
            <a:headEnd/>
            <a:tailEnd type="arrow" w="med" len="med"/>
          </a:ln>
        </p:spPr>
      </p:cxnSp>
      <p:cxnSp>
        <p:nvCxnSpPr>
          <p:cNvPr id="39945" name="Straight Arrow Connector 10"/>
          <p:cNvCxnSpPr>
            <a:cxnSpLocks noChangeShapeType="1"/>
          </p:cNvCxnSpPr>
          <p:nvPr/>
        </p:nvCxnSpPr>
        <p:spPr bwMode="auto">
          <a:xfrm rot="16200000" flipH="1">
            <a:off x="1257300" y="3924300"/>
            <a:ext cx="838200" cy="457200"/>
          </a:xfrm>
          <a:prstGeom prst="straightConnector1">
            <a:avLst/>
          </a:prstGeom>
          <a:noFill/>
          <a:ln w="25400">
            <a:solidFill>
              <a:schemeClr val="tx1"/>
            </a:solidFill>
            <a:round/>
            <a:headEnd/>
            <a:tailEnd type="arrow" w="med" len="med"/>
          </a:ln>
        </p:spPr>
      </p:cxnSp>
      <p:cxnSp>
        <p:nvCxnSpPr>
          <p:cNvPr id="24" name="Straight Connector 23"/>
          <p:cNvCxnSpPr>
            <a:cxnSpLocks noChangeShapeType="1"/>
            <a:endCxn id="35" idx="0"/>
          </p:cNvCxnSpPr>
          <p:nvPr/>
        </p:nvCxnSpPr>
        <p:spPr bwMode="auto">
          <a:xfrm flipV="1">
            <a:off x="1447800" y="3713163"/>
            <a:ext cx="1252538" cy="20637"/>
          </a:xfrm>
          <a:prstGeom prst="line">
            <a:avLst/>
          </a:prstGeom>
          <a:noFill/>
          <a:ln w="19050">
            <a:solidFill>
              <a:schemeClr val="accent1"/>
            </a:solidFill>
            <a:round/>
            <a:headEnd/>
            <a:tailEnd type="none" w="lg" len="lg"/>
          </a:ln>
          <a:effectLst>
            <a:outerShdw blurRad="63500" dist="23000" dir="5400000" rotWithShape="0">
              <a:srgbClr val="000000">
                <a:alpha val="34999"/>
              </a:srgbClr>
            </a:outerShdw>
          </a:effectLst>
        </p:spPr>
      </p:cxnSp>
      <p:cxnSp>
        <p:nvCxnSpPr>
          <p:cNvPr id="25" name="Straight Connector 24"/>
          <p:cNvCxnSpPr>
            <a:cxnSpLocks noChangeShapeType="1"/>
            <a:endCxn id="35" idx="1"/>
          </p:cNvCxnSpPr>
          <p:nvPr/>
        </p:nvCxnSpPr>
        <p:spPr bwMode="auto">
          <a:xfrm rot="5400000" flipH="1" flipV="1">
            <a:off x="822326" y="2589212"/>
            <a:ext cx="1770062" cy="519113"/>
          </a:xfrm>
          <a:prstGeom prst="line">
            <a:avLst/>
          </a:prstGeom>
          <a:noFill/>
          <a:ln w="19050">
            <a:solidFill>
              <a:schemeClr val="accent1"/>
            </a:solidFill>
            <a:round/>
            <a:headEnd/>
            <a:tailEnd type="none" w="lg" len="lg"/>
          </a:ln>
          <a:effectLst>
            <a:outerShdw blurRad="63500" dist="23000" dir="5400000" rotWithShape="0">
              <a:srgbClr val="000000">
                <a:alpha val="34999"/>
              </a:srgbClr>
            </a:outerShdw>
          </a:effectLst>
        </p:spPr>
      </p:cxnSp>
      <p:cxnSp>
        <p:nvCxnSpPr>
          <p:cNvPr id="28" name="Straight Connector 27"/>
          <p:cNvCxnSpPr>
            <a:cxnSpLocks noChangeShapeType="1"/>
            <a:stCxn id="35" idx="0"/>
            <a:endCxn id="35" idx="2"/>
          </p:cNvCxnSpPr>
          <p:nvPr/>
        </p:nvCxnSpPr>
        <p:spPr bwMode="auto">
          <a:xfrm flipV="1">
            <a:off x="2700338" y="3357563"/>
            <a:ext cx="366712" cy="355600"/>
          </a:xfrm>
          <a:prstGeom prst="line">
            <a:avLst/>
          </a:prstGeom>
          <a:noFill/>
          <a:ln w="19050">
            <a:solidFill>
              <a:schemeClr val="accent1"/>
            </a:solidFill>
            <a:round/>
            <a:headEnd/>
            <a:tailEnd type="none" w="lg" len="lg"/>
          </a:ln>
          <a:effectLst>
            <a:outerShdw blurRad="63500" dist="23000" dir="5400000" rotWithShape="0">
              <a:srgbClr val="000000">
                <a:alpha val="34999"/>
              </a:srgbClr>
            </a:outerShdw>
          </a:effectLst>
        </p:spPr>
      </p:cxnSp>
      <p:sp>
        <p:nvSpPr>
          <p:cNvPr id="35" name="Freeform 34"/>
          <p:cNvSpPr>
            <a:spLocks noChangeArrowheads="1"/>
          </p:cNvSpPr>
          <p:nvPr/>
        </p:nvSpPr>
        <p:spPr bwMode="auto">
          <a:xfrm>
            <a:off x="1905000" y="1905000"/>
            <a:ext cx="1162050" cy="1808163"/>
          </a:xfrm>
          <a:custGeom>
            <a:avLst/>
            <a:gdLst>
              <a:gd name="T0" fmla="*/ 794887 w 1559169"/>
              <a:gd name="T1" fmla="*/ 1808871 h 2138289"/>
              <a:gd name="T2" fmla="*/ 61145 w 1559169"/>
              <a:gd name="T3" fmla="*/ 59502 h 2138289"/>
              <a:gd name="T4" fmla="*/ 1161757 w 1559169"/>
              <a:gd name="T5" fmla="*/ 1451857 h 2138289"/>
              <a:gd name="T6" fmla="*/ 1161757 w 1559169"/>
              <a:gd name="T7" fmla="*/ 1451857 h 2138289"/>
              <a:gd name="T8" fmla="*/ 0 60000 65536"/>
              <a:gd name="T9" fmla="*/ 0 60000 65536"/>
              <a:gd name="T10" fmla="*/ 0 60000 65536"/>
              <a:gd name="T11" fmla="*/ 0 60000 65536"/>
              <a:gd name="T12" fmla="*/ 0 w 1559169"/>
              <a:gd name="T13" fmla="*/ 0 h 2138289"/>
              <a:gd name="T14" fmla="*/ 1559169 w 1559169"/>
              <a:gd name="T15" fmla="*/ 2138289 h 2138289"/>
            </a:gdLst>
            <a:ahLst/>
            <a:cxnLst>
              <a:cxn ang="T8">
                <a:pos x="T0" y="T1"/>
              </a:cxn>
              <a:cxn ang="T9">
                <a:pos x="T2" y="T3"/>
              </a:cxn>
              <a:cxn ang="T10">
                <a:pos x="T4" y="T5"/>
              </a:cxn>
              <a:cxn ang="T11">
                <a:pos x="T6" y="T7"/>
              </a:cxn>
            </a:cxnLst>
            <a:rect l="T12" t="T13" r="T14" b="T15"/>
            <a:pathLst>
              <a:path w="1559169" h="2138289">
                <a:moveTo>
                  <a:pt x="1066800" y="2138289"/>
                </a:moveTo>
                <a:cubicBezTo>
                  <a:pt x="533400" y="1139483"/>
                  <a:pt x="0" y="140677"/>
                  <a:pt x="82061" y="70338"/>
                </a:cubicBezTo>
                <a:cubicBezTo>
                  <a:pt x="164123" y="0"/>
                  <a:pt x="1559169" y="1716258"/>
                  <a:pt x="1559169" y="1716258"/>
                </a:cubicBezTo>
              </a:path>
            </a:pathLst>
          </a:custGeom>
          <a:solidFill>
            <a:schemeClr val="bg1"/>
          </a:solidFill>
          <a:ln w="19050">
            <a:solidFill>
              <a:schemeClr val="accent1"/>
            </a:solidFill>
            <a:miter lim="800000"/>
            <a:headEnd/>
            <a:tailEnd type="none" w="lg" len="lg"/>
          </a:ln>
          <a:effectLst>
            <a:outerShdw blurRad="63500" dist="23000" dir="5400000" rotWithShape="0">
              <a:srgbClr val="000000">
                <a:alpha val="34999"/>
              </a:srgbClr>
            </a:outerShdw>
          </a:effectLst>
        </p:spPr>
        <p:txBody>
          <a:bodyPr wrap="none" anchorCtr="1">
            <a:prstTxWarp prst="textNoShape">
              <a:avLst/>
            </a:prstTxWarp>
          </a:bodyPr>
          <a:lstStyle/>
          <a:p>
            <a:pPr>
              <a:defRPr/>
            </a:pPr>
            <a:endParaRPr lang="en-US">
              <a:ea typeface="+mn-ea"/>
            </a:endParaRPr>
          </a:p>
        </p:txBody>
      </p:sp>
      <p:cxnSp>
        <p:nvCxnSpPr>
          <p:cNvPr id="39950" name="Straight Connector 41"/>
          <p:cNvCxnSpPr>
            <a:cxnSpLocks noChangeShapeType="1"/>
            <a:stCxn id="35" idx="1"/>
          </p:cNvCxnSpPr>
          <p:nvPr/>
        </p:nvCxnSpPr>
        <p:spPr bwMode="auto">
          <a:xfrm flipV="1">
            <a:off x="1966913" y="1524000"/>
            <a:ext cx="2757487" cy="439738"/>
          </a:xfrm>
          <a:prstGeom prst="line">
            <a:avLst/>
          </a:prstGeom>
          <a:noFill/>
          <a:ln w="12700">
            <a:solidFill>
              <a:schemeClr val="tx1"/>
            </a:solidFill>
            <a:prstDash val="sysDot"/>
            <a:round/>
            <a:headEnd/>
            <a:tailEnd type="none" w="lg" len="lg"/>
          </a:ln>
        </p:spPr>
      </p:cxnSp>
      <p:cxnSp>
        <p:nvCxnSpPr>
          <p:cNvPr id="39951" name="Straight Connector 42"/>
          <p:cNvCxnSpPr>
            <a:cxnSpLocks noChangeShapeType="1"/>
            <a:stCxn id="35" idx="0"/>
          </p:cNvCxnSpPr>
          <p:nvPr/>
        </p:nvCxnSpPr>
        <p:spPr bwMode="auto">
          <a:xfrm>
            <a:off x="2700338" y="3713163"/>
            <a:ext cx="2328862" cy="173037"/>
          </a:xfrm>
          <a:prstGeom prst="line">
            <a:avLst/>
          </a:prstGeom>
          <a:noFill/>
          <a:ln w="12700">
            <a:solidFill>
              <a:schemeClr val="tx1"/>
            </a:solidFill>
            <a:prstDash val="sysDot"/>
            <a:round/>
            <a:headEnd/>
            <a:tailEnd type="none" w="lg" len="lg"/>
          </a:ln>
        </p:spPr>
      </p:cxnSp>
      <p:cxnSp>
        <p:nvCxnSpPr>
          <p:cNvPr id="39952" name="Straight Connector 45"/>
          <p:cNvCxnSpPr>
            <a:cxnSpLocks noChangeShapeType="1"/>
            <a:stCxn id="35" idx="2"/>
          </p:cNvCxnSpPr>
          <p:nvPr/>
        </p:nvCxnSpPr>
        <p:spPr bwMode="auto">
          <a:xfrm flipV="1">
            <a:off x="3067050" y="3124200"/>
            <a:ext cx="3562350" cy="233363"/>
          </a:xfrm>
          <a:prstGeom prst="line">
            <a:avLst/>
          </a:prstGeom>
          <a:noFill/>
          <a:ln w="12700">
            <a:solidFill>
              <a:schemeClr val="tx1"/>
            </a:solidFill>
            <a:prstDash val="sysDot"/>
            <a:round/>
            <a:headEnd/>
            <a:tailEnd type="none" w="lg" len="lg"/>
          </a:ln>
        </p:spPr>
      </p:cxnSp>
      <p:sp>
        <p:nvSpPr>
          <p:cNvPr id="50" name="Freeform 49"/>
          <p:cNvSpPr/>
          <p:nvPr/>
        </p:nvSpPr>
        <p:spPr bwMode="auto">
          <a:xfrm>
            <a:off x="1435100" y="2054225"/>
            <a:ext cx="1265238" cy="1658938"/>
          </a:xfrm>
          <a:custGeom>
            <a:avLst/>
            <a:gdLst>
              <a:gd name="connsiteX0" fmla="*/ 0 w 1266092"/>
              <a:gd name="connsiteY0" fmla="*/ 1659988 h 1659988"/>
              <a:gd name="connsiteX1" fmla="*/ 506437 w 1266092"/>
              <a:gd name="connsiteY1" fmla="*/ 0 h 1659988"/>
              <a:gd name="connsiteX2" fmla="*/ 1266092 w 1266092"/>
              <a:gd name="connsiteY2" fmla="*/ 1631852 h 1659988"/>
              <a:gd name="connsiteX3" fmla="*/ 0 w 1266092"/>
              <a:gd name="connsiteY3" fmla="*/ 1659988 h 1659988"/>
            </a:gdLst>
            <a:ahLst/>
            <a:cxnLst>
              <a:cxn ang="0">
                <a:pos x="connsiteX0" y="connsiteY0"/>
              </a:cxn>
              <a:cxn ang="0">
                <a:pos x="connsiteX1" y="connsiteY1"/>
              </a:cxn>
              <a:cxn ang="0">
                <a:pos x="connsiteX2" y="connsiteY2"/>
              </a:cxn>
              <a:cxn ang="0">
                <a:pos x="connsiteX3" y="connsiteY3"/>
              </a:cxn>
            </a:cxnLst>
            <a:rect l="l" t="t" r="r" b="b"/>
            <a:pathLst>
              <a:path w="1266092" h="1659988">
                <a:moveTo>
                  <a:pt x="0" y="1659988"/>
                </a:moveTo>
                <a:lnTo>
                  <a:pt x="506437" y="0"/>
                </a:lnTo>
                <a:lnTo>
                  <a:pt x="1266092" y="1631852"/>
                </a:lnTo>
                <a:lnTo>
                  <a:pt x="0" y="1659988"/>
                </a:lnTo>
                <a:close/>
              </a:path>
            </a:pathLst>
          </a:custGeom>
          <a:gradFill flip="none" rotWithShape="1">
            <a:gsLst>
              <a:gs pos="0">
                <a:schemeClr val="tx1"/>
              </a:gs>
              <a:gs pos="100000">
                <a:schemeClr val="accent1">
                  <a:tint val="23500"/>
                  <a:satMod val="160000"/>
                </a:schemeClr>
              </a:gs>
            </a:gsLst>
            <a:lin ang="19500000" scaled="0"/>
            <a:tileRect/>
          </a:gradFill>
          <a:ln w="25400" cap="flat" cmpd="sng" algn="ctr">
            <a:noFill/>
            <a:prstDash val="solid"/>
            <a:round/>
            <a:headEnd type="none" w="med" len="med"/>
            <a:tailEnd type="triangle" w="lg" len="lg"/>
          </a:ln>
          <a:effectLst/>
        </p:spPr>
        <p:txBody>
          <a:bodyPr wrap="none" anchorCtr="1">
            <a:prstTxWarp prst="textNoShape">
              <a:avLst/>
            </a:prstTxWarp>
          </a:bodyPr>
          <a:lstStyle/>
          <a:p>
            <a:pPr>
              <a:defRPr/>
            </a:pPr>
            <a:endParaRPr lang="en-US">
              <a:ea typeface="+mn-ea"/>
            </a:endParaRPr>
          </a:p>
        </p:txBody>
      </p:sp>
      <p:sp>
        <p:nvSpPr>
          <p:cNvPr id="39954" name="TextBox 50"/>
          <p:cNvSpPr txBox="1">
            <a:spLocks noChangeArrowheads="1"/>
          </p:cNvSpPr>
          <p:nvPr/>
        </p:nvSpPr>
        <p:spPr bwMode="auto">
          <a:xfrm>
            <a:off x="1066800" y="1066800"/>
            <a:ext cx="355600" cy="400050"/>
          </a:xfrm>
          <a:prstGeom prst="rect">
            <a:avLst/>
          </a:prstGeom>
          <a:noFill/>
          <a:ln w="9525">
            <a:noFill/>
            <a:miter lim="800000"/>
            <a:headEnd/>
            <a:tailEnd/>
          </a:ln>
        </p:spPr>
        <p:txBody>
          <a:bodyPr wrap="none">
            <a:prstTxWarp prst="textNoShape">
              <a:avLst/>
            </a:prstTxWarp>
            <a:spAutoFit/>
          </a:bodyPr>
          <a:lstStyle/>
          <a:p>
            <a:r>
              <a:rPr lang="en-US"/>
              <a:t>Y</a:t>
            </a:r>
          </a:p>
        </p:txBody>
      </p:sp>
      <p:sp>
        <p:nvSpPr>
          <p:cNvPr id="39955" name="TextBox 51"/>
          <p:cNvSpPr txBox="1">
            <a:spLocks noChangeArrowheads="1"/>
          </p:cNvSpPr>
          <p:nvPr/>
        </p:nvSpPr>
        <p:spPr bwMode="auto">
          <a:xfrm>
            <a:off x="1447800" y="4191000"/>
            <a:ext cx="341313" cy="400050"/>
          </a:xfrm>
          <a:prstGeom prst="rect">
            <a:avLst/>
          </a:prstGeom>
          <a:noFill/>
          <a:ln w="9525">
            <a:noFill/>
            <a:miter lim="800000"/>
            <a:headEnd/>
            <a:tailEnd/>
          </a:ln>
        </p:spPr>
        <p:txBody>
          <a:bodyPr wrap="none">
            <a:prstTxWarp prst="textNoShape">
              <a:avLst/>
            </a:prstTxWarp>
            <a:spAutoFit/>
          </a:bodyPr>
          <a:lstStyle/>
          <a:p>
            <a:r>
              <a:rPr lang="en-US"/>
              <a:t>Z</a:t>
            </a:r>
          </a:p>
        </p:txBody>
      </p:sp>
      <p:sp>
        <p:nvSpPr>
          <p:cNvPr id="39956" name="TextBox 52"/>
          <p:cNvSpPr txBox="1">
            <a:spLocks noChangeArrowheads="1"/>
          </p:cNvSpPr>
          <p:nvPr/>
        </p:nvSpPr>
        <p:spPr bwMode="auto">
          <a:xfrm>
            <a:off x="3429000" y="2514600"/>
            <a:ext cx="355600" cy="400050"/>
          </a:xfrm>
          <a:prstGeom prst="rect">
            <a:avLst/>
          </a:prstGeom>
          <a:noFill/>
          <a:ln w="9525">
            <a:noFill/>
            <a:miter lim="800000"/>
            <a:headEnd/>
            <a:tailEnd/>
          </a:ln>
        </p:spPr>
        <p:txBody>
          <a:bodyPr wrap="none">
            <a:prstTxWarp prst="textNoShape">
              <a:avLst/>
            </a:prstTxWarp>
            <a:spAutoFit/>
          </a:bodyPr>
          <a:lstStyle/>
          <a:p>
            <a:r>
              <a:rPr lang="en-US"/>
              <a:t>X</a:t>
            </a:r>
          </a:p>
        </p:txBody>
      </p:sp>
      <p:sp>
        <p:nvSpPr>
          <p:cNvPr id="39957" name="TextBox 54"/>
          <p:cNvSpPr txBox="1">
            <a:spLocks noChangeArrowheads="1"/>
          </p:cNvSpPr>
          <p:nvPr/>
        </p:nvSpPr>
        <p:spPr bwMode="auto">
          <a:xfrm>
            <a:off x="6859588" y="2057400"/>
            <a:ext cx="2284412" cy="400050"/>
          </a:xfrm>
          <a:prstGeom prst="rect">
            <a:avLst/>
          </a:prstGeom>
          <a:noFill/>
          <a:ln w="9525">
            <a:noFill/>
            <a:miter lim="800000"/>
            <a:headEnd/>
            <a:tailEnd/>
          </a:ln>
        </p:spPr>
        <p:txBody>
          <a:bodyPr wrap="none">
            <a:prstTxWarp prst="textNoShape">
              <a:avLst/>
            </a:prstTxWarp>
            <a:spAutoFit/>
          </a:bodyPr>
          <a:lstStyle/>
          <a:p>
            <a:r>
              <a:rPr lang="en-US"/>
              <a:t>typical CRT gamut</a:t>
            </a:r>
          </a:p>
        </p:txBody>
      </p:sp>
      <p:cxnSp>
        <p:nvCxnSpPr>
          <p:cNvPr id="39958" name="Curved Connector 56"/>
          <p:cNvCxnSpPr>
            <a:cxnSpLocks noChangeShapeType="1"/>
            <a:stCxn id="39957" idx="1"/>
          </p:cNvCxnSpPr>
          <p:nvPr/>
        </p:nvCxnSpPr>
        <p:spPr bwMode="auto">
          <a:xfrm rot="10800000" flipV="1">
            <a:off x="5638800" y="2257425"/>
            <a:ext cx="1220788" cy="180975"/>
          </a:xfrm>
          <a:prstGeom prst="curvedConnector3">
            <a:avLst>
              <a:gd name="adj1" fmla="val 50000"/>
            </a:avLst>
          </a:prstGeom>
          <a:noFill/>
          <a:ln w="25400">
            <a:solidFill>
              <a:schemeClr val="tx1"/>
            </a:solidFill>
            <a:round/>
            <a:headEnd/>
            <a:tailEnd type="arrow" w="med" len="med"/>
          </a:ln>
        </p:spPr>
      </p:cxnSp>
      <p:sp>
        <p:nvSpPr>
          <p:cNvPr id="39959" name="TextBox 57"/>
          <p:cNvSpPr txBox="1">
            <a:spLocks noChangeArrowheads="1"/>
          </p:cNvSpPr>
          <p:nvPr/>
        </p:nvSpPr>
        <p:spPr bwMode="auto">
          <a:xfrm>
            <a:off x="4953000" y="1066800"/>
            <a:ext cx="2524125" cy="400050"/>
          </a:xfrm>
          <a:prstGeom prst="rect">
            <a:avLst/>
          </a:prstGeom>
          <a:noFill/>
          <a:ln w="9525">
            <a:noFill/>
            <a:miter lim="800000"/>
            <a:headEnd/>
            <a:tailEnd/>
          </a:ln>
        </p:spPr>
        <p:txBody>
          <a:bodyPr wrap="none">
            <a:prstTxWarp prst="textNoShape">
              <a:avLst/>
            </a:prstTxWarp>
            <a:spAutoFit/>
          </a:bodyPr>
          <a:lstStyle/>
          <a:p>
            <a:r>
              <a:rPr lang="en-US"/>
              <a:t>human-visible colors</a:t>
            </a:r>
          </a:p>
        </p:txBody>
      </p:sp>
      <p:cxnSp>
        <p:nvCxnSpPr>
          <p:cNvPr id="39960" name="Straight Arrow Connector 60"/>
          <p:cNvCxnSpPr>
            <a:cxnSpLocks noChangeShapeType="1"/>
          </p:cNvCxnSpPr>
          <p:nvPr/>
        </p:nvCxnSpPr>
        <p:spPr bwMode="auto">
          <a:xfrm rot="5400000" flipH="1" flipV="1">
            <a:off x="4456907" y="5182394"/>
            <a:ext cx="1066800" cy="1587"/>
          </a:xfrm>
          <a:prstGeom prst="straightConnector1">
            <a:avLst/>
          </a:prstGeom>
          <a:noFill/>
          <a:ln w="25400">
            <a:solidFill>
              <a:schemeClr val="tx1"/>
            </a:solidFill>
            <a:round/>
            <a:headEnd/>
            <a:tailEnd type="arrow" w="med" len="med"/>
          </a:ln>
        </p:spPr>
      </p:cxnSp>
      <p:cxnSp>
        <p:nvCxnSpPr>
          <p:cNvPr id="39961" name="Straight Arrow Connector 61"/>
          <p:cNvCxnSpPr>
            <a:cxnSpLocks noChangeShapeType="1"/>
          </p:cNvCxnSpPr>
          <p:nvPr/>
        </p:nvCxnSpPr>
        <p:spPr bwMode="auto">
          <a:xfrm>
            <a:off x="4991100" y="5715000"/>
            <a:ext cx="1219200" cy="1588"/>
          </a:xfrm>
          <a:prstGeom prst="straightConnector1">
            <a:avLst/>
          </a:prstGeom>
          <a:noFill/>
          <a:ln w="25400">
            <a:solidFill>
              <a:schemeClr val="tx1"/>
            </a:solidFill>
            <a:round/>
            <a:headEnd/>
            <a:tailEnd type="arrow" w="med" len="med"/>
          </a:ln>
        </p:spPr>
      </p:cxnSp>
      <p:cxnSp>
        <p:nvCxnSpPr>
          <p:cNvPr id="39962" name="Straight Connector 66"/>
          <p:cNvCxnSpPr>
            <a:cxnSpLocks noChangeShapeType="1"/>
          </p:cNvCxnSpPr>
          <p:nvPr/>
        </p:nvCxnSpPr>
        <p:spPr bwMode="auto">
          <a:xfrm flipV="1">
            <a:off x="4991100" y="4800600"/>
            <a:ext cx="1143000" cy="914400"/>
          </a:xfrm>
          <a:prstGeom prst="line">
            <a:avLst/>
          </a:prstGeom>
          <a:noFill/>
          <a:ln w="25400">
            <a:solidFill>
              <a:schemeClr val="tx1"/>
            </a:solidFill>
            <a:prstDash val="sysDot"/>
            <a:round/>
            <a:headEnd/>
            <a:tailEnd/>
          </a:ln>
        </p:spPr>
      </p:cxnSp>
      <p:sp>
        <p:nvSpPr>
          <p:cNvPr id="39963" name="TextBox 67"/>
          <p:cNvSpPr txBox="1">
            <a:spLocks noChangeArrowheads="1"/>
          </p:cNvSpPr>
          <p:nvPr/>
        </p:nvSpPr>
        <p:spPr bwMode="auto">
          <a:xfrm>
            <a:off x="5676900" y="5715000"/>
            <a:ext cx="1638300" cy="400050"/>
          </a:xfrm>
          <a:prstGeom prst="rect">
            <a:avLst/>
          </a:prstGeom>
          <a:noFill/>
          <a:ln w="9525">
            <a:noFill/>
            <a:miter lim="800000"/>
            <a:headEnd/>
            <a:tailEnd/>
          </a:ln>
        </p:spPr>
        <p:txBody>
          <a:bodyPr wrap="none">
            <a:prstTxWarp prst="textNoShape">
              <a:avLst/>
            </a:prstTxWarp>
            <a:spAutoFit/>
          </a:bodyPr>
          <a:lstStyle/>
          <a:p>
            <a:r>
              <a:rPr lang="en-US"/>
              <a:t>input voltage</a:t>
            </a:r>
          </a:p>
        </p:txBody>
      </p:sp>
      <p:sp>
        <p:nvSpPr>
          <p:cNvPr id="39964" name="TextBox 68"/>
          <p:cNvSpPr txBox="1">
            <a:spLocks noChangeArrowheads="1"/>
          </p:cNvSpPr>
          <p:nvPr/>
        </p:nvSpPr>
        <p:spPr bwMode="auto">
          <a:xfrm>
            <a:off x="3810000" y="4343400"/>
            <a:ext cx="1125538" cy="708025"/>
          </a:xfrm>
          <a:prstGeom prst="rect">
            <a:avLst/>
          </a:prstGeom>
          <a:noFill/>
          <a:ln w="9525">
            <a:noFill/>
            <a:miter lim="800000"/>
            <a:headEnd/>
            <a:tailEnd/>
          </a:ln>
        </p:spPr>
        <p:txBody>
          <a:bodyPr wrap="none">
            <a:prstTxWarp prst="textNoShape">
              <a:avLst/>
            </a:prstTxWarp>
            <a:spAutoFit/>
          </a:bodyPr>
          <a:lstStyle/>
          <a:p>
            <a:r>
              <a:rPr lang="en-US"/>
              <a:t>output</a:t>
            </a:r>
            <a:br>
              <a:rPr lang="en-US"/>
            </a:br>
            <a:r>
              <a:rPr lang="en-US"/>
              <a:t>intensity</a:t>
            </a:r>
          </a:p>
        </p:txBody>
      </p:sp>
      <p:sp>
        <p:nvSpPr>
          <p:cNvPr id="39965" name="Freeform 70"/>
          <p:cNvSpPr>
            <a:spLocks noChangeArrowheads="1"/>
          </p:cNvSpPr>
          <p:nvPr/>
        </p:nvSpPr>
        <p:spPr bwMode="auto">
          <a:xfrm>
            <a:off x="4999038" y="4830763"/>
            <a:ext cx="1127125" cy="854075"/>
          </a:xfrm>
          <a:custGeom>
            <a:avLst/>
            <a:gdLst>
              <a:gd name="T0" fmla="*/ 0 w 1127760"/>
              <a:gd name="T1" fmla="*/ 854075 h 853440"/>
              <a:gd name="T2" fmla="*/ 685414 w 1127760"/>
              <a:gd name="T3" fmla="*/ 549048 h 853440"/>
              <a:gd name="T4" fmla="*/ 1127125 w 1127760"/>
              <a:gd name="T5" fmla="*/ 0 h 853440"/>
              <a:gd name="T6" fmla="*/ 0 60000 65536"/>
              <a:gd name="T7" fmla="*/ 0 60000 65536"/>
              <a:gd name="T8" fmla="*/ 0 60000 65536"/>
              <a:gd name="T9" fmla="*/ 0 w 1127760"/>
              <a:gd name="T10" fmla="*/ 0 h 853440"/>
              <a:gd name="T11" fmla="*/ 1127760 w 1127760"/>
              <a:gd name="T12" fmla="*/ 853440 h 853440"/>
            </a:gdLst>
            <a:ahLst/>
            <a:cxnLst>
              <a:cxn ang="T6">
                <a:pos x="T0" y="T1"/>
              </a:cxn>
              <a:cxn ang="T7">
                <a:pos x="T2" y="T3"/>
              </a:cxn>
              <a:cxn ang="T8">
                <a:pos x="T4" y="T5"/>
              </a:cxn>
            </a:cxnLst>
            <a:rect l="T9" t="T10" r="T11" b="T12"/>
            <a:pathLst>
              <a:path w="1127760" h="853440">
                <a:moveTo>
                  <a:pt x="0" y="853440"/>
                </a:moveTo>
                <a:cubicBezTo>
                  <a:pt x="248920" y="772160"/>
                  <a:pt x="497840" y="690880"/>
                  <a:pt x="685800" y="548640"/>
                </a:cubicBezTo>
                <a:cubicBezTo>
                  <a:pt x="873760" y="406400"/>
                  <a:pt x="1000760" y="203200"/>
                  <a:pt x="1127760" y="0"/>
                </a:cubicBezTo>
              </a:path>
            </a:pathLst>
          </a:custGeom>
          <a:noFill/>
          <a:ln w="25400">
            <a:solidFill>
              <a:schemeClr val="tx1"/>
            </a:solidFill>
            <a:round/>
            <a:headEnd/>
            <a:tailEnd/>
          </a:ln>
        </p:spPr>
        <p:txBody>
          <a:bodyPr wrap="none" anchorCtr="1">
            <a:prstTxWarp prst="textNoShape">
              <a:avLst/>
            </a:prstTxWarp>
          </a:bodyPr>
          <a:lstStyle/>
          <a:p>
            <a:endParaRPr lang="en-US"/>
          </a:p>
        </p:txBody>
      </p:sp>
      <p:sp>
        <p:nvSpPr>
          <p:cNvPr id="39966" name="TextBox 71"/>
          <p:cNvSpPr txBox="1">
            <a:spLocks noChangeArrowheads="1"/>
          </p:cNvSpPr>
          <p:nvPr/>
        </p:nvSpPr>
        <p:spPr bwMode="auto">
          <a:xfrm>
            <a:off x="5867400" y="5029200"/>
            <a:ext cx="815975" cy="400050"/>
          </a:xfrm>
          <a:prstGeom prst="rect">
            <a:avLst/>
          </a:prstGeom>
          <a:noFill/>
          <a:ln w="9525">
            <a:noFill/>
            <a:miter lim="800000"/>
            <a:headEnd/>
            <a:tailEnd/>
          </a:ln>
        </p:spPr>
        <p:txBody>
          <a:bodyPr wrap="none">
            <a:prstTxWarp prst="textNoShape">
              <a:avLst/>
            </a:prstTxWarp>
            <a:spAutoFit/>
          </a:bodyPr>
          <a:lstStyle/>
          <a:p>
            <a:r>
              <a:rPr lang="en-US" i="1"/>
              <a:t>y = x</a:t>
            </a:r>
            <a:r>
              <a:rPr lang="el-GR" i="1" baseline="30000"/>
              <a:t>γ</a:t>
            </a:r>
            <a:endParaRPr lang="en-US" i="1" baseline="30000"/>
          </a:p>
        </p:txBody>
      </p:sp>
      <p:sp>
        <p:nvSpPr>
          <p:cNvPr id="39967" name="TextBox 72"/>
          <p:cNvSpPr txBox="1">
            <a:spLocks noChangeArrowheads="1"/>
          </p:cNvSpPr>
          <p:nvPr/>
        </p:nvSpPr>
        <p:spPr bwMode="auto">
          <a:xfrm>
            <a:off x="6477000" y="4572000"/>
            <a:ext cx="2290763" cy="400050"/>
          </a:xfrm>
          <a:prstGeom prst="rect">
            <a:avLst/>
          </a:prstGeom>
          <a:noFill/>
          <a:ln w="9525">
            <a:noFill/>
            <a:miter lim="800000"/>
            <a:headEnd/>
            <a:tailEnd/>
          </a:ln>
        </p:spPr>
        <p:txBody>
          <a:bodyPr wrap="none">
            <a:prstTxWarp prst="textNoShape">
              <a:avLst/>
            </a:prstTxWarp>
            <a:spAutoFit/>
          </a:bodyPr>
          <a:lstStyle/>
          <a:p>
            <a:r>
              <a:rPr lang="en-US"/>
              <a:t>Gamma correction</a:t>
            </a:r>
          </a:p>
        </p:txBody>
      </p:sp>
      <p:sp>
        <p:nvSpPr>
          <p:cNvPr id="32" name="Isosceles Triangle 31"/>
          <p:cNvSpPr/>
          <p:nvPr/>
        </p:nvSpPr>
        <p:spPr bwMode="auto">
          <a:xfrm rot="20028447">
            <a:off x="4629404" y="2276591"/>
            <a:ext cx="1533463" cy="1089577"/>
          </a:xfrm>
          <a:prstGeom prst="triangle">
            <a:avLst>
              <a:gd name="adj" fmla="val 61568"/>
            </a:avLst>
          </a:prstGeom>
          <a:no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5748651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err="1" smtClean="0"/>
              <a:t>Gamuts</a:t>
            </a:r>
            <a:r>
              <a:rPr lang="en-US" dirty="0" smtClean="0"/>
              <a:t> and YOU</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24</a:t>
            </a:fld>
            <a:endParaRPr lang="en-US"/>
          </a:p>
        </p:txBody>
      </p:sp>
      <p:pic>
        <p:nvPicPr>
          <p:cNvPr id="6" name="Picture 7"/>
          <p:cNvPicPr>
            <a:picLocks noChangeAspect="1" noChangeArrowheads="1"/>
          </p:cNvPicPr>
          <p:nvPr/>
        </p:nvPicPr>
        <p:blipFill>
          <a:blip r:embed="rId3"/>
          <a:srcRect/>
          <a:stretch>
            <a:fillRect/>
          </a:stretch>
        </p:blipFill>
        <p:spPr bwMode="auto">
          <a:xfrm>
            <a:off x="762000" y="1295400"/>
            <a:ext cx="2895600" cy="2962275"/>
          </a:xfrm>
          <a:prstGeom prst="rect">
            <a:avLst/>
          </a:prstGeom>
          <a:noFill/>
          <a:ln w="25400">
            <a:noFill/>
            <a:miter lim="800000"/>
            <a:headEnd/>
            <a:tailEnd type="none" w="lg" len="lg"/>
          </a:ln>
        </p:spPr>
      </p:pic>
      <p:pic>
        <p:nvPicPr>
          <p:cNvPr id="7" name="Picture 6"/>
          <p:cNvPicPr>
            <a:picLocks noChangeAspect="1"/>
          </p:cNvPicPr>
          <p:nvPr/>
        </p:nvPicPr>
        <p:blipFill>
          <a:blip r:embed="rId4"/>
          <a:stretch>
            <a:fillRect/>
          </a:stretch>
        </p:blipFill>
        <p:spPr>
          <a:xfrm>
            <a:off x="4648200" y="1524000"/>
            <a:ext cx="3657600" cy="2743200"/>
          </a:xfrm>
          <a:prstGeom prst="rect">
            <a:avLst/>
          </a:prstGeom>
        </p:spPr>
      </p:pic>
      <p:sp>
        <p:nvSpPr>
          <p:cNvPr id="8" name="Isosceles Triangle 7"/>
          <p:cNvSpPr/>
          <p:nvPr/>
        </p:nvSpPr>
        <p:spPr bwMode="auto">
          <a:xfrm rot="20028447">
            <a:off x="1207116" y="2447873"/>
            <a:ext cx="1533463" cy="1079103"/>
          </a:xfrm>
          <a:prstGeom prst="triangle">
            <a:avLst>
              <a:gd name="adj" fmla="val 61568"/>
            </a:avLst>
          </a:prstGeom>
          <a:no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73608211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Color Spaces</a:t>
            </a:r>
            <a:endParaRPr lang="en-US" dirty="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25</a:t>
            </a:fld>
            <a:endParaRPr lang="en-US"/>
          </a:p>
        </p:txBody>
      </p:sp>
      <p:pic>
        <p:nvPicPr>
          <p:cNvPr id="6" name="Picture 7"/>
          <p:cNvPicPr>
            <a:picLocks noChangeAspect="1" noChangeArrowheads="1"/>
          </p:cNvPicPr>
          <p:nvPr/>
        </p:nvPicPr>
        <p:blipFill>
          <a:blip r:embed="rId3"/>
          <a:srcRect/>
          <a:stretch>
            <a:fillRect/>
          </a:stretch>
        </p:blipFill>
        <p:spPr bwMode="auto">
          <a:xfrm>
            <a:off x="762000" y="1295400"/>
            <a:ext cx="2895600" cy="2962275"/>
          </a:xfrm>
          <a:prstGeom prst="rect">
            <a:avLst/>
          </a:prstGeom>
          <a:noFill/>
          <a:ln w="25400">
            <a:noFill/>
            <a:miter lim="800000"/>
            <a:headEnd/>
            <a:tailEnd type="none" w="lg" len="lg"/>
          </a:ln>
        </p:spPr>
      </p:pic>
      <p:pic>
        <p:nvPicPr>
          <p:cNvPr id="8" name="Picture 7"/>
          <p:cNvPicPr>
            <a:picLocks noChangeAspect="1"/>
          </p:cNvPicPr>
          <p:nvPr/>
        </p:nvPicPr>
        <p:blipFill>
          <a:blip r:embed="rId4"/>
          <a:stretch>
            <a:fillRect/>
          </a:stretch>
        </p:blipFill>
        <p:spPr>
          <a:xfrm>
            <a:off x="5029200" y="1219200"/>
            <a:ext cx="3124200" cy="3124200"/>
          </a:xfrm>
          <a:prstGeom prst="rect">
            <a:avLst/>
          </a:prstGeom>
        </p:spPr>
      </p:pic>
      <p:sp>
        <p:nvSpPr>
          <p:cNvPr id="9" name="Isosceles Triangle 8"/>
          <p:cNvSpPr/>
          <p:nvPr/>
        </p:nvSpPr>
        <p:spPr bwMode="auto">
          <a:xfrm rot="20028447">
            <a:off x="1207116" y="2447873"/>
            <a:ext cx="1533463" cy="1079103"/>
          </a:xfrm>
          <a:prstGeom prst="triangle">
            <a:avLst>
              <a:gd name="adj" fmla="val 61568"/>
            </a:avLst>
          </a:prstGeom>
          <a:noFill/>
          <a:ln w="25400"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8103893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a:t>Which </a:t>
            </a:r>
            <a:r>
              <a:rPr lang="en-US" sz="2400" dirty="0" smtClean="0"/>
              <a:t>of the following statements are true? </a:t>
            </a:r>
            <a:r>
              <a:rPr lang="en-US" sz="2400" dirty="0" smtClean="0"/>
              <a:t>(</a:t>
            </a:r>
            <a:r>
              <a:rPr lang="en-US" sz="2400" b="1" dirty="0" smtClean="0"/>
              <a:t>choose </a:t>
            </a:r>
            <a:r>
              <a:rPr lang="en-US" sz="2400" b="1" dirty="0" smtClean="0"/>
              <a:t>all good answers</a:t>
            </a:r>
            <a:r>
              <a:rPr lang="en-US" sz="2400" dirty="0" smtClean="0"/>
              <a:t>):</a:t>
            </a:r>
          </a:p>
          <a:p>
            <a:pPr marL="914400" lvl="1" indent="-457200">
              <a:buFont typeface="+mj-lt"/>
              <a:buAutoNum type="alphaUcPeriod"/>
            </a:pPr>
            <a:r>
              <a:rPr lang="en-US" sz="2000" dirty="0" smtClean="0"/>
              <a:t>Some points in the HSV color space can’t be perceived by any human eye.</a:t>
            </a:r>
          </a:p>
          <a:p>
            <a:pPr marL="914400" lvl="1" indent="-457200">
              <a:buFont typeface="+mj-lt"/>
              <a:buAutoNum type="alphaUcPeriod"/>
            </a:pPr>
            <a:r>
              <a:rPr lang="en-US" sz="2000" dirty="0"/>
              <a:t>T</a:t>
            </a:r>
            <a:r>
              <a:rPr lang="en-US" sz="2000" dirty="0" smtClean="0"/>
              <a:t>he RGB color 50%,50%,50% has zero saturation. </a:t>
            </a:r>
          </a:p>
          <a:p>
            <a:pPr marL="914400" lvl="1" indent="-457200">
              <a:buFont typeface="+mj-lt"/>
              <a:buAutoNum type="alphaUcPeriod"/>
            </a:pPr>
            <a:r>
              <a:rPr lang="en-US" sz="2000" dirty="0"/>
              <a:t>Gamma correction helps to standardize the </a:t>
            </a:r>
            <a:r>
              <a:rPr lang="en-US" sz="2000" dirty="0" smtClean="0"/>
              <a:t>brightness of </a:t>
            </a:r>
            <a:r>
              <a:rPr lang="en-US" sz="2000" dirty="0"/>
              <a:t>colors produced by a device.</a:t>
            </a:r>
            <a:endParaRPr lang="en-US" sz="2000" dirty="0" smtClean="0"/>
          </a:p>
          <a:p>
            <a:pPr marL="914400" lvl="1" indent="-457200">
              <a:buFont typeface="+mj-lt"/>
              <a:buAutoNum type="alphaUcPeriod"/>
            </a:pPr>
            <a:r>
              <a:rPr lang="en-US" sz="2000" dirty="0"/>
              <a:t>While in general, colors are not guaranteed to look the same on different devices, pure colors (e.g. </a:t>
            </a:r>
            <a:r>
              <a:rPr lang="en-US" sz="2000" dirty="0" smtClean="0"/>
              <a:t>RGB 100%,0%,0%) </a:t>
            </a:r>
            <a:r>
              <a:rPr lang="en-US" sz="2000" dirty="0"/>
              <a:t>are consistent in appearance across devices.</a:t>
            </a: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26</a:t>
            </a:fld>
            <a:endParaRPr lang="en-US"/>
          </a:p>
        </p:txBody>
      </p:sp>
    </p:spTree>
    <p:extLst>
      <p:ext uri="{BB962C8B-B14F-4D97-AF65-F5344CB8AC3E}">
        <p14:creationId xmlns:p14="http://schemas.microsoft.com/office/powerpoint/2010/main" val="2724986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Design Guidelines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27</a:t>
            </a:fld>
            <a:endParaRPr lang="en-US"/>
          </a:p>
        </p:txBody>
      </p:sp>
    </p:spTree>
    <p:extLst>
      <p:ext uri="{BB962C8B-B14F-4D97-AF65-F5344CB8AC3E}">
        <p14:creationId xmlns:p14="http://schemas.microsoft.com/office/powerpoint/2010/main" val="3742742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ea typeface="ＭＳ Ｐゴシック" charset="-128"/>
              </a:rPr>
              <a:t>Color Guidelines</a:t>
            </a:r>
          </a:p>
        </p:txBody>
      </p:sp>
      <p:sp>
        <p:nvSpPr>
          <p:cNvPr id="41987" name="Text Placeholder 2"/>
          <p:cNvSpPr>
            <a:spLocks noGrp="1"/>
          </p:cNvSpPr>
          <p:nvPr>
            <p:ph type="body" idx="1"/>
          </p:nvPr>
        </p:nvSpPr>
        <p:spPr/>
        <p:txBody>
          <a:bodyPr/>
          <a:lstStyle/>
          <a:p>
            <a:r>
              <a:rPr lang="en-US">
                <a:ea typeface="Arial" charset="0"/>
              </a:rPr>
              <a:t>Avoid saturated colors</a:t>
            </a:r>
          </a:p>
          <a:p>
            <a:r>
              <a:rPr lang="en-US">
                <a:ea typeface="Arial" charset="0"/>
              </a:rPr>
              <a:t>Use few colors</a:t>
            </a:r>
          </a:p>
          <a:p>
            <a:r>
              <a:rPr lang="en-US">
                <a:ea typeface="Arial" charset="0"/>
              </a:rPr>
              <a:t>Be consistent with expectations</a:t>
            </a:r>
          </a:p>
          <a:p>
            <a:endParaRPr lang="en-US">
              <a:ea typeface="Arial" charset="0"/>
            </a:endParaRPr>
          </a:p>
        </p:txBody>
      </p:sp>
      <p:sp>
        <p:nvSpPr>
          <p:cNvPr id="4198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198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1990" name="Slide Number Placeholder 5"/>
          <p:cNvSpPr>
            <a:spLocks noGrp="1"/>
          </p:cNvSpPr>
          <p:nvPr>
            <p:ph type="sldNum" sz="quarter" idx="12"/>
          </p:nvPr>
        </p:nvSpPr>
        <p:spPr>
          <a:noFill/>
        </p:spPr>
        <p:txBody>
          <a:bodyPr/>
          <a:lstStyle/>
          <a:p>
            <a:fld id="{05C4206A-A88D-B841-9B20-E3916F464239}" type="slidenum">
              <a:rPr lang="en-US"/>
              <a:pPr/>
              <a:t>28</a:t>
            </a:fld>
            <a:endParaRPr lang="en-US"/>
          </a:p>
        </p:txBody>
      </p:sp>
    </p:spTree>
    <p:extLst>
      <p:ext uri="{BB962C8B-B14F-4D97-AF65-F5344CB8AC3E}">
        <p14:creationId xmlns:p14="http://schemas.microsoft.com/office/powerpoint/2010/main" val="103652915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6"/>
          <p:cNvSpPr>
            <a:spLocks noGrp="1"/>
          </p:cNvSpPr>
          <p:nvPr>
            <p:ph type="title"/>
          </p:nvPr>
        </p:nvSpPr>
        <p:spPr/>
        <p:txBody>
          <a:bodyPr/>
          <a:lstStyle/>
          <a:p>
            <a:r>
              <a:rPr lang="en-US">
                <a:ea typeface="ＭＳ Ｐゴシック" charset="-128"/>
              </a:rPr>
              <a:t>Avoid Saturated Colors</a:t>
            </a:r>
          </a:p>
        </p:txBody>
      </p:sp>
      <p:sp>
        <p:nvSpPr>
          <p:cNvPr id="44035" name="Text Placeholder 7"/>
          <p:cNvSpPr>
            <a:spLocks noGrp="1"/>
          </p:cNvSpPr>
          <p:nvPr>
            <p:ph type="body" idx="1"/>
          </p:nvPr>
        </p:nvSpPr>
        <p:spPr/>
        <p:txBody>
          <a:bodyPr/>
          <a:lstStyle/>
          <a:p>
            <a:endParaRPr lang="en-US">
              <a:ea typeface="Arial" charset="0"/>
            </a:endParaRPr>
          </a:p>
        </p:txBody>
      </p:sp>
      <p:sp>
        <p:nvSpPr>
          <p:cNvPr id="4403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403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4038" name="Slide Number Placeholder 5"/>
          <p:cNvSpPr>
            <a:spLocks noGrp="1"/>
          </p:cNvSpPr>
          <p:nvPr>
            <p:ph type="sldNum" sz="quarter" idx="12"/>
          </p:nvPr>
        </p:nvSpPr>
        <p:spPr>
          <a:noFill/>
        </p:spPr>
        <p:txBody>
          <a:bodyPr/>
          <a:lstStyle/>
          <a:p>
            <a:fld id="{0FD9DDC6-2A5F-E04A-8CAC-94A3249EBB4C}" type="slidenum">
              <a:rPr lang="en-US"/>
              <a:pPr/>
              <a:t>29</a:t>
            </a:fld>
            <a:endParaRPr lang="en-US"/>
          </a:p>
        </p:txBody>
      </p:sp>
      <p:pic>
        <p:nvPicPr>
          <p:cNvPr id="44039" name="Picture 7"/>
          <p:cNvPicPr>
            <a:picLocks noChangeAspect="1" noChangeArrowheads="1"/>
          </p:cNvPicPr>
          <p:nvPr/>
        </p:nvPicPr>
        <p:blipFill>
          <a:blip r:embed="rId3"/>
          <a:srcRect/>
          <a:stretch>
            <a:fillRect/>
          </a:stretch>
        </p:blipFill>
        <p:spPr bwMode="auto">
          <a:xfrm>
            <a:off x="457200" y="1066800"/>
            <a:ext cx="4114800" cy="3090863"/>
          </a:xfrm>
          <a:prstGeom prst="rect">
            <a:avLst/>
          </a:prstGeom>
          <a:noFill/>
          <a:ln w="25400">
            <a:noFill/>
            <a:miter lim="800000"/>
            <a:headEnd/>
            <a:tailEnd type="none" w="lg" len="lg"/>
          </a:ln>
        </p:spPr>
      </p:pic>
      <p:pic>
        <p:nvPicPr>
          <p:cNvPr id="44040" name="Picture 8"/>
          <p:cNvPicPr>
            <a:picLocks noChangeAspect="1" noChangeArrowheads="1"/>
          </p:cNvPicPr>
          <p:nvPr/>
        </p:nvPicPr>
        <p:blipFill>
          <a:blip r:embed="rId4"/>
          <a:srcRect/>
          <a:stretch>
            <a:fillRect/>
          </a:stretch>
        </p:blipFill>
        <p:spPr bwMode="auto">
          <a:xfrm>
            <a:off x="4724400" y="1066800"/>
            <a:ext cx="3757613" cy="2857500"/>
          </a:xfrm>
          <a:prstGeom prst="rect">
            <a:avLst/>
          </a:prstGeom>
          <a:noFill/>
          <a:ln w="25400">
            <a:noFill/>
            <a:miter lim="800000"/>
            <a:headEnd/>
            <a:tailEnd type="none" w="lg" len="lg"/>
          </a:ln>
        </p:spPr>
      </p:pic>
      <p:pic>
        <p:nvPicPr>
          <p:cNvPr id="44041" name="Picture 9"/>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429000" y="4343400"/>
            <a:ext cx="1438275" cy="1752600"/>
          </a:xfrm>
          <a:prstGeom prst="rect">
            <a:avLst/>
          </a:prstGeom>
          <a:noFill/>
          <a:ln w="25400">
            <a:noFill/>
            <a:miter lim="800000"/>
            <a:headEnd/>
            <a:tailEnd type="none" w="lg" len="lg"/>
          </a:ln>
        </p:spPr>
      </p:pic>
    </p:spTree>
    <p:extLst>
      <p:ext uri="{BB962C8B-B14F-4D97-AF65-F5344CB8AC3E}">
        <p14:creationId xmlns:p14="http://schemas.microsoft.com/office/powerpoint/2010/main" val="14683348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ea typeface="ＭＳ Ｐゴシック" charset="-128"/>
              </a:rPr>
              <a:t>Today’s Topics</a:t>
            </a:r>
          </a:p>
        </p:txBody>
      </p:sp>
      <p:sp>
        <p:nvSpPr>
          <p:cNvPr id="21507" name="Rectangle 3"/>
          <p:cNvSpPr>
            <a:spLocks noGrp="1" noChangeArrowheads="1"/>
          </p:cNvSpPr>
          <p:nvPr>
            <p:ph type="body" idx="1"/>
          </p:nvPr>
        </p:nvSpPr>
        <p:spPr/>
        <p:txBody>
          <a:bodyPr/>
          <a:lstStyle/>
          <a:p>
            <a:r>
              <a:rPr lang="en-US" dirty="0" smtClean="0">
                <a:ea typeface="Arial" charset="0"/>
              </a:rPr>
              <a:t>Human </a:t>
            </a:r>
            <a:r>
              <a:rPr lang="en-US" dirty="0">
                <a:ea typeface="Arial" charset="0"/>
              </a:rPr>
              <a:t>vision</a:t>
            </a:r>
          </a:p>
          <a:p>
            <a:r>
              <a:rPr lang="en-US" dirty="0">
                <a:ea typeface="Arial" charset="0"/>
              </a:rPr>
              <a:t>Color models</a:t>
            </a:r>
          </a:p>
          <a:p>
            <a:r>
              <a:rPr lang="en-US" dirty="0">
                <a:ea typeface="Arial" charset="0"/>
              </a:rPr>
              <a:t>Design guidelines</a:t>
            </a:r>
          </a:p>
          <a:p>
            <a:endParaRPr lang="en-US" dirty="0">
              <a:ea typeface="Arial" charset="0"/>
            </a:endParaRPr>
          </a:p>
        </p:txBody>
      </p:sp>
      <p:sp>
        <p:nvSpPr>
          <p:cNvPr id="2150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15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5"/>
          <p:cNvSpPr>
            <a:spLocks noGrp="1"/>
          </p:cNvSpPr>
          <p:nvPr>
            <p:ph type="sldNum" sz="quarter" idx="12"/>
          </p:nvPr>
        </p:nvSpPr>
        <p:spPr>
          <a:noFill/>
        </p:spPr>
        <p:txBody>
          <a:bodyPr/>
          <a:lstStyle/>
          <a:p>
            <a:fld id="{031A9222-9281-8D4C-A362-8F3689A41A3C}" type="slidenum">
              <a:rPr lang="en-US"/>
              <a:pPr/>
              <a:t>3</a:t>
            </a:fld>
            <a:endParaRPr lang="en-US"/>
          </a:p>
        </p:txBody>
      </p:sp>
    </p:spTree>
    <p:extLst>
      <p:ext uri="{BB962C8B-B14F-4D97-AF65-F5344CB8AC3E}">
        <p14:creationId xmlns:p14="http://schemas.microsoft.com/office/powerpoint/2010/main" val="124726832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Saturation is Cool</a:t>
            </a:r>
            <a:endParaRPr lang="en-US" dirty="0"/>
          </a:p>
        </p:txBody>
      </p:sp>
      <p:sp>
        <p:nvSpPr>
          <p:cNvPr id="3" name="Text Placeholder 2"/>
          <p:cNvSpPr>
            <a:spLocks noGrp="1"/>
          </p:cNvSpPr>
          <p:nvPr>
            <p:ph type="body" idx="1"/>
          </p:nvPr>
        </p:nvSpPr>
        <p:spPr/>
        <p:txBody>
          <a:bodyPr/>
          <a:lstStyle/>
          <a:p>
            <a:r>
              <a:rPr lang="en-US" dirty="0" smtClean="0"/>
              <a:t>When your cones get saturated with one color, you can use that to make other colors seem brighter.</a:t>
            </a:r>
          </a:p>
          <a:p>
            <a:r>
              <a:rPr lang="en-US" dirty="0" smtClean="0"/>
              <a:t>Epcot in Disney World uses this – they make their sidewalks pink-tinted, which slowly fatigues your eyes, so the grass looks greener.</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30</a:t>
            </a:fld>
            <a:endParaRPr lang="en-US"/>
          </a:p>
        </p:txBody>
      </p:sp>
    </p:spTree>
    <p:extLst>
      <p:ext uri="{BB962C8B-B14F-4D97-AF65-F5344CB8AC3E}">
        <p14:creationId xmlns:p14="http://schemas.microsoft.com/office/powerpoint/2010/main" val="309466196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6"/>
          <p:cNvSpPr>
            <a:spLocks noGrp="1"/>
          </p:cNvSpPr>
          <p:nvPr>
            <p:ph type="title"/>
          </p:nvPr>
        </p:nvSpPr>
        <p:spPr/>
        <p:txBody>
          <a:bodyPr/>
          <a:lstStyle/>
          <a:p>
            <a:r>
              <a:rPr lang="en-US">
                <a:ea typeface="ＭＳ Ｐゴシック" charset="-128"/>
              </a:rPr>
              <a:t>Use Few Colors</a:t>
            </a:r>
          </a:p>
        </p:txBody>
      </p:sp>
      <p:sp>
        <p:nvSpPr>
          <p:cNvPr id="46083" name="Text Placeholder 7"/>
          <p:cNvSpPr>
            <a:spLocks noGrp="1"/>
          </p:cNvSpPr>
          <p:nvPr>
            <p:ph type="body" idx="1"/>
          </p:nvPr>
        </p:nvSpPr>
        <p:spPr/>
        <p:txBody>
          <a:bodyPr/>
          <a:lstStyle/>
          <a:p>
            <a:endParaRPr lang="en-US">
              <a:ea typeface="Arial" charset="0"/>
            </a:endParaRPr>
          </a:p>
        </p:txBody>
      </p:sp>
      <p:sp>
        <p:nvSpPr>
          <p:cNvPr id="4608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608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6086" name="Slide Number Placeholder 5"/>
          <p:cNvSpPr>
            <a:spLocks noGrp="1"/>
          </p:cNvSpPr>
          <p:nvPr>
            <p:ph type="sldNum" sz="quarter" idx="12"/>
          </p:nvPr>
        </p:nvSpPr>
        <p:spPr>
          <a:noFill/>
        </p:spPr>
        <p:txBody>
          <a:bodyPr/>
          <a:lstStyle/>
          <a:p>
            <a:fld id="{7472F8B8-F1F1-C343-8477-C51BA416D1D5}" type="slidenum">
              <a:rPr lang="en-US"/>
              <a:pPr/>
              <a:t>31</a:t>
            </a:fld>
            <a:endParaRPr lang="en-US"/>
          </a:p>
        </p:txBody>
      </p:sp>
      <p:pic>
        <p:nvPicPr>
          <p:cNvPr id="46087" name="Picture 4" descr="cstool"/>
          <p:cNvPicPr>
            <a:picLocks noChangeAspect="1" noChangeArrowheads="1"/>
          </p:cNvPicPr>
          <p:nvPr/>
        </p:nvPicPr>
        <p:blipFill>
          <a:blip r:embed="rId3"/>
          <a:srcRect/>
          <a:stretch>
            <a:fillRect/>
          </a:stretch>
        </p:blipFill>
        <p:spPr bwMode="auto">
          <a:xfrm>
            <a:off x="685800" y="2362200"/>
            <a:ext cx="7673975" cy="893763"/>
          </a:xfrm>
          <a:prstGeom prst="rect">
            <a:avLst/>
          </a:prstGeom>
          <a:noFill/>
          <a:ln w="9525">
            <a:noFill/>
            <a:miter lim="800000"/>
            <a:headEnd/>
            <a:tailEnd/>
          </a:ln>
        </p:spPr>
      </p:pic>
      <p:pic>
        <p:nvPicPr>
          <p:cNvPr id="46088" name="Picture 5" descr="wdtool"/>
          <p:cNvPicPr>
            <a:picLocks noChangeAspect="1" noChangeArrowheads="1"/>
          </p:cNvPicPr>
          <p:nvPr/>
        </p:nvPicPr>
        <p:blipFill>
          <a:blip r:embed="rId4"/>
          <a:srcRect/>
          <a:stretch>
            <a:fillRect/>
          </a:stretch>
        </p:blipFill>
        <p:spPr bwMode="auto">
          <a:xfrm>
            <a:off x="685800" y="3962400"/>
            <a:ext cx="7772400" cy="865188"/>
          </a:xfrm>
          <a:prstGeom prst="rect">
            <a:avLst/>
          </a:prstGeom>
          <a:noFill/>
          <a:ln w="9525">
            <a:noFill/>
            <a:miter lim="800000"/>
            <a:headEnd/>
            <a:tailEnd/>
          </a:ln>
        </p:spPr>
      </p:pic>
    </p:spTree>
    <p:extLst>
      <p:ext uri="{BB962C8B-B14F-4D97-AF65-F5344CB8AC3E}">
        <p14:creationId xmlns:p14="http://schemas.microsoft.com/office/powerpoint/2010/main" val="402136544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6"/>
          <p:cNvSpPr>
            <a:spLocks noGrp="1"/>
          </p:cNvSpPr>
          <p:nvPr>
            <p:ph type="title"/>
          </p:nvPr>
        </p:nvSpPr>
        <p:spPr/>
        <p:txBody>
          <a:bodyPr/>
          <a:lstStyle/>
          <a:p>
            <a:r>
              <a:rPr lang="en-US">
                <a:ea typeface="ＭＳ Ｐゴシック" charset="-128"/>
              </a:rPr>
              <a:t>Background Colors</a:t>
            </a:r>
          </a:p>
        </p:txBody>
      </p:sp>
      <p:sp>
        <p:nvSpPr>
          <p:cNvPr id="48131" name="Text Placeholder 7"/>
          <p:cNvSpPr>
            <a:spLocks noGrp="1"/>
          </p:cNvSpPr>
          <p:nvPr>
            <p:ph type="body" idx="1"/>
          </p:nvPr>
        </p:nvSpPr>
        <p:spPr/>
        <p:txBody>
          <a:bodyPr/>
          <a:lstStyle/>
          <a:p>
            <a:endParaRPr lang="en-US">
              <a:ea typeface="Arial" charset="0"/>
            </a:endParaRPr>
          </a:p>
        </p:txBody>
      </p:sp>
      <p:sp>
        <p:nvSpPr>
          <p:cNvPr id="4813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813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8134" name="Slide Number Placeholder 5"/>
          <p:cNvSpPr>
            <a:spLocks noGrp="1"/>
          </p:cNvSpPr>
          <p:nvPr>
            <p:ph type="sldNum" sz="quarter" idx="12"/>
          </p:nvPr>
        </p:nvSpPr>
        <p:spPr>
          <a:noFill/>
        </p:spPr>
        <p:txBody>
          <a:bodyPr/>
          <a:lstStyle/>
          <a:p>
            <a:fld id="{00336B4D-42C5-C647-B263-912B863E92EF}" type="slidenum">
              <a:rPr lang="en-US"/>
              <a:pPr/>
              <a:t>32</a:t>
            </a:fld>
            <a:endParaRPr lang="en-US"/>
          </a:p>
        </p:txBody>
      </p:sp>
      <p:pic>
        <p:nvPicPr>
          <p:cNvPr id="48135" name="Picture 7"/>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676400" y="990600"/>
            <a:ext cx="5334000" cy="4811713"/>
          </a:xfrm>
          <a:prstGeom prst="rect">
            <a:avLst/>
          </a:prstGeom>
          <a:noFill/>
          <a:ln w="25400">
            <a:noFill/>
            <a:miter lim="800000"/>
            <a:headEnd/>
            <a:tailEnd type="none" w="lg" len="lg"/>
          </a:ln>
        </p:spPr>
      </p:pic>
    </p:spTree>
    <p:extLst>
      <p:ext uri="{BB962C8B-B14F-4D97-AF65-F5344CB8AC3E}">
        <p14:creationId xmlns:p14="http://schemas.microsoft.com/office/powerpoint/2010/main" val="281293283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6"/>
          <p:cNvSpPr>
            <a:spLocks noGrp="1"/>
          </p:cNvSpPr>
          <p:nvPr>
            <p:ph type="title"/>
          </p:nvPr>
        </p:nvSpPr>
        <p:spPr/>
        <p:txBody>
          <a:bodyPr/>
          <a:lstStyle/>
          <a:p>
            <a:r>
              <a:rPr lang="en-US">
                <a:ea typeface="ＭＳ Ｐゴシック" charset="-128"/>
              </a:rPr>
              <a:t>Be Consistent With Expectations</a:t>
            </a:r>
          </a:p>
        </p:txBody>
      </p:sp>
      <p:sp>
        <p:nvSpPr>
          <p:cNvPr id="50179" name="Text Placeholder 7"/>
          <p:cNvSpPr>
            <a:spLocks noGrp="1"/>
          </p:cNvSpPr>
          <p:nvPr>
            <p:ph type="body" idx="1"/>
          </p:nvPr>
        </p:nvSpPr>
        <p:spPr/>
        <p:txBody>
          <a:bodyPr/>
          <a:lstStyle/>
          <a:p>
            <a:endParaRPr lang="en-US">
              <a:ea typeface="Arial" charset="0"/>
            </a:endParaRPr>
          </a:p>
        </p:txBody>
      </p:sp>
      <p:sp>
        <p:nvSpPr>
          <p:cNvPr id="5018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018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0182" name="Slide Number Placeholder 5"/>
          <p:cNvSpPr>
            <a:spLocks noGrp="1"/>
          </p:cNvSpPr>
          <p:nvPr>
            <p:ph type="sldNum" sz="quarter" idx="12"/>
          </p:nvPr>
        </p:nvSpPr>
        <p:spPr>
          <a:noFill/>
        </p:spPr>
        <p:txBody>
          <a:bodyPr/>
          <a:lstStyle/>
          <a:p>
            <a:fld id="{4FD49F1A-9063-514C-8298-1C14274828BB}" type="slidenum">
              <a:rPr lang="en-US"/>
              <a:pPr/>
              <a:t>33</a:t>
            </a:fld>
            <a:endParaRPr lang="en-US"/>
          </a:p>
        </p:txBody>
      </p:sp>
      <p:pic>
        <p:nvPicPr>
          <p:cNvPr id="50183" name="Picture 3" descr="easycd2"/>
          <p:cNvPicPr>
            <a:picLocks noChangeAspect="1" noChangeArrowheads="1"/>
          </p:cNvPicPr>
          <p:nvPr/>
        </p:nvPicPr>
        <p:blipFill>
          <a:blip r:embed="rId3"/>
          <a:srcRect/>
          <a:stretch>
            <a:fillRect/>
          </a:stretch>
        </p:blipFill>
        <p:spPr bwMode="auto">
          <a:xfrm>
            <a:off x="1524000" y="1676400"/>
            <a:ext cx="6218238" cy="3048000"/>
          </a:xfrm>
          <a:prstGeom prst="rect">
            <a:avLst/>
          </a:prstGeom>
          <a:noFill/>
          <a:ln w="9525">
            <a:noFill/>
            <a:miter lim="800000"/>
            <a:headEnd/>
            <a:tailEnd/>
          </a:ln>
        </p:spPr>
      </p:pic>
    </p:spTree>
    <p:extLst>
      <p:ext uri="{BB962C8B-B14F-4D97-AF65-F5344CB8AC3E}">
        <p14:creationId xmlns:p14="http://schemas.microsoft.com/office/powerpoint/2010/main" val="67403507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ea typeface="ＭＳ Ｐゴシック" charset="-128"/>
              </a:rPr>
              <a:t>Choosing Good Colors</a:t>
            </a:r>
          </a:p>
        </p:txBody>
      </p:sp>
      <p:sp>
        <p:nvSpPr>
          <p:cNvPr id="52227" name="Text Placeholder 2"/>
          <p:cNvSpPr>
            <a:spLocks noGrp="1"/>
          </p:cNvSpPr>
          <p:nvPr>
            <p:ph type="body" idx="1"/>
          </p:nvPr>
        </p:nvSpPr>
        <p:spPr/>
        <p:txBody>
          <a:bodyPr/>
          <a:lstStyle/>
          <a:p>
            <a:r>
              <a:rPr lang="en-US" sz="2400" dirty="0">
                <a:ea typeface="Arial" charset="0"/>
              </a:rPr>
              <a:t>Copy colors from other interfaces</a:t>
            </a:r>
          </a:p>
          <a:p>
            <a:pPr lvl="1"/>
            <a:r>
              <a:rPr lang="en-US" sz="2000" dirty="0" err="1">
                <a:ea typeface="Arial" charset="0"/>
              </a:rPr>
              <a:t>FireBug</a:t>
            </a:r>
            <a:r>
              <a:rPr lang="en-US" sz="2000" dirty="0">
                <a:ea typeface="Arial" charset="0"/>
              </a:rPr>
              <a:t>, </a:t>
            </a:r>
            <a:r>
              <a:rPr lang="en-US" sz="2000" dirty="0" err="1">
                <a:ea typeface="Arial" charset="0"/>
              </a:rPr>
              <a:t>EclipsePalette</a:t>
            </a:r>
            <a:r>
              <a:rPr lang="en-US" sz="2000" dirty="0">
                <a:ea typeface="Arial" charset="0"/>
              </a:rPr>
              <a:t>, Digital Color Meter</a:t>
            </a:r>
          </a:p>
          <a:p>
            <a:r>
              <a:rPr lang="en-US" sz="2400" dirty="0">
                <a:ea typeface="Arial" charset="0"/>
              </a:rPr>
              <a:t>Pick colors out of a photograph with natural colors</a:t>
            </a:r>
          </a:p>
          <a:p>
            <a:r>
              <a:rPr lang="en-US" sz="2400" dirty="0">
                <a:ea typeface="Arial" charset="0"/>
              </a:rPr>
              <a:t>Pick one color and several shades of gray (safe choice)</a:t>
            </a:r>
          </a:p>
          <a:p>
            <a:pPr lvl="1"/>
            <a:r>
              <a:rPr lang="en-US" sz="2000" dirty="0">
                <a:ea typeface="Arial" charset="0"/>
              </a:rPr>
              <a:t>Or pick two colors that seem coordinated (ask for other opinions on this</a:t>
            </a:r>
            <a:r>
              <a:rPr lang="en-US" sz="2000" dirty="0" smtClean="0">
                <a:ea typeface="Arial" charset="0"/>
              </a:rPr>
              <a:t>)</a:t>
            </a:r>
            <a:endParaRPr lang="en-US" sz="2000" dirty="0">
              <a:ea typeface="Arial" charset="0"/>
            </a:endParaRPr>
          </a:p>
        </p:txBody>
      </p:sp>
      <p:sp>
        <p:nvSpPr>
          <p:cNvPr id="5222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222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2230" name="Slide Number Placeholder 5"/>
          <p:cNvSpPr>
            <a:spLocks noGrp="1"/>
          </p:cNvSpPr>
          <p:nvPr>
            <p:ph type="sldNum" sz="quarter" idx="12"/>
          </p:nvPr>
        </p:nvSpPr>
        <p:spPr>
          <a:noFill/>
        </p:spPr>
        <p:txBody>
          <a:bodyPr/>
          <a:lstStyle/>
          <a:p>
            <a:fld id="{DA80135B-6B88-0A47-BCD8-6E74A14A6B66}" type="slidenum">
              <a:rPr lang="en-US"/>
              <a:pPr/>
              <a:t>34</a:t>
            </a:fld>
            <a:endParaRPr lang="en-US"/>
          </a:p>
        </p:txBody>
      </p:sp>
    </p:spTree>
    <p:extLst>
      <p:ext uri="{BB962C8B-B14F-4D97-AF65-F5344CB8AC3E}">
        <p14:creationId xmlns:p14="http://schemas.microsoft.com/office/powerpoint/2010/main" val="271207660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a:t>
            </a:r>
          </a:p>
        </p:txBody>
      </p:sp>
      <p:sp>
        <p:nvSpPr>
          <p:cNvPr id="3" name="Text Placeholder 2"/>
          <p:cNvSpPr>
            <a:spLocks noGrp="1"/>
          </p:cNvSpPr>
          <p:nvPr>
            <p:ph type="body" idx="1"/>
          </p:nvPr>
        </p:nvSpPr>
        <p:spPr/>
        <p:txBody>
          <a:bodyPr/>
          <a:lstStyle/>
          <a:p>
            <a:r>
              <a:rPr lang="en-US" dirty="0"/>
              <a:t>U</a:t>
            </a:r>
            <a:r>
              <a:rPr lang="en-US" dirty="0" smtClean="0"/>
              <a:t>se </a:t>
            </a:r>
            <a:r>
              <a:rPr lang="en-US" dirty="0"/>
              <a:t>browser developer tools to look at CSS style</a:t>
            </a:r>
          </a:p>
          <a:p>
            <a:r>
              <a:rPr lang="en-US" dirty="0" err="1"/>
              <a:t>DigitalColorMeter</a:t>
            </a:r>
            <a:r>
              <a:rPr lang="en-US" dirty="0"/>
              <a:t> (Mac), </a:t>
            </a:r>
            <a:r>
              <a:rPr lang="en-US" dirty="0" err="1"/>
              <a:t>ColorPic</a:t>
            </a:r>
            <a:r>
              <a:rPr lang="en-US" dirty="0"/>
              <a:t> (Win) identifies colors from screen</a:t>
            </a:r>
          </a:p>
          <a:p>
            <a:r>
              <a:rPr lang="en-US" dirty="0" err="1"/>
              <a:t>ColourLovers</a:t>
            </a:r>
            <a:r>
              <a:rPr lang="en-US" dirty="0"/>
              <a:t> (</a:t>
            </a:r>
            <a:r>
              <a:rPr lang="en-US" dirty="0" err="1"/>
              <a:t>crowdsourced</a:t>
            </a:r>
            <a:r>
              <a:rPr lang="en-US" dirty="0"/>
              <a:t> palettes</a:t>
            </a:r>
            <a:r>
              <a:rPr lang="en-US" dirty="0" smtClean="0"/>
              <a:t>)</a:t>
            </a:r>
          </a:p>
          <a:p>
            <a:r>
              <a:rPr lang="en-US" dirty="0" smtClean="0"/>
              <a:t>NASA Color Tool</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pPr>
              <a:defRPr/>
            </a:pPr>
            <a:fld id="{639019EC-95C2-EF4C-BDEC-98EC9232C59A}" type="slidenum">
              <a:rPr lang="en-US"/>
              <a:pPr>
                <a:defRPr/>
              </a:pPr>
              <a:t>35</a:t>
            </a:fld>
            <a:endParaRPr lang="en-US"/>
          </a:p>
        </p:txBody>
      </p:sp>
    </p:spTree>
    <p:extLst>
      <p:ext uri="{BB962C8B-B14F-4D97-AF65-F5344CB8AC3E}">
        <p14:creationId xmlns:p14="http://schemas.microsoft.com/office/powerpoint/2010/main" val="88708810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in CSS</a:t>
            </a:r>
            <a:endParaRPr lang="en-US" dirty="0"/>
          </a:p>
        </p:txBody>
      </p:sp>
      <p:sp>
        <p:nvSpPr>
          <p:cNvPr id="3" name="Text Placeholder 2"/>
          <p:cNvSpPr>
            <a:spLocks noGrp="1"/>
          </p:cNvSpPr>
          <p:nvPr>
            <p:ph type="body" idx="1"/>
          </p:nvPr>
        </p:nvSpPr>
        <p:spPr/>
        <p:txBody>
          <a:bodyPr/>
          <a:lstStyle/>
          <a:p>
            <a:r>
              <a:rPr lang="en-US" dirty="0" smtClean="0"/>
              <a:t>You can declare CSS colors in a few different ways:</a:t>
            </a:r>
          </a:p>
          <a:p>
            <a:pPr lvl="1"/>
            <a:r>
              <a:rPr lang="en-US" dirty="0" smtClean="0"/>
              <a:t>With the actual color name (</a:t>
            </a:r>
            <a:r>
              <a:rPr lang="en-US" dirty="0" err="1" smtClean="0"/>
              <a:t>ie</a:t>
            </a:r>
            <a:r>
              <a:rPr lang="en-US" dirty="0" smtClean="0"/>
              <a:t> red, blue, green)</a:t>
            </a:r>
          </a:p>
          <a:p>
            <a:pPr lvl="1"/>
            <a:r>
              <a:rPr lang="en-US" dirty="0" smtClean="0"/>
              <a:t>With the hex code (#</a:t>
            </a:r>
            <a:r>
              <a:rPr lang="en-US" dirty="0" err="1" smtClean="0"/>
              <a:t>ffffff</a:t>
            </a:r>
            <a:r>
              <a:rPr lang="en-US" dirty="0" smtClean="0"/>
              <a:t>)</a:t>
            </a:r>
          </a:p>
          <a:p>
            <a:pPr lvl="1"/>
            <a:r>
              <a:rPr lang="en-US" dirty="0" smtClean="0"/>
              <a:t>With the RGB value r</a:t>
            </a:r>
            <a:r>
              <a:rPr lang="da-DK" dirty="0" err="1" smtClean="0"/>
              <a:t>gb</a:t>
            </a:r>
            <a:r>
              <a:rPr lang="da-DK" dirty="0"/>
              <a:t>(67,250,90);</a:t>
            </a:r>
            <a:endParaRPr lang="en-US"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36</a:t>
            </a:fld>
            <a:endParaRPr lang="en-US"/>
          </a:p>
        </p:txBody>
      </p:sp>
    </p:spTree>
    <p:extLst>
      <p:ext uri="{BB962C8B-B14F-4D97-AF65-F5344CB8AC3E}">
        <p14:creationId xmlns:p14="http://schemas.microsoft.com/office/powerpoint/2010/main" val="173381773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a:t>Which </a:t>
            </a:r>
            <a:r>
              <a:rPr lang="en-US" sz="2400" dirty="0" smtClean="0"/>
              <a:t>of the following foreground/background text colors is a reasonable design choice? (</a:t>
            </a:r>
            <a:r>
              <a:rPr lang="en-US" sz="2400" b="1" dirty="0"/>
              <a:t>choose one best </a:t>
            </a:r>
            <a:r>
              <a:rPr lang="en-US" sz="2400" b="1" dirty="0" smtClean="0"/>
              <a:t>answer</a:t>
            </a:r>
            <a:r>
              <a:rPr lang="en-US" sz="2400" dirty="0" smtClean="0"/>
              <a:t>)</a:t>
            </a:r>
            <a:r>
              <a:rPr lang="en-US" sz="2400" dirty="0"/>
              <a:t>:</a:t>
            </a:r>
          </a:p>
          <a:p>
            <a:pPr marL="914400" lvl="1" indent="-457200">
              <a:buFont typeface="+mj-lt"/>
              <a:buAutoNum type="alphaUcPeriod"/>
            </a:pPr>
            <a:r>
              <a:rPr lang="en-US" sz="2000" dirty="0"/>
              <a:t>#FF0000 and #00FF00</a:t>
            </a:r>
          </a:p>
          <a:p>
            <a:pPr marL="914400" lvl="1" indent="-457200">
              <a:buFont typeface="+mj-lt"/>
              <a:buAutoNum type="alphaUcPeriod"/>
            </a:pPr>
            <a:r>
              <a:rPr lang="en-US" sz="2000" dirty="0"/>
              <a:t>#FF0000 and #0000FF</a:t>
            </a:r>
          </a:p>
          <a:p>
            <a:pPr marL="914400" lvl="1" indent="-457200">
              <a:buFont typeface="+mj-lt"/>
              <a:buAutoNum type="alphaUcPeriod"/>
            </a:pPr>
            <a:r>
              <a:rPr lang="en-US" sz="2000" dirty="0"/>
              <a:t>#000000 and #FFFFFF</a:t>
            </a:r>
          </a:p>
          <a:p>
            <a:pPr marL="914400" lvl="1" indent="-457200">
              <a:buFont typeface="+mj-lt"/>
              <a:buAutoNum type="alphaUcPeriod"/>
            </a:pPr>
            <a:r>
              <a:rPr lang="en-US" sz="2000" dirty="0"/>
              <a:t>#555555 and #333333</a:t>
            </a:r>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37</a:t>
            </a:fld>
            <a:endParaRPr lang="en-US"/>
          </a:p>
        </p:txBody>
      </p:sp>
    </p:spTree>
    <p:extLst>
      <p:ext uri="{BB962C8B-B14F-4D97-AF65-F5344CB8AC3E}">
        <p14:creationId xmlns:p14="http://schemas.microsoft.com/office/powerpoint/2010/main" val="2724986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6"/>
          <p:cNvSpPr>
            <a:spLocks noGrp="1"/>
          </p:cNvSpPr>
          <p:nvPr>
            <p:ph type="title"/>
          </p:nvPr>
        </p:nvSpPr>
        <p:spPr/>
        <p:txBody>
          <a:bodyPr/>
          <a:lstStyle/>
          <a:p>
            <a:r>
              <a:rPr lang="en-US">
                <a:ea typeface="ＭＳ Ｐゴシック" charset="-128"/>
              </a:rPr>
              <a:t>Summary</a:t>
            </a:r>
          </a:p>
        </p:txBody>
      </p:sp>
      <p:sp>
        <p:nvSpPr>
          <p:cNvPr id="70659" name="Text Placeholder 7"/>
          <p:cNvSpPr>
            <a:spLocks noGrp="1"/>
          </p:cNvSpPr>
          <p:nvPr>
            <p:ph type="body" idx="1"/>
          </p:nvPr>
        </p:nvSpPr>
        <p:spPr/>
        <p:txBody>
          <a:bodyPr/>
          <a:lstStyle/>
          <a:p>
            <a:r>
              <a:rPr lang="en-US" dirty="0">
                <a:ea typeface="Arial" charset="0"/>
              </a:rPr>
              <a:t>Don’t rely solely on color distinctions</a:t>
            </a:r>
          </a:p>
          <a:p>
            <a:pPr lvl="1"/>
            <a:r>
              <a:rPr lang="en-US" dirty="0">
                <a:ea typeface="Arial" charset="0"/>
              </a:rPr>
              <a:t>Color blindness is common</a:t>
            </a:r>
          </a:p>
          <a:p>
            <a:r>
              <a:rPr lang="en-US" dirty="0">
                <a:ea typeface="Arial" charset="0"/>
              </a:rPr>
              <a:t>Keep your color design simple</a:t>
            </a:r>
          </a:p>
          <a:p>
            <a:pPr lvl="1"/>
            <a:r>
              <a:rPr lang="en-US" dirty="0">
                <a:ea typeface="Arial" charset="0"/>
              </a:rPr>
              <a:t>Use few colors, weakly saturated</a:t>
            </a:r>
          </a:p>
          <a:p>
            <a:pPr marL="0" indent="0">
              <a:buNone/>
            </a:pPr>
            <a:endParaRPr lang="en-US" dirty="0">
              <a:ea typeface="Arial" charset="0"/>
            </a:endParaRPr>
          </a:p>
          <a:p>
            <a:endParaRPr lang="en-US" dirty="0">
              <a:ea typeface="Arial" charset="0"/>
            </a:endParaRPr>
          </a:p>
          <a:p>
            <a:endParaRPr lang="en-US" dirty="0">
              <a:ea typeface="Arial" charset="0"/>
            </a:endParaRPr>
          </a:p>
        </p:txBody>
      </p:sp>
      <p:sp>
        <p:nvSpPr>
          <p:cNvPr id="7066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706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0662" name="Slide Number Placeholder 5"/>
          <p:cNvSpPr>
            <a:spLocks noGrp="1"/>
          </p:cNvSpPr>
          <p:nvPr>
            <p:ph type="sldNum" sz="quarter" idx="12"/>
          </p:nvPr>
        </p:nvSpPr>
        <p:spPr>
          <a:noFill/>
        </p:spPr>
        <p:txBody>
          <a:bodyPr/>
          <a:lstStyle/>
          <a:p>
            <a:fld id="{0497C093-04AD-A841-A8D7-5632503AC26A}" type="slidenum">
              <a:rPr lang="en-US"/>
              <a:pPr/>
              <a:t>38</a:t>
            </a:fld>
            <a:endParaRPr lang="en-US"/>
          </a:p>
        </p:txBody>
      </p:sp>
    </p:spTree>
    <p:extLst>
      <p:ext uri="{BB962C8B-B14F-4D97-AF65-F5344CB8AC3E}">
        <p14:creationId xmlns:p14="http://schemas.microsoft.com/office/powerpoint/2010/main" val="22408154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Human Vision</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4</a:t>
            </a:fld>
            <a:endParaRPr lang="en-US"/>
          </a:p>
        </p:txBody>
      </p:sp>
    </p:spTree>
    <p:extLst>
      <p:ext uri="{BB962C8B-B14F-4D97-AF65-F5344CB8AC3E}">
        <p14:creationId xmlns:p14="http://schemas.microsoft.com/office/powerpoint/2010/main" val="175518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ea typeface="ＭＳ Ｐゴシック" charset="-128"/>
              </a:rPr>
              <a:t>The Eye</a:t>
            </a:r>
          </a:p>
        </p:txBody>
      </p:sp>
      <p:sp>
        <p:nvSpPr>
          <p:cNvPr id="23555" name="Text Placeholder 7"/>
          <p:cNvSpPr>
            <a:spLocks noGrp="1"/>
          </p:cNvSpPr>
          <p:nvPr>
            <p:ph type="body" idx="1"/>
          </p:nvPr>
        </p:nvSpPr>
        <p:spPr/>
        <p:txBody>
          <a:bodyPr/>
          <a:lstStyle/>
          <a:p>
            <a:endParaRPr lang="en-US">
              <a:ea typeface="Arial" charset="0"/>
            </a:endParaRPr>
          </a:p>
        </p:txBody>
      </p:sp>
      <p:sp>
        <p:nvSpPr>
          <p:cNvPr id="23556"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3557"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3558" name="Slide Number Placeholder 4"/>
          <p:cNvSpPr>
            <a:spLocks noGrp="1"/>
          </p:cNvSpPr>
          <p:nvPr>
            <p:ph type="sldNum" sz="quarter" idx="12"/>
          </p:nvPr>
        </p:nvSpPr>
        <p:spPr>
          <a:noFill/>
        </p:spPr>
        <p:txBody>
          <a:bodyPr/>
          <a:lstStyle/>
          <a:p>
            <a:fld id="{4DB3249A-1EC1-5841-9ED7-0002DD94E8F5}" type="slidenum">
              <a:rPr lang="en-US"/>
              <a:pPr/>
              <a:t>5</a:t>
            </a:fld>
            <a:endParaRPr lang="en-US"/>
          </a:p>
        </p:txBody>
      </p:sp>
      <p:pic>
        <p:nvPicPr>
          <p:cNvPr id="23559" name="Picture 4" descr="eye"/>
          <p:cNvPicPr>
            <a:picLocks noChangeAspect="1" noChangeArrowheads="1"/>
          </p:cNvPicPr>
          <p:nvPr/>
        </p:nvPicPr>
        <p:blipFill>
          <a:blip r:embed="rId3"/>
          <a:srcRect/>
          <a:stretch>
            <a:fillRect/>
          </a:stretch>
        </p:blipFill>
        <p:spPr bwMode="auto">
          <a:xfrm>
            <a:off x="381000" y="1014413"/>
            <a:ext cx="8305800" cy="4873625"/>
          </a:xfrm>
          <a:prstGeom prst="rect">
            <a:avLst/>
          </a:prstGeom>
          <a:noFill/>
          <a:ln w="9525">
            <a:noFill/>
            <a:miter lim="800000"/>
            <a:headEnd/>
            <a:tailEnd/>
          </a:ln>
        </p:spPr>
      </p:pic>
    </p:spTree>
    <p:extLst>
      <p:ext uri="{BB962C8B-B14F-4D97-AF65-F5344CB8AC3E}">
        <p14:creationId xmlns:p14="http://schemas.microsoft.com/office/powerpoint/2010/main" val="409162802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ea typeface="ＭＳ Ｐゴシック" charset="-128"/>
              </a:rPr>
              <a:t>Photoreceptors</a:t>
            </a:r>
          </a:p>
        </p:txBody>
      </p:sp>
      <p:sp>
        <p:nvSpPr>
          <p:cNvPr id="25603" name="Rectangle 3"/>
          <p:cNvSpPr>
            <a:spLocks noGrp="1" noChangeArrowheads="1"/>
          </p:cNvSpPr>
          <p:nvPr>
            <p:ph type="body" idx="1"/>
          </p:nvPr>
        </p:nvSpPr>
        <p:spPr/>
        <p:txBody>
          <a:bodyPr/>
          <a:lstStyle/>
          <a:p>
            <a:pPr eaLnBrk="1" hangingPunct="1">
              <a:lnSpc>
                <a:spcPct val="90000"/>
              </a:lnSpc>
            </a:pPr>
            <a:r>
              <a:rPr lang="en-US" sz="2400">
                <a:ea typeface="Arial" charset="0"/>
              </a:rPr>
              <a:t>Rods</a:t>
            </a:r>
          </a:p>
          <a:p>
            <a:pPr lvl="1" eaLnBrk="1" hangingPunct="1">
              <a:lnSpc>
                <a:spcPct val="90000"/>
              </a:lnSpc>
            </a:pPr>
            <a:r>
              <a:rPr lang="en-US" sz="2000">
                <a:ea typeface="Arial" charset="0"/>
              </a:rPr>
              <a:t>Only one kind (peak response in green wavelengths)</a:t>
            </a:r>
          </a:p>
          <a:p>
            <a:pPr lvl="1" eaLnBrk="1" hangingPunct="1">
              <a:lnSpc>
                <a:spcPct val="90000"/>
              </a:lnSpc>
            </a:pPr>
            <a:r>
              <a:rPr lang="en-US" sz="2000">
                <a:ea typeface="Arial" charset="0"/>
              </a:rPr>
              <a:t>Sensitive to low light (</a:t>
            </a:r>
            <a:r>
              <a:rPr lang="en-US" sz="2000">
                <a:latin typeface="Verdana" charset="0"/>
                <a:ea typeface="Arial" charset="0"/>
              </a:rPr>
              <a:t>“</a:t>
            </a:r>
            <a:r>
              <a:rPr lang="en-US" sz="2000">
                <a:ea typeface="Arial" charset="0"/>
              </a:rPr>
              <a:t>scotopic vision</a:t>
            </a:r>
            <a:r>
              <a:rPr lang="en-US" sz="2000">
                <a:latin typeface="Verdana" charset="0"/>
                <a:ea typeface="Arial" charset="0"/>
              </a:rPr>
              <a:t>”</a:t>
            </a:r>
            <a:r>
              <a:rPr lang="en-US" sz="2000">
                <a:ea typeface="Arial" charset="0"/>
              </a:rPr>
              <a:t>)</a:t>
            </a:r>
          </a:p>
          <a:p>
            <a:pPr lvl="2" eaLnBrk="1" hangingPunct="1">
              <a:lnSpc>
                <a:spcPct val="90000"/>
              </a:lnSpc>
            </a:pPr>
            <a:r>
              <a:rPr lang="en-US" sz="1800">
                <a:ea typeface="Arial" charset="0"/>
              </a:rPr>
              <a:t>Multiple nearby rods aggregated into a single nerve signal</a:t>
            </a:r>
          </a:p>
          <a:p>
            <a:pPr lvl="1" eaLnBrk="1" hangingPunct="1">
              <a:lnSpc>
                <a:spcPct val="90000"/>
              </a:lnSpc>
            </a:pPr>
            <a:r>
              <a:rPr lang="en-US" sz="2000">
                <a:ea typeface="Arial" charset="0"/>
              </a:rPr>
              <a:t>Saturated at moderate light intensity (</a:t>
            </a:r>
            <a:r>
              <a:rPr lang="en-US" sz="2000">
                <a:latin typeface="Verdana" charset="0"/>
                <a:ea typeface="Arial" charset="0"/>
              </a:rPr>
              <a:t>“</a:t>
            </a:r>
            <a:r>
              <a:rPr lang="en-US" sz="2000">
                <a:ea typeface="Arial" charset="0"/>
              </a:rPr>
              <a:t>photopic vision</a:t>
            </a:r>
            <a:r>
              <a:rPr lang="en-US" sz="2000">
                <a:latin typeface="Verdana" charset="0"/>
                <a:ea typeface="Arial" charset="0"/>
              </a:rPr>
              <a:t>”</a:t>
            </a:r>
            <a:r>
              <a:rPr lang="en-US" sz="2000">
                <a:ea typeface="Arial" charset="0"/>
              </a:rPr>
              <a:t>)</a:t>
            </a:r>
          </a:p>
          <a:p>
            <a:pPr lvl="2" eaLnBrk="1" hangingPunct="1">
              <a:lnSpc>
                <a:spcPct val="90000"/>
              </a:lnSpc>
            </a:pPr>
            <a:r>
              <a:rPr lang="en-US" sz="1800">
                <a:ea typeface="Arial" charset="0"/>
              </a:rPr>
              <a:t>Cones do most of the vision under photopic conditions</a:t>
            </a:r>
          </a:p>
          <a:p>
            <a:pPr eaLnBrk="1" hangingPunct="1">
              <a:lnSpc>
                <a:spcPct val="90000"/>
              </a:lnSpc>
            </a:pPr>
            <a:r>
              <a:rPr lang="en-US" sz="2400">
                <a:ea typeface="Arial" charset="0"/>
              </a:rPr>
              <a:t>Cones</a:t>
            </a:r>
          </a:p>
          <a:p>
            <a:pPr lvl="1" eaLnBrk="1" hangingPunct="1">
              <a:lnSpc>
                <a:spcPct val="90000"/>
              </a:lnSpc>
            </a:pPr>
            <a:r>
              <a:rPr lang="en-US" sz="2000">
                <a:ea typeface="Arial" charset="0"/>
              </a:rPr>
              <a:t>Operate in brighter light</a:t>
            </a:r>
          </a:p>
          <a:p>
            <a:pPr lvl="1" eaLnBrk="1" hangingPunct="1">
              <a:lnSpc>
                <a:spcPct val="90000"/>
              </a:lnSpc>
            </a:pPr>
            <a:r>
              <a:rPr lang="en-US" sz="2000">
                <a:ea typeface="Arial" charset="0"/>
              </a:rPr>
              <a:t>Three kinds: S(hort), M(edium), L(ong)</a:t>
            </a:r>
          </a:p>
          <a:p>
            <a:pPr lvl="1" eaLnBrk="1" hangingPunct="1">
              <a:lnSpc>
                <a:spcPct val="90000"/>
              </a:lnSpc>
            </a:pPr>
            <a:r>
              <a:rPr lang="en-US" sz="2000">
                <a:ea typeface="Arial" charset="0"/>
              </a:rPr>
              <a:t>S cones are very weak, centered in blue wavelengths</a:t>
            </a:r>
          </a:p>
          <a:p>
            <a:pPr lvl="1" eaLnBrk="1" hangingPunct="1">
              <a:lnSpc>
                <a:spcPct val="90000"/>
              </a:lnSpc>
            </a:pPr>
            <a:r>
              <a:rPr lang="en-US" sz="2000">
                <a:ea typeface="Arial" charset="0"/>
              </a:rPr>
              <a:t>M and L cones are more powerful, overlapping </a:t>
            </a:r>
          </a:p>
          <a:p>
            <a:pPr lvl="1" eaLnBrk="1" hangingPunct="1">
              <a:lnSpc>
                <a:spcPct val="90000"/>
              </a:lnSpc>
            </a:pPr>
            <a:r>
              <a:rPr lang="en-US" sz="2000">
                <a:ea typeface="Arial" charset="0"/>
              </a:rPr>
              <a:t>M centered in green, L in yellow (but called </a:t>
            </a:r>
            <a:r>
              <a:rPr lang="en-US" sz="2000">
                <a:latin typeface="Verdana" charset="0"/>
                <a:ea typeface="Arial" charset="0"/>
              </a:rPr>
              <a:t>“</a:t>
            </a:r>
            <a:r>
              <a:rPr lang="en-US" sz="2000">
                <a:ea typeface="Arial" charset="0"/>
              </a:rPr>
              <a:t>red</a:t>
            </a:r>
            <a:r>
              <a:rPr lang="en-US" sz="2000">
                <a:latin typeface="Verdana" charset="0"/>
                <a:ea typeface="Arial" charset="0"/>
              </a:rPr>
              <a:t>”</a:t>
            </a:r>
            <a:r>
              <a:rPr lang="en-US" sz="2000">
                <a:ea typeface="Arial" charset="0"/>
              </a:rPr>
              <a:t>)</a:t>
            </a:r>
          </a:p>
          <a:p>
            <a:pPr eaLnBrk="1" hangingPunct="1">
              <a:lnSpc>
                <a:spcPct val="90000"/>
              </a:lnSpc>
              <a:buFontTx/>
              <a:buNone/>
            </a:pPr>
            <a:endParaRPr lang="en-US" sz="2400">
              <a:ea typeface="Arial" charset="0"/>
            </a:endParaRPr>
          </a:p>
        </p:txBody>
      </p:sp>
      <p:sp>
        <p:nvSpPr>
          <p:cNvPr id="2560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560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5606" name="Slide Number Placeholder 5"/>
          <p:cNvSpPr>
            <a:spLocks noGrp="1"/>
          </p:cNvSpPr>
          <p:nvPr>
            <p:ph type="sldNum" sz="quarter" idx="12"/>
          </p:nvPr>
        </p:nvSpPr>
        <p:spPr>
          <a:noFill/>
        </p:spPr>
        <p:txBody>
          <a:bodyPr/>
          <a:lstStyle/>
          <a:p>
            <a:fld id="{D16371E5-84F5-434F-8E32-774C3F23C9FC}" type="slidenum">
              <a:rPr lang="en-US"/>
              <a:pPr/>
              <a:t>6</a:t>
            </a:fld>
            <a:endParaRPr lang="en-US"/>
          </a:p>
        </p:txBody>
      </p:sp>
    </p:spTree>
    <p:extLst>
      <p:ext uri="{BB962C8B-B14F-4D97-AF65-F5344CB8AC3E}">
        <p14:creationId xmlns:p14="http://schemas.microsoft.com/office/powerpoint/2010/main" val="36370223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Rods &amp; Cones</a:t>
            </a:r>
            <a:endParaRPr lang="en-US" dirty="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7</a:t>
            </a:fld>
            <a:endParaRPr lang="en-US"/>
          </a:p>
        </p:txBody>
      </p:sp>
      <p:sp>
        <p:nvSpPr>
          <p:cNvPr id="12" name="Content Placeholder 11"/>
          <p:cNvSpPr>
            <a:spLocks noGrp="1"/>
          </p:cNvSpPr>
          <p:nvPr>
            <p:ph sz="half" idx="1"/>
          </p:nvPr>
        </p:nvSpPr>
        <p:spPr/>
        <p:txBody>
          <a:bodyPr/>
          <a:lstStyle/>
          <a:p>
            <a:r>
              <a:rPr lang="en-US" dirty="0" smtClean="0"/>
              <a:t>Cones are</a:t>
            </a:r>
            <a:br>
              <a:rPr lang="en-US" dirty="0" smtClean="0"/>
            </a:br>
            <a:r>
              <a:rPr lang="en-US" dirty="0" smtClean="0"/>
              <a:t>mostly in the</a:t>
            </a:r>
            <a:br>
              <a:rPr lang="en-US" dirty="0" smtClean="0"/>
            </a:br>
            <a:r>
              <a:rPr lang="en-US" dirty="0" smtClean="0"/>
              <a:t>center</a:t>
            </a:r>
            <a:r>
              <a:rPr lang="en-US" dirty="0"/>
              <a:t> </a:t>
            </a:r>
            <a:r>
              <a:rPr lang="en-US" dirty="0" smtClean="0"/>
              <a:t>of the</a:t>
            </a:r>
            <a:br>
              <a:rPr lang="en-US" dirty="0" smtClean="0"/>
            </a:br>
            <a:r>
              <a:rPr lang="en-US" dirty="0" smtClean="0"/>
              <a:t>eye.</a:t>
            </a:r>
          </a:p>
          <a:p>
            <a:r>
              <a:rPr lang="en-US" dirty="0" smtClean="0"/>
              <a:t>Rods are </a:t>
            </a:r>
            <a:br>
              <a:rPr lang="en-US" dirty="0" smtClean="0"/>
            </a:br>
            <a:r>
              <a:rPr lang="en-US" dirty="0" smtClean="0"/>
              <a:t>mostly on the</a:t>
            </a:r>
            <a:br>
              <a:rPr lang="en-US" dirty="0" smtClean="0"/>
            </a:br>
            <a:r>
              <a:rPr lang="en-US" dirty="0" smtClean="0"/>
              <a:t>edges.</a:t>
            </a:r>
          </a:p>
          <a:p>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390470" y="1219200"/>
            <a:ext cx="5747520" cy="3868366"/>
          </a:xfrm>
          <a:prstGeom prst="rect">
            <a:avLst/>
          </a:prstGeom>
        </p:spPr>
      </p:pic>
    </p:spTree>
    <p:extLst>
      <p:ext uri="{BB962C8B-B14F-4D97-AF65-F5344CB8AC3E}">
        <p14:creationId xmlns:p14="http://schemas.microsoft.com/office/powerpoint/2010/main" val="256590128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ea typeface="ＭＳ Ｐゴシック" charset="-128"/>
              </a:rPr>
              <a:t>Signals from Photoreceptors</a:t>
            </a:r>
          </a:p>
        </p:txBody>
      </p:sp>
      <p:sp>
        <p:nvSpPr>
          <p:cNvPr id="27651" name="Rectangle 3"/>
          <p:cNvSpPr>
            <a:spLocks noGrp="1" noChangeArrowheads="1"/>
          </p:cNvSpPr>
          <p:nvPr>
            <p:ph type="body" idx="1"/>
          </p:nvPr>
        </p:nvSpPr>
        <p:spPr/>
        <p:txBody>
          <a:bodyPr/>
          <a:lstStyle/>
          <a:p>
            <a:pPr eaLnBrk="1" hangingPunct="1"/>
            <a:r>
              <a:rPr lang="en-US">
                <a:ea typeface="Arial" charset="0"/>
              </a:rPr>
              <a:t>Brightness</a:t>
            </a:r>
          </a:p>
          <a:p>
            <a:pPr lvl="1" eaLnBrk="1" hangingPunct="1">
              <a:buFontTx/>
              <a:buNone/>
            </a:pPr>
            <a:r>
              <a:rPr lang="en-US">
                <a:ea typeface="Arial" charset="0"/>
              </a:rPr>
              <a:t>		M + L + rods</a:t>
            </a:r>
          </a:p>
          <a:p>
            <a:pPr eaLnBrk="1" hangingPunct="1"/>
            <a:r>
              <a:rPr lang="en-US">
                <a:ea typeface="Arial" charset="0"/>
              </a:rPr>
              <a:t>Red-green difference</a:t>
            </a:r>
          </a:p>
          <a:p>
            <a:pPr lvl="1" eaLnBrk="1" hangingPunct="1">
              <a:buFontTx/>
              <a:buNone/>
            </a:pPr>
            <a:r>
              <a:rPr lang="en-US">
                <a:ea typeface="Arial" charset="0"/>
              </a:rPr>
              <a:t>		L - M</a:t>
            </a:r>
          </a:p>
          <a:p>
            <a:pPr eaLnBrk="1" hangingPunct="1"/>
            <a:r>
              <a:rPr lang="en-US">
                <a:ea typeface="Arial" charset="0"/>
              </a:rPr>
              <a:t>Blue-yellow difference</a:t>
            </a:r>
          </a:p>
          <a:p>
            <a:pPr lvl="1" eaLnBrk="1" hangingPunct="1">
              <a:buFontTx/>
              <a:buNone/>
            </a:pPr>
            <a:r>
              <a:rPr lang="en-US">
                <a:ea typeface="Arial" charset="0"/>
              </a:rPr>
              <a:t>	weighted sum of S, M, L</a:t>
            </a:r>
          </a:p>
        </p:txBody>
      </p:sp>
      <p:sp>
        <p:nvSpPr>
          <p:cNvPr id="2765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765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7654" name="Slide Number Placeholder 5"/>
          <p:cNvSpPr>
            <a:spLocks noGrp="1"/>
          </p:cNvSpPr>
          <p:nvPr>
            <p:ph type="sldNum" sz="quarter" idx="12"/>
          </p:nvPr>
        </p:nvSpPr>
        <p:spPr>
          <a:noFill/>
        </p:spPr>
        <p:txBody>
          <a:bodyPr/>
          <a:lstStyle/>
          <a:p>
            <a:fld id="{E3D9599C-D71A-2D43-9806-46FB2611EF1A}" type="slidenum">
              <a:rPr lang="en-US"/>
              <a:pPr/>
              <a:t>8</a:t>
            </a:fld>
            <a:endParaRPr lang="en-US"/>
          </a:p>
        </p:txBody>
      </p:sp>
    </p:spTree>
    <p:extLst>
      <p:ext uri="{BB962C8B-B14F-4D97-AF65-F5344CB8AC3E}">
        <p14:creationId xmlns:p14="http://schemas.microsoft.com/office/powerpoint/2010/main" val="11431452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ea typeface="ＭＳ Ｐゴシック" charset="-128"/>
              </a:rPr>
              <a:t>Color Blindness</a:t>
            </a:r>
          </a:p>
        </p:txBody>
      </p:sp>
      <p:sp>
        <p:nvSpPr>
          <p:cNvPr id="29699" name="Rectangle 3"/>
          <p:cNvSpPr>
            <a:spLocks noGrp="1" noChangeArrowheads="1"/>
          </p:cNvSpPr>
          <p:nvPr>
            <p:ph type="body" idx="1"/>
          </p:nvPr>
        </p:nvSpPr>
        <p:spPr/>
        <p:txBody>
          <a:bodyPr/>
          <a:lstStyle/>
          <a:p>
            <a:pPr eaLnBrk="1" hangingPunct="1"/>
            <a:r>
              <a:rPr lang="en-US">
                <a:ea typeface="Arial" charset="0"/>
              </a:rPr>
              <a:t>Red-green color blindness (protanopia &amp; deuteranopia)</a:t>
            </a:r>
          </a:p>
          <a:p>
            <a:pPr lvl="1" eaLnBrk="1" hangingPunct="1"/>
            <a:r>
              <a:rPr lang="en-US">
                <a:ea typeface="Arial" charset="0"/>
              </a:rPr>
              <a:t>8% of males</a:t>
            </a:r>
          </a:p>
          <a:p>
            <a:pPr lvl="1" eaLnBrk="1" hangingPunct="1"/>
            <a:r>
              <a:rPr lang="en-US">
                <a:ea typeface="Arial" charset="0"/>
              </a:rPr>
              <a:t>0.4% of females</a:t>
            </a:r>
          </a:p>
          <a:p>
            <a:pPr eaLnBrk="1" hangingPunct="1"/>
            <a:r>
              <a:rPr lang="en-US">
                <a:ea typeface="Arial" charset="0"/>
              </a:rPr>
              <a:t>Blue-yellow color blindness (tritanopia)</a:t>
            </a:r>
          </a:p>
          <a:p>
            <a:pPr lvl="1" eaLnBrk="1" hangingPunct="1"/>
            <a:r>
              <a:rPr lang="en-US">
                <a:ea typeface="Arial" charset="0"/>
              </a:rPr>
              <a:t>Far more rare (~50 people in a million)</a:t>
            </a:r>
          </a:p>
          <a:p>
            <a:pPr eaLnBrk="1" hangingPunct="1"/>
            <a:r>
              <a:rPr lang="en-US">
                <a:ea typeface="Arial" charset="0"/>
              </a:rPr>
              <a:t>Guideline: don</a:t>
            </a:r>
            <a:r>
              <a:rPr lang="en-US">
                <a:latin typeface="Verdana" charset="0"/>
                <a:ea typeface="Arial" charset="0"/>
              </a:rPr>
              <a:t>’</a:t>
            </a:r>
            <a:r>
              <a:rPr lang="en-US">
                <a:ea typeface="Arial" charset="0"/>
              </a:rPr>
              <a:t>t depend solely on color distinctions</a:t>
            </a:r>
          </a:p>
          <a:p>
            <a:pPr lvl="1" eaLnBrk="1" hangingPunct="1"/>
            <a:r>
              <a:rPr lang="en-US">
                <a:ea typeface="Arial" charset="0"/>
              </a:rPr>
              <a:t>use redundant signals: brightness, location, shape</a:t>
            </a:r>
          </a:p>
        </p:txBody>
      </p:sp>
      <p:sp>
        <p:nvSpPr>
          <p:cNvPr id="2970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970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9702" name="Slide Number Placeholder 5"/>
          <p:cNvSpPr>
            <a:spLocks noGrp="1"/>
          </p:cNvSpPr>
          <p:nvPr>
            <p:ph type="sldNum" sz="quarter" idx="12"/>
          </p:nvPr>
        </p:nvSpPr>
        <p:spPr>
          <a:noFill/>
        </p:spPr>
        <p:txBody>
          <a:bodyPr/>
          <a:lstStyle/>
          <a:p>
            <a:fld id="{BDECD9FF-3378-4140-96FB-4883FB9740CC}" type="slidenum">
              <a:rPr lang="en-US"/>
              <a:pPr/>
              <a:t>9</a:t>
            </a:fld>
            <a:endParaRPr lang="en-US"/>
          </a:p>
        </p:txBody>
      </p:sp>
    </p:spTree>
    <p:extLst>
      <p:ext uri="{BB962C8B-B14F-4D97-AF65-F5344CB8AC3E}">
        <p14:creationId xmlns:p14="http://schemas.microsoft.com/office/powerpoint/2010/main" val="249552891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6850</TotalTime>
  <Words>5380</Words>
  <Application>Microsoft Macintosh PowerPoint</Application>
  <PresentationFormat>Letter Paper (8.5x11 in)</PresentationFormat>
  <Paragraphs>406</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mit-6893</vt:lpstr>
      <vt:lpstr>L16: Color</vt:lpstr>
      <vt:lpstr>UI Hall of Fame or Shame?</vt:lpstr>
      <vt:lpstr>Today’s Topics</vt:lpstr>
      <vt:lpstr>Human Vision</vt:lpstr>
      <vt:lpstr>The Eye</vt:lpstr>
      <vt:lpstr>Photoreceptors</vt:lpstr>
      <vt:lpstr>Rods &amp; Cones</vt:lpstr>
      <vt:lpstr>Signals from Photoreceptors</vt:lpstr>
      <vt:lpstr>Color Blindness</vt:lpstr>
      <vt:lpstr>Color Blindness</vt:lpstr>
      <vt:lpstr>Color Blindness</vt:lpstr>
      <vt:lpstr>Color Blindness</vt:lpstr>
      <vt:lpstr>Chromatic Aberration</vt:lpstr>
      <vt:lpstr>Blue Details Are Hard to Resolve</vt:lpstr>
      <vt:lpstr>Color Constancy</vt:lpstr>
      <vt:lpstr>Color Constancy</vt:lpstr>
      <vt:lpstr>Color Constancy</vt:lpstr>
      <vt:lpstr>Picoquiz</vt:lpstr>
      <vt:lpstr>Color Models</vt:lpstr>
      <vt:lpstr>Color Models</vt:lpstr>
      <vt:lpstr>More Color Models</vt:lpstr>
      <vt:lpstr>Obtaining Accurate Color</vt:lpstr>
      <vt:lpstr>Obtaining Accurate Color</vt:lpstr>
      <vt:lpstr>Color Gamuts and YOU</vt:lpstr>
      <vt:lpstr>Other Color Spaces</vt:lpstr>
      <vt:lpstr>Picoquiz</vt:lpstr>
      <vt:lpstr>Design Guidelines</vt:lpstr>
      <vt:lpstr>Color Guidelines</vt:lpstr>
      <vt:lpstr>Avoid Saturated Colors</vt:lpstr>
      <vt:lpstr>When Saturation is Cool</vt:lpstr>
      <vt:lpstr>Use Few Colors</vt:lpstr>
      <vt:lpstr>Background Colors</vt:lpstr>
      <vt:lpstr>Be Consistent With Expectations</vt:lpstr>
      <vt:lpstr>Choosing Good Colors</vt:lpstr>
      <vt:lpstr>Tools</vt:lpstr>
      <vt:lpstr>Color in CSS</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Rob Miller</cp:lastModifiedBy>
  <cp:revision>1038</cp:revision>
  <cp:lastPrinted>2013-04-04T16:31:08Z</cp:lastPrinted>
  <dcterms:created xsi:type="dcterms:W3CDTF">2011-02-02T13:01:24Z</dcterms:created>
  <dcterms:modified xsi:type="dcterms:W3CDTF">2013-04-04T16:31:26Z</dcterms:modified>
</cp:coreProperties>
</file>