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1"/>
  </p:notesMasterIdLst>
  <p:handoutMasterIdLst>
    <p:handoutMasterId r:id="rId22"/>
  </p:handoutMasterIdLst>
  <p:sldIdLst>
    <p:sldId id="256" r:id="rId2"/>
    <p:sldId id="453" r:id="rId3"/>
    <p:sldId id="441" r:id="rId4"/>
    <p:sldId id="454" r:id="rId5"/>
    <p:sldId id="442" r:id="rId6"/>
    <p:sldId id="456" r:id="rId7"/>
    <p:sldId id="443" r:id="rId8"/>
    <p:sldId id="444" r:id="rId9"/>
    <p:sldId id="445" r:id="rId10"/>
    <p:sldId id="459" r:id="rId11"/>
    <p:sldId id="447" r:id="rId12"/>
    <p:sldId id="448" r:id="rId13"/>
    <p:sldId id="458" r:id="rId14"/>
    <p:sldId id="457" r:id="rId15"/>
    <p:sldId id="449" r:id="rId16"/>
    <p:sldId id="455" r:id="rId17"/>
    <p:sldId id="450" r:id="rId18"/>
    <p:sldId id="460" r:id="rId19"/>
    <p:sldId id="451" r:id="rId20"/>
  </p:sldIdLst>
  <p:sldSz cx="9144000" cy="6858000" type="letter"/>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94" autoAdjust="0"/>
    <p:restoredTop sz="78841" autoAdjust="0"/>
  </p:normalViewPr>
  <p:slideViewPr>
    <p:cSldViewPr>
      <p:cViewPr varScale="1">
        <p:scale>
          <a:sx n="117" d="100"/>
          <a:sy n="117" d="100"/>
        </p:scale>
        <p:origin x="-312" y="-96"/>
      </p:cViewPr>
      <p:guideLst>
        <p:guide orient="horz" pos="2160"/>
        <p:guide pos="2880"/>
      </p:guideLst>
    </p:cSldViewPr>
  </p:slideViewPr>
  <p:notesTextViewPr>
    <p:cViewPr>
      <p:scale>
        <a:sx n="100" d="100"/>
        <a:sy n="100" d="100"/>
      </p:scale>
      <p:origin x="0" y="0"/>
    </p:cViewPr>
  </p:notesTextViewPr>
  <p:notesViewPr>
    <p:cSldViewPr>
      <p:cViewPr>
        <p:scale>
          <a:sx n="100" d="100"/>
          <a:sy n="100" d="100"/>
        </p:scale>
        <p:origin x="-72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08073646-1C4A-4721-B3F5-586AE1318327}" type="slidenum">
              <a:rPr lang="en-US"/>
              <a:pPr/>
              <a:t>‹#›</a:t>
            </a:fld>
            <a:endParaRPr lang="en-US"/>
          </a:p>
        </p:txBody>
      </p:sp>
    </p:spTree>
    <p:extLst>
      <p:ext uri="{BB962C8B-B14F-4D97-AF65-F5344CB8AC3E}">
        <p14:creationId xmlns:p14="http://schemas.microsoft.com/office/powerpoint/2010/main" val="3843529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503363" y="720725"/>
            <a:ext cx="4119562" cy="308927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3962400"/>
            <a:ext cx="5851525" cy="491807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261C154A-8278-49E9-8F8D-CE2B7335DD43}" type="slidenum">
              <a:rPr lang="en-US"/>
              <a:pPr/>
              <a:t>‹#›</a:t>
            </a:fld>
            <a:endParaRPr lang="en-US"/>
          </a:p>
        </p:txBody>
      </p:sp>
    </p:spTree>
    <p:extLst>
      <p:ext uri="{BB962C8B-B14F-4D97-AF65-F5344CB8AC3E}">
        <p14:creationId xmlns:p14="http://schemas.microsoft.com/office/powerpoint/2010/main" val="3356511644"/>
      </p:ext>
    </p:extLst>
  </p:cSld>
  <p:clrMap bg1="lt1" tx1="dk1" bg2="lt2" tx2="dk2" accent1="accent1" accent2="accent2" accent3="accent3" accent4="accent4" accent5="accent5" accent6="accent6" hlink="hlink" folHlink="folHlink"/>
  <p:hf hdr="0" ftr="0" dt="0"/>
  <p:notesStyle>
    <a:lvl1pPr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1pPr>
    <a:lvl2pPr marL="182563" indent="-90488" algn="l" rtl="0" eaLnBrk="0" fontAlgn="base" hangingPunct="0">
      <a:spcBef>
        <a:spcPct val="0"/>
      </a:spcBef>
      <a:spcAft>
        <a:spcPct val="0"/>
      </a:spcAft>
      <a:buFont typeface="Arial" charset="0"/>
      <a:buChar char="•"/>
      <a:defRPr sz="1000" kern="1200">
        <a:solidFill>
          <a:schemeClr val="tx1"/>
        </a:solidFill>
        <a:latin typeface="Times New Roman" pitchFamily="18" charset="0"/>
        <a:ea typeface="Arial" charset="0"/>
        <a:cs typeface="Arial" charset="0"/>
      </a:defRPr>
    </a:lvl2pPr>
    <a:lvl3pPr marL="9144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3pPr>
    <a:lvl4pPr marL="13716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4pPr>
    <a:lvl5pPr marL="18288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a:t>
            </a:fld>
            <a:endParaRPr lang="en-US"/>
          </a:p>
        </p:txBody>
      </p:sp>
    </p:spTree>
    <p:extLst>
      <p:ext uri="{BB962C8B-B14F-4D97-AF65-F5344CB8AC3E}">
        <p14:creationId xmlns:p14="http://schemas.microsoft.com/office/powerpoint/2010/main" val="361630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Times New Roman" charset="0"/>
                <a:ea typeface="Arial" charset="0"/>
              </a:rPr>
              <a:t>To help you sort</a:t>
            </a:r>
            <a:r>
              <a:rPr lang="en-US" sz="1000" baseline="0" dirty="0" smtClean="0">
                <a:latin typeface="Times New Roman" charset="0"/>
                <a:ea typeface="Arial" charset="0"/>
              </a:rPr>
              <a:t> through the profusion of typefaces out there, here is a commonly-used classification, based on visual characteristics of the faces.  (See http://</a:t>
            </a:r>
            <a:r>
              <a:rPr lang="en-US" sz="1000" baseline="0" dirty="0" err="1" smtClean="0">
                <a:latin typeface="Times New Roman" charset="0"/>
                <a:ea typeface="Arial" charset="0"/>
              </a:rPr>
              <a:t>graphicdesign.spokanefalls.edu</a:t>
            </a:r>
            <a:r>
              <a:rPr lang="en-US" sz="1000" baseline="0" dirty="0" smtClean="0">
                <a:latin typeface="Times New Roman" charset="0"/>
                <a:ea typeface="Arial" charset="0"/>
              </a:rPr>
              <a:t>/tutorials/process/</a:t>
            </a:r>
            <a:r>
              <a:rPr lang="en-US" sz="1000" baseline="0" dirty="0" err="1" smtClean="0">
                <a:latin typeface="Times New Roman" charset="0"/>
                <a:ea typeface="Arial" charset="0"/>
              </a:rPr>
              <a:t>type_basics</a:t>
            </a:r>
            <a:r>
              <a:rPr lang="en-US" sz="1000" baseline="0" dirty="0" smtClean="0">
                <a:latin typeface="Times New Roman" charset="0"/>
                <a:ea typeface="Arial" charset="0"/>
              </a:rPr>
              <a:t>/</a:t>
            </a:r>
            <a:r>
              <a:rPr lang="en-US" sz="1000" baseline="0" dirty="0" err="1" smtClean="0">
                <a:latin typeface="Times New Roman" charset="0"/>
                <a:ea typeface="Arial" charset="0"/>
              </a:rPr>
              <a:t>type_families.htm</a:t>
            </a:r>
            <a:r>
              <a:rPr lang="en-US" sz="1000" baseline="0" dirty="0" smtClean="0">
                <a:latin typeface="Times New Roman" charset="0"/>
                <a:ea typeface="Arial" charset="0"/>
              </a:rPr>
              <a:t> for more discussion of this classification.)</a:t>
            </a:r>
            <a:endParaRPr lang="en-US" sz="1000" i="0" baseline="0" dirty="0" smtClean="0">
              <a:latin typeface="Times New Roman" charset="0"/>
              <a:ea typeface="Arial" charset="0"/>
            </a:endParaRPr>
          </a:p>
          <a:p>
            <a:r>
              <a:rPr lang="en-US" sz="1000" i="0" baseline="0" dirty="0" smtClean="0">
                <a:latin typeface="Times New Roman" charset="0"/>
                <a:ea typeface="Arial" charset="0"/>
              </a:rPr>
              <a:t>Old Style fonts mimic calligraphy – drawing letters with a pen that has a slanted tip -- very closely.  Calligraphy was the writing technology that preceded the printing press, so Old Style fonts were maintaining consistency with it.  If you look carefully at the a’s in Garamond, you’ll see that the diagonal strokes in one direction are very thin, and diagonal strokes in the other direction are very fat.  This is characteristic of a pen held at an angle by a calligrapher’s hand.  Other characteristic of Old Style fonts are low contrast (in thickness) between the thick and thin strokes, and small x-heights (relative to the full ascent).</a:t>
            </a:r>
          </a:p>
          <a:p>
            <a:r>
              <a:rPr lang="en-US" sz="1000" i="0" baseline="0" dirty="0" smtClean="0">
                <a:latin typeface="Times New Roman" pitchFamily="18" charset="0"/>
                <a:ea typeface="Arial" charset="0"/>
              </a:rPr>
              <a:t>Transitional fonts moved toward greater contrast between thick and thin strokes.  The Modern class of fonts is the full evolution of this move – not only are the thick parts of the letters much thicker than the thin parts, but the serifs are virtually hairlines, with sharp corners between the serif and the rest of the letter rather than a graceful curve.  Sharp contrasts are typical of Modern fonts.</a:t>
            </a:r>
          </a:p>
          <a:p>
            <a:r>
              <a:rPr lang="en-US" sz="1000" i="0" baseline="0" dirty="0" smtClean="0">
                <a:latin typeface="Times New Roman" charset="0"/>
                <a:ea typeface="Arial" charset="0"/>
              </a:rPr>
              <a:t>The Slab Serif family have fat, rather than hairline, serifs, and x-heights tend to be large.</a:t>
            </a:r>
          </a:p>
          <a:p>
            <a:r>
              <a:rPr lang="en-US" sz="1000" i="0" baseline="0" dirty="0" smtClean="0">
                <a:latin typeface="Times New Roman" charset="0"/>
                <a:ea typeface="Arial" charset="0"/>
              </a:rPr>
              <a:t>The Sans Serif family is the most recent and modern-looking.  Not only have Sans Serif fonts done away with serifs, but they also do away with the variation within a stroke – no more calligraphic contrasts of thick and thin.  Instead the letters are geometric, smooth, shaped.</a:t>
            </a:r>
          </a:p>
          <a:p>
            <a:r>
              <a:rPr lang="en-US" sz="1000" i="0" baseline="0" dirty="0" smtClean="0">
                <a:latin typeface="Times New Roman" charset="0"/>
                <a:ea typeface="Arial" charset="0"/>
              </a:rPr>
              <a:t>The first five categories are suitable body fonts, readable in long texts.  The last category, Decorative, should only be used for headings, titles, or logos, where it’s important to be eye-catching but ease of reading is not so important.</a:t>
            </a:r>
          </a:p>
        </p:txBody>
      </p:sp>
      <p:sp>
        <p:nvSpPr>
          <p:cNvPr id="4" name="Slide Number Placeholder 3"/>
          <p:cNvSpPr>
            <a:spLocks noGrp="1"/>
          </p:cNvSpPr>
          <p:nvPr>
            <p:ph type="sldNum" sz="quarter" idx="10"/>
          </p:nvPr>
        </p:nvSpPr>
        <p:spPr/>
        <p:txBody>
          <a:bodyPr/>
          <a:lstStyle/>
          <a:p>
            <a:fld id="{261C154A-8278-49E9-8F8D-CE2B7335DD43}" type="slidenum">
              <a:rPr lang="en-US" smtClean="0"/>
              <a:pPr/>
              <a:t>10</a:t>
            </a:fld>
            <a:endParaRPr lang="en-US"/>
          </a:p>
        </p:txBody>
      </p:sp>
    </p:spTree>
    <p:extLst>
      <p:ext uri="{BB962C8B-B14F-4D97-AF65-F5344CB8AC3E}">
        <p14:creationId xmlns:p14="http://schemas.microsoft.com/office/powerpoint/2010/main" val="3705119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503363" y="720725"/>
            <a:ext cx="4119562" cy="3089275"/>
          </a:xfrm>
          <a:ln/>
        </p:spPr>
      </p:sp>
      <p:sp>
        <p:nvSpPr>
          <p:cNvPr id="65539" name="Notes Placeholder 2"/>
          <p:cNvSpPr>
            <a:spLocks noGrp="1"/>
          </p:cNvSpPr>
          <p:nvPr>
            <p:ph type="body" idx="1"/>
          </p:nvPr>
        </p:nvSpPr>
        <p:spPr>
          <a:noFill/>
          <a:ln/>
        </p:spPr>
        <p:txBody>
          <a:bodyPr/>
          <a:lstStyle/>
          <a:p>
            <a:r>
              <a:rPr lang="en-US">
                <a:latin typeface="Times New Roman" charset="0"/>
                <a:ea typeface="Arial" charset="0"/>
              </a:rPr>
              <a:t>We said that a font consists of typeface, size, and </a:t>
            </a:r>
            <a:r>
              <a:rPr lang="en-US" b="1">
                <a:latin typeface="Times New Roman" charset="0"/>
                <a:ea typeface="Arial" charset="0"/>
              </a:rPr>
              <a:t>style</a:t>
            </a:r>
            <a:r>
              <a:rPr lang="en-US">
                <a:latin typeface="Times New Roman" charset="0"/>
                <a:ea typeface="Arial" charset="0"/>
              </a:rPr>
              <a:t>.  Here are a few common styles you can use to establish contrast.</a:t>
            </a:r>
          </a:p>
          <a:p>
            <a:r>
              <a:rPr lang="en-US">
                <a:latin typeface="Times New Roman" charset="0"/>
                <a:ea typeface="Arial" charset="0"/>
              </a:rPr>
              <a:t>Italic and boldface create contrast in orientation and value, respectively, without substantially changing the shape of the typeface.  Some typefaces lack a true italic, and instead substitute an </a:t>
            </a:r>
            <a:r>
              <a:rPr lang="en-US" i="1">
                <a:latin typeface="Times New Roman" charset="0"/>
                <a:ea typeface="Arial" charset="0"/>
              </a:rPr>
              <a:t>oblique </a:t>
            </a:r>
            <a:r>
              <a:rPr lang="en-US">
                <a:latin typeface="Times New Roman" charset="0"/>
                <a:ea typeface="Arial" charset="0"/>
              </a:rPr>
              <a:t>font which is just a slanted version of the normal roman style (sometimes even automatically-transformed from the roman font, not hand-designed).  Georgia, shown on the left, has a true italic – notice that the b loses its lower serif, and the g actually changes shape.  Sans serif fonts have an oblique rather than italic; look at Arial for an example.</a:t>
            </a:r>
          </a:p>
          <a:p>
            <a:r>
              <a:rPr lang="en-US">
                <a:latin typeface="Times New Roman" charset="0"/>
                <a:ea typeface="Arial" charset="0"/>
              </a:rPr>
              <a:t>Small caps is another useful style.  Small caps are uppercase letters that are as tall as the x-height, rather than the full ascent of the font.  Like italic, small caps are sometimes a hand-designed font included with the typeface family (often slightly wider and lighter than capital letters), and sometimes simply automatically generated by shrinking the font.</a:t>
            </a:r>
          </a:p>
          <a:p>
            <a:endParaRPr lang="en-US">
              <a:latin typeface="Times New Roman" charset="0"/>
              <a:ea typeface="Arial" charset="0"/>
            </a:endParaRPr>
          </a:p>
        </p:txBody>
      </p:sp>
      <p:sp>
        <p:nvSpPr>
          <p:cNvPr id="65540" name="Slide Number Placeholder 3"/>
          <p:cNvSpPr>
            <a:spLocks noGrp="1"/>
          </p:cNvSpPr>
          <p:nvPr>
            <p:ph type="sldNum" sz="quarter" idx="5"/>
          </p:nvPr>
        </p:nvSpPr>
        <p:spPr>
          <a:noFill/>
        </p:spPr>
        <p:txBody>
          <a:bodyPr/>
          <a:lstStyle/>
          <a:p>
            <a:fld id="{9E887763-09EC-E24B-85B6-91DBDA74ACD3}" type="slidenum">
              <a:rPr lang="en-US"/>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503363" y="720725"/>
            <a:ext cx="4119562" cy="3089275"/>
          </a:xfrm>
          <a:ln/>
        </p:spPr>
      </p:sp>
      <p:sp>
        <p:nvSpPr>
          <p:cNvPr id="67587" name="Notes Placeholder 2"/>
          <p:cNvSpPr>
            <a:spLocks noGrp="1"/>
          </p:cNvSpPr>
          <p:nvPr>
            <p:ph type="body" idx="1"/>
          </p:nvPr>
        </p:nvSpPr>
        <p:spPr>
          <a:noFill/>
          <a:ln/>
        </p:spPr>
        <p:txBody>
          <a:bodyPr/>
          <a:lstStyle/>
          <a:p>
            <a:r>
              <a:rPr lang="en-US">
                <a:latin typeface="Times New Roman" charset="0"/>
                <a:ea typeface="Arial" charset="0"/>
              </a:rPr>
              <a:t>While we’re talking about capital letters, it’s worth discussing when it’s appropriate to set text in all capitals.  All-caps has very little variation in word shape, because all the letters have the same top (the full ascent of the font) and the same bottom (the baseline, with almost no descenders).  For this reason, it’s both slow and unsatisfying to read body text set in all-caps.  All-caps should be reserved only for display text (headings, labels, etc), and even then used very sparingly.</a:t>
            </a:r>
          </a:p>
          <a:p>
            <a:r>
              <a:rPr lang="en-US">
                <a:latin typeface="Times New Roman" charset="0"/>
                <a:ea typeface="Arial" charset="0"/>
              </a:rPr>
              <a:t>Older print typography actually had lowercase </a:t>
            </a:r>
            <a:r>
              <a:rPr lang="en-US" i="1">
                <a:latin typeface="Times New Roman" charset="0"/>
                <a:ea typeface="Arial" charset="0"/>
              </a:rPr>
              <a:t>digits</a:t>
            </a:r>
            <a:r>
              <a:rPr lang="en-US">
                <a:latin typeface="Times New Roman" charset="0"/>
                <a:ea typeface="Arial" charset="0"/>
              </a:rPr>
              <a:t>, not just letters.  Notice that the lowercase digits predominantly follow the x-height, with ascenders and descenders for certain digits, just like lowercase letters.  You may have seen typesetting like this in older books, published in the first half of the 20</a:t>
            </a:r>
            <a:r>
              <a:rPr lang="en-US" baseline="30000">
                <a:latin typeface="Times New Roman" charset="0"/>
                <a:ea typeface="Arial" charset="0"/>
              </a:rPr>
              <a:t>th</a:t>
            </a:r>
            <a:r>
              <a:rPr lang="en-US">
                <a:latin typeface="Times New Roman" charset="0"/>
                <a:ea typeface="Arial" charset="0"/>
              </a:rPr>
              <a:t> century or earlier.  Lowercase digits fell out of fashion in print in favor of more uniform uppercase digits, which may be monospaced horizontally as well, so that columns of digits line up easily; all the digits in Times New Roman have equal width, for example, even though the rest of the typeface is proportional.  But lowercase digits are worth some consideration.  They are more readable in body text than uppercase digits, for the same reasons as lowercase letters, and they convey a feel that is simultaneously retro and “designed.”  Unfortunately the character sets we use (ASCII and Unicode) make no distinction between lowercase 5 and uppercase 5 (unlike a and A), so when you choose a typeface, you either get </a:t>
            </a:r>
            <a:r>
              <a:rPr lang="en-US" i="1">
                <a:latin typeface="Times New Roman" charset="0"/>
                <a:ea typeface="Arial" charset="0"/>
              </a:rPr>
              <a:t>only</a:t>
            </a:r>
            <a:r>
              <a:rPr lang="en-US">
                <a:latin typeface="Times New Roman" charset="0"/>
                <a:ea typeface="Arial" charset="0"/>
              </a:rPr>
              <a:t> lowercase digits (like Georgia on the bottom) or </a:t>
            </a:r>
            <a:r>
              <a:rPr lang="en-US" i="1">
                <a:latin typeface="Times New Roman" charset="0"/>
                <a:ea typeface="Arial" charset="0"/>
              </a:rPr>
              <a:t>only</a:t>
            </a:r>
            <a:r>
              <a:rPr lang="en-US">
                <a:latin typeface="Times New Roman" charset="0"/>
                <a:ea typeface="Arial" charset="0"/>
              </a:rPr>
              <a:t> uppercase digits (like Times on top).</a:t>
            </a:r>
          </a:p>
        </p:txBody>
      </p:sp>
      <p:sp>
        <p:nvSpPr>
          <p:cNvPr id="67588" name="Slide Number Placeholder 3"/>
          <p:cNvSpPr>
            <a:spLocks noGrp="1"/>
          </p:cNvSpPr>
          <p:nvPr>
            <p:ph type="sldNum" sz="quarter" idx="5"/>
          </p:nvPr>
        </p:nvSpPr>
        <p:spPr>
          <a:noFill/>
        </p:spPr>
        <p:txBody>
          <a:bodyPr/>
          <a:lstStyle/>
          <a:p>
            <a:fld id="{FC746E53-1FBF-7649-9BBD-A67468F20901}" type="slidenum">
              <a:rPr lang="en-US"/>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503363" y="720725"/>
            <a:ext cx="4119562" cy="3089275"/>
          </a:xfrm>
          <a:ln/>
        </p:spPr>
      </p:sp>
      <p:sp>
        <p:nvSpPr>
          <p:cNvPr id="37891" name="Notes Placeholder 2"/>
          <p:cNvSpPr>
            <a:spLocks noGrp="1"/>
          </p:cNvSpPr>
          <p:nvPr>
            <p:ph type="body" idx="1"/>
          </p:nvPr>
        </p:nvSpPr>
        <p:spPr>
          <a:noFill/>
          <a:ln/>
        </p:spPr>
        <p:txBody>
          <a:bodyPr/>
          <a:lstStyle/>
          <a:p>
            <a:pPr eaLnBrk="1" hangingPunct="1">
              <a:lnSpc>
                <a:spcPct val="90000"/>
              </a:lnSpc>
            </a:pPr>
            <a:r>
              <a:rPr lang="en-US" sz="1000" dirty="0" smtClean="0">
                <a:latin typeface="Times New Roman" charset="0"/>
                <a:ea typeface="Arial" charset="0"/>
              </a:rPr>
              <a:t>Note </a:t>
            </a:r>
            <a:r>
              <a:rPr lang="en-US" sz="1000" dirty="0">
                <a:latin typeface="Times New Roman" charset="0"/>
                <a:ea typeface="Arial" charset="0"/>
              </a:rPr>
              <a:t>the difference between </a:t>
            </a:r>
            <a:r>
              <a:rPr lang="en-US" sz="1000" b="1" dirty="0">
                <a:latin typeface="Times New Roman" charset="0"/>
                <a:ea typeface="Arial" charset="0"/>
              </a:rPr>
              <a:t>character sets</a:t>
            </a:r>
            <a:r>
              <a:rPr lang="en-US" sz="1000" dirty="0">
                <a:latin typeface="Times New Roman" charset="0"/>
                <a:ea typeface="Arial" charset="0"/>
              </a:rPr>
              <a:t> and </a:t>
            </a:r>
            <a:r>
              <a:rPr lang="en-US" sz="1000" b="1" dirty="0">
                <a:latin typeface="Times New Roman" charset="0"/>
                <a:ea typeface="Arial" charset="0"/>
              </a:rPr>
              <a:t>fonts</a:t>
            </a:r>
            <a:r>
              <a:rPr lang="en-US" sz="1000" dirty="0">
                <a:latin typeface="Times New Roman" charset="0"/>
                <a:ea typeface="Arial" charset="0"/>
              </a:rPr>
              <a:t>.  The Unicode character ‘A’ doesn’t actually say how to </a:t>
            </a:r>
            <a:r>
              <a:rPr lang="en-US" sz="1000" i="1" dirty="0">
                <a:latin typeface="Times New Roman" charset="0"/>
                <a:ea typeface="Arial" charset="0"/>
              </a:rPr>
              <a:t>draw  </a:t>
            </a:r>
            <a:r>
              <a:rPr lang="en-US" sz="1000" dirty="0">
                <a:latin typeface="Times New Roman" charset="0"/>
                <a:ea typeface="Arial" charset="0"/>
              </a:rPr>
              <a:t>A on the screen; a font does that.  So even though you can represent many different alphabets in a single Unicode string, the </a:t>
            </a:r>
            <a:r>
              <a:rPr lang="en-US" sz="1000" i="1" dirty="0">
                <a:latin typeface="Times New Roman" charset="0"/>
                <a:ea typeface="Arial" charset="0"/>
              </a:rPr>
              <a:t>font</a:t>
            </a:r>
            <a:r>
              <a:rPr lang="en-US" sz="1000" dirty="0">
                <a:latin typeface="Times New Roman" charset="0"/>
                <a:ea typeface="Arial" charset="0"/>
              </a:rPr>
              <a:t> you’re drawing the string with doesn’t necessarily know how to draw all those characters.  The appearance of a particular character in a font is called a glyph.  Many fonts only have glyphs for a small subset of Unicode.  For characters that aren’t supported by the font, you’ll see an error glyph, which might look like a little empty square or a question mark.</a:t>
            </a:r>
          </a:p>
          <a:p>
            <a:pPr eaLnBrk="1" hangingPunct="1">
              <a:lnSpc>
                <a:spcPct val="90000"/>
              </a:lnSpc>
            </a:pPr>
            <a:r>
              <a:rPr lang="en-US" sz="1000" dirty="0">
                <a:latin typeface="Times New Roman" charset="0"/>
                <a:ea typeface="Arial" charset="0"/>
              </a:rPr>
              <a:t>Note also the difference between character sets and </a:t>
            </a:r>
            <a:r>
              <a:rPr lang="en-US" sz="1000" b="1" dirty="0">
                <a:latin typeface="Times New Roman" charset="0"/>
                <a:ea typeface="Arial" charset="0"/>
              </a:rPr>
              <a:t>encodings</a:t>
            </a:r>
            <a:r>
              <a:rPr lang="en-US" sz="1000" dirty="0">
                <a:latin typeface="Times New Roman" charset="0"/>
                <a:ea typeface="Arial" charset="0"/>
              </a:rPr>
              <a:t>.  A character set is an abstract set of possible characters.  ASCII had 128 characters; Latin-1 had 256 characters, and Unicode has thousands of characters.  An encoding maps each character in a character set to a number (or a small sequence of numbers).  Internally, Java uses a 16-bit encoding for Unicode characters, representing each character by two bytes in memory.  But the most common encoding for Unicode text in files and web pages is UTF-8, which does </a:t>
            </a:r>
            <a:r>
              <a:rPr lang="en-US" sz="1000" i="1" dirty="0">
                <a:latin typeface="Times New Roman" charset="0"/>
                <a:ea typeface="Arial" charset="0"/>
              </a:rPr>
              <a:t>not </a:t>
            </a:r>
            <a:r>
              <a:rPr lang="en-US" sz="1000" dirty="0">
                <a:latin typeface="Times New Roman" charset="0"/>
                <a:ea typeface="Arial" charset="0"/>
              </a:rPr>
              <a:t>use two bytes per character.  Instead, UTF-8</a:t>
            </a:r>
            <a:r>
              <a:rPr lang="en-US" sz="1000" i="1" dirty="0">
                <a:latin typeface="Times New Roman" charset="0"/>
                <a:ea typeface="Arial" charset="0"/>
              </a:rPr>
              <a:t> </a:t>
            </a:r>
            <a:r>
              <a:rPr lang="en-US" sz="1000" dirty="0">
                <a:latin typeface="Times New Roman" charset="0"/>
                <a:ea typeface="Arial" charset="0"/>
              </a:rPr>
              <a:t>uses 1, 2, or 3 bytes to represent each character. Single bytes are used to represent all the 7-bit ASCII characters, so UTF-8 can be thought of as an extension to ASCII.</a:t>
            </a:r>
          </a:p>
          <a:p>
            <a:pPr eaLnBrk="1" hangingPunct="1">
              <a:lnSpc>
                <a:spcPct val="90000"/>
              </a:lnSpc>
            </a:pPr>
            <a:r>
              <a:rPr lang="en-US" sz="1000" dirty="0">
                <a:latin typeface="Times New Roman" charset="0"/>
                <a:ea typeface="Arial" charset="0"/>
              </a:rPr>
              <a:t>There are other encodings as well.  ASCII maps its characters to the numbers 0-127, which are stored in bytes. Latin-1 (also called ISO 8859-1 after its ISO standard) maps its characters to 0-255 (compatibly).  </a:t>
            </a:r>
          </a:p>
          <a:p>
            <a:pPr eaLnBrk="1" hangingPunct="1">
              <a:lnSpc>
                <a:spcPct val="90000"/>
              </a:lnSpc>
            </a:pPr>
            <a:r>
              <a:rPr lang="en-US" sz="1000" dirty="0">
                <a:latin typeface="Times New Roman" charset="0"/>
                <a:ea typeface="Arial" charset="0"/>
              </a:rPr>
              <a:t>In general, </a:t>
            </a:r>
            <a:r>
              <a:rPr lang="en-US" sz="1000" b="1" dirty="0">
                <a:latin typeface="Times New Roman" charset="0"/>
                <a:ea typeface="Arial" charset="0"/>
              </a:rPr>
              <a:t>you cannot correctly interpret a text file or web page without knowing its encoding</a:t>
            </a:r>
            <a:r>
              <a:rPr lang="en-US" sz="1000" dirty="0">
                <a:latin typeface="Times New Roman" charset="0"/>
                <a:ea typeface="Arial" charset="0"/>
              </a:rPr>
              <a:t>. If your code ignores encodings and assumes everything is ASCII, you will find that it mostly works as long as you only use English, because encodings generally strive for backwards compatibility with ASCII.  In other words, an English text would probably look identical in ASCII, UTF-8, and Latin-1.  But it may break horribly on text in other languages.  Even English text has problems when the author uses punctuation that isn’t available in the basic ASCII character set.  For example, ASCII only had one kind of double-quote mark (a vertical one), but many word processors now use left and right double quotes that are available in Unicode and other character sets, which often turn into garbage characters when you load the text into encoding-ignorant programs.</a:t>
            </a:r>
          </a:p>
          <a:p>
            <a:pPr eaLnBrk="1" hangingPunct="1">
              <a:lnSpc>
                <a:spcPct val="90000"/>
              </a:lnSpc>
            </a:pPr>
            <a:r>
              <a:rPr lang="en-US" sz="1000" dirty="0">
                <a:latin typeface="Times New Roman" charset="0"/>
                <a:ea typeface="Arial" charset="0"/>
              </a:rPr>
              <a:t>For more about encodings, Joel </a:t>
            </a:r>
            <a:r>
              <a:rPr lang="en-US" sz="1000" dirty="0" err="1">
                <a:latin typeface="Times New Roman" charset="0"/>
                <a:ea typeface="Arial" charset="0"/>
              </a:rPr>
              <a:t>Spolsky</a:t>
            </a:r>
            <a:r>
              <a:rPr lang="en-US" sz="1000" dirty="0">
                <a:latin typeface="Times New Roman" charset="0"/>
                <a:ea typeface="Arial" charset="0"/>
              </a:rPr>
              <a:t> has a good article (http://</a:t>
            </a:r>
            <a:r>
              <a:rPr lang="en-US" sz="1000" dirty="0" err="1">
                <a:latin typeface="Times New Roman" charset="0"/>
                <a:ea typeface="Arial" charset="0"/>
              </a:rPr>
              <a:t>www.joelonsoftware.com</a:t>
            </a:r>
            <a:r>
              <a:rPr lang="en-US" sz="1000" dirty="0">
                <a:latin typeface="Times New Roman" charset="0"/>
                <a:ea typeface="Arial" charset="0"/>
              </a:rPr>
              <a:t>/articles/</a:t>
            </a:r>
            <a:r>
              <a:rPr lang="en-US" sz="1000" dirty="0" err="1">
                <a:latin typeface="Times New Roman" charset="0"/>
                <a:ea typeface="Arial" charset="0"/>
              </a:rPr>
              <a:t>Unicode.html</a:t>
            </a:r>
            <a:r>
              <a:rPr lang="en-US" sz="1000" dirty="0">
                <a:latin typeface="Times New Roman" charset="0"/>
                <a:ea typeface="Arial" charset="0"/>
              </a:rPr>
              <a:t>).</a:t>
            </a:r>
          </a:p>
        </p:txBody>
      </p:sp>
      <p:sp>
        <p:nvSpPr>
          <p:cNvPr id="37892" name="Slide Number Placeholder 3"/>
          <p:cNvSpPr>
            <a:spLocks noGrp="1"/>
          </p:cNvSpPr>
          <p:nvPr>
            <p:ph type="sldNum" sz="quarter" idx="5"/>
          </p:nvPr>
        </p:nvSpPr>
        <p:spPr>
          <a:noFill/>
        </p:spPr>
        <p:txBody>
          <a:bodyPr/>
          <a:lstStyle/>
          <a:p>
            <a:fld id="{ED971B3F-94AE-2B42-A63A-B3DD3B982059}" type="slidenum">
              <a:rPr lang="en-US"/>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14</a:t>
            </a:fld>
            <a:endParaRPr lang="en-US"/>
          </a:p>
        </p:txBody>
      </p:sp>
    </p:spTree>
    <p:extLst>
      <p:ext uri="{BB962C8B-B14F-4D97-AF65-F5344CB8AC3E}">
        <p14:creationId xmlns:p14="http://schemas.microsoft.com/office/powerpoint/2010/main" val="1197935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503363" y="720725"/>
            <a:ext cx="4119562" cy="3089275"/>
          </a:xfrm>
          <a:ln/>
        </p:spPr>
      </p:sp>
      <p:sp>
        <p:nvSpPr>
          <p:cNvPr id="69635" name="Notes Placeholder 2"/>
          <p:cNvSpPr>
            <a:spLocks noGrp="1"/>
          </p:cNvSpPr>
          <p:nvPr>
            <p:ph type="body" idx="1"/>
          </p:nvPr>
        </p:nvSpPr>
        <p:spPr>
          <a:noFill/>
          <a:ln/>
        </p:spPr>
        <p:txBody>
          <a:bodyPr/>
          <a:lstStyle/>
          <a:p>
            <a:r>
              <a:rPr lang="en-US">
                <a:latin typeface="Times New Roman" charset="0"/>
                <a:ea typeface="Arial" charset="0"/>
              </a:rPr>
              <a:t>In general, decisions about typography are like other decisions in graphic design: use font selection to make important contrasts, and otherwise keep your font choices simple.    Don’t use more than 2 or 3 typefaces (if that many).  You might use a serif face for body text, and a sans serif face for display text.  Many interfaces have no real need for body text at all, in which case you can easily get away with a single typeface.</a:t>
            </a:r>
          </a:p>
          <a:p>
            <a:r>
              <a:rPr lang="en-US">
                <a:latin typeface="Times New Roman" charset="0"/>
                <a:ea typeface="Arial" charset="0"/>
              </a:rPr>
              <a:t>Within the typefaces you chose, use variation of size and style (and color) to establish the necessary contrasts.  Size, in particular, makes it easy to establish a hierarchy, such as headings and subheadings.  Even so, 4-5 fonts in all should be all you need.</a:t>
            </a:r>
          </a:p>
          <a:p>
            <a:endParaRPr lang="en-US">
              <a:latin typeface="Times New Roman" charset="0"/>
              <a:ea typeface="Arial" charset="0"/>
            </a:endParaRPr>
          </a:p>
        </p:txBody>
      </p:sp>
      <p:sp>
        <p:nvSpPr>
          <p:cNvPr id="69636" name="Slide Number Placeholder 3"/>
          <p:cNvSpPr>
            <a:spLocks noGrp="1"/>
          </p:cNvSpPr>
          <p:nvPr>
            <p:ph type="sldNum" sz="quarter" idx="5"/>
          </p:nvPr>
        </p:nvSpPr>
        <p:spPr>
          <a:noFill/>
        </p:spPr>
        <p:txBody>
          <a:bodyPr/>
          <a:lstStyle/>
          <a:p>
            <a:fld id="{0D2EB5FE-4BEB-7B4F-A8B3-EAAFC96C5E2E}" type="slidenum">
              <a:rPr lang="en-US"/>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16</a:t>
            </a:fld>
            <a:endParaRPr lang="en-US"/>
          </a:p>
        </p:txBody>
      </p:sp>
    </p:spTree>
    <p:extLst>
      <p:ext uri="{BB962C8B-B14F-4D97-AF65-F5344CB8AC3E}">
        <p14:creationId xmlns:p14="http://schemas.microsoft.com/office/powerpoint/2010/main" val="2196017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3363" y="720725"/>
            <a:ext cx="4119562" cy="30892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D85104C-BC45-9143-9CBE-0CBE34A2DF80}" type="slidenum">
              <a:rPr lang="en-US"/>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=17</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18</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503363" y="720725"/>
            <a:ext cx="4119562" cy="3089275"/>
          </a:xfrm>
          <a:ln/>
        </p:spPr>
      </p:sp>
      <p:sp>
        <p:nvSpPr>
          <p:cNvPr id="71683" name="Notes Placeholder 2"/>
          <p:cNvSpPr>
            <a:spLocks noGrp="1"/>
          </p:cNvSpPr>
          <p:nvPr>
            <p:ph type="body" idx="1"/>
          </p:nvPr>
        </p:nvSpPr>
        <p:spPr>
          <a:noFill/>
          <a:ln/>
        </p:spPr>
        <p:txBody>
          <a:bodyPr/>
          <a:lstStyle/>
          <a:p>
            <a:endParaRPr lang="en-US">
              <a:latin typeface="Times New Roman" charset="0"/>
              <a:ea typeface="Arial" charset="0"/>
            </a:endParaRPr>
          </a:p>
        </p:txBody>
      </p:sp>
      <p:sp>
        <p:nvSpPr>
          <p:cNvPr id="71684" name="Slide Number Placeholder 3"/>
          <p:cNvSpPr>
            <a:spLocks noGrp="1"/>
          </p:cNvSpPr>
          <p:nvPr>
            <p:ph type="sldNum" sz="quarter" idx="5"/>
          </p:nvPr>
        </p:nvSpPr>
        <p:spPr>
          <a:noFill/>
        </p:spPr>
        <p:txBody>
          <a:bodyPr/>
          <a:lstStyle/>
          <a:p>
            <a:fld id="{344EE43C-05B3-7346-A853-72CB833E464E}" type="slidenum">
              <a:rPr lang="en-US"/>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Spreadsheets</a:t>
            </a:r>
            <a:r>
              <a:rPr lang="en-US" baseline="0" dirty="0" smtClean="0"/>
              <a:t> has a nice feature that allows you to track changes made to the spreadsheet – e.g., when a form submission adds a new row to the worksheet, or when somebody edits cells in the worksheet.  </a:t>
            </a:r>
            <a:r>
              <a:rPr lang="en-US" dirty="0" smtClean="0"/>
              <a:t>Here’s an example of an email that Google Spreadsheets sends you to report changes made recently.</a:t>
            </a:r>
            <a:r>
              <a:rPr lang="en-US" baseline="0" dirty="0" smtClean="0"/>
              <a:t>  (Does an email message have a user interface? Yes!)</a:t>
            </a:r>
          </a:p>
          <a:p>
            <a:r>
              <a:rPr lang="en-US" baseline="0" dirty="0" smtClean="0"/>
              <a:t>Let’s talk about what’s good or bad in the usability of this email.  Some points to ponder:</a:t>
            </a:r>
          </a:p>
          <a:p>
            <a:pPr marL="171450" indent="-171450">
              <a:buFontTx/>
              <a:buChar char="-"/>
            </a:pPr>
            <a:r>
              <a:rPr lang="en-US" baseline="0" dirty="0" smtClean="0"/>
              <a:t>simplicity</a:t>
            </a:r>
          </a:p>
          <a:p>
            <a:pPr marL="171450" indent="-171450">
              <a:buFontTx/>
              <a:buChar char="-"/>
            </a:pPr>
            <a:r>
              <a:rPr lang="en-US" baseline="0" dirty="0" smtClean="0"/>
              <a:t>information scent</a:t>
            </a:r>
          </a:p>
          <a:p>
            <a:pPr marL="171450" indent="-171450">
              <a:buFontTx/>
              <a:buChar char="-"/>
            </a:pPr>
            <a:r>
              <a:rPr lang="en-US" baseline="0" dirty="0" smtClean="0"/>
              <a:t>what does a squint test show?</a:t>
            </a:r>
          </a:p>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2</a:t>
            </a:fld>
            <a:endParaRPr lang="en-US"/>
          </a:p>
        </p:txBody>
      </p:sp>
    </p:spTree>
    <p:extLst>
      <p:ext uri="{BB962C8B-B14F-4D97-AF65-F5344CB8AC3E}">
        <p14:creationId xmlns:p14="http://schemas.microsoft.com/office/powerpoint/2010/main" val="2497874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1503363" y="720725"/>
            <a:ext cx="4119562" cy="3089275"/>
          </a:xfrm>
          <a:ln/>
        </p:spPr>
      </p:sp>
      <p:sp>
        <p:nvSpPr>
          <p:cNvPr id="55299" name="Notes Placeholder 2"/>
          <p:cNvSpPr>
            <a:spLocks noGrp="1"/>
          </p:cNvSpPr>
          <p:nvPr>
            <p:ph type="body" idx="1"/>
          </p:nvPr>
        </p:nvSpPr>
        <p:spPr>
          <a:noFill/>
          <a:ln/>
        </p:spPr>
        <p:txBody>
          <a:bodyPr/>
          <a:lstStyle/>
          <a:p>
            <a:r>
              <a:rPr lang="en-US" b="1" dirty="0" smtClean="0">
                <a:latin typeface="Times New Roman" charset="0"/>
                <a:ea typeface="Arial" charset="0"/>
              </a:rPr>
              <a:t>Typography</a:t>
            </a:r>
            <a:r>
              <a:rPr lang="en-US" b="0" baseline="0" dirty="0" smtClean="0">
                <a:latin typeface="Times New Roman" charset="0"/>
                <a:ea typeface="Arial" charset="0"/>
              </a:rPr>
              <a:t> is </a:t>
            </a:r>
            <a:r>
              <a:rPr lang="en-US" dirty="0" smtClean="0">
                <a:latin typeface="Times New Roman" charset="0"/>
                <a:ea typeface="Arial" charset="0"/>
              </a:rPr>
              <a:t>the </a:t>
            </a:r>
            <a:r>
              <a:rPr lang="en-US" dirty="0">
                <a:latin typeface="Times New Roman" charset="0"/>
                <a:ea typeface="Arial" charset="0"/>
              </a:rPr>
              <a:t>art and science of displaying text (or “setting type” as print designers call it).  The key decisions of typography concern font (the shapes of letters and other characters) and spacing (the white space around letters, words, lines, and paragraphs).  Both are important to successful text display; without adequate spacing, the shape of the text is much harder for the eye to discriminate</a:t>
            </a:r>
            <a:r>
              <a:rPr lang="en-US" dirty="0" smtClean="0">
                <a:latin typeface="Times New Roman" charset="0"/>
                <a:ea typeface="Arial" charset="0"/>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latin typeface="Times New Roman" charset="0"/>
                <a:ea typeface="Arial" charset="0"/>
              </a:rPr>
              <a:t>For typography, an outstanding book is Robert </a:t>
            </a:r>
            <a:r>
              <a:rPr lang="en-US" sz="1100" dirty="0" err="1" smtClean="0">
                <a:latin typeface="Times New Roman" charset="0"/>
                <a:ea typeface="Arial" charset="0"/>
              </a:rPr>
              <a:t>Bringhurst</a:t>
            </a:r>
            <a:r>
              <a:rPr lang="en-US" sz="1100" dirty="0" smtClean="0">
                <a:latin typeface="Times New Roman" charset="0"/>
                <a:ea typeface="Arial" charset="0"/>
              </a:rPr>
              <a:t>, </a:t>
            </a:r>
            <a:r>
              <a:rPr lang="en-US" sz="1100" i="1" dirty="0" smtClean="0">
                <a:latin typeface="Times New Roman" charset="0"/>
                <a:ea typeface="Arial" charset="0"/>
              </a:rPr>
              <a:t>The Elements of Typographic Style</a:t>
            </a:r>
            <a:r>
              <a:rPr lang="en-US" sz="1100" dirty="0" smtClean="0">
                <a:latin typeface="Times New Roman" charset="0"/>
                <a:ea typeface="Arial" charset="0"/>
              </a:rPr>
              <a:t>, Hartley &amp; Marks, 2002.  Also</a:t>
            </a:r>
            <a:r>
              <a:rPr lang="en-US" sz="1100" baseline="0" dirty="0" smtClean="0">
                <a:latin typeface="Times New Roman" charset="0"/>
                <a:ea typeface="Arial" charset="0"/>
              </a:rPr>
              <a:t> useful is </a:t>
            </a:r>
            <a:r>
              <a:rPr lang="en-US" sz="1100" dirty="0" smtClean="0">
                <a:latin typeface="Times New Roman" charset="0"/>
                <a:ea typeface="Arial" charset="0"/>
              </a:rPr>
              <a:t>“Principles of Typography for User Interface Design” by Paul Kahn and Krzysztof </a:t>
            </a:r>
            <a:r>
              <a:rPr lang="en-US" sz="1100" dirty="0" err="1" smtClean="0">
                <a:latin typeface="Times New Roman" charset="0"/>
                <a:ea typeface="Arial" charset="0"/>
              </a:rPr>
              <a:t>Lenk</a:t>
            </a:r>
            <a:r>
              <a:rPr lang="en-US" sz="1100" dirty="0" smtClean="0">
                <a:latin typeface="Times New Roman" charset="0"/>
                <a:ea typeface="Arial" charset="0"/>
              </a:rPr>
              <a:t>, </a:t>
            </a:r>
            <a:r>
              <a:rPr lang="en-US" sz="1100" i="1" dirty="0" smtClean="0">
                <a:latin typeface="Times New Roman" charset="0"/>
                <a:ea typeface="Arial" charset="0"/>
              </a:rPr>
              <a:t>interactions</a:t>
            </a:r>
            <a:r>
              <a:rPr lang="en-US" sz="1100" i="0" dirty="0" smtClean="0">
                <a:latin typeface="Times New Roman" charset="0"/>
                <a:ea typeface="Arial" charset="0"/>
              </a:rPr>
              <a:t>,</a:t>
            </a:r>
            <a:r>
              <a:rPr lang="en-US" sz="1100" i="0" baseline="0" dirty="0" smtClean="0">
                <a:latin typeface="Times New Roman" charset="0"/>
                <a:ea typeface="Arial" charset="0"/>
              </a:rPr>
              <a:t> which you can find online.</a:t>
            </a:r>
            <a:endParaRPr lang="en-US" dirty="0">
              <a:latin typeface="Times New Roman" charset="0"/>
              <a:ea typeface="Arial" charset="0"/>
            </a:endParaRPr>
          </a:p>
        </p:txBody>
      </p:sp>
      <p:sp>
        <p:nvSpPr>
          <p:cNvPr id="55300" name="Slide Number Placeholder 3"/>
          <p:cNvSpPr>
            <a:spLocks noGrp="1"/>
          </p:cNvSpPr>
          <p:nvPr>
            <p:ph type="sldNum" sz="quarter" idx="5"/>
          </p:nvPr>
        </p:nvSpPr>
        <p:spPr>
          <a:noFill/>
        </p:spPr>
        <p:txBody>
          <a:bodyPr/>
          <a:lstStyle/>
          <a:p>
            <a:fld id="{E83A775B-D821-824F-90F5-5491DEAF677B}"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ea typeface="Arial" charset="0"/>
              </a:rPr>
              <a:t>In keeping with our brief tours of cognitive science for each design topic, let’s say a bit about what’s known about reading.  Note that these high-level comments are applicable to most written languages, not just English.  Most of the rest of the lecture will be specific to languages that use the Latin alphabet and its corresponding fonts, however.</a:t>
            </a:r>
          </a:p>
          <a:p>
            <a:r>
              <a:rPr lang="en-US" dirty="0" smtClean="0">
                <a:latin typeface="Times New Roman" charset="0"/>
                <a:ea typeface="Arial" charset="0"/>
              </a:rPr>
              <a:t>First, reading is not a smoothly linear process, even though it may feel that way to introspection.  The eye does not move steadily along a line of text; it proceeds in fits and starts, called </a:t>
            </a:r>
            <a:r>
              <a:rPr lang="en-US" b="1" dirty="0" smtClean="0">
                <a:latin typeface="Times New Roman" charset="0"/>
                <a:ea typeface="Arial" charset="0"/>
              </a:rPr>
              <a:t>fixations</a:t>
            </a:r>
            <a:r>
              <a:rPr lang="en-US" dirty="0" smtClean="0">
                <a:latin typeface="Times New Roman" charset="0"/>
                <a:ea typeface="Arial" charset="0"/>
              </a:rPr>
              <a:t> (stopping and focusing on one place to recognize a word or several words at a time) and </a:t>
            </a:r>
            <a:r>
              <a:rPr lang="en-US" b="1" dirty="0" smtClean="0">
                <a:latin typeface="Times New Roman" charset="0"/>
                <a:ea typeface="Arial" charset="0"/>
              </a:rPr>
              <a:t>saccades</a:t>
            </a:r>
            <a:r>
              <a:rPr lang="en-US" dirty="0" smtClean="0">
                <a:latin typeface="Times New Roman" charset="0"/>
                <a:ea typeface="Arial" charset="0"/>
              </a:rPr>
              <a:t> (an abrupt jump to the next fixation point).  At the end of a line, the eye must saccade back to the beginning of the next line.</a:t>
            </a:r>
          </a:p>
          <a:p>
            <a:r>
              <a:rPr lang="en-US" dirty="0" smtClean="0">
                <a:latin typeface="Times New Roman" charset="0"/>
                <a:ea typeface="Arial" charset="0"/>
              </a:rPr>
              <a:t>Researchers studying reading and typography often make a distinction between </a:t>
            </a:r>
            <a:r>
              <a:rPr lang="en-US" i="1" dirty="0" smtClean="0">
                <a:latin typeface="Times New Roman" charset="0"/>
                <a:ea typeface="Arial" charset="0"/>
              </a:rPr>
              <a:t>legibility</a:t>
            </a:r>
            <a:r>
              <a:rPr lang="en-US" dirty="0" smtClean="0">
                <a:latin typeface="Times New Roman" charset="0"/>
                <a:ea typeface="Arial" charset="0"/>
              </a:rPr>
              <a:t>, which is low-level and concerns how easy it is to recognize and distinguish individual letter shapes, and </a:t>
            </a:r>
            <a:r>
              <a:rPr lang="en-US" i="1" dirty="0" smtClean="0">
                <a:latin typeface="Times New Roman" charset="0"/>
                <a:ea typeface="Arial" charset="0"/>
              </a:rPr>
              <a:t>readability</a:t>
            </a:r>
            <a:r>
              <a:rPr lang="en-US" dirty="0" smtClean="0">
                <a:latin typeface="Times New Roman" charset="0"/>
                <a:ea typeface="Arial" charset="0"/>
              </a:rPr>
              <a:t>, which concerns the effectiveness of the whole reading process. A single fixation can consume whole words or multiple words, so fluent readers recognize the shape of an entire word, not necessarily its individual letters. Readability can be measured by several metrics, including speed, comprehension, error rate, and subjective preference.  Readability is essentially the usability of a display of text.</a:t>
            </a:r>
          </a:p>
          <a:p>
            <a:r>
              <a:rPr lang="en-US" dirty="0" smtClean="0">
                <a:latin typeface="Times New Roman" charset="0"/>
                <a:ea typeface="Arial" charset="0"/>
              </a:rPr>
              <a:t>A good discussion</a:t>
            </a:r>
            <a:r>
              <a:rPr lang="en-US" baseline="0" dirty="0" smtClean="0">
                <a:latin typeface="Times New Roman" charset="0"/>
                <a:ea typeface="Arial" charset="0"/>
              </a:rPr>
              <a:t> of the reading process can be found at </a:t>
            </a:r>
            <a:r>
              <a:rPr lang="en-US" dirty="0" smtClean="0"/>
              <a:t>http://</a:t>
            </a:r>
            <a:r>
              <a:rPr lang="en-US" dirty="0" err="1" smtClean="0"/>
              <a:t>www.microsoft.com</a:t>
            </a:r>
            <a:r>
              <a:rPr lang="en-US" dirty="0" smtClean="0"/>
              <a:t>/typography/</a:t>
            </a:r>
            <a:r>
              <a:rPr lang="en-US" dirty="0" err="1" smtClean="0"/>
              <a:t>ctfonts</a:t>
            </a:r>
            <a:r>
              <a:rPr lang="en-US" dirty="0" smtClean="0"/>
              <a:t>/</a:t>
            </a:r>
            <a:r>
              <a:rPr lang="en-US" dirty="0" err="1" smtClean="0"/>
              <a:t>wordrecognition.aspx</a:t>
            </a:r>
            <a:r>
              <a:rPr lang="en-US" dirty="0" smtClean="0"/>
              <a:t> .</a:t>
            </a:r>
            <a:endParaRPr lang="en-US" dirty="0" smtClean="0">
              <a:latin typeface="Times New Roman" charset="0"/>
              <a:ea typeface="Arial" charset="0"/>
            </a:endParaRPr>
          </a:p>
        </p:txBody>
      </p:sp>
      <p:sp>
        <p:nvSpPr>
          <p:cNvPr id="4" name="Slide Number Placeholder 3"/>
          <p:cNvSpPr>
            <a:spLocks noGrp="1"/>
          </p:cNvSpPr>
          <p:nvPr>
            <p:ph type="sldNum" sz="quarter" idx="10"/>
          </p:nvPr>
        </p:nvSpPr>
        <p:spPr/>
        <p:txBody>
          <a:bodyPr/>
          <a:lstStyle/>
          <a:p>
            <a:fld id="{261C154A-8278-49E9-8F8D-CE2B7335DD43}" type="slidenum">
              <a:rPr lang="en-US" smtClean="0"/>
              <a:pPr/>
              <a:t>4</a:t>
            </a:fld>
            <a:endParaRPr lang="en-US"/>
          </a:p>
        </p:txBody>
      </p:sp>
    </p:spTree>
    <p:extLst>
      <p:ext uri="{BB962C8B-B14F-4D97-AF65-F5344CB8AC3E}">
        <p14:creationId xmlns:p14="http://schemas.microsoft.com/office/powerpoint/2010/main" val="3761129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1503363" y="720725"/>
            <a:ext cx="4119562" cy="3089275"/>
          </a:xfrm>
          <a:ln/>
        </p:spPr>
      </p:sp>
      <p:sp>
        <p:nvSpPr>
          <p:cNvPr id="57347" name="Notes Placeholder 2"/>
          <p:cNvSpPr>
            <a:spLocks noGrp="1"/>
          </p:cNvSpPr>
          <p:nvPr>
            <p:ph type="body" idx="1"/>
          </p:nvPr>
        </p:nvSpPr>
        <p:spPr>
          <a:noFill/>
          <a:ln/>
        </p:spPr>
        <p:txBody>
          <a:bodyPr/>
          <a:lstStyle/>
          <a:p>
            <a:r>
              <a:rPr lang="en-US" dirty="0">
                <a:latin typeface="Times New Roman" charset="0"/>
                <a:ea typeface="Arial" charset="0"/>
              </a:rPr>
              <a:t>Now a few definitions.  Characters in the Latin alphabet all sit on a common baseline. Some characters have </a:t>
            </a:r>
            <a:r>
              <a:rPr lang="en-US" dirty="0" err="1">
                <a:latin typeface="Times New Roman" charset="0"/>
                <a:ea typeface="Arial" charset="0"/>
              </a:rPr>
              <a:t>descenders</a:t>
            </a:r>
            <a:r>
              <a:rPr lang="en-US" dirty="0">
                <a:latin typeface="Times New Roman" charset="0"/>
                <a:ea typeface="Arial" charset="0"/>
              </a:rPr>
              <a:t> dipping below the baseline; others have ascenders rising above the typical height of a lowercase character (the </a:t>
            </a:r>
            <a:r>
              <a:rPr lang="en-US" b="1" dirty="0">
                <a:latin typeface="Times New Roman" charset="0"/>
                <a:ea typeface="Arial" charset="0"/>
              </a:rPr>
              <a:t>x-height</a:t>
            </a:r>
            <a:r>
              <a:rPr lang="en-US" dirty="0">
                <a:latin typeface="Times New Roman" charset="0"/>
                <a:ea typeface="Arial" charset="0"/>
              </a:rPr>
              <a:t>).  Capital letters also ascend above the x-height.  The typical height of ascenders above the baseline is called the </a:t>
            </a:r>
            <a:r>
              <a:rPr lang="en-US" b="1" dirty="0">
                <a:latin typeface="Times New Roman" charset="0"/>
                <a:ea typeface="Arial" charset="0"/>
              </a:rPr>
              <a:t>ascent</a:t>
            </a:r>
            <a:r>
              <a:rPr lang="en-US" dirty="0">
                <a:latin typeface="Times New Roman" charset="0"/>
                <a:ea typeface="Arial" charset="0"/>
              </a:rPr>
              <a:t>, and the typical height of </a:t>
            </a:r>
            <a:r>
              <a:rPr lang="en-US" dirty="0" err="1">
                <a:latin typeface="Times New Roman" charset="0"/>
                <a:ea typeface="Arial" charset="0"/>
              </a:rPr>
              <a:t>descenders</a:t>
            </a:r>
            <a:r>
              <a:rPr lang="en-US" dirty="0">
                <a:latin typeface="Times New Roman" charset="0"/>
                <a:ea typeface="Arial" charset="0"/>
              </a:rPr>
              <a:t> below it is called the </a:t>
            </a:r>
            <a:r>
              <a:rPr lang="en-US" b="1" dirty="0">
                <a:latin typeface="Times New Roman" charset="0"/>
                <a:ea typeface="Arial" charset="0"/>
              </a:rPr>
              <a:t>descent</a:t>
            </a:r>
            <a:r>
              <a:rPr lang="en-US" dirty="0">
                <a:latin typeface="Times New Roman" charset="0"/>
                <a:ea typeface="Arial" charset="0"/>
              </a:rPr>
              <a:t> of the font.</a:t>
            </a:r>
          </a:p>
          <a:p>
            <a:r>
              <a:rPr lang="en-US" dirty="0">
                <a:latin typeface="Times New Roman" charset="0"/>
                <a:ea typeface="Arial" charset="0"/>
              </a:rPr>
              <a:t>The </a:t>
            </a:r>
            <a:r>
              <a:rPr lang="en-US" b="1" dirty="0">
                <a:latin typeface="Times New Roman" charset="0"/>
                <a:ea typeface="Arial" charset="0"/>
              </a:rPr>
              <a:t>font size </a:t>
            </a:r>
            <a:r>
              <a:rPr lang="en-US" dirty="0">
                <a:latin typeface="Times New Roman" charset="0"/>
                <a:ea typeface="Arial" charset="0"/>
              </a:rPr>
              <a:t>is typically ascent + descent (but not always, alas, so two fonts with the same numerical size but using different typefaces may not line up in height!).  Font size is denoted in points; a point is 1/72 inch, so a 12-point font occupies 1/6 of an inch vertically.</a:t>
            </a:r>
          </a:p>
          <a:p>
            <a:r>
              <a:rPr lang="en-US" dirty="0">
                <a:latin typeface="Times New Roman" charset="0"/>
                <a:ea typeface="Arial" charset="0"/>
              </a:rPr>
              <a:t>X-height, </a:t>
            </a:r>
            <a:r>
              <a:rPr lang="en-US" dirty="0" err="1">
                <a:latin typeface="Times New Roman" charset="0"/>
                <a:ea typeface="Arial" charset="0"/>
              </a:rPr>
              <a:t>m</a:t>
            </a:r>
            <a:r>
              <a:rPr lang="en-US" dirty="0">
                <a:latin typeface="Times New Roman" charset="0"/>
                <a:ea typeface="Arial" charset="0"/>
              </a:rPr>
              <a:t>-width, and </a:t>
            </a:r>
            <a:r>
              <a:rPr lang="en-US" dirty="0" err="1">
                <a:latin typeface="Times New Roman" charset="0"/>
                <a:ea typeface="Arial" charset="0"/>
              </a:rPr>
              <a:t>n</a:t>
            </a:r>
            <a:r>
              <a:rPr lang="en-US" dirty="0">
                <a:latin typeface="Times New Roman" charset="0"/>
                <a:ea typeface="Arial" charset="0"/>
              </a:rPr>
              <a:t>-width are useful font-dependent length metrics.  You can find them used in CSS, for example.  They allow specifying lengths in a way that will automatically adapt when the font is changed</a:t>
            </a:r>
            <a:r>
              <a:rPr lang="en-US" dirty="0" smtClean="0">
                <a:latin typeface="Times New Roman" charset="0"/>
                <a:ea typeface="Arial" charset="0"/>
              </a:rPr>
              <a:t>.</a:t>
            </a:r>
          </a:p>
          <a:p>
            <a:r>
              <a:rPr lang="en-US" dirty="0" smtClean="0">
                <a:latin typeface="Times New Roman" charset="0"/>
                <a:ea typeface="Arial" charset="0"/>
              </a:rPr>
              <a:t>More</a:t>
            </a:r>
            <a:r>
              <a:rPr lang="en-US" baseline="0" dirty="0" smtClean="0">
                <a:latin typeface="Times New Roman" charset="0"/>
                <a:ea typeface="Arial" charset="0"/>
              </a:rPr>
              <a:t> font terminology can be found at http://</a:t>
            </a:r>
            <a:r>
              <a:rPr lang="en-US" baseline="0" dirty="0" err="1" smtClean="0">
                <a:latin typeface="Times New Roman" charset="0"/>
                <a:ea typeface="Arial" charset="0"/>
              </a:rPr>
              <a:t>www.davidairey.com/images/design/letterform.gif</a:t>
            </a:r>
            <a:r>
              <a:rPr lang="en-US" baseline="0" dirty="0" smtClean="0">
                <a:latin typeface="Times New Roman" charset="0"/>
                <a:ea typeface="Arial" charset="0"/>
              </a:rPr>
              <a:t>.</a:t>
            </a:r>
          </a:p>
          <a:p>
            <a:endParaRPr lang="en-US" dirty="0">
              <a:latin typeface="Times New Roman" charset="0"/>
              <a:ea typeface="Arial" charset="0"/>
            </a:endParaRPr>
          </a:p>
        </p:txBody>
      </p:sp>
      <p:sp>
        <p:nvSpPr>
          <p:cNvPr id="57348" name="Slide Number Placeholder 3"/>
          <p:cNvSpPr>
            <a:spLocks noGrp="1"/>
          </p:cNvSpPr>
          <p:nvPr>
            <p:ph type="sldNum" sz="quarter" idx="5"/>
          </p:nvPr>
        </p:nvSpPr>
        <p:spPr>
          <a:noFill/>
        </p:spPr>
        <p:txBody>
          <a:bodyPr/>
          <a:lstStyle/>
          <a:p>
            <a:fld id="{6C81E515-6260-A348-9D96-A76D8384F9C7}"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6</a:t>
            </a:fld>
            <a:endParaRPr lang="en-US"/>
          </a:p>
        </p:txBody>
      </p:sp>
    </p:spTree>
    <p:extLst>
      <p:ext uri="{BB962C8B-B14F-4D97-AF65-F5344CB8AC3E}">
        <p14:creationId xmlns:p14="http://schemas.microsoft.com/office/powerpoint/2010/main" val="3627781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503363" y="720725"/>
            <a:ext cx="4119562" cy="3089275"/>
          </a:xfrm>
          <a:ln/>
        </p:spPr>
      </p:sp>
      <p:sp>
        <p:nvSpPr>
          <p:cNvPr id="59395" name="Notes Placeholder 2"/>
          <p:cNvSpPr>
            <a:spLocks noGrp="1"/>
          </p:cNvSpPr>
          <p:nvPr>
            <p:ph type="body" idx="1"/>
          </p:nvPr>
        </p:nvSpPr>
        <p:spPr>
          <a:noFill/>
          <a:ln/>
        </p:spPr>
        <p:txBody>
          <a:bodyPr/>
          <a:lstStyle/>
          <a:p>
            <a:pPr>
              <a:lnSpc>
                <a:spcPct val="90000"/>
              </a:lnSpc>
            </a:pPr>
            <a:r>
              <a:rPr lang="en-US" dirty="0">
                <a:latin typeface="Times New Roman" charset="0"/>
                <a:ea typeface="Arial" charset="0"/>
              </a:rPr>
              <a:t>Several kinds of spacing matter in typography.  At the lowest level is character spacing.  The gaps between characters must be managed to prevent uneven gaps or characters appearing to run into each other.  </a:t>
            </a:r>
            <a:r>
              <a:rPr lang="en-US" b="1" dirty="0">
                <a:latin typeface="Times New Roman" charset="0"/>
                <a:ea typeface="Arial" charset="0"/>
              </a:rPr>
              <a:t>Kerning</a:t>
            </a:r>
            <a:r>
              <a:rPr lang="en-US" dirty="0">
                <a:latin typeface="Times New Roman" charset="0"/>
                <a:ea typeface="Arial" charset="0"/>
              </a:rPr>
              <a:t> is the process of adjusting character spacing for particular pairs of characters; sometimes it needs to be narrowed (as V and o shown here), and sometimes widened (e.g. to keep “</a:t>
            </a:r>
            <a:r>
              <a:rPr lang="en-US" dirty="0" err="1">
                <a:latin typeface="Times New Roman" charset="0"/>
                <a:ea typeface="Arial" charset="0"/>
              </a:rPr>
              <a:t>rn</a:t>
            </a:r>
            <a:r>
              <a:rPr lang="en-US" dirty="0">
                <a:latin typeface="Times New Roman" charset="0"/>
                <a:ea typeface="Arial" charset="0"/>
              </a:rPr>
              <a:t>” from looking too much like “m”). A good font has kerning rules built into it, and a good GUI toolkit uses them automatically, so this is rarely something GUI programmers need to worry about, except when choosing a font.  Note that the top </a:t>
            </a:r>
            <a:r>
              <a:rPr lang="en-US" dirty="0" err="1">
                <a:latin typeface="Times New Roman" charset="0"/>
                <a:ea typeface="Arial" charset="0"/>
              </a:rPr>
              <a:t>Vott</a:t>
            </a:r>
            <a:r>
              <a:rPr lang="en-US" dirty="0">
                <a:latin typeface="Times New Roman" charset="0"/>
                <a:ea typeface="Arial" charset="0"/>
              </a:rPr>
              <a:t> is displayed in Georgia, which at least on my system appears </a:t>
            </a:r>
            <a:r>
              <a:rPr lang="en-US" i="1" dirty="0">
                <a:latin typeface="Times New Roman" charset="0"/>
                <a:ea typeface="Arial" charset="0"/>
              </a:rPr>
              <a:t>not</a:t>
            </a:r>
            <a:r>
              <a:rPr lang="en-US" dirty="0">
                <a:latin typeface="Times New Roman" charset="0"/>
                <a:ea typeface="Arial" charset="0"/>
              </a:rPr>
              <a:t> to have any kerning for V and o.  The second </a:t>
            </a:r>
            <a:r>
              <a:rPr lang="en-US" dirty="0" err="1">
                <a:latin typeface="Times New Roman" charset="0"/>
                <a:ea typeface="Arial" charset="0"/>
              </a:rPr>
              <a:t>Vott</a:t>
            </a:r>
            <a:r>
              <a:rPr lang="en-US" dirty="0">
                <a:latin typeface="Times New Roman" charset="0"/>
                <a:ea typeface="Arial" charset="0"/>
              </a:rPr>
              <a:t> is displayed in Times New Roman.</a:t>
            </a:r>
          </a:p>
          <a:p>
            <a:pPr>
              <a:lnSpc>
                <a:spcPct val="90000"/>
              </a:lnSpc>
            </a:pPr>
            <a:r>
              <a:rPr lang="en-US" dirty="0">
                <a:latin typeface="Times New Roman" charset="0"/>
                <a:ea typeface="Arial" charset="0"/>
              </a:rPr>
              <a:t>Spacing between words and lines matters too.  Words must have adequate space around them to allow the word shape to be easily recognized, but too much space interferes with the regular rhythm of reading.  Similarly, adequate line spacing is necessary to make word shapes recognizable in a vertical dimension, but too much line spacing makes it harder for the eye to track back to the start of the next line.  Line spacing is also called </a:t>
            </a:r>
            <a:r>
              <a:rPr lang="en-US" b="1" dirty="0">
                <a:latin typeface="Times New Roman" charset="0"/>
                <a:ea typeface="Arial" charset="0"/>
              </a:rPr>
              <a:t>leading</a:t>
            </a:r>
            <a:r>
              <a:rPr lang="en-US" dirty="0">
                <a:latin typeface="Times New Roman" charset="0"/>
                <a:ea typeface="Arial" charset="0"/>
              </a:rPr>
              <a:t>; technically speaking, the leading is the distance between baselines of adjacent lines. Both font size and leading are important.  Print designers say, for example, “12 point type on 14 points of leading” (or “12/14”) to indicate that the font size is 12 points (typically ascent + descent) with 2 points of space between the descent of one line and the ascent of the next.  Using the same line height as font size (like 20/20) is almost always a mistake; characters from adjacent lines touch each other, and the paragraph is much too crowded.  Note that leading also strongly affects the overall </a:t>
            </a:r>
            <a:r>
              <a:rPr lang="en-US" b="1" dirty="0">
                <a:latin typeface="Times New Roman" charset="0"/>
                <a:ea typeface="Arial" charset="0"/>
              </a:rPr>
              <a:t>value </a:t>
            </a:r>
            <a:r>
              <a:rPr lang="en-US" dirty="0">
                <a:latin typeface="Times New Roman" charset="0"/>
                <a:ea typeface="Arial" charset="0"/>
              </a:rPr>
              <a:t>of the body text (which type designers somewhat confusingly call the “color” of the text; historically print is mainly black-and-white, of course, but it’s confusing when talking about modern printing and modern computer displays).  Tight spacing looks much darker than loose spacing.</a:t>
            </a:r>
          </a:p>
          <a:p>
            <a:pPr>
              <a:lnSpc>
                <a:spcPct val="90000"/>
              </a:lnSpc>
            </a:pPr>
            <a:r>
              <a:rPr lang="en-US" dirty="0">
                <a:latin typeface="Times New Roman" charset="0"/>
                <a:ea typeface="Arial" charset="0"/>
              </a:rPr>
              <a:t>In most toolkits, choosing a font size implicitly chooses a leading, but the default leading may not always be the best choice.  Look at it and adjust if necessary.  CSS makes this possible using the line-height property.</a:t>
            </a:r>
          </a:p>
        </p:txBody>
      </p:sp>
      <p:sp>
        <p:nvSpPr>
          <p:cNvPr id="59396" name="Slide Number Placeholder 3"/>
          <p:cNvSpPr>
            <a:spLocks noGrp="1"/>
          </p:cNvSpPr>
          <p:nvPr>
            <p:ph type="sldNum" sz="quarter" idx="5"/>
          </p:nvPr>
        </p:nvSpPr>
        <p:spPr>
          <a:noFill/>
        </p:spPr>
        <p:txBody>
          <a:bodyPr/>
          <a:lstStyle/>
          <a:p>
            <a:fld id="{C4EA0BEE-6086-9A4E-8F95-94AA9A5A8F9D}"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503363" y="720725"/>
            <a:ext cx="4119562" cy="3089275"/>
          </a:xfrm>
          <a:ln/>
        </p:spPr>
      </p:sp>
      <p:sp>
        <p:nvSpPr>
          <p:cNvPr id="61443" name="Notes Placeholder 2"/>
          <p:cNvSpPr>
            <a:spLocks noGrp="1"/>
          </p:cNvSpPr>
          <p:nvPr>
            <p:ph type="body" idx="1"/>
          </p:nvPr>
        </p:nvSpPr>
        <p:spPr>
          <a:noFill/>
          <a:ln/>
        </p:spPr>
        <p:txBody>
          <a:bodyPr/>
          <a:lstStyle/>
          <a:p>
            <a:r>
              <a:rPr lang="en-US">
                <a:latin typeface="Times New Roman" charset="0"/>
                <a:ea typeface="Arial" charset="0"/>
              </a:rPr>
              <a:t>Here is some advice for choosing spacing for body text (text set in paragraphs).  Always leave margins around body text; never pack it tightly against a rule, an edge, or a window boundary.  The margin helps frame the text and also helps the reader find the ends of the lines, which is essential for the saccade back to the beginning of the next line.</a:t>
            </a:r>
          </a:p>
          <a:p>
            <a:r>
              <a:rPr lang="en-US">
                <a:latin typeface="Times New Roman" charset="0"/>
                <a:ea typeface="Arial" charset="0"/>
              </a:rPr>
              <a:t>Use generous leading, but not too generous.  120% of the font size is a good rule of thumb; this would correspond to the 20/24 leading shown on the previous slide.</a:t>
            </a:r>
          </a:p>
          <a:p>
            <a:r>
              <a:rPr lang="en-US">
                <a:latin typeface="Times New Roman" charset="0"/>
                <a:ea typeface="Arial" charset="0"/>
              </a:rPr>
              <a:t>Line length (or equivalently, paragraph width) is another important consideration.  Hundreds of years of experience from print typography suggest that fairly short lines (3-4 inches) are both faster to read and preferred by users.  Unfortunately the studies of onscreen reading yield mixed answers; apparently, on screen, longer lines (about twice the ideal length for print) help users read faster, but users still prefer the short lines (perhaps because their consistent feel with print).  These same studies show that onscreen reading is slower than print reading, however, and recent studies have shown less and less effect of line length on speed, possibly because display and font technology is improving rapidly.  So it’s possible that making the lines longer merely offsets the poorer resolution and legibility of computer displays relative to print, and as the displays approach print in quality, this distinction will go away. (Bailey, “Optimal Line Length: Research Supporting How Line Length Affects Usability”, December 2002, http://webusability.com/article_line_length_12_2002.htm)</a:t>
            </a:r>
          </a:p>
          <a:p>
            <a:r>
              <a:rPr lang="en-US">
                <a:latin typeface="Times New Roman" charset="0"/>
                <a:ea typeface="Arial" charset="0"/>
              </a:rPr>
              <a:t>Translating the 3-4 inch rule into characters or m-widths for typical 10-point to 12-point type gives 60-75 characters or 30-45 em widths.</a:t>
            </a:r>
          </a:p>
        </p:txBody>
      </p:sp>
      <p:sp>
        <p:nvSpPr>
          <p:cNvPr id="61444" name="Slide Number Placeholder 3"/>
          <p:cNvSpPr>
            <a:spLocks noGrp="1"/>
          </p:cNvSpPr>
          <p:nvPr>
            <p:ph type="sldNum" sz="quarter" idx="5"/>
          </p:nvPr>
        </p:nvSpPr>
        <p:spPr>
          <a:noFill/>
        </p:spPr>
        <p:txBody>
          <a:bodyPr/>
          <a:lstStyle/>
          <a:p>
            <a:fld id="{0B503E07-8C24-024B-A494-DACC7CA85882}" type="slidenum">
              <a:rPr lang="en-US"/>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503363" y="720725"/>
            <a:ext cx="4119562" cy="3089275"/>
          </a:xfrm>
          <a:ln/>
        </p:spPr>
      </p:sp>
      <p:sp>
        <p:nvSpPr>
          <p:cNvPr id="63491" name="Notes Placeholder 2"/>
          <p:cNvSpPr>
            <a:spLocks noGrp="1"/>
          </p:cNvSpPr>
          <p:nvPr>
            <p:ph type="body" idx="1"/>
          </p:nvPr>
        </p:nvSpPr>
        <p:spPr>
          <a:noFill/>
          <a:ln/>
        </p:spPr>
        <p:txBody>
          <a:bodyPr/>
          <a:lstStyle/>
          <a:p>
            <a:r>
              <a:rPr lang="en-US" sz="900" dirty="0">
                <a:latin typeface="Times New Roman" charset="0"/>
                <a:ea typeface="Arial" charset="0"/>
              </a:rPr>
              <a:t>After spacing, a key decision is what </a:t>
            </a:r>
            <a:r>
              <a:rPr lang="en-US" sz="900" b="1" dirty="0">
                <a:latin typeface="Times New Roman" charset="0"/>
                <a:ea typeface="Arial" charset="0"/>
              </a:rPr>
              <a:t>typeface</a:t>
            </a:r>
            <a:r>
              <a:rPr lang="en-US" sz="900" dirty="0">
                <a:latin typeface="Times New Roman" charset="0"/>
                <a:ea typeface="Arial" charset="0"/>
              </a:rPr>
              <a:t> to use.  Typeface refers to a family of fonts sharing the same name, like “Arial” or “Georgia.”  A </a:t>
            </a:r>
            <a:r>
              <a:rPr lang="en-US" sz="900" b="1" dirty="0">
                <a:latin typeface="Times New Roman" charset="0"/>
                <a:ea typeface="Arial" charset="0"/>
              </a:rPr>
              <a:t>font</a:t>
            </a:r>
            <a:r>
              <a:rPr lang="en-US" sz="900" dirty="0">
                <a:latin typeface="Times New Roman" charset="0"/>
                <a:ea typeface="Arial" charset="0"/>
              </a:rPr>
              <a:t> is a choice of typeface </a:t>
            </a:r>
            <a:r>
              <a:rPr lang="en-US" sz="900" i="1" dirty="0">
                <a:latin typeface="Times New Roman" charset="0"/>
                <a:ea typeface="Arial" charset="0"/>
              </a:rPr>
              <a:t>and </a:t>
            </a:r>
            <a:r>
              <a:rPr lang="en-US" sz="900" dirty="0">
                <a:latin typeface="Times New Roman" charset="0"/>
                <a:ea typeface="Arial" charset="0"/>
              </a:rPr>
              <a:t>size </a:t>
            </a:r>
            <a:r>
              <a:rPr lang="en-US" sz="900" i="1" dirty="0">
                <a:latin typeface="Times New Roman" charset="0"/>
                <a:ea typeface="Arial" charset="0"/>
              </a:rPr>
              <a:t>and </a:t>
            </a:r>
            <a:r>
              <a:rPr lang="en-US" sz="900" dirty="0">
                <a:latin typeface="Times New Roman" charset="0"/>
                <a:ea typeface="Arial" charset="0"/>
              </a:rPr>
              <a:t>style, like roman, italic, oblique, boldface, etc.</a:t>
            </a:r>
          </a:p>
          <a:p>
            <a:r>
              <a:rPr lang="en-US" sz="900" dirty="0">
                <a:latin typeface="Times New Roman" charset="0"/>
                <a:ea typeface="Arial" charset="0"/>
              </a:rPr>
              <a:t>Typefaces can be classified in many ways, and can convey strong associations that influence how the user perceives the text. One important classification you should know is between </a:t>
            </a:r>
            <a:r>
              <a:rPr lang="en-US" sz="900" b="1" dirty="0">
                <a:latin typeface="Times New Roman" charset="0"/>
                <a:ea typeface="Arial" charset="0"/>
              </a:rPr>
              <a:t>serif</a:t>
            </a:r>
            <a:r>
              <a:rPr lang="en-US" sz="900" dirty="0">
                <a:latin typeface="Times New Roman" charset="0"/>
                <a:ea typeface="Arial" charset="0"/>
              </a:rPr>
              <a:t> fonts, like Georgia and Times, and </a:t>
            </a:r>
            <a:r>
              <a:rPr lang="en-US" sz="900" b="1" dirty="0">
                <a:latin typeface="Times New Roman" charset="0"/>
                <a:ea typeface="Arial" charset="0"/>
              </a:rPr>
              <a:t>sans serif</a:t>
            </a:r>
            <a:r>
              <a:rPr lang="en-US" sz="900" dirty="0">
                <a:latin typeface="Times New Roman" charset="0"/>
                <a:ea typeface="Arial" charset="0"/>
              </a:rPr>
              <a:t> fonts, like Verdana and Arial.  Historically, in print typography, serif fonts have been used for </a:t>
            </a:r>
            <a:r>
              <a:rPr lang="en-US" sz="900" b="1" dirty="0">
                <a:latin typeface="Times New Roman" charset="0"/>
                <a:ea typeface="Arial" charset="0"/>
              </a:rPr>
              <a:t>body text</a:t>
            </a:r>
            <a:r>
              <a:rPr lang="en-US" sz="900" dirty="0">
                <a:latin typeface="Times New Roman" charset="0"/>
                <a:ea typeface="Arial" charset="0"/>
              </a:rPr>
              <a:t> (text set in paragraphs), because they offer stronger cues to word shape that allow measurably faster reading.  Sans serif fonts were generally used for </a:t>
            </a:r>
            <a:r>
              <a:rPr lang="en-US" sz="900" b="1" dirty="0">
                <a:latin typeface="Times New Roman" charset="0"/>
                <a:ea typeface="Arial" charset="0"/>
              </a:rPr>
              <a:t>display text</a:t>
            </a:r>
            <a:r>
              <a:rPr lang="en-US" sz="900" dirty="0">
                <a:latin typeface="Times New Roman" charset="0"/>
                <a:ea typeface="Arial" charset="0"/>
              </a:rPr>
              <a:t> (text that stands alone, like headings and labels), for which reading speed is less important and contrast from body text is useful.</a:t>
            </a:r>
          </a:p>
          <a:p>
            <a:r>
              <a:rPr lang="en-US" sz="900" dirty="0">
                <a:latin typeface="Times New Roman" charset="0"/>
                <a:ea typeface="Arial" charset="0"/>
              </a:rPr>
              <a:t>In the early days of computer typography, sans serif fonts were often preferred for all uses, because their simpler letter shapes were far more legible on low-resolution displays.  As displays become higher resolution, however, serif text may once again assert itself; even now, there is evidence that serif fonts are faster to read on screen (Bernard et al, “A Comparison of Popular Online Fonts: Which is Best and When?”, Usability News, 2001,  http://</a:t>
            </a:r>
            <a:r>
              <a:rPr lang="en-US" sz="900" dirty="0" err="1">
                <a:latin typeface="Times New Roman" charset="0"/>
                <a:ea typeface="Arial" charset="0"/>
              </a:rPr>
              <a:t>www.surl.org</a:t>
            </a:r>
            <a:r>
              <a:rPr lang="en-US" sz="900" dirty="0">
                <a:latin typeface="Times New Roman" charset="0"/>
                <a:ea typeface="Arial" charset="0"/>
              </a:rPr>
              <a:t>/</a:t>
            </a:r>
            <a:r>
              <a:rPr lang="en-US" sz="900" dirty="0" err="1">
                <a:latin typeface="Times New Roman" charset="0"/>
                <a:ea typeface="Arial" charset="0"/>
              </a:rPr>
              <a:t>usabilitynews</a:t>
            </a:r>
            <a:r>
              <a:rPr lang="en-US" sz="900" dirty="0">
                <a:latin typeface="Times New Roman" charset="0"/>
                <a:ea typeface="Arial" charset="0"/>
              </a:rPr>
              <a:t>/32/</a:t>
            </a:r>
            <a:r>
              <a:rPr lang="en-US" sz="900" dirty="0" err="1">
                <a:latin typeface="Times New Roman" charset="0"/>
                <a:ea typeface="Arial" charset="0"/>
              </a:rPr>
              <a:t>font.asp</a:t>
            </a:r>
            <a:r>
              <a:rPr lang="en-US" sz="900" dirty="0">
                <a:latin typeface="Times New Roman" charset="0"/>
                <a:ea typeface="Arial" charset="0"/>
              </a:rPr>
              <a:t>).</a:t>
            </a:r>
          </a:p>
          <a:p>
            <a:r>
              <a:rPr lang="en-US" sz="900" dirty="0">
                <a:latin typeface="Times New Roman" charset="0"/>
                <a:ea typeface="Arial" charset="0"/>
              </a:rPr>
              <a:t>Another key distinction is between proportional fonts (in which each character has a different width) and </a:t>
            </a:r>
            <a:r>
              <a:rPr lang="en-US" sz="900" dirty="0" err="1">
                <a:latin typeface="Times New Roman" charset="0"/>
                <a:ea typeface="Arial" charset="0"/>
              </a:rPr>
              <a:t>monospace</a:t>
            </a:r>
            <a:r>
              <a:rPr lang="en-US" sz="900" dirty="0">
                <a:latin typeface="Times New Roman" charset="0"/>
                <a:ea typeface="Arial" charset="0"/>
              </a:rPr>
              <a:t> fonts (in which all characters have the same width, like Courier New shown here).  </a:t>
            </a:r>
            <a:r>
              <a:rPr lang="en-US" sz="900" dirty="0" err="1">
                <a:latin typeface="Times New Roman" charset="0"/>
                <a:ea typeface="Arial" charset="0"/>
              </a:rPr>
              <a:t>Monospace</a:t>
            </a:r>
            <a:r>
              <a:rPr lang="en-US" sz="900" dirty="0">
                <a:latin typeface="Times New Roman" charset="0"/>
                <a:ea typeface="Arial" charset="0"/>
              </a:rPr>
              <a:t> fonts waste screen space and generally look worse than well-designed proportional fonts, so avoid them unless you have a good reason.</a:t>
            </a:r>
          </a:p>
          <a:p>
            <a:r>
              <a:rPr lang="en-US" sz="900" dirty="0">
                <a:latin typeface="Times New Roman" charset="0"/>
                <a:ea typeface="Arial" charset="0"/>
              </a:rPr>
              <a:t>Your choice of font family conveys a tone.  Some designers think Times and Arial look cheap because they’re so widely used; using Georgia or Garamond will give your UI a more “designed” look (i.e., you actually made an informed choice, rather than choosing a default). Another consideration is whether the font was designed for screen use.  On this slide, Verdana, Georgia, Tahoma, and Trebuchet were commissioned by Microsoft primarily for onscreen use. Most of the other fonts shown here are digital updates of old fonts originally designed for print.  Note some distinct features of Georgia/Verdana/etc. relative to the others – larger x-height (as a fraction of total ascent) and generous bowls and apertures, intended to make the fonts more legible at small sizes on lower-resolution displays.</a:t>
            </a:r>
          </a:p>
          <a:p>
            <a:r>
              <a:rPr lang="en-US" sz="900" dirty="0">
                <a:latin typeface="Times New Roman" charset="0"/>
                <a:ea typeface="Arial" charset="0"/>
              </a:rPr>
              <a:t>All the fonts shown here are appropriate and useful for body text (though they aren’t the only possibilities, of course).  Fonts for body text are designed to have evenly-distributed “color” (the value of the text in a squint test) so that they look good in bulk.  You will find many other fonts installed on your computer, some of them very wacky.  Some of these may be useful for occasional display text, but certainly not body text. Unfortunately today’s word processors give users many fonts but very little help selecting the right one for the right use.  Instead we get a long undifferentiated list of installed fonts that hides gems like Garamond and Georgia in a sea of Comic Sans, Goudy Stout, and Old English Text MT -- some of which probably should not be used in any imaginable circumstance.</a:t>
            </a:r>
          </a:p>
        </p:txBody>
      </p:sp>
      <p:sp>
        <p:nvSpPr>
          <p:cNvPr id="63492" name="Slide Number Placeholder 3"/>
          <p:cNvSpPr>
            <a:spLocks noGrp="1"/>
          </p:cNvSpPr>
          <p:nvPr>
            <p:ph type="sldNum" sz="quarter" idx="5"/>
          </p:nvPr>
        </p:nvSpPr>
        <p:spPr>
          <a:noFill/>
        </p:spPr>
        <p:txBody>
          <a:bodyPr/>
          <a:lstStyle/>
          <a:p>
            <a:fld id="{21640784-D2CD-4645-9850-AECB38250B90}" type="slidenum">
              <a:rPr lang="en-US"/>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4BCEAB8-06A5-4674-AF58-2362FC21A00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5748B2B5-41D7-4159-90FD-04EC08CDB5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A9A3D2C-E7B0-41F9-B6D9-1DC15535461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08BF3C87-60DA-48BB-AE3C-B67AEA40402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DED02BFE-7271-4A80-94B1-FD65C6DFD2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460131C0-6659-4378-84D7-9E75C1B357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52AC1F09-2D7A-445F-A3D4-12F5B47D9B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9" name="Rectangle 7"/>
          <p:cNvSpPr>
            <a:spLocks noGrp="1" noChangeArrowheads="1"/>
          </p:cNvSpPr>
          <p:nvPr>
            <p:ph type="sldNum" sz="quarter" idx="12"/>
          </p:nvPr>
        </p:nvSpPr>
        <p:spPr>
          <a:ln/>
        </p:spPr>
        <p:txBody>
          <a:bodyPr/>
          <a:lstStyle>
            <a:lvl1pPr>
              <a:defRPr/>
            </a:lvl1pPr>
          </a:lstStyle>
          <a:p>
            <a:fld id="{2B1927E9-FA1F-408A-B600-8D85138103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5" name="Rectangle 7"/>
          <p:cNvSpPr>
            <a:spLocks noGrp="1" noChangeArrowheads="1"/>
          </p:cNvSpPr>
          <p:nvPr>
            <p:ph type="sldNum" sz="quarter" idx="12"/>
          </p:nvPr>
        </p:nvSpPr>
        <p:spPr>
          <a:ln/>
        </p:spPr>
        <p:txBody>
          <a:bodyPr/>
          <a:lstStyle>
            <a:lvl1pPr>
              <a:defRPr/>
            </a:lvl1pPr>
          </a:lstStyle>
          <a:p>
            <a:fld id="{0865F683-D6B1-41F4-BD57-49C8073962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4" name="Rectangle 7"/>
          <p:cNvSpPr>
            <a:spLocks noGrp="1" noChangeArrowheads="1"/>
          </p:cNvSpPr>
          <p:nvPr>
            <p:ph type="sldNum" sz="quarter" idx="12"/>
          </p:nvPr>
        </p:nvSpPr>
        <p:spPr>
          <a:ln/>
        </p:spPr>
        <p:txBody>
          <a:bodyPr/>
          <a:lstStyle>
            <a:lvl1pPr>
              <a:defRPr/>
            </a:lvl1pPr>
          </a:lstStyle>
          <a:p>
            <a:fld id="{7769B0E4-5AD4-4B74-8A1A-60581190802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891FF7C6-2E5B-4C40-A5DE-8BE7C4685FD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2B1F7454-AB04-4E8F-A161-493FBE9E57F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US" smtClean="0"/>
              <a:t>Spring 2013</a:t>
            </a:r>
            <a:endParaRPr lang="en-US"/>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en-US" smtClean="0"/>
              <a:t>6.813/6.831 User Interface Design and Implementation</a:t>
            </a:r>
            <a:endParaRPr lang="en-US"/>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1FD525-82AD-4D83-90EB-0F743BF092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L17: Typography</a:t>
            </a:r>
            <a:endParaRPr lang="en-US" dirty="0"/>
          </a:p>
        </p:txBody>
      </p:sp>
      <p:sp>
        <p:nvSpPr>
          <p:cNvPr id="3" name="Subtitle 2"/>
          <p:cNvSpPr>
            <a:spLocks noGrp="1"/>
          </p:cNvSpPr>
          <p:nvPr>
            <p:ph type="subTitle" idx="1"/>
          </p:nvPr>
        </p:nvSpPr>
        <p:spPr>
          <a:xfrm>
            <a:off x="1371600" y="3505200"/>
            <a:ext cx="6858000" cy="2133600"/>
          </a:xfrm>
        </p:spPr>
        <p:txBody>
          <a:bodyPr/>
          <a:lstStyle/>
          <a:p>
            <a:pPr marL="342900" indent="-342900" algn="l">
              <a:buFont typeface="Arial"/>
              <a:buChar char="•"/>
            </a:pPr>
            <a:endParaRPr lang="en-US" sz="2000" dirty="0" smtClean="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E4BCEAB8-06A5-4674-AF58-2362FC21A007}" type="slidenum">
              <a:rPr lang="en-US" smtClean="0"/>
              <a:pPr/>
              <a:t>1</a:t>
            </a:fld>
            <a:endParaRPr lang="en-US"/>
          </a:p>
        </p:txBody>
      </p:sp>
    </p:spTree>
    <p:extLst>
      <p:ext uri="{BB962C8B-B14F-4D97-AF65-F5344CB8AC3E}">
        <p14:creationId xmlns:p14="http://schemas.microsoft.com/office/powerpoint/2010/main" val="490787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Typeface Categories</a:t>
            </a:r>
            <a:endParaRPr lang="en-US" dirty="0"/>
          </a:p>
        </p:txBody>
      </p:sp>
      <p:sp>
        <p:nvSpPr>
          <p:cNvPr id="7" name="Content Placeholder 6"/>
          <p:cNvSpPr>
            <a:spLocks noGrp="1"/>
          </p:cNvSpPr>
          <p:nvPr>
            <p:ph idx="1"/>
          </p:nvPr>
        </p:nvSpPr>
        <p:spPr>
          <a:xfrm>
            <a:off x="685800" y="990600"/>
            <a:ext cx="7772400" cy="5105400"/>
          </a:xfrm>
        </p:spPr>
        <p:txBody>
          <a:bodyPr/>
          <a:lstStyle/>
          <a:p>
            <a:pPr marL="0" indent="0">
              <a:buNone/>
            </a:pPr>
            <a:r>
              <a:rPr lang="en-US" sz="4000" dirty="0" smtClean="0">
                <a:latin typeface="Garamond"/>
                <a:cs typeface="Garamond"/>
              </a:rPr>
              <a:t>Old Style (Garamond)</a:t>
            </a:r>
            <a:endParaRPr lang="en-US" sz="4000" dirty="0" smtClean="0">
              <a:latin typeface="Baskerville"/>
              <a:cs typeface="Baskerville"/>
            </a:endParaRPr>
          </a:p>
          <a:p>
            <a:pPr marL="0" indent="0">
              <a:buNone/>
            </a:pPr>
            <a:r>
              <a:rPr lang="en-US" sz="4000" dirty="0" smtClean="0">
                <a:latin typeface="Baskerville"/>
                <a:cs typeface="Baskerville"/>
              </a:rPr>
              <a:t>Transitional (Baskerville)</a:t>
            </a:r>
          </a:p>
          <a:p>
            <a:pPr marL="0" indent="0">
              <a:buNone/>
            </a:pPr>
            <a:r>
              <a:rPr lang="en-US" sz="4000" dirty="0" smtClean="0">
                <a:latin typeface="Bodoni SvtyTwo ITC TT-Book"/>
                <a:cs typeface="Bodoni SvtyTwo ITC TT-Book"/>
              </a:rPr>
              <a:t>Modern (</a:t>
            </a:r>
            <a:r>
              <a:rPr lang="en-US" sz="4000" dirty="0" err="1" smtClean="0">
                <a:latin typeface="Bodoni SvtyTwo ITC TT-Book"/>
                <a:cs typeface="Bodoni SvtyTwo ITC TT-Book"/>
              </a:rPr>
              <a:t>Bodoni</a:t>
            </a:r>
            <a:r>
              <a:rPr lang="en-US" sz="4000" dirty="0" smtClean="0">
                <a:latin typeface="Bodoni SvtyTwo ITC TT-Book"/>
                <a:cs typeface="Bodoni SvtyTwo ITC TT-Book"/>
              </a:rPr>
              <a:t>)</a:t>
            </a:r>
          </a:p>
          <a:p>
            <a:pPr marL="0" indent="0">
              <a:buNone/>
            </a:pPr>
            <a:r>
              <a:rPr lang="en-US" sz="4000" dirty="0">
                <a:latin typeface="Century Schoolbook"/>
                <a:cs typeface="Century Schoolbook"/>
              </a:rPr>
              <a:t>Slab Serif (Century Schoolbook</a:t>
            </a:r>
            <a:r>
              <a:rPr lang="en-US" sz="4000" dirty="0" smtClean="0">
                <a:latin typeface="Century Schoolbook"/>
                <a:cs typeface="Century Schoolbook"/>
              </a:rPr>
              <a:t>)</a:t>
            </a:r>
            <a:endParaRPr lang="en-US" sz="4000" dirty="0" smtClean="0">
              <a:latin typeface="Bodoni SvtyTwo ITC TT-Book"/>
              <a:cs typeface="Bodoni SvtyTwo ITC TT-Book"/>
            </a:endParaRPr>
          </a:p>
          <a:p>
            <a:pPr marL="0" indent="0">
              <a:buNone/>
            </a:pPr>
            <a:r>
              <a:rPr lang="en-US" sz="4000" dirty="0" smtClean="0">
                <a:latin typeface="Helvetica"/>
                <a:cs typeface="Helvetica"/>
              </a:rPr>
              <a:t>Sans Serif (Helvetica)</a:t>
            </a:r>
          </a:p>
          <a:p>
            <a:pPr marL="0" indent="0">
              <a:buNone/>
            </a:pPr>
            <a:r>
              <a:rPr lang="en-US" sz="4000" dirty="0" smtClean="0">
                <a:latin typeface="Cooper Black"/>
                <a:cs typeface="Cooper Black"/>
              </a:rPr>
              <a:t>Decorative (Cooper Black)</a:t>
            </a:r>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10</a:t>
            </a:fld>
            <a:endParaRPr lang="en-US"/>
          </a:p>
        </p:txBody>
      </p:sp>
    </p:spTree>
    <p:extLst>
      <p:ext uri="{BB962C8B-B14F-4D97-AF65-F5344CB8AC3E}">
        <p14:creationId xmlns:p14="http://schemas.microsoft.com/office/powerpoint/2010/main" val="1975907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ea typeface="ＭＳ Ｐゴシック" charset="-128"/>
              </a:rPr>
              <a:t>Style</a:t>
            </a:r>
          </a:p>
        </p:txBody>
      </p:sp>
      <p:sp>
        <p:nvSpPr>
          <p:cNvPr id="64515"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64516"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64517" name="Slide Number Placeholder 5"/>
          <p:cNvSpPr>
            <a:spLocks noGrp="1"/>
          </p:cNvSpPr>
          <p:nvPr>
            <p:ph type="sldNum" sz="quarter" idx="12"/>
          </p:nvPr>
        </p:nvSpPr>
        <p:spPr>
          <a:noFill/>
        </p:spPr>
        <p:txBody>
          <a:bodyPr/>
          <a:lstStyle/>
          <a:p>
            <a:fld id="{65071D96-5B81-004A-9090-D8D9428E43D4}" type="slidenum">
              <a:rPr lang="en-US"/>
              <a:pPr/>
              <a:t>11</a:t>
            </a:fld>
            <a:endParaRPr lang="en-US"/>
          </a:p>
        </p:txBody>
      </p:sp>
      <p:grpSp>
        <p:nvGrpSpPr>
          <p:cNvPr id="64518" name="Group 6"/>
          <p:cNvGrpSpPr>
            <a:grpSpLocks/>
          </p:cNvGrpSpPr>
          <p:nvPr/>
        </p:nvGrpSpPr>
        <p:grpSpPr bwMode="auto">
          <a:xfrm>
            <a:off x="539750" y="990600"/>
            <a:ext cx="2660650" cy="1543050"/>
            <a:chOff x="381000" y="1828800"/>
            <a:chExt cx="2661306" cy="1543110"/>
          </a:xfrm>
        </p:grpSpPr>
        <p:sp>
          <p:nvSpPr>
            <p:cNvPr id="64534" name="TextBox 7"/>
            <p:cNvSpPr txBox="1">
              <a:spLocks noChangeArrowheads="1"/>
            </p:cNvSpPr>
            <p:nvPr/>
          </p:nvSpPr>
          <p:spPr bwMode="auto">
            <a:xfrm>
              <a:off x="381000" y="1828800"/>
              <a:ext cx="2661306" cy="1446550"/>
            </a:xfrm>
            <a:prstGeom prst="rect">
              <a:avLst/>
            </a:prstGeom>
            <a:noFill/>
            <a:ln w="9525">
              <a:noFill/>
              <a:miter lim="800000"/>
              <a:headEnd/>
              <a:tailEnd/>
            </a:ln>
          </p:spPr>
          <p:txBody>
            <a:bodyPr wrap="none">
              <a:prstTxWarp prst="textNoShape">
                <a:avLst/>
              </a:prstTxWarp>
              <a:spAutoFit/>
            </a:bodyPr>
            <a:lstStyle/>
            <a:p>
              <a:r>
                <a:rPr lang="en-US" sz="8800">
                  <a:latin typeface="Georgia" charset="0"/>
                  <a:ea typeface="Times New Roman" charset="0"/>
                  <a:cs typeface="Times New Roman" charset="0"/>
                </a:rPr>
                <a:t>Abcg</a:t>
              </a:r>
            </a:p>
          </p:txBody>
        </p:sp>
        <p:sp>
          <p:nvSpPr>
            <p:cNvPr id="64535" name="TextBox 8"/>
            <p:cNvSpPr txBox="1">
              <a:spLocks noChangeArrowheads="1"/>
            </p:cNvSpPr>
            <p:nvPr/>
          </p:nvSpPr>
          <p:spPr bwMode="auto">
            <a:xfrm>
              <a:off x="462536" y="2971800"/>
              <a:ext cx="1508746" cy="400110"/>
            </a:xfrm>
            <a:prstGeom prst="rect">
              <a:avLst/>
            </a:prstGeom>
            <a:noFill/>
            <a:ln w="9525">
              <a:noFill/>
              <a:miter lim="800000"/>
              <a:headEnd/>
              <a:tailEnd/>
            </a:ln>
          </p:spPr>
          <p:txBody>
            <a:bodyPr wrap="none">
              <a:prstTxWarp prst="textNoShape">
                <a:avLst/>
              </a:prstTxWarp>
              <a:spAutoFit/>
            </a:bodyPr>
            <a:lstStyle/>
            <a:p>
              <a:r>
                <a:rPr lang="en-US"/>
                <a:t>roman style</a:t>
              </a:r>
            </a:p>
          </p:txBody>
        </p:sp>
      </p:grpSp>
      <p:grpSp>
        <p:nvGrpSpPr>
          <p:cNvPr id="64519" name="Group 9"/>
          <p:cNvGrpSpPr>
            <a:grpSpLocks/>
          </p:cNvGrpSpPr>
          <p:nvPr/>
        </p:nvGrpSpPr>
        <p:grpSpPr bwMode="auto">
          <a:xfrm>
            <a:off x="533400" y="2438400"/>
            <a:ext cx="2724150" cy="1543050"/>
            <a:chOff x="381000" y="1828800"/>
            <a:chExt cx="2723823" cy="1543110"/>
          </a:xfrm>
        </p:grpSpPr>
        <p:sp>
          <p:nvSpPr>
            <p:cNvPr id="64532" name="TextBox 10"/>
            <p:cNvSpPr txBox="1">
              <a:spLocks noChangeArrowheads="1"/>
            </p:cNvSpPr>
            <p:nvPr/>
          </p:nvSpPr>
          <p:spPr bwMode="auto">
            <a:xfrm>
              <a:off x="381000" y="1828800"/>
              <a:ext cx="2723823" cy="1446550"/>
            </a:xfrm>
            <a:prstGeom prst="rect">
              <a:avLst/>
            </a:prstGeom>
            <a:noFill/>
            <a:ln w="9525">
              <a:noFill/>
              <a:miter lim="800000"/>
              <a:headEnd/>
              <a:tailEnd/>
            </a:ln>
          </p:spPr>
          <p:txBody>
            <a:bodyPr wrap="none">
              <a:prstTxWarp prst="textNoShape">
                <a:avLst/>
              </a:prstTxWarp>
              <a:spAutoFit/>
            </a:bodyPr>
            <a:lstStyle/>
            <a:p>
              <a:r>
                <a:rPr lang="en-US" sz="8800" i="1">
                  <a:latin typeface="Georgia" charset="0"/>
                  <a:ea typeface="Times New Roman" charset="0"/>
                  <a:cs typeface="Times New Roman" charset="0"/>
                </a:rPr>
                <a:t>Abcg</a:t>
              </a:r>
            </a:p>
          </p:txBody>
        </p:sp>
        <p:sp>
          <p:nvSpPr>
            <p:cNvPr id="64533" name="TextBox 11"/>
            <p:cNvSpPr txBox="1">
              <a:spLocks noChangeArrowheads="1"/>
            </p:cNvSpPr>
            <p:nvPr/>
          </p:nvSpPr>
          <p:spPr bwMode="auto">
            <a:xfrm>
              <a:off x="462536" y="2971800"/>
              <a:ext cx="1297150" cy="400110"/>
            </a:xfrm>
            <a:prstGeom prst="rect">
              <a:avLst/>
            </a:prstGeom>
            <a:noFill/>
            <a:ln w="9525">
              <a:noFill/>
              <a:miter lim="800000"/>
              <a:headEnd/>
              <a:tailEnd/>
            </a:ln>
          </p:spPr>
          <p:txBody>
            <a:bodyPr wrap="none">
              <a:prstTxWarp prst="textNoShape">
                <a:avLst/>
              </a:prstTxWarp>
              <a:spAutoFit/>
            </a:bodyPr>
            <a:lstStyle/>
            <a:p>
              <a:r>
                <a:rPr lang="en-US"/>
                <a:t>italic style</a:t>
              </a:r>
            </a:p>
          </p:txBody>
        </p:sp>
      </p:grpSp>
      <p:grpSp>
        <p:nvGrpSpPr>
          <p:cNvPr id="64520" name="Group 12"/>
          <p:cNvGrpSpPr>
            <a:grpSpLocks/>
          </p:cNvGrpSpPr>
          <p:nvPr/>
        </p:nvGrpSpPr>
        <p:grpSpPr bwMode="auto">
          <a:xfrm>
            <a:off x="381000" y="3962400"/>
            <a:ext cx="3019425" cy="1543050"/>
            <a:chOff x="381000" y="1828800"/>
            <a:chExt cx="3018775" cy="1543110"/>
          </a:xfrm>
        </p:grpSpPr>
        <p:sp>
          <p:nvSpPr>
            <p:cNvPr id="64530" name="TextBox 13"/>
            <p:cNvSpPr txBox="1">
              <a:spLocks noChangeArrowheads="1"/>
            </p:cNvSpPr>
            <p:nvPr/>
          </p:nvSpPr>
          <p:spPr bwMode="auto">
            <a:xfrm>
              <a:off x="381000" y="1828800"/>
              <a:ext cx="3018775" cy="1446550"/>
            </a:xfrm>
            <a:prstGeom prst="rect">
              <a:avLst/>
            </a:prstGeom>
            <a:noFill/>
            <a:ln w="9525">
              <a:noFill/>
              <a:miter lim="800000"/>
              <a:headEnd/>
              <a:tailEnd/>
            </a:ln>
          </p:spPr>
          <p:txBody>
            <a:bodyPr wrap="none">
              <a:prstTxWarp prst="textNoShape">
                <a:avLst/>
              </a:prstTxWarp>
              <a:spAutoFit/>
            </a:bodyPr>
            <a:lstStyle/>
            <a:p>
              <a:r>
                <a:rPr lang="en-US" sz="8800" b="1">
                  <a:latin typeface="Georgia" charset="0"/>
                  <a:ea typeface="Times New Roman" charset="0"/>
                  <a:cs typeface="Times New Roman" charset="0"/>
                </a:rPr>
                <a:t>Abcg</a:t>
              </a:r>
            </a:p>
          </p:txBody>
        </p:sp>
        <p:sp>
          <p:nvSpPr>
            <p:cNvPr id="64531" name="TextBox 14"/>
            <p:cNvSpPr txBox="1">
              <a:spLocks noChangeArrowheads="1"/>
            </p:cNvSpPr>
            <p:nvPr/>
          </p:nvSpPr>
          <p:spPr bwMode="auto">
            <a:xfrm>
              <a:off x="462536" y="2971800"/>
              <a:ext cx="1268296" cy="400110"/>
            </a:xfrm>
            <a:prstGeom prst="rect">
              <a:avLst/>
            </a:prstGeom>
            <a:noFill/>
            <a:ln w="9525">
              <a:noFill/>
              <a:miter lim="800000"/>
              <a:headEnd/>
              <a:tailEnd/>
            </a:ln>
          </p:spPr>
          <p:txBody>
            <a:bodyPr wrap="none">
              <a:prstTxWarp prst="textNoShape">
                <a:avLst/>
              </a:prstTxWarp>
              <a:spAutoFit/>
            </a:bodyPr>
            <a:lstStyle/>
            <a:p>
              <a:r>
                <a:rPr lang="en-US"/>
                <a:t>bold style</a:t>
              </a:r>
            </a:p>
          </p:txBody>
        </p:sp>
      </p:grpSp>
      <p:grpSp>
        <p:nvGrpSpPr>
          <p:cNvPr id="64521" name="Group 21"/>
          <p:cNvGrpSpPr>
            <a:grpSpLocks/>
          </p:cNvGrpSpPr>
          <p:nvPr/>
        </p:nvGrpSpPr>
        <p:grpSpPr bwMode="auto">
          <a:xfrm>
            <a:off x="4191000" y="4267200"/>
            <a:ext cx="3530600" cy="1314450"/>
            <a:chOff x="381000" y="1828800"/>
            <a:chExt cx="3530134" cy="1314510"/>
          </a:xfrm>
        </p:grpSpPr>
        <p:sp>
          <p:nvSpPr>
            <p:cNvPr id="23" name="TextBox 22"/>
            <p:cNvSpPr txBox="1"/>
            <p:nvPr/>
          </p:nvSpPr>
          <p:spPr>
            <a:xfrm>
              <a:off x="381000" y="1828800"/>
              <a:ext cx="3530134" cy="1016046"/>
            </a:xfrm>
            <a:prstGeom prst="rect">
              <a:avLst/>
            </a:prstGeom>
            <a:noFill/>
          </p:spPr>
          <p:txBody>
            <a:bodyPr wrap="none">
              <a:spAutoFit/>
            </a:bodyPr>
            <a:lstStyle/>
            <a:p>
              <a:pPr>
                <a:defRPr/>
              </a:pPr>
              <a:r>
                <a:rPr lang="en-US" sz="6000" dirty="0" err="1">
                  <a:latin typeface="Georgia" pitchFamily="18" charset="0"/>
                  <a:ea typeface="+mn-ea"/>
                  <a:cs typeface="Times New Roman" pitchFamily="18" charset="0"/>
                </a:rPr>
                <a:t>Abcg</a:t>
              </a:r>
              <a:r>
                <a:rPr lang="en-US" sz="6000" cap="small" dirty="0" err="1">
                  <a:latin typeface="Georgia" pitchFamily="18" charset="0"/>
                  <a:ea typeface="+mn-ea"/>
                  <a:cs typeface="Times New Roman" pitchFamily="18" charset="0"/>
                </a:rPr>
                <a:t>abcg</a:t>
              </a:r>
              <a:endParaRPr lang="en-US" sz="6000" cap="small" dirty="0">
                <a:latin typeface="Georgia" pitchFamily="18" charset="0"/>
                <a:ea typeface="+mn-ea"/>
                <a:cs typeface="Times New Roman" pitchFamily="18" charset="0"/>
              </a:endParaRPr>
            </a:p>
          </p:txBody>
        </p:sp>
        <p:sp>
          <p:nvSpPr>
            <p:cNvPr id="64529" name="TextBox 23"/>
            <p:cNvSpPr txBox="1">
              <a:spLocks noChangeArrowheads="1"/>
            </p:cNvSpPr>
            <p:nvPr/>
          </p:nvSpPr>
          <p:spPr bwMode="auto">
            <a:xfrm>
              <a:off x="2133600" y="2743200"/>
              <a:ext cx="1396536" cy="400110"/>
            </a:xfrm>
            <a:prstGeom prst="rect">
              <a:avLst/>
            </a:prstGeom>
            <a:noFill/>
            <a:ln w="9525">
              <a:noFill/>
              <a:miter lim="800000"/>
              <a:headEnd/>
              <a:tailEnd/>
            </a:ln>
          </p:spPr>
          <p:txBody>
            <a:bodyPr wrap="none">
              <a:prstTxWarp prst="textNoShape">
                <a:avLst/>
              </a:prstTxWarp>
              <a:spAutoFit/>
            </a:bodyPr>
            <a:lstStyle/>
            <a:p>
              <a:r>
                <a:rPr lang="en-US"/>
                <a:t>small caps</a:t>
              </a:r>
            </a:p>
          </p:txBody>
        </p:sp>
      </p:grpSp>
      <p:grpSp>
        <p:nvGrpSpPr>
          <p:cNvPr id="64522" name="Group 24"/>
          <p:cNvGrpSpPr>
            <a:grpSpLocks/>
          </p:cNvGrpSpPr>
          <p:nvPr/>
        </p:nvGrpSpPr>
        <p:grpSpPr bwMode="auto">
          <a:xfrm>
            <a:off x="4273550" y="971550"/>
            <a:ext cx="2951163" cy="1543050"/>
            <a:chOff x="381000" y="1828800"/>
            <a:chExt cx="2951449" cy="1543110"/>
          </a:xfrm>
        </p:grpSpPr>
        <p:sp>
          <p:nvSpPr>
            <p:cNvPr id="64526" name="TextBox 25"/>
            <p:cNvSpPr txBox="1">
              <a:spLocks noChangeArrowheads="1"/>
            </p:cNvSpPr>
            <p:nvPr/>
          </p:nvSpPr>
          <p:spPr bwMode="auto">
            <a:xfrm>
              <a:off x="381000" y="1828800"/>
              <a:ext cx="2951449" cy="1446550"/>
            </a:xfrm>
            <a:prstGeom prst="rect">
              <a:avLst/>
            </a:prstGeom>
            <a:noFill/>
            <a:ln w="9525">
              <a:noFill/>
              <a:miter lim="800000"/>
              <a:headEnd/>
              <a:tailEnd/>
            </a:ln>
          </p:spPr>
          <p:txBody>
            <a:bodyPr wrap="none">
              <a:prstTxWarp prst="textNoShape">
                <a:avLst/>
              </a:prstTxWarp>
              <a:spAutoFit/>
            </a:bodyPr>
            <a:lstStyle/>
            <a:p>
              <a:r>
                <a:rPr lang="en-US" sz="8800">
                  <a:latin typeface="Verdana" charset="0"/>
                  <a:ea typeface="Times New Roman" charset="0"/>
                  <a:cs typeface="Times New Roman" charset="0"/>
                </a:rPr>
                <a:t>Abcg</a:t>
              </a:r>
            </a:p>
          </p:txBody>
        </p:sp>
        <p:sp>
          <p:nvSpPr>
            <p:cNvPr id="64527" name="TextBox 26"/>
            <p:cNvSpPr txBox="1">
              <a:spLocks noChangeArrowheads="1"/>
            </p:cNvSpPr>
            <p:nvPr/>
          </p:nvSpPr>
          <p:spPr bwMode="auto">
            <a:xfrm>
              <a:off x="462536" y="2971800"/>
              <a:ext cx="1508746" cy="400110"/>
            </a:xfrm>
            <a:prstGeom prst="rect">
              <a:avLst/>
            </a:prstGeom>
            <a:noFill/>
            <a:ln w="9525">
              <a:noFill/>
              <a:miter lim="800000"/>
              <a:headEnd/>
              <a:tailEnd/>
            </a:ln>
          </p:spPr>
          <p:txBody>
            <a:bodyPr wrap="none">
              <a:prstTxWarp prst="textNoShape">
                <a:avLst/>
              </a:prstTxWarp>
              <a:spAutoFit/>
            </a:bodyPr>
            <a:lstStyle/>
            <a:p>
              <a:r>
                <a:rPr lang="en-US"/>
                <a:t>roman style</a:t>
              </a:r>
            </a:p>
          </p:txBody>
        </p:sp>
      </p:grpSp>
      <p:grpSp>
        <p:nvGrpSpPr>
          <p:cNvPr id="64523" name="Group 27"/>
          <p:cNvGrpSpPr>
            <a:grpSpLocks/>
          </p:cNvGrpSpPr>
          <p:nvPr/>
        </p:nvGrpSpPr>
        <p:grpSpPr bwMode="auto">
          <a:xfrm>
            <a:off x="4267200" y="2419350"/>
            <a:ext cx="3189288" cy="1543050"/>
            <a:chOff x="381000" y="1828800"/>
            <a:chExt cx="3190079" cy="1543110"/>
          </a:xfrm>
        </p:grpSpPr>
        <p:sp>
          <p:nvSpPr>
            <p:cNvPr id="64524" name="TextBox 28"/>
            <p:cNvSpPr txBox="1">
              <a:spLocks noChangeArrowheads="1"/>
            </p:cNvSpPr>
            <p:nvPr/>
          </p:nvSpPr>
          <p:spPr bwMode="auto">
            <a:xfrm>
              <a:off x="381000" y="1828800"/>
              <a:ext cx="2949846" cy="1446550"/>
            </a:xfrm>
            <a:prstGeom prst="rect">
              <a:avLst/>
            </a:prstGeom>
            <a:noFill/>
            <a:ln w="9525">
              <a:noFill/>
              <a:miter lim="800000"/>
              <a:headEnd/>
              <a:tailEnd/>
            </a:ln>
          </p:spPr>
          <p:txBody>
            <a:bodyPr wrap="none">
              <a:prstTxWarp prst="textNoShape">
                <a:avLst/>
              </a:prstTxWarp>
              <a:spAutoFit/>
            </a:bodyPr>
            <a:lstStyle/>
            <a:p>
              <a:r>
                <a:rPr lang="en-US" sz="8800" i="1">
                  <a:latin typeface="Verdana" charset="0"/>
                  <a:ea typeface="Times New Roman" charset="0"/>
                  <a:cs typeface="Times New Roman" charset="0"/>
                </a:rPr>
                <a:t>Abcg</a:t>
              </a:r>
            </a:p>
          </p:txBody>
        </p:sp>
        <p:sp>
          <p:nvSpPr>
            <p:cNvPr id="64525" name="TextBox 29"/>
            <p:cNvSpPr txBox="1">
              <a:spLocks noChangeArrowheads="1"/>
            </p:cNvSpPr>
            <p:nvPr/>
          </p:nvSpPr>
          <p:spPr bwMode="auto">
            <a:xfrm>
              <a:off x="462536" y="2971800"/>
              <a:ext cx="3108543" cy="400110"/>
            </a:xfrm>
            <a:prstGeom prst="rect">
              <a:avLst/>
            </a:prstGeom>
            <a:noFill/>
            <a:ln w="9525">
              <a:noFill/>
              <a:miter lim="800000"/>
              <a:headEnd/>
              <a:tailEnd/>
            </a:ln>
          </p:spPr>
          <p:txBody>
            <a:bodyPr wrap="none">
              <a:prstTxWarp prst="textNoShape">
                <a:avLst/>
              </a:prstTxWarp>
              <a:spAutoFit/>
            </a:bodyPr>
            <a:lstStyle/>
            <a:p>
              <a:r>
                <a:rPr lang="en-US"/>
                <a:t>italic simulated by oblique</a:t>
              </a:r>
            </a:p>
          </p:txBody>
        </p:sp>
      </p:grpSp>
    </p:spTree>
    <p:extLst>
      <p:ext uri="{BB962C8B-B14F-4D97-AF65-F5344CB8AC3E}">
        <p14:creationId xmlns:p14="http://schemas.microsoft.com/office/powerpoint/2010/main" val="41323888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ea typeface="ＭＳ Ｐゴシック" charset="-128"/>
              </a:rPr>
              <a:t>All Caps vs. Mixed Uppercase/Lowercase</a:t>
            </a:r>
          </a:p>
        </p:txBody>
      </p:sp>
      <p:sp>
        <p:nvSpPr>
          <p:cNvPr id="66563" name="Date Placeholder 2"/>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66564"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66565" name="Slide Number Placeholder 4"/>
          <p:cNvSpPr>
            <a:spLocks noGrp="1"/>
          </p:cNvSpPr>
          <p:nvPr>
            <p:ph type="sldNum" sz="quarter" idx="12"/>
          </p:nvPr>
        </p:nvSpPr>
        <p:spPr>
          <a:noFill/>
        </p:spPr>
        <p:txBody>
          <a:bodyPr/>
          <a:lstStyle/>
          <a:p>
            <a:fld id="{7548B6A7-97AA-A742-BD31-FBF4A08008CE}" type="slidenum">
              <a:rPr lang="en-US"/>
              <a:pPr/>
              <a:t>12</a:t>
            </a:fld>
            <a:endParaRPr lang="en-US"/>
          </a:p>
        </p:txBody>
      </p:sp>
      <p:grpSp>
        <p:nvGrpSpPr>
          <p:cNvPr id="66566" name="Group 5"/>
          <p:cNvGrpSpPr>
            <a:grpSpLocks/>
          </p:cNvGrpSpPr>
          <p:nvPr/>
        </p:nvGrpSpPr>
        <p:grpSpPr bwMode="auto">
          <a:xfrm>
            <a:off x="4495800" y="3581400"/>
            <a:ext cx="4400550" cy="1390650"/>
            <a:chOff x="381000" y="1828800"/>
            <a:chExt cx="4400564" cy="1390710"/>
          </a:xfrm>
        </p:grpSpPr>
        <p:sp>
          <p:nvSpPr>
            <p:cNvPr id="66576" name="TextBox 6"/>
            <p:cNvSpPr txBox="1">
              <a:spLocks noChangeArrowheads="1"/>
            </p:cNvSpPr>
            <p:nvPr/>
          </p:nvSpPr>
          <p:spPr bwMode="auto">
            <a:xfrm>
              <a:off x="381000" y="1828800"/>
              <a:ext cx="4400564" cy="1015663"/>
            </a:xfrm>
            <a:prstGeom prst="rect">
              <a:avLst/>
            </a:prstGeom>
            <a:noFill/>
            <a:ln w="9525">
              <a:noFill/>
              <a:miter lim="800000"/>
              <a:headEnd/>
              <a:tailEnd/>
            </a:ln>
          </p:spPr>
          <p:txBody>
            <a:bodyPr wrap="none">
              <a:prstTxWarp prst="textNoShape">
                <a:avLst/>
              </a:prstTxWarp>
              <a:spAutoFit/>
            </a:bodyPr>
            <a:lstStyle/>
            <a:p>
              <a:r>
                <a:rPr lang="en-US" sz="6000">
                  <a:latin typeface="Georgia" charset="0"/>
                  <a:ea typeface="Times New Roman" charset="0"/>
                  <a:cs typeface="Times New Roman" charset="0"/>
                </a:rPr>
                <a:t>0123456789</a:t>
              </a:r>
            </a:p>
          </p:txBody>
        </p:sp>
        <p:sp>
          <p:nvSpPr>
            <p:cNvPr id="66577" name="TextBox 7"/>
            <p:cNvSpPr txBox="1">
              <a:spLocks noChangeArrowheads="1"/>
            </p:cNvSpPr>
            <p:nvPr/>
          </p:nvSpPr>
          <p:spPr bwMode="auto">
            <a:xfrm>
              <a:off x="457200" y="2819400"/>
              <a:ext cx="2010487" cy="400110"/>
            </a:xfrm>
            <a:prstGeom prst="rect">
              <a:avLst/>
            </a:prstGeom>
            <a:noFill/>
            <a:ln w="9525">
              <a:noFill/>
              <a:miter lim="800000"/>
              <a:headEnd/>
              <a:tailEnd/>
            </a:ln>
          </p:spPr>
          <p:txBody>
            <a:bodyPr wrap="none">
              <a:prstTxWarp prst="textNoShape">
                <a:avLst/>
              </a:prstTxWarp>
              <a:spAutoFit/>
            </a:bodyPr>
            <a:lstStyle/>
            <a:p>
              <a:r>
                <a:rPr lang="en-US"/>
                <a:t>lowercase digits</a:t>
              </a:r>
            </a:p>
          </p:txBody>
        </p:sp>
      </p:grpSp>
      <p:grpSp>
        <p:nvGrpSpPr>
          <p:cNvPr id="66567" name="Group 8"/>
          <p:cNvGrpSpPr>
            <a:grpSpLocks/>
          </p:cNvGrpSpPr>
          <p:nvPr/>
        </p:nvGrpSpPr>
        <p:grpSpPr bwMode="auto">
          <a:xfrm>
            <a:off x="4578350" y="1600200"/>
            <a:ext cx="4032250" cy="1238250"/>
            <a:chOff x="381000" y="1828800"/>
            <a:chExt cx="4031873" cy="1238310"/>
          </a:xfrm>
        </p:grpSpPr>
        <p:sp>
          <p:nvSpPr>
            <p:cNvPr id="66574" name="TextBox 9"/>
            <p:cNvSpPr txBox="1">
              <a:spLocks noChangeArrowheads="1"/>
            </p:cNvSpPr>
            <p:nvPr/>
          </p:nvSpPr>
          <p:spPr bwMode="auto">
            <a:xfrm>
              <a:off x="381000" y="1828800"/>
              <a:ext cx="4031873" cy="1015663"/>
            </a:xfrm>
            <a:prstGeom prst="rect">
              <a:avLst/>
            </a:prstGeom>
            <a:noFill/>
            <a:ln w="9525">
              <a:noFill/>
              <a:miter lim="800000"/>
              <a:headEnd/>
              <a:tailEnd/>
            </a:ln>
          </p:spPr>
          <p:txBody>
            <a:bodyPr wrap="none">
              <a:prstTxWarp prst="textNoShape">
                <a:avLst/>
              </a:prstTxWarp>
              <a:spAutoFit/>
            </a:bodyPr>
            <a:lstStyle/>
            <a:p>
              <a:r>
                <a:rPr lang="en-US" sz="6000">
                  <a:latin typeface="Times New Roman" charset="0"/>
                  <a:ea typeface="Times New Roman" charset="0"/>
                  <a:cs typeface="Times New Roman" charset="0"/>
                </a:rPr>
                <a:t>0123456789</a:t>
              </a:r>
            </a:p>
          </p:txBody>
        </p:sp>
        <p:sp>
          <p:nvSpPr>
            <p:cNvPr id="66575" name="TextBox 10"/>
            <p:cNvSpPr txBox="1">
              <a:spLocks noChangeArrowheads="1"/>
            </p:cNvSpPr>
            <p:nvPr/>
          </p:nvSpPr>
          <p:spPr bwMode="auto">
            <a:xfrm>
              <a:off x="457200" y="2667000"/>
              <a:ext cx="2052165" cy="400110"/>
            </a:xfrm>
            <a:prstGeom prst="rect">
              <a:avLst/>
            </a:prstGeom>
            <a:noFill/>
            <a:ln w="9525">
              <a:noFill/>
              <a:miter lim="800000"/>
              <a:headEnd/>
              <a:tailEnd/>
            </a:ln>
          </p:spPr>
          <p:txBody>
            <a:bodyPr wrap="none">
              <a:prstTxWarp prst="textNoShape">
                <a:avLst/>
              </a:prstTxWarp>
              <a:spAutoFit/>
            </a:bodyPr>
            <a:lstStyle/>
            <a:p>
              <a:r>
                <a:rPr lang="en-US"/>
                <a:t>uppercase digits</a:t>
              </a:r>
            </a:p>
          </p:txBody>
        </p:sp>
      </p:grpSp>
      <p:grpSp>
        <p:nvGrpSpPr>
          <p:cNvPr id="66568" name="Group 11"/>
          <p:cNvGrpSpPr>
            <a:grpSpLocks/>
          </p:cNvGrpSpPr>
          <p:nvPr/>
        </p:nvGrpSpPr>
        <p:grpSpPr bwMode="auto">
          <a:xfrm>
            <a:off x="479425" y="1600200"/>
            <a:ext cx="3330575" cy="1238250"/>
            <a:chOff x="381000" y="1828800"/>
            <a:chExt cx="3331361" cy="1238310"/>
          </a:xfrm>
        </p:grpSpPr>
        <p:sp>
          <p:nvSpPr>
            <p:cNvPr id="66572" name="TextBox 12"/>
            <p:cNvSpPr txBox="1">
              <a:spLocks noChangeArrowheads="1"/>
            </p:cNvSpPr>
            <p:nvPr/>
          </p:nvSpPr>
          <p:spPr bwMode="auto">
            <a:xfrm>
              <a:off x="381000" y="1828800"/>
              <a:ext cx="3331361" cy="1015663"/>
            </a:xfrm>
            <a:prstGeom prst="rect">
              <a:avLst/>
            </a:prstGeom>
            <a:noFill/>
            <a:ln w="9525">
              <a:noFill/>
              <a:miter lim="800000"/>
              <a:headEnd/>
              <a:tailEnd/>
            </a:ln>
          </p:spPr>
          <p:txBody>
            <a:bodyPr wrap="none">
              <a:prstTxWarp prst="textNoShape">
                <a:avLst/>
              </a:prstTxWarp>
              <a:spAutoFit/>
            </a:bodyPr>
            <a:lstStyle/>
            <a:p>
              <a:r>
                <a:rPr lang="en-US" sz="6000">
                  <a:latin typeface="Georgia" charset="0"/>
                  <a:ea typeface="Times New Roman" charset="0"/>
                  <a:cs typeface="Times New Roman" charset="0"/>
                </a:rPr>
                <a:t>LEDGER</a:t>
              </a:r>
            </a:p>
          </p:txBody>
        </p:sp>
        <p:sp>
          <p:nvSpPr>
            <p:cNvPr id="66573" name="TextBox 13"/>
            <p:cNvSpPr txBox="1">
              <a:spLocks noChangeArrowheads="1"/>
            </p:cNvSpPr>
            <p:nvPr/>
          </p:nvSpPr>
          <p:spPr bwMode="auto">
            <a:xfrm>
              <a:off x="457200" y="2667000"/>
              <a:ext cx="1055097" cy="400110"/>
            </a:xfrm>
            <a:prstGeom prst="rect">
              <a:avLst/>
            </a:prstGeom>
            <a:noFill/>
            <a:ln w="9525">
              <a:noFill/>
              <a:miter lim="800000"/>
              <a:headEnd/>
              <a:tailEnd/>
            </a:ln>
          </p:spPr>
          <p:txBody>
            <a:bodyPr wrap="none">
              <a:prstTxWarp prst="textNoShape">
                <a:avLst/>
              </a:prstTxWarp>
              <a:spAutoFit/>
            </a:bodyPr>
            <a:lstStyle/>
            <a:p>
              <a:r>
                <a:rPr lang="en-US"/>
                <a:t>all caps</a:t>
              </a:r>
            </a:p>
          </p:txBody>
        </p:sp>
      </p:grpSp>
      <p:grpSp>
        <p:nvGrpSpPr>
          <p:cNvPr id="66569" name="Group 14"/>
          <p:cNvGrpSpPr>
            <a:grpSpLocks/>
          </p:cNvGrpSpPr>
          <p:nvPr/>
        </p:nvGrpSpPr>
        <p:grpSpPr bwMode="auto">
          <a:xfrm>
            <a:off x="457200" y="3505200"/>
            <a:ext cx="2543175" cy="1390650"/>
            <a:chOff x="381000" y="1828800"/>
            <a:chExt cx="2542684" cy="1390710"/>
          </a:xfrm>
        </p:grpSpPr>
        <p:sp>
          <p:nvSpPr>
            <p:cNvPr id="66570" name="TextBox 15"/>
            <p:cNvSpPr txBox="1">
              <a:spLocks noChangeArrowheads="1"/>
            </p:cNvSpPr>
            <p:nvPr/>
          </p:nvSpPr>
          <p:spPr bwMode="auto">
            <a:xfrm>
              <a:off x="381000" y="1828800"/>
              <a:ext cx="2542684" cy="1015663"/>
            </a:xfrm>
            <a:prstGeom prst="rect">
              <a:avLst/>
            </a:prstGeom>
            <a:noFill/>
            <a:ln w="9525">
              <a:noFill/>
              <a:miter lim="800000"/>
              <a:headEnd/>
              <a:tailEnd/>
            </a:ln>
          </p:spPr>
          <p:txBody>
            <a:bodyPr wrap="none">
              <a:prstTxWarp prst="textNoShape">
                <a:avLst/>
              </a:prstTxWarp>
              <a:spAutoFit/>
            </a:bodyPr>
            <a:lstStyle/>
            <a:p>
              <a:r>
                <a:rPr lang="en-US" sz="6000">
                  <a:latin typeface="Georgia" charset="0"/>
                  <a:ea typeface="Times New Roman" charset="0"/>
                  <a:cs typeface="Times New Roman" charset="0"/>
                </a:rPr>
                <a:t>Ledger</a:t>
              </a:r>
            </a:p>
          </p:txBody>
        </p:sp>
        <p:sp>
          <p:nvSpPr>
            <p:cNvPr id="66571" name="TextBox 16"/>
            <p:cNvSpPr txBox="1">
              <a:spLocks noChangeArrowheads="1"/>
            </p:cNvSpPr>
            <p:nvPr/>
          </p:nvSpPr>
          <p:spPr bwMode="auto">
            <a:xfrm>
              <a:off x="457200" y="2819400"/>
              <a:ext cx="1481496" cy="400110"/>
            </a:xfrm>
            <a:prstGeom prst="rect">
              <a:avLst/>
            </a:prstGeom>
            <a:noFill/>
            <a:ln w="9525">
              <a:noFill/>
              <a:miter lim="800000"/>
              <a:headEnd/>
              <a:tailEnd/>
            </a:ln>
          </p:spPr>
          <p:txBody>
            <a:bodyPr wrap="none">
              <a:prstTxWarp prst="textNoShape">
                <a:avLst/>
              </a:prstTxWarp>
              <a:spAutoFit/>
            </a:bodyPr>
            <a:lstStyle/>
            <a:p>
              <a:r>
                <a:rPr lang="en-US"/>
                <a:t>mixed case</a:t>
              </a:r>
            </a:p>
          </p:txBody>
        </p:sp>
      </p:grpSp>
    </p:spTree>
    <p:extLst>
      <p:ext uri="{BB962C8B-B14F-4D97-AF65-F5344CB8AC3E}">
        <p14:creationId xmlns:p14="http://schemas.microsoft.com/office/powerpoint/2010/main" val="188537337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6"/>
          <p:cNvSpPr>
            <a:spLocks noGrp="1"/>
          </p:cNvSpPr>
          <p:nvPr>
            <p:ph type="title"/>
          </p:nvPr>
        </p:nvSpPr>
        <p:spPr/>
        <p:txBody>
          <a:bodyPr/>
          <a:lstStyle/>
          <a:p>
            <a:r>
              <a:rPr lang="en-US">
                <a:ea typeface="ＭＳ Ｐゴシック" charset="-128"/>
              </a:rPr>
              <a:t>Character Sets and Encodings</a:t>
            </a:r>
          </a:p>
        </p:txBody>
      </p:sp>
      <p:sp>
        <p:nvSpPr>
          <p:cNvPr id="17411" name="Text Placeholder 7"/>
          <p:cNvSpPr>
            <a:spLocks noGrp="1"/>
          </p:cNvSpPr>
          <p:nvPr>
            <p:ph type="body" idx="1"/>
          </p:nvPr>
        </p:nvSpPr>
        <p:spPr/>
        <p:txBody>
          <a:bodyPr/>
          <a:lstStyle/>
          <a:p>
            <a:pPr eaLnBrk="1" hangingPunct="1">
              <a:lnSpc>
                <a:spcPct val="80000"/>
              </a:lnSpc>
            </a:pPr>
            <a:r>
              <a:rPr lang="en-US" sz="2400" dirty="0">
                <a:ea typeface="Arial" charset="0"/>
              </a:rPr>
              <a:t>Character sets</a:t>
            </a:r>
          </a:p>
          <a:p>
            <a:pPr lvl="1" eaLnBrk="1" hangingPunct="1">
              <a:lnSpc>
                <a:spcPct val="80000"/>
              </a:lnSpc>
            </a:pPr>
            <a:r>
              <a:rPr lang="en-US" sz="2000" dirty="0">
                <a:ea typeface="Arial" charset="0"/>
              </a:rPr>
              <a:t>ASCII: A-Z, a-z, 0-9, punctuation, control characters</a:t>
            </a:r>
          </a:p>
          <a:p>
            <a:pPr lvl="1" eaLnBrk="1" hangingPunct="1">
              <a:lnSpc>
                <a:spcPct val="80000"/>
              </a:lnSpc>
            </a:pPr>
            <a:r>
              <a:rPr lang="en-US" sz="2000" dirty="0">
                <a:ea typeface="Arial" charset="0"/>
              </a:rPr>
              <a:t>Latin-1: ASCII + accented Latin alphabet</a:t>
            </a:r>
          </a:p>
          <a:p>
            <a:pPr lvl="1" eaLnBrk="1" hangingPunct="1">
              <a:lnSpc>
                <a:spcPct val="80000"/>
              </a:lnSpc>
            </a:pPr>
            <a:r>
              <a:rPr lang="en-US" sz="2000" dirty="0">
                <a:ea typeface="Arial" charset="0"/>
              </a:rPr>
              <a:t>Unicode: Latin-1 + Greek, </a:t>
            </a:r>
            <a:r>
              <a:rPr lang="en-US" sz="2000" dirty="0" err="1">
                <a:ea typeface="Arial" charset="0"/>
              </a:rPr>
              <a:t>Cyrilic</a:t>
            </a:r>
            <a:r>
              <a:rPr lang="en-US" sz="2000" dirty="0">
                <a:ea typeface="Arial" charset="0"/>
              </a:rPr>
              <a:t>, CJK, math symbols, ...</a:t>
            </a:r>
          </a:p>
          <a:p>
            <a:pPr eaLnBrk="1" hangingPunct="1">
              <a:lnSpc>
                <a:spcPct val="80000"/>
              </a:lnSpc>
            </a:pPr>
            <a:endParaRPr lang="en-US" sz="2400" dirty="0">
              <a:ea typeface="Arial" charset="0"/>
            </a:endParaRPr>
          </a:p>
          <a:p>
            <a:pPr eaLnBrk="1" hangingPunct="1">
              <a:lnSpc>
                <a:spcPct val="80000"/>
              </a:lnSpc>
            </a:pPr>
            <a:r>
              <a:rPr lang="en-US" sz="2400" dirty="0">
                <a:ea typeface="Arial" charset="0"/>
              </a:rPr>
              <a:t>Fonts map characters to visual appearance</a:t>
            </a:r>
          </a:p>
          <a:p>
            <a:pPr eaLnBrk="1" hangingPunct="1">
              <a:lnSpc>
                <a:spcPct val="80000"/>
              </a:lnSpc>
            </a:pPr>
            <a:endParaRPr lang="en-US" sz="2400" dirty="0">
              <a:ea typeface="Arial" charset="0"/>
            </a:endParaRPr>
          </a:p>
          <a:p>
            <a:pPr eaLnBrk="1" hangingPunct="1">
              <a:lnSpc>
                <a:spcPct val="80000"/>
              </a:lnSpc>
            </a:pPr>
            <a:r>
              <a:rPr lang="en-US" sz="2400" dirty="0">
                <a:ea typeface="Arial" charset="0"/>
              </a:rPr>
              <a:t>Encodings map characters to numbers</a:t>
            </a:r>
          </a:p>
          <a:p>
            <a:pPr lvl="1" eaLnBrk="1" hangingPunct="1">
              <a:lnSpc>
                <a:spcPct val="80000"/>
              </a:lnSpc>
            </a:pPr>
            <a:r>
              <a:rPr lang="en-US" sz="2000" dirty="0">
                <a:ea typeface="Arial" charset="0"/>
              </a:rPr>
              <a:t>ASCII: A-Z map to 65-90</a:t>
            </a:r>
          </a:p>
          <a:p>
            <a:pPr lvl="1" eaLnBrk="1" hangingPunct="1">
              <a:lnSpc>
                <a:spcPct val="80000"/>
              </a:lnSpc>
            </a:pPr>
            <a:r>
              <a:rPr lang="en-US" sz="2000" dirty="0">
                <a:ea typeface="Arial" charset="0"/>
              </a:rPr>
              <a:t>Latin-1: </a:t>
            </a:r>
            <a:r>
              <a:rPr lang="en-US" sz="2000" dirty="0" err="1">
                <a:ea typeface="Arial" charset="0"/>
              </a:rPr>
              <a:t>À</a:t>
            </a:r>
            <a:r>
              <a:rPr lang="en-US" sz="2000" dirty="0">
                <a:ea typeface="Arial" charset="0"/>
              </a:rPr>
              <a:t> maps to 192</a:t>
            </a:r>
          </a:p>
          <a:p>
            <a:pPr lvl="1" eaLnBrk="1" hangingPunct="1">
              <a:lnSpc>
                <a:spcPct val="80000"/>
              </a:lnSpc>
            </a:pPr>
            <a:r>
              <a:rPr lang="en-US" sz="2000" dirty="0">
                <a:ea typeface="Arial" charset="0"/>
              </a:rPr>
              <a:t>UCS-2: each character maps to 2 bytes</a:t>
            </a:r>
          </a:p>
          <a:p>
            <a:pPr lvl="1" eaLnBrk="1" hangingPunct="1">
              <a:lnSpc>
                <a:spcPct val="80000"/>
              </a:lnSpc>
            </a:pPr>
            <a:r>
              <a:rPr lang="en-US" sz="2000" dirty="0">
                <a:ea typeface="Arial" charset="0"/>
              </a:rPr>
              <a:t>UTF-8: each character maps to 1-3 bytes</a:t>
            </a:r>
          </a:p>
          <a:p>
            <a:pPr lvl="1" eaLnBrk="1" hangingPunct="1">
              <a:lnSpc>
                <a:spcPct val="80000"/>
              </a:lnSpc>
              <a:buFontTx/>
              <a:buNone/>
            </a:pPr>
            <a:endParaRPr lang="en-US" sz="2000" dirty="0">
              <a:ea typeface="Arial" charset="0"/>
            </a:endParaRPr>
          </a:p>
          <a:p>
            <a:pPr>
              <a:buFontTx/>
              <a:buNone/>
            </a:pPr>
            <a:endParaRPr lang="en-US" sz="2000" dirty="0">
              <a:ea typeface="Arial" charset="0"/>
            </a:endParaRPr>
          </a:p>
        </p:txBody>
      </p:sp>
      <p:sp>
        <p:nvSpPr>
          <p:cNvPr id="1741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741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7414" name="Slide Number Placeholder 5"/>
          <p:cNvSpPr>
            <a:spLocks noGrp="1"/>
          </p:cNvSpPr>
          <p:nvPr>
            <p:ph type="sldNum" sz="quarter" idx="12"/>
          </p:nvPr>
        </p:nvSpPr>
        <p:spPr>
          <a:noFill/>
        </p:spPr>
        <p:txBody>
          <a:bodyPr/>
          <a:lstStyle/>
          <a:p>
            <a:fld id="{547F5E83-7C41-2645-83A9-35AAE79AE20D}" type="slidenum">
              <a:rPr lang="en-US"/>
              <a:pPr/>
              <a:t>13</a:t>
            </a:fld>
            <a:endParaRPr lang="en-US"/>
          </a:p>
        </p:txBody>
      </p:sp>
    </p:spTree>
    <p:extLst>
      <p:ext uri="{BB962C8B-B14F-4D97-AF65-F5344CB8AC3E}">
        <p14:creationId xmlns:p14="http://schemas.microsoft.com/office/powerpoint/2010/main" val="3711655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Tricky Characters in Online Typesetting</a:t>
            </a:r>
            <a:endParaRPr lang="en-US" dirty="0"/>
          </a:p>
        </p:txBody>
      </p:sp>
      <p:sp>
        <p:nvSpPr>
          <p:cNvPr id="7" name="Content Placeholder 6"/>
          <p:cNvSpPr>
            <a:spLocks noGrp="1"/>
          </p:cNvSpPr>
          <p:nvPr>
            <p:ph idx="1"/>
          </p:nvPr>
        </p:nvSpPr>
        <p:spPr/>
        <p:txBody>
          <a:bodyPr/>
          <a:lstStyle/>
          <a:p>
            <a:r>
              <a:rPr lang="en-US" sz="2400" dirty="0" smtClean="0"/>
              <a:t>Asterisk vs. multiply       *    </a:t>
            </a:r>
            <a:r>
              <a:rPr lang="fr-FR" sz="2400" dirty="0"/>
              <a:t>×</a:t>
            </a:r>
            <a:endParaRPr lang="en-US" sz="2400" dirty="0" smtClean="0"/>
          </a:p>
          <a:p>
            <a:r>
              <a:rPr lang="en-US" sz="2400" dirty="0" smtClean="0"/>
              <a:t>Quotes			</a:t>
            </a:r>
            <a:r>
              <a:rPr lang="fr-FR" sz="2400" dirty="0" smtClean="0"/>
              <a:t>'...</a:t>
            </a:r>
            <a:r>
              <a:rPr lang="fr-FR" sz="2400" dirty="0"/>
              <a:t> '</a:t>
            </a:r>
            <a:r>
              <a:rPr lang="fr-FR" sz="2400" dirty="0" smtClean="0"/>
              <a:t>     "..."     </a:t>
            </a:r>
            <a:r>
              <a:rPr lang="en-US" sz="2400" dirty="0" smtClean="0"/>
              <a:t>“...”</a:t>
            </a:r>
          </a:p>
          <a:p>
            <a:pPr lvl="1"/>
            <a:r>
              <a:rPr lang="en-US" sz="2000" dirty="0" smtClean="0"/>
              <a:t>ASCII only has the straight quotes, not the curly ones</a:t>
            </a:r>
          </a:p>
          <a:p>
            <a:r>
              <a:rPr lang="en-US" sz="2400" dirty="0" smtClean="0"/>
              <a:t>Hyphens &amp; dashes	 -</a:t>
            </a:r>
            <a:r>
              <a:rPr lang="en-US" sz="2400" dirty="0"/>
              <a:t>	–	—</a:t>
            </a:r>
            <a:endParaRPr lang="en-US" sz="2400" dirty="0" smtClean="0"/>
          </a:p>
          <a:p>
            <a:pPr lvl="1"/>
            <a:r>
              <a:rPr lang="en-US" sz="2000" dirty="0" smtClean="0"/>
              <a:t>hyphens, en-dashes, </a:t>
            </a:r>
            <a:r>
              <a:rPr lang="en-US" sz="2000" dirty="0" err="1" smtClean="0"/>
              <a:t>em</a:t>
            </a:r>
            <a:r>
              <a:rPr lang="en-US" sz="2000" dirty="0" smtClean="0"/>
              <a:t>-dashes</a:t>
            </a:r>
          </a:p>
          <a:p>
            <a:r>
              <a:rPr lang="en-US" sz="2400" dirty="0" smtClean="0"/>
              <a:t>Spaces</a:t>
            </a:r>
          </a:p>
          <a:p>
            <a:pPr lvl="1"/>
            <a:r>
              <a:rPr lang="en-US" sz="2000" dirty="0" smtClean="0"/>
              <a:t>nonbreaking spaces are different from ordinary spaces</a:t>
            </a:r>
          </a:p>
          <a:p>
            <a:pPr marL="457200" lvl="1" indent="0">
              <a:buNone/>
            </a:pPr>
            <a:endParaRPr lang="en-US" sz="2000" dirty="0" smtClean="0"/>
          </a:p>
          <a:p>
            <a:endParaRPr lang="en-US" sz="2400" dirty="0"/>
          </a:p>
          <a:p>
            <a:endParaRPr lang="fr-FR" sz="2400" dirty="0" smtClean="0"/>
          </a:p>
          <a:p>
            <a:endParaRPr lang="fr-FR" sz="2400" dirty="0" smtClean="0"/>
          </a:p>
          <a:p>
            <a:endParaRPr lang="en-US" sz="2400" dirty="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14</a:t>
            </a:fld>
            <a:endParaRPr lang="en-US"/>
          </a:p>
        </p:txBody>
      </p:sp>
    </p:spTree>
    <p:extLst>
      <p:ext uri="{BB962C8B-B14F-4D97-AF65-F5344CB8AC3E}">
        <p14:creationId xmlns:p14="http://schemas.microsoft.com/office/powerpoint/2010/main" val="20853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ea typeface="ＭＳ Ｐゴシック" charset="-128"/>
              </a:rPr>
              <a:t>Font Selection</a:t>
            </a:r>
          </a:p>
        </p:txBody>
      </p:sp>
      <p:sp>
        <p:nvSpPr>
          <p:cNvPr id="68611" name="Text Placeholder 2"/>
          <p:cNvSpPr>
            <a:spLocks noGrp="1"/>
          </p:cNvSpPr>
          <p:nvPr>
            <p:ph type="body" idx="1"/>
          </p:nvPr>
        </p:nvSpPr>
        <p:spPr/>
        <p:txBody>
          <a:bodyPr/>
          <a:lstStyle/>
          <a:p>
            <a:r>
              <a:rPr lang="en-US" dirty="0">
                <a:ea typeface="Arial" charset="0"/>
              </a:rPr>
              <a:t>Simplicity &amp; contrast</a:t>
            </a:r>
          </a:p>
          <a:p>
            <a:pPr lvl="1"/>
            <a:r>
              <a:rPr lang="en-US" dirty="0">
                <a:ea typeface="Arial" charset="0"/>
              </a:rPr>
              <a:t>Don’t use more than 2 or 3 typefaces</a:t>
            </a:r>
          </a:p>
          <a:p>
            <a:pPr lvl="2"/>
            <a:r>
              <a:rPr lang="en-US" dirty="0">
                <a:ea typeface="Arial" charset="0"/>
              </a:rPr>
              <a:t>E.g., one for body text, one for display </a:t>
            </a:r>
            <a:r>
              <a:rPr lang="en-US" dirty="0" smtClean="0">
                <a:ea typeface="Arial" charset="0"/>
              </a:rPr>
              <a:t>text</a:t>
            </a:r>
          </a:p>
          <a:p>
            <a:pPr lvl="1"/>
            <a:r>
              <a:rPr lang="en-US" dirty="0" smtClean="0"/>
              <a:t>Don’t use two faces from the same font category</a:t>
            </a:r>
          </a:p>
          <a:p>
            <a:pPr lvl="2"/>
            <a:r>
              <a:rPr lang="en-US" dirty="0" smtClean="0">
                <a:ea typeface="Arial" charset="0"/>
              </a:rPr>
              <a:t>e.g. only one sans serif</a:t>
            </a:r>
            <a:endParaRPr lang="en-US" dirty="0">
              <a:ea typeface="Arial" charset="0"/>
            </a:endParaRPr>
          </a:p>
          <a:p>
            <a:pPr lvl="1"/>
            <a:r>
              <a:rPr lang="en-US" dirty="0">
                <a:ea typeface="Arial" charset="0"/>
              </a:rPr>
              <a:t>Use size, weight, style (e.g. italic/small caps), hue to establish essential contrasts</a:t>
            </a:r>
          </a:p>
          <a:p>
            <a:pPr lvl="2"/>
            <a:r>
              <a:rPr lang="en-US" dirty="0">
                <a:ea typeface="Arial" charset="0"/>
              </a:rPr>
              <a:t>But 4-5 font varieties should be enough</a:t>
            </a:r>
          </a:p>
        </p:txBody>
      </p:sp>
      <p:sp>
        <p:nvSpPr>
          <p:cNvPr id="6861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6861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68614" name="Slide Number Placeholder 5"/>
          <p:cNvSpPr>
            <a:spLocks noGrp="1"/>
          </p:cNvSpPr>
          <p:nvPr>
            <p:ph type="sldNum" sz="quarter" idx="12"/>
          </p:nvPr>
        </p:nvSpPr>
        <p:spPr>
          <a:noFill/>
        </p:spPr>
        <p:txBody>
          <a:bodyPr/>
          <a:lstStyle/>
          <a:p>
            <a:fld id="{443B61E7-4F13-7B4B-8D42-059004B4AF11}" type="slidenum">
              <a:rPr lang="en-US"/>
              <a:pPr/>
              <a:t>15</a:t>
            </a:fld>
            <a:endParaRPr lang="en-US"/>
          </a:p>
        </p:txBody>
      </p:sp>
    </p:spTree>
    <p:extLst>
      <p:ext uri="{BB962C8B-B14F-4D97-AF65-F5344CB8AC3E}">
        <p14:creationId xmlns:p14="http://schemas.microsoft.com/office/powerpoint/2010/main" val="3217788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 Properties in CSS</a:t>
            </a:r>
            <a:endParaRPr lang="en-US" dirty="0"/>
          </a:p>
        </p:txBody>
      </p:sp>
      <p:sp>
        <p:nvSpPr>
          <p:cNvPr id="3" name="Text Placeholder 2"/>
          <p:cNvSpPr>
            <a:spLocks noGrp="1"/>
          </p:cNvSpPr>
          <p:nvPr>
            <p:ph type="body" idx="1"/>
          </p:nvPr>
        </p:nvSpPr>
        <p:spPr>
          <a:xfrm>
            <a:off x="685800" y="990600"/>
            <a:ext cx="7772400" cy="5105400"/>
          </a:xfrm>
        </p:spPr>
        <p:txBody>
          <a:bodyPr/>
          <a:lstStyle/>
          <a:p>
            <a:r>
              <a:rPr lang="en-US" sz="2400" dirty="0" smtClean="0"/>
              <a:t>font-family: Georgia, “Times New Roman”, serif</a:t>
            </a:r>
          </a:p>
          <a:p>
            <a:pPr lvl="1"/>
            <a:r>
              <a:rPr lang="en-US" sz="2000" dirty="0" smtClean="0"/>
              <a:t>listed in order of priority</a:t>
            </a:r>
          </a:p>
          <a:p>
            <a:pPr lvl="1"/>
            <a:r>
              <a:rPr lang="en-US" sz="2000" dirty="0" smtClean="0"/>
              <a:t>generic families include serif, sans-serif, </a:t>
            </a:r>
            <a:r>
              <a:rPr lang="en-US" sz="2000" dirty="0" err="1" smtClean="0"/>
              <a:t>monospace</a:t>
            </a:r>
            <a:endParaRPr lang="en-US" sz="2000" dirty="0" smtClean="0"/>
          </a:p>
          <a:p>
            <a:r>
              <a:rPr lang="en-US" sz="2400" dirty="0" smtClean="0"/>
              <a:t>font-weight: bold</a:t>
            </a:r>
          </a:p>
          <a:p>
            <a:r>
              <a:rPr lang="en-US" sz="2400" dirty="0" smtClean="0"/>
              <a:t>font-style: italic</a:t>
            </a:r>
          </a:p>
          <a:p>
            <a:r>
              <a:rPr lang="en-US" sz="2400" dirty="0" smtClean="0"/>
              <a:t>line-height: 120%</a:t>
            </a:r>
          </a:p>
          <a:p>
            <a:endParaRPr lang="en-US" sz="2000" dirty="0"/>
          </a:p>
          <a:p>
            <a:r>
              <a:rPr lang="en-US" sz="2000" dirty="0" smtClean="0"/>
              <a:t>@font-face {</a:t>
            </a:r>
            <a:br>
              <a:rPr lang="en-US" sz="2000" dirty="0" smtClean="0"/>
            </a:br>
            <a:r>
              <a:rPr lang="en-US" sz="2000" dirty="0" smtClean="0"/>
              <a:t>	font-family: ‘Droid Sans’;</a:t>
            </a:r>
            <a:br>
              <a:rPr lang="en-US" sz="2000" dirty="0" smtClean="0"/>
            </a:br>
            <a:r>
              <a:rPr lang="en-US" sz="2000" dirty="0" smtClean="0"/>
              <a:t>	</a:t>
            </a:r>
            <a:r>
              <a:rPr lang="en-US" sz="2000" dirty="0" err="1" smtClean="0"/>
              <a:t>src</a:t>
            </a:r>
            <a:r>
              <a:rPr lang="en-US" sz="2000" dirty="0" smtClean="0"/>
              <a:t>: local(‘Droid Sans’), </a:t>
            </a:r>
            <a:r>
              <a:rPr lang="en-US" sz="2000" dirty="0" err="1" smtClean="0"/>
              <a:t>url</a:t>
            </a:r>
            <a:r>
              <a:rPr lang="en-US" sz="2000" dirty="0" smtClean="0"/>
              <a:t>(‘http://...’)</a:t>
            </a:r>
            <a:br>
              <a:rPr lang="en-US" sz="2000" dirty="0" smtClean="0"/>
            </a:br>
            <a:r>
              <a:rPr lang="en-US" sz="2000" dirty="0" smtClean="0"/>
              <a:t>}</a:t>
            </a:r>
            <a:endParaRPr lang="en-US" sz="2000" dirty="0"/>
          </a:p>
          <a:p>
            <a:r>
              <a:rPr lang="en-US" sz="2000" dirty="0" smtClean="0"/>
              <a:t>Google web fonts</a:t>
            </a:r>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16</a:t>
            </a:fld>
            <a:endParaRPr lang="en-US"/>
          </a:p>
        </p:txBody>
      </p:sp>
    </p:spTree>
    <p:extLst>
      <p:ext uri="{BB962C8B-B14F-4D97-AF65-F5344CB8AC3E}">
        <p14:creationId xmlns:p14="http://schemas.microsoft.com/office/powerpoint/2010/main" val="240579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Tools</a:t>
            </a:r>
          </a:p>
        </p:txBody>
      </p:sp>
      <p:sp>
        <p:nvSpPr>
          <p:cNvPr id="3" name="Text Placeholder 2"/>
          <p:cNvSpPr>
            <a:spLocks noGrp="1"/>
          </p:cNvSpPr>
          <p:nvPr>
            <p:ph type="body" idx="1"/>
          </p:nvPr>
        </p:nvSpPr>
        <p:spPr/>
        <p:txBody>
          <a:bodyPr/>
          <a:lstStyle/>
          <a:p>
            <a:r>
              <a:rPr lang="en-US" dirty="0" smtClean="0"/>
              <a:t>Use </a:t>
            </a:r>
            <a:r>
              <a:rPr lang="en-US" dirty="0"/>
              <a:t>browser developer tools to examine CSS style</a:t>
            </a:r>
          </a:p>
          <a:p>
            <a:r>
              <a:rPr lang="en-US" dirty="0" err="1"/>
              <a:t>Indentifont</a:t>
            </a:r>
            <a:r>
              <a:rPr lang="en-US" dirty="0"/>
              <a:t> (20 questions about fonts)</a:t>
            </a:r>
          </a:p>
          <a:p>
            <a:r>
              <a:rPr lang="en-US" dirty="0" err="1"/>
              <a:t>WhatTheFont</a:t>
            </a:r>
            <a:r>
              <a:rPr lang="en-US" dirty="0"/>
              <a:t> (image lookup)</a:t>
            </a:r>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pPr>
              <a:defRPr/>
            </a:pPr>
            <a:fld id="{639019EC-95C2-EF4C-BDEC-98EC9232C59A}" type="slidenum">
              <a:rPr lang="en-US"/>
              <a:pPr>
                <a:defRPr/>
              </a:pPr>
              <a:t>17</a:t>
            </a:fld>
            <a:endParaRPr lang="en-US"/>
          </a:p>
        </p:txBody>
      </p:sp>
    </p:spTree>
    <p:extLst>
      <p:ext uri="{BB962C8B-B14F-4D97-AF65-F5344CB8AC3E}">
        <p14:creationId xmlns:p14="http://schemas.microsoft.com/office/powerpoint/2010/main" val="4222053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sz="2400" dirty="0" smtClean="0"/>
              <a:t>Which of the following statements are true? (</a:t>
            </a:r>
            <a:r>
              <a:rPr lang="en-US" sz="2400" b="1" dirty="0" smtClean="0"/>
              <a:t>choose all good answers</a:t>
            </a:r>
            <a:r>
              <a:rPr lang="en-US" sz="2400" dirty="0" smtClean="0"/>
              <a:t>):</a:t>
            </a:r>
          </a:p>
          <a:p>
            <a:pPr marL="914400" lvl="1" indent="-457200">
              <a:buFont typeface="+mj-lt"/>
              <a:buAutoNum type="alphaUcPeriod"/>
            </a:pPr>
            <a:r>
              <a:rPr lang="en-US" sz="2000" dirty="0" smtClean="0"/>
              <a:t>Using small leading makes text appear darker.</a:t>
            </a:r>
          </a:p>
          <a:p>
            <a:pPr marL="914400" lvl="1" indent="-457200">
              <a:buFont typeface="+mj-lt"/>
              <a:buAutoNum type="alphaUcPeriod"/>
            </a:pPr>
            <a:r>
              <a:rPr lang="en-US" sz="2000" dirty="0" smtClean="0"/>
              <a:t>Setting a paragraph’s text-width to at least 100em makes it easy to read.</a:t>
            </a:r>
          </a:p>
          <a:p>
            <a:pPr marL="914400" lvl="1" indent="-457200">
              <a:buFont typeface="+mj-lt"/>
              <a:buAutoNum type="alphaUcPeriod"/>
            </a:pPr>
            <a:r>
              <a:rPr lang="en-US" sz="2000" dirty="0" smtClean="0"/>
              <a:t>Numbers can be uppercase or lowercase.</a:t>
            </a:r>
          </a:p>
          <a:p>
            <a:pPr marL="914400" lvl="1" indent="-457200">
              <a:buFont typeface="+mj-lt"/>
              <a:buAutoNum type="alphaUcPeriod"/>
            </a:pPr>
            <a:r>
              <a:rPr lang="en-US" sz="2000" dirty="0" smtClean="0"/>
              <a:t>A badly-kerned font can lead to reading errors.</a:t>
            </a:r>
          </a:p>
          <a:p>
            <a:pPr marL="914400" lvl="1" indent="-457200">
              <a:buFont typeface="+mj-lt"/>
              <a:buAutoNum type="alphaUcPeriod"/>
            </a:pPr>
            <a:endParaRPr lang="en-US" sz="2000" dirty="0" smtClean="0"/>
          </a:p>
          <a:p>
            <a:pPr marL="914400" lvl="1" indent="-457200">
              <a:buFont typeface="+mj-lt"/>
              <a:buAutoNum type="alphaUcPeriod"/>
            </a:pPr>
            <a:endParaRPr lang="en-US" sz="2000" dirty="0" smtClean="0"/>
          </a:p>
          <a:p>
            <a:pPr marL="914400" lvl="1" indent="-457200">
              <a:buFont typeface="+mj-lt"/>
              <a:buAutoNum type="alphaUcPeriod"/>
            </a:pPr>
            <a:endParaRPr lang="en-US" sz="2000"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18</a:t>
            </a:fld>
            <a:endParaRPr lang="en-US"/>
          </a:p>
        </p:txBody>
      </p:sp>
    </p:spTree>
    <p:extLst>
      <p:ext uri="{BB962C8B-B14F-4D97-AF65-F5344CB8AC3E}">
        <p14:creationId xmlns:p14="http://schemas.microsoft.com/office/powerpoint/2010/main" val="1895756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6"/>
          <p:cNvSpPr>
            <a:spLocks noGrp="1"/>
          </p:cNvSpPr>
          <p:nvPr>
            <p:ph type="title"/>
          </p:nvPr>
        </p:nvSpPr>
        <p:spPr/>
        <p:txBody>
          <a:bodyPr/>
          <a:lstStyle/>
          <a:p>
            <a:r>
              <a:rPr lang="en-US">
                <a:ea typeface="ＭＳ Ｐゴシック" charset="-128"/>
              </a:rPr>
              <a:t>Summary</a:t>
            </a:r>
          </a:p>
        </p:txBody>
      </p:sp>
      <p:sp>
        <p:nvSpPr>
          <p:cNvPr id="70659" name="Text Placeholder 7"/>
          <p:cNvSpPr>
            <a:spLocks noGrp="1"/>
          </p:cNvSpPr>
          <p:nvPr>
            <p:ph type="body" idx="1"/>
          </p:nvPr>
        </p:nvSpPr>
        <p:spPr/>
        <p:txBody>
          <a:bodyPr/>
          <a:lstStyle/>
          <a:p>
            <a:r>
              <a:rPr lang="en-US" dirty="0" smtClean="0">
                <a:ea typeface="Arial" charset="0"/>
              </a:rPr>
              <a:t>Whitespace </a:t>
            </a:r>
            <a:r>
              <a:rPr lang="en-US" dirty="0">
                <a:ea typeface="Arial" charset="0"/>
              </a:rPr>
              <a:t>matters for text</a:t>
            </a:r>
          </a:p>
          <a:p>
            <a:pPr lvl="1"/>
            <a:r>
              <a:rPr lang="en-US" dirty="0">
                <a:ea typeface="Arial" charset="0"/>
              </a:rPr>
              <a:t>Use generous margins, line spacing, short lines</a:t>
            </a:r>
          </a:p>
          <a:p>
            <a:r>
              <a:rPr lang="en-US" dirty="0">
                <a:ea typeface="Arial" charset="0"/>
              </a:rPr>
              <a:t>Keep font choices simple</a:t>
            </a:r>
          </a:p>
          <a:p>
            <a:pPr lvl="1"/>
            <a:r>
              <a:rPr lang="en-US" dirty="0">
                <a:ea typeface="Arial" charset="0"/>
              </a:rPr>
              <a:t>Few typefaces, few sizes and styles</a:t>
            </a:r>
          </a:p>
          <a:p>
            <a:endParaRPr lang="en-US" dirty="0">
              <a:ea typeface="Arial" charset="0"/>
            </a:endParaRPr>
          </a:p>
          <a:p>
            <a:endParaRPr lang="en-US" dirty="0">
              <a:ea typeface="Arial" charset="0"/>
            </a:endParaRPr>
          </a:p>
        </p:txBody>
      </p:sp>
      <p:sp>
        <p:nvSpPr>
          <p:cNvPr id="7066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7066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70662" name="Slide Number Placeholder 5"/>
          <p:cNvSpPr>
            <a:spLocks noGrp="1"/>
          </p:cNvSpPr>
          <p:nvPr>
            <p:ph type="sldNum" sz="quarter" idx="12"/>
          </p:nvPr>
        </p:nvSpPr>
        <p:spPr>
          <a:noFill/>
        </p:spPr>
        <p:txBody>
          <a:bodyPr/>
          <a:lstStyle/>
          <a:p>
            <a:fld id="{0497C093-04AD-A841-A8D7-5632503AC26A}" type="slidenum">
              <a:rPr lang="en-US"/>
              <a:pPr/>
              <a:t>19</a:t>
            </a:fld>
            <a:endParaRPr lang="en-US"/>
          </a:p>
        </p:txBody>
      </p:sp>
    </p:spTree>
    <p:extLst>
      <p:ext uri="{BB962C8B-B14F-4D97-AF65-F5344CB8AC3E}">
        <p14:creationId xmlns:p14="http://schemas.microsoft.com/office/powerpoint/2010/main" val="3234478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UI Hall of Fame or Shame?</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2</a:t>
            </a:fld>
            <a:endParaRPr lang="en-US"/>
          </a:p>
        </p:txBody>
      </p:sp>
      <p:pic>
        <p:nvPicPr>
          <p:cNvPr id="8" name="Picture 7"/>
          <p:cNvPicPr>
            <a:picLocks noChangeAspect="1"/>
          </p:cNvPicPr>
          <p:nvPr/>
        </p:nvPicPr>
        <p:blipFill>
          <a:blip r:embed="rId3"/>
          <a:stretch>
            <a:fillRect/>
          </a:stretch>
        </p:blipFill>
        <p:spPr>
          <a:xfrm>
            <a:off x="152400" y="1447800"/>
            <a:ext cx="8878931" cy="3505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14919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smtClean="0">
                <a:ea typeface="ＭＳ Ｐゴシック" charset="-128"/>
              </a:rPr>
              <a:t>Today’s Topics</a:t>
            </a:r>
            <a:endParaRPr lang="en-US" dirty="0">
              <a:ea typeface="ＭＳ Ｐゴシック" charset="-128"/>
            </a:endParaRPr>
          </a:p>
        </p:txBody>
      </p:sp>
      <p:sp>
        <p:nvSpPr>
          <p:cNvPr id="54275" name="Text Placeholder 2"/>
          <p:cNvSpPr>
            <a:spLocks noGrp="1"/>
          </p:cNvSpPr>
          <p:nvPr>
            <p:ph type="body" idx="1"/>
          </p:nvPr>
        </p:nvSpPr>
        <p:spPr/>
        <p:txBody>
          <a:bodyPr/>
          <a:lstStyle/>
          <a:p>
            <a:r>
              <a:rPr lang="en-US" dirty="0" smtClean="0">
                <a:ea typeface="Arial" charset="0"/>
              </a:rPr>
              <a:t>Readability</a:t>
            </a:r>
          </a:p>
          <a:p>
            <a:r>
              <a:rPr lang="en-US" dirty="0" smtClean="0"/>
              <a:t>Fonts</a:t>
            </a:r>
          </a:p>
          <a:p>
            <a:r>
              <a:rPr lang="en-US" dirty="0" smtClean="0">
                <a:ea typeface="Arial" charset="0"/>
              </a:rPr>
              <a:t>Whitespace</a:t>
            </a:r>
          </a:p>
        </p:txBody>
      </p:sp>
      <p:sp>
        <p:nvSpPr>
          <p:cNvPr id="54276"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5427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54278" name="Slide Number Placeholder 5"/>
          <p:cNvSpPr>
            <a:spLocks noGrp="1"/>
          </p:cNvSpPr>
          <p:nvPr>
            <p:ph type="sldNum" sz="quarter" idx="12"/>
          </p:nvPr>
        </p:nvSpPr>
        <p:spPr>
          <a:noFill/>
        </p:spPr>
        <p:txBody>
          <a:bodyPr/>
          <a:lstStyle/>
          <a:p>
            <a:fld id="{2B36149B-BC5C-764B-A8EF-D2EED458AD54}" type="slidenum">
              <a:rPr lang="en-US"/>
              <a:pPr/>
              <a:t>3</a:t>
            </a:fld>
            <a:endParaRPr lang="en-US"/>
          </a:p>
        </p:txBody>
      </p:sp>
    </p:spTree>
    <p:extLst>
      <p:ext uri="{BB962C8B-B14F-4D97-AF65-F5344CB8AC3E}">
        <p14:creationId xmlns:p14="http://schemas.microsoft.com/office/powerpoint/2010/main" val="16222669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Readability</a:t>
            </a:r>
            <a:endParaRPr lang="en-US" dirty="0"/>
          </a:p>
        </p:txBody>
      </p:sp>
      <p:sp>
        <p:nvSpPr>
          <p:cNvPr id="3" name="Text Placeholder 2"/>
          <p:cNvSpPr>
            <a:spLocks noGrp="1"/>
          </p:cNvSpPr>
          <p:nvPr>
            <p:ph type="body" idx="1"/>
          </p:nvPr>
        </p:nvSpPr>
        <p:spPr/>
        <p:txBody>
          <a:bodyPr/>
          <a:lstStyle/>
          <a:p>
            <a:r>
              <a:rPr lang="en-US" dirty="0"/>
              <a:t>Reading </a:t>
            </a:r>
            <a:r>
              <a:rPr lang="en-US" dirty="0" smtClean="0"/>
              <a:t>process consists of fixations </a:t>
            </a:r>
            <a:r>
              <a:rPr lang="en-US" dirty="0"/>
              <a:t>and saccades</a:t>
            </a:r>
          </a:p>
          <a:p>
            <a:r>
              <a:rPr lang="en-US" dirty="0"/>
              <a:t>Readability vs. </a:t>
            </a:r>
            <a:r>
              <a:rPr lang="en-US" dirty="0" smtClean="0"/>
              <a:t>legibility</a:t>
            </a:r>
          </a:p>
          <a:p>
            <a:r>
              <a:rPr lang="en-US" dirty="0" smtClean="0"/>
              <a:t>Metrics of readability</a:t>
            </a:r>
            <a:endParaRPr lang="en-US" dirty="0"/>
          </a:p>
          <a:p>
            <a:pPr lvl="1"/>
            <a:r>
              <a:rPr lang="en-US" dirty="0" smtClean="0"/>
              <a:t>Speed</a:t>
            </a:r>
            <a:endParaRPr lang="en-US" dirty="0"/>
          </a:p>
          <a:p>
            <a:pPr lvl="1"/>
            <a:r>
              <a:rPr lang="en-US" dirty="0" smtClean="0"/>
              <a:t>Comprehension</a:t>
            </a:r>
          </a:p>
          <a:p>
            <a:pPr lvl="1"/>
            <a:r>
              <a:rPr lang="en-US" dirty="0"/>
              <a:t>S</a:t>
            </a:r>
            <a:r>
              <a:rPr lang="en-US" dirty="0" smtClean="0"/>
              <a:t>ubjective </a:t>
            </a:r>
            <a:r>
              <a:rPr lang="en-US" dirty="0"/>
              <a:t>preference</a:t>
            </a:r>
          </a:p>
          <a:p>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4</a:t>
            </a:fld>
            <a:endParaRPr lang="en-US"/>
          </a:p>
        </p:txBody>
      </p:sp>
    </p:spTree>
    <p:extLst>
      <p:ext uri="{BB962C8B-B14F-4D97-AF65-F5344CB8AC3E}">
        <p14:creationId xmlns:p14="http://schemas.microsoft.com/office/powerpoint/2010/main" val="64124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ea typeface="ＭＳ Ｐゴシック" charset="-128"/>
              </a:rPr>
              <a:t>Dimensions of a Font</a:t>
            </a:r>
          </a:p>
        </p:txBody>
      </p:sp>
      <p:sp>
        <p:nvSpPr>
          <p:cNvPr id="56323"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56324"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56325" name="Slide Number Placeholder 5"/>
          <p:cNvSpPr>
            <a:spLocks noGrp="1"/>
          </p:cNvSpPr>
          <p:nvPr>
            <p:ph type="sldNum" sz="quarter" idx="12"/>
          </p:nvPr>
        </p:nvSpPr>
        <p:spPr>
          <a:noFill/>
        </p:spPr>
        <p:txBody>
          <a:bodyPr/>
          <a:lstStyle/>
          <a:p>
            <a:fld id="{339BF7FB-A1BF-2245-9046-078CAAE13C35}" type="slidenum">
              <a:rPr lang="en-US"/>
              <a:pPr/>
              <a:t>5</a:t>
            </a:fld>
            <a:endParaRPr lang="en-US"/>
          </a:p>
        </p:txBody>
      </p:sp>
      <p:sp>
        <p:nvSpPr>
          <p:cNvPr id="56326" name="TextBox 6"/>
          <p:cNvSpPr txBox="1">
            <a:spLocks noChangeArrowheads="1"/>
          </p:cNvSpPr>
          <p:nvPr/>
        </p:nvSpPr>
        <p:spPr bwMode="auto">
          <a:xfrm>
            <a:off x="1371600" y="1752600"/>
            <a:ext cx="6399213" cy="1862138"/>
          </a:xfrm>
          <a:prstGeom prst="rect">
            <a:avLst/>
          </a:prstGeom>
          <a:noFill/>
          <a:ln w="9525">
            <a:noFill/>
            <a:miter lim="800000"/>
            <a:headEnd/>
            <a:tailEnd/>
          </a:ln>
        </p:spPr>
        <p:txBody>
          <a:bodyPr wrap="none">
            <a:prstTxWarp prst="textNoShape">
              <a:avLst/>
            </a:prstTxWarp>
            <a:spAutoFit/>
          </a:bodyPr>
          <a:lstStyle/>
          <a:p>
            <a:r>
              <a:rPr lang="en-US" sz="11500" dirty="0" err="1">
                <a:latin typeface="Georgia" charset="0"/>
              </a:rPr>
              <a:t>xdgmenA</a:t>
            </a:r>
            <a:endParaRPr lang="en-US" sz="11500" dirty="0">
              <a:latin typeface="Georgia" charset="0"/>
            </a:endParaRPr>
          </a:p>
        </p:txBody>
      </p:sp>
      <p:cxnSp>
        <p:nvCxnSpPr>
          <p:cNvPr id="56327" name="Straight Connector 8"/>
          <p:cNvCxnSpPr>
            <a:cxnSpLocks noChangeShapeType="1"/>
          </p:cNvCxnSpPr>
          <p:nvPr/>
        </p:nvCxnSpPr>
        <p:spPr bwMode="auto">
          <a:xfrm>
            <a:off x="381000" y="2553807"/>
            <a:ext cx="6629400" cy="22225"/>
          </a:xfrm>
          <a:prstGeom prst="line">
            <a:avLst/>
          </a:prstGeom>
          <a:noFill/>
          <a:ln w="3175">
            <a:solidFill>
              <a:schemeClr val="tx1"/>
            </a:solidFill>
            <a:prstDash val="dash"/>
            <a:round/>
            <a:headEnd/>
            <a:tailEnd/>
          </a:ln>
        </p:spPr>
      </p:cxnSp>
      <p:cxnSp>
        <p:nvCxnSpPr>
          <p:cNvPr id="10" name="Straight Connector 9"/>
          <p:cNvCxnSpPr>
            <a:cxnSpLocks noChangeShapeType="1"/>
          </p:cNvCxnSpPr>
          <p:nvPr/>
        </p:nvCxnSpPr>
        <p:spPr bwMode="auto">
          <a:xfrm>
            <a:off x="381000" y="3276600"/>
            <a:ext cx="8382000" cy="1587"/>
          </a:xfrm>
          <a:prstGeom prst="line">
            <a:avLst/>
          </a:prstGeom>
          <a:noFill/>
          <a:ln w="25400">
            <a:solidFill>
              <a:schemeClr val="accent2"/>
            </a:solidFill>
            <a:round/>
            <a:headEnd/>
            <a:tailEnd/>
          </a:ln>
          <a:effectLst>
            <a:outerShdw blurRad="63500" dist="20000" dir="5400000" rotWithShape="0">
              <a:srgbClr val="000000">
                <a:alpha val="37999"/>
              </a:srgbClr>
            </a:outerShdw>
          </a:effectLst>
        </p:spPr>
      </p:cxnSp>
      <p:sp>
        <p:nvSpPr>
          <p:cNvPr id="56329" name="TextBox 10"/>
          <p:cNvSpPr txBox="1">
            <a:spLocks noChangeArrowheads="1"/>
          </p:cNvSpPr>
          <p:nvPr/>
        </p:nvSpPr>
        <p:spPr bwMode="auto">
          <a:xfrm>
            <a:off x="8002588" y="2952750"/>
            <a:ext cx="1141412" cy="400050"/>
          </a:xfrm>
          <a:prstGeom prst="rect">
            <a:avLst/>
          </a:prstGeom>
          <a:noFill/>
          <a:ln w="9525">
            <a:noFill/>
            <a:miter lim="800000"/>
            <a:headEnd/>
            <a:tailEnd/>
          </a:ln>
        </p:spPr>
        <p:txBody>
          <a:bodyPr wrap="none">
            <a:prstTxWarp prst="textNoShape">
              <a:avLst/>
            </a:prstTxWarp>
            <a:spAutoFit/>
          </a:bodyPr>
          <a:lstStyle/>
          <a:p>
            <a:r>
              <a:rPr lang="en-US"/>
              <a:t>baseline</a:t>
            </a:r>
          </a:p>
        </p:txBody>
      </p:sp>
      <p:sp>
        <p:nvSpPr>
          <p:cNvPr id="56330" name="TextBox 11"/>
          <p:cNvSpPr txBox="1">
            <a:spLocks noChangeArrowheads="1"/>
          </p:cNvSpPr>
          <p:nvPr/>
        </p:nvSpPr>
        <p:spPr bwMode="auto">
          <a:xfrm>
            <a:off x="46038" y="2667000"/>
            <a:ext cx="1096962" cy="400050"/>
          </a:xfrm>
          <a:prstGeom prst="rect">
            <a:avLst/>
          </a:prstGeom>
          <a:noFill/>
          <a:ln w="9525">
            <a:noFill/>
            <a:miter lim="800000"/>
            <a:headEnd/>
            <a:tailEnd/>
          </a:ln>
        </p:spPr>
        <p:txBody>
          <a:bodyPr wrap="none">
            <a:prstTxWarp prst="textNoShape">
              <a:avLst/>
            </a:prstTxWarp>
            <a:spAutoFit/>
          </a:bodyPr>
          <a:lstStyle/>
          <a:p>
            <a:r>
              <a:rPr lang="en-US"/>
              <a:t>x-height</a:t>
            </a:r>
          </a:p>
        </p:txBody>
      </p:sp>
      <p:sp>
        <p:nvSpPr>
          <p:cNvPr id="56331" name="TextBox 12"/>
          <p:cNvSpPr txBox="1">
            <a:spLocks noChangeArrowheads="1"/>
          </p:cNvSpPr>
          <p:nvPr/>
        </p:nvSpPr>
        <p:spPr bwMode="auto">
          <a:xfrm>
            <a:off x="3870325" y="3714750"/>
            <a:ext cx="1082675" cy="400050"/>
          </a:xfrm>
          <a:prstGeom prst="rect">
            <a:avLst/>
          </a:prstGeom>
          <a:noFill/>
          <a:ln w="9525">
            <a:noFill/>
            <a:miter lim="800000"/>
            <a:headEnd/>
            <a:tailEnd/>
          </a:ln>
        </p:spPr>
        <p:txBody>
          <a:bodyPr wrap="none">
            <a:prstTxWarp prst="textNoShape">
              <a:avLst/>
            </a:prstTxWarp>
            <a:spAutoFit/>
          </a:bodyPr>
          <a:lstStyle/>
          <a:p>
            <a:r>
              <a:rPr lang="en-US"/>
              <a:t>m-width</a:t>
            </a:r>
          </a:p>
        </p:txBody>
      </p:sp>
      <p:sp>
        <p:nvSpPr>
          <p:cNvPr id="56332" name="TextBox 13"/>
          <p:cNvSpPr txBox="1">
            <a:spLocks noChangeArrowheads="1"/>
          </p:cNvSpPr>
          <p:nvPr/>
        </p:nvSpPr>
        <p:spPr bwMode="auto">
          <a:xfrm>
            <a:off x="5694363" y="3714750"/>
            <a:ext cx="1011237" cy="400050"/>
          </a:xfrm>
          <a:prstGeom prst="rect">
            <a:avLst/>
          </a:prstGeom>
          <a:noFill/>
          <a:ln w="9525">
            <a:noFill/>
            <a:miter lim="800000"/>
            <a:headEnd/>
            <a:tailEnd/>
          </a:ln>
        </p:spPr>
        <p:txBody>
          <a:bodyPr wrap="none">
            <a:prstTxWarp prst="textNoShape">
              <a:avLst/>
            </a:prstTxWarp>
            <a:spAutoFit/>
          </a:bodyPr>
          <a:lstStyle/>
          <a:p>
            <a:r>
              <a:rPr lang="en-US"/>
              <a:t>n-width</a:t>
            </a:r>
          </a:p>
        </p:txBody>
      </p:sp>
      <p:sp>
        <p:nvSpPr>
          <p:cNvPr id="56333" name="TextBox 14"/>
          <p:cNvSpPr txBox="1">
            <a:spLocks noChangeArrowheads="1"/>
          </p:cNvSpPr>
          <p:nvPr/>
        </p:nvSpPr>
        <p:spPr bwMode="auto">
          <a:xfrm>
            <a:off x="2667000" y="1752600"/>
            <a:ext cx="1239838" cy="400050"/>
          </a:xfrm>
          <a:prstGeom prst="rect">
            <a:avLst/>
          </a:prstGeom>
          <a:noFill/>
          <a:ln w="9525">
            <a:noFill/>
            <a:miter lim="800000"/>
            <a:headEnd/>
            <a:tailEnd/>
          </a:ln>
        </p:spPr>
        <p:txBody>
          <a:bodyPr wrap="none">
            <a:prstTxWarp prst="textNoShape">
              <a:avLst/>
            </a:prstTxWarp>
            <a:spAutoFit/>
          </a:bodyPr>
          <a:lstStyle/>
          <a:p>
            <a:r>
              <a:rPr lang="en-US"/>
              <a:t>ascender</a:t>
            </a:r>
          </a:p>
        </p:txBody>
      </p:sp>
      <p:sp>
        <p:nvSpPr>
          <p:cNvPr id="56334" name="TextBox 15"/>
          <p:cNvSpPr txBox="1">
            <a:spLocks noChangeArrowheads="1"/>
          </p:cNvSpPr>
          <p:nvPr/>
        </p:nvSpPr>
        <p:spPr bwMode="auto">
          <a:xfrm>
            <a:off x="2895600" y="4267200"/>
            <a:ext cx="1382713" cy="400050"/>
          </a:xfrm>
          <a:prstGeom prst="rect">
            <a:avLst/>
          </a:prstGeom>
          <a:noFill/>
          <a:ln w="9525">
            <a:noFill/>
            <a:miter lim="800000"/>
            <a:headEnd/>
            <a:tailEnd/>
          </a:ln>
        </p:spPr>
        <p:txBody>
          <a:bodyPr wrap="none">
            <a:prstTxWarp prst="textNoShape">
              <a:avLst/>
            </a:prstTxWarp>
            <a:spAutoFit/>
          </a:bodyPr>
          <a:lstStyle/>
          <a:p>
            <a:r>
              <a:rPr lang="en-US"/>
              <a:t>descender</a:t>
            </a:r>
          </a:p>
        </p:txBody>
      </p:sp>
      <p:sp>
        <p:nvSpPr>
          <p:cNvPr id="56335" name="TextBox 16"/>
          <p:cNvSpPr txBox="1">
            <a:spLocks noChangeArrowheads="1"/>
          </p:cNvSpPr>
          <p:nvPr/>
        </p:nvSpPr>
        <p:spPr bwMode="auto">
          <a:xfrm>
            <a:off x="1600200" y="3714750"/>
            <a:ext cx="739775" cy="400050"/>
          </a:xfrm>
          <a:prstGeom prst="rect">
            <a:avLst/>
          </a:prstGeom>
          <a:noFill/>
          <a:ln w="9525">
            <a:noFill/>
            <a:miter lim="800000"/>
            <a:headEnd/>
            <a:tailEnd/>
          </a:ln>
        </p:spPr>
        <p:txBody>
          <a:bodyPr wrap="none">
            <a:prstTxWarp prst="textNoShape">
              <a:avLst/>
            </a:prstTxWarp>
            <a:spAutoFit/>
          </a:bodyPr>
          <a:lstStyle/>
          <a:p>
            <a:r>
              <a:rPr lang="en-US"/>
              <a:t>stem</a:t>
            </a:r>
          </a:p>
        </p:txBody>
      </p:sp>
      <p:sp>
        <p:nvSpPr>
          <p:cNvPr id="56336" name="TextBox 17"/>
          <p:cNvSpPr txBox="1">
            <a:spLocks noChangeArrowheads="1"/>
          </p:cNvSpPr>
          <p:nvPr/>
        </p:nvSpPr>
        <p:spPr bwMode="auto">
          <a:xfrm>
            <a:off x="1676400" y="2057400"/>
            <a:ext cx="714375" cy="400050"/>
          </a:xfrm>
          <a:prstGeom prst="rect">
            <a:avLst/>
          </a:prstGeom>
          <a:noFill/>
          <a:ln w="9525">
            <a:noFill/>
            <a:miter lim="800000"/>
            <a:headEnd/>
            <a:tailEnd/>
          </a:ln>
        </p:spPr>
        <p:txBody>
          <a:bodyPr wrap="none">
            <a:prstTxWarp prst="textNoShape">
              <a:avLst/>
            </a:prstTxWarp>
            <a:spAutoFit/>
          </a:bodyPr>
          <a:lstStyle/>
          <a:p>
            <a:r>
              <a:rPr lang="en-US"/>
              <a:t>bowl</a:t>
            </a:r>
          </a:p>
        </p:txBody>
      </p:sp>
      <p:sp>
        <p:nvSpPr>
          <p:cNvPr id="56337" name="TextBox 18"/>
          <p:cNvSpPr txBox="1">
            <a:spLocks noChangeArrowheads="1"/>
          </p:cNvSpPr>
          <p:nvPr/>
        </p:nvSpPr>
        <p:spPr bwMode="auto">
          <a:xfrm>
            <a:off x="5715000" y="2057400"/>
            <a:ext cx="1138238" cy="400050"/>
          </a:xfrm>
          <a:prstGeom prst="rect">
            <a:avLst/>
          </a:prstGeom>
          <a:noFill/>
          <a:ln w="9525">
            <a:noFill/>
            <a:miter lim="800000"/>
            <a:headEnd/>
            <a:tailEnd/>
          </a:ln>
        </p:spPr>
        <p:txBody>
          <a:bodyPr wrap="none">
            <a:prstTxWarp prst="textNoShape">
              <a:avLst/>
            </a:prstTxWarp>
            <a:spAutoFit/>
          </a:bodyPr>
          <a:lstStyle/>
          <a:p>
            <a:r>
              <a:rPr lang="en-US"/>
              <a:t>aperture</a:t>
            </a:r>
          </a:p>
        </p:txBody>
      </p:sp>
      <p:cxnSp>
        <p:nvCxnSpPr>
          <p:cNvPr id="21" name="Curved Connector 20"/>
          <p:cNvCxnSpPr>
            <a:cxnSpLocks noChangeShapeType="1"/>
            <a:stCxn id="56337" idx="2"/>
          </p:cNvCxnSpPr>
          <p:nvPr/>
        </p:nvCxnSpPr>
        <p:spPr bwMode="auto">
          <a:xfrm rot="5400000">
            <a:off x="5704682" y="2391568"/>
            <a:ext cx="514350" cy="646113"/>
          </a:xfrm>
          <a:prstGeom prst="curvedConnector2">
            <a:avLst/>
          </a:prstGeom>
          <a:noFill/>
          <a:ln w="25400">
            <a:solidFill>
              <a:schemeClr val="accent1"/>
            </a:solidFill>
            <a:round/>
            <a:headEnd/>
            <a:tailEnd type="arrow" w="med" len="med"/>
          </a:ln>
          <a:effectLst>
            <a:outerShdw blurRad="63500" dist="20000" dir="5400000" rotWithShape="0">
              <a:srgbClr val="000000">
                <a:alpha val="37999"/>
              </a:srgbClr>
            </a:outerShdw>
          </a:effectLst>
        </p:spPr>
      </p:cxnSp>
      <p:cxnSp>
        <p:nvCxnSpPr>
          <p:cNvPr id="22" name="Curved Connector 21"/>
          <p:cNvCxnSpPr>
            <a:cxnSpLocks noChangeShapeType="1"/>
            <a:stCxn id="56334" idx="0"/>
          </p:cNvCxnSpPr>
          <p:nvPr/>
        </p:nvCxnSpPr>
        <p:spPr bwMode="auto">
          <a:xfrm rot="16200000" flipV="1">
            <a:off x="3164682" y="3845718"/>
            <a:ext cx="685800" cy="157163"/>
          </a:xfrm>
          <a:prstGeom prst="curvedConnector3">
            <a:avLst>
              <a:gd name="adj1" fmla="val 50000"/>
            </a:avLst>
          </a:prstGeom>
          <a:noFill/>
          <a:ln w="25400">
            <a:solidFill>
              <a:schemeClr val="accent1"/>
            </a:solidFill>
            <a:round/>
            <a:headEnd/>
            <a:tailEnd type="arrow" w="med" len="med"/>
          </a:ln>
          <a:effectLst>
            <a:outerShdw blurRad="63500" dist="20000" dir="5400000" rotWithShape="0">
              <a:srgbClr val="000000">
                <a:alpha val="37999"/>
              </a:srgbClr>
            </a:outerShdw>
          </a:effectLst>
        </p:spPr>
      </p:cxnSp>
      <p:cxnSp>
        <p:nvCxnSpPr>
          <p:cNvPr id="26" name="Curved Connector 25"/>
          <p:cNvCxnSpPr>
            <a:cxnSpLocks noChangeShapeType="1"/>
            <a:stCxn id="56335" idx="0"/>
          </p:cNvCxnSpPr>
          <p:nvPr/>
        </p:nvCxnSpPr>
        <p:spPr bwMode="auto">
          <a:xfrm rot="5400000" flipH="1" flipV="1">
            <a:off x="2023269" y="2994819"/>
            <a:ext cx="666750" cy="773112"/>
          </a:xfrm>
          <a:prstGeom prst="curvedConnector2">
            <a:avLst/>
          </a:prstGeom>
          <a:noFill/>
          <a:ln w="25400">
            <a:solidFill>
              <a:schemeClr val="accent1"/>
            </a:solidFill>
            <a:round/>
            <a:headEnd/>
            <a:tailEnd type="arrow" w="med" len="med"/>
          </a:ln>
          <a:effectLst>
            <a:outerShdw blurRad="63500" dist="20000" dir="5400000" rotWithShape="0">
              <a:srgbClr val="000000">
                <a:alpha val="37999"/>
              </a:srgbClr>
            </a:outerShdw>
          </a:effectLst>
        </p:spPr>
      </p:cxnSp>
      <p:cxnSp>
        <p:nvCxnSpPr>
          <p:cNvPr id="30" name="Curved Connector 25"/>
          <p:cNvCxnSpPr>
            <a:cxnSpLocks noChangeShapeType="1"/>
            <a:stCxn id="56336" idx="2"/>
          </p:cNvCxnSpPr>
          <p:nvPr/>
        </p:nvCxnSpPr>
        <p:spPr bwMode="auto">
          <a:xfrm rot="16200000" flipH="1">
            <a:off x="2055019" y="2436019"/>
            <a:ext cx="209550" cy="252412"/>
          </a:xfrm>
          <a:prstGeom prst="curvedConnector2">
            <a:avLst/>
          </a:prstGeom>
          <a:noFill/>
          <a:ln w="25400">
            <a:solidFill>
              <a:schemeClr val="accent1"/>
            </a:solidFill>
            <a:round/>
            <a:headEnd/>
            <a:tailEnd type="arrow" w="med" len="med"/>
          </a:ln>
          <a:effectLst>
            <a:outerShdw blurRad="63500" dist="20000" dir="5400000" rotWithShape="0">
              <a:srgbClr val="000000">
                <a:alpha val="37999"/>
              </a:srgbClr>
            </a:outerShdw>
          </a:effectLst>
        </p:spPr>
      </p:cxnSp>
      <p:cxnSp>
        <p:nvCxnSpPr>
          <p:cNvPr id="36" name="Straight Arrow Connector 35"/>
          <p:cNvCxnSpPr>
            <a:cxnSpLocks noChangeShapeType="1"/>
          </p:cNvCxnSpPr>
          <p:nvPr/>
        </p:nvCxnSpPr>
        <p:spPr bwMode="auto">
          <a:xfrm>
            <a:off x="3810000" y="3732213"/>
            <a:ext cx="1219200" cy="1587"/>
          </a:xfrm>
          <a:prstGeom prst="straightConnector1">
            <a:avLst/>
          </a:prstGeom>
          <a:noFill/>
          <a:ln w="25400">
            <a:solidFill>
              <a:schemeClr val="accent1"/>
            </a:solidFill>
            <a:round/>
            <a:headEnd type="arrow" w="med" len="med"/>
            <a:tailEnd type="arrow" w="med" len="med"/>
          </a:ln>
          <a:effectLst>
            <a:outerShdw blurRad="63500" dist="20000" dir="5400000" rotWithShape="0">
              <a:srgbClr val="000000">
                <a:alpha val="37999"/>
              </a:srgbClr>
            </a:outerShdw>
          </a:effectLst>
        </p:spPr>
      </p:cxnSp>
      <p:cxnSp>
        <p:nvCxnSpPr>
          <p:cNvPr id="38" name="Straight Arrow Connector 37"/>
          <p:cNvCxnSpPr>
            <a:cxnSpLocks noChangeShapeType="1"/>
          </p:cNvCxnSpPr>
          <p:nvPr/>
        </p:nvCxnSpPr>
        <p:spPr bwMode="auto">
          <a:xfrm>
            <a:off x="5791200" y="3733800"/>
            <a:ext cx="838200" cy="1588"/>
          </a:xfrm>
          <a:prstGeom prst="straightConnector1">
            <a:avLst/>
          </a:prstGeom>
          <a:noFill/>
          <a:ln w="25400">
            <a:solidFill>
              <a:schemeClr val="accent1"/>
            </a:solidFill>
            <a:round/>
            <a:headEnd type="arrow" w="med" len="med"/>
            <a:tailEnd type="arrow" w="med" len="med"/>
          </a:ln>
          <a:effectLst>
            <a:outerShdw blurRad="63500" dist="20000" dir="5400000" rotWithShape="0">
              <a:srgbClr val="000000">
                <a:alpha val="37999"/>
              </a:srgbClr>
            </a:outerShdw>
          </a:effectLst>
        </p:spPr>
      </p:cxnSp>
      <p:cxnSp>
        <p:nvCxnSpPr>
          <p:cNvPr id="40" name="Straight Arrow Connector 39"/>
          <p:cNvCxnSpPr>
            <a:cxnSpLocks noChangeShapeType="1"/>
          </p:cNvCxnSpPr>
          <p:nvPr/>
        </p:nvCxnSpPr>
        <p:spPr bwMode="auto">
          <a:xfrm rot="5400000">
            <a:off x="874713" y="2933700"/>
            <a:ext cx="687388" cy="1587"/>
          </a:xfrm>
          <a:prstGeom prst="straightConnector1">
            <a:avLst/>
          </a:prstGeom>
          <a:noFill/>
          <a:ln w="25400">
            <a:solidFill>
              <a:schemeClr val="accent1"/>
            </a:solidFill>
            <a:round/>
            <a:headEnd type="arrow" w="med" len="med"/>
            <a:tailEnd type="arrow" w="med" len="med"/>
          </a:ln>
          <a:effectLst>
            <a:outerShdw blurRad="63500" dist="20000" dir="5400000" rotWithShape="0">
              <a:srgbClr val="000000">
                <a:alpha val="37999"/>
              </a:srgbClr>
            </a:outerShdw>
          </a:effectLst>
        </p:spPr>
      </p:cxnSp>
      <p:cxnSp>
        <p:nvCxnSpPr>
          <p:cNvPr id="43" name="Curved Connector 42"/>
          <p:cNvCxnSpPr>
            <a:cxnSpLocks noChangeShapeType="1"/>
            <a:stCxn id="56333" idx="2"/>
          </p:cNvCxnSpPr>
          <p:nvPr/>
        </p:nvCxnSpPr>
        <p:spPr bwMode="auto">
          <a:xfrm rot="5400000">
            <a:off x="2986088" y="2062162"/>
            <a:ext cx="209550" cy="390525"/>
          </a:xfrm>
          <a:prstGeom prst="curvedConnector2">
            <a:avLst/>
          </a:prstGeom>
          <a:noFill/>
          <a:ln w="25400">
            <a:solidFill>
              <a:schemeClr val="accent1"/>
            </a:solidFill>
            <a:round/>
            <a:headEnd/>
            <a:tailEnd type="arrow" w="med" len="med"/>
          </a:ln>
          <a:effectLst>
            <a:outerShdw blurRad="63500" dist="20000" dir="5400000" rotWithShape="0">
              <a:srgbClr val="000000">
                <a:alpha val="37999"/>
              </a:srgbClr>
            </a:outerShdw>
          </a:effectLst>
        </p:spPr>
      </p:cxnSp>
      <p:cxnSp>
        <p:nvCxnSpPr>
          <p:cNvPr id="56346" name="Straight Connector 46"/>
          <p:cNvCxnSpPr>
            <a:cxnSpLocks noChangeShapeType="1"/>
          </p:cNvCxnSpPr>
          <p:nvPr/>
        </p:nvCxnSpPr>
        <p:spPr bwMode="auto">
          <a:xfrm>
            <a:off x="381000" y="2133600"/>
            <a:ext cx="8382000" cy="1588"/>
          </a:xfrm>
          <a:prstGeom prst="line">
            <a:avLst/>
          </a:prstGeom>
          <a:noFill/>
          <a:ln w="3175">
            <a:solidFill>
              <a:schemeClr val="tx1"/>
            </a:solidFill>
            <a:prstDash val="dash"/>
            <a:round/>
            <a:headEnd/>
            <a:tailEnd/>
          </a:ln>
        </p:spPr>
      </p:cxnSp>
      <p:cxnSp>
        <p:nvCxnSpPr>
          <p:cNvPr id="56347" name="Straight Connector 47"/>
          <p:cNvCxnSpPr>
            <a:cxnSpLocks noChangeShapeType="1"/>
          </p:cNvCxnSpPr>
          <p:nvPr/>
        </p:nvCxnSpPr>
        <p:spPr bwMode="auto">
          <a:xfrm>
            <a:off x="381000" y="3581400"/>
            <a:ext cx="8382000" cy="1588"/>
          </a:xfrm>
          <a:prstGeom prst="line">
            <a:avLst/>
          </a:prstGeom>
          <a:noFill/>
          <a:ln w="3175">
            <a:solidFill>
              <a:schemeClr val="tx1"/>
            </a:solidFill>
            <a:prstDash val="dash"/>
            <a:round/>
            <a:headEnd/>
            <a:tailEnd/>
          </a:ln>
        </p:spPr>
      </p:cxnSp>
      <p:cxnSp>
        <p:nvCxnSpPr>
          <p:cNvPr id="49" name="Straight Arrow Connector 48"/>
          <p:cNvCxnSpPr>
            <a:cxnSpLocks noChangeShapeType="1"/>
          </p:cNvCxnSpPr>
          <p:nvPr/>
        </p:nvCxnSpPr>
        <p:spPr bwMode="auto">
          <a:xfrm rot="5400000">
            <a:off x="6818313" y="2705100"/>
            <a:ext cx="1144588" cy="1587"/>
          </a:xfrm>
          <a:prstGeom prst="straightConnector1">
            <a:avLst/>
          </a:prstGeom>
          <a:noFill/>
          <a:ln w="25400">
            <a:solidFill>
              <a:schemeClr val="accent1"/>
            </a:solidFill>
            <a:round/>
            <a:headEnd type="arrow" w="med" len="med"/>
            <a:tailEnd type="arrow" w="med" len="med"/>
          </a:ln>
          <a:effectLst>
            <a:outerShdw blurRad="63500" dist="20000" dir="5400000" rotWithShape="0">
              <a:srgbClr val="000000">
                <a:alpha val="37999"/>
              </a:srgbClr>
            </a:outerShdw>
          </a:effectLst>
        </p:spPr>
      </p:cxnSp>
      <p:cxnSp>
        <p:nvCxnSpPr>
          <p:cNvPr id="51" name="Straight Arrow Connector 50"/>
          <p:cNvCxnSpPr>
            <a:cxnSpLocks noChangeShapeType="1"/>
          </p:cNvCxnSpPr>
          <p:nvPr/>
        </p:nvCxnSpPr>
        <p:spPr bwMode="auto">
          <a:xfrm rot="5400000">
            <a:off x="7239794" y="3428206"/>
            <a:ext cx="304800" cy="1588"/>
          </a:xfrm>
          <a:prstGeom prst="straightConnector1">
            <a:avLst/>
          </a:prstGeom>
          <a:noFill/>
          <a:ln w="25400">
            <a:solidFill>
              <a:schemeClr val="accent1"/>
            </a:solidFill>
            <a:round/>
            <a:headEnd type="arrow" w="med" len="med"/>
            <a:tailEnd type="arrow" w="med" len="med"/>
          </a:ln>
          <a:effectLst>
            <a:outerShdw blurRad="63500" dist="20000" dir="5400000" rotWithShape="0">
              <a:srgbClr val="000000">
                <a:alpha val="37999"/>
              </a:srgbClr>
            </a:outerShdw>
          </a:effectLst>
        </p:spPr>
      </p:cxnSp>
      <p:sp>
        <p:nvSpPr>
          <p:cNvPr id="56350" name="TextBox 53"/>
          <p:cNvSpPr txBox="1">
            <a:spLocks noChangeArrowheads="1"/>
          </p:cNvSpPr>
          <p:nvPr/>
        </p:nvSpPr>
        <p:spPr bwMode="auto">
          <a:xfrm>
            <a:off x="7407275" y="3246438"/>
            <a:ext cx="1082675" cy="400050"/>
          </a:xfrm>
          <a:prstGeom prst="rect">
            <a:avLst/>
          </a:prstGeom>
          <a:noFill/>
          <a:ln w="9525">
            <a:noFill/>
            <a:miter lim="800000"/>
            <a:headEnd/>
            <a:tailEnd/>
          </a:ln>
        </p:spPr>
        <p:txBody>
          <a:bodyPr wrap="none">
            <a:prstTxWarp prst="textNoShape">
              <a:avLst/>
            </a:prstTxWarp>
            <a:spAutoFit/>
          </a:bodyPr>
          <a:lstStyle/>
          <a:p>
            <a:r>
              <a:rPr lang="en-US"/>
              <a:t>descent</a:t>
            </a:r>
          </a:p>
        </p:txBody>
      </p:sp>
      <p:sp>
        <p:nvSpPr>
          <p:cNvPr id="56351" name="TextBox 54"/>
          <p:cNvSpPr txBox="1">
            <a:spLocks noChangeArrowheads="1"/>
          </p:cNvSpPr>
          <p:nvPr/>
        </p:nvSpPr>
        <p:spPr bwMode="auto">
          <a:xfrm>
            <a:off x="7451725" y="2514600"/>
            <a:ext cx="939800" cy="400050"/>
          </a:xfrm>
          <a:prstGeom prst="rect">
            <a:avLst/>
          </a:prstGeom>
          <a:noFill/>
          <a:ln w="9525">
            <a:noFill/>
            <a:miter lim="800000"/>
            <a:headEnd/>
            <a:tailEnd/>
          </a:ln>
        </p:spPr>
        <p:txBody>
          <a:bodyPr wrap="none">
            <a:prstTxWarp prst="textNoShape">
              <a:avLst/>
            </a:prstTxWarp>
            <a:spAutoFit/>
          </a:bodyPr>
          <a:lstStyle/>
          <a:p>
            <a:r>
              <a:rPr lang="en-US"/>
              <a:t>ascent</a:t>
            </a:r>
          </a:p>
        </p:txBody>
      </p:sp>
      <p:sp>
        <p:nvSpPr>
          <p:cNvPr id="56352" name="TextBox 57"/>
          <p:cNvSpPr txBox="1">
            <a:spLocks noChangeArrowheads="1"/>
          </p:cNvSpPr>
          <p:nvPr/>
        </p:nvSpPr>
        <p:spPr bwMode="auto">
          <a:xfrm>
            <a:off x="6781800" y="4495800"/>
            <a:ext cx="668338" cy="400050"/>
          </a:xfrm>
          <a:prstGeom prst="rect">
            <a:avLst/>
          </a:prstGeom>
          <a:noFill/>
          <a:ln w="9525">
            <a:noFill/>
            <a:miter lim="800000"/>
            <a:headEnd/>
            <a:tailEnd/>
          </a:ln>
        </p:spPr>
        <p:txBody>
          <a:bodyPr wrap="none">
            <a:prstTxWarp prst="textNoShape">
              <a:avLst/>
            </a:prstTxWarp>
            <a:spAutoFit/>
          </a:bodyPr>
          <a:lstStyle/>
          <a:p>
            <a:r>
              <a:rPr lang="en-US"/>
              <a:t>serif</a:t>
            </a:r>
          </a:p>
        </p:txBody>
      </p:sp>
      <p:cxnSp>
        <p:nvCxnSpPr>
          <p:cNvPr id="59" name="Curved Connector 25"/>
          <p:cNvCxnSpPr>
            <a:cxnSpLocks noChangeShapeType="1"/>
            <a:stCxn id="56352" idx="0"/>
          </p:cNvCxnSpPr>
          <p:nvPr/>
        </p:nvCxnSpPr>
        <p:spPr bwMode="auto">
          <a:xfrm rot="16200000" flipV="1">
            <a:off x="6377782" y="3756818"/>
            <a:ext cx="1143000" cy="334963"/>
          </a:xfrm>
          <a:prstGeom prst="curvedConnector3">
            <a:avLst>
              <a:gd name="adj1" fmla="val 50000"/>
            </a:avLst>
          </a:prstGeom>
          <a:noFill/>
          <a:ln w="25400">
            <a:solidFill>
              <a:schemeClr val="accent1"/>
            </a:solidFill>
            <a:round/>
            <a:headEnd/>
            <a:tailEnd type="arrow" w="med" len="med"/>
          </a:ln>
          <a:effectLst>
            <a:outerShdw blurRad="63500" dist="20000" dir="5400000" rotWithShape="0">
              <a:srgbClr val="000000">
                <a:alpha val="37999"/>
              </a:srgbClr>
            </a:outerShdw>
          </a:effectLst>
        </p:spPr>
      </p:cxnSp>
    </p:spTree>
    <p:extLst>
      <p:ext uri="{BB962C8B-B14F-4D97-AF65-F5344CB8AC3E}">
        <p14:creationId xmlns:p14="http://schemas.microsoft.com/office/powerpoint/2010/main" val="47444507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Measurements in CSS</a:t>
            </a:r>
            <a:endParaRPr lang="en-US" dirty="0"/>
          </a:p>
        </p:txBody>
      </p:sp>
      <p:sp>
        <p:nvSpPr>
          <p:cNvPr id="6" name="Content Placeholder 5"/>
          <p:cNvSpPr>
            <a:spLocks noGrp="1"/>
          </p:cNvSpPr>
          <p:nvPr>
            <p:ph idx="1"/>
          </p:nvPr>
        </p:nvSpPr>
        <p:spPr/>
        <p:txBody>
          <a:bodyPr/>
          <a:lstStyle/>
          <a:p>
            <a:r>
              <a:rPr lang="en-US" dirty="0" smtClean="0"/>
              <a:t>Device-dependent</a:t>
            </a:r>
          </a:p>
          <a:p>
            <a:pPr lvl="1"/>
            <a:r>
              <a:rPr lang="en-US" dirty="0" err="1" smtClean="0"/>
              <a:t>px</a:t>
            </a:r>
            <a:endParaRPr lang="en-US" dirty="0" smtClean="0"/>
          </a:p>
          <a:p>
            <a:r>
              <a:rPr lang="en-US" dirty="0" smtClean="0"/>
              <a:t>Resolution-dependent</a:t>
            </a:r>
          </a:p>
          <a:p>
            <a:pPr lvl="1"/>
            <a:r>
              <a:rPr lang="en-US" dirty="0"/>
              <a:t>in, cm, mm</a:t>
            </a:r>
          </a:p>
          <a:p>
            <a:pPr lvl="1"/>
            <a:r>
              <a:rPr lang="en-US" dirty="0" err="1" smtClean="0"/>
              <a:t>pt</a:t>
            </a:r>
            <a:r>
              <a:rPr lang="en-US" dirty="0" smtClean="0"/>
              <a:t> = 1/72 in</a:t>
            </a:r>
          </a:p>
          <a:p>
            <a:pPr lvl="1"/>
            <a:r>
              <a:rPr lang="en-US" dirty="0" smtClean="0"/>
              <a:t>pc (“pica”) = 12pt = 1/6 in</a:t>
            </a:r>
          </a:p>
          <a:p>
            <a:r>
              <a:rPr lang="en-US" dirty="0" smtClean="0"/>
              <a:t>Font-dependent</a:t>
            </a:r>
          </a:p>
          <a:p>
            <a:pPr lvl="1"/>
            <a:r>
              <a:rPr lang="en-US" dirty="0" err="1" smtClean="0"/>
              <a:t>em</a:t>
            </a:r>
            <a:r>
              <a:rPr lang="en-US" dirty="0"/>
              <a:t> </a:t>
            </a:r>
            <a:r>
              <a:rPr lang="en-US" dirty="0" smtClean="0"/>
              <a:t>= font size</a:t>
            </a:r>
          </a:p>
          <a:p>
            <a:pPr lvl="1"/>
            <a:r>
              <a:rPr lang="en-US" dirty="0" smtClean="0"/>
              <a:t>ex = x-height</a:t>
            </a:r>
            <a:endParaRPr lang="en-US" dirty="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6</a:t>
            </a:fld>
            <a:endParaRPr lang="en-US"/>
          </a:p>
        </p:txBody>
      </p:sp>
    </p:spTree>
    <p:extLst>
      <p:ext uri="{BB962C8B-B14F-4D97-AF65-F5344CB8AC3E}">
        <p14:creationId xmlns:p14="http://schemas.microsoft.com/office/powerpoint/2010/main" val="132619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ea typeface="ＭＳ Ｐゴシック" charset="-128"/>
              </a:rPr>
              <a:t>Spacing</a:t>
            </a:r>
          </a:p>
        </p:txBody>
      </p:sp>
      <p:sp>
        <p:nvSpPr>
          <p:cNvPr id="58371"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58372"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58373" name="Slide Number Placeholder 5"/>
          <p:cNvSpPr>
            <a:spLocks noGrp="1"/>
          </p:cNvSpPr>
          <p:nvPr>
            <p:ph type="sldNum" sz="quarter" idx="12"/>
          </p:nvPr>
        </p:nvSpPr>
        <p:spPr>
          <a:noFill/>
        </p:spPr>
        <p:txBody>
          <a:bodyPr/>
          <a:lstStyle/>
          <a:p>
            <a:fld id="{7256726C-BF4C-C643-A211-B52B10D2DE1F}" type="slidenum">
              <a:rPr lang="en-US"/>
              <a:pPr/>
              <a:t>7</a:t>
            </a:fld>
            <a:endParaRPr lang="en-US"/>
          </a:p>
        </p:txBody>
      </p:sp>
      <p:sp>
        <p:nvSpPr>
          <p:cNvPr id="58374" name="TextBox 6"/>
          <p:cNvSpPr txBox="1">
            <a:spLocks noChangeArrowheads="1"/>
          </p:cNvSpPr>
          <p:nvPr/>
        </p:nvSpPr>
        <p:spPr bwMode="auto">
          <a:xfrm>
            <a:off x="304800" y="685800"/>
            <a:ext cx="2981325" cy="1862138"/>
          </a:xfrm>
          <a:prstGeom prst="rect">
            <a:avLst/>
          </a:prstGeom>
          <a:noFill/>
          <a:ln w="9525">
            <a:noFill/>
            <a:miter lim="800000"/>
            <a:headEnd/>
            <a:tailEnd/>
          </a:ln>
        </p:spPr>
        <p:txBody>
          <a:bodyPr wrap="none">
            <a:prstTxWarp prst="textNoShape">
              <a:avLst/>
            </a:prstTxWarp>
            <a:spAutoFit/>
          </a:bodyPr>
          <a:lstStyle/>
          <a:p>
            <a:r>
              <a:rPr lang="en-US" sz="11500">
                <a:latin typeface="Georgia" charset="0"/>
              </a:rPr>
              <a:t>Vott</a:t>
            </a:r>
          </a:p>
        </p:txBody>
      </p:sp>
      <p:sp>
        <p:nvSpPr>
          <p:cNvPr id="58375" name="TextBox 7"/>
          <p:cNvSpPr txBox="1">
            <a:spLocks noChangeArrowheads="1"/>
          </p:cNvSpPr>
          <p:nvPr/>
        </p:nvSpPr>
        <p:spPr bwMode="auto">
          <a:xfrm>
            <a:off x="304800" y="2286000"/>
            <a:ext cx="2617788" cy="1862138"/>
          </a:xfrm>
          <a:prstGeom prst="rect">
            <a:avLst/>
          </a:prstGeom>
          <a:noFill/>
          <a:ln w="9525">
            <a:noFill/>
            <a:miter lim="800000"/>
            <a:headEnd/>
            <a:tailEnd/>
          </a:ln>
        </p:spPr>
        <p:txBody>
          <a:bodyPr wrap="none">
            <a:prstTxWarp prst="textNoShape">
              <a:avLst/>
            </a:prstTxWarp>
            <a:spAutoFit/>
          </a:bodyPr>
          <a:lstStyle/>
          <a:p>
            <a:r>
              <a:rPr lang="en-US" sz="11500">
                <a:latin typeface="Times New Roman" charset="0"/>
                <a:ea typeface="Times New Roman" charset="0"/>
                <a:cs typeface="Times New Roman" charset="0"/>
              </a:rPr>
              <a:t>Vott</a:t>
            </a:r>
          </a:p>
        </p:txBody>
      </p:sp>
      <p:sp>
        <p:nvSpPr>
          <p:cNvPr id="58376" name="TextBox 8"/>
          <p:cNvSpPr txBox="1">
            <a:spLocks noChangeArrowheads="1"/>
          </p:cNvSpPr>
          <p:nvPr/>
        </p:nvSpPr>
        <p:spPr bwMode="auto">
          <a:xfrm>
            <a:off x="381000" y="4038600"/>
            <a:ext cx="1025525" cy="400050"/>
          </a:xfrm>
          <a:prstGeom prst="rect">
            <a:avLst/>
          </a:prstGeom>
          <a:noFill/>
          <a:ln w="9525">
            <a:noFill/>
            <a:miter lim="800000"/>
            <a:headEnd/>
            <a:tailEnd/>
          </a:ln>
        </p:spPr>
        <p:txBody>
          <a:bodyPr wrap="none">
            <a:prstTxWarp prst="textNoShape">
              <a:avLst/>
            </a:prstTxWarp>
            <a:spAutoFit/>
          </a:bodyPr>
          <a:lstStyle/>
          <a:p>
            <a:r>
              <a:rPr lang="en-US"/>
              <a:t>kerning</a:t>
            </a:r>
          </a:p>
        </p:txBody>
      </p:sp>
      <p:cxnSp>
        <p:nvCxnSpPr>
          <p:cNvPr id="10" name="Curved Connector 25"/>
          <p:cNvCxnSpPr>
            <a:cxnSpLocks noChangeShapeType="1"/>
            <a:stCxn id="58376" idx="0"/>
          </p:cNvCxnSpPr>
          <p:nvPr/>
        </p:nvCxnSpPr>
        <p:spPr bwMode="auto">
          <a:xfrm rot="5400000" flipH="1" flipV="1">
            <a:off x="713582" y="3532981"/>
            <a:ext cx="685800" cy="325437"/>
          </a:xfrm>
          <a:prstGeom prst="curvedConnector3">
            <a:avLst>
              <a:gd name="adj1" fmla="val 50000"/>
            </a:avLst>
          </a:prstGeom>
          <a:noFill/>
          <a:ln w="25400">
            <a:solidFill>
              <a:schemeClr val="accent1"/>
            </a:solidFill>
            <a:round/>
            <a:headEnd/>
            <a:tailEnd type="arrow" w="med" len="med"/>
          </a:ln>
          <a:effectLst>
            <a:outerShdw blurRad="63500" dist="20000" dir="5400000" rotWithShape="0">
              <a:srgbClr val="000000">
                <a:alpha val="37999"/>
              </a:srgbClr>
            </a:outerShdw>
          </a:effectLst>
        </p:spPr>
      </p:cxnSp>
      <p:sp>
        <p:nvSpPr>
          <p:cNvPr id="58378" name="TextBox 12"/>
          <p:cNvSpPr txBox="1">
            <a:spLocks noChangeArrowheads="1"/>
          </p:cNvSpPr>
          <p:nvPr/>
        </p:nvSpPr>
        <p:spPr bwMode="auto">
          <a:xfrm>
            <a:off x="4102100" y="2478088"/>
            <a:ext cx="5791200" cy="1938337"/>
          </a:xfrm>
          <a:prstGeom prst="rect">
            <a:avLst/>
          </a:prstGeom>
          <a:noFill/>
          <a:ln w="9525">
            <a:noFill/>
            <a:miter lim="800000"/>
            <a:headEnd/>
            <a:tailEnd/>
          </a:ln>
        </p:spPr>
        <p:txBody>
          <a:bodyPr>
            <a:prstTxWarp prst="textNoShape">
              <a:avLst/>
            </a:prstTxWarp>
            <a:spAutoFit/>
          </a:bodyPr>
          <a:lstStyle/>
          <a:p>
            <a:pPr>
              <a:lnSpc>
                <a:spcPts val="2400"/>
              </a:lnSpc>
            </a:pPr>
            <a:r>
              <a:rPr lang="en-US">
                <a:latin typeface="Georgia" charset="0"/>
              </a:rPr>
              <a:t>Four score and seven years ago, </a:t>
            </a:r>
            <a:br>
              <a:rPr lang="en-US">
                <a:latin typeface="Georgia" charset="0"/>
              </a:rPr>
            </a:br>
            <a:r>
              <a:rPr lang="en-US">
                <a:latin typeface="Georgia" charset="0"/>
              </a:rPr>
              <a:t>our forefathers brought forth upon</a:t>
            </a:r>
            <a:br>
              <a:rPr lang="en-US">
                <a:latin typeface="Georgia" charset="0"/>
              </a:rPr>
            </a:br>
            <a:r>
              <a:rPr lang="en-US">
                <a:latin typeface="Georgia" charset="0"/>
              </a:rPr>
              <a:t>this continent a new nation, conceived in</a:t>
            </a:r>
            <a:br>
              <a:rPr lang="en-US">
                <a:latin typeface="Georgia" charset="0"/>
              </a:rPr>
            </a:br>
            <a:r>
              <a:rPr lang="en-US">
                <a:latin typeface="Georgia" charset="0"/>
              </a:rPr>
              <a:t>liberty and dedicated to the proposition </a:t>
            </a:r>
            <a:br>
              <a:rPr lang="en-US">
                <a:latin typeface="Georgia" charset="0"/>
              </a:rPr>
            </a:br>
            <a:r>
              <a:rPr lang="en-US">
                <a:latin typeface="Georgia" charset="0"/>
              </a:rPr>
              <a:t>that all men are created equal.</a:t>
            </a:r>
          </a:p>
          <a:p>
            <a:pPr>
              <a:lnSpc>
                <a:spcPts val="2400"/>
              </a:lnSpc>
            </a:pPr>
            <a:endParaRPr lang="en-US">
              <a:latin typeface="Georgia" charset="0"/>
            </a:endParaRPr>
          </a:p>
        </p:txBody>
      </p:sp>
      <p:sp>
        <p:nvSpPr>
          <p:cNvPr id="58379" name="TextBox 13"/>
          <p:cNvSpPr txBox="1">
            <a:spLocks noChangeArrowheads="1"/>
          </p:cNvSpPr>
          <p:nvPr/>
        </p:nvSpPr>
        <p:spPr bwMode="auto">
          <a:xfrm>
            <a:off x="4102100" y="4306888"/>
            <a:ext cx="5791200" cy="2246312"/>
          </a:xfrm>
          <a:prstGeom prst="rect">
            <a:avLst/>
          </a:prstGeom>
          <a:noFill/>
          <a:ln w="9525">
            <a:noFill/>
            <a:miter lim="800000"/>
            <a:headEnd/>
            <a:tailEnd/>
          </a:ln>
        </p:spPr>
        <p:txBody>
          <a:bodyPr>
            <a:prstTxWarp prst="textNoShape">
              <a:avLst/>
            </a:prstTxWarp>
            <a:spAutoFit/>
          </a:bodyPr>
          <a:lstStyle/>
          <a:p>
            <a:pPr>
              <a:lnSpc>
                <a:spcPts val="2800"/>
              </a:lnSpc>
            </a:pPr>
            <a:r>
              <a:rPr lang="en-US">
                <a:latin typeface="Georgia" charset="0"/>
              </a:rPr>
              <a:t>Four score and seven years ago, </a:t>
            </a:r>
            <a:br>
              <a:rPr lang="en-US">
                <a:latin typeface="Georgia" charset="0"/>
              </a:rPr>
            </a:br>
            <a:r>
              <a:rPr lang="en-US">
                <a:latin typeface="Georgia" charset="0"/>
              </a:rPr>
              <a:t>our forefathers brought forth upon</a:t>
            </a:r>
            <a:br>
              <a:rPr lang="en-US">
                <a:latin typeface="Georgia" charset="0"/>
              </a:rPr>
            </a:br>
            <a:r>
              <a:rPr lang="en-US">
                <a:latin typeface="Georgia" charset="0"/>
              </a:rPr>
              <a:t>this continent a new nation, conceived in</a:t>
            </a:r>
            <a:br>
              <a:rPr lang="en-US">
                <a:latin typeface="Georgia" charset="0"/>
              </a:rPr>
            </a:br>
            <a:r>
              <a:rPr lang="en-US">
                <a:latin typeface="Georgia" charset="0"/>
              </a:rPr>
              <a:t>liberty and dedicated to the proposition </a:t>
            </a:r>
            <a:br>
              <a:rPr lang="en-US">
                <a:latin typeface="Georgia" charset="0"/>
              </a:rPr>
            </a:br>
            <a:r>
              <a:rPr lang="en-US">
                <a:latin typeface="Georgia" charset="0"/>
              </a:rPr>
              <a:t>that all men are created equal.</a:t>
            </a:r>
          </a:p>
          <a:p>
            <a:pPr>
              <a:lnSpc>
                <a:spcPts val="2800"/>
              </a:lnSpc>
            </a:pPr>
            <a:endParaRPr lang="en-US">
              <a:latin typeface="Georgia" charset="0"/>
            </a:endParaRPr>
          </a:p>
        </p:txBody>
      </p:sp>
      <p:sp>
        <p:nvSpPr>
          <p:cNvPr id="58380" name="TextBox 14"/>
          <p:cNvSpPr txBox="1">
            <a:spLocks noChangeArrowheads="1"/>
          </p:cNvSpPr>
          <p:nvPr/>
        </p:nvSpPr>
        <p:spPr bwMode="auto">
          <a:xfrm>
            <a:off x="4102100" y="685800"/>
            <a:ext cx="5791200" cy="1631950"/>
          </a:xfrm>
          <a:prstGeom prst="rect">
            <a:avLst/>
          </a:prstGeom>
          <a:noFill/>
          <a:ln w="9525">
            <a:noFill/>
            <a:miter lim="800000"/>
            <a:headEnd/>
            <a:tailEnd/>
          </a:ln>
        </p:spPr>
        <p:txBody>
          <a:bodyPr>
            <a:prstTxWarp prst="textNoShape">
              <a:avLst/>
            </a:prstTxWarp>
            <a:spAutoFit/>
          </a:bodyPr>
          <a:lstStyle/>
          <a:p>
            <a:pPr>
              <a:lnSpc>
                <a:spcPts val="2000"/>
              </a:lnSpc>
            </a:pPr>
            <a:r>
              <a:rPr lang="en-US">
                <a:latin typeface="Georgia" charset="0"/>
              </a:rPr>
              <a:t>Four score and seven years ago, </a:t>
            </a:r>
            <a:br>
              <a:rPr lang="en-US">
                <a:latin typeface="Georgia" charset="0"/>
              </a:rPr>
            </a:br>
            <a:r>
              <a:rPr lang="en-US">
                <a:latin typeface="Georgia" charset="0"/>
              </a:rPr>
              <a:t>our forefathers brought forth upon</a:t>
            </a:r>
            <a:br>
              <a:rPr lang="en-US">
                <a:latin typeface="Georgia" charset="0"/>
              </a:rPr>
            </a:br>
            <a:r>
              <a:rPr lang="en-US">
                <a:latin typeface="Georgia" charset="0"/>
              </a:rPr>
              <a:t>this continent a new nation, conceived in</a:t>
            </a:r>
            <a:br>
              <a:rPr lang="en-US">
                <a:latin typeface="Georgia" charset="0"/>
              </a:rPr>
            </a:br>
            <a:r>
              <a:rPr lang="en-US">
                <a:latin typeface="Georgia" charset="0"/>
              </a:rPr>
              <a:t>liberty and dedicated to the proposition </a:t>
            </a:r>
            <a:br>
              <a:rPr lang="en-US">
                <a:latin typeface="Georgia" charset="0"/>
              </a:rPr>
            </a:br>
            <a:r>
              <a:rPr lang="en-US">
                <a:latin typeface="Georgia" charset="0"/>
              </a:rPr>
              <a:t>that all men are created equal.</a:t>
            </a:r>
          </a:p>
          <a:p>
            <a:pPr>
              <a:lnSpc>
                <a:spcPts val="2000"/>
              </a:lnSpc>
            </a:pPr>
            <a:endParaRPr lang="en-US">
              <a:latin typeface="Georgia" charset="0"/>
            </a:endParaRPr>
          </a:p>
        </p:txBody>
      </p:sp>
      <p:sp>
        <p:nvSpPr>
          <p:cNvPr id="58381" name="TextBox 15"/>
          <p:cNvSpPr txBox="1">
            <a:spLocks noChangeArrowheads="1"/>
          </p:cNvSpPr>
          <p:nvPr/>
        </p:nvSpPr>
        <p:spPr bwMode="auto">
          <a:xfrm>
            <a:off x="3365500" y="1123950"/>
            <a:ext cx="825500" cy="400050"/>
          </a:xfrm>
          <a:prstGeom prst="rect">
            <a:avLst/>
          </a:prstGeom>
          <a:noFill/>
          <a:ln w="9525">
            <a:noFill/>
            <a:miter lim="800000"/>
            <a:headEnd/>
            <a:tailEnd/>
          </a:ln>
        </p:spPr>
        <p:txBody>
          <a:bodyPr wrap="none">
            <a:prstTxWarp prst="textNoShape">
              <a:avLst/>
            </a:prstTxWarp>
            <a:spAutoFit/>
          </a:bodyPr>
          <a:lstStyle/>
          <a:p>
            <a:r>
              <a:rPr lang="en-US" b="1">
                <a:solidFill>
                  <a:schemeClr val="accent1"/>
                </a:solidFill>
              </a:rPr>
              <a:t>20/20</a:t>
            </a:r>
          </a:p>
        </p:txBody>
      </p:sp>
      <p:sp>
        <p:nvSpPr>
          <p:cNvPr id="58382" name="TextBox 16"/>
          <p:cNvSpPr txBox="1">
            <a:spLocks noChangeArrowheads="1"/>
          </p:cNvSpPr>
          <p:nvPr/>
        </p:nvSpPr>
        <p:spPr bwMode="auto">
          <a:xfrm>
            <a:off x="3365500" y="3028950"/>
            <a:ext cx="825500" cy="400050"/>
          </a:xfrm>
          <a:prstGeom prst="rect">
            <a:avLst/>
          </a:prstGeom>
          <a:noFill/>
          <a:ln w="9525">
            <a:noFill/>
            <a:miter lim="800000"/>
            <a:headEnd/>
            <a:tailEnd/>
          </a:ln>
        </p:spPr>
        <p:txBody>
          <a:bodyPr wrap="none">
            <a:prstTxWarp prst="textNoShape">
              <a:avLst/>
            </a:prstTxWarp>
            <a:spAutoFit/>
          </a:bodyPr>
          <a:lstStyle/>
          <a:p>
            <a:r>
              <a:rPr lang="en-US" b="1">
                <a:solidFill>
                  <a:schemeClr val="accent1"/>
                </a:solidFill>
              </a:rPr>
              <a:t>20/24</a:t>
            </a:r>
          </a:p>
        </p:txBody>
      </p:sp>
      <p:sp>
        <p:nvSpPr>
          <p:cNvPr id="58383" name="TextBox 17"/>
          <p:cNvSpPr txBox="1">
            <a:spLocks noChangeArrowheads="1"/>
          </p:cNvSpPr>
          <p:nvPr/>
        </p:nvSpPr>
        <p:spPr bwMode="auto">
          <a:xfrm>
            <a:off x="3352800" y="4933950"/>
            <a:ext cx="825500" cy="400050"/>
          </a:xfrm>
          <a:prstGeom prst="rect">
            <a:avLst/>
          </a:prstGeom>
          <a:noFill/>
          <a:ln w="9525">
            <a:noFill/>
            <a:miter lim="800000"/>
            <a:headEnd/>
            <a:tailEnd/>
          </a:ln>
        </p:spPr>
        <p:txBody>
          <a:bodyPr wrap="none">
            <a:prstTxWarp prst="textNoShape">
              <a:avLst/>
            </a:prstTxWarp>
            <a:spAutoFit/>
          </a:bodyPr>
          <a:lstStyle/>
          <a:p>
            <a:r>
              <a:rPr lang="en-US" b="1">
                <a:solidFill>
                  <a:schemeClr val="accent1"/>
                </a:solidFill>
              </a:rPr>
              <a:t>20/28</a:t>
            </a:r>
          </a:p>
        </p:txBody>
      </p:sp>
      <p:sp>
        <p:nvSpPr>
          <p:cNvPr id="58384" name="TextBox 18"/>
          <p:cNvSpPr txBox="1">
            <a:spLocks noChangeArrowheads="1"/>
          </p:cNvSpPr>
          <p:nvPr/>
        </p:nvSpPr>
        <p:spPr bwMode="auto">
          <a:xfrm>
            <a:off x="381000" y="4267200"/>
            <a:ext cx="2305050" cy="1570038"/>
          </a:xfrm>
          <a:prstGeom prst="rect">
            <a:avLst/>
          </a:prstGeom>
          <a:noFill/>
          <a:ln w="9525">
            <a:noFill/>
            <a:miter lim="800000"/>
            <a:headEnd/>
            <a:tailEnd/>
          </a:ln>
        </p:spPr>
        <p:txBody>
          <a:bodyPr wrap="none">
            <a:prstTxWarp prst="textNoShape">
              <a:avLst/>
            </a:prstTxWarp>
            <a:spAutoFit/>
          </a:bodyPr>
          <a:lstStyle/>
          <a:p>
            <a:r>
              <a:rPr lang="en-US" sz="9600">
                <a:latin typeface="Helvetica" charset="0"/>
              </a:rPr>
              <a:t>rnm</a:t>
            </a:r>
            <a:endParaRPr lang="en-US" sz="11500">
              <a:latin typeface="Helvetica" charset="0"/>
            </a:endParaRPr>
          </a:p>
        </p:txBody>
      </p:sp>
    </p:spTree>
    <p:extLst>
      <p:ext uri="{BB962C8B-B14F-4D97-AF65-F5344CB8AC3E}">
        <p14:creationId xmlns:p14="http://schemas.microsoft.com/office/powerpoint/2010/main" val="3798781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ea typeface="ＭＳ Ｐゴシック" charset="-128"/>
              </a:rPr>
              <a:t>Spacing Guidelines</a:t>
            </a:r>
          </a:p>
        </p:txBody>
      </p:sp>
      <p:sp>
        <p:nvSpPr>
          <p:cNvPr id="60419" name="Text Placeholder 2"/>
          <p:cNvSpPr>
            <a:spLocks noGrp="1"/>
          </p:cNvSpPr>
          <p:nvPr>
            <p:ph type="body" idx="1"/>
          </p:nvPr>
        </p:nvSpPr>
        <p:spPr/>
        <p:txBody>
          <a:bodyPr/>
          <a:lstStyle/>
          <a:p>
            <a:r>
              <a:rPr lang="en-US">
                <a:ea typeface="Arial" charset="0"/>
              </a:rPr>
              <a:t>Use whitespace </a:t>
            </a:r>
          </a:p>
          <a:p>
            <a:pPr lvl="1"/>
            <a:r>
              <a:rPr lang="en-US">
                <a:ea typeface="Arial" charset="0"/>
              </a:rPr>
              <a:t>Always leave margins around body text; never pack it tightly against an edge</a:t>
            </a:r>
          </a:p>
          <a:p>
            <a:r>
              <a:rPr lang="en-US">
                <a:ea typeface="Arial" charset="0"/>
              </a:rPr>
              <a:t>Use generous leading</a:t>
            </a:r>
          </a:p>
          <a:p>
            <a:pPr lvl="1"/>
            <a:r>
              <a:rPr lang="en-US">
                <a:ea typeface="Arial" charset="0"/>
              </a:rPr>
              <a:t>Make sure body text is not overcrowded</a:t>
            </a:r>
          </a:p>
          <a:p>
            <a:pPr lvl="1"/>
            <a:r>
              <a:rPr lang="en-US">
                <a:ea typeface="Arial" charset="0"/>
              </a:rPr>
              <a:t>e.g. CSS: line-height: 120%;</a:t>
            </a:r>
          </a:p>
          <a:p>
            <a:r>
              <a:rPr lang="en-US">
                <a:ea typeface="Arial" charset="0"/>
              </a:rPr>
              <a:t>Keep text paragraphs narrow</a:t>
            </a:r>
          </a:p>
          <a:p>
            <a:pPr lvl="1"/>
            <a:r>
              <a:rPr lang="en-US">
                <a:ea typeface="Arial" charset="0"/>
              </a:rPr>
              <a:t>About 60-75 characters / 12 - 15 words / 30-45 em</a:t>
            </a:r>
          </a:p>
          <a:p>
            <a:endParaRPr lang="en-US">
              <a:ea typeface="Arial" charset="0"/>
            </a:endParaRPr>
          </a:p>
        </p:txBody>
      </p:sp>
      <p:sp>
        <p:nvSpPr>
          <p:cNvPr id="6042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6042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60422" name="Slide Number Placeholder 5"/>
          <p:cNvSpPr>
            <a:spLocks noGrp="1"/>
          </p:cNvSpPr>
          <p:nvPr>
            <p:ph type="sldNum" sz="quarter" idx="12"/>
          </p:nvPr>
        </p:nvSpPr>
        <p:spPr>
          <a:noFill/>
        </p:spPr>
        <p:txBody>
          <a:bodyPr/>
          <a:lstStyle/>
          <a:p>
            <a:fld id="{F4FDCB22-65C3-634E-A026-0298FE962291}" type="slidenum">
              <a:rPr lang="en-US"/>
              <a:pPr/>
              <a:t>8</a:t>
            </a:fld>
            <a:endParaRPr lang="en-US"/>
          </a:p>
        </p:txBody>
      </p:sp>
    </p:spTree>
    <p:extLst>
      <p:ext uri="{BB962C8B-B14F-4D97-AF65-F5344CB8AC3E}">
        <p14:creationId xmlns:p14="http://schemas.microsoft.com/office/powerpoint/2010/main" val="286807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ea typeface="ＭＳ Ｐゴシック" charset="-128"/>
              </a:rPr>
              <a:t>Typeface</a:t>
            </a:r>
          </a:p>
        </p:txBody>
      </p:sp>
      <p:sp>
        <p:nvSpPr>
          <p:cNvPr id="62467"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62468"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62469" name="Slide Number Placeholder 5"/>
          <p:cNvSpPr>
            <a:spLocks noGrp="1"/>
          </p:cNvSpPr>
          <p:nvPr>
            <p:ph type="sldNum" sz="quarter" idx="12"/>
          </p:nvPr>
        </p:nvSpPr>
        <p:spPr>
          <a:noFill/>
        </p:spPr>
        <p:txBody>
          <a:bodyPr/>
          <a:lstStyle/>
          <a:p>
            <a:fld id="{9D20631C-6615-604C-B797-4A72E71CA16C}" type="slidenum">
              <a:rPr lang="en-US"/>
              <a:pPr/>
              <a:t>9</a:t>
            </a:fld>
            <a:endParaRPr lang="en-US"/>
          </a:p>
        </p:txBody>
      </p:sp>
      <p:grpSp>
        <p:nvGrpSpPr>
          <p:cNvPr id="62470" name="Group 8"/>
          <p:cNvGrpSpPr>
            <a:grpSpLocks/>
          </p:cNvGrpSpPr>
          <p:nvPr/>
        </p:nvGrpSpPr>
        <p:grpSpPr bwMode="auto">
          <a:xfrm>
            <a:off x="381000" y="762000"/>
            <a:ext cx="2660650" cy="1543050"/>
            <a:chOff x="381000" y="1828800"/>
            <a:chExt cx="2661306" cy="1543110"/>
          </a:xfrm>
        </p:grpSpPr>
        <p:sp>
          <p:nvSpPr>
            <p:cNvPr id="62495" name="TextBox 6"/>
            <p:cNvSpPr txBox="1">
              <a:spLocks noChangeArrowheads="1"/>
            </p:cNvSpPr>
            <p:nvPr/>
          </p:nvSpPr>
          <p:spPr bwMode="auto">
            <a:xfrm>
              <a:off x="381000" y="1828800"/>
              <a:ext cx="2661306" cy="1446550"/>
            </a:xfrm>
            <a:prstGeom prst="rect">
              <a:avLst/>
            </a:prstGeom>
            <a:noFill/>
            <a:ln w="9525">
              <a:noFill/>
              <a:miter lim="800000"/>
              <a:headEnd/>
              <a:tailEnd/>
            </a:ln>
          </p:spPr>
          <p:txBody>
            <a:bodyPr wrap="none">
              <a:prstTxWarp prst="textNoShape">
                <a:avLst/>
              </a:prstTxWarp>
              <a:spAutoFit/>
            </a:bodyPr>
            <a:lstStyle/>
            <a:p>
              <a:r>
                <a:rPr lang="en-US" sz="8800">
                  <a:latin typeface="Georgia" charset="0"/>
                </a:rPr>
                <a:t>Abcg</a:t>
              </a:r>
            </a:p>
          </p:txBody>
        </p:sp>
        <p:sp>
          <p:nvSpPr>
            <p:cNvPr id="62496" name="TextBox 7"/>
            <p:cNvSpPr txBox="1">
              <a:spLocks noChangeArrowheads="1"/>
            </p:cNvSpPr>
            <p:nvPr/>
          </p:nvSpPr>
          <p:spPr bwMode="auto">
            <a:xfrm>
              <a:off x="457200" y="2971800"/>
              <a:ext cx="1096775" cy="400110"/>
            </a:xfrm>
            <a:prstGeom prst="rect">
              <a:avLst/>
            </a:prstGeom>
            <a:noFill/>
            <a:ln w="9525">
              <a:noFill/>
              <a:miter lim="800000"/>
              <a:headEnd/>
              <a:tailEnd/>
            </a:ln>
          </p:spPr>
          <p:txBody>
            <a:bodyPr wrap="none">
              <a:prstTxWarp prst="textNoShape">
                <a:avLst/>
              </a:prstTxWarp>
              <a:spAutoFit/>
            </a:bodyPr>
            <a:lstStyle/>
            <a:p>
              <a:r>
                <a:rPr lang="en-US"/>
                <a:t>Georgia</a:t>
              </a:r>
            </a:p>
          </p:txBody>
        </p:sp>
      </p:grpSp>
      <p:grpSp>
        <p:nvGrpSpPr>
          <p:cNvPr id="62471" name="Group 9"/>
          <p:cNvGrpSpPr>
            <a:grpSpLocks/>
          </p:cNvGrpSpPr>
          <p:nvPr/>
        </p:nvGrpSpPr>
        <p:grpSpPr bwMode="auto">
          <a:xfrm>
            <a:off x="304800" y="2133600"/>
            <a:ext cx="2660650" cy="1543050"/>
            <a:chOff x="381000" y="1828800"/>
            <a:chExt cx="2661306" cy="1543110"/>
          </a:xfrm>
        </p:grpSpPr>
        <p:sp>
          <p:nvSpPr>
            <p:cNvPr id="62493" name="TextBox 10"/>
            <p:cNvSpPr txBox="1">
              <a:spLocks noChangeArrowheads="1"/>
            </p:cNvSpPr>
            <p:nvPr/>
          </p:nvSpPr>
          <p:spPr bwMode="auto">
            <a:xfrm>
              <a:off x="381000" y="1828800"/>
              <a:ext cx="2661306" cy="1446550"/>
            </a:xfrm>
            <a:prstGeom prst="rect">
              <a:avLst/>
            </a:prstGeom>
            <a:noFill/>
            <a:ln w="9525">
              <a:noFill/>
              <a:miter lim="800000"/>
              <a:headEnd/>
              <a:tailEnd/>
            </a:ln>
          </p:spPr>
          <p:txBody>
            <a:bodyPr wrap="none">
              <a:prstTxWarp prst="textNoShape">
                <a:avLst/>
              </a:prstTxWarp>
              <a:spAutoFit/>
            </a:bodyPr>
            <a:lstStyle/>
            <a:p>
              <a:r>
                <a:rPr lang="en-US" sz="8800">
                  <a:latin typeface="Times New Roman" charset="0"/>
                  <a:ea typeface="Times New Roman" charset="0"/>
                  <a:cs typeface="Times New Roman" charset="0"/>
                </a:rPr>
                <a:t>Abcg</a:t>
              </a:r>
            </a:p>
          </p:txBody>
        </p:sp>
        <p:sp>
          <p:nvSpPr>
            <p:cNvPr id="62494" name="TextBox 11"/>
            <p:cNvSpPr txBox="1">
              <a:spLocks noChangeArrowheads="1"/>
            </p:cNvSpPr>
            <p:nvPr/>
          </p:nvSpPr>
          <p:spPr bwMode="auto">
            <a:xfrm>
              <a:off x="462536" y="2971800"/>
              <a:ext cx="2356864" cy="400110"/>
            </a:xfrm>
            <a:prstGeom prst="rect">
              <a:avLst/>
            </a:prstGeom>
            <a:noFill/>
            <a:ln w="9525">
              <a:noFill/>
              <a:miter lim="800000"/>
              <a:headEnd/>
              <a:tailEnd/>
            </a:ln>
          </p:spPr>
          <p:txBody>
            <a:bodyPr wrap="none">
              <a:prstTxWarp prst="textNoShape">
                <a:avLst/>
              </a:prstTxWarp>
              <a:spAutoFit/>
            </a:bodyPr>
            <a:lstStyle/>
            <a:p>
              <a:r>
                <a:rPr lang="en-US"/>
                <a:t>Times New Roman</a:t>
              </a:r>
            </a:p>
          </p:txBody>
        </p:sp>
      </p:grpSp>
      <p:grpSp>
        <p:nvGrpSpPr>
          <p:cNvPr id="62472" name="Group 13"/>
          <p:cNvGrpSpPr>
            <a:grpSpLocks/>
          </p:cNvGrpSpPr>
          <p:nvPr/>
        </p:nvGrpSpPr>
        <p:grpSpPr bwMode="auto">
          <a:xfrm>
            <a:off x="304800" y="3581400"/>
            <a:ext cx="2498725" cy="1543050"/>
            <a:chOff x="381000" y="1828800"/>
            <a:chExt cx="2499402" cy="1543110"/>
          </a:xfrm>
        </p:grpSpPr>
        <p:sp>
          <p:nvSpPr>
            <p:cNvPr id="62491" name="TextBox 14"/>
            <p:cNvSpPr txBox="1">
              <a:spLocks noChangeArrowheads="1"/>
            </p:cNvSpPr>
            <p:nvPr/>
          </p:nvSpPr>
          <p:spPr bwMode="auto">
            <a:xfrm>
              <a:off x="381000" y="1828800"/>
              <a:ext cx="2499402" cy="1446550"/>
            </a:xfrm>
            <a:prstGeom prst="rect">
              <a:avLst/>
            </a:prstGeom>
            <a:noFill/>
            <a:ln w="9525">
              <a:noFill/>
              <a:miter lim="800000"/>
              <a:headEnd/>
              <a:tailEnd/>
            </a:ln>
          </p:spPr>
          <p:txBody>
            <a:bodyPr wrap="none">
              <a:prstTxWarp prst="textNoShape">
                <a:avLst/>
              </a:prstTxWarp>
              <a:spAutoFit/>
            </a:bodyPr>
            <a:lstStyle/>
            <a:p>
              <a:r>
                <a:rPr lang="en-US" sz="8800">
                  <a:latin typeface="Garamond" charset="0"/>
                  <a:ea typeface="Times New Roman" charset="0"/>
                  <a:cs typeface="Times New Roman" charset="0"/>
                </a:rPr>
                <a:t>Abcg</a:t>
              </a:r>
            </a:p>
          </p:txBody>
        </p:sp>
        <p:sp>
          <p:nvSpPr>
            <p:cNvPr id="62492" name="TextBox 15"/>
            <p:cNvSpPr txBox="1">
              <a:spLocks noChangeArrowheads="1"/>
            </p:cNvSpPr>
            <p:nvPr/>
          </p:nvSpPr>
          <p:spPr bwMode="auto">
            <a:xfrm>
              <a:off x="462536" y="2971800"/>
              <a:ext cx="1394934" cy="400110"/>
            </a:xfrm>
            <a:prstGeom prst="rect">
              <a:avLst/>
            </a:prstGeom>
            <a:noFill/>
            <a:ln w="9525">
              <a:noFill/>
              <a:miter lim="800000"/>
              <a:headEnd/>
              <a:tailEnd/>
            </a:ln>
          </p:spPr>
          <p:txBody>
            <a:bodyPr wrap="none">
              <a:prstTxWarp prst="textNoShape">
                <a:avLst/>
              </a:prstTxWarp>
              <a:spAutoFit/>
            </a:bodyPr>
            <a:lstStyle/>
            <a:p>
              <a:r>
                <a:rPr lang="en-US"/>
                <a:t>Garamond</a:t>
              </a:r>
            </a:p>
          </p:txBody>
        </p:sp>
      </p:grpSp>
      <p:grpSp>
        <p:nvGrpSpPr>
          <p:cNvPr id="62473" name="Group 16"/>
          <p:cNvGrpSpPr>
            <a:grpSpLocks/>
          </p:cNvGrpSpPr>
          <p:nvPr/>
        </p:nvGrpSpPr>
        <p:grpSpPr bwMode="auto">
          <a:xfrm>
            <a:off x="3276600" y="742950"/>
            <a:ext cx="2951163" cy="1543050"/>
            <a:chOff x="381000" y="1828800"/>
            <a:chExt cx="2951449" cy="1543110"/>
          </a:xfrm>
        </p:grpSpPr>
        <p:sp>
          <p:nvSpPr>
            <p:cNvPr id="62489" name="TextBox 17"/>
            <p:cNvSpPr txBox="1">
              <a:spLocks noChangeArrowheads="1"/>
            </p:cNvSpPr>
            <p:nvPr/>
          </p:nvSpPr>
          <p:spPr bwMode="auto">
            <a:xfrm>
              <a:off x="381000" y="1828800"/>
              <a:ext cx="2951449" cy="1446550"/>
            </a:xfrm>
            <a:prstGeom prst="rect">
              <a:avLst/>
            </a:prstGeom>
            <a:noFill/>
            <a:ln w="9525">
              <a:noFill/>
              <a:miter lim="800000"/>
              <a:headEnd/>
              <a:tailEnd/>
            </a:ln>
          </p:spPr>
          <p:txBody>
            <a:bodyPr wrap="none">
              <a:prstTxWarp prst="textNoShape">
                <a:avLst/>
              </a:prstTxWarp>
              <a:spAutoFit/>
            </a:bodyPr>
            <a:lstStyle/>
            <a:p>
              <a:r>
                <a:rPr lang="en-US" sz="8800">
                  <a:latin typeface="Verdana" charset="0"/>
                  <a:ea typeface="Times New Roman" charset="0"/>
                  <a:cs typeface="Times New Roman" charset="0"/>
                </a:rPr>
                <a:t>Abcg</a:t>
              </a:r>
            </a:p>
          </p:txBody>
        </p:sp>
        <p:sp>
          <p:nvSpPr>
            <p:cNvPr id="62490" name="TextBox 18"/>
            <p:cNvSpPr txBox="1">
              <a:spLocks noChangeArrowheads="1"/>
            </p:cNvSpPr>
            <p:nvPr/>
          </p:nvSpPr>
          <p:spPr bwMode="auto">
            <a:xfrm>
              <a:off x="462536" y="2971800"/>
              <a:ext cx="1140312" cy="400110"/>
            </a:xfrm>
            <a:prstGeom prst="rect">
              <a:avLst/>
            </a:prstGeom>
            <a:noFill/>
            <a:ln w="9525">
              <a:noFill/>
              <a:miter lim="800000"/>
              <a:headEnd/>
              <a:tailEnd/>
            </a:ln>
          </p:spPr>
          <p:txBody>
            <a:bodyPr wrap="none">
              <a:prstTxWarp prst="textNoShape">
                <a:avLst/>
              </a:prstTxWarp>
              <a:spAutoFit/>
            </a:bodyPr>
            <a:lstStyle/>
            <a:p>
              <a:r>
                <a:rPr lang="en-US"/>
                <a:t>Verdana</a:t>
              </a:r>
            </a:p>
          </p:txBody>
        </p:sp>
      </p:grpSp>
      <p:grpSp>
        <p:nvGrpSpPr>
          <p:cNvPr id="62474" name="Group 19"/>
          <p:cNvGrpSpPr>
            <a:grpSpLocks/>
          </p:cNvGrpSpPr>
          <p:nvPr/>
        </p:nvGrpSpPr>
        <p:grpSpPr bwMode="auto">
          <a:xfrm>
            <a:off x="3276600" y="2133600"/>
            <a:ext cx="2759075" cy="1543050"/>
            <a:chOff x="381000" y="1828800"/>
            <a:chExt cx="2759089" cy="1543110"/>
          </a:xfrm>
        </p:grpSpPr>
        <p:sp>
          <p:nvSpPr>
            <p:cNvPr id="21" name="TextBox 20"/>
            <p:cNvSpPr txBox="1"/>
            <p:nvPr/>
          </p:nvSpPr>
          <p:spPr>
            <a:xfrm>
              <a:off x="381000" y="1828800"/>
              <a:ext cx="2759089" cy="1446269"/>
            </a:xfrm>
            <a:prstGeom prst="rect">
              <a:avLst/>
            </a:prstGeom>
            <a:noFill/>
          </p:spPr>
          <p:txBody>
            <a:bodyPr wrap="none">
              <a:spAutoFit/>
            </a:bodyPr>
            <a:lstStyle/>
            <a:p>
              <a:pPr>
                <a:defRPr/>
              </a:pPr>
              <a:r>
                <a:rPr lang="en-US" sz="8800" dirty="0" err="1">
                  <a:latin typeface="+mn-lt"/>
                  <a:ea typeface="+mn-ea"/>
                  <a:cs typeface="Times New Roman" pitchFamily="18" charset="0"/>
                </a:rPr>
                <a:t>Abcg</a:t>
              </a:r>
              <a:endParaRPr lang="en-US" sz="8800" dirty="0">
                <a:latin typeface="+mn-lt"/>
                <a:ea typeface="+mn-ea"/>
                <a:cs typeface="Times New Roman" pitchFamily="18" charset="0"/>
              </a:endParaRPr>
            </a:p>
          </p:txBody>
        </p:sp>
        <p:sp>
          <p:nvSpPr>
            <p:cNvPr id="62488" name="TextBox 21"/>
            <p:cNvSpPr txBox="1">
              <a:spLocks noChangeArrowheads="1"/>
            </p:cNvSpPr>
            <p:nvPr/>
          </p:nvSpPr>
          <p:spPr bwMode="auto">
            <a:xfrm>
              <a:off x="462536" y="2971800"/>
              <a:ext cx="699230" cy="400110"/>
            </a:xfrm>
            <a:prstGeom prst="rect">
              <a:avLst/>
            </a:prstGeom>
            <a:noFill/>
            <a:ln w="9525">
              <a:noFill/>
              <a:miter lim="800000"/>
              <a:headEnd/>
              <a:tailEnd/>
            </a:ln>
          </p:spPr>
          <p:txBody>
            <a:bodyPr wrap="none">
              <a:prstTxWarp prst="textNoShape">
                <a:avLst/>
              </a:prstTxWarp>
              <a:spAutoFit/>
            </a:bodyPr>
            <a:lstStyle/>
            <a:p>
              <a:r>
                <a:rPr lang="en-US"/>
                <a:t>Arial</a:t>
              </a:r>
            </a:p>
          </p:txBody>
        </p:sp>
      </p:grpSp>
      <p:grpSp>
        <p:nvGrpSpPr>
          <p:cNvPr id="62475" name="Group 22"/>
          <p:cNvGrpSpPr>
            <a:grpSpLocks/>
          </p:cNvGrpSpPr>
          <p:nvPr/>
        </p:nvGrpSpPr>
        <p:grpSpPr bwMode="auto">
          <a:xfrm>
            <a:off x="3276600" y="3581400"/>
            <a:ext cx="2628900" cy="1543050"/>
            <a:chOff x="381000" y="1828800"/>
            <a:chExt cx="2629246" cy="1543110"/>
          </a:xfrm>
        </p:grpSpPr>
        <p:sp>
          <p:nvSpPr>
            <p:cNvPr id="62485" name="TextBox 23"/>
            <p:cNvSpPr txBox="1">
              <a:spLocks noChangeArrowheads="1"/>
            </p:cNvSpPr>
            <p:nvPr/>
          </p:nvSpPr>
          <p:spPr bwMode="auto">
            <a:xfrm>
              <a:off x="381000" y="1828800"/>
              <a:ext cx="2629246" cy="1446550"/>
            </a:xfrm>
            <a:prstGeom prst="rect">
              <a:avLst/>
            </a:prstGeom>
            <a:noFill/>
            <a:ln w="9525">
              <a:noFill/>
              <a:miter lim="800000"/>
              <a:headEnd/>
              <a:tailEnd/>
            </a:ln>
          </p:spPr>
          <p:txBody>
            <a:bodyPr wrap="none">
              <a:prstTxWarp prst="textNoShape">
                <a:avLst/>
              </a:prstTxWarp>
              <a:spAutoFit/>
            </a:bodyPr>
            <a:lstStyle/>
            <a:p>
              <a:r>
                <a:rPr lang="en-US" sz="8800">
                  <a:latin typeface="Tahoma" charset="0"/>
                  <a:ea typeface="Tahoma" charset="0"/>
                  <a:cs typeface="Tahoma" charset="0"/>
                </a:rPr>
                <a:t>Abcg</a:t>
              </a:r>
            </a:p>
          </p:txBody>
        </p:sp>
        <p:sp>
          <p:nvSpPr>
            <p:cNvPr id="62486" name="TextBox 24"/>
            <p:cNvSpPr txBox="1">
              <a:spLocks noChangeArrowheads="1"/>
            </p:cNvSpPr>
            <p:nvPr/>
          </p:nvSpPr>
          <p:spPr bwMode="auto">
            <a:xfrm>
              <a:off x="462536" y="2971800"/>
              <a:ext cx="1097223" cy="400110"/>
            </a:xfrm>
            <a:prstGeom prst="rect">
              <a:avLst/>
            </a:prstGeom>
            <a:noFill/>
            <a:ln w="9525">
              <a:noFill/>
              <a:miter lim="800000"/>
              <a:headEnd/>
              <a:tailEnd/>
            </a:ln>
          </p:spPr>
          <p:txBody>
            <a:bodyPr wrap="none">
              <a:prstTxWarp prst="textNoShape">
                <a:avLst/>
              </a:prstTxWarp>
              <a:spAutoFit/>
            </a:bodyPr>
            <a:lstStyle/>
            <a:p>
              <a:r>
                <a:rPr lang="en-US"/>
                <a:t>Tahoma</a:t>
              </a:r>
            </a:p>
          </p:txBody>
        </p:sp>
      </p:grpSp>
      <p:grpSp>
        <p:nvGrpSpPr>
          <p:cNvPr id="62476" name="Group 25"/>
          <p:cNvGrpSpPr>
            <a:grpSpLocks/>
          </p:cNvGrpSpPr>
          <p:nvPr/>
        </p:nvGrpSpPr>
        <p:grpSpPr bwMode="auto">
          <a:xfrm>
            <a:off x="6362700" y="742950"/>
            <a:ext cx="2476500" cy="1543050"/>
            <a:chOff x="381000" y="1828800"/>
            <a:chExt cx="2476960" cy="1543110"/>
          </a:xfrm>
        </p:grpSpPr>
        <p:sp>
          <p:nvSpPr>
            <p:cNvPr id="62483" name="TextBox 26"/>
            <p:cNvSpPr txBox="1">
              <a:spLocks noChangeArrowheads="1"/>
            </p:cNvSpPr>
            <p:nvPr/>
          </p:nvSpPr>
          <p:spPr bwMode="auto">
            <a:xfrm>
              <a:off x="381000" y="1828800"/>
              <a:ext cx="2476960" cy="1446550"/>
            </a:xfrm>
            <a:prstGeom prst="rect">
              <a:avLst/>
            </a:prstGeom>
            <a:noFill/>
            <a:ln w="9525">
              <a:noFill/>
              <a:miter lim="800000"/>
              <a:headEnd/>
              <a:tailEnd/>
            </a:ln>
          </p:spPr>
          <p:txBody>
            <a:bodyPr wrap="none">
              <a:prstTxWarp prst="textNoShape">
                <a:avLst/>
              </a:prstTxWarp>
              <a:spAutoFit/>
            </a:bodyPr>
            <a:lstStyle/>
            <a:p>
              <a:r>
                <a:rPr lang="en-US" sz="8800">
                  <a:latin typeface="Gill Sans MT" charset="0"/>
                  <a:ea typeface="Tahoma" charset="0"/>
                  <a:cs typeface="Tahoma" charset="0"/>
                </a:rPr>
                <a:t>Abcg</a:t>
              </a:r>
            </a:p>
          </p:txBody>
        </p:sp>
        <p:sp>
          <p:nvSpPr>
            <p:cNvPr id="62484" name="TextBox 27"/>
            <p:cNvSpPr txBox="1">
              <a:spLocks noChangeArrowheads="1"/>
            </p:cNvSpPr>
            <p:nvPr/>
          </p:nvSpPr>
          <p:spPr bwMode="auto">
            <a:xfrm>
              <a:off x="462536" y="2971800"/>
              <a:ext cx="1653017" cy="400110"/>
            </a:xfrm>
            <a:prstGeom prst="rect">
              <a:avLst/>
            </a:prstGeom>
            <a:noFill/>
            <a:ln w="9525">
              <a:noFill/>
              <a:miter lim="800000"/>
              <a:headEnd/>
              <a:tailEnd/>
            </a:ln>
          </p:spPr>
          <p:txBody>
            <a:bodyPr wrap="none">
              <a:prstTxWarp prst="textNoShape">
                <a:avLst/>
              </a:prstTxWarp>
              <a:spAutoFit/>
            </a:bodyPr>
            <a:lstStyle/>
            <a:p>
              <a:r>
                <a:rPr lang="en-US"/>
                <a:t>Gill Sans MT</a:t>
              </a:r>
            </a:p>
          </p:txBody>
        </p:sp>
      </p:grpSp>
      <p:grpSp>
        <p:nvGrpSpPr>
          <p:cNvPr id="62477" name="Group 28"/>
          <p:cNvGrpSpPr>
            <a:grpSpLocks/>
          </p:cNvGrpSpPr>
          <p:nvPr/>
        </p:nvGrpSpPr>
        <p:grpSpPr bwMode="auto">
          <a:xfrm>
            <a:off x="6362700" y="2133600"/>
            <a:ext cx="2603500" cy="1543050"/>
            <a:chOff x="381000" y="1828800"/>
            <a:chExt cx="2603598" cy="1543110"/>
          </a:xfrm>
        </p:grpSpPr>
        <p:sp>
          <p:nvSpPr>
            <p:cNvPr id="62481" name="TextBox 29"/>
            <p:cNvSpPr txBox="1">
              <a:spLocks noChangeArrowheads="1"/>
            </p:cNvSpPr>
            <p:nvPr/>
          </p:nvSpPr>
          <p:spPr bwMode="auto">
            <a:xfrm>
              <a:off x="381000" y="1828800"/>
              <a:ext cx="2603598" cy="1446550"/>
            </a:xfrm>
            <a:prstGeom prst="rect">
              <a:avLst/>
            </a:prstGeom>
            <a:noFill/>
            <a:ln w="9525">
              <a:noFill/>
              <a:miter lim="800000"/>
              <a:headEnd/>
              <a:tailEnd/>
            </a:ln>
          </p:spPr>
          <p:txBody>
            <a:bodyPr wrap="none">
              <a:prstTxWarp prst="textNoShape">
                <a:avLst/>
              </a:prstTxWarp>
              <a:spAutoFit/>
            </a:bodyPr>
            <a:lstStyle/>
            <a:p>
              <a:r>
                <a:rPr lang="en-US" sz="8800">
                  <a:latin typeface="Trebuchet MS" charset="0"/>
                  <a:ea typeface="Tahoma" charset="0"/>
                  <a:cs typeface="Tahoma" charset="0"/>
                </a:rPr>
                <a:t>Abcg</a:t>
              </a:r>
            </a:p>
          </p:txBody>
        </p:sp>
        <p:sp>
          <p:nvSpPr>
            <p:cNvPr id="62482" name="TextBox 30"/>
            <p:cNvSpPr txBox="1">
              <a:spLocks noChangeArrowheads="1"/>
            </p:cNvSpPr>
            <p:nvPr/>
          </p:nvSpPr>
          <p:spPr bwMode="auto">
            <a:xfrm>
              <a:off x="462536" y="2971800"/>
              <a:ext cx="1784591" cy="400110"/>
            </a:xfrm>
            <a:prstGeom prst="rect">
              <a:avLst/>
            </a:prstGeom>
            <a:noFill/>
            <a:ln w="9525">
              <a:noFill/>
              <a:miter lim="800000"/>
              <a:headEnd/>
              <a:tailEnd/>
            </a:ln>
          </p:spPr>
          <p:txBody>
            <a:bodyPr wrap="none">
              <a:prstTxWarp prst="textNoShape">
                <a:avLst/>
              </a:prstTxWarp>
              <a:spAutoFit/>
            </a:bodyPr>
            <a:lstStyle/>
            <a:p>
              <a:r>
                <a:rPr lang="en-US"/>
                <a:t>Trebuchet MS</a:t>
              </a:r>
            </a:p>
          </p:txBody>
        </p:sp>
      </p:grpSp>
      <p:grpSp>
        <p:nvGrpSpPr>
          <p:cNvPr id="62478" name="Group 31"/>
          <p:cNvGrpSpPr>
            <a:grpSpLocks/>
          </p:cNvGrpSpPr>
          <p:nvPr/>
        </p:nvGrpSpPr>
        <p:grpSpPr bwMode="auto">
          <a:xfrm>
            <a:off x="6311900" y="3638550"/>
            <a:ext cx="2890838" cy="1543050"/>
            <a:chOff x="381000" y="1828800"/>
            <a:chExt cx="2890535" cy="1543110"/>
          </a:xfrm>
        </p:grpSpPr>
        <p:sp>
          <p:nvSpPr>
            <p:cNvPr id="62479" name="TextBox 32"/>
            <p:cNvSpPr txBox="1">
              <a:spLocks noChangeArrowheads="1"/>
            </p:cNvSpPr>
            <p:nvPr/>
          </p:nvSpPr>
          <p:spPr bwMode="auto">
            <a:xfrm>
              <a:off x="381000" y="1828800"/>
              <a:ext cx="2890535" cy="1446550"/>
            </a:xfrm>
            <a:prstGeom prst="rect">
              <a:avLst/>
            </a:prstGeom>
            <a:noFill/>
            <a:ln w="9525">
              <a:noFill/>
              <a:miter lim="800000"/>
              <a:headEnd/>
              <a:tailEnd/>
            </a:ln>
          </p:spPr>
          <p:txBody>
            <a:bodyPr wrap="none">
              <a:prstTxWarp prst="textNoShape">
                <a:avLst/>
              </a:prstTxWarp>
              <a:spAutoFit/>
            </a:bodyPr>
            <a:lstStyle/>
            <a:p>
              <a:r>
                <a:rPr lang="en-US" sz="8800">
                  <a:latin typeface="Courier New" charset="0"/>
                  <a:ea typeface="Courier New" charset="0"/>
                  <a:cs typeface="Courier New" charset="0"/>
                </a:rPr>
                <a:t>Abcg</a:t>
              </a:r>
            </a:p>
          </p:txBody>
        </p:sp>
        <p:sp>
          <p:nvSpPr>
            <p:cNvPr id="62480" name="TextBox 33"/>
            <p:cNvSpPr txBox="1">
              <a:spLocks noChangeArrowheads="1"/>
            </p:cNvSpPr>
            <p:nvPr/>
          </p:nvSpPr>
          <p:spPr bwMode="auto">
            <a:xfrm>
              <a:off x="462536" y="2971800"/>
              <a:ext cx="1611339" cy="400110"/>
            </a:xfrm>
            <a:prstGeom prst="rect">
              <a:avLst/>
            </a:prstGeom>
            <a:noFill/>
            <a:ln w="9525">
              <a:noFill/>
              <a:miter lim="800000"/>
              <a:headEnd/>
              <a:tailEnd/>
            </a:ln>
          </p:spPr>
          <p:txBody>
            <a:bodyPr wrap="none">
              <a:prstTxWarp prst="textNoShape">
                <a:avLst/>
              </a:prstTxWarp>
              <a:spAutoFit/>
            </a:bodyPr>
            <a:lstStyle/>
            <a:p>
              <a:r>
                <a:rPr lang="en-US"/>
                <a:t>Courier New</a:t>
              </a:r>
            </a:p>
          </p:txBody>
        </p:sp>
      </p:grpSp>
    </p:spTree>
    <p:extLst>
      <p:ext uri="{BB962C8B-B14F-4D97-AF65-F5344CB8AC3E}">
        <p14:creationId xmlns:p14="http://schemas.microsoft.com/office/powerpoint/2010/main" val="4373565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mit-6893</Template>
  <TotalTime>5735</TotalTime>
  <Words>4624</Words>
  <Application>Microsoft Macintosh PowerPoint</Application>
  <PresentationFormat>Letter Paper (8.5x11 in)</PresentationFormat>
  <Paragraphs>285</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mit-6893</vt:lpstr>
      <vt:lpstr>L17: Typography</vt:lpstr>
      <vt:lpstr>UI Hall of Fame or Shame?</vt:lpstr>
      <vt:lpstr>Today’s Topics</vt:lpstr>
      <vt:lpstr>Readability</vt:lpstr>
      <vt:lpstr>Dimensions of a Font</vt:lpstr>
      <vt:lpstr>Measurements in CSS</vt:lpstr>
      <vt:lpstr>Spacing</vt:lpstr>
      <vt:lpstr>Spacing Guidelines</vt:lpstr>
      <vt:lpstr>Typeface</vt:lpstr>
      <vt:lpstr>Typeface Categories</vt:lpstr>
      <vt:lpstr>Style</vt:lpstr>
      <vt:lpstr>All Caps vs. Mixed Uppercase/Lowercase</vt:lpstr>
      <vt:lpstr>Character Sets and Encodings</vt:lpstr>
      <vt:lpstr>Tricky Characters in Online Typesetting</vt:lpstr>
      <vt:lpstr>Font Selection</vt:lpstr>
      <vt:lpstr>Font Properties in CSS</vt:lpstr>
      <vt:lpstr>Tools</vt:lpstr>
      <vt:lpstr>Picoquiz</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Haoqi Zhang</cp:lastModifiedBy>
  <cp:revision>1051</cp:revision>
  <cp:lastPrinted>2012-04-02T12:33:36Z</cp:lastPrinted>
  <dcterms:created xsi:type="dcterms:W3CDTF">2011-02-02T13:01:24Z</dcterms:created>
  <dcterms:modified xsi:type="dcterms:W3CDTF">2013-05-13T04:43:06Z</dcterms:modified>
</cp:coreProperties>
</file>