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9"/>
  </p:notesMasterIdLst>
  <p:handoutMasterIdLst>
    <p:handoutMasterId r:id="rId20"/>
  </p:handoutMasterIdLst>
  <p:sldIdLst>
    <p:sldId id="256" r:id="rId2"/>
    <p:sldId id="466" r:id="rId3"/>
    <p:sldId id="454" r:id="rId4"/>
    <p:sldId id="455" r:id="rId5"/>
    <p:sldId id="456" r:id="rId6"/>
    <p:sldId id="457" r:id="rId7"/>
    <p:sldId id="458" r:id="rId8"/>
    <p:sldId id="469" r:id="rId9"/>
    <p:sldId id="459" r:id="rId10"/>
    <p:sldId id="460" r:id="rId11"/>
    <p:sldId id="461" r:id="rId12"/>
    <p:sldId id="468" r:id="rId13"/>
    <p:sldId id="462" r:id="rId14"/>
    <p:sldId id="463" r:id="rId15"/>
    <p:sldId id="464" r:id="rId16"/>
    <p:sldId id="470" r:id="rId17"/>
    <p:sldId id="465" r:id="rId18"/>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94" autoAdjust="0"/>
    <p:restoredTop sz="67885" autoAdjust="0"/>
  </p:normalViewPr>
  <p:slideViewPr>
    <p:cSldViewPr>
      <p:cViewPr varScale="1">
        <p:scale>
          <a:sx n="77" d="100"/>
          <a:sy n="77" d="100"/>
        </p:scale>
        <p:origin x="-1112" y="-104"/>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7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61630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503363" y="720725"/>
            <a:ext cx="4119562" cy="3089275"/>
          </a:xfrm>
          <a:ln/>
        </p:spPr>
      </p:sp>
      <p:sp>
        <p:nvSpPr>
          <p:cNvPr id="36867" name="Notes Placeholder 2"/>
          <p:cNvSpPr>
            <a:spLocks noGrp="1"/>
          </p:cNvSpPr>
          <p:nvPr>
            <p:ph type="body" idx="1"/>
          </p:nvPr>
        </p:nvSpPr>
        <p:spPr>
          <a:noFill/>
          <a:ln/>
        </p:spPr>
        <p:txBody>
          <a:bodyPr/>
          <a:lstStyle/>
          <a:p>
            <a:r>
              <a:rPr lang="en-US">
                <a:latin typeface="Times New Roman" charset="0"/>
                <a:ea typeface="Arial" charset="0"/>
              </a:rPr>
              <a:t>Since some users will be less able or unable to use a pointing device (e.g. users with screen readers), an accessible interface should support keyboard alternatives for all interactions.  Menus should be controllable by the keyboard, either using accelerators or by allowing navigation around the menu.  Similarly, the user should be able to move the keyboard focus around a form or activate a link in a web page by keyboard alone.</a:t>
            </a:r>
          </a:p>
        </p:txBody>
      </p:sp>
      <p:sp>
        <p:nvSpPr>
          <p:cNvPr id="36868" name="Slide Number Placeholder 3"/>
          <p:cNvSpPr>
            <a:spLocks noGrp="1"/>
          </p:cNvSpPr>
          <p:nvPr>
            <p:ph type="sldNum" sz="quarter" idx="5"/>
          </p:nvPr>
        </p:nvSpPr>
        <p:spPr>
          <a:noFill/>
        </p:spPr>
        <p:txBody>
          <a:bodyPr/>
          <a:lstStyle/>
          <a:p>
            <a:fld id="{D47B0513-6D07-A042-8872-1A4C1372ABAB}" type="slidenum">
              <a:rPr lang="en-US"/>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503363" y="720725"/>
            <a:ext cx="4119562" cy="3089275"/>
          </a:xfrm>
          <a:ln/>
        </p:spPr>
      </p:sp>
      <p:sp>
        <p:nvSpPr>
          <p:cNvPr id="38915" name="Notes Placeholder 2"/>
          <p:cNvSpPr>
            <a:spLocks noGrp="1"/>
          </p:cNvSpPr>
          <p:nvPr>
            <p:ph type="body" idx="1"/>
          </p:nvPr>
        </p:nvSpPr>
        <p:spPr>
          <a:noFill/>
          <a:ln/>
        </p:spPr>
        <p:txBody>
          <a:bodyPr/>
          <a:lstStyle/>
          <a:p>
            <a:r>
              <a:rPr lang="en-US">
                <a:latin typeface="Times New Roman" charset="0"/>
                <a:ea typeface="Arial" charset="0"/>
              </a:rPr>
              <a:t>An accessible interface should be amenable to screen reading.  All visual content should have textual alternatives; i.e., images should have captions or labels describing or naming their contents, so that screen reading software can articulate it.</a:t>
            </a:r>
          </a:p>
          <a:p>
            <a:r>
              <a:rPr lang="en-US">
                <a:latin typeface="Times New Roman" charset="0"/>
                <a:ea typeface="Arial" charset="0"/>
              </a:rPr>
              <a:t>Widgets, like textboxes and checkboxes, should have labels associated with them.  This association can’t be merely visual (i.e. “From:” happens to be next to the textbox), but programmatically available to the screen reader, so that the screen reader can ask for the label of that textbox and get “From address” or something similar back.  The interface that screen readers use to access this information is called an “accessibility API”; we’ll talk about the APIs for Java and HTML later in this lecture.</a:t>
            </a:r>
          </a:p>
          <a:p>
            <a:r>
              <a:rPr lang="en-US">
                <a:latin typeface="Times New Roman" charset="0"/>
                <a:ea typeface="Arial" charset="0"/>
              </a:rPr>
              <a:t>Screen readers also need to find out: the current value of a textbox or other widget; the widget with the keyboard focus; and the location of the text selection in a textbox.</a:t>
            </a:r>
          </a:p>
          <a:p>
            <a:r>
              <a:rPr lang="en-US">
                <a:latin typeface="Times New Roman" charset="0"/>
                <a:ea typeface="Arial" charset="0"/>
              </a:rPr>
              <a:t>For web pages with hyperlinks, the links should be clearly labeled with the identity of the target page, not something vague like “click here”.  This is because users of screen readers don’t necessarily read the entire display linearly, from start to end.  This would be painfully inefficient.  Instead, they skip through, scanning the page aurally much as users with normal vision would scan it visually. A screen reader can be directed to read all the links, skipping over other text, so the links should be self-descriptive.</a:t>
            </a:r>
          </a:p>
          <a:p>
            <a:endParaRPr lang="en-US">
              <a:latin typeface="Times New Roman" charset="0"/>
              <a:ea typeface="Arial" charset="0"/>
            </a:endParaRPr>
          </a:p>
        </p:txBody>
      </p:sp>
      <p:sp>
        <p:nvSpPr>
          <p:cNvPr id="38916" name="Slide Number Placeholder 3"/>
          <p:cNvSpPr>
            <a:spLocks noGrp="1"/>
          </p:cNvSpPr>
          <p:nvPr>
            <p:ph type="sldNum" sz="quarter" idx="5"/>
          </p:nvPr>
        </p:nvSpPr>
        <p:spPr>
          <a:noFill/>
        </p:spPr>
        <p:txBody>
          <a:bodyPr/>
          <a:lstStyle/>
          <a:p>
            <a:fld id="{4A42491F-B1D5-3244-9E3C-D2D2E0578BD6}" type="slidenum">
              <a:rPr lang="en-US"/>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IBM Research Tokyo has produced an</a:t>
            </a:r>
            <a:r>
              <a:rPr lang="en-US" baseline="0" dirty="0" smtClean="0"/>
              <a:t> interesting tool called </a:t>
            </a:r>
            <a:r>
              <a:rPr lang="en-US" baseline="0" dirty="0" err="1" smtClean="0"/>
              <a:t>aDesigner</a:t>
            </a:r>
            <a:r>
              <a:rPr lang="en-US" baseline="0" dirty="0" smtClean="0"/>
              <a:t> (for “accessibility Designer”) that allows sighted designers to visualize the screen-reader usability of a web page.  Here it is in action – the original web page is shown on the left, and a “screen reader equivalent” of the web page is shown on the right.  The screen reader version is intended to simulate the experience that a blind user of a screen reader would have when using the web page.  It replaces images with their alt text.  It also darkens the background of text proportionally to the minimum time it would take to reach the text (assuming the usual navigation features in screen readers: jumping from header to header, and jumping from link to link, and listening to text).  Hovering over the text shows a popup with the actual time (here, “111 seconds from top” for the search box at the bottom of this web page).</a:t>
            </a:r>
          </a:p>
          <a:p>
            <a:r>
              <a:rPr lang="en-US" baseline="0" dirty="0" err="1" smtClean="0"/>
              <a:t>aDesigner</a:t>
            </a:r>
            <a:r>
              <a:rPr lang="en-US" baseline="0" dirty="0" smtClean="0"/>
              <a:t> is freely available, built on top of Eclipse, but only runs on Windows. (</a:t>
            </a:r>
            <a:r>
              <a:rPr lang="en-US" sz="1000" kern="1200" dirty="0" smtClean="0">
                <a:solidFill>
                  <a:schemeClr val="tx1"/>
                </a:solidFill>
                <a:latin typeface="Times New Roman" pitchFamily="18" charset="0"/>
                <a:ea typeface="Arial" charset="0"/>
                <a:cs typeface="Arial" charset="0"/>
              </a:rPr>
              <a:t>http://</a:t>
            </a:r>
            <a:r>
              <a:rPr lang="en-US" sz="1000" kern="1200" dirty="0" err="1" smtClean="0">
                <a:solidFill>
                  <a:schemeClr val="tx1"/>
                </a:solidFill>
                <a:latin typeface="Times New Roman" pitchFamily="18" charset="0"/>
                <a:ea typeface="Arial" charset="0"/>
                <a:cs typeface="Arial" charset="0"/>
              </a:rPr>
              <a:t>www.eclipse.org</a:t>
            </a:r>
            <a:r>
              <a:rPr lang="en-US" sz="1000" kern="1200" dirty="0" smtClean="0">
                <a:solidFill>
                  <a:schemeClr val="tx1"/>
                </a:solidFill>
                <a:latin typeface="Times New Roman" pitchFamily="18" charset="0"/>
                <a:ea typeface="Arial" charset="0"/>
                <a:cs typeface="Arial" charset="0"/>
              </a:rPr>
              <a:t>/</a:t>
            </a:r>
            <a:r>
              <a:rPr lang="en-US" sz="1000" kern="1200" dirty="0" err="1" smtClean="0">
                <a:solidFill>
                  <a:schemeClr val="tx1"/>
                </a:solidFill>
                <a:latin typeface="Times New Roman" pitchFamily="18" charset="0"/>
                <a:ea typeface="Arial" charset="0"/>
                <a:cs typeface="Arial" charset="0"/>
              </a:rPr>
              <a:t>actf</a:t>
            </a:r>
            <a:r>
              <a:rPr lang="en-US" sz="1000" kern="1200" dirty="0" smtClean="0">
                <a:solidFill>
                  <a:schemeClr val="tx1"/>
                </a:solidFill>
                <a:latin typeface="Times New Roman" pitchFamily="18" charset="0"/>
                <a:ea typeface="Arial" charset="0"/>
                <a:cs typeface="Arial" charset="0"/>
              </a:rPr>
              <a:t>/downloads/tools/</a:t>
            </a:r>
            <a:r>
              <a:rPr lang="en-US" sz="1000" kern="1200" dirty="0" err="1" smtClean="0">
                <a:solidFill>
                  <a:schemeClr val="tx1"/>
                </a:solidFill>
                <a:latin typeface="Times New Roman" pitchFamily="18" charset="0"/>
                <a:ea typeface="Arial" charset="0"/>
                <a:cs typeface="Arial" charset="0"/>
              </a:rPr>
              <a:t>aDesigner</a:t>
            </a:r>
            <a:r>
              <a:rPr lang="en-US" sz="1000" kern="1200" dirty="0" smtClean="0">
                <a:solidFill>
                  <a:schemeClr val="tx1"/>
                </a:solidFill>
                <a:latin typeface="Times New Roman" pitchFamily="18" charset="0"/>
                <a:ea typeface="Arial" charset="0"/>
                <a:cs typeface="Arial" charset="0"/>
              </a:rPr>
              <a:t>/)</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12</a:t>
            </a:fld>
            <a:endParaRPr lang="en-US"/>
          </a:p>
        </p:txBody>
      </p:sp>
    </p:spTree>
    <p:extLst>
      <p:ext uri="{BB962C8B-B14F-4D97-AF65-F5344CB8AC3E}">
        <p14:creationId xmlns:p14="http://schemas.microsoft.com/office/powerpoint/2010/main" val="3395546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503363" y="720725"/>
            <a:ext cx="4119562" cy="3089275"/>
          </a:xfrm>
          <a:ln/>
        </p:spPr>
      </p:sp>
      <p:sp>
        <p:nvSpPr>
          <p:cNvPr id="40963" name="Notes Placeholder 2"/>
          <p:cNvSpPr>
            <a:spLocks noGrp="1"/>
          </p:cNvSpPr>
          <p:nvPr>
            <p:ph type="body" idx="1"/>
          </p:nvPr>
        </p:nvSpPr>
        <p:spPr>
          <a:noFill/>
          <a:ln/>
        </p:spPr>
        <p:txBody>
          <a:bodyPr/>
          <a:lstStyle/>
          <a:p>
            <a:r>
              <a:rPr lang="en-US">
                <a:latin typeface="Times New Roman" charset="0"/>
                <a:ea typeface="Arial" charset="0"/>
              </a:rPr>
              <a:t>For the sake of hearing-impaired users, don’t rely on sound as the only channel by which some bit of information is delivered.  To get the user’s attention, don’t just beep; briefly flash a window or the screen as well.  Videos should include closed-captioning information.</a:t>
            </a:r>
          </a:p>
        </p:txBody>
      </p:sp>
      <p:sp>
        <p:nvSpPr>
          <p:cNvPr id="40964" name="Slide Number Placeholder 3"/>
          <p:cNvSpPr>
            <a:spLocks noGrp="1"/>
          </p:cNvSpPr>
          <p:nvPr>
            <p:ph type="sldNum" sz="quarter" idx="5"/>
          </p:nvPr>
        </p:nvSpPr>
        <p:spPr>
          <a:noFill/>
        </p:spPr>
        <p:txBody>
          <a:bodyPr/>
          <a:lstStyle/>
          <a:p>
            <a:fld id="{AB5CB678-C4CC-6F46-B144-A835413F4378}" type="slidenum">
              <a:rPr lang="en-US"/>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503363" y="720725"/>
            <a:ext cx="4119562" cy="3089275"/>
          </a:xfrm>
          <a:ln/>
        </p:spPr>
      </p:sp>
      <p:sp>
        <p:nvSpPr>
          <p:cNvPr id="43011" name="Notes Placeholder 2"/>
          <p:cNvSpPr>
            <a:spLocks noGrp="1"/>
          </p:cNvSpPr>
          <p:nvPr>
            <p:ph type="body" idx="1"/>
          </p:nvPr>
        </p:nvSpPr>
        <p:spPr>
          <a:noFill/>
          <a:ln/>
        </p:spPr>
        <p:txBody>
          <a:bodyPr/>
          <a:lstStyle/>
          <a:p>
            <a:r>
              <a:rPr lang="en-US">
                <a:latin typeface="Times New Roman" charset="0"/>
                <a:ea typeface="Arial" charset="0"/>
              </a:rPr>
              <a:t>Users with impaired vision may prefer to use high-contrast colors, so allow the user to change the color scheme if necessary.  Similarly, allow the user to enlarge the font size for easier readability.  </a:t>
            </a:r>
          </a:p>
          <a:p>
            <a:r>
              <a:rPr lang="en-US">
                <a:latin typeface="Times New Roman" charset="0"/>
                <a:ea typeface="Arial" charset="0"/>
              </a:rPr>
              <a:t>We’ve already discussed not relying on color as a sole indicator for conveying information, because of color blindness.  Use secondary cues too.</a:t>
            </a:r>
          </a:p>
        </p:txBody>
      </p:sp>
      <p:sp>
        <p:nvSpPr>
          <p:cNvPr id="43012" name="Slide Number Placeholder 3"/>
          <p:cNvSpPr>
            <a:spLocks noGrp="1"/>
          </p:cNvSpPr>
          <p:nvPr>
            <p:ph type="sldNum" sz="quarter" idx="5"/>
          </p:nvPr>
        </p:nvSpPr>
        <p:spPr>
          <a:noFill/>
        </p:spPr>
        <p:txBody>
          <a:bodyPr/>
          <a:lstStyle/>
          <a:p>
            <a:fld id="{05B3BFB8-E5D3-0447-98B1-93D921C05694}" type="slidenum">
              <a:rPr lang="en-US"/>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503363" y="720725"/>
            <a:ext cx="4119562" cy="3089275"/>
          </a:xfrm>
          <a:ln/>
        </p:spPr>
      </p:sp>
      <p:sp>
        <p:nvSpPr>
          <p:cNvPr id="45059" name="Notes Placeholder 2"/>
          <p:cNvSpPr>
            <a:spLocks noGrp="1"/>
          </p:cNvSpPr>
          <p:nvPr>
            <p:ph type="body" idx="1"/>
          </p:nvPr>
        </p:nvSpPr>
        <p:spPr>
          <a:noFill/>
          <a:ln/>
        </p:spPr>
        <p:txBody>
          <a:bodyPr/>
          <a:lstStyle/>
          <a:p>
            <a:r>
              <a:rPr lang="en-US">
                <a:latin typeface="Times New Roman" charset="0"/>
                <a:ea typeface="Arial" charset="0"/>
              </a:rPr>
              <a:t>Java and HTML both offer built-in ways to make your interface more accessible.</a:t>
            </a:r>
          </a:p>
          <a:p>
            <a:r>
              <a:rPr lang="en-US">
                <a:latin typeface="Times New Roman" charset="0"/>
                <a:ea typeface="Arial" charset="0"/>
              </a:rPr>
              <a:t>The Java Accessibility API provides an interface for screen readers to inspect a Swing interface.  All built-in Swing widgets implement it, so by using widgets, you get accessibility to screen readers for free.  The API has one method, getAccessibleContext(), which returns an object containing information about the widget, such as a label for it, description, its current value, its current text selection, etc.  Major desktop systems (Windows, Mac, Gnome, KDE) have their own equivalents for this API, and Java has a bridge that allows your Swing interface to be inspected through the platform-specific API.</a:t>
            </a:r>
          </a:p>
          <a:p>
            <a:r>
              <a:rPr lang="en-US">
                <a:latin typeface="Times New Roman" charset="0"/>
                <a:ea typeface="Arial" charset="0"/>
              </a:rPr>
              <a:t>In HTML, probably the most well-known accessibility feature is the </a:t>
            </a:r>
            <a:r>
              <a:rPr lang="en-US" b="1">
                <a:latin typeface="Times New Roman" charset="0"/>
                <a:ea typeface="Arial" charset="0"/>
              </a:rPr>
              <a:t>alt</a:t>
            </a:r>
            <a:r>
              <a:rPr lang="en-US">
                <a:latin typeface="Times New Roman" charset="0"/>
                <a:ea typeface="Arial" charset="0"/>
              </a:rPr>
              <a:t> attribute on images, which specifies a caption or description of the image for the sake of a screen reader.  Other elements (like frames) have a title attribute for the same purpose.  Textboxes, checkboxes, and other form controls can be programmatically labeled by the &lt;label&gt; element.</a:t>
            </a:r>
          </a:p>
          <a:p>
            <a:r>
              <a:rPr lang="en-US">
                <a:latin typeface="Times New Roman" charset="0"/>
                <a:ea typeface="Arial" charset="0"/>
              </a:rPr>
              <a:t>For keyboard operation of a web page, HTML offers the accesskey attribute, which can be added to links and form controls among other elements.  For example, accesskey=“c” specifies that Alt-C (or some other browser-specific modifier) should navigate to or invoke the element.  Unfortunately it’s difficult to avoid conflicts between accesskeys specified by the web page and shortcuts used by the browser itself, or by the user’s screen reader.  Needless to say, screen reader users depend heavily on these shortcuts, and a web page that overrides them will create serious, painful mode errors.  Some experts deprecate the accesskey attribute, favoring other forms of keyboard navigation around a page instead (see Jukka Korpela, “Using accesskey attribute in HTML forms and links”, http://www.cs.tut.fi/~jkorpela/forms/accesskey.html; also “Using Accesskeys - Is it worth it?”, http://www.wats.ca/show.php?contentid=32).</a:t>
            </a:r>
          </a:p>
          <a:p>
            <a:r>
              <a:rPr lang="en-US">
                <a:latin typeface="Times New Roman" charset="0"/>
                <a:ea typeface="Arial" charset="0"/>
              </a:rPr>
              <a:t>Finally, CSS allows specification of audio styles for a screen reader, so that volume and pacing and pitch can be designed by a web page author.</a:t>
            </a:r>
          </a:p>
          <a:p>
            <a:endParaRPr lang="en-US">
              <a:latin typeface="Times New Roman" charset="0"/>
              <a:ea typeface="Arial" charset="0"/>
            </a:endParaRPr>
          </a:p>
        </p:txBody>
      </p:sp>
      <p:sp>
        <p:nvSpPr>
          <p:cNvPr id="45060" name="Slide Number Placeholder 3"/>
          <p:cNvSpPr>
            <a:spLocks noGrp="1"/>
          </p:cNvSpPr>
          <p:nvPr>
            <p:ph type="sldNum" sz="quarter" idx="5"/>
          </p:nvPr>
        </p:nvSpPr>
        <p:spPr>
          <a:noFill/>
        </p:spPr>
        <p:txBody>
          <a:bodyPr/>
          <a:lstStyle/>
          <a:p>
            <a:fld id="{4F66CE69-B511-2B4B-851E-1C9B82C78D9D}" type="slidenum">
              <a:rPr lang="en-US"/>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=18</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16</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17</a:t>
            </a:fld>
            <a:endParaRPr lang="en-US"/>
          </a:p>
        </p:txBody>
      </p:sp>
    </p:spTree>
    <p:extLst>
      <p:ext uri="{BB962C8B-B14F-4D97-AF65-F5344CB8AC3E}">
        <p14:creationId xmlns:p14="http://schemas.microsoft.com/office/powerpoint/2010/main" val="1201293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For today’s hall of fame and shame, let’s talk about Hipmunk.com,</a:t>
            </a:r>
            <a:r>
              <a:rPr lang="en-US" baseline="0"/>
              <a:t> a flight searching web site.  Let’s discuss:</a:t>
            </a:r>
          </a:p>
          <a:p>
            <a:pPr>
              <a:buFontTx/>
              <a:buChar char="-"/>
            </a:pPr>
            <a:r>
              <a:rPr lang="en-US" baseline="0"/>
              <a:t>simplicity</a:t>
            </a:r>
          </a:p>
          <a:p>
            <a:pPr>
              <a:buFontTx/>
              <a:buChar char="-"/>
            </a:pPr>
            <a:r>
              <a:rPr lang="en-US" baseline="0"/>
              <a:t>error handling </a:t>
            </a:r>
          </a:p>
          <a:p>
            <a:pPr>
              <a:buFontTx/>
              <a:buChar char="-"/>
            </a:pPr>
            <a:r>
              <a:rPr lang="en-US"/>
              <a:t>graphic design and use of visual variables</a:t>
            </a:r>
          </a:p>
          <a:p>
            <a:pPr>
              <a:buFontTx/>
              <a:buChar char="-"/>
            </a:pPr>
            <a:r>
              <a:rPr lang="en-US"/>
              <a:t>efficiency</a:t>
            </a:r>
          </a:p>
          <a:p>
            <a:pPr>
              <a:buFontTx/>
              <a:buChar char="-"/>
            </a:pPr>
            <a:endParaRPr lang="en-US"/>
          </a:p>
        </p:txBody>
      </p:sp>
      <p:sp>
        <p:nvSpPr>
          <p:cNvPr id="4" name="Slide Number Placeholder 3"/>
          <p:cNvSpPr>
            <a:spLocks noGrp="1"/>
          </p:cNvSpPr>
          <p:nvPr>
            <p:ph type="sldNum" sz="quarter" idx="10"/>
          </p:nvPr>
        </p:nvSpPr>
        <p:spPr/>
        <p:txBody>
          <a:bodyPr/>
          <a:lstStyle/>
          <a:p>
            <a:fld id="{E9BDC84B-117B-1349-8CCD-41125DBB450C}" type="slidenum">
              <a:rPr lang="en-US"/>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370ECF8-F891-B24B-8C13-06D44C1BEF37}" type="slidenum">
              <a:rPr lang="en-US"/>
              <a:pPr/>
              <a:t>3</a:t>
            </a:fld>
            <a:endParaRPr lang="en-US"/>
          </a:p>
        </p:txBody>
      </p:sp>
      <p:sp>
        <p:nvSpPr>
          <p:cNvPr id="24579" name="Rectangle 2"/>
          <p:cNvSpPr>
            <a:spLocks noGrp="1" noRot="1" noChangeAspect="1" noChangeArrowheads="1" noTextEdit="1"/>
          </p:cNvSpPr>
          <p:nvPr>
            <p:ph type="sldImg"/>
          </p:nvPr>
        </p:nvSpPr>
        <p:spPr>
          <a:xfrm>
            <a:off x="1503363" y="720725"/>
            <a:ext cx="4119562" cy="3089275"/>
          </a:xfrm>
          <a:ln/>
        </p:spPr>
      </p:sp>
      <p:sp>
        <p:nvSpPr>
          <p:cNvPr id="24580" name="Rectangle 3"/>
          <p:cNvSpPr>
            <a:spLocks noGrp="1" noChangeArrowheads="1"/>
          </p:cNvSpPr>
          <p:nvPr>
            <p:ph type="body" idx="1"/>
          </p:nvPr>
        </p:nvSpPr>
        <p:spPr>
          <a:noFill/>
          <a:ln/>
        </p:spPr>
        <p:txBody>
          <a:bodyPr/>
          <a:lstStyle/>
          <a:p>
            <a:r>
              <a:rPr lang="en-US" dirty="0">
                <a:latin typeface="Times New Roman" charset="0"/>
                <a:ea typeface="Arial" charset="0"/>
              </a:rPr>
              <a:t>Today’s lecture is about </a:t>
            </a:r>
            <a:r>
              <a:rPr lang="en-US" b="1" dirty="0">
                <a:latin typeface="Times New Roman" charset="0"/>
                <a:ea typeface="Arial" charset="0"/>
              </a:rPr>
              <a:t>accessibility</a:t>
            </a:r>
            <a:r>
              <a:rPr lang="en-US" dirty="0">
                <a:latin typeface="Times New Roman" charset="0"/>
                <a:ea typeface="Arial" charset="0"/>
              </a:rPr>
              <a:t>, which generally means making it possible for users with impairments to use a graphical user interface.  We’ll talk about the kinds of impairments we’ll be concerned with; the technology (both software and hardware) that help users deal with them; and some guidelines for designing UIs for accessibility</a:t>
            </a:r>
            <a:r>
              <a:rPr lang="en-US" dirty="0" smtClean="0">
                <a:latin typeface="Times New Roman" charset="0"/>
                <a:ea typeface="Arial" charset="0"/>
              </a:rPr>
              <a:t>.</a:t>
            </a:r>
          </a:p>
          <a:p>
            <a:r>
              <a:rPr lang="en-US" dirty="0" smtClean="0">
                <a:latin typeface="Times New Roman" charset="0"/>
                <a:ea typeface="Arial" charset="0"/>
              </a:rPr>
              <a:t>MIT has a new course on assistive technology</a:t>
            </a:r>
            <a:r>
              <a:rPr lang="en-US" baseline="0" dirty="0" smtClean="0">
                <a:latin typeface="Times New Roman" charset="0"/>
                <a:ea typeface="Arial" charset="0"/>
              </a:rPr>
              <a:t> </a:t>
            </a:r>
            <a:r>
              <a:rPr lang="en-US" baseline="0" dirty="0" smtClean="0">
                <a:latin typeface="Times New Roman" charset="0"/>
                <a:ea typeface="Arial" charset="0"/>
              </a:rPr>
              <a:t>(6.811 Principles </a:t>
            </a:r>
            <a:r>
              <a:rPr lang="en-US" baseline="0" dirty="0" smtClean="0">
                <a:latin typeface="Times New Roman" charset="0"/>
                <a:ea typeface="Arial" charset="0"/>
              </a:rPr>
              <a:t>and Practices of Assistive </a:t>
            </a:r>
            <a:r>
              <a:rPr lang="en-US" baseline="0" dirty="0" smtClean="0">
                <a:latin typeface="Times New Roman" charset="0"/>
                <a:ea typeface="Arial" charset="0"/>
              </a:rPr>
              <a:t>Technology) </a:t>
            </a:r>
            <a:r>
              <a:rPr lang="en-US" baseline="0" dirty="0" smtClean="0">
                <a:latin typeface="Times New Roman" charset="0"/>
                <a:ea typeface="Arial" charset="0"/>
              </a:rPr>
              <a:t>that covers these topics in greater depth, and includes a design </a:t>
            </a:r>
            <a:r>
              <a:rPr lang="en-US" baseline="0" dirty="0" smtClean="0">
                <a:latin typeface="Times New Roman" charset="0"/>
                <a:ea typeface="Arial" charset="0"/>
              </a:rPr>
              <a:t>project in which you work </a:t>
            </a:r>
            <a:r>
              <a:rPr lang="en-US" baseline="0" smtClean="0">
                <a:latin typeface="Times New Roman" charset="0"/>
                <a:ea typeface="Arial" charset="0"/>
              </a:rPr>
              <a:t>on solving a </a:t>
            </a:r>
            <a:r>
              <a:rPr lang="en-US" baseline="0" dirty="0" smtClean="0">
                <a:latin typeface="Times New Roman" charset="0"/>
                <a:ea typeface="Arial" charset="0"/>
              </a:rPr>
              <a:t>problem a particular client with a disability.</a:t>
            </a:r>
            <a:endParaRPr lang="en-US" dirty="0">
              <a:latin typeface="Times New Roman" charset="0"/>
              <a:ea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1503363" y="720725"/>
            <a:ext cx="4119562" cy="3089275"/>
          </a:xfrm>
          <a:ln/>
        </p:spPr>
      </p:sp>
      <p:sp>
        <p:nvSpPr>
          <p:cNvPr id="26627" name="Notes Placeholder 2"/>
          <p:cNvSpPr>
            <a:spLocks noGrp="1"/>
          </p:cNvSpPr>
          <p:nvPr>
            <p:ph type="body" idx="1"/>
          </p:nvPr>
        </p:nvSpPr>
        <p:spPr>
          <a:noFill/>
          <a:ln/>
        </p:spPr>
        <p:txBody>
          <a:bodyPr/>
          <a:lstStyle/>
          <a:p>
            <a:r>
              <a:rPr lang="en-US" dirty="0">
                <a:latin typeface="Times New Roman" charset="0"/>
                <a:ea typeface="Arial" charset="0"/>
              </a:rPr>
              <a:t>We’ll focus on physical impairments for this lecture, specifically problems in vision, hearing, or motor control, because that’s how “accessibility” is generally understood. But note that there are other impairments that are relevant to making a user interface usable by a wide spectrum of people.  Some have cognitive disabilities, like difficulty learning or paying attention.  Others have difficulty reading, either because they never learned or because they read a language different from yours.  (We’ll talk about this last one in the internationalization lecture coming up.)</a:t>
            </a:r>
          </a:p>
          <a:p>
            <a:r>
              <a:rPr lang="en-US" dirty="0">
                <a:latin typeface="Times New Roman" charset="0"/>
                <a:ea typeface="Arial" charset="0"/>
              </a:rPr>
              <a:t>We’ve talked about one form of </a:t>
            </a:r>
            <a:r>
              <a:rPr lang="en-US" b="1" dirty="0">
                <a:latin typeface="Times New Roman" charset="0"/>
                <a:ea typeface="Arial" charset="0"/>
              </a:rPr>
              <a:t>vision impairment </a:t>
            </a:r>
            <a:r>
              <a:rPr lang="en-US" dirty="0">
                <a:latin typeface="Times New Roman" charset="0"/>
                <a:ea typeface="Arial" charset="0"/>
              </a:rPr>
              <a:t>already: color blindness.  Even more common than that, of course, is impaired visual acuity, i.e. inability to focus clearly.  For most people, visual acuity problems can be corrected with glasses or contact lenses, but some have </a:t>
            </a:r>
            <a:r>
              <a:rPr lang="en-US" dirty="0" err="1">
                <a:latin typeface="Times New Roman" charset="0"/>
                <a:ea typeface="Arial" charset="0"/>
              </a:rPr>
              <a:t>uncorrectably</a:t>
            </a:r>
            <a:r>
              <a:rPr lang="en-US" dirty="0">
                <a:latin typeface="Times New Roman" charset="0"/>
                <a:ea typeface="Arial" charset="0"/>
              </a:rPr>
              <a:t> bad vision. Roughly a million Americans are legally blind (unable to read even the biggest letter on an eye chart, even with corrective lenses).  Perhaps 10% of them are totally blind, unable to sense light at all.  </a:t>
            </a:r>
          </a:p>
          <a:p>
            <a:r>
              <a:rPr lang="en-US" b="1" dirty="0">
                <a:latin typeface="Times New Roman" charset="0"/>
                <a:ea typeface="Arial" charset="0"/>
              </a:rPr>
              <a:t>Hearing impairments</a:t>
            </a:r>
            <a:r>
              <a:rPr lang="en-US" dirty="0">
                <a:latin typeface="Times New Roman" charset="0"/>
                <a:ea typeface="Arial" charset="0"/>
              </a:rPr>
              <a:t> affect the ability to sense sound intensity, and range in a spectrum from reduced sensitivity to complete loss.  Hearing impairments often depend on sound frequency; a person may hear lower frequencies well, but not high frequencies.</a:t>
            </a:r>
          </a:p>
          <a:p>
            <a:r>
              <a:rPr lang="en-US" b="1" dirty="0">
                <a:latin typeface="Times New Roman" charset="0"/>
                <a:ea typeface="Arial" charset="0"/>
              </a:rPr>
              <a:t>Motor </a:t>
            </a:r>
            <a:r>
              <a:rPr lang="en-US" b="1" dirty="0" smtClean="0">
                <a:latin typeface="Times New Roman" charset="0"/>
                <a:ea typeface="Arial" charset="0"/>
              </a:rPr>
              <a:t>impairments</a:t>
            </a:r>
            <a:r>
              <a:rPr lang="en-US" b="1" baseline="0" dirty="0" smtClean="0">
                <a:latin typeface="Times New Roman" charset="0"/>
                <a:ea typeface="Arial" charset="0"/>
              </a:rPr>
              <a:t> </a:t>
            </a:r>
            <a:r>
              <a:rPr lang="en-US" dirty="0" smtClean="0">
                <a:latin typeface="Times New Roman" charset="0"/>
                <a:ea typeface="Arial" charset="0"/>
              </a:rPr>
              <a:t>come </a:t>
            </a:r>
            <a:r>
              <a:rPr lang="en-US" dirty="0">
                <a:latin typeface="Times New Roman" charset="0"/>
                <a:ea typeface="Arial" charset="0"/>
              </a:rPr>
              <a:t>in many different forms, and have many different causes.  Sufferers of cerebral palsy experience uncontrollable tremors and spasms, making it difficult to make fine motor movements.  Muscular dystrophy and multiple sclerosis can make muscles weak, and sufferers may tire easily when doing repeated or large muscle movements.  Neural damage can cause complete paralysis of limbs.</a:t>
            </a:r>
          </a:p>
          <a:p>
            <a:endParaRPr lang="en-US" dirty="0">
              <a:latin typeface="Times New Roman" charset="0"/>
              <a:ea typeface="Arial" charset="0"/>
            </a:endParaRPr>
          </a:p>
        </p:txBody>
      </p:sp>
      <p:sp>
        <p:nvSpPr>
          <p:cNvPr id="26628" name="Slide Number Placeholder 3"/>
          <p:cNvSpPr>
            <a:spLocks noGrp="1"/>
          </p:cNvSpPr>
          <p:nvPr>
            <p:ph type="sldNum" sz="quarter" idx="5"/>
          </p:nvPr>
        </p:nvSpPr>
        <p:spPr>
          <a:noFill/>
        </p:spPr>
        <p:txBody>
          <a:bodyPr/>
          <a:lstStyle/>
          <a:p>
            <a:fld id="{6F2ADE1A-07BD-CB45-A784-E6B979931231}" type="slidenum">
              <a:rPr lang="en-US"/>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1503363" y="720725"/>
            <a:ext cx="4119562" cy="3089275"/>
          </a:xfrm>
          <a:ln/>
        </p:spPr>
      </p:sp>
      <p:sp>
        <p:nvSpPr>
          <p:cNvPr id="28675" name="Notes Placeholder 2"/>
          <p:cNvSpPr>
            <a:spLocks noGrp="1"/>
          </p:cNvSpPr>
          <p:nvPr>
            <p:ph type="body" idx="1"/>
          </p:nvPr>
        </p:nvSpPr>
        <p:spPr>
          <a:noFill/>
          <a:ln/>
        </p:spPr>
        <p:txBody>
          <a:bodyPr/>
          <a:lstStyle/>
          <a:p>
            <a:r>
              <a:rPr lang="en-US">
                <a:latin typeface="Times New Roman" charset="0"/>
                <a:ea typeface="Arial" charset="0"/>
              </a:rPr>
              <a:t>But physical impairments, or their effects, aren’t limited to people with congenital diseases or trauma.  </a:t>
            </a:r>
            <a:r>
              <a:rPr lang="en-US" b="1">
                <a:latin typeface="Times New Roman" charset="0"/>
                <a:ea typeface="Arial" charset="0"/>
              </a:rPr>
              <a:t>Aging</a:t>
            </a:r>
            <a:r>
              <a:rPr lang="en-US">
                <a:latin typeface="Times New Roman" charset="0"/>
                <a:ea typeface="Arial" charset="0"/>
              </a:rPr>
              <a:t> causes all three kinds of impairments. We’ve already discussed some of the impacts of aging on color vision.  Older adults may also have reduced acuity, reduced hearing, and reduced mobility (specifically arthritis, which involves tremors, pain, and fatigue).</a:t>
            </a:r>
          </a:p>
          <a:p>
            <a:r>
              <a:rPr lang="en-US">
                <a:latin typeface="Times New Roman" charset="0"/>
                <a:ea typeface="Arial" charset="0"/>
              </a:rPr>
              <a:t>Overuse can also cause impairment to younger people, as if aging prematurely.  Most people don’t blind themselves by staring at the sun, but some lose their hearing prematurely by working in extremely loud environments (or listening to iPods?).  Repetitive stress injury (RSI) is a motor impairment caused by excessive computer use (among other activities), with symptoms including pain, numbness, and weakness.</a:t>
            </a:r>
          </a:p>
          <a:p>
            <a:r>
              <a:rPr lang="en-US">
                <a:latin typeface="Times New Roman" charset="0"/>
                <a:ea typeface="Arial" charset="0"/>
              </a:rPr>
              <a:t>Finally, all of us can experience </a:t>
            </a:r>
            <a:r>
              <a:rPr lang="en-US" b="1">
                <a:latin typeface="Times New Roman" charset="0"/>
                <a:ea typeface="Arial" charset="0"/>
              </a:rPr>
              <a:t>situational disabilities</a:t>
            </a:r>
            <a:r>
              <a:rPr lang="en-US">
                <a:latin typeface="Times New Roman" charset="0"/>
                <a:ea typeface="Arial" charset="0"/>
              </a:rPr>
              <a:t>: temporary conditions of ourselves or our environment that effectively cause impairment.  For example, when you’re driving a car, your hands and eyes are occupied with the driving task, so with respect to an in-dashboard computer, you’re experiencing visual and motor impairments.  Similarly, when you’re walking down the street, your visual abilities are diminished (because you have to watch where you’re going), and your ability to do fine motor control is reduced as well (because every step jars your entire body).  In a noisy environment (say, the deck of an aircraft carrier), you can’t hear.  When the sunlight is glaring on your laptop screen, you can’t see.</a:t>
            </a:r>
          </a:p>
          <a:p>
            <a:r>
              <a:rPr lang="en-US">
                <a:latin typeface="Times New Roman" charset="0"/>
                <a:ea typeface="Arial" charset="0"/>
              </a:rPr>
              <a:t>The take-away message from this is that impairments affect everybody, and vision, hearing, and motor lie on a spectrum of ability that varies widely between users and over time.  So we should take them into account when we’re designing.</a:t>
            </a:r>
          </a:p>
        </p:txBody>
      </p:sp>
      <p:sp>
        <p:nvSpPr>
          <p:cNvPr id="28676" name="Slide Number Placeholder 3"/>
          <p:cNvSpPr>
            <a:spLocks noGrp="1"/>
          </p:cNvSpPr>
          <p:nvPr>
            <p:ph type="sldNum" sz="quarter" idx="5"/>
          </p:nvPr>
        </p:nvSpPr>
        <p:spPr>
          <a:noFill/>
        </p:spPr>
        <p:txBody>
          <a:bodyPr/>
          <a:lstStyle/>
          <a:p>
            <a:fld id="{8921DB60-2914-394B-B868-104B9F9DBB4F}"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503363" y="720725"/>
            <a:ext cx="4119562" cy="3089275"/>
          </a:xfrm>
          <a:ln/>
        </p:spPr>
      </p:sp>
      <p:sp>
        <p:nvSpPr>
          <p:cNvPr id="30723" name="Notes Placeholder 2"/>
          <p:cNvSpPr>
            <a:spLocks noGrp="1"/>
          </p:cNvSpPr>
          <p:nvPr>
            <p:ph type="body" idx="1"/>
          </p:nvPr>
        </p:nvSpPr>
        <p:spPr>
          <a:noFill/>
          <a:ln/>
        </p:spPr>
        <p:txBody>
          <a:bodyPr/>
          <a:lstStyle/>
          <a:p>
            <a:r>
              <a:rPr lang="en-US" b="1">
                <a:latin typeface="Times New Roman" charset="0"/>
                <a:ea typeface="Arial" charset="0"/>
              </a:rPr>
              <a:t>Universal design </a:t>
            </a:r>
            <a:r>
              <a:rPr lang="en-US">
                <a:latin typeface="Times New Roman" charset="0"/>
                <a:ea typeface="Arial" charset="0"/>
              </a:rPr>
              <a:t>is a school of thought that takes this fact explicitly to heart, by seeking to design for </a:t>
            </a:r>
            <a:r>
              <a:rPr lang="en-US" i="1">
                <a:latin typeface="Times New Roman" charset="0"/>
                <a:ea typeface="Arial" charset="0"/>
              </a:rPr>
              <a:t>all </a:t>
            </a:r>
            <a:r>
              <a:rPr lang="en-US">
                <a:latin typeface="Times New Roman" charset="0"/>
                <a:ea typeface="Arial" charset="0"/>
              </a:rPr>
              <a:t>users, across as much of the spectrum of capability as possible. Contrast this with the attitude that is implicit in this class, and in most actual design, where we mainly design for the </a:t>
            </a:r>
            <a:r>
              <a:rPr lang="en-US" i="1">
                <a:latin typeface="Times New Roman" charset="0"/>
                <a:ea typeface="Arial" charset="0"/>
              </a:rPr>
              <a:t>typical </a:t>
            </a:r>
            <a:r>
              <a:rPr lang="en-US">
                <a:latin typeface="Times New Roman" charset="0"/>
                <a:ea typeface="Arial" charset="0"/>
              </a:rPr>
              <a:t>user, and then (8 weeks into the course?) discuss how to make it “accessible” to everybody else.  Universal design challenges us to think about supporting a wide range of capability from the start.</a:t>
            </a:r>
          </a:p>
          <a:p>
            <a:r>
              <a:rPr lang="en-US">
                <a:latin typeface="Times New Roman" charset="0"/>
                <a:ea typeface="Arial" charset="0"/>
              </a:rPr>
              <a:t>The proponents of Universal Design (http://www.design.ncsu.edu/cud/) have put forth seven guiding principles, listed here.  Several are already familiar to us (simplicity, learnability, visibility, errors), and several are more relevant mainly to physical design (effort, size, space).  But the first principle is the heart of the universal design philosophy: </a:t>
            </a:r>
            <a:r>
              <a:rPr lang="en-US" b="1">
                <a:latin typeface="Times New Roman" charset="0"/>
                <a:ea typeface="Arial" charset="0"/>
              </a:rPr>
              <a:t>equitable use</a:t>
            </a:r>
            <a:r>
              <a:rPr lang="en-US">
                <a:latin typeface="Times New Roman" charset="0"/>
                <a:ea typeface="Arial" charset="0"/>
              </a:rPr>
              <a:t>.  As much as possible, all users should have the </a:t>
            </a:r>
            <a:r>
              <a:rPr lang="en-US" i="1">
                <a:latin typeface="Times New Roman" charset="0"/>
                <a:ea typeface="Arial" charset="0"/>
              </a:rPr>
              <a:t>same </a:t>
            </a:r>
            <a:r>
              <a:rPr lang="en-US">
                <a:latin typeface="Times New Roman" charset="0"/>
                <a:ea typeface="Arial" charset="0"/>
              </a:rPr>
              <a:t>interface, so that groups with differing abilities are not stigmatized.  (If the identical interface isn’t possible, then provide equivalent interfaces.)</a:t>
            </a:r>
          </a:p>
          <a:p>
            <a:r>
              <a:rPr lang="en-US">
                <a:latin typeface="Times New Roman" charset="0"/>
                <a:ea typeface="Arial" charset="0"/>
              </a:rPr>
              <a:t>Good universal designs are not dumbed down to make them universal; you shouldn’t sacrifice efficiency or flexibility for typical users in order to enable users with reduced ability.  Instead, a good universal design has features that make the design better for everyone.  Classic examples are kitchen tools with fat, textured handles (like the vegetable peeler shown here); not only are they easier for arthritis sufferers to grip, they’re more comfortable and less error-prone for typical users too.  Similarly, a sidewalk curb cut not only enables wheelchair users, but also parents with strollers, travellers with luggage, and people pushing carts. Even walkers may find the ramp more convenient than a step.</a:t>
            </a:r>
          </a:p>
          <a:p>
            <a:r>
              <a:rPr lang="en-US">
                <a:latin typeface="Times New Roman" charset="0"/>
                <a:ea typeface="Arial" charset="0"/>
              </a:rPr>
              <a:t>It’s not always clear how to find a universal design, but it’s a goal worth striving toward.</a:t>
            </a:r>
          </a:p>
        </p:txBody>
      </p:sp>
      <p:sp>
        <p:nvSpPr>
          <p:cNvPr id="30724" name="Slide Number Placeholder 3"/>
          <p:cNvSpPr>
            <a:spLocks noGrp="1"/>
          </p:cNvSpPr>
          <p:nvPr>
            <p:ph type="sldNum" sz="quarter" idx="5"/>
          </p:nvPr>
        </p:nvSpPr>
        <p:spPr>
          <a:noFill/>
        </p:spPr>
        <p:txBody>
          <a:bodyPr/>
          <a:lstStyle/>
          <a:p>
            <a:fld id="{2E0374CD-345B-3242-872D-EBDB9EA0A3CA}"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503363" y="720725"/>
            <a:ext cx="4119562" cy="3089275"/>
          </a:xfrm>
          <a:ln/>
        </p:spPr>
      </p:sp>
      <p:sp>
        <p:nvSpPr>
          <p:cNvPr id="32771" name="Notes Placeholder 2"/>
          <p:cNvSpPr>
            <a:spLocks noGrp="1"/>
          </p:cNvSpPr>
          <p:nvPr>
            <p:ph type="body" idx="1"/>
          </p:nvPr>
        </p:nvSpPr>
        <p:spPr>
          <a:noFill/>
          <a:ln/>
        </p:spPr>
        <p:txBody>
          <a:bodyPr/>
          <a:lstStyle/>
          <a:p>
            <a:r>
              <a:rPr lang="en-US">
                <a:latin typeface="Times New Roman" charset="0"/>
                <a:ea typeface="Arial" charset="0"/>
              </a:rPr>
              <a:t>For using computers, users with physical impairments use a variety of assistive technology, some hardware, some software.</a:t>
            </a:r>
          </a:p>
          <a:p>
            <a:r>
              <a:rPr lang="en-US" b="1">
                <a:latin typeface="Times New Roman" charset="0"/>
                <a:ea typeface="Arial" charset="0"/>
              </a:rPr>
              <a:t>Screen magnifier</a:t>
            </a:r>
            <a:r>
              <a:rPr lang="en-US">
                <a:latin typeface="Times New Roman" charset="0"/>
                <a:ea typeface="Arial" charset="0"/>
              </a:rPr>
              <a:t> software magnifies part of the display to make it easier to read, which helps users who have reduced acuity but are not totally blind.  </a:t>
            </a:r>
            <a:r>
              <a:rPr lang="en-US" b="1">
                <a:latin typeface="Times New Roman" charset="0"/>
                <a:ea typeface="Arial" charset="0"/>
              </a:rPr>
              <a:t>Screen readers</a:t>
            </a:r>
            <a:r>
              <a:rPr lang="en-US">
                <a:latin typeface="Times New Roman" charset="0"/>
                <a:ea typeface="Arial" charset="0"/>
              </a:rPr>
              <a:t> help the totally blind, by reading the contents of the display aloud as speech.  For totally blind users who know Braille, a screen reader can be connected to a Braille display, which lets them read the screen privately (and quietly) and probably faster as well. </a:t>
            </a:r>
          </a:p>
          <a:p>
            <a:r>
              <a:rPr lang="en-US">
                <a:latin typeface="Times New Roman" charset="0"/>
                <a:ea typeface="Arial" charset="0"/>
              </a:rPr>
              <a:t>For hearing-impaired users, graphical user interfaces pose fewer problems, because far less information is conveyed by auditory cues.  System sounds (like beeps) may be translated into a screen flash; videos may include closed captioning.</a:t>
            </a:r>
          </a:p>
          <a:p>
            <a:r>
              <a:rPr lang="en-US">
                <a:latin typeface="Times New Roman" charset="0"/>
                <a:ea typeface="Arial" charset="0"/>
              </a:rPr>
              <a:t>On the input side, there are alternative pointing devices.  Eye gaze or head pose tracking can move the mouse cursor around the screen without the use of the hands.  Puff-and-sip devices (in which the user blows or sucks a tube) can be used to click a button, often in combination with a mouth-driven joystick.  Users with less extreme motor impairments may use touchpads or trackballs, which are less tiring than mice because they require smaller movements.  The mouse cursor can also be moved around by keyboard keys; Windows and Mac both have this feature built-in.</a:t>
            </a:r>
          </a:p>
          <a:p>
            <a:r>
              <a:rPr lang="en-US">
                <a:latin typeface="Times New Roman" charset="0"/>
                <a:ea typeface="Arial" charset="0"/>
              </a:rPr>
              <a:t>Note that users of screen readers are not likely to use a pointing device at all, because they can’t see a mouse cursor or targets on the screen.  So totally blind users typically use a keyboard exclusively.</a:t>
            </a:r>
          </a:p>
          <a:p>
            <a:r>
              <a:rPr lang="en-US">
                <a:latin typeface="Times New Roman" charset="0"/>
                <a:ea typeface="Arial" charset="0"/>
              </a:rPr>
              <a:t>For keyboard input by severely motor-impaired users, a pointing device can be combined with an onscreen keyboard.  Keyboard driver software can often be adjusted to make it easier to use, e.g. turning off autorepeat so that keys don’t have to be released quickly, or making modifier keys (like Shift and Control) “sticky” so that the user doesn’t have to hold down multiple keys at once.</a:t>
            </a:r>
          </a:p>
          <a:p>
            <a:r>
              <a:rPr lang="en-US">
                <a:latin typeface="Times New Roman" charset="0"/>
                <a:ea typeface="Arial" charset="0"/>
              </a:rPr>
              <a:t>Speech recognition offers another way to give both command and text input without using the hands.</a:t>
            </a:r>
          </a:p>
          <a:p>
            <a:endParaRPr lang="en-US">
              <a:latin typeface="Times New Roman" charset="0"/>
              <a:ea typeface="Arial" charset="0"/>
            </a:endParaRPr>
          </a:p>
        </p:txBody>
      </p:sp>
      <p:sp>
        <p:nvSpPr>
          <p:cNvPr id="32772" name="Slide Number Placeholder 3"/>
          <p:cNvSpPr>
            <a:spLocks noGrp="1"/>
          </p:cNvSpPr>
          <p:nvPr>
            <p:ph type="sldNum" sz="quarter" idx="5"/>
          </p:nvPr>
        </p:nvSpPr>
        <p:spPr>
          <a:noFill/>
        </p:spPr>
        <p:txBody>
          <a:bodyPr/>
          <a:lstStyle/>
          <a:p>
            <a:fld id="{2E758988-9398-2348-8F3B-952064820C2E}"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(contributed by Christy Swartz, spring 2012)</a:t>
            </a:r>
          </a:p>
          <a:p>
            <a:pPr marL="0" marR="0" indent="0" algn="l" defTabSz="914400" rtl="0" eaLnBrk="0" fontAlgn="base" latinLnBrk="0" hangingPunct="0">
              <a:lnSpc>
                <a:spcPct val="100000"/>
              </a:lnSpc>
              <a:spcBef>
                <a:spcPts val="1000"/>
              </a:spcBef>
              <a:spcAft>
                <a:spcPct val="0"/>
              </a:spcAft>
              <a:buClrTx/>
              <a:buSzTx/>
              <a:buFontTx/>
              <a:buNone/>
              <a:tabLst/>
              <a:defRPr/>
            </a:pPr>
            <a:r>
              <a:rPr lang="en-US" dirty="0" smtClean="0"/>
              <a:t>Dyslexia</a:t>
            </a:r>
            <a:r>
              <a:rPr lang="en-US" baseline="0" dirty="0" smtClean="0"/>
              <a:t> is a cognitive impairment that affects reading – people with dyslexia tend to see some letters rotated, or switched with other letters. </a:t>
            </a:r>
            <a:r>
              <a:rPr lang="en-US" dirty="0" smtClean="0"/>
              <a:t>It's a small population (although, it is estimated that a large number of people who have reading difficulties actually have dyslexia, which has no effect on intelligence, only reading ability), but nonetheless should be kept in mind when designing websites.</a:t>
            </a:r>
          </a:p>
          <a:p>
            <a:pPr marL="0" marR="0" indent="0" algn="l" defTabSz="914400" rtl="0" eaLnBrk="0" fontAlgn="base" latinLnBrk="0" hangingPunct="0">
              <a:lnSpc>
                <a:spcPct val="100000"/>
              </a:lnSpc>
              <a:spcBef>
                <a:spcPts val="1000"/>
              </a:spcBef>
              <a:spcAft>
                <a:spcPct val="0"/>
              </a:spcAft>
              <a:buClrTx/>
              <a:buSzTx/>
              <a:buFontTx/>
              <a:buNone/>
              <a:tabLst/>
              <a:defRPr/>
            </a:pPr>
            <a:r>
              <a:rPr lang="en-US" dirty="0" smtClean="0"/>
              <a:t>A simulation of dyslexia</a:t>
            </a:r>
            <a:r>
              <a:rPr lang="en-US" baseline="0" dirty="0" smtClean="0"/>
              <a:t> can be found at http://</a:t>
            </a:r>
            <a:r>
              <a:rPr lang="en-US" baseline="0" dirty="0" err="1" smtClean="0"/>
              <a:t>webaim.org</a:t>
            </a:r>
            <a:r>
              <a:rPr lang="en-US" baseline="0" dirty="0" smtClean="0"/>
              <a:t>/simulations/dyslexia</a:t>
            </a:r>
            <a:endParaRPr lang="en-US" dirty="0" smtClean="0"/>
          </a:p>
          <a:p>
            <a:r>
              <a:rPr lang="en-US" dirty="0" smtClean="0"/>
              <a:t>If anyone wants to take a look at a site that is a fantastic example of good accessibility for dyslexics, here it is: http://</a:t>
            </a:r>
            <a:r>
              <a:rPr lang="en-US" dirty="0" err="1" smtClean="0"/>
              <a:t>www.headstrongnation.org</a:t>
            </a:r>
            <a:r>
              <a:rPr lang="en-US" dirty="0" smtClean="0"/>
              <a:t>/</a:t>
            </a:r>
            <a:r>
              <a:rPr lang="en-US" baseline="0" dirty="0" smtClean="0"/>
              <a:t> </a:t>
            </a:r>
            <a:r>
              <a:rPr lang="en-US" dirty="0" smtClean="0"/>
              <a:t>This site has a built in screen reader. Dyslexics have a very hard time reading long chunks of text, so they use screen readers often, but, as you can imagine, screen readers are designed for blind people, and not dyslexics, who can easily point a mouse. So this site allows you to select a chunk of text and the site will read it to you. </a:t>
            </a:r>
          </a:p>
          <a:p>
            <a:r>
              <a:rPr lang="en-US" dirty="0" smtClean="0"/>
              <a:t>Also, fonts are inherently bad for dyslexics; many letters, if rotated, can appear to be other letters (p and d, for example), and makes it very difficult for dyslexics to untangle them. There are now several fonts that are more readable for people with dyslexia.  The first, </a:t>
            </a:r>
            <a:r>
              <a:rPr lang="en-US" dirty="0" err="1" smtClean="0"/>
              <a:t>Dyslexie</a:t>
            </a:r>
            <a:r>
              <a:rPr lang="en-US" dirty="0" smtClean="0"/>
              <a:t>, is </a:t>
            </a:r>
            <a:r>
              <a:rPr lang="en-US" baseline="0" dirty="0" smtClean="0"/>
              <a:t>explained in </a:t>
            </a:r>
            <a:r>
              <a:rPr lang="en-US" dirty="0" smtClean="0"/>
              <a:t>a </a:t>
            </a:r>
            <a:r>
              <a:rPr lang="en-US" dirty="0" err="1" smtClean="0"/>
              <a:t>youtube</a:t>
            </a:r>
            <a:r>
              <a:rPr lang="en-US" dirty="0" smtClean="0"/>
              <a:t> video (http://</a:t>
            </a:r>
            <a:r>
              <a:rPr lang="en-US" dirty="0" err="1" smtClean="0"/>
              <a:t>www.youtube.com</a:t>
            </a:r>
            <a:r>
              <a:rPr lang="en-US" dirty="0" smtClean="0"/>
              <a:t>/</a:t>
            </a:r>
            <a:r>
              <a:rPr lang="en-US" dirty="0" err="1" smtClean="0"/>
              <a:t>watch?v</a:t>
            </a:r>
            <a:r>
              <a:rPr lang="en-US" dirty="0" smtClean="0"/>
              <a:t>=VLtYFcHx7ec).  Recently, a free font called </a:t>
            </a:r>
            <a:r>
              <a:rPr lang="en-US" dirty="0" err="1" smtClean="0"/>
              <a:t>OpenDyslexic</a:t>
            </a:r>
            <a:r>
              <a:rPr lang="en-US" baseline="0" dirty="0" smtClean="0"/>
              <a:t> (http://</a:t>
            </a:r>
            <a:r>
              <a:rPr lang="en-US" baseline="0" dirty="0" err="1" smtClean="0"/>
              <a:t>opendyslexic.org</a:t>
            </a:r>
            <a:r>
              <a:rPr lang="en-US" baseline="0" dirty="0" smtClean="0"/>
              <a:t>) has become available.  A key idea in both fonts is to strengthen the lower part of each letter, increasing the stroke thickness near the baseline, so that the letter feels “weighted” at the bottom – less symmetrical, and less likely to be mentally rotated by the reader.</a:t>
            </a:r>
            <a:endParaRPr lang="en-US" dirty="0" smtClean="0"/>
          </a:p>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8</a:t>
            </a:fld>
            <a:endParaRPr lang="en-US"/>
          </a:p>
        </p:txBody>
      </p:sp>
    </p:spTree>
    <p:extLst>
      <p:ext uri="{BB962C8B-B14F-4D97-AF65-F5344CB8AC3E}">
        <p14:creationId xmlns:p14="http://schemas.microsoft.com/office/powerpoint/2010/main" val="35630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503363" y="720725"/>
            <a:ext cx="4119562" cy="3089275"/>
          </a:xfrm>
          <a:ln/>
        </p:spPr>
      </p:sp>
      <p:sp>
        <p:nvSpPr>
          <p:cNvPr id="34819" name="Notes Placeholder 2"/>
          <p:cNvSpPr>
            <a:spLocks noGrp="1"/>
          </p:cNvSpPr>
          <p:nvPr>
            <p:ph type="body" idx="1"/>
          </p:nvPr>
        </p:nvSpPr>
        <p:spPr>
          <a:noFill/>
          <a:ln/>
        </p:spPr>
        <p:txBody>
          <a:bodyPr/>
          <a:lstStyle/>
          <a:p>
            <a:r>
              <a:rPr lang="en-US">
                <a:latin typeface="Times New Roman" charset="0"/>
                <a:ea typeface="Arial" charset="0"/>
              </a:rPr>
              <a:t>Now let’s discuss some specific guidelines for creating accessible interfaces.  Most of these guidelines are targeted at making your interface amenable to assistive technology, e.g. helping a screen reader do a better job of translating the display into text.</a:t>
            </a:r>
          </a:p>
          <a:p>
            <a:r>
              <a:rPr lang="en-US">
                <a:latin typeface="Times New Roman" charset="0"/>
                <a:ea typeface="Arial" charset="0"/>
              </a:rPr>
              <a:t>The guidelines that follow are summarized from two sources.  </a:t>
            </a:r>
            <a:r>
              <a:rPr lang="en-US" b="1">
                <a:latin typeface="Times New Roman" charset="0"/>
                <a:ea typeface="Arial" charset="0"/>
              </a:rPr>
              <a:t>Section 508</a:t>
            </a:r>
            <a:r>
              <a:rPr lang="en-US">
                <a:latin typeface="Times New Roman" charset="0"/>
                <a:ea typeface="Arial" charset="0"/>
              </a:rPr>
              <a:t> is an accessibility standard for web sites and software created by US government agencies or government contractors.  Anybody who wants to sell software to the US government must follow the Section 508 rules, which cover both desktop software and web sites.  The </a:t>
            </a:r>
            <a:r>
              <a:rPr lang="en-US" b="1">
                <a:latin typeface="Times New Roman" charset="0"/>
                <a:ea typeface="Arial" charset="0"/>
              </a:rPr>
              <a:t>W3C Accessibility Initiative</a:t>
            </a:r>
            <a:r>
              <a:rPr lang="en-US">
                <a:latin typeface="Times New Roman" charset="0"/>
                <a:ea typeface="Arial" charset="0"/>
              </a:rPr>
              <a:t> is a group in the World Wide Web Consortium that has produced a list of (voluntary) accessibility guidelines for web sites.</a:t>
            </a:r>
          </a:p>
          <a:p>
            <a:r>
              <a:rPr lang="en-US">
                <a:latin typeface="Times New Roman" charset="0"/>
                <a:ea typeface="Arial" charset="0"/>
              </a:rPr>
              <a:t>Section 508 rules:</a:t>
            </a:r>
          </a:p>
          <a:p>
            <a:r>
              <a:rPr lang="en-US">
                <a:latin typeface="Times New Roman" charset="0"/>
                <a:ea typeface="Arial" charset="0"/>
              </a:rPr>
              <a:t>http://www.section508.gov/index.cfm?FuseAction=Content&amp;ID=12#Software</a:t>
            </a:r>
          </a:p>
          <a:p>
            <a:endParaRPr lang="en-US">
              <a:latin typeface="Times New Roman" charset="0"/>
              <a:ea typeface="Arial" charset="0"/>
            </a:endParaRPr>
          </a:p>
          <a:p>
            <a:r>
              <a:rPr lang="en-US">
                <a:latin typeface="Times New Roman" charset="0"/>
                <a:ea typeface="Arial" charset="0"/>
              </a:rPr>
              <a:t>W3C guidelines:</a:t>
            </a:r>
          </a:p>
          <a:p>
            <a:r>
              <a:rPr lang="en-US">
                <a:latin typeface="Times New Roman" charset="0"/>
                <a:ea typeface="Arial" charset="0"/>
              </a:rPr>
              <a:t>http://www.w3.org/TR/WAI-WEBCONTENT/</a:t>
            </a:r>
          </a:p>
          <a:p>
            <a:endParaRPr lang="en-US">
              <a:latin typeface="Times New Roman" charset="0"/>
              <a:ea typeface="Arial" charset="0"/>
            </a:endParaRPr>
          </a:p>
        </p:txBody>
      </p:sp>
      <p:sp>
        <p:nvSpPr>
          <p:cNvPr id="34820" name="Slide Number Placeholder 3"/>
          <p:cNvSpPr>
            <a:spLocks noGrp="1"/>
          </p:cNvSpPr>
          <p:nvPr>
            <p:ph type="sldNum" sz="quarter" idx="5"/>
          </p:nvPr>
        </p:nvSpPr>
        <p:spPr>
          <a:noFill/>
        </p:spPr>
        <p:txBody>
          <a:bodyPr/>
          <a:lstStyle/>
          <a:p>
            <a:fld id="{29CD6D04-33DB-F249-8E97-F636BC8E9541}"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2013</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L18: Accessibility</a:t>
            </a:r>
            <a:endParaRPr lang="en-US" dirty="0"/>
          </a:p>
        </p:txBody>
      </p:sp>
      <p:sp>
        <p:nvSpPr>
          <p:cNvPr id="3" name="Subtitle 2"/>
          <p:cNvSpPr>
            <a:spLocks noGrp="1"/>
          </p:cNvSpPr>
          <p:nvPr>
            <p:ph type="subTitle" idx="1"/>
          </p:nvPr>
        </p:nvSpPr>
        <p:spPr>
          <a:xfrm>
            <a:off x="1371600" y="3505200"/>
            <a:ext cx="6858000" cy="2133600"/>
          </a:xfrm>
        </p:spPr>
        <p:txBody>
          <a:bodyPr/>
          <a:lstStyle/>
          <a:p>
            <a:pPr marL="342900" indent="-342900" algn="l">
              <a:buFont typeface="Arial"/>
              <a:buChar char="•"/>
            </a:pPr>
            <a:endParaRPr lang="en-US" sz="2000" dirty="0" smtClean="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E4BCEAB8-06A5-4674-AF58-2362FC21A007}" type="slidenum">
              <a:rPr lang="en-US" smtClean="0"/>
              <a:pPr/>
              <a:t>1</a:t>
            </a:fld>
            <a:endParaRPr lang="en-US"/>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6"/>
          <p:cNvSpPr>
            <a:spLocks noGrp="1"/>
          </p:cNvSpPr>
          <p:nvPr>
            <p:ph type="title"/>
          </p:nvPr>
        </p:nvSpPr>
        <p:spPr/>
        <p:txBody>
          <a:bodyPr/>
          <a:lstStyle/>
          <a:p>
            <a:r>
              <a:rPr lang="en-US"/>
              <a:t>Support Keyboard Access</a:t>
            </a:r>
          </a:p>
        </p:txBody>
      </p:sp>
      <p:sp>
        <p:nvSpPr>
          <p:cNvPr id="35843" name="Text Placeholder 7"/>
          <p:cNvSpPr>
            <a:spLocks noGrp="1"/>
          </p:cNvSpPr>
          <p:nvPr>
            <p:ph type="body" idx="1"/>
          </p:nvPr>
        </p:nvSpPr>
        <p:spPr/>
        <p:txBody>
          <a:bodyPr/>
          <a:lstStyle/>
          <a:p>
            <a:r>
              <a:rPr lang="en-US">
                <a:ea typeface="Arial" charset="0"/>
              </a:rPr>
              <a:t>Pointing interactions should have keyboard alternatives</a:t>
            </a:r>
          </a:p>
          <a:p>
            <a:pPr lvl="1"/>
            <a:r>
              <a:rPr lang="en-US">
                <a:ea typeface="Arial" charset="0"/>
              </a:rPr>
              <a:t>Menus should be controllable by the keyboard</a:t>
            </a:r>
          </a:p>
          <a:p>
            <a:pPr lvl="1"/>
            <a:r>
              <a:rPr lang="en-US">
                <a:ea typeface="Arial" charset="0"/>
              </a:rPr>
              <a:t>Forms and links should be navigable by keyboard</a:t>
            </a:r>
          </a:p>
          <a:p>
            <a:pPr lvl="1"/>
            <a:r>
              <a:rPr lang="en-US">
                <a:ea typeface="Arial" charset="0"/>
              </a:rPr>
              <a:t>Needed by motor-impaired and vision-impaired</a:t>
            </a:r>
          </a:p>
        </p:txBody>
      </p:sp>
      <p:sp>
        <p:nvSpPr>
          <p:cNvPr id="35844" name="Date Placeholder 3"/>
          <p:cNvSpPr>
            <a:spLocks noGrp="1"/>
          </p:cNvSpPr>
          <p:nvPr>
            <p:ph type="dt" sz="quarter" idx="10"/>
          </p:nvPr>
        </p:nvSpPr>
        <p:spPr>
          <a:noFill/>
        </p:spPr>
        <p:txBody>
          <a:bodyPr/>
          <a:lstStyle/>
          <a:p>
            <a:r>
              <a:rPr lang="en-US" smtClean="0"/>
              <a:t>Spring 2013</a:t>
            </a:r>
            <a:endParaRPr lang="en-US"/>
          </a:p>
        </p:txBody>
      </p:sp>
      <p:sp>
        <p:nvSpPr>
          <p:cNvPr id="35845"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35846" name="Slide Number Placeholder 5"/>
          <p:cNvSpPr>
            <a:spLocks noGrp="1"/>
          </p:cNvSpPr>
          <p:nvPr>
            <p:ph type="sldNum" sz="quarter" idx="12"/>
          </p:nvPr>
        </p:nvSpPr>
        <p:spPr>
          <a:noFill/>
        </p:spPr>
        <p:txBody>
          <a:bodyPr/>
          <a:lstStyle/>
          <a:p>
            <a:fld id="{066F1405-A71F-9245-929B-A1C4DD9869EB}" type="slidenum">
              <a:rPr lang="en-US"/>
              <a:pPr/>
              <a:t>10</a:t>
            </a:fld>
            <a:endParaRPr lang="en-US"/>
          </a:p>
        </p:txBody>
      </p:sp>
    </p:spTree>
    <p:extLst>
      <p:ext uri="{BB962C8B-B14F-4D97-AF65-F5344CB8AC3E}">
        <p14:creationId xmlns:p14="http://schemas.microsoft.com/office/powerpoint/2010/main" val="2728159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6"/>
          <p:cNvSpPr>
            <a:spLocks noGrp="1"/>
          </p:cNvSpPr>
          <p:nvPr>
            <p:ph type="title"/>
          </p:nvPr>
        </p:nvSpPr>
        <p:spPr/>
        <p:txBody>
          <a:bodyPr/>
          <a:lstStyle/>
          <a:p>
            <a:r>
              <a:rPr lang="en-US"/>
              <a:t>Provide Text to Screen Readers</a:t>
            </a:r>
          </a:p>
        </p:txBody>
      </p:sp>
      <p:sp>
        <p:nvSpPr>
          <p:cNvPr id="37891" name="Text Placeholder 7"/>
          <p:cNvSpPr>
            <a:spLocks noGrp="1"/>
          </p:cNvSpPr>
          <p:nvPr>
            <p:ph type="body" idx="1"/>
          </p:nvPr>
        </p:nvSpPr>
        <p:spPr>
          <a:xfrm>
            <a:off x="685800" y="914400"/>
            <a:ext cx="7772400" cy="5181600"/>
          </a:xfrm>
        </p:spPr>
        <p:txBody>
          <a:bodyPr/>
          <a:lstStyle/>
          <a:p>
            <a:r>
              <a:rPr lang="en-US" dirty="0">
                <a:ea typeface="Arial" charset="0"/>
              </a:rPr>
              <a:t>Screen readers need to automatically transform the display into spoken language</a:t>
            </a:r>
          </a:p>
          <a:p>
            <a:pPr lvl="1"/>
            <a:endParaRPr lang="en-US" dirty="0">
              <a:ea typeface="Arial" charset="0"/>
            </a:endParaRPr>
          </a:p>
          <a:p>
            <a:pPr lvl="1"/>
            <a:endParaRPr lang="en-US" dirty="0">
              <a:ea typeface="Arial" charset="0"/>
            </a:endParaRPr>
          </a:p>
          <a:p>
            <a:pPr lvl="1"/>
            <a:endParaRPr lang="en-US" dirty="0">
              <a:ea typeface="Arial" charset="0"/>
            </a:endParaRPr>
          </a:p>
        </p:txBody>
      </p:sp>
      <p:sp>
        <p:nvSpPr>
          <p:cNvPr id="37892" name="Date Placeholder 3"/>
          <p:cNvSpPr>
            <a:spLocks noGrp="1"/>
          </p:cNvSpPr>
          <p:nvPr>
            <p:ph type="dt" sz="quarter" idx="10"/>
          </p:nvPr>
        </p:nvSpPr>
        <p:spPr>
          <a:noFill/>
        </p:spPr>
        <p:txBody>
          <a:bodyPr/>
          <a:lstStyle/>
          <a:p>
            <a:r>
              <a:rPr lang="en-US" smtClean="0"/>
              <a:t>Spring 2013</a:t>
            </a:r>
            <a:endParaRPr lang="en-US"/>
          </a:p>
        </p:txBody>
      </p:sp>
      <p:sp>
        <p:nvSpPr>
          <p:cNvPr id="37893"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37894" name="Slide Number Placeholder 5"/>
          <p:cNvSpPr>
            <a:spLocks noGrp="1"/>
          </p:cNvSpPr>
          <p:nvPr>
            <p:ph type="sldNum" sz="quarter" idx="12"/>
          </p:nvPr>
        </p:nvSpPr>
        <p:spPr>
          <a:noFill/>
        </p:spPr>
        <p:txBody>
          <a:bodyPr/>
          <a:lstStyle/>
          <a:p>
            <a:fld id="{567485E8-F133-CB4D-BE00-EA1FD9F3A3C0}" type="slidenum">
              <a:rPr lang="en-US"/>
              <a:pPr/>
              <a:t>11</a:t>
            </a:fld>
            <a:endParaRPr lang="en-US"/>
          </a:p>
        </p:txBody>
      </p:sp>
      <p:pic>
        <p:nvPicPr>
          <p:cNvPr id="37895" name="Picture 2"/>
          <p:cNvPicPr>
            <a:picLocks noChangeAspect="1" noChangeArrowheads="1"/>
          </p:cNvPicPr>
          <p:nvPr/>
        </p:nvPicPr>
        <p:blipFill>
          <a:blip r:embed="rId3"/>
          <a:srcRect t="27402" r="53125" b="25140"/>
          <a:stretch>
            <a:fillRect/>
          </a:stretch>
        </p:blipFill>
        <p:spPr bwMode="auto">
          <a:xfrm>
            <a:off x="1752600" y="2057400"/>
            <a:ext cx="5638800" cy="3946525"/>
          </a:xfrm>
          <a:prstGeom prst="rect">
            <a:avLst/>
          </a:prstGeom>
          <a:noFill/>
          <a:ln w="25400">
            <a:noFill/>
            <a:miter lim="800000"/>
            <a:headEnd/>
            <a:tailEnd type="none" w="lg" len="lg"/>
          </a:ln>
        </p:spPr>
      </p:pic>
      <p:sp>
        <p:nvSpPr>
          <p:cNvPr id="37896" name="TextBox 9"/>
          <p:cNvSpPr txBox="1">
            <a:spLocks noChangeArrowheads="1"/>
          </p:cNvSpPr>
          <p:nvPr/>
        </p:nvSpPr>
        <p:spPr bwMode="auto">
          <a:xfrm>
            <a:off x="304800" y="2057400"/>
            <a:ext cx="884238" cy="708025"/>
          </a:xfrm>
          <a:prstGeom prst="rect">
            <a:avLst/>
          </a:prstGeom>
          <a:noFill/>
          <a:ln w="9525">
            <a:noFill/>
            <a:miter lim="800000"/>
            <a:headEnd/>
            <a:tailEnd/>
          </a:ln>
        </p:spPr>
        <p:txBody>
          <a:bodyPr wrap="none">
            <a:prstTxWarp prst="textNoShape">
              <a:avLst/>
            </a:prstTxWarp>
            <a:spAutoFit/>
          </a:bodyPr>
          <a:lstStyle/>
          <a:p>
            <a:r>
              <a:rPr lang="en-US"/>
              <a:t>image</a:t>
            </a:r>
          </a:p>
          <a:p>
            <a:r>
              <a:rPr lang="en-US"/>
              <a:t>labels</a:t>
            </a:r>
          </a:p>
        </p:txBody>
      </p:sp>
      <p:cxnSp>
        <p:nvCxnSpPr>
          <p:cNvPr id="37897" name="Straight Arrow Connector 11"/>
          <p:cNvCxnSpPr>
            <a:cxnSpLocks noChangeShapeType="1"/>
            <a:stCxn id="37896" idx="3"/>
          </p:cNvCxnSpPr>
          <p:nvPr/>
        </p:nvCxnSpPr>
        <p:spPr bwMode="auto">
          <a:xfrm>
            <a:off x="1189038" y="2411413"/>
            <a:ext cx="639762" cy="26987"/>
          </a:xfrm>
          <a:prstGeom prst="straightConnector1">
            <a:avLst/>
          </a:prstGeom>
          <a:noFill/>
          <a:ln w="25400">
            <a:solidFill>
              <a:schemeClr val="tx1"/>
            </a:solidFill>
            <a:round/>
            <a:headEnd/>
            <a:tailEnd type="arrow" w="med" len="med"/>
          </a:ln>
        </p:spPr>
      </p:cxnSp>
      <p:sp>
        <p:nvSpPr>
          <p:cNvPr id="37898" name="TextBox 12"/>
          <p:cNvSpPr txBox="1">
            <a:spLocks noChangeArrowheads="1"/>
          </p:cNvSpPr>
          <p:nvPr/>
        </p:nvSpPr>
        <p:spPr bwMode="auto">
          <a:xfrm>
            <a:off x="381000" y="3200400"/>
            <a:ext cx="927100" cy="708025"/>
          </a:xfrm>
          <a:prstGeom prst="rect">
            <a:avLst/>
          </a:prstGeom>
          <a:noFill/>
          <a:ln w="9525">
            <a:noFill/>
            <a:miter lim="800000"/>
            <a:headEnd/>
            <a:tailEnd/>
          </a:ln>
        </p:spPr>
        <p:txBody>
          <a:bodyPr wrap="none">
            <a:prstTxWarp prst="textNoShape">
              <a:avLst/>
            </a:prstTxWarp>
            <a:spAutoFit/>
          </a:bodyPr>
          <a:lstStyle/>
          <a:p>
            <a:r>
              <a:rPr lang="en-US"/>
              <a:t>widget</a:t>
            </a:r>
            <a:br>
              <a:rPr lang="en-US"/>
            </a:br>
            <a:r>
              <a:rPr lang="en-US"/>
              <a:t>labels</a:t>
            </a:r>
          </a:p>
        </p:txBody>
      </p:sp>
      <p:cxnSp>
        <p:nvCxnSpPr>
          <p:cNvPr id="37899" name="Straight Arrow Connector 13"/>
          <p:cNvCxnSpPr>
            <a:cxnSpLocks noChangeShapeType="1"/>
            <a:stCxn id="37898" idx="3"/>
          </p:cNvCxnSpPr>
          <p:nvPr/>
        </p:nvCxnSpPr>
        <p:spPr bwMode="auto">
          <a:xfrm flipV="1">
            <a:off x="1308100" y="3352800"/>
            <a:ext cx="2501900" cy="201613"/>
          </a:xfrm>
          <a:prstGeom prst="straightConnector1">
            <a:avLst/>
          </a:prstGeom>
          <a:noFill/>
          <a:ln w="25400">
            <a:solidFill>
              <a:schemeClr val="tx1"/>
            </a:solidFill>
            <a:round/>
            <a:headEnd/>
            <a:tailEnd type="arrow" w="med" len="med"/>
          </a:ln>
        </p:spPr>
      </p:cxnSp>
      <p:sp>
        <p:nvSpPr>
          <p:cNvPr id="37900" name="TextBox 18"/>
          <p:cNvSpPr txBox="1">
            <a:spLocks noChangeArrowheads="1"/>
          </p:cNvSpPr>
          <p:nvPr/>
        </p:nvSpPr>
        <p:spPr bwMode="auto">
          <a:xfrm>
            <a:off x="381000" y="4191000"/>
            <a:ext cx="1152525" cy="708025"/>
          </a:xfrm>
          <a:prstGeom prst="rect">
            <a:avLst/>
          </a:prstGeom>
          <a:noFill/>
          <a:ln w="9525">
            <a:noFill/>
            <a:miter lim="800000"/>
            <a:headEnd/>
            <a:tailEnd/>
          </a:ln>
        </p:spPr>
        <p:txBody>
          <a:bodyPr wrap="none">
            <a:prstTxWarp prst="textNoShape">
              <a:avLst/>
            </a:prstTxWarp>
            <a:spAutoFit/>
          </a:bodyPr>
          <a:lstStyle/>
          <a:p>
            <a:r>
              <a:rPr lang="en-US"/>
              <a:t>widget </a:t>
            </a:r>
            <a:br>
              <a:rPr lang="en-US"/>
            </a:br>
            <a:r>
              <a:rPr lang="en-US"/>
              <a:t>contents</a:t>
            </a:r>
          </a:p>
        </p:txBody>
      </p:sp>
      <p:cxnSp>
        <p:nvCxnSpPr>
          <p:cNvPr id="37901" name="Straight Arrow Connector 20"/>
          <p:cNvCxnSpPr>
            <a:cxnSpLocks noChangeShapeType="1"/>
            <a:stCxn id="37900" idx="3"/>
          </p:cNvCxnSpPr>
          <p:nvPr/>
        </p:nvCxnSpPr>
        <p:spPr bwMode="auto">
          <a:xfrm flipV="1">
            <a:off x="1533525" y="3505200"/>
            <a:ext cx="2809875" cy="1039813"/>
          </a:xfrm>
          <a:prstGeom prst="straightConnector1">
            <a:avLst/>
          </a:prstGeom>
          <a:noFill/>
          <a:ln w="25400">
            <a:solidFill>
              <a:schemeClr val="tx1"/>
            </a:solidFill>
            <a:round/>
            <a:headEnd/>
            <a:tailEnd type="arrow" w="med" len="med"/>
          </a:ln>
        </p:spPr>
      </p:cxnSp>
      <p:sp>
        <p:nvSpPr>
          <p:cNvPr id="37902" name="TextBox 23"/>
          <p:cNvSpPr txBox="1">
            <a:spLocks noChangeArrowheads="1"/>
          </p:cNvSpPr>
          <p:nvPr/>
        </p:nvSpPr>
        <p:spPr bwMode="auto">
          <a:xfrm>
            <a:off x="457200" y="5181600"/>
            <a:ext cx="1196975" cy="708025"/>
          </a:xfrm>
          <a:prstGeom prst="rect">
            <a:avLst/>
          </a:prstGeom>
          <a:noFill/>
          <a:ln w="9525">
            <a:noFill/>
            <a:miter lim="800000"/>
            <a:headEnd/>
            <a:tailEnd/>
          </a:ln>
        </p:spPr>
        <p:txBody>
          <a:bodyPr wrap="none">
            <a:prstTxWarp prst="textNoShape">
              <a:avLst/>
            </a:prstTxWarp>
            <a:spAutoFit/>
          </a:bodyPr>
          <a:lstStyle/>
          <a:p>
            <a:r>
              <a:rPr lang="en-US"/>
              <a:t>current</a:t>
            </a:r>
            <a:br>
              <a:rPr lang="en-US"/>
            </a:br>
            <a:r>
              <a:rPr lang="en-US"/>
              <a:t>selection</a:t>
            </a:r>
          </a:p>
        </p:txBody>
      </p:sp>
      <p:cxnSp>
        <p:nvCxnSpPr>
          <p:cNvPr id="37903" name="Straight Arrow Connector 24"/>
          <p:cNvCxnSpPr>
            <a:cxnSpLocks noChangeShapeType="1"/>
            <a:stCxn id="37902" idx="3"/>
          </p:cNvCxnSpPr>
          <p:nvPr/>
        </p:nvCxnSpPr>
        <p:spPr bwMode="auto">
          <a:xfrm flipV="1">
            <a:off x="1654175" y="4648200"/>
            <a:ext cx="3527425" cy="887413"/>
          </a:xfrm>
          <a:prstGeom prst="straightConnector1">
            <a:avLst/>
          </a:prstGeom>
          <a:noFill/>
          <a:ln w="25400">
            <a:solidFill>
              <a:schemeClr val="tx1"/>
            </a:solidFill>
            <a:round/>
            <a:headEnd/>
            <a:tailEnd type="arrow" w="med" len="med"/>
          </a:ln>
        </p:spPr>
      </p:cxnSp>
      <p:sp>
        <p:nvSpPr>
          <p:cNvPr id="37904" name="TextBox 27"/>
          <p:cNvSpPr txBox="1">
            <a:spLocks noChangeArrowheads="1"/>
          </p:cNvSpPr>
          <p:nvPr/>
        </p:nvSpPr>
        <p:spPr bwMode="auto">
          <a:xfrm>
            <a:off x="7848600" y="4648200"/>
            <a:ext cx="1196975" cy="1323975"/>
          </a:xfrm>
          <a:prstGeom prst="rect">
            <a:avLst/>
          </a:prstGeom>
          <a:noFill/>
          <a:ln w="9525">
            <a:noFill/>
            <a:miter lim="800000"/>
            <a:headEnd/>
            <a:tailEnd/>
          </a:ln>
        </p:spPr>
        <p:txBody>
          <a:bodyPr wrap="none">
            <a:prstTxWarp prst="textNoShape">
              <a:avLst/>
            </a:prstTxWarp>
            <a:spAutoFit/>
          </a:bodyPr>
          <a:lstStyle/>
          <a:p>
            <a:r>
              <a:rPr lang="en-US"/>
              <a:t>clearly </a:t>
            </a:r>
            <a:br>
              <a:rPr lang="en-US"/>
            </a:br>
            <a:r>
              <a:rPr lang="en-US"/>
              <a:t>labeled</a:t>
            </a:r>
            <a:br>
              <a:rPr lang="en-US"/>
            </a:br>
            <a:r>
              <a:rPr lang="en-US"/>
              <a:t>links and</a:t>
            </a:r>
            <a:br>
              <a:rPr lang="en-US"/>
            </a:br>
            <a:r>
              <a:rPr lang="en-US"/>
              <a:t>buttons</a:t>
            </a:r>
          </a:p>
        </p:txBody>
      </p:sp>
      <p:cxnSp>
        <p:nvCxnSpPr>
          <p:cNvPr id="37905" name="Straight Arrow Connector 28"/>
          <p:cNvCxnSpPr>
            <a:cxnSpLocks noChangeShapeType="1"/>
            <a:stCxn id="37904" idx="1"/>
          </p:cNvCxnSpPr>
          <p:nvPr/>
        </p:nvCxnSpPr>
        <p:spPr bwMode="auto">
          <a:xfrm rot="10800000">
            <a:off x="7010400" y="4876800"/>
            <a:ext cx="838200" cy="433388"/>
          </a:xfrm>
          <a:prstGeom prst="straightConnector1">
            <a:avLst/>
          </a:prstGeom>
          <a:noFill/>
          <a:ln w="25400">
            <a:solidFill>
              <a:schemeClr val="tx1"/>
            </a:solidFill>
            <a:round/>
            <a:headEnd/>
            <a:tailEnd type="arrow" w="med" len="med"/>
          </a:ln>
        </p:spPr>
      </p:cxnSp>
    </p:spTree>
    <p:extLst>
      <p:ext uri="{BB962C8B-B14F-4D97-AF65-F5344CB8AC3E}">
        <p14:creationId xmlns:p14="http://schemas.microsoft.com/office/powerpoint/2010/main" val="764138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aDesigner</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12</a:t>
            </a:fld>
            <a:endParaRPr lang="en-US"/>
          </a:p>
        </p:txBody>
      </p:sp>
      <p:pic>
        <p:nvPicPr>
          <p:cNvPr id="7" name="Picture 6"/>
          <p:cNvPicPr>
            <a:picLocks noChangeAspect="1"/>
          </p:cNvPicPr>
          <p:nvPr/>
        </p:nvPicPr>
        <p:blipFill>
          <a:blip r:embed="rId3"/>
          <a:stretch>
            <a:fillRect/>
          </a:stretch>
        </p:blipFill>
        <p:spPr>
          <a:xfrm>
            <a:off x="0" y="990600"/>
            <a:ext cx="9144000" cy="4859096"/>
          </a:xfrm>
          <a:prstGeom prst="rect">
            <a:avLst/>
          </a:prstGeom>
        </p:spPr>
      </p:pic>
    </p:spTree>
    <p:extLst>
      <p:ext uri="{BB962C8B-B14F-4D97-AF65-F5344CB8AC3E}">
        <p14:creationId xmlns:p14="http://schemas.microsoft.com/office/powerpoint/2010/main" val="177582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6"/>
          <p:cNvSpPr>
            <a:spLocks noGrp="1"/>
          </p:cNvSpPr>
          <p:nvPr>
            <p:ph type="title"/>
          </p:nvPr>
        </p:nvSpPr>
        <p:spPr/>
        <p:txBody>
          <a:bodyPr/>
          <a:lstStyle/>
          <a:p>
            <a:r>
              <a:rPr lang="en-US"/>
              <a:t>Don’t Rely on Sound Alone</a:t>
            </a:r>
          </a:p>
        </p:txBody>
      </p:sp>
      <p:sp>
        <p:nvSpPr>
          <p:cNvPr id="39939" name="Text Placeholder 7"/>
          <p:cNvSpPr>
            <a:spLocks noGrp="1"/>
          </p:cNvSpPr>
          <p:nvPr>
            <p:ph type="body" idx="1"/>
          </p:nvPr>
        </p:nvSpPr>
        <p:spPr/>
        <p:txBody>
          <a:bodyPr/>
          <a:lstStyle/>
          <a:p>
            <a:r>
              <a:rPr lang="en-US">
                <a:ea typeface="Arial" charset="0"/>
              </a:rPr>
              <a:t>Flash as well as beep</a:t>
            </a:r>
          </a:p>
          <a:p>
            <a:r>
              <a:rPr lang="en-US">
                <a:ea typeface="Arial" charset="0"/>
              </a:rPr>
              <a:t>Closed captioning for videos</a:t>
            </a:r>
          </a:p>
        </p:txBody>
      </p:sp>
      <p:sp>
        <p:nvSpPr>
          <p:cNvPr id="39940" name="Date Placeholder 3"/>
          <p:cNvSpPr>
            <a:spLocks noGrp="1"/>
          </p:cNvSpPr>
          <p:nvPr>
            <p:ph type="dt" sz="quarter" idx="10"/>
          </p:nvPr>
        </p:nvSpPr>
        <p:spPr>
          <a:noFill/>
        </p:spPr>
        <p:txBody>
          <a:bodyPr/>
          <a:lstStyle/>
          <a:p>
            <a:r>
              <a:rPr lang="en-US" smtClean="0"/>
              <a:t>Spring 2013</a:t>
            </a:r>
            <a:endParaRPr lang="en-US"/>
          </a:p>
        </p:txBody>
      </p:sp>
      <p:sp>
        <p:nvSpPr>
          <p:cNvPr id="39941"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39942" name="Slide Number Placeholder 5"/>
          <p:cNvSpPr>
            <a:spLocks noGrp="1"/>
          </p:cNvSpPr>
          <p:nvPr>
            <p:ph type="sldNum" sz="quarter" idx="12"/>
          </p:nvPr>
        </p:nvSpPr>
        <p:spPr>
          <a:noFill/>
        </p:spPr>
        <p:txBody>
          <a:bodyPr/>
          <a:lstStyle/>
          <a:p>
            <a:fld id="{0BCFE30F-99DB-2742-A294-DBB27A3EBC6D}" type="slidenum">
              <a:rPr lang="en-US"/>
              <a:pPr/>
              <a:t>13</a:t>
            </a:fld>
            <a:endParaRPr lang="en-US"/>
          </a:p>
        </p:txBody>
      </p:sp>
    </p:spTree>
    <p:extLst>
      <p:ext uri="{BB962C8B-B14F-4D97-AF65-F5344CB8AC3E}">
        <p14:creationId xmlns:p14="http://schemas.microsoft.com/office/powerpoint/2010/main" val="417321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6"/>
          <p:cNvSpPr>
            <a:spLocks noGrp="1"/>
          </p:cNvSpPr>
          <p:nvPr>
            <p:ph type="title"/>
          </p:nvPr>
        </p:nvSpPr>
        <p:spPr/>
        <p:txBody>
          <a:bodyPr/>
          <a:lstStyle/>
          <a:p>
            <a:r>
              <a:rPr lang="en-US"/>
              <a:t>User Control Over Colors and Fonts</a:t>
            </a:r>
          </a:p>
        </p:txBody>
      </p:sp>
      <p:sp>
        <p:nvSpPr>
          <p:cNvPr id="41987" name="Text Placeholder 7"/>
          <p:cNvSpPr>
            <a:spLocks noGrp="1"/>
          </p:cNvSpPr>
          <p:nvPr>
            <p:ph type="body" idx="1"/>
          </p:nvPr>
        </p:nvSpPr>
        <p:spPr/>
        <p:txBody>
          <a:bodyPr/>
          <a:lstStyle/>
          <a:p>
            <a:r>
              <a:rPr lang="en-US">
                <a:ea typeface="Arial" charset="0"/>
              </a:rPr>
              <a:t>Allow user to choose high-contrast colors</a:t>
            </a:r>
          </a:p>
          <a:p>
            <a:r>
              <a:rPr lang="en-US">
                <a:ea typeface="Arial" charset="0"/>
              </a:rPr>
              <a:t>Allow user to enlarge fonts</a:t>
            </a:r>
          </a:p>
          <a:p>
            <a:r>
              <a:rPr lang="en-US">
                <a:ea typeface="Arial" charset="0"/>
              </a:rPr>
              <a:t>Don’t rely on color alone</a:t>
            </a:r>
          </a:p>
        </p:txBody>
      </p:sp>
      <p:sp>
        <p:nvSpPr>
          <p:cNvPr id="41988" name="Date Placeholder 3"/>
          <p:cNvSpPr>
            <a:spLocks noGrp="1"/>
          </p:cNvSpPr>
          <p:nvPr>
            <p:ph type="dt" sz="quarter" idx="10"/>
          </p:nvPr>
        </p:nvSpPr>
        <p:spPr>
          <a:noFill/>
        </p:spPr>
        <p:txBody>
          <a:bodyPr/>
          <a:lstStyle/>
          <a:p>
            <a:r>
              <a:rPr lang="en-US" smtClean="0"/>
              <a:t>Spring 2013</a:t>
            </a:r>
            <a:endParaRPr lang="en-US"/>
          </a:p>
        </p:txBody>
      </p:sp>
      <p:sp>
        <p:nvSpPr>
          <p:cNvPr id="41989"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41990" name="Slide Number Placeholder 5"/>
          <p:cNvSpPr>
            <a:spLocks noGrp="1"/>
          </p:cNvSpPr>
          <p:nvPr>
            <p:ph type="sldNum" sz="quarter" idx="12"/>
          </p:nvPr>
        </p:nvSpPr>
        <p:spPr>
          <a:noFill/>
        </p:spPr>
        <p:txBody>
          <a:bodyPr/>
          <a:lstStyle/>
          <a:p>
            <a:fld id="{1AE41400-1622-8C4F-92A9-46E4466D6669}" type="slidenum">
              <a:rPr lang="en-US"/>
              <a:pPr/>
              <a:t>14</a:t>
            </a:fld>
            <a:endParaRPr lang="en-US"/>
          </a:p>
        </p:txBody>
      </p:sp>
    </p:spTree>
    <p:extLst>
      <p:ext uri="{BB962C8B-B14F-4D97-AF65-F5344CB8AC3E}">
        <p14:creationId xmlns:p14="http://schemas.microsoft.com/office/powerpoint/2010/main" val="1558726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6"/>
          <p:cNvSpPr>
            <a:spLocks noGrp="1"/>
          </p:cNvSpPr>
          <p:nvPr>
            <p:ph type="title"/>
          </p:nvPr>
        </p:nvSpPr>
        <p:spPr/>
        <p:txBody>
          <a:bodyPr/>
          <a:lstStyle/>
          <a:p>
            <a:r>
              <a:rPr lang="en-US"/>
              <a:t>Accessibility APIs</a:t>
            </a:r>
          </a:p>
        </p:txBody>
      </p:sp>
      <p:sp>
        <p:nvSpPr>
          <p:cNvPr id="44035" name="Text Placeholder 7"/>
          <p:cNvSpPr>
            <a:spLocks noGrp="1"/>
          </p:cNvSpPr>
          <p:nvPr>
            <p:ph type="body" idx="1"/>
          </p:nvPr>
        </p:nvSpPr>
        <p:spPr/>
        <p:txBody>
          <a:bodyPr/>
          <a:lstStyle/>
          <a:p>
            <a:r>
              <a:rPr lang="en-US">
                <a:ea typeface="Arial" charset="0"/>
              </a:rPr>
              <a:t>javax.accessibility</a:t>
            </a:r>
          </a:p>
          <a:p>
            <a:pPr lvl="1"/>
            <a:r>
              <a:rPr lang="en-US">
                <a:ea typeface="Arial" charset="0"/>
              </a:rPr>
              <a:t>Swing widgets implement Accessible</a:t>
            </a:r>
          </a:p>
          <a:p>
            <a:pPr lvl="1"/>
            <a:r>
              <a:rPr lang="en-US">
                <a:ea typeface="Arial" charset="0"/>
              </a:rPr>
              <a:t>getAccessibleContext() returns an object with labels, descriptions, content, selections for the widget</a:t>
            </a:r>
          </a:p>
          <a:p>
            <a:pPr lvl="1"/>
            <a:r>
              <a:rPr lang="en-US">
                <a:ea typeface="Arial" charset="0"/>
              </a:rPr>
              <a:t>Platform-specific accessibility APIs are similar</a:t>
            </a:r>
          </a:p>
          <a:p>
            <a:r>
              <a:rPr lang="en-US">
                <a:ea typeface="Arial" charset="0"/>
              </a:rPr>
              <a:t>HTML accessibility features</a:t>
            </a:r>
          </a:p>
          <a:p>
            <a:pPr lvl="1"/>
            <a:r>
              <a:rPr lang="en-US">
                <a:ea typeface="Arial" charset="0"/>
              </a:rPr>
              <a:t>alt and title attributes</a:t>
            </a:r>
          </a:p>
          <a:p>
            <a:pPr lvl="1"/>
            <a:r>
              <a:rPr lang="en-US">
                <a:ea typeface="Arial" charset="0"/>
              </a:rPr>
              <a:t>&lt;label&gt; element</a:t>
            </a:r>
          </a:p>
          <a:p>
            <a:pPr lvl="1"/>
            <a:r>
              <a:rPr lang="en-US">
                <a:ea typeface="Arial" charset="0"/>
              </a:rPr>
              <a:t>accesskey attribute</a:t>
            </a:r>
          </a:p>
          <a:p>
            <a:pPr lvl="1"/>
            <a:r>
              <a:rPr lang="en-US">
                <a:ea typeface="Arial" charset="0"/>
              </a:rPr>
              <a:t>aural CSS</a:t>
            </a:r>
          </a:p>
        </p:txBody>
      </p:sp>
      <p:sp>
        <p:nvSpPr>
          <p:cNvPr id="44036" name="Date Placeholder 3"/>
          <p:cNvSpPr>
            <a:spLocks noGrp="1"/>
          </p:cNvSpPr>
          <p:nvPr>
            <p:ph type="dt" sz="quarter" idx="10"/>
          </p:nvPr>
        </p:nvSpPr>
        <p:spPr>
          <a:noFill/>
        </p:spPr>
        <p:txBody>
          <a:bodyPr/>
          <a:lstStyle/>
          <a:p>
            <a:r>
              <a:rPr lang="en-US" smtClean="0"/>
              <a:t>Spring 2013</a:t>
            </a:r>
            <a:endParaRPr lang="en-US"/>
          </a:p>
        </p:txBody>
      </p:sp>
      <p:sp>
        <p:nvSpPr>
          <p:cNvPr id="44037"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44038" name="Slide Number Placeholder 5"/>
          <p:cNvSpPr>
            <a:spLocks noGrp="1"/>
          </p:cNvSpPr>
          <p:nvPr>
            <p:ph type="sldNum" sz="quarter" idx="12"/>
          </p:nvPr>
        </p:nvSpPr>
        <p:spPr>
          <a:noFill/>
        </p:spPr>
        <p:txBody>
          <a:bodyPr/>
          <a:lstStyle/>
          <a:p>
            <a:fld id="{C7ACC25C-1ABF-2341-B9B3-238591926470}" type="slidenum">
              <a:rPr lang="en-US"/>
              <a:pPr/>
              <a:t>15</a:t>
            </a:fld>
            <a:endParaRPr lang="en-US"/>
          </a:p>
        </p:txBody>
      </p:sp>
    </p:spTree>
    <p:extLst>
      <p:ext uri="{BB962C8B-B14F-4D97-AF65-F5344CB8AC3E}">
        <p14:creationId xmlns:p14="http://schemas.microsoft.com/office/powerpoint/2010/main" val="4240985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sz="2400" dirty="0" smtClean="0"/>
              <a:t>Which of the following are examples of situational disabilities? (</a:t>
            </a:r>
            <a:r>
              <a:rPr lang="en-US" sz="2400" b="1" dirty="0" smtClean="0"/>
              <a:t>choose all good answers</a:t>
            </a:r>
            <a:r>
              <a:rPr lang="en-US" sz="2400" dirty="0" smtClean="0"/>
              <a:t>):</a:t>
            </a:r>
          </a:p>
          <a:p>
            <a:pPr marL="914400" lvl="1" indent="-457200">
              <a:buFont typeface="+mj-lt"/>
              <a:buAutoNum type="alphaUcPeriod"/>
            </a:pPr>
            <a:r>
              <a:rPr lang="en-US" sz="2000" dirty="0" smtClean="0"/>
              <a:t>Walking down the street</a:t>
            </a:r>
          </a:p>
          <a:p>
            <a:pPr marL="914400" lvl="1" indent="-457200">
              <a:buFont typeface="+mj-lt"/>
              <a:buAutoNum type="alphaUcPeriod"/>
            </a:pPr>
            <a:r>
              <a:rPr lang="en-US" sz="2000" dirty="0" smtClean="0"/>
              <a:t>RSI (repetitive stress injury)</a:t>
            </a:r>
          </a:p>
          <a:p>
            <a:pPr marL="914400" lvl="1" indent="-457200">
              <a:buFont typeface="+mj-lt"/>
              <a:buAutoNum type="alphaUcPeriod"/>
            </a:pPr>
            <a:r>
              <a:rPr lang="en-US" sz="2000" dirty="0" smtClean="0"/>
              <a:t>Arthritis</a:t>
            </a:r>
          </a:p>
          <a:p>
            <a:pPr marL="914400" lvl="1" indent="-457200">
              <a:buFont typeface="+mj-lt"/>
              <a:buAutoNum type="alphaUcPeriod"/>
            </a:pPr>
            <a:r>
              <a:rPr lang="en-US" sz="2000" dirty="0" smtClean="0"/>
              <a:t>Standing in a crowded, moving subway car</a:t>
            </a:r>
          </a:p>
          <a:p>
            <a:pPr marL="914400" lvl="1" indent="-457200">
              <a:buFont typeface="+mj-lt"/>
              <a:buAutoNum type="alphaUcPeriod"/>
            </a:pPr>
            <a:r>
              <a:rPr lang="en-US" sz="2000" dirty="0" smtClean="0"/>
              <a:t>Color blindness</a:t>
            </a:r>
          </a:p>
          <a:p>
            <a:pPr marL="457200" lvl="1" indent="0">
              <a:buNone/>
            </a:pPr>
            <a:endParaRPr lang="en-US" sz="2000" dirty="0" smtClean="0"/>
          </a:p>
          <a:p>
            <a:pPr marL="914400" lvl="1" indent="-457200">
              <a:buFont typeface="+mj-lt"/>
              <a:buAutoNum type="alphaUcPeriod"/>
            </a:pPr>
            <a:endParaRPr lang="en-US" sz="2000" dirty="0" smtClean="0"/>
          </a:p>
          <a:p>
            <a:pPr marL="914400" lvl="1" indent="-457200">
              <a:buFont typeface="+mj-lt"/>
              <a:buAutoNum type="alphaUcPeriod"/>
            </a:pPr>
            <a:endParaRPr lang="en-US" sz="2000" dirty="0" smtClean="0"/>
          </a:p>
          <a:p>
            <a:pPr marL="914400" lvl="1" indent="-457200">
              <a:buFont typeface="+mj-lt"/>
              <a:buAutoNum type="alphaUcPeriod"/>
            </a:pPr>
            <a:endParaRPr lang="en-US" sz="2000"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16</a:t>
            </a:fld>
            <a:endParaRPr lang="en-US"/>
          </a:p>
        </p:txBody>
      </p:sp>
    </p:spTree>
    <p:extLst>
      <p:ext uri="{BB962C8B-B14F-4D97-AF65-F5344CB8AC3E}">
        <p14:creationId xmlns:p14="http://schemas.microsoft.com/office/powerpoint/2010/main" val="1944216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6"/>
          <p:cNvSpPr>
            <a:spLocks noGrp="1"/>
          </p:cNvSpPr>
          <p:nvPr>
            <p:ph type="title"/>
          </p:nvPr>
        </p:nvSpPr>
        <p:spPr/>
        <p:txBody>
          <a:bodyPr/>
          <a:lstStyle/>
          <a:p>
            <a:r>
              <a:rPr lang="en-US"/>
              <a:t>Summary</a:t>
            </a:r>
          </a:p>
        </p:txBody>
      </p:sp>
      <p:sp>
        <p:nvSpPr>
          <p:cNvPr id="46083" name="Text Placeholder 7"/>
          <p:cNvSpPr>
            <a:spLocks noGrp="1"/>
          </p:cNvSpPr>
          <p:nvPr>
            <p:ph type="body" idx="1"/>
          </p:nvPr>
        </p:nvSpPr>
        <p:spPr/>
        <p:txBody>
          <a:bodyPr/>
          <a:lstStyle/>
          <a:p>
            <a:r>
              <a:rPr lang="en-US">
                <a:ea typeface="Arial" charset="0"/>
              </a:rPr>
              <a:t>Accessibility is a universal problem</a:t>
            </a:r>
          </a:p>
          <a:p>
            <a:r>
              <a:rPr lang="en-US">
                <a:ea typeface="Arial" charset="0"/>
              </a:rPr>
              <a:t>Support alternative input (e.g. keyboards)</a:t>
            </a:r>
          </a:p>
          <a:p>
            <a:r>
              <a:rPr lang="en-US">
                <a:ea typeface="Arial" charset="0"/>
              </a:rPr>
              <a:t>Support alternative output (e.g. screen readers)</a:t>
            </a:r>
          </a:p>
          <a:p>
            <a:endParaRPr lang="en-US">
              <a:ea typeface="Arial" charset="0"/>
            </a:endParaRPr>
          </a:p>
        </p:txBody>
      </p:sp>
      <p:sp>
        <p:nvSpPr>
          <p:cNvPr id="46084" name="Date Placeholder 3"/>
          <p:cNvSpPr>
            <a:spLocks noGrp="1"/>
          </p:cNvSpPr>
          <p:nvPr>
            <p:ph type="dt" sz="quarter" idx="10"/>
          </p:nvPr>
        </p:nvSpPr>
        <p:spPr>
          <a:noFill/>
        </p:spPr>
        <p:txBody>
          <a:bodyPr/>
          <a:lstStyle/>
          <a:p>
            <a:r>
              <a:rPr lang="en-US" smtClean="0"/>
              <a:t>Spring 2013</a:t>
            </a:r>
            <a:endParaRPr lang="en-US"/>
          </a:p>
        </p:txBody>
      </p:sp>
      <p:sp>
        <p:nvSpPr>
          <p:cNvPr id="46085"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46086" name="Slide Number Placeholder 5"/>
          <p:cNvSpPr>
            <a:spLocks noGrp="1"/>
          </p:cNvSpPr>
          <p:nvPr>
            <p:ph type="sldNum" sz="quarter" idx="12"/>
          </p:nvPr>
        </p:nvSpPr>
        <p:spPr>
          <a:noFill/>
        </p:spPr>
        <p:txBody>
          <a:bodyPr/>
          <a:lstStyle/>
          <a:p>
            <a:fld id="{25D0C03B-1B78-5548-8DC9-80CDBFDD0E21}" type="slidenum">
              <a:rPr lang="en-US"/>
              <a:pPr/>
              <a:t>17</a:t>
            </a:fld>
            <a:endParaRPr lang="en-US"/>
          </a:p>
        </p:txBody>
      </p:sp>
    </p:spTree>
    <p:extLst>
      <p:ext uri="{BB962C8B-B14F-4D97-AF65-F5344CB8AC3E}">
        <p14:creationId xmlns:p14="http://schemas.microsoft.com/office/powerpoint/2010/main" val="249627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UI Hall of Fame or Shame?</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4F862725-28F8-5C40-BF64-07E2469324A5}" type="slidenum">
              <a:rPr lang="en-US"/>
              <a:pPr/>
              <a:t>2</a:t>
            </a:fld>
            <a:endParaRPr lang="en-US"/>
          </a:p>
        </p:txBody>
      </p:sp>
      <p:pic>
        <p:nvPicPr>
          <p:cNvPr id="8" name="Picture 7"/>
          <p:cNvPicPr>
            <a:picLocks noChangeAspect="1"/>
          </p:cNvPicPr>
          <p:nvPr/>
        </p:nvPicPr>
        <p:blipFill>
          <a:blip r:embed="rId3"/>
          <a:stretch>
            <a:fillRect/>
          </a:stretch>
        </p:blipFill>
        <p:spPr>
          <a:xfrm>
            <a:off x="228600" y="838200"/>
            <a:ext cx="3867151" cy="3733800"/>
          </a:xfrm>
          <a:prstGeom prst="rect">
            <a:avLst/>
          </a:prstGeom>
        </p:spPr>
      </p:pic>
      <p:pic>
        <p:nvPicPr>
          <p:cNvPr id="9" name="Picture 8"/>
          <p:cNvPicPr>
            <a:picLocks noChangeAspect="1"/>
          </p:cNvPicPr>
          <p:nvPr/>
        </p:nvPicPr>
        <p:blipFill>
          <a:blip r:embed="rId4"/>
          <a:srcRect r="32788"/>
          <a:stretch>
            <a:fillRect/>
          </a:stretch>
        </p:blipFill>
        <p:spPr>
          <a:xfrm>
            <a:off x="4191000" y="1600200"/>
            <a:ext cx="5213350" cy="4572000"/>
          </a:xfrm>
          <a:prstGeom prst="rect">
            <a:avLst/>
          </a:prstGeom>
        </p:spPr>
      </p:pic>
    </p:spTree>
    <p:extLst>
      <p:ext uri="{BB962C8B-B14F-4D97-AF65-F5344CB8AC3E}">
        <p14:creationId xmlns:p14="http://schemas.microsoft.com/office/powerpoint/2010/main" val="5645288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Today’s Topics</a:t>
            </a:r>
          </a:p>
        </p:txBody>
      </p:sp>
      <p:sp>
        <p:nvSpPr>
          <p:cNvPr id="23555" name="Rectangle 3"/>
          <p:cNvSpPr>
            <a:spLocks noGrp="1" noChangeArrowheads="1"/>
          </p:cNvSpPr>
          <p:nvPr>
            <p:ph type="body" idx="1"/>
          </p:nvPr>
        </p:nvSpPr>
        <p:spPr/>
        <p:txBody>
          <a:bodyPr/>
          <a:lstStyle/>
          <a:p>
            <a:r>
              <a:rPr lang="en-US">
                <a:ea typeface="Arial" charset="0"/>
              </a:rPr>
              <a:t>Kinds of impairments</a:t>
            </a:r>
          </a:p>
          <a:p>
            <a:r>
              <a:rPr lang="en-US">
                <a:ea typeface="Arial" charset="0"/>
              </a:rPr>
              <a:t>Assistive technology</a:t>
            </a:r>
          </a:p>
          <a:p>
            <a:r>
              <a:rPr lang="en-US">
                <a:ea typeface="Arial" charset="0"/>
              </a:rPr>
              <a:t>Accessibility guidelines</a:t>
            </a:r>
          </a:p>
        </p:txBody>
      </p:sp>
      <p:sp>
        <p:nvSpPr>
          <p:cNvPr id="23556" name="Date Placeholder 3"/>
          <p:cNvSpPr>
            <a:spLocks noGrp="1"/>
          </p:cNvSpPr>
          <p:nvPr>
            <p:ph type="dt" sz="quarter" idx="10"/>
          </p:nvPr>
        </p:nvSpPr>
        <p:spPr>
          <a:noFill/>
        </p:spPr>
        <p:txBody>
          <a:bodyPr/>
          <a:lstStyle/>
          <a:p>
            <a:r>
              <a:rPr lang="en-US" smtClean="0"/>
              <a:t>Spring 2013</a:t>
            </a:r>
            <a:endParaRPr lang="en-US"/>
          </a:p>
        </p:txBody>
      </p:sp>
      <p:sp>
        <p:nvSpPr>
          <p:cNvPr id="23557"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23558" name="Slide Number Placeholder 5"/>
          <p:cNvSpPr>
            <a:spLocks noGrp="1"/>
          </p:cNvSpPr>
          <p:nvPr>
            <p:ph type="sldNum" sz="quarter" idx="12"/>
          </p:nvPr>
        </p:nvSpPr>
        <p:spPr>
          <a:noFill/>
        </p:spPr>
        <p:txBody>
          <a:bodyPr/>
          <a:lstStyle/>
          <a:p>
            <a:fld id="{70591134-19B4-034E-8BDC-78A35222A9C0}" type="slidenum">
              <a:rPr lang="en-US"/>
              <a:pPr/>
              <a:t>3</a:t>
            </a:fld>
            <a:endParaRPr lang="en-US"/>
          </a:p>
        </p:txBody>
      </p:sp>
    </p:spTree>
    <p:extLst>
      <p:ext uri="{BB962C8B-B14F-4D97-AF65-F5344CB8AC3E}">
        <p14:creationId xmlns:p14="http://schemas.microsoft.com/office/powerpoint/2010/main" val="140073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6"/>
          <p:cNvSpPr>
            <a:spLocks noGrp="1"/>
          </p:cNvSpPr>
          <p:nvPr>
            <p:ph type="title"/>
          </p:nvPr>
        </p:nvSpPr>
        <p:spPr/>
        <p:txBody>
          <a:bodyPr/>
          <a:lstStyle/>
          <a:p>
            <a:r>
              <a:rPr lang="en-US"/>
              <a:t>Diversity of Ability</a:t>
            </a:r>
          </a:p>
        </p:txBody>
      </p:sp>
      <p:sp>
        <p:nvSpPr>
          <p:cNvPr id="25603" name="Text Placeholder 7"/>
          <p:cNvSpPr>
            <a:spLocks noGrp="1"/>
          </p:cNvSpPr>
          <p:nvPr>
            <p:ph type="body" idx="1"/>
          </p:nvPr>
        </p:nvSpPr>
        <p:spPr>
          <a:xfrm>
            <a:off x="685800" y="990600"/>
            <a:ext cx="7772400" cy="5105400"/>
          </a:xfrm>
        </p:spPr>
        <p:txBody>
          <a:bodyPr/>
          <a:lstStyle/>
          <a:p>
            <a:r>
              <a:rPr lang="en-US" sz="2400" dirty="0">
                <a:ea typeface="Arial" charset="0"/>
              </a:rPr>
              <a:t>Visual impairments</a:t>
            </a:r>
          </a:p>
          <a:p>
            <a:pPr lvl="1"/>
            <a:r>
              <a:rPr lang="en-US" sz="2000" dirty="0">
                <a:ea typeface="Arial" charset="0"/>
              </a:rPr>
              <a:t>Color perception</a:t>
            </a:r>
          </a:p>
          <a:p>
            <a:pPr lvl="1"/>
            <a:r>
              <a:rPr lang="en-US" sz="2000" dirty="0">
                <a:ea typeface="Arial" charset="0"/>
              </a:rPr>
              <a:t>Acuity (“legal blindness”)</a:t>
            </a:r>
          </a:p>
          <a:p>
            <a:pPr lvl="1"/>
            <a:r>
              <a:rPr lang="en-US" sz="2000" dirty="0">
                <a:ea typeface="Arial" charset="0"/>
              </a:rPr>
              <a:t>Total blindness</a:t>
            </a:r>
          </a:p>
          <a:p>
            <a:r>
              <a:rPr lang="en-US" sz="2400" dirty="0">
                <a:ea typeface="Arial" charset="0"/>
              </a:rPr>
              <a:t>Hearing impairments</a:t>
            </a:r>
          </a:p>
          <a:p>
            <a:pPr lvl="1"/>
            <a:r>
              <a:rPr lang="en-US" sz="2000" dirty="0">
                <a:ea typeface="Arial" charset="0"/>
              </a:rPr>
              <a:t>Often varies with frequency</a:t>
            </a:r>
          </a:p>
          <a:p>
            <a:r>
              <a:rPr lang="en-US" sz="2400" dirty="0">
                <a:ea typeface="Arial" charset="0"/>
              </a:rPr>
              <a:t>Motor </a:t>
            </a:r>
            <a:r>
              <a:rPr lang="en-US" sz="2400" dirty="0" smtClean="0">
                <a:ea typeface="Arial" charset="0"/>
              </a:rPr>
              <a:t>impairments</a:t>
            </a:r>
            <a:endParaRPr lang="en-US" sz="2400" dirty="0">
              <a:ea typeface="Arial" charset="0"/>
            </a:endParaRPr>
          </a:p>
          <a:p>
            <a:pPr lvl="1"/>
            <a:r>
              <a:rPr lang="en-US" sz="2000" dirty="0">
                <a:ea typeface="Arial" charset="0"/>
              </a:rPr>
              <a:t>Tremor and spasms</a:t>
            </a:r>
          </a:p>
          <a:p>
            <a:pPr lvl="1"/>
            <a:r>
              <a:rPr lang="en-US" sz="2000" dirty="0">
                <a:ea typeface="Arial" charset="0"/>
              </a:rPr>
              <a:t>Muscle weakness and fatigue</a:t>
            </a:r>
          </a:p>
          <a:p>
            <a:pPr lvl="1"/>
            <a:r>
              <a:rPr lang="en-US" sz="2000" dirty="0" smtClean="0">
                <a:ea typeface="Arial" charset="0"/>
              </a:rPr>
              <a:t>Paralysis</a:t>
            </a:r>
          </a:p>
          <a:p>
            <a:r>
              <a:rPr lang="en-US" sz="2400" dirty="0" smtClean="0"/>
              <a:t>Cognitive impairments</a:t>
            </a:r>
            <a:endParaRPr lang="en-US" sz="2400" dirty="0"/>
          </a:p>
          <a:p>
            <a:pPr lvl="1"/>
            <a:endParaRPr lang="en-US" sz="2000" dirty="0">
              <a:ea typeface="Arial" charset="0"/>
            </a:endParaRPr>
          </a:p>
        </p:txBody>
      </p:sp>
      <p:sp>
        <p:nvSpPr>
          <p:cNvPr id="25604" name="Date Placeholder 3"/>
          <p:cNvSpPr>
            <a:spLocks noGrp="1"/>
          </p:cNvSpPr>
          <p:nvPr>
            <p:ph type="dt" sz="quarter" idx="10"/>
          </p:nvPr>
        </p:nvSpPr>
        <p:spPr>
          <a:noFill/>
        </p:spPr>
        <p:txBody>
          <a:bodyPr/>
          <a:lstStyle/>
          <a:p>
            <a:r>
              <a:rPr lang="en-US" smtClean="0"/>
              <a:t>Spring 2013</a:t>
            </a:r>
            <a:endParaRPr lang="en-US"/>
          </a:p>
        </p:txBody>
      </p:sp>
      <p:sp>
        <p:nvSpPr>
          <p:cNvPr id="25605"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25606" name="Slide Number Placeholder 5"/>
          <p:cNvSpPr>
            <a:spLocks noGrp="1"/>
          </p:cNvSpPr>
          <p:nvPr>
            <p:ph type="sldNum" sz="quarter" idx="12"/>
          </p:nvPr>
        </p:nvSpPr>
        <p:spPr>
          <a:noFill/>
        </p:spPr>
        <p:txBody>
          <a:bodyPr/>
          <a:lstStyle/>
          <a:p>
            <a:fld id="{76306C0F-AE18-8B4E-93E8-FC0841734A49}" type="slidenum">
              <a:rPr lang="en-US"/>
              <a:pPr/>
              <a:t>4</a:t>
            </a:fld>
            <a:endParaRPr lang="en-US"/>
          </a:p>
        </p:txBody>
      </p:sp>
    </p:spTree>
    <p:extLst>
      <p:ext uri="{BB962C8B-B14F-4D97-AF65-F5344CB8AC3E}">
        <p14:creationId xmlns:p14="http://schemas.microsoft.com/office/powerpoint/2010/main" val="138351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6"/>
          <p:cNvSpPr>
            <a:spLocks noGrp="1"/>
          </p:cNvSpPr>
          <p:nvPr>
            <p:ph type="title"/>
          </p:nvPr>
        </p:nvSpPr>
        <p:spPr/>
        <p:txBody>
          <a:bodyPr/>
          <a:lstStyle/>
          <a:p>
            <a:r>
              <a:rPr lang="en-US"/>
              <a:t>Impairments Affect Everybody</a:t>
            </a:r>
          </a:p>
        </p:txBody>
      </p:sp>
      <p:sp>
        <p:nvSpPr>
          <p:cNvPr id="27651" name="Text Placeholder 7"/>
          <p:cNvSpPr>
            <a:spLocks noGrp="1"/>
          </p:cNvSpPr>
          <p:nvPr>
            <p:ph type="body" idx="1"/>
          </p:nvPr>
        </p:nvSpPr>
        <p:spPr/>
        <p:txBody>
          <a:bodyPr/>
          <a:lstStyle/>
          <a:p>
            <a:r>
              <a:rPr lang="en-US" sz="2400">
                <a:ea typeface="Arial" charset="0"/>
              </a:rPr>
              <a:t>Aging</a:t>
            </a:r>
          </a:p>
          <a:p>
            <a:pPr lvl="1"/>
            <a:r>
              <a:rPr lang="en-US" sz="2000">
                <a:ea typeface="Arial" charset="0"/>
              </a:rPr>
              <a:t>Reduced visual acuity</a:t>
            </a:r>
          </a:p>
          <a:p>
            <a:pPr lvl="1"/>
            <a:r>
              <a:rPr lang="en-US" sz="2000">
                <a:ea typeface="Arial" charset="0"/>
              </a:rPr>
              <a:t>Hearing loss</a:t>
            </a:r>
          </a:p>
          <a:p>
            <a:pPr lvl="1"/>
            <a:r>
              <a:rPr lang="en-US" sz="2000">
                <a:ea typeface="Arial" charset="0"/>
              </a:rPr>
              <a:t>Arthritis</a:t>
            </a:r>
          </a:p>
          <a:p>
            <a:r>
              <a:rPr lang="en-US" sz="2400">
                <a:ea typeface="Arial" charset="0"/>
              </a:rPr>
              <a:t>Overexposure</a:t>
            </a:r>
          </a:p>
          <a:p>
            <a:pPr lvl="1"/>
            <a:r>
              <a:rPr lang="en-US" sz="2000">
                <a:ea typeface="Arial" charset="0"/>
              </a:rPr>
              <a:t>Noise-induced hearing loss</a:t>
            </a:r>
          </a:p>
          <a:p>
            <a:pPr lvl="1"/>
            <a:r>
              <a:rPr lang="en-US" sz="2000">
                <a:ea typeface="Arial" charset="0"/>
              </a:rPr>
              <a:t>RSI</a:t>
            </a:r>
          </a:p>
          <a:p>
            <a:r>
              <a:rPr lang="en-US" sz="2400">
                <a:ea typeface="Arial" charset="0"/>
              </a:rPr>
              <a:t>Situational disabilities</a:t>
            </a:r>
          </a:p>
          <a:p>
            <a:pPr lvl="1"/>
            <a:r>
              <a:rPr lang="en-US" sz="2000">
                <a:ea typeface="Arial" charset="0"/>
              </a:rPr>
              <a:t>Driving a car</a:t>
            </a:r>
          </a:p>
          <a:p>
            <a:pPr lvl="1"/>
            <a:r>
              <a:rPr lang="en-US" sz="2000">
                <a:ea typeface="Arial" charset="0"/>
              </a:rPr>
              <a:t>Walking down the street</a:t>
            </a:r>
          </a:p>
          <a:p>
            <a:pPr lvl="1"/>
            <a:r>
              <a:rPr lang="en-US" sz="2000">
                <a:ea typeface="Arial" charset="0"/>
              </a:rPr>
              <a:t>In a noisy environment</a:t>
            </a:r>
          </a:p>
        </p:txBody>
      </p:sp>
      <p:sp>
        <p:nvSpPr>
          <p:cNvPr id="27652" name="Date Placeholder 3"/>
          <p:cNvSpPr>
            <a:spLocks noGrp="1"/>
          </p:cNvSpPr>
          <p:nvPr>
            <p:ph type="dt" sz="quarter" idx="10"/>
          </p:nvPr>
        </p:nvSpPr>
        <p:spPr>
          <a:noFill/>
        </p:spPr>
        <p:txBody>
          <a:bodyPr/>
          <a:lstStyle/>
          <a:p>
            <a:r>
              <a:rPr lang="en-US" smtClean="0"/>
              <a:t>Spring 2013</a:t>
            </a:r>
            <a:endParaRPr lang="en-US"/>
          </a:p>
        </p:txBody>
      </p:sp>
      <p:sp>
        <p:nvSpPr>
          <p:cNvPr id="27653"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27654" name="Slide Number Placeholder 5"/>
          <p:cNvSpPr>
            <a:spLocks noGrp="1"/>
          </p:cNvSpPr>
          <p:nvPr>
            <p:ph type="sldNum" sz="quarter" idx="12"/>
          </p:nvPr>
        </p:nvSpPr>
        <p:spPr>
          <a:noFill/>
        </p:spPr>
        <p:txBody>
          <a:bodyPr/>
          <a:lstStyle/>
          <a:p>
            <a:fld id="{414EC4A9-CB58-6145-AFDC-B27F67D2117A}" type="slidenum">
              <a:rPr lang="en-US"/>
              <a:pPr/>
              <a:t>5</a:t>
            </a:fld>
            <a:endParaRPr lang="en-US"/>
          </a:p>
        </p:txBody>
      </p:sp>
    </p:spTree>
    <p:extLst>
      <p:ext uri="{BB962C8B-B14F-4D97-AF65-F5344CB8AC3E}">
        <p14:creationId xmlns:p14="http://schemas.microsoft.com/office/powerpoint/2010/main" val="44147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6"/>
          <p:cNvSpPr>
            <a:spLocks noGrp="1"/>
          </p:cNvSpPr>
          <p:nvPr>
            <p:ph type="title"/>
          </p:nvPr>
        </p:nvSpPr>
        <p:spPr/>
        <p:txBody>
          <a:bodyPr/>
          <a:lstStyle/>
          <a:p>
            <a:r>
              <a:rPr lang="en-US"/>
              <a:t>Universal Design</a:t>
            </a:r>
          </a:p>
        </p:txBody>
      </p:sp>
      <p:sp>
        <p:nvSpPr>
          <p:cNvPr id="29699" name="Text Placeholder 7"/>
          <p:cNvSpPr>
            <a:spLocks noGrp="1"/>
          </p:cNvSpPr>
          <p:nvPr>
            <p:ph type="body" idx="1"/>
          </p:nvPr>
        </p:nvSpPr>
        <p:spPr/>
        <p:txBody>
          <a:bodyPr/>
          <a:lstStyle/>
          <a:p>
            <a:r>
              <a:rPr lang="en-US" b="1">
                <a:ea typeface="Arial" charset="0"/>
              </a:rPr>
              <a:t>Equitable use</a:t>
            </a:r>
            <a:endParaRPr lang="en-US">
              <a:ea typeface="Arial" charset="0"/>
            </a:endParaRPr>
          </a:p>
          <a:p>
            <a:r>
              <a:rPr lang="en-US">
                <a:ea typeface="Arial" charset="0"/>
              </a:rPr>
              <a:t>Flexibility in use</a:t>
            </a:r>
          </a:p>
          <a:p>
            <a:r>
              <a:rPr lang="en-US">
                <a:ea typeface="Arial" charset="0"/>
              </a:rPr>
              <a:t>Simple &amp; intuitive</a:t>
            </a:r>
          </a:p>
          <a:p>
            <a:r>
              <a:rPr lang="en-US">
                <a:ea typeface="Arial" charset="0"/>
              </a:rPr>
              <a:t>Perceptible information</a:t>
            </a:r>
          </a:p>
          <a:p>
            <a:r>
              <a:rPr lang="en-US">
                <a:ea typeface="Arial" charset="0"/>
              </a:rPr>
              <a:t>Tolerance for error</a:t>
            </a:r>
          </a:p>
          <a:p>
            <a:r>
              <a:rPr lang="en-US">
                <a:ea typeface="Arial" charset="0"/>
              </a:rPr>
              <a:t>Low physical effort</a:t>
            </a:r>
          </a:p>
          <a:p>
            <a:r>
              <a:rPr lang="en-US">
                <a:ea typeface="Arial" charset="0"/>
              </a:rPr>
              <a:t>Size and space for</a:t>
            </a:r>
            <a:br>
              <a:rPr lang="en-US">
                <a:ea typeface="Arial" charset="0"/>
              </a:rPr>
            </a:br>
            <a:r>
              <a:rPr lang="en-US">
                <a:ea typeface="Arial" charset="0"/>
              </a:rPr>
              <a:t>approach and use</a:t>
            </a:r>
          </a:p>
        </p:txBody>
      </p:sp>
      <p:sp>
        <p:nvSpPr>
          <p:cNvPr id="29700" name="Date Placeholder 3"/>
          <p:cNvSpPr>
            <a:spLocks noGrp="1"/>
          </p:cNvSpPr>
          <p:nvPr>
            <p:ph type="dt" sz="quarter" idx="10"/>
          </p:nvPr>
        </p:nvSpPr>
        <p:spPr>
          <a:noFill/>
        </p:spPr>
        <p:txBody>
          <a:bodyPr/>
          <a:lstStyle/>
          <a:p>
            <a:r>
              <a:rPr lang="en-US" smtClean="0"/>
              <a:t>Spring 2013</a:t>
            </a:r>
            <a:endParaRPr lang="en-US"/>
          </a:p>
        </p:txBody>
      </p:sp>
      <p:sp>
        <p:nvSpPr>
          <p:cNvPr id="29701"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29702" name="Slide Number Placeholder 5"/>
          <p:cNvSpPr>
            <a:spLocks noGrp="1"/>
          </p:cNvSpPr>
          <p:nvPr>
            <p:ph type="sldNum" sz="quarter" idx="12"/>
          </p:nvPr>
        </p:nvSpPr>
        <p:spPr>
          <a:noFill/>
        </p:spPr>
        <p:txBody>
          <a:bodyPr/>
          <a:lstStyle/>
          <a:p>
            <a:fld id="{D3AC54AF-03A1-6349-A838-02EE5BD10FF7}" type="slidenum">
              <a:rPr lang="en-US"/>
              <a:pPr/>
              <a:t>6</a:t>
            </a:fld>
            <a:endParaRPr lang="en-US"/>
          </a:p>
        </p:txBody>
      </p:sp>
      <p:pic>
        <p:nvPicPr>
          <p:cNvPr id="29703" name="Picture 2"/>
          <p:cNvPicPr>
            <a:picLocks noChangeAspect="1" noChangeArrowheads="1"/>
          </p:cNvPicPr>
          <p:nvPr/>
        </p:nvPicPr>
        <p:blipFill>
          <a:blip r:embed="rId3"/>
          <a:srcRect/>
          <a:stretch>
            <a:fillRect/>
          </a:stretch>
        </p:blipFill>
        <p:spPr bwMode="auto">
          <a:xfrm>
            <a:off x="5029200" y="990600"/>
            <a:ext cx="3371850" cy="1685925"/>
          </a:xfrm>
          <a:prstGeom prst="rect">
            <a:avLst/>
          </a:prstGeom>
          <a:noFill/>
          <a:ln w="25400">
            <a:noFill/>
            <a:miter lim="800000"/>
            <a:headEnd/>
            <a:tailEnd type="none" w="lg" len="lg"/>
          </a:ln>
        </p:spPr>
      </p:pic>
      <p:pic>
        <p:nvPicPr>
          <p:cNvPr id="29704" name="Picture 3"/>
          <p:cNvPicPr>
            <a:picLocks noChangeAspect="1" noChangeArrowheads="1"/>
          </p:cNvPicPr>
          <p:nvPr/>
        </p:nvPicPr>
        <p:blipFill>
          <a:blip r:embed="rId4"/>
          <a:srcRect/>
          <a:stretch>
            <a:fillRect/>
          </a:stretch>
        </p:blipFill>
        <p:spPr bwMode="auto">
          <a:xfrm>
            <a:off x="5029200" y="3276600"/>
            <a:ext cx="3444875" cy="2590800"/>
          </a:xfrm>
          <a:prstGeom prst="rect">
            <a:avLst/>
          </a:prstGeom>
          <a:noFill/>
          <a:ln w="25400">
            <a:noFill/>
            <a:miter lim="800000"/>
            <a:headEnd/>
            <a:tailEnd type="none" w="lg" len="lg"/>
          </a:ln>
        </p:spPr>
      </p:pic>
    </p:spTree>
    <p:extLst>
      <p:ext uri="{BB962C8B-B14F-4D97-AF65-F5344CB8AC3E}">
        <p14:creationId xmlns:p14="http://schemas.microsoft.com/office/powerpoint/2010/main" val="79572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6"/>
          <p:cNvSpPr>
            <a:spLocks noGrp="1"/>
          </p:cNvSpPr>
          <p:nvPr>
            <p:ph type="title"/>
          </p:nvPr>
        </p:nvSpPr>
        <p:spPr/>
        <p:txBody>
          <a:bodyPr/>
          <a:lstStyle/>
          <a:p>
            <a:r>
              <a:rPr lang="en-US"/>
              <a:t>Assistive Technology</a:t>
            </a:r>
          </a:p>
        </p:txBody>
      </p:sp>
      <p:sp>
        <p:nvSpPr>
          <p:cNvPr id="31747" name="Text Placeholder 7"/>
          <p:cNvSpPr>
            <a:spLocks noGrp="1"/>
          </p:cNvSpPr>
          <p:nvPr>
            <p:ph type="body" idx="1"/>
          </p:nvPr>
        </p:nvSpPr>
        <p:spPr>
          <a:xfrm>
            <a:off x="685800" y="1066800"/>
            <a:ext cx="7772400" cy="5029200"/>
          </a:xfrm>
        </p:spPr>
        <p:txBody>
          <a:bodyPr/>
          <a:lstStyle/>
          <a:p>
            <a:r>
              <a:rPr lang="en-US" sz="2400" dirty="0">
                <a:ea typeface="Arial" charset="0"/>
              </a:rPr>
              <a:t>Output</a:t>
            </a:r>
          </a:p>
          <a:p>
            <a:pPr lvl="1"/>
            <a:r>
              <a:rPr lang="en-US" sz="2000" dirty="0">
                <a:ea typeface="Arial" charset="0"/>
              </a:rPr>
              <a:t>Screen magnifier</a:t>
            </a:r>
          </a:p>
          <a:p>
            <a:pPr lvl="1"/>
            <a:r>
              <a:rPr lang="en-US" sz="2000" dirty="0">
                <a:ea typeface="Arial" charset="0"/>
              </a:rPr>
              <a:t>Screen reader</a:t>
            </a:r>
          </a:p>
          <a:p>
            <a:pPr lvl="1"/>
            <a:r>
              <a:rPr lang="en-US" sz="2000" dirty="0">
                <a:ea typeface="Arial" charset="0"/>
              </a:rPr>
              <a:t>Braille display</a:t>
            </a:r>
          </a:p>
          <a:p>
            <a:pPr lvl="1"/>
            <a:r>
              <a:rPr lang="en-US" sz="2000" dirty="0">
                <a:ea typeface="Arial" charset="0"/>
              </a:rPr>
              <a:t>Screen flashing on sound</a:t>
            </a:r>
          </a:p>
          <a:p>
            <a:r>
              <a:rPr lang="en-US" sz="2400" dirty="0">
                <a:ea typeface="Arial" charset="0"/>
              </a:rPr>
              <a:t>Pointing</a:t>
            </a:r>
          </a:p>
          <a:p>
            <a:pPr lvl="1"/>
            <a:r>
              <a:rPr lang="en-US" sz="2000" dirty="0">
                <a:ea typeface="Arial" charset="0"/>
              </a:rPr>
              <a:t>Eye or head tracker</a:t>
            </a:r>
          </a:p>
          <a:p>
            <a:pPr lvl="1"/>
            <a:r>
              <a:rPr lang="en-US" sz="2000" dirty="0">
                <a:ea typeface="Arial" charset="0"/>
              </a:rPr>
              <a:t>Puff-and-sip</a:t>
            </a:r>
          </a:p>
          <a:p>
            <a:pPr lvl="1"/>
            <a:r>
              <a:rPr lang="en-US" sz="2000" dirty="0">
                <a:ea typeface="Arial" charset="0"/>
              </a:rPr>
              <a:t>Mouse keys</a:t>
            </a:r>
          </a:p>
          <a:p>
            <a:r>
              <a:rPr lang="en-US" sz="2400" dirty="0">
                <a:ea typeface="Arial" charset="0"/>
              </a:rPr>
              <a:t>Typing</a:t>
            </a:r>
          </a:p>
          <a:p>
            <a:pPr lvl="1"/>
            <a:r>
              <a:rPr lang="en-US" sz="2000" dirty="0">
                <a:ea typeface="Arial" charset="0"/>
              </a:rPr>
              <a:t>Onscreen keyboards</a:t>
            </a:r>
          </a:p>
          <a:p>
            <a:pPr lvl="1"/>
            <a:r>
              <a:rPr lang="en-US" sz="2000" dirty="0">
                <a:ea typeface="Arial" charset="0"/>
              </a:rPr>
              <a:t>Sticky keys</a:t>
            </a:r>
          </a:p>
          <a:p>
            <a:pPr lvl="1"/>
            <a:r>
              <a:rPr lang="en-US" sz="2000" dirty="0">
                <a:ea typeface="Arial" charset="0"/>
              </a:rPr>
              <a:t>Speech recognition</a:t>
            </a:r>
          </a:p>
          <a:p>
            <a:pPr lvl="1">
              <a:buFontTx/>
              <a:buNone/>
            </a:pPr>
            <a:endParaRPr lang="en-US" sz="2000" dirty="0">
              <a:ea typeface="Arial" charset="0"/>
            </a:endParaRPr>
          </a:p>
        </p:txBody>
      </p:sp>
      <p:sp>
        <p:nvSpPr>
          <p:cNvPr id="31748" name="Date Placeholder 3"/>
          <p:cNvSpPr>
            <a:spLocks noGrp="1"/>
          </p:cNvSpPr>
          <p:nvPr>
            <p:ph type="dt" sz="quarter" idx="10"/>
          </p:nvPr>
        </p:nvSpPr>
        <p:spPr>
          <a:noFill/>
        </p:spPr>
        <p:txBody>
          <a:bodyPr/>
          <a:lstStyle/>
          <a:p>
            <a:r>
              <a:rPr lang="en-US" smtClean="0"/>
              <a:t>Spring 2013</a:t>
            </a:r>
            <a:endParaRPr lang="en-US"/>
          </a:p>
        </p:txBody>
      </p:sp>
      <p:sp>
        <p:nvSpPr>
          <p:cNvPr id="31749"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31750" name="Slide Number Placeholder 5"/>
          <p:cNvSpPr>
            <a:spLocks noGrp="1"/>
          </p:cNvSpPr>
          <p:nvPr>
            <p:ph type="sldNum" sz="quarter" idx="12"/>
          </p:nvPr>
        </p:nvSpPr>
        <p:spPr>
          <a:noFill/>
        </p:spPr>
        <p:txBody>
          <a:bodyPr/>
          <a:lstStyle/>
          <a:p>
            <a:fld id="{C9B31695-2B3E-3446-B9A6-715AD5706809}" type="slidenum">
              <a:rPr lang="en-US"/>
              <a:pPr/>
              <a:t>7</a:t>
            </a:fld>
            <a:endParaRPr lang="en-US"/>
          </a:p>
        </p:txBody>
      </p:sp>
    </p:spTree>
    <p:extLst>
      <p:ext uri="{BB962C8B-B14F-4D97-AF65-F5344CB8AC3E}">
        <p14:creationId xmlns:p14="http://schemas.microsoft.com/office/powerpoint/2010/main" val="174068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Dyslexia</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8</a:t>
            </a:fld>
            <a:endParaRPr lang="en-US"/>
          </a:p>
        </p:txBody>
      </p:sp>
      <p:pic>
        <p:nvPicPr>
          <p:cNvPr id="8" name="Picture 7"/>
          <p:cNvPicPr>
            <a:picLocks noChangeAspect="1"/>
          </p:cNvPicPr>
          <p:nvPr/>
        </p:nvPicPr>
        <p:blipFill>
          <a:blip r:embed="rId3"/>
          <a:stretch>
            <a:fillRect/>
          </a:stretch>
        </p:blipFill>
        <p:spPr>
          <a:xfrm>
            <a:off x="5597802" y="1905000"/>
            <a:ext cx="3514928" cy="3441700"/>
          </a:xfrm>
          <a:prstGeom prst="rect">
            <a:avLst/>
          </a:prstGeom>
        </p:spPr>
      </p:pic>
      <p:pic>
        <p:nvPicPr>
          <p:cNvPr id="9" name="Picture 8"/>
          <p:cNvPicPr>
            <a:picLocks noChangeAspect="1"/>
          </p:cNvPicPr>
          <p:nvPr/>
        </p:nvPicPr>
        <p:blipFill>
          <a:blip r:embed="rId4"/>
          <a:stretch>
            <a:fillRect/>
          </a:stretch>
        </p:blipFill>
        <p:spPr>
          <a:xfrm>
            <a:off x="10738" y="2362200"/>
            <a:ext cx="5356782" cy="2641600"/>
          </a:xfrm>
          <a:prstGeom prst="rect">
            <a:avLst/>
          </a:prstGeom>
        </p:spPr>
      </p:pic>
      <p:sp>
        <p:nvSpPr>
          <p:cNvPr id="10" name="Rectangle 9"/>
          <p:cNvSpPr/>
          <p:nvPr/>
        </p:nvSpPr>
        <p:spPr>
          <a:xfrm>
            <a:off x="228600" y="5029200"/>
            <a:ext cx="4572000" cy="307777"/>
          </a:xfrm>
          <a:prstGeom prst="rect">
            <a:avLst/>
          </a:prstGeom>
        </p:spPr>
        <p:txBody>
          <a:bodyPr>
            <a:spAutoFit/>
          </a:bodyPr>
          <a:lstStyle/>
          <a:p>
            <a:r>
              <a:rPr lang="en-US" sz="1400" dirty="0" smtClean="0"/>
              <a:t>Source: </a:t>
            </a:r>
            <a:r>
              <a:rPr lang="en-US" sz="1400" dirty="0" err="1" smtClean="0"/>
              <a:t>webaim.org</a:t>
            </a:r>
            <a:r>
              <a:rPr lang="en-US" sz="1400" dirty="0"/>
              <a:t>/simulations/dyslexia-</a:t>
            </a:r>
            <a:r>
              <a:rPr lang="en-US" sz="1400" dirty="0" err="1"/>
              <a:t>sim.html</a:t>
            </a:r>
            <a:endParaRPr lang="en-US" sz="1400" dirty="0"/>
          </a:p>
        </p:txBody>
      </p:sp>
      <p:sp>
        <p:nvSpPr>
          <p:cNvPr id="11" name="Rectangle 10"/>
          <p:cNvSpPr/>
          <p:nvPr/>
        </p:nvSpPr>
        <p:spPr>
          <a:xfrm>
            <a:off x="6019800" y="5257800"/>
            <a:ext cx="2667000" cy="307777"/>
          </a:xfrm>
          <a:prstGeom prst="rect">
            <a:avLst/>
          </a:prstGeom>
        </p:spPr>
        <p:txBody>
          <a:bodyPr wrap="square">
            <a:spAutoFit/>
          </a:bodyPr>
          <a:lstStyle/>
          <a:p>
            <a:r>
              <a:rPr lang="en-US" sz="1400" dirty="0" smtClean="0"/>
              <a:t>Source</a:t>
            </a:r>
            <a:r>
              <a:rPr lang="en-US" sz="1400" dirty="0"/>
              <a:t>: </a:t>
            </a:r>
            <a:r>
              <a:rPr lang="en-US" sz="1400" dirty="0" err="1" smtClean="0"/>
              <a:t>opendyslexic.org</a:t>
            </a:r>
            <a:endParaRPr lang="en-US" sz="1400" dirty="0"/>
          </a:p>
        </p:txBody>
      </p:sp>
    </p:spTree>
    <p:extLst>
      <p:ext uri="{BB962C8B-B14F-4D97-AF65-F5344CB8AC3E}">
        <p14:creationId xmlns:p14="http://schemas.microsoft.com/office/powerpoint/2010/main" val="3837966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6"/>
          <p:cNvSpPr>
            <a:spLocks noGrp="1"/>
          </p:cNvSpPr>
          <p:nvPr>
            <p:ph type="title"/>
          </p:nvPr>
        </p:nvSpPr>
        <p:spPr/>
        <p:txBody>
          <a:bodyPr/>
          <a:lstStyle/>
          <a:p>
            <a:r>
              <a:rPr lang="en-US"/>
              <a:t>Accessibility Guidelines</a:t>
            </a:r>
          </a:p>
        </p:txBody>
      </p:sp>
      <p:sp>
        <p:nvSpPr>
          <p:cNvPr id="33795" name="Text Placeholder 7"/>
          <p:cNvSpPr>
            <a:spLocks noGrp="1"/>
          </p:cNvSpPr>
          <p:nvPr>
            <p:ph type="body" idx="1"/>
          </p:nvPr>
        </p:nvSpPr>
        <p:spPr/>
        <p:txBody>
          <a:bodyPr/>
          <a:lstStyle/>
          <a:p>
            <a:r>
              <a:rPr lang="en-US">
                <a:ea typeface="Arial" charset="0"/>
              </a:rPr>
              <a:t>Section 508</a:t>
            </a:r>
          </a:p>
          <a:p>
            <a:r>
              <a:rPr lang="en-US">
                <a:ea typeface="Arial" charset="0"/>
              </a:rPr>
              <a:t>W3C Accessibility Initiative</a:t>
            </a:r>
          </a:p>
        </p:txBody>
      </p:sp>
      <p:sp>
        <p:nvSpPr>
          <p:cNvPr id="33796" name="Date Placeholder 3"/>
          <p:cNvSpPr>
            <a:spLocks noGrp="1"/>
          </p:cNvSpPr>
          <p:nvPr>
            <p:ph type="dt" sz="quarter" idx="10"/>
          </p:nvPr>
        </p:nvSpPr>
        <p:spPr>
          <a:noFill/>
        </p:spPr>
        <p:txBody>
          <a:bodyPr/>
          <a:lstStyle/>
          <a:p>
            <a:r>
              <a:rPr lang="en-US" smtClean="0"/>
              <a:t>Spring 2013</a:t>
            </a:r>
            <a:endParaRPr lang="en-US"/>
          </a:p>
        </p:txBody>
      </p:sp>
      <p:sp>
        <p:nvSpPr>
          <p:cNvPr id="33797"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33798" name="Slide Number Placeholder 5"/>
          <p:cNvSpPr>
            <a:spLocks noGrp="1"/>
          </p:cNvSpPr>
          <p:nvPr>
            <p:ph type="sldNum" sz="quarter" idx="12"/>
          </p:nvPr>
        </p:nvSpPr>
        <p:spPr>
          <a:noFill/>
        </p:spPr>
        <p:txBody>
          <a:bodyPr/>
          <a:lstStyle/>
          <a:p>
            <a:fld id="{D5F95C81-947A-1D49-A1A6-87F2BA417953}" type="slidenum">
              <a:rPr lang="en-US"/>
              <a:pPr/>
              <a:t>9</a:t>
            </a:fld>
            <a:endParaRPr lang="en-US"/>
          </a:p>
        </p:txBody>
      </p:sp>
    </p:spTree>
    <p:extLst>
      <p:ext uri="{BB962C8B-B14F-4D97-AF65-F5344CB8AC3E}">
        <p14:creationId xmlns:p14="http://schemas.microsoft.com/office/powerpoint/2010/main" val="3865423682"/>
      </p:ext>
    </p:extLst>
  </p:cSld>
  <p:clrMapOvr>
    <a:masterClrMapping/>
  </p:clrMapOvr>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5848</TotalTime>
  <Words>3726</Words>
  <Application>Microsoft Macintosh PowerPoint</Application>
  <PresentationFormat>Letter Paper (8.5x11 in)</PresentationFormat>
  <Paragraphs>225</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mit-6893</vt:lpstr>
      <vt:lpstr>L18: Accessibility</vt:lpstr>
      <vt:lpstr>UI Hall of Fame or Shame?</vt:lpstr>
      <vt:lpstr>Today’s Topics</vt:lpstr>
      <vt:lpstr>Diversity of Ability</vt:lpstr>
      <vt:lpstr>Impairments Affect Everybody</vt:lpstr>
      <vt:lpstr>Universal Design</vt:lpstr>
      <vt:lpstr>Assistive Technology</vt:lpstr>
      <vt:lpstr>Dyslexia</vt:lpstr>
      <vt:lpstr>Accessibility Guidelines</vt:lpstr>
      <vt:lpstr>Support Keyboard Access</vt:lpstr>
      <vt:lpstr>Provide Text to Screen Readers</vt:lpstr>
      <vt:lpstr>aDesigner</vt:lpstr>
      <vt:lpstr>Don’t Rely on Sound Alone</vt:lpstr>
      <vt:lpstr>User Control Over Colors and Fonts</vt:lpstr>
      <vt:lpstr>Accessibility APIs</vt:lpstr>
      <vt:lpstr>Picoquiz</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 Miller</cp:lastModifiedBy>
  <cp:revision>1072</cp:revision>
  <cp:lastPrinted>2012-04-04T13:25:15Z</cp:lastPrinted>
  <dcterms:created xsi:type="dcterms:W3CDTF">2011-02-02T13:01:24Z</dcterms:created>
  <dcterms:modified xsi:type="dcterms:W3CDTF">2013-04-10T15:50:45Z</dcterms:modified>
</cp:coreProperties>
</file>