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4"/>
  </p:notesMasterIdLst>
  <p:handoutMasterIdLst>
    <p:handoutMasterId r:id="rId25"/>
  </p:handoutMasterIdLst>
  <p:sldIdLst>
    <p:sldId id="256" r:id="rId2"/>
    <p:sldId id="488" r:id="rId3"/>
    <p:sldId id="470" r:id="rId4"/>
    <p:sldId id="471" r:id="rId5"/>
    <p:sldId id="491" r:id="rId6"/>
    <p:sldId id="472" r:id="rId7"/>
    <p:sldId id="473" r:id="rId8"/>
    <p:sldId id="474" r:id="rId9"/>
    <p:sldId id="475" r:id="rId10"/>
    <p:sldId id="476" r:id="rId11"/>
    <p:sldId id="477" r:id="rId12"/>
    <p:sldId id="478" r:id="rId13"/>
    <p:sldId id="479" r:id="rId14"/>
    <p:sldId id="493" r:id="rId15"/>
    <p:sldId id="492" r:id="rId16"/>
    <p:sldId id="480" r:id="rId17"/>
    <p:sldId id="481" r:id="rId18"/>
    <p:sldId id="483" r:id="rId19"/>
    <p:sldId id="484" r:id="rId20"/>
    <p:sldId id="485" r:id="rId21"/>
    <p:sldId id="494" r:id="rId22"/>
    <p:sldId id="486" r:id="rId23"/>
  </p:sldIdLst>
  <p:sldSz cx="9144000" cy="6858000" type="letter"/>
  <p:notesSz cx="7315200" cy="96012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894" autoAdjust="0"/>
    <p:restoredTop sz="55424" autoAdjust="0"/>
  </p:normalViewPr>
  <p:slideViewPr>
    <p:cSldViewPr>
      <p:cViewPr varScale="1">
        <p:scale>
          <a:sx n="61" d="100"/>
          <a:sy n="61" d="100"/>
        </p:scale>
        <p:origin x="-1472" y="-112"/>
      </p:cViewPr>
      <p:guideLst>
        <p:guide orient="horz" pos="2160"/>
        <p:guide pos="2880"/>
      </p:guideLst>
    </p:cSldViewPr>
  </p:slideViewPr>
  <p:notesTextViewPr>
    <p:cViewPr>
      <p:scale>
        <a:sx n="100" d="100"/>
        <a:sy n="100" d="100"/>
      </p:scale>
      <p:origin x="0" y="0"/>
    </p:cViewPr>
  </p:notesTextViewPr>
  <p:notesViewPr>
    <p:cSldViewPr>
      <p:cViewPr>
        <p:scale>
          <a:sx n="100" d="100"/>
          <a:sy n="100" d="100"/>
        </p:scale>
        <p:origin x="-72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5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7066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7066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08073646-1C4A-4721-B3F5-586AE1318327}" type="slidenum">
              <a:rPr lang="en-US"/>
              <a:pPr/>
              <a:t>‹#›</a:t>
            </a:fld>
            <a:endParaRPr lang="en-US"/>
          </a:p>
        </p:txBody>
      </p:sp>
    </p:spTree>
    <p:extLst>
      <p:ext uri="{BB962C8B-B14F-4D97-AF65-F5344CB8AC3E}">
        <p14:creationId xmlns:p14="http://schemas.microsoft.com/office/powerpoint/2010/main" val="3843529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503363" y="720725"/>
            <a:ext cx="4119562" cy="308927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3962400"/>
            <a:ext cx="5851525" cy="491807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261C154A-8278-49E9-8F8D-CE2B7335DD43}" type="slidenum">
              <a:rPr lang="en-US"/>
              <a:pPr/>
              <a:t>‹#›</a:t>
            </a:fld>
            <a:endParaRPr lang="en-US"/>
          </a:p>
        </p:txBody>
      </p:sp>
    </p:spTree>
    <p:extLst>
      <p:ext uri="{BB962C8B-B14F-4D97-AF65-F5344CB8AC3E}">
        <p14:creationId xmlns:p14="http://schemas.microsoft.com/office/powerpoint/2010/main" val="3356511644"/>
      </p:ext>
    </p:extLst>
  </p:cSld>
  <p:clrMap bg1="lt1" tx1="dk1" bg2="lt2" tx2="dk2" accent1="accent1" accent2="accent2" accent3="accent3" accent4="accent4" accent5="accent5" accent6="accent6" hlink="hlink" folHlink="folHlink"/>
  <p:hf hdr="0" ftr="0" dt="0"/>
  <p:notesStyle>
    <a:lvl1pPr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1pPr>
    <a:lvl2pPr marL="182563" indent="-90488" algn="l" rtl="0" eaLnBrk="0" fontAlgn="base" hangingPunct="0">
      <a:spcBef>
        <a:spcPct val="0"/>
      </a:spcBef>
      <a:spcAft>
        <a:spcPct val="0"/>
      </a:spcAft>
      <a:buFont typeface="Arial" charset="0"/>
      <a:buChar char="•"/>
      <a:defRPr sz="1000" kern="1200">
        <a:solidFill>
          <a:schemeClr val="tx1"/>
        </a:solidFill>
        <a:latin typeface="Times New Roman" pitchFamily="18" charset="0"/>
        <a:ea typeface="Arial" charset="0"/>
        <a:cs typeface="Arial" charset="0"/>
      </a:defRPr>
    </a:lvl2pPr>
    <a:lvl3pPr marL="9144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3pPr>
    <a:lvl4pPr marL="13716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4pPr>
    <a:lvl5pPr marL="1828800" algn="l" rtl="0" eaLnBrk="0" fontAlgn="base" hangingPunct="0">
      <a:spcBef>
        <a:spcPts val="1000"/>
      </a:spcBef>
      <a:spcAft>
        <a:spcPct val="0"/>
      </a:spcAft>
      <a:defRPr sz="1000" kern="1200">
        <a:solidFill>
          <a:schemeClr val="tx1"/>
        </a:solidFill>
        <a:latin typeface="Times New Roman" pitchFamily="18"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1C154A-8278-49E9-8F8D-CE2B7335DD43}" type="slidenum">
              <a:rPr lang="en-US" smtClean="0"/>
              <a:pPr/>
              <a:t>1</a:t>
            </a:fld>
            <a:endParaRPr lang="en-US"/>
          </a:p>
        </p:txBody>
      </p:sp>
    </p:spTree>
    <p:extLst>
      <p:ext uri="{BB962C8B-B14F-4D97-AF65-F5344CB8AC3E}">
        <p14:creationId xmlns:p14="http://schemas.microsoft.com/office/powerpoint/2010/main" val="3616303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5C7B22CF-61E3-0E43-9BD9-FFD34EE9E5FE}" type="slidenum">
              <a:rPr lang="en-US"/>
              <a:pPr/>
              <a:t>10</a:t>
            </a:fld>
            <a:endParaRPr lang="en-US"/>
          </a:p>
        </p:txBody>
      </p:sp>
      <p:sp>
        <p:nvSpPr>
          <p:cNvPr id="31747" name="Rectangle 2"/>
          <p:cNvSpPr>
            <a:spLocks noGrp="1" noRot="1" noChangeAspect="1" noChangeArrowheads="1" noTextEdit="1"/>
          </p:cNvSpPr>
          <p:nvPr>
            <p:ph type="sldImg"/>
          </p:nvPr>
        </p:nvSpPr>
        <p:spPr>
          <a:xfrm>
            <a:off x="1503363" y="720725"/>
            <a:ext cx="4119562" cy="3089275"/>
          </a:xfrm>
          <a:ln/>
        </p:spPr>
      </p:sp>
      <p:sp>
        <p:nvSpPr>
          <p:cNvPr id="31748" name="Rectangle 3"/>
          <p:cNvSpPr>
            <a:spLocks noGrp="1" noChangeArrowheads="1"/>
          </p:cNvSpPr>
          <p:nvPr>
            <p:ph type="body" idx="1"/>
          </p:nvPr>
        </p:nvSpPr>
        <p:spPr>
          <a:noFill/>
          <a:ln/>
        </p:spPr>
        <p:txBody>
          <a:bodyPr/>
          <a:lstStyle/>
          <a:p>
            <a:pPr eaLnBrk="1" hangingPunct="1"/>
            <a:r>
              <a:rPr lang="en-US">
                <a:latin typeface="Times New Roman" charset="0"/>
                <a:ea typeface="Arial" charset="0"/>
              </a:rPr>
              <a:t>Sorting, or collation, is another way that languages differ.  In software, each character is represented by a number.  This mapping is the </a:t>
            </a:r>
            <a:r>
              <a:rPr lang="en-US" b="1">
                <a:latin typeface="Times New Roman" charset="0"/>
                <a:ea typeface="Arial" charset="0"/>
              </a:rPr>
              <a:t>character encoding</a:t>
            </a:r>
            <a:r>
              <a:rPr lang="en-US">
                <a:latin typeface="Times New Roman" charset="0"/>
                <a:ea typeface="Arial" charset="0"/>
              </a:rPr>
              <a:t>.  Java, for example, uses Unicode, representing each character by a 16-bit number.  But the ordering of these numbers doesn’t necessarily match the conventional ordering of the characters in the language, so sorting text with &lt; or String.compareTo() is almost certainly wrong.  It’s even wrong for English!   Unicode groups the uppercase and lowercase letters separately, so that the sort order by &lt; would be ABC…XYZ…abc…xyz…</a:t>
            </a:r>
          </a:p>
          <a:p>
            <a:pPr eaLnBrk="1" hangingPunct="1"/>
            <a:r>
              <a:rPr lang="en-US">
                <a:latin typeface="Times New Roman" charset="0"/>
                <a:ea typeface="Arial" charset="0"/>
              </a:rPr>
              <a:t>Similarly, in most European languages, accented characters are sorted with the plain version of the character, even though the Unicode characters may be nowhere near each other in numerical order. And that general rule is not true in Norwegian, where å actually appears at the </a:t>
            </a:r>
            <a:r>
              <a:rPr lang="en-US" i="1">
                <a:latin typeface="Times New Roman" charset="0"/>
                <a:ea typeface="Arial" charset="0"/>
              </a:rPr>
              <a:t>end</a:t>
            </a:r>
            <a:r>
              <a:rPr lang="en-US">
                <a:latin typeface="Times New Roman" charset="0"/>
                <a:ea typeface="Arial" charset="0"/>
              </a:rPr>
              <a:t> of the alphabet, after z.</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503363" y="720725"/>
            <a:ext cx="4119562" cy="3089275"/>
          </a:xfrm>
          <a:ln/>
        </p:spPr>
      </p:sp>
      <p:sp>
        <p:nvSpPr>
          <p:cNvPr id="32771" name="Notes Placeholder 2"/>
          <p:cNvSpPr>
            <a:spLocks noGrp="1"/>
          </p:cNvSpPr>
          <p:nvPr>
            <p:ph type="body" idx="1"/>
          </p:nvPr>
        </p:nvSpPr>
        <p:spPr>
          <a:noFill/>
          <a:ln/>
        </p:spPr>
        <p:txBody>
          <a:bodyPr/>
          <a:lstStyle/>
          <a:p>
            <a:r>
              <a:rPr lang="en-US">
                <a:latin typeface="Times New Roman" charset="0"/>
                <a:ea typeface="Arial" charset="0"/>
              </a:rPr>
              <a:t>Number formats and date formats also vary – not just by language, but by country.  In the US, commas are used for millions and thousands, and a period for the decimal point, as in “72,350.55”.  But the convention in Germany is precisely the opposite: “72.350,55”.  Even countries that share the same language may differ on conventional formats.  Americans tend to write dates as MM/DD/YY, but British write DD/MM/YY (as does most of the rest of the world).</a:t>
            </a:r>
          </a:p>
          <a:p>
            <a:r>
              <a:rPr lang="en-US">
                <a:latin typeface="Times New Roman" charset="0"/>
                <a:ea typeface="Arial" charset="0"/>
              </a:rPr>
              <a:t>The target for localization therefore needs to be specified by a language/country pair, also called a </a:t>
            </a:r>
            <a:r>
              <a:rPr lang="en-US" b="1">
                <a:latin typeface="Times New Roman" charset="0"/>
                <a:ea typeface="Arial" charset="0"/>
              </a:rPr>
              <a:t>locale</a:t>
            </a:r>
            <a:r>
              <a:rPr lang="en-US">
                <a:latin typeface="Times New Roman" charset="0"/>
                <a:ea typeface="Arial" charset="0"/>
              </a:rPr>
              <a:t>, such as US English, UK English, or Canadian French.</a:t>
            </a:r>
          </a:p>
          <a:p>
            <a:endParaRPr lang="en-US">
              <a:latin typeface="Times New Roman" charset="0"/>
              <a:ea typeface="Arial" charset="0"/>
            </a:endParaRPr>
          </a:p>
        </p:txBody>
      </p:sp>
      <p:sp>
        <p:nvSpPr>
          <p:cNvPr id="32772" name="Slide Number Placeholder 3"/>
          <p:cNvSpPr>
            <a:spLocks noGrp="1"/>
          </p:cNvSpPr>
          <p:nvPr>
            <p:ph type="sldNum" sz="quarter" idx="5"/>
          </p:nvPr>
        </p:nvSpPr>
        <p:spPr>
          <a:noFill/>
        </p:spPr>
        <p:txBody>
          <a:bodyPr/>
          <a:lstStyle/>
          <a:p>
            <a:fld id="{10ACFEA0-B324-6D43-8FF1-9CA5C3B59E4A}" type="slidenum">
              <a:rPr lang="en-US"/>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E3EC6DDF-3D19-CB4E-AE0B-CB69A24F9A5E}" type="slidenum">
              <a:rPr lang="en-US"/>
              <a:pPr/>
              <a:t>12</a:t>
            </a:fld>
            <a:endParaRPr lang="en-US"/>
          </a:p>
        </p:txBody>
      </p:sp>
      <p:sp>
        <p:nvSpPr>
          <p:cNvPr id="33795" name="Rectangle 2"/>
          <p:cNvSpPr>
            <a:spLocks noGrp="1" noRot="1" noChangeAspect="1" noChangeArrowheads="1" noTextEdit="1"/>
          </p:cNvSpPr>
          <p:nvPr>
            <p:ph type="sldImg"/>
          </p:nvPr>
        </p:nvSpPr>
        <p:spPr>
          <a:xfrm>
            <a:off x="1503363" y="720725"/>
            <a:ext cx="4119562" cy="3089275"/>
          </a:xfrm>
          <a:ln/>
        </p:spPr>
      </p:sp>
      <p:sp>
        <p:nvSpPr>
          <p:cNvPr id="33796" name="Rectangle 3"/>
          <p:cNvSpPr>
            <a:spLocks noGrp="1" noChangeArrowheads="1"/>
          </p:cNvSpPr>
          <p:nvPr>
            <p:ph type="body" idx="1"/>
          </p:nvPr>
        </p:nvSpPr>
        <p:spPr>
          <a:noFill/>
          <a:ln/>
        </p:spPr>
        <p:txBody>
          <a:bodyPr/>
          <a:lstStyle/>
          <a:p>
            <a:pPr eaLnBrk="1" hangingPunct="1"/>
            <a:r>
              <a:rPr lang="en-US">
                <a:latin typeface="Times New Roman" charset="0"/>
                <a:ea typeface="Arial" charset="0"/>
              </a:rPr>
              <a:t>Localizing a user interface requires knowing about the cultural associations attached to symbols or colors, and making sure you don’t send the wrong message.</a:t>
            </a:r>
          </a:p>
          <a:p>
            <a:pPr eaLnBrk="1" hangingPunct="1"/>
            <a:r>
              <a:rPr lang="en-US">
                <a:latin typeface="Times New Roman" charset="0"/>
                <a:ea typeface="Arial" charset="0"/>
              </a:rPr>
              <a:t>For example, </a:t>
            </a:r>
            <a:r>
              <a:rPr lang="en-US" b="1">
                <a:latin typeface="Times New Roman" charset="0"/>
                <a:ea typeface="Arial" charset="0"/>
              </a:rPr>
              <a:t>colors</a:t>
            </a:r>
            <a:r>
              <a:rPr lang="en-US">
                <a:latin typeface="Times New Roman" charset="0"/>
                <a:ea typeface="Arial" charset="0"/>
              </a:rPr>
              <a:t> have different meanings in different cultures.  In East Asia, particularly China, white is associated with death, and is used as a color theme for funerals.  In the West, on the other hand, white is a symbol of purity, and brides wear white at their weddings. Traditional Chinese weddings involve a lot of red, because it symbolizes luck.  Western cultures don’t have the same association for red.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1503363" y="720725"/>
            <a:ext cx="4119562" cy="3089275"/>
          </a:xfrm>
          <a:ln/>
        </p:spPr>
      </p:sp>
      <p:sp>
        <p:nvSpPr>
          <p:cNvPr id="34819" name="Notes Placeholder 2"/>
          <p:cNvSpPr>
            <a:spLocks noGrp="1"/>
          </p:cNvSpPr>
          <p:nvPr>
            <p:ph type="body" idx="1"/>
          </p:nvPr>
        </p:nvSpPr>
        <p:spPr>
          <a:noFill/>
          <a:ln/>
        </p:spPr>
        <p:txBody>
          <a:bodyPr/>
          <a:lstStyle/>
          <a:p>
            <a:pPr eaLnBrk="1" hangingPunct="1"/>
            <a:r>
              <a:rPr lang="en-US">
                <a:latin typeface="Times New Roman" charset="0"/>
                <a:ea typeface="Arial" charset="0"/>
              </a:rPr>
              <a:t>Icons must also be carefully chosen, or replaced when the interface is localized.  Metaphorical icons that refer to everyday objects like mailboxes and stop signs aren’t necessarily recognizable, because the objects may look different in different countries.  (Stop signs are actually pretty universal, however  – I had to look hard to find a stop sign that wasn’t a red octagon, like this Japanese inverted triangle.)  Hand gestures pictured as icons may actually be offensive in some countries.  And </a:t>
            </a:r>
            <a:r>
              <a:rPr lang="en-US" b="1">
                <a:latin typeface="Times New Roman" charset="0"/>
                <a:ea typeface="Arial" charset="0"/>
              </a:rPr>
              <a:t>visual puns </a:t>
            </a:r>
            <a:r>
              <a:rPr lang="en-US">
                <a:latin typeface="Times New Roman" charset="0"/>
                <a:ea typeface="Arial" charset="0"/>
              </a:rPr>
              <a:t>are always a bad idea – an English-speaking designer might think it’s cute to use a picture of a table (the furniture) to represent table (the 2D grid), because the words are the same in English.  But the words in German are </a:t>
            </a:r>
            <a:r>
              <a:rPr lang="en-US" i="1">
                <a:latin typeface="Times New Roman" charset="0"/>
                <a:ea typeface="Arial" charset="0"/>
              </a:rPr>
              <a:t>tisch</a:t>
            </a:r>
            <a:r>
              <a:rPr lang="en-US">
                <a:latin typeface="Times New Roman" charset="0"/>
                <a:ea typeface="Arial" charset="0"/>
              </a:rPr>
              <a:t> (furniture) and </a:t>
            </a:r>
            <a:r>
              <a:rPr lang="en-US" i="1">
                <a:latin typeface="Times New Roman" charset="0"/>
                <a:ea typeface="Arial" charset="0"/>
              </a:rPr>
              <a:t>tabelle</a:t>
            </a:r>
            <a:r>
              <a:rPr lang="en-US">
                <a:latin typeface="Times New Roman" charset="0"/>
                <a:ea typeface="Arial" charset="0"/>
              </a:rPr>
              <a:t> (grid), so a German may find the joke incomprehensible.</a:t>
            </a:r>
          </a:p>
          <a:p>
            <a:pPr eaLnBrk="1" hangingPunct="1"/>
            <a:endParaRPr lang="en-US">
              <a:latin typeface="Times New Roman" charset="0"/>
              <a:ea typeface="Arial" charset="0"/>
            </a:endParaRPr>
          </a:p>
          <a:p>
            <a:endParaRPr lang="en-US">
              <a:latin typeface="Times New Roman" charset="0"/>
              <a:ea typeface="Arial" charset="0"/>
            </a:endParaRPr>
          </a:p>
        </p:txBody>
      </p:sp>
      <p:sp>
        <p:nvSpPr>
          <p:cNvPr id="34820" name="Slide Number Placeholder 3"/>
          <p:cNvSpPr>
            <a:spLocks noGrp="1"/>
          </p:cNvSpPr>
          <p:nvPr>
            <p:ph type="sldNum" sz="quarter" idx="5"/>
          </p:nvPr>
        </p:nvSpPr>
        <p:spPr>
          <a:noFill/>
        </p:spPr>
        <p:txBody>
          <a:bodyPr/>
          <a:lstStyle/>
          <a:p>
            <a:fld id="{898F1D83-3DFD-4C48-AE89-D3FC9242ED87}" type="slidenum">
              <a:rPr lang="en-US"/>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=19</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14</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15</a:t>
            </a:fld>
            <a:endParaRPr lang="en-US"/>
          </a:p>
        </p:txBody>
      </p:sp>
    </p:spTree>
    <p:extLst>
      <p:ext uri="{BB962C8B-B14F-4D97-AF65-F5344CB8AC3E}">
        <p14:creationId xmlns:p14="http://schemas.microsoft.com/office/powerpoint/2010/main" val="2962901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1503363" y="720725"/>
            <a:ext cx="4119562" cy="3089275"/>
          </a:xfrm>
          <a:ln/>
        </p:spPr>
      </p:sp>
      <p:sp>
        <p:nvSpPr>
          <p:cNvPr id="35843" name="Notes Placeholder 2"/>
          <p:cNvSpPr>
            <a:spLocks noGrp="1"/>
          </p:cNvSpPr>
          <p:nvPr>
            <p:ph type="body" idx="1"/>
          </p:nvPr>
        </p:nvSpPr>
        <p:spPr>
          <a:noFill/>
          <a:ln/>
        </p:spPr>
        <p:txBody>
          <a:bodyPr/>
          <a:lstStyle/>
          <a:p>
            <a:r>
              <a:rPr lang="en-US">
                <a:latin typeface="Times New Roman" charset="0"/>
                <a:ea typeface="Arial" charset="0"/>
              </a:rPr>
              <a:t>Now that we’ve surveyed the challenges, let’s talk about some solutions. Modern UI toolkits provide support that make it easier to implement internationalized interfaces.</a:t>
            </a:r>
          </a:p>
        </p:txBody>
      </p:sp>
      <p:sp>
        <p:nvSpPr>
          <p:cNvPr id="35844" name="Slide Number Placeholder 3"/>
          <p:cNvSpPr>
            <a:spLocks noGrp="1"/>
          </p:cNvSpPr>
          <p:nvPr>
            <p:ph type="sldNum" sz="quarter" idx="5"/>
          </p:nvPr>
        </p:nvSpPr>
        <p:spPr>
          <a:noFill/>
        </p:spPr>
        <p:txBody>
          <a:bodyPr/>
          <a:lstStyle/>
          <a:p>
            <a:fld id="{2E2B3000-2D65-2A43-951B-97DE800BADCD}" type="slidenum">
              <a:rPr lang="en-US"/>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48C7FC60-D747-9547-B1E1-4AEF5D276709}" type="slidenum">
              <a:rPr lang="en-US"/>
              <a:pPr/>
              <a:t>17</a:t>
            </a:fld>
            <a:endParaRPr lang="en-US"/>
          </a:p>
        </p:txBody>
      </p:sp>
      <p:sp>
        <p:nvSpPr>
          <p:cNvPr id="36867" name="Rectangle 2"/>
          <p:cNvSpPr>
            <a:spLocks noGrp="1" noRot="1" noChangeAspect="1" noChangeArrowheads="1" noTextEdit="1"/>
          </p:cNvSpPr>
          <p:nvPr>
            <p:ph type="sldImg"/>
          </p:nvPr>
        </p:nvSpPr>
        <p:spPr>
          <a:xfrm>
            <a:off x="1503363" y="720725"/>
            <a:ext cx="4119562" cy="3089275"/>
          </a:xfrm>
          <a:ln/>
        </p:spPr>
      </p:sp>
      <p:sp>
        <p:nvSpPr>
          <p:cNvPr id="36868" name="Rectangle 3"/>
          <p:cNvSpPr>
            <a:spLocks noGrp="1" noChangeArrowheads="1"/>
          </p:cNvSpPr>
          <p:nvPr>
            <p:ph type="body" idx="1"/>
          </p:nvPr>
        </p:nvSpPr>
        <p:spPr>
          <a:noFill/>
          <a:ln/>
        </p:spPr>
        <p:txBody>
          <a:bodyPr/>
          <a:lstStyle/>
          <a:p>
            <a:pPr eaLnBrk="1" hangingPunct="1"/>
            <a:r>
              <a:rPr lang="en-US">
                <a:latin typeface="Times New Roman" charset="0"/>
                <a:ea typeface="Arial" charset="0"/>
              </a:rPr>
              <a:t>Java, for example, has a framework called </a:t>
            </a:r>
            <a:r>
              <a:rPr lang="en-US" b="1">
                <a:latin typeface="Times New Roman" charset="0"/>
                <a:ea typeface="Arial" charset="0"/>
              </a:rPr>
              <a:t>resource bundles</a:t>
            </a:r>
            <a:r>
              <a:rPr lang="en-US">
                <a:latin typeface="Times New Roman" charset="0"/>
                <a:ea typeface="Arial" charset="0"/>
              </a:rPr>
              <a:t> that allow textual messages to be stored separately from the code,  but as loadable resources in JAR files, so that an application can be localized simply by replacing those text messages.  The messages are referred to by names, such as bundle.getString(“file-menu-label”).  </a:t>
            </a:r>
          </a:p>
          <a:p>
            <a:pPr eaLnBrk="1" hangingPunct="1"/>
            <a:r>
              <a:rPr lang="en-US">
                <a:latin typeface="Times New Roman" charset="0"/>
                <a:ea typeface="Arial" charset="0"/>
              </a:rPr>
              <a:t>This is an example of the general strategy for internationalization.  First, use abstraction to isolate the parts of your system that need to change from one locale to another, separating it from the rest of your program.  (This is an application of a familiar software engineering rule – if you know something will change, isolate it.)  Second, as much as possible, design these locale-specific parts so that they don’t require reading source code or recompiling the program, so that localization can be done by nonprogrammers.</a:t>
            </a:r>
          </a:p>
          <a:p>
            <a:pPr eaLnBrk="1" hangingPunct="1"/>
            <a:r>
              <a:rPr lang="en-US">
                <a:latin typeface="Times New Roman" charset="0"/>
                <a:ea typeface="Arial" charset="0"/>
              </a:rPr>
              <a:t>Internationalization gets a little tricky when a message has dynamic parts, like “25 users have visited since January 1”.  In an uninternationalized program, you might simply concatenate in your source code:  num + “ users have visited since “ + date. For internationalization, you need to give the translator flexibility to put the dynamic parts anywhere, using a format like “%1 users have visited since %2”, so that it could be rewritten as “Since %2, %1 users have visited” if the language demands it.  And you also need to think about plurals, usually by having different versions of the entire message that depend on the value of num:</a:t>
            </a:r>
          </a:p>
          <a:p>
            <a:pPr eaLnBrk="1" hangingPunct="1"/>
            <a:r>
              <a:rPr lang="en-US">
                <a:latin typeface="Times New Roman" charset="0"/>
                <a:ea typeface="Arial" charset="0"/>
              </a:rPr>
              <a:t>num == 0 =&gt; “%1 users have visited since %2”</a:t>
            </a:r>
          </a:p>
          <a:p>
            <a:pPr eaLnBrk="1" hangingPunct="1"/>
            <a:r>
              <a:rPr lang="en-US">
                <a:latin typeface="Times New Roman" charset="0"/>
                <a:ea typeface="Arial" charset="0"/>
              </a:rPr>
              <a:t>num == 1 =&gt; “%1 user has visited since %2”</a:t>
            </a:r>
          </a:p>
          <a:p>
            <a:pPr eaLnBrk="1" hangingPunct="1"/>
            <a:r>
              <a:rPr lang="en-US">
                <a:latin typeface="Times New Roman" charset="0"/>
                <a:ea typeface="Arial" charset="0"/>
              </a:rPr>
              <a:t>num &gt; 1 =&gt; “%1 users have visited since %2”</a:t>
            </a:r>
          </a:p>
          <a:p>
            <a:pPr eaLnBrk="1" hangingPunct="1"/>
            <a:r>
              <a:rPr lang="en-US">
                <a:latin typeface="Times New Roman" charset="0"/>
                <a:ea typeface="Arial" charset="0"/>
              </a:rPr>
              <a:t>Java has a class ChoiceFormatter that makes this task somewhat easier.  But be careful – Arabic has a different plural form when num == 2 than when num &gt; 2. (http://en.wikipedia.org/wiki/Grammatical_number).</a:t>
            </a:r>
          </a:p>
          <a:p>
            <a:pPr eaLnBrk="1" hangingPunct="1"/>
            <a:endParaRPr lang="en-US">
              <a:latin typeface="Times New Roman" charset="0"/>
              <a:ea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503363" y="720725"/>
            <a:ext cx="4119562" cy="3089275"/>
          </a:xfrm>
          <a:ln/>
        </p:spPr>
      </p:sp>
      <p:sp>
        <p:nvSpPr>
          <p:cNvPr id="38915" name="Notes Placeholder 2"/>
          <p:cNvSpPr>
            <a:spLocks noGrp="1"/>
          </p:cNvSpPr>
          <p:nvPr>
            <p:ph type="body" idx="1"/>
          </p:nvPr>
        </p:nvSpPr>
        <p:spPr>
          <a:noFill/>
          <a:ln/>
        </p:spPr>
        <p:txBody>
          <a:bodyPr/>
          <a:lstStyle/>
          <a:p>
            <a:r>
              <a:rPr lang="en-US" dirty="0">
                <a:latin typeface="Times New Roman" charset="0"/>
                <a:ea typeface="Arial" charset="0"/>
              </a:rPr>
              <a:t>To handle languages that read right-to-left, UI toolkits like Java provide support for </a:t>
            </a:r>
            <a:r>
              <a:rPr lang="en-US" b="1" dirty="0">
                <a:latin typeface="Times New Roman" charset="0"/>
                <a:ea typeface="Arial" charset="0"/>
              </a:rPr>
              <a:t>bidirectional text</a:t>
            </a:r>
            <a:r>
              <a:rPr lang="en-US" dirty="0">
                <a:latin typeface="Times New Roman" charset="0"/>
                <a:ea typeface="Arial" charset="0"/>
              </a:rPr>
              <a:t> (sometimes called “</a:t>
            </a:r>
            <a:r>
              <a:rPr lang="en-US" dirty="0" err="1">
                <a:latin typeface="Times New Roman" charset="0"/>
                <a:ea typeface="Arial" charset="0"/>
              </a:rPr>
              <a:t>BiDi</a:t>
            </a:r>
            <a:r>
              <a:rPr lang="en-US" dirty="0">
                <a:latin typeface="Times New Roman" charset="0"/>
                <a:ea typeface="Arial" charset="0"/>
              </a:rPr>
              <a:t>” or BIDI for short).  The trickiest part here is that Unicode strings may (and often do!) mix characters from multiple scripts: Arabic and English, for example.  A good UI toolkit will ensure that when you draw such a string to the screen, it draws the appropriate characters in the appropriate order.  There must be a </a:t>
            </a:r>
            <a:r>
              <a:rPr lang="en-US" i="1" dirty="0">
                <a:latin typeface="Times New Roman" charset="0"/>
                <a:ea typeface="Arial" charset="0"/>
              </a:rPr>
              <a:t>base direction </a:t>
            </a:r>
            <a:r>
              <a:rPr lang="en-US" dirty="0">
                <a:latin typeface="Times New Roman" charset="0"/>
                <a:ea typeface="Arial" charset="0"/>
              </a:rPr>
              <a:t>that determines whether the whole string starts at the left or the right; if the interface is primarily English, for example, then the base direction should be left to right, but if it’s primarily Arabic, the base direction should be right to left.  To avoid messing up </a:t>
            </a:r>
            <a:r>
              <a:rPr lang="en-US" dirty="0" err="1">
                <a:latin typeface="Times New Roman" charset="0"/>
                <a:ea typeface="Arial" charset="0"/>
              </a:rPr>
              <a:t>bidirectionality</a:t>
            </a:r>
            <a:r>
              <a:rPr lang="en-US" dirty="0">
                <a:latin typeface="Times New Roman" charset="0"/>
                <a:ea typeface="Arial" charset="0"/>
              </a:rPr>
              <a:t>, don’t try to draw a sentence in little pieces; instead, put together a string first, and draw it all at once, letting the toolkit figure it out.  (If you’re using message files properly, of course, this will happen anyway.)</a:t>
            </a:r>
          </a:p>
          <a:p>
            <a:r>
              <a:rPr lang="en-US" dirty="0">
                <a:latin typeface="Times New Roman" charset="0"/>
                <a:ea typeface="Arial" charset="0"/>
              </a:rPr>
              <a:t>International toolkits must also support bidirectional text editing, making (for example) arrow keys and selection work in the correct direction for the script.</a:t>
            </a:r>
          </a:p>
          <a:p>
            <a:r>
              <a:rPr lang="en-US" dirty="0">
                <a:latin typeface="Times New Roman" charset="0"/>
                <a:ea typeface="Arial" charset="0"/>
              </a:rPr>
              <a:t>Automatic layout managers can also support </a:t>
            </a:r>
            <a:r>
              <a:rPr lang="en-US" dirty="0" err="1">
                <a:latin typeface="Times New Roman" charset="0"/>
                <a:ea typeface="Arial" charset="0"/>
              </a:rPr>
              <a:t>bidirectionality</a:t>
            </a:r>
            <a:r>
              <a:rPr lang="en-US" dirty="0">
                <a:latin typeface="Times New Roman" charset="0"/>
                <a:ea typeface="Arial" charset="0"/>
              </a:rPr>
              <a:t>.  In Java, for example, </a:t>
            </a:r>
            <a:r>
              <a:rPr lang="en-US" dirty="0" err="1">
                <a:latin typeface="Times New Roman" charset="0"/>
                <a:ea typeface="Arial" charset="0"/>
              </a:rPr>
              <a:t>FlowLayout</a:t>
            </a:r>
            <a:r>
              <a:rPr lang="en-US" dirty="0">
                <a:latin typeface="Times New Roman" charset="0"/>
                <a:ea typeface="Arial" charset="0"/>
              </a:rPr>
              <a:t> can lay out elements either left-to-right or right-to-left, depending on the current global language setting.  </a:t>
            </a:r>
            <a:r>
              <a:rPr lang="en-US" dirty="0" smtClean="0">
                <a:latin typeface="Times New Roman" charset="0"/>
                <a:ea typeface="Arial" charset="0"/>
              </a:rPr>
              <a:t>In</a:t>
            </a:r>
            <a:r>
              <a:rPr lang="en-US" baseline="0" dirty="0" smtClean="0">
                <a:latin typeface="Times New Roman" charset="0"/>
                <a:ea typeface="Arial" charset="0"/>
              </a:rPr>
              <a:t> HTML, the DIR attribute specifies the base direction of text (left-to-right or right-to-left).</a:t>
            </a:r>
          </a:p>
          <a:p>
            <a:endParaRPr lang="en-US" baseline="0" dirty="0" smtClean="0">
              <a:latin typeface="Times New Roman" charset="0"/>
              <a:ea typeface="Arial" charset="0"/>
            </a:endParaRPr>
          </a:p>
          <a:p>
            <a:endParaRPr lang="en-US" dirty="0">
              <a:latin typeface="Times New Roman" charset="0"/>
              <a:ea typeface="Arial" charset="0"/>
            </a:endParaRPr>
          </a:p>
        </p:txBody>
      </p:sp>
      <p:sp>
        <p:nvSpPr>
          <p:cNvPr id="38916" name="Slide Number Placeholder 3"/>
          <p:cNvSpPr>
            <a:spLocks noGrp="1"/>
          </p:cNvSpPr>
          <p:nvPr>
            <p:ph type="sldNum" sz="quarter" idx="5"/>
          </p:nvPr>
        </p:nvSpPr>
        <p:spPr>
          <a:noFill/>
        </p:spPr>
        <p:txBody>
          <a:bodyPr/>
          <a:lstStyle/>
          <a:p>
            <a:fld id="{12B8E0DE-4AA0-F343-9851-DAA14AE18101}" type="slidenum">
              <a:rPr lang="en-US"/>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1503363" y="720725"/>
            <a:ext cx="4119562" cy="3089275"/>
          </a:xfrm>
          <a:ln/>
        </p:spPr>
      </p:sp>
      <p:sp>
        <p:nvSpPr>
          <p:cNvPr id="39939" name="Notes Placeholder 2"/>
          <p:cNvSpPr>
            <a:spLocks noGrp="1"/>
          </p:cNvSpPr>
          <p:nvPr>
            <p:ph type="body" idx="1"/>
          </p:nvPr>
        </p:nvSpPr>
        <p:spPr>
          <a:noFill/>
          <a:ln/>
        </p:spPr>
        <p:txBody>
          <a:bodyPr/>
          <a:lstStyle/>
          <a:p>
            <a:r>
              <a:rPr lang="en-US" dirty="0">
                <a:latin typeface="Times New Roman" charset="0"/>
                <a:ea typeface="Arial" charset="0"/>
              </a:rPr>
              <a:t>For handing variation in number, date, and currency formats, you should rely on libraries, rather than rolling your own parsers and formatters. </a:t>
            </a:r>
            <a:r>
              <a:rPr lang="en-US" dirty="0" smtClean="0">
                <a:latin typeface="Times New Roman" charset="0"/>
                <a:ea typeface="Arial" charset="0"/>
              </a:rPr>
              <a:t>For web programming, an</a:t>
            </a:r>
            <a:r>
              <a:rPr lang="en-US" baseline="0" dirty="0" smtClean="0">
                <a:latin typeface="Times New Roman" charset="0"/>
                <a:ea typeface="Arial" charset="0"/>
              </a:rPr>
              <a:t> example </a:t>
            </a:r>
            <a:r>
              <a:rPr lang="en-US" baseline="0" dirty="0" err="1" smtClean="0">
                <a:latin typeface="Times New Roman" charset="0"/>
                <a:ea typeface="Arial" charset="0"/>
              </a:rPr>
              <a:t>Javascript</a:t>
            </a:r>
            <a:r>
              <a:rPr lang="en-US" baseline="0" dirty="0" smtClean="0">
                <a:latin typeface="Times New Roman" charset="0"/>
                <a:ea typeface="Arial" charset="0"/>
              </a:rPr>
              <a:t> library is Globalize, which includes built-in formatting for </a:t>
            </a:r>
            <a:r>
              <a:rPr lang="en-US" sz="1000" kern="1200" dirty="0" smtClean="0">
                <a:solidFill>
                  <a:schemeClr val="tx1"/>
                </a:solidFill>
                <a:latin typeface="Times New Roman" pitchFamily="18" charset="0"/>
                <a:ea typeface="Arial" charset="0"/>
                <a:cs typeface="Arial" charset="0"/>
              </a:rPr>
              <a:t>over 350 cultures.</a:t>
            </a:r>
            <a:endParaRPr lang="en-US" dirty="0">
              <a:latin typeface="Times New Roman" charset="0"/>
              <a:ea typeface="Arial" charset="0"/>
            </a:endParaRPr>
          </a:p>
        </p:txBody>
      </p:sp>
      <p:sp>
        <p:nvSpPr>
          <p:cNvPr id="39940" name="Slide Number Placeholder 3"/>
          <p:cNvSpPr>
            <a:spLocks noGrp="1"/>
          </p:cNvSpPr>
          <p:nvPr>
            <p:ph type="sldNum" sz="quarter" idx="5"/>
          </p:nvPr>
        </p:nvSpPr>
        <p:spPr>
          <a:noFill/>
        </p:spPr>
        <p:txBody>
          <a:bodyPr/>
          <a:lstStyle/>
          <a:p>
            <a:fld id="{CE0AEBC8-57EC-734C-8B9B-ADD4BAA8B8F6}" type="slidenum">
              <a:rPr lang="en-US"/>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D26DC671-C975-4048-9003-C6DB31C3DB28}" type="slidenum">
              <a:rPr lang="en-US"/>
              <a:pPr/>
              <a:t>2</a:t>
            </a:fld>
            <a:endParaRPr lang="en-US"/>
          </a:p>
        </p:txBody>
      </p:sp>
      <p:sp>
        <p:nvSpPr>
          <p:cNvPr id="24579" name="Rectangle 2"/>
          <p:cNvSpPr>
            <a:spLocks noGrp="1" noRot="1" noChangeAspect="1" noChangeArrowheads="1" noTextEdit="1"/>
          </p:cNvSpPr>
          <p:nvPr>
            <p:ph type="sldImg"/>
          </p:nvPr>
        </p:nvSpPr>
        <p:spPr>
          <a:xfrm>
            <a:off x="1503363" y="720725"/>
            <a:ext cx="4119562" cy="3089275"/>
          </a:xfrm>
          <a:ln/>
        </p:spPr>
      </p:sp>
      <p:sp>
        <p:nvSpPr>
          <p:cNvPr id="24580" name="Rectangle 3"/>
          <p:cNvSpPr>
            <a:spLocks noGrp="1" noChangeArrowheads="1"/>
          </p:cNvSpPr>
          <p:nvPr>
            <p:ph type="body" idx="1"/>
          </p:nvPr>
        </p:nvSpPr>
        <p:spPr>
          <a:noFill/>
          <a:ln/>
        </p:spPr>
        <p:txBody>
          <a:bodyPr/>
          <a:lstStyle/>
          <a:p>
            <a:pPr eaLnBrk="1" hangingPunct="1"/>
            <a:r>
              <a:rPr lang="en-US" dirty="0">
                <a:solidFill>
                  <a:srgbClr val="000000"/>
                </a:solidFill>
                <a:latin typeface="Times New Roman" charset="0"/>
                <a:ea typeface="Arial" charset="0"/>
              </a:rPr>
              <a:t>Our Hall of Fame or Shame candidate for the day is this interface for choosing how a list of database records should be sorted.  </a:t>
            </a:r>
            <a:r>
              <a:rPr lang="en-US" dirty="0" smtClean="0">
                <a:solidFill>
                  <a:srgbClr val="000000"/>
                </a:solidFill>
                <a:latin typeface="Times New Roman" charset="0"/>
                <a:ea typeface="Arial" charset="0"/>
              </a:rPr>
              <a:t>Think</a:t>
            </a:r>
            <a:r>
              <a:rPr lang="en-US" baseline="0" dirty="0" smtClean="0">
                <a:solidFill>
                  <a:srgbClr val="000000"/>
                </a:solidFill>
                <a:latin typeface="Times New Roman" charset="0"/>
                <a:ea typeface="Arial" charset="0"/>
              </a:rPr>
              <a:t> about its </a:t>
            </a:r>
            <a:r>
              <a:rPr lang="en-US" dirty="0" smtClean="0">
                <a:solidFill>
                  <a:srgbClr val="000000"/>
                </a:solidFill>
                <a:latin typeface="Times New Roman" charset="0"/>
                <a:ea typeface="Arial" charset="0"/>
              </a:rPr>
              <a:t>advantages </a:t>
            </a:r>
            <a:r>
              <a:rPr lang="en-US" dirty="0">
                <a:solidFill>
                  <a:srgbClr val="000000"/>
                </a:solidFill>
                <a:latin typeface="Times New Roman" charset="0"/>
                <a:ea typeface="Arial" charset="0"/>
              </a:rPr>
              <a:t>and disadvantages, and contemplate alternative designs</a:t>
            </a:r>
            <a:r>
              <a:rPr lang="en-US" dirty="0" smtClean="0">
                <a:solidFill>
                  <a:srgbClr val="000000"/>
                </a:solidFill>
                <a:latin typeface="Times New Roman" charset="0"/>
                <a:ea typeface="Arial" charset="0"/>
              </a:rPr>
              <a:t>.</a:t>
            </a:r>
            <a:endParaRPr lang="en-US" dirty="0">
              <a:solidFill>
                <a:srgbClr val="000000"/>
              </a:solidFill>
              <a:latin typeface="Times New Roman" charset="0"/>
              <a:ea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503363" y="720725"/>
            <a:ext cx="4119562" cy="3089275"/>
          </a:xfrm>
          <a:ln/>
        </p:spPr>
      </p:sp>
      <p:sp>
        <p:nvSpPr>
          <p:cNvPr id="40963" name="Notes Placeholder 2"/>
          <p:cNvSpPr>
            <a:spLocks noGrp="1"/>
          </p:cNvSpPr>
          <p:nvPr>
            <p:ph type="body" idx="1"/>
          </p:nvPr>
        </p:nvSpPr>
        <p:spPr>
          <a:noFill/>
          <a:ln/>
        </p:spPr>
        <p:txBody>
          <a:bodyPr/>
          <a:lstStyle/>
          <a:p>
            <a:r>
              <a:rPr lang="en-US" dirty="0">
                <a:latin typeface="Times New Roman" charset="0"/>
                <a:ea typeface="Arial" charset="0"/>
              </a:rPr>
              <a:t>Finally, to handle other changes that localization might impose, it helps to isolate details of the presentation.  Images and icons might need language translation (if they contain text) or cultural translation (if they use unfamiliar symbols).  Fonts might need to change to handle different scripts, since fonts rarely have glyphs for every script in Unicode.  And colors might need to change if they have cultural problems.</a:t>
            </a:r>
          </a:p>
          <a:p>
            <a:r>
              <a:rPr lang="en-US" dirty="0">
                <a:latin typeface="Times New Roman" charset="0"/>
                <a:ea typeface="Arial" charset="0"/>
              </a:rPr>
              <a:t>For web programming, CSS makes this kind of separation </a:t>
            </a:r>
            <a:r>
              <a:rPr lang="en-US" dirty="0" smtClean="0">
                <a:latin typeface="Times New Roman" charset="0"/>
                <a:ea typeface="Arial" charset="0"/>
              </a:rPr>
              <a:t>easier.</a:t>
            </a:r>
            <a:endParaRPr lang="en-US" dirty="0">
              <a:latin typeface="Times New Roman" charset="0"/>
              <a:ea typeface="Arial" charset="0"/>
            </a:endParaRPr>
          </a:p>
        </p:txBody>
      </p:sp>
      <p:sp>
        <p:nvSpPr>
          <p:cNvPr id="40964" name="Slide Number Placeholder 3"/>
          <p:cNvSpPr>
            <a:spLocks noGrp="1"/>
          </p:cNvSpPr>
          <p:nvPr>
            <p:ph type="sldNum" sz="quarter" idx="5"/>
          </p:nvPr>
        </p:nvSpPr>
        <p:spPr>
          <a:noFill/>
        </p:spPr>
        <p:txBody>
          <a:bodyPr/>
          <a:lstStyle/>
          <a:p>
            <a:fld id="{F9103BF4-B76E-9042-AD52-FE741C81F05A}" type="slidenum">
              <a:rPr lang="en-US"/>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answer the </a:t>
            </a:r>
            <a:r>
              <a:rPr lang="en-US" baseline="0" dirty="0" err="1" smtClean="0"/>
              <a:t>picoquiz</a:t>
            </a:r>
            <a:r>
              <a:rPr lang="en-US" baseline="0" dirty="0" smtClean="0"/>
              <a:t> questions in this lecture, go to:</a:t>
            </a:r>
            <a:br>
              <a:rPr lang="en-US" baseline="0" dirty="0" smtClean="0"/>
            </a:br>
            <a:r>
              <a:rPr lang="en-US" b="0" baseline="0" dirty="0" smtClean="0"/>
              <a:t>http://</a:t>
            </a:r>
            <a:r>
              <a:rPr lang="en-US" b="0" baseline="0" dirty="0" err="1" smtClean="0"/>
              <a:t>courses.csail.mit.edu</a:t>
            </a:r>
            <a:r>
              <a:rPr lang="en-US" b="0" baseline="0" dirty="0" smtClean="0"/>
              <a:t>/6.831/2013/</a:t>
            </a:r>
            <a:r>
              <a:rPr lang="en-US" b="0" baseline="0" dirty="0" err="1" smtClean="0"/>
              <a:t>picoquiz?</a:t>
            </a:r>
            <a:r>
              <a:rPr lang="en-US" b="1" baseline="0" dirty="0" err="1" smtClean="0"/>
              <a:t>lectureId</a:t>
            </a:r>
            <a:r>
              <a:rPr lang="en-US" b="1" baseline="0" dirty="0" smtClean="0"/>
              <a:t>=19</a:t>
            </a:r>
            <a:endParaRPr lang="en-US" b="0" baseline="0" dirty="0" smtClean="0"/>
          </a:p>
        </p:txBody>
      </p:sp>
      <p:sp>
        <p:nvSpPr>
          <p:cNvPr id="4" name="Slide Number Placeholder 3"/>
          <p:cNvSpPr>
            <a:spLocks noGrp="1"/>
          </p:cNvSpPr>
          <p:nvPr>
            <p:ph type="sldNum" sz="quarter" idx="10"/>
          </p:nvPr>
        </p:nvSpPr>
        <p:spPr/>
        <p:txBody>
          <a:bodyPr/>
          <a:lstStyle/>
          <a:p>
            <a:fld id="{261C154A-8278-49E9-8F8D-CE2B7335DD43}" type="slidenum">
              <a:rPr lang="en-US" smtClean="0"/>
              <a:pPr/>
              <a:t>21</a:t>
            </a:fld>
            <a:endParaRPr lang="en-US"/>
          </a:p>
        </p:txBody>
      </p:sp>
    </p:spTree>
    <p:extLst>
      <p:ext uri="{BB962C8B-B14F-4D97-AF65-F5344CB8AC3E}">
        <p14:creationId xmlns:p14="http://schemas.microsoft.com/office/powerpoint/2010/main" val="898509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1503363" y="720725"/>
            <a:ext cx="4119562" cy="3089275"/>
          </a:xfrm>
          <a:ln/>
        </p:spPr>
      </p:sp>
      <p:sp>
        <p:nvSpPr>
          <p:cNvPr id="41987" name="Notes Placeholder 2"/>
          <p:cNvSpPr>
            <a:spLocks noGrp="1"/>
          </p:cNvSpPr>
          <p:nvPr>
            <p:ph type="body" idx="1"/>
          </p:nvPr>
        </p:nvSpPr>
        <p:spPr>
          <a:noFill/>
          <a:ln/>
        </p:spPr>
        <p:txBody>
          <a:bodyPr/>
          <a:lstStyle/>
          <a:p>
            <a:endParaRPr lang="en-US">
              <a:latin typeface="Times New Roman" charset="0"/>
              <a:ea typeface="Arial" charset="0"/>
            </a:endParaRPr>
          </a:p>
        </p:txBody>
      </p:sp>
      <p:sp>
        <p:nvSpPr>
          <p:cNvPr id="41988" name="Slide Number Placeholder 3"/>
          <p:cNvSpPr>
            <a:spLocks noGrp="1"/>
          </p:cNvSpPr>
          <p:nvPr>
            <p:ph type="sldNum" sz="quarter" idx="5"/>
          </p:nvPr>
        </p:nvSpPr>
        <p:spPr>
          <a:noFill/>
        </p:spPr>
        <p:txBody>
          <a:bodyPr/>
          <a:lstStyle/>
          <a:p>
            <a:fld id="{EC78B3FB-0FB0-D04C-AC27-2849149BBCED}" type="slidenum">
              <a:rPr lang="en-US"/>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75DC015-F1D5-1944-938D-E921ECB85841}" type="slidenum">
              <a:rPr lang="en-US"/>
              <a:pPr/>
              <a:t>3</a:t>
            </a:fld>
            <a:endParaRPr lang="en-US"/>
          </a:p>
        </p:txBody>
      </p:sp>
      <p:sp>
        <p:nvSpPr>
          <p:cNvPr id="25603" name="Rectangle 2"/>
          <p:cNvSpPr>
            <a:spLocks noGrp="1" noRot="1" noChangeAspect="1" noChangeArrowheads="1" noTextEdit="1"/>
          </p:cNvSpPr>
          <p:nvPr>
            <p:ph type="sldImg"/>
          </p:nvPr>
        </p:nvSpPr>
        <p:spPr>
          <a:xfrm>
            <a:off x="1503363" y="720725"/>
            <a:ext cx="4119562" cy="3089275"/>
          </a:xfrm>
          <a:ln/>
        </p:spPr>
      </p:sp>
      <p:sp>
        <p:nvSpPr>
          <p:cNvPr id="25604" name="Rectangle 3"/>
          <p:cNvSpPr>
            <a:spLocks noGrp="1" noChangeArrowheads="1"/>
          </p:cNvSpPr>
          <p:nvPr>
            <p:ph type="body" idx="1"/>
          </p:nvPr>
        </p:nvSpPr>
        <p:spPr>
          <a:noFill/>
          <a:ln/>
        </p:spPr>
        <p:txBody>
          <a:bodyPr/>
          <a:lstStyle/>
          <a:p>
            <a:r>
              <a:rPr lang="en-US">
                <a:latin typeface="Times New Roman" charset="0"/>
                <a:ea typeface="Arial" charset="0"/>
              </a:rPr>
              <a:t>Today’s lecture concerns </a:t>
            </a:r>
            <a:r>
              <a:rPr lang="en-US" b="1">
                <a:latin typeface="Times New Roman" charset="0"/>
                <a:ea typeface="Arial" charset="0"/>
              </a:rPr>
              <a:t>internationalization</a:t>
            </a:r>
            <a:r>
              <a:rPr lang="en-US">
                <a:latin typeface="Times New Roman" charset="0"/>
                <a:ea typeface="Arial" charset="0"/>
              </a:rPr>
              <a:t>: supporting users who speak different languages and have different cultural conventions.  We’ll talk about some of the reasons why internationalization can be hard, and discuss some of the support that exists in GUI toolkits for making it easier.</a:t>
            </a:r>
          </a:p>
          <a:p>
            <a:r>
              <a:rPr lang="en-US">
                <a:latin typeface="Times New Roman" charset="0"/>
                <a:ea typeface="Arial" charset="0"/>
              </a:rPr>
              <a:t>A good source of information about this problem is </a:t>
            </a:r>
            <a:r>
              <a:rPr lang="en-US" i="1">
                <a:latin typeface="Times New Roman" charset="0"/>
                <a:ea typeface="Arial" charset="0"/>
              </a:rPr>
              <a:t>Java Internationalization</a:t>
            </a:r>
            <a:r>
              <a:rPr lang="en-US">
                <a:latin typeface="Times New Roman" charset="0"/>
                <a:ea typeface="Arial" charset="0"/>
              </a:rPr>
              <a:t>, by Andy Deitsch and David Czarnecki (O’Reilly, 2001).  There’s also a trail in the Java Tutorial about Java’s internationalization features (http://java.sun.com/docs/books/tutorial/i18n/index.html).  </a:t>
            </a:r>
          </a:p>
          <a:p>
            <a:endParaRPr lang="en-US">
              <a:latin typeface="Times New Roman" charset="0"/>
              <a:ea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F4237391-976E-B140-9BC1-4E6A34D2F3BC}" type="slidenum">
              <a:rPr lang="en-US"/>
              <a:pPr/>
              <a:t>4</a:t>
            </a:fld>
            <a:endParaRPr lang="en-US"/>
          </a:p>
        </p:txBody>
      </p:sp>
      <p:sp>
        <p:nvSpPr>
          <p:cNvPr id="26627" name="Rectangle 2"/>
          <p:cNvSpPr>
            <a:spLocks noGrp="1" noRot="1" noChangeAspect="1" noChangeArrowheads="1" noTextEdit="1"/>
          </p:cNvSpPr>
          <p:nvPr>
            <p:ph type="sldImg"/>
          </p:nvPr>
        </p:nvSpPr>
        <p:spPr>
          <a:xfrm>
            <a:off x="1503363" y="720725"/>
            <a:ext cx="4119562" cy="3089275"/>
          </a:xfrm>
          <a:ln/>
        </p:spPr>
      </p:sp>
      <p:sp>
        <p:nvSpPr>
          <p:cNvPr id="26628" name="Rectangle 3"/>
          <p:cNvSpPr>
            <a:spLocks noGrp="1" noChangeArrowheads="1"/>
          </p:cNvSpPr>
          <p:nvPr>
            <p:ph type="body" idx="1"/>
          </p:nvPr>
        </p:nvSpPr>
        <p:spPr>
          <a:noFill/>
          <a:ln/>
        </p:spPr>
        <p:txBody>
          <a:bodyPr/>
          <a:lstStyle/>
          <a:p>
            <a:pPr eaLnBrk="1" hangingPunct="1"/>
            <a:r>
              <a:rPr lang="en-US">
                <a:latin typeface="Times New Roman" charset="0"/>
                <a:ea typeface="Arial" charset="0"/>
              </a:rPr>
              <a:t>Interfaces with international user populations – such as Microsoft Word, shown here – have to be carefully designed to make them easy to adapt to other languages and cultures.  The process of making a user interface </a:t>
            </a:r>
            <a:r>
              <a:rPr lang="en-US" i="1">
                <a:latin typeface="Times New Roman" charset="0"/>
                <a:ea typeface="Arial" charset="0"/>
              </a:rPr>
              <a:t>ready </a:t>
            </a:r>
            <a:r>
              <a:rPr lang="en-US">
                <a:latin typeface="Times New Roman" charset="0"/>
                <a:ea typeface="Arial" charset="0"/>
              </a:rPr>
              <a:t>for translation is called </a:t>
            </a:r>
            <a:r>
              <a:rPr lang="en-US" b="1">
                <a:latin typeface="Times New Roman" charset="0"/>
                <a:ea typeface="Arial" charset="0"/>
              </a:rPr>
              <a:t>internationalization</a:t>
            </a:r>
            <a:r>
              <a:rPr lang="en-US">
                <a:latin typeface="Times New Roman" charset="0"/>
                <a:ea typeface="Arial" charset="0"/>
              </a:rPr>
              <a:t> (often called </a:t>
            </a:r>
            <a:r>
              <a:rPr lang="en-US" b="1">
                <a:latin typeface="Times New Roman" charset="0"/>
                <a:ea typeface="Arial" charset="0"/>
              </a:rPr>
              <a:t>i18n</a:t>
            </a:r>
            <a:r>
              <a:rPr lang="en-US">
                <a:latin typeface="Times New Roman" charset="0"/>
                <a:ea typeface="Arial" charset="0"/>
              </a:rPr>
              <a:t> for short – “18” because it replaces 18 characters in the middle of “internationalization”).</a:t>
            </a:r>
          </a:p>
          <a:p>
            <a:pPr eaLnBrk="1" hangingPunct="1"/>
            <a:r>
              <a:rPr lang="en-US">
                <a:latin typeface="Times New Roman" charset="0"/>
                <a:ea typeface="Arial" charset="0"/>
              </a:rPr>
              <a:t>Essentially, internationalization separates the language-specific parts of the interface from the rest of the code, so that those parts can be easily replaced.  The translation is usually done by nonprogrammers, so their job is easier if the textual messages are separate from the code.  Actually doing this translation for a particular language and culture is called </a:t>
            </a:r>
            <a:r>
              <a:rPr lang="en-US" b="1">
                <a:latin typeface="Times New Roman" charset="0"/>
                <a:ea typeface="Arial" charset="0"/>
              </a:rPr>
              <a:t>localization</a:t>
            </a:r>
            <a:r>
              <a:rPr lang="en-US">
                <a:latin typeface="Times New Roman" charset="0"/>
                <a:ea typeface="Arial" charset="0"/>
              </a:rPr>
              <a:t>.</a:t>
            </a:r>
          </a:p>
          <a:p>
            <a:pPr eaLnBrk="1" hangingPunct="1"/>
            <a:r>
              <a:rPr lang="en-US">
                <a:latin typeface="Times New Roman" charset="0"/>
                <a:ea typeface="Arial" charset="0"/>
              </a:rPr>
              <a:t>One way to understand the difference between these two technical terms is by analogy to portability across operating system platforms.  If you write your program carefully so that it doesn’t depend on specific features of an operating system or processor, you’ve made it portable.  Making a program portable is analogous to internationalizing it.  Actually </a:t>
            </a:r>
            <a:r>
              <a:rPr lang="en-US" i="1">
                <a:latin typeface="Times New Roman" charset="0"/>
                <a:ea typeface="Arial" charset="0"/>
              </a:rPr>
              <a:t>porting</a:t>
            </a:r>
            <a:r>
              <a:rPr lang="en-US">
                <a:latin typeface="Times New Roman" charset="0"/>
                <a:ea typeface="Arial" charset="0"/>
              </a:rPr>
              <a:t> it to another particular platform, e.g. by recompiling it, is analogous to localizing it.</a:t>
            </a:r>
          </a:p>
          <a:p>
            <a:pPr eaLnBrk="1" hangingPunct="1"/>
            <a:r>
              <a:rPr lang="en-US">
                <a:latin typeface="Times New Roman" charset="0"/>
                <a:ea typeface="Arial" charset="0"/>
              </a:rPr>
              <a:t>Unfortunately localization is much harder than merely knowing what words to substitute (and online translators like Babelfish and Google Translate can only barely do that, so don’t rely on them!)  You can’t necessarily rely on bilingual members of your design team, either.  They may be reasonably fluent in the other language, but not sufficiently immersed in the </a:t>
            </a:r>
            <a:r>
              <a:rPr lang="en-US" b="1">
                <a:latin typeface="Times New Roman" charset="0"/>
                <a:ea typeface="Arial" charset="0"/>
              </a:rPr>
              <a:t>culture </a:t>
            </a:r>
            <a:r>
              <a:rPr lang="en-US">
                <a:latin typeface="Times New Roman" charset="0"/>
                <a:ea typeface="Arial" charset="0"/>
              </a:rPr>
              <a:t>or </a:t>
            </a:r>
            <a:r>
              <a:rPr lang="en-US" b="1">
                <a:latin typeface="Times New Roman" charset="0"/>
                <a:ea typeface="Arial" charset="0"/>
              </a:rPr>
              <a:t>national standards</a:t>
            </a:r>
            <a:r>
              <a:rPr lang="en-US">
                <a:latin typeface="Times New Roman" charset="0"/>
                <a:ea typeface="Arial" charset="0"/>
              </a:rPr>
              <a:t> to notice all the places where the application needs to change.  </a:t>
            </a:r>
            <a:r>
              <a:rPr lang="en-US" b="1">
                <a:latin typeface="Times New Roman" charset="0"/>
                <a:ea typeface="Arial" charset="0"/>
              </a:rPr>
              <a:t>You are not the user</a:t>
            </a:r>
            <a:r>
              <a:rPr lang="en-US">
                <a:latin typeface="Times New Roman" charset="0"/>
                <a:ea typeface="Arial" charset="0"/>
              </a:rPr>
              <a:t> is especially true in internationalization.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1C154A-8278-49E9-8F8D-CE2B7335DD43}" type="slidenum">
              <a:rPr lang="en-US" smtClean="0"/>
              <a:pPr/>
              <a:t>5</a:t>
            </a:fld>
            <a:endParaRPr lang="en-US"/>
          </a:p>
        </p:txBody>
      </p:sp>
    </p:spTree>
    <p:extLst>
      <p:ext uri="{BB962C8B-B14F-4D97-AF65-F5344CB8AC3E}">
        <p14:creationId xmlns:p14="http://schemas.microsoft.com/office/powerpoint/2010/main" val="2962901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6A6A1CD8-B7A9-D340-9CAB-623E4CB73103}" type="slidenum">
              <a:rPr lang="en-US"/>
              <a:pPr/>
              <a:t>6</a:t>
            </a:fld>
            <a:endParaRPr lang="en-US"/>
          </a:p>
        </p:txBody>
      </p:sp>
      <p:sp>
        <p:nvSpPr>
          <p:cNvPr id="27651" name="Rectangle 2"/>
          <p:cNvSpPr>
            <a:spLocks noGrp="1" noRot="1" noChangeAspect="1" noChangeArrowheads="1" noTextEdit="1"/>
          </p:cNvSpPr>
          <p:nvPr>
            <p:ph type="sldImg"/>
          </p:nvPr>
        </p:nvSpPr>
        <p:spPr>
          <a:xfrm>
            <a:off x="1503363" y="720725"/>
            <a:ext cx="4119562" cy="3089275"/>
          </a:xfrm>
          <a:ln/>
        </p:spPr>
      </p:sp>
      <p:sp>
        <p:nvSpPr>
          <p:cNvPr id="27652" name="Rectangle 3"/>
          <p:cNvSpPr>
            <a:spLocks noGrp="1" noChangeArrowheads="1"/>
          </p:cNvSpPr>
          <p:nvPr>
            <p:ph type="body" idx="1"/>
          </p:nvPr>
        </p:nvSpPr>
        <p:spPr>
          <a:noFill/>
          <a:ln/>
        </p:spPr>
        <p:txBody>
          <a:bodyPr/>
          <a:lstStyle/>
          <a:p>
            <a:pPr eaLnBrk="1" hangingPunct="1"/>
            <a:r>
              <a:rPr lang="en-US">
                <a:latin typeface="Times New Roman" charset="0"/>
                <a:ea typeface="Arial" charset="0"/>
              </a:rPr>
              <a:t>Here are some of the reasons why internationalization is hard.</a:t>
            </a:r>
          </a:p>
          <a:p>
            <a:pPr eaLnBrk="1" hangingPunct="1"/>
            <a:r>
              <a:rPr lang="en-US">
                <a:latin typeface="Times New Roman" charset="0"/>
                <a:ea typeface="Arial" charset="0"/>
              </a:rPr>
              <a:t>First, every piece of text that might be shown to the user is a potential candidate for translation.  That means not just properties of components (like menu items and button labels), but also text drawn with stroke drawing calls, and text embedded in pixel images (like this one taken from the MIT EECS web page).  Translation can easily change the size or aspect ratio of the text; German labels tend to be much longer than English ones, for example.</a:t>
            </a:r>
          </a:p>
          <a:p>
            <a:pPr eaLnBrk="1" hangingPunct="1"/>
            <a:r>
              <a:rPr lang="en-US">
                <a:latin typeface="Times New Roman" charset="0"/>
                <a:ea typeface="Arial" charset="0"/>
              </a:rPr>
              <a:t>Error messages also need to be translated, of course – which is another reason not to expose internal system names in error messages.  An English-reading user might be able to figure out what FileNotFoundException means, but it won’t internationalize well.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1503363" y="720725"/>
            <a:ext cx="4119562" cy="3089275"/>
          </a:xfrm>
          <a:ln/>
        </p:spPr>
      </p:sp>
      <p:sp>
        <p:nvSpPr>
          <p:cNvPr id="28675" name="Notes Placeholder 2"/>
          <p:cNvSpPr>
            <a:spLocks noGrp="1"/>
          </p:cNvSpPr>
          <p:nvPr>
            <p:ph type="body" idx="1"/>
          </p:nvPr>
        </p:nvSpPr>
        <p:spPr>
          <a:noFill/>
          <a:ln/>
        </p:spPr>
        <p:txBody>
          <a:bodyPr/>
          <a:lstStyle/>
          <a:p>
            <a:r>
              <a:rPr lang="en-US" dirty="0">
                <a:latin typeface="Times New Roman" charset="0"/>
                <a:ea typeface="Arial" charset="0"/>
              </a:rPr>
              <a:t>Here’s a sign from Wales, where official signs are required to be bilingual (English and Welsh).  The English is clear enough to English-speaking lorry drivers - but the Welsh actually reads "I am not in the office at the moment. Send any work to be translated.”  The translation was outsourced by email, you see… (http://</a:t>
            </a:r>
            <a:r>
              <a:rPr lang="en-US" dirty="0" err="1">
                <a:latin typeface="Times New Roman" charset="0"/>
                <a:ea typeface="Arial" charset="0"/>
              </a:rPr>
              <a:t>news.bbc.co.uk</a:t>
            </a:r>
            <a:r>
              <a:rPr lang="en-US" dirty="0">
                <a:latin typeface="Times New Roman" charset="0"/>
                <a:ea typeface="Arial" charset="0"/>
              </a:rPr>
              <a:t>/2/hi/</a:t>
            </a:r>
            <a:r>
              <a:rPr lang="en-US" dirty="0" err="1">
                <a:latin typeface="Times New Roman" charset="0"/>
                <a:ea typeface="Arial" charset="0"/>
              </a:rPr>
              <a:t>uk_news</a:t>
            </a:r>
            <a:r>
              <a:rPr lang="en-US" dirty="0">
                <a:latin typeface="Times New Roman" charset="0"/>
                <a:ea typeface="Arial" charset="0"/>
              </a:rPr>
              <a:t>/wales/7702913.stm)</a:t>
            </a:r>
          </a:p>
          <a:p>
            <a:r>
              <a:rPr lang="en-US" dirty="0">
                <a:latin typeface="Times New Roman" charset="0"/>
                <a:ea typeface="Arial" charset="0"/>
              </a:rPr>
              <a:t>There’s a larger lesson here that translation without sufficient context can lead to errors.  The BBC article cited just above has some amusing examples of other English/Welsh signs that are mistranslated (“staff” =&gt; “wooden stick”) because the translator wasn’t fully aware of the context. </a:t>
            </a:r>
          </a:p>
          <a:p>
            <a:endParaRPr lang="en-US" dirty="0">
              <a:latin typeface="Times New Roman" charset="0"/>
              <a:ea typeface="Arial" charset="0"/>
            </a:endParaRPr>
          </a:p>
        </p:txBody>
      </p:sp>
      <p:sp>
        <p:nvSpPr>
          <p:cNvPr id="28676" name="Slide Number Placeholder 3"/>
          <p:cNvSpPr>
            <a:spLocks noGrp="1"/>
          </p:cNvSpPr>
          <p:nvPr>
            <p:ph type="sldNum" sz="quarter" idx="5"/>
          </p:nvPr>
        </p:nvSpPr>
        <p:spPr>
          <a:noFill/>
        </p:spPr>
        <p:txBody>
          <a:bodyPr/>
          <a:lstStyle/>
          <a:p>
            <a:fld id="{FF48D31C-7A8B-E145-BCA9-44FA5DC24B06}" type="slidenum">
              <a:rPr lang="en-US"/>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1503363" y="720725"/>
            <a:ext cx="4119562" cy="3089275"/>
          </a:xfrm>
          <a:ln/>
        </p:spPr>
      </p:sp>
      <p:sp>
        <p:nvSpPr>
          <p:cNvPr id="29699" name="Notes Placeholder 2"/>
          <p:cNvSpPr>
            <a:spLocks noGrp="1"/>
          </p:cNvSpPr>
          <p:nvPr>
            <p:ph type="body" idx="1"/>
          </p:nvPr>
        </p:nvSpPr>
        <p:spPr>
          <a:noFill/>
          <a:ln/>
        </p:spPr>
        <p:txBody>
          <a:bodyPr/>
          <a:lstStyle/>
          <a:p>
            <a:r>
              <a:rPr lang="en-US">
                <a:latin typeface="Times New Roman" charset="0"/>
                <a:ea typeface="Arial" charset="0"/>
              </a:rPr>
              <a:t>Different languages obviously use scripts other than the Latin alphabet.  Here are some of the scripts that Windows, Mac, and web browsers all support.</a:t>
            </a:r>
          </a:p>
          <a:p>
            <a:r>
              <a:rPr lang="en-US">
                <a:latin typeface="Times New Roman" charset="0"/>
                <a:ea typeface="Arial" charset="0"/>
              </a:rPr>
              <a:t>It’s important to distinguish between </a:t>
            </a:r>
            <a:r>
              <a:rPr lang="en-US" b="1">
                <a:latin typeface="Times New Roman" charset="0"/>
                <a:ea typeface="Arial" charset="0"/>
              </a:rPr>
              <a:t>script</a:t>
            </a:r>
            <a:r>
              <a:rPr lang="en-US">
                <a:latin typeface="Times New Roman" charset="0"/>
                <a:ea typeface="Arial" charset="0"/>
              </a:rPr>
              <a:t> (or alphabet) and </a:t>
            </a:r>
            <a:r>
              <a:rPr lang="en-US" b="1">
                <a:latin typeface="Times New Roman" charset="0"/>
                <a:ea typeface="Arial" charset="0"/>
              </a:rPr>
              <a:t>language</a:t>
            </a:r>
            <a:r>
              <a:rPr lang="en-US">
                <a:latin typeface="Times New Roman" charset="0"/>
                <a:ea typeface="Arial" charset="0"/>
              </a:rPr>
              <a:t>. Western languages like English, French, German, and Italian are different languages that all use the Latin alphabet (basically). Russian, Ukrainian, and Bulgarian (among others) use the Cyrillic alphabet.</a:t>
            </a:r>
          </a:p>
        </p:txBody>
      </p:sp>
      <p:sp>
        <p:nvSpPr>
          <p:cNvPr id="29700" name="Slide Number Placeholder 3"/>
          <p:cNvSpPr>
            <a:spLocks noGrp="1"/>
          </p:cNvSpPr>
          <p:nvPr>
            <p:ph type="sldNum" sz="quarter" idx="5"/>
          </p:nvPr>
        </p:nvSpPr>
        <p:spPr>
          <a:noFill/>
        </p:spPr>
        <p:txBody>
          <a:bodyPr/>
          <a:lstStyle/>
          <a:p>
            <a:fld id="{74007F12-6920-9B43-8D34-6DB3DEF970EE}" type="slidenum">
              <a:rPr lang="en-US"/>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1503363" y="720725"/>
            <a:ext cx="4119562" cy="3089275"/>
          </a:xfrm>
          <a:ln/>
        </p:spPr>
      </p:sp>
      <p:sp>
        <p:nvSpPr>
          <p:cNvPr id="30723" name="Notes Placeholder 2"/>
          <p:cNvSpPr>
            <a:spLocks noGrp="1"/>
          </p:cNvSpPr>
          <p:nvPr>
            <p:ph type="body" idx="1"/>
          </p:nvPr>
        </p:nvSpPr>
        <p:spPr>
          <a:noFill/>
          <a:ln/>
        </p:spPr>
        <p:txBody>
          <a:bodyPr/>
          <a:lstStyle/>
          <a:p>
            <a:r>
              <a:rPr lang="en-US">
                <a:latin typeface="Times New Roman" charset="0"/>
                <a:ea typeface="Arial" charset="0"/>
              </a:rPr>
              <a:t>Many scripts are not even written left-to-right; Arabic and Hebrew are the most common languages with scripts written right-to-left.  CJK (Chinese, Japanese, Korean) characters are usually written left-to-right, but can also appear vertically (top-to-bottom) and occasionally even right-to-left.  Reversing the direction of reading requires reversing the entire layout of your screen, since the user is now accustomed to starting from the right edge when they scan.  It might even affect the “natural” direction of arrow icons.  The picture above shows the Hebrew version of Firefox.  Notice that the menu bar is reversed (it starts from the right, and the rightmost menu is the File menu), the toolbar is reversed, and the Back button (which is now the rightmost button) is now pointing to the right!  The URL box isn’t reversed, however, because it uses the Latin alphabet, not Hebrew.  This is another common wrinkle in right-to-left languages: when they embed foreign words, or Arabic numbers, the embedded words go in left-to-right order.  So the text might be constantly switching direction.</a:t>
            </a:r>
          </a:p>
          <a:p>
            <a:endParaRPr lang="en-US">
              <a:latin typeface="Times New Roman" charset="0"/>
              <a:ea typeface="Arial" charset="0"/>
            </a:endParaRPr>
          </a:p>
        </p:txBody>
      </p:sp>
      <p:sp>
        <p:nvSpPr>
          <p:cNvPr id="30724" name="Slide Number Placeholder 3"/>
          <p:cNvSpPr>
            <a:spLocks noGrp="1"/>
          </p:cNvSpPr>
          <p:nvPr>
            <p:ph type="sldNum" sz="quarter" idx="5"/>
          </p:nvPr>
        </p:nvSpPr>
        <p:spPr>
          <a:noFill/>
        </p:spPr>
        <p:txBody>
          <a:bodyPr/>
          <a:lstStyle/>
          <a:p>
            <a:fld id="{28A11751-8A5E-AC42-95D5-B5A3D1F04AF7}" type="slidenum">
              <a:rPr lang="en-US"/>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5170" name="Rectangle 2"/>
          <p:cNvSpPr>
            <a:spLocks noGrp="1" noChangeArrowheads="1"/>
          </p:cNvSpPr>
          <p:nvPr>
            <p:ph type="ctrTitle"/>
          </p:nvPr>
        </p:nvSpPr>
        <p:spPr>
          <a:xfrm>
            <a:off x="685800" y="2130425"/>
            <a:ext cx="7772400" cy="1470025"/>
          </a:xfrm>
        </p:spPr>
        <p:txBody>
          <a:bodyPr/>
          <a:lstStyle>
            <a:lvl1pPr>
              <a:defRPr/>
            </a:lvl1pPr>
          </a:lstStyle>
          <a:p>
            <a:r>
              <a:rPr lang="en-US" dirty="0"/>
              <a:t>Click to edit Master title style</a:t>
            </a:r>
          </a:p>
        </p:txBody>
      </p:sp>
      <p:sp>
        <p:nvSpPr>
          <p:cNvPr id="135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4BCEAB8-06A5-4674-AF58-2362FC21A00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5748B2B5-41D7-4159-90FD-04EC08CDB5C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52400"/>
            <a:ext cx="21145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1912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A9A3D2C-E7B0-41F9-B6D9-1DC155354611}"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08BF3C87-60DA-48BB-AE3C-B67AEA40402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DED02BFE-7271-4A80-94B1-FD65C6DFD2D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460131C0-6659-4378-84D7-9E75C1B357D8}"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52AC1F09-2D7A-445F-A3D4-12F5B47D9B7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9" name="Rectangle 7"/>
          <p:cNvSpPr>
            <a:spLocks noGrp="1" noChangeArrowheads="1"/>
          </p:cNvSpPr>
          <p:nvPr>
            <p:ph type="sldNum" sz="quarter" idx="12"/>
          </p:nvPr>
        </p:nvSpPr>
        <p:spPr>
          <a:ln/>
        </p:spPr>
        <p:txBody>
          <a:bodyPr/>
          <a:lstStyle>
            <a:lvl1pPr>
              <a:defRPr/>
            </a:lvl1pPr>
          </a:lstStyle>
          <a:p>
            <a:fld id="{2B1927E9-FA1F-408A-B600-8D851381034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5" name="Rectangle 7"/>
          <p:cNvSpPr>
            <a:spLocks noGrp="1" noChangeArrowheads="1"/>
          </p:cNvSpPr>
          <p:nvPr>
            <p:ph type="sldNum" sz="quarter" idx="12"/>
          </p:nvPr>
        </p:nvSpPr>
        <p:spPr>
          <a:ln/>
        </p:spPr>
        <p:txBody>
          <a:bodyPr/>
          <a:lstStyle>
            <a:lvl1pPr>
              <a:defRPr/>
            </a:lvl1pPr>
          </a:lstStyle>
          <a:p>
            <a:fld id="{0865F683-D6B1-41F4-BD57-49C8073962A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4" name="Rectangle 7"/>
          <p:cNvSpPr>
            <a:spLocks noGrp="1" noChangeArrowheads="1"/>
          </p:cNvSpPr>
          <p:nvPr>
            <p:ph type="sldNum" sz="quarter" idx="12"/>
          </p:nvPr>
        </p:nvSpPr>
        <p:spPr>
          <a:ln/>
        </p:spPr>
        <p:txBody>
          <a:bodyPr/>
          <a:lstStyle>
            <a:lvl1pPr>
              <a:defRPr/>
            </a:lvl1pPr>
          </a:lstStyle>
          <a:p>
            <a:fld id="{7769B0E4-5AD4-4B74-8A1A-60581190802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891FF7C6-2E5B-4C40-A5DE-8BE7C4685FD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2013</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2B1F7454-AB04-4E8F-A161-493FBE9E57F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4149" name="Rectangle 5"/>
          <p:cNvSpPr>
            <a:spLocks noGrp="1" noChangeArrowheads="1"/>
          </p:cNvSpPr>
          <p:nvPr>
            <p:ph type="dt" sz="half" idx="2"/>
          </p:nvPr>
        </p:nvSpPr>
        <p:spPr bwMode="auto">
          <a:xfrm>
            <a:off x="457200" y="6245225"/>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defRPr>
            </a:lvl1pPr>
          </a:lstStyle>
          <a:p>
            <a:pPr>
              <a:defRPr/>
            </a:pPr>
            <a:r>
              <a:rPr lang="en-US" smtClean="0"/>
              <a:t>Spring 2013</a:t>
            </a:r>
            <a:endParaRPr lang="en-US"/>
          </a:p>
        </p:txBody>
      </p:sp>
      <p:sp>
        <p:nvSpPr>
          <p:cNvPr id="134150" name="Rectangle 6"/>
          <p:cNvSpPr>
            <a:spLocks noGrp="1" noChangeArrowheads="1"/>
          </p:cNvSpPr>
          <p:nvPr>
            <p:ph type="ftr" sz="quarter" idx="3"/>
          </p:nvPr>
        </p:nvSpPr>
        <p:spPr bwMode="auto">
          <a:xfrm>
            <a:off x="19050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r>
              <a:rPr lang="en-US" smtClean="0"/>
              <a:t>6.813/6.831 User Interface Design and Implementation</a:t>
            </a:r>
            <a:endParaRPr lang="en-US"/>
          </a:p>
        </p:txBody>
      </p:sp>
      <p:sp>
        <p:nvSpPr>
          <p:cNvPr id="134151" name="Rectangle 7"/>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11FD525-82AD-4D83-90EB-0F743BF092C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p:txStyles>
    <p:titleStyle>
      <a:lvl1pPr algn="l" rtl="0" eaLnBrk="0" fontAlgn="base" hangingPunct="0">
        <a:spcBef>
          <a:spcPct val="0"/>
        </a:spcBef>
        <a:spcAft>
          <a:spcPct val="0"/>
        </a:spcAft>
        <a:defRPr sz="2800">
          <a:solidFill>
            <a:schemeClr val="accent1"/>
          </a:solidFill>
          <a:latin typeface="+mj-lt"/>
          <a:ea typeface="ＭＳ Ｐゴシック" charset="-128"/>
          <a:cs typeface="+mj-cs"/>
        </a:defRPr>
      </a:lvl1pPr>
      <a:lvl2pPr algn="l" rtl="0" eaLnBrk="0" fontAlgn="base" hangingPunct="0">
        <a:spcBef>
          <a:spcPct val="0"/>
        </a:spcBef>
        <a:spcAft>
          <a:spcPct val="0"/>
        </a:spcAft>
        <a:defRPr sz="2800">
          <a:solidFill>
            <a:schemeClr val="accent1"/>
          </a:solidFill>
          <a:latin typeface="Arial Black" pitchFamily="34" charset="0"/>
          <a:ea typeface="ＭＳ Ｐゴシック" charset="-128"/>
        </a:defRPr>
      </a:lvl2pPr>
      <a:lvl3pPr algn="l" rtl="0" eaLnBrk="0" fontAlgn="base" hangingPunct="0">
        <a:spcBef>
          <a:spcPct val="0"/>
        </a:spcBef>
        <a:spcAft>
          <a:spcPct val="0"/>
        </a:spcAft>
        <a:defRPr sz="2800">
          <a:solidFill>
            <a:schemeClr val="accent1"/>
          </a:solidFill>
          <a:latin typeface="Arial Black" pitchFamily="34" charset="0"/>
          <a:ea typeface="ＭＳ Ｐゴシック" charset="-128"/>
        </a:defRPr>
      </a:lvl3pPr>
      <a:lvl4pPr algn="l" rtl="0" eaLnBrk="0" fontAlgn="base" hangingPunct="0">
        <a:spcBef>
          <a:spcPct val="0"/>
        </a:spcBef>
        <a:spcAft>
          <a:spcPct val="0"/>
        </a:spcAft>
        <a:defRPr sz="2800">
          <a:solidFill>
            <a:schemeClr val="accent1"/>
          </a:solidFill>
          <a:latin typeface="Arial Black" pitchFamily="34" charset="0"/>
          <a:ea typeface="ＭＳ Ｐゴシック" charset="-128"/>
        </a:defRPr>
      </a:lvl4pPr>
      <a:lvl5pPr algn="l" rtl="0" eaLnBrk="0" fontAlgn="base" hangingPunct="0">
        <a:spcBef>
          <a:spcPct val="0"/>
        </a:spcBef>
        <a:spcAft>
          <a:spcPct val="0"/>
        </a:spcAft>
        <a:defRPr sz="2800">
          <a:solidFill>
            <a:schemeClr val="accent1"/>
          </a:solidFill>
          <a:latin typeface="Arial Black" pitchFamily="34" charset="0"/>
          <a:ea typeface="ＭＳ Ｐゴシック" charset="-128"/>
        </a:defRPr>
      </a:lvl5pPr>
      <a:lvl6pPr marL="457200" algn="l" rtl="0" fontAlgn="base">
        <a:spcBef>
          <a:spcPct val="0"/>
        </a:spcBef>
        <a:spcAft>
          <a:spcPct val="0"/>
        </a:spcAft>
        <a:defRPr sz="3200">
          <a:solidFill>
            <a:schemeClr val="accent1"/>
          </a:solidFill>
          <a:latin typeface="Arial Black" pitchFamily="34" charset="0"/>
        </a:defRPr>
      </a:lvl6pPr>
      <a:lvl7pPr marL="914400" algn="l" rtl="0" fontAlgn="base">
        <a:spcBef>
          <a:spcPct val="0"/>
        </a:spcBef>
        <a:spcAft>
          <a:spcPct val="0"/>
        </a:spcAft>
        <a:defRPr sz="3200">
          <a:solidFill>
            <a:schemeClr val="accent1"/>
          </a:solidFill>
          <a:latin typeface="Arial Black" pitchFamily="34" charset="0"/>
        </a:defRPr>
      </a:lvl7pPr>
      <a:lvl8pPr marL="1371600" algn="l" rtl="0" fontAlgn="base">
        <a:spcBef>
          <a:spcPct val="0"/>
        </a:spcBef>
        <a:spcAft>
          <a:spcPct val="0"/>
        </a:spcAft>
        <a:defRPr sz="3200">
          <a:solidFill>
            <a:schemeClr val="accent1"/>
          </a:solidFill>
          <a:latin typeface="Arial Black" pitchFamily="34" charset="0"/>
        </a:defRPr>
      </a:lvl8pPr>
      <a:lvl9pPr marL="1828800" algn="l" rtl="0" fontAlgn="base">
        <a:spcBef>
          <a:spcPct val="0"/>
        </a:spcBef>
        <a:spcAft>
          <a:spcPct val="0"/>
        </a:spcAft>
        <a:defRPr sz="3200">
          <a:solidFill>
            <a:schemeClr val="accent1"/>
          </a:solidFill>
          <a:latin typeface="Arial Black"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1" Type="http://schemas.openxmlformats.org/officeDocument/2006/relationships/image" Target="../media/image24.jpeg"/><Relationship Id="rId12" Type="http://schemas.openxmlformats.org/officeDocument/2006/relationships/image" Target="../media/image25.png"/><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jpeg"/><Relationship Id="rId7" Type="http://schemas.openxmlformats.org/officeDocument/2006/relationships/image" Target="../media/image20.jpeg"/><Relationship Id="rId8" Type="http://schemas.openxmlformats.org/officeDocument/2006/relationships/image" Target="../media/image21.jpeg"/><Relationship Id="rId9" Type="http://schemas.openxmlformats.org/officeDocument/2006/relationships/image" Target="../media/image22.jpeg"/><Relationship Id="rId10"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L19: Internationalization</a:t>
            </a:r>
            <a:endParaRPr lang="en-US" dirty="0"/>
          </a:p>
        </p:txBody>
      </p:sp>
      <p:sp>
        <p:nvSpPr>
          <p:cNvPr id="3" name="Subtitle 2"/>
          <p:cNvSpPr>
            <a:spLocks noGrp="1"/>
          </p:cNvSpPr>
          <p:nvPr>
            <p:ph type="subTitle" idx="1"/>
          </p:nvPr>
        </p:nvSpPr>
        <p:spPr>
          <a:xfrm>
            <a:off x="1371600" y="3505200"/>
            <a:ext cx="6858000" cy="2133600"/>
          </a:xfrm>
        </p:spPr>
        <p:txBody>
          <a:bodyPr/>
          <a:lstStyle/>
          <a:p>
            <a:pPr marL="342900" indent="-342900" algn="l">
              <a:buFont typeface="Arial"/>
              <a:buChar char="•"/>
            </a:pPr>
            <a:endParaRPr lang="en-US" sz="2000" dirty="0" smtClean="0"/>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E4BCEAB8-06A5-4674-AF58-2362FC21A007}" type="slidenum">
              <a:rPr lang="en-US" smtClean="0"/>
              <a:pPr/>
              <a:t>1</a:t>
            </a:fld>
            <a:endParaRPr lang="en-US"/>
          </a:p>
        </p:txBody>
      </p:sp>
    </p:spTree>
    <p:extLst>
      <p:ext uri="{BB962C8B-B14F-4D97-AF65-F5344CB8AC3E}">
        <p14:creationId xmlns:p14="http://schemas.microsoft.com/office/powerpoint/2010/main" val="4907873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ea typeface="ＭＳ Ｐゴシック" charset="-128"/>
              </a:rPr>
              <a:t>Sort Order</a:t>
            </a:r>
          </a:p>
        </p:txBody>
      </p:sp>
      <p:sp>
        <p:nvSpPr>
          <p:cNvPr id="11267" name="Rectangle 3"/>
          <p:cNvSpPr>
            <a:spLocks noGrp="1" noChangeArrowheads="1"/>
          </p:cNvSpPr>
          <p:nvPr>
            <p:ph type="body" idx="1"/>
          </p:nvPr>
        </p:nvSpPr>
        <p:spPr>
          <a:xfrm>
            <a:off x="685800" y="838200"/>
            <a:ext cx="7772400" cy="5105400"/>
          </a:xfrm>
        </p:spPr>
        <p:txBody>
          <a:bodyPr/>
          <a:lstStyle/>
          <a:p>
            <a:pPr eaLnBrk="1" hangingPunct="1">
              <a:lnSpc>
                <a:spcPct val="80000"/>
              </a:lnSpc>
            </a:pPr>
            <a:r>
              <a:rPr lang="en-US">
                <a:ea typeface="Arial" charset="0"/>
              </a:rPr>
              <a:t>Unicode order isn</a:t>
            </a:r>
            <a:r>
              <a:rPr lang="en-US">
                <a:latin typeface="Verdana" charset="0"/>
                <a:ea typeface="Arial" charset="0"/>
              </a:rPr>
              <a:t>’</a:t>
            </a:r>
            <a:r>
              <a:rPr lang="en-US">
                <a:ea typeface="Arial" charset="0"/>
              </a:rPr>
              <a:t>t even right for English</a:t>
            </a:r>
          </a:p>
          <a:p>
            <a:pPr eaLnBrk="1" hangingPunct="1">
              <a:lnSpc>
                <a:spcPct val="80000"/>
              </a:lnSpc>
            </a:pPr>
            <a:r>
              <a:rPr lang="en-US">
                <a:ea typeface="Arial" charset="0"/>
              </a:rPr>
              <a:t>Uppercase/lowercase, accents affect order</a:t>
            </a:r>
          </a:p>
          <a:p>
            <a:pPr eaLnBrk="1" hangingPunct="1">
              <a:lnSpc>
                <a:spcPct val="80000"/>
              </a:lnSpc>
            </a:pPr>
            <a:r>
              <a:rPr lang="en-US">
                <a:ea typeface="Arial" charset="0"/>
              </a:rPr>
              <a:t>Norwegian: </a:t>
            </a:r>
            <a:r>
              <a:rPr lang="en-US">
                <a:latin typeface="Verdana" charset="0"/>
                <a:ea typeface="Arial" charset="0"/>
              </a:rPr>
              <a:t>…</a:t>
            </a:r>
            <a:r>
              <a:rPr lang="en-US">
                <a:ea typeface="Arial" charset="0"/>
              </a:rPr>
              <a:t> x y z </a:t>
            </a:r>
            <a:r>
              <a:rPr lang="en-US">
                <a:latin typeface="Verdana" charset="0"/>
                <a:ea typeface="Arial" charset="0"/>
              </a:rPr>
              <a:t>æ</a:t>
            </a:r>
            <a:r>
              <a:rPr lang="en-US">
                <a:ea typeface="Arial" charset="0"/>
              </a:rPr>
              <a:t> </a:t>
            </a:r>
            <a:r>
              <a:rPr lang="en-US">
                <a:latin typeface="Verdana" charset="0"/>
                <a:ea typeface="Arial" charset="0"/>
              </a:rPr>
              <a:t>ø</a:t>
            </a:r>
            <a:r>
              <a:rPr lang="en-US">
                <a:ea typeface="Arial" charset="0"/>
              </a:rPr>
              <a:t> </a:t>
            </a:r>
            <a:r>
              <a:rPr lang="en-US">
                <a:latin typeface="Verdana" charset="0"/>
                <a:ea typeface="Arial" charset="0"/>
              </a:rPr>
              <a:t>å</a:t>
            </a:r>
            <a:r>
              <a:rPr lang="en-US">
                <a:ea typeface="Arial" charset="0"/>
              </a:rPr>
              <a:t> </a:t>
            </a:r>
          </a:p>
          <a:p>
            <a:pPr eaLnBrk="1" hangingPunct="1">
              <a:lnSpc>
                <a:spcPct val="80000"/>
              </a:lnSpc>
            </a:pPr>
            <a:r>
              <a:rPr lang="en-US">
                <a:ea typeface="Arial" charset="0"/>
              </a:rPr>
              <a:t>Traditional Spanish: c, ch, d, </a:t>
            </a:r>
            <a:r>
              <a:rPr lang="en-US">
                <a:latin typeface="Verdana" charset="0"/>
                <a:ea typeface="Arial" charset="0"/>
              </a:rPr>
              <a:t>…</a:t>
            </a:r>
            <a:r>
              <a:rPr lang="en-US">
                <a:ea typeface="Arial" charset="0"/>
              </a:rPr>
              <a:t>, l, ll, m, </a:t>
            </a:r>
            <a:r>
              <a:rPr lang="en-US">
                <a:latin typeface="Verdana" charset="0"/>
                <a:ea typeface="Arial" charset="0"/>
              </a:rPr>
              <a:t>…</a:t>
            </a:r>
            <a:endParaRPr lang="en-US">
              <a:ea typeface="Arial" charset="0"/>
            </a:endParaRPr>
          </a:p>
          <a:p>
            <a:pPr eaLnBrk="1" hangingPunct="1">
              <a:lnSpc>
                <a:spcPct val="80000"/>
              </a:lnSpc>
            </a:pPr>
            <a:endParaRPr lang="en-US" sz="2000">
              <a:ea typeface="Arial" charset="0"/>
            </a:endParaRPr>
          </a:p>
          <a:p>
            <a:pPr eaLnBrk="1" hangingPunct="1">
              <a:lnSpc>
                <a:spcPct val="80000"/>
              </a:lnSpc>
              <a:buFontTx/>
              <a:buNone/>
            </a:pPr>
            <a:endParaRPr lang="en-US" sz="2400">
              <a:ea typeface="Arial" charset="0"/>
            </a:endParaRPr>
          </a:p>
        </p:txBody>
      </p:sp>
      <p:sp>
        <p:nvSpPr>
          <p:cNvPr id="11268"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1269"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1270" name="Slide Number Placeholder 5"/>
          <p:cNvSpPr>
            <a:spLocks noGrp="1"/>
          </p:cNvSpPr>
          <p:nvPr>
            <p:ph type="sldNum" sz="quarter" idx="12"/>
          </p:nvPr>
        </p:nvSpPr>
        <p:spPr>
          <a:noFill/>
        </p:spPr>
        <p:txBody>
          <a:bodyPr/>
          <a:lstStyle/>
          <a:p>
            <a:fld id="{6B412284-BEC0-C645-868C-70F523D94CE5}" type="slidenum">
              <a:rPr lang="en-US"/>
              <a:pPr/>
              <a:t>10</a:t>
            </a:fld>
            <a:endParaRPr lang="en-US"/>
          </a:p>
        </p:txBody>
      </p:sp>
      <p:graphicFrame>
        <p:nvGraphicFramePr>
          <p:cNvPr id="7" name="Table 6"/>
          <p:cNvGraphicFramePr>
            <a:graphicFrameLocks noGrp="1"/>
          </p:cNvGraphicFramePr>
          <p:nvPr/>
        </p:nvGraphicFramePr>
        <p:xfrm>
          <a:off x="914400" y="2753253"/>
          <a:ext cx="7391395" cy="3418947"/>
        </p:xfrm>
        <a:graphic>
          <a:graphicData uri="http://schemas.openxmlformats.org/drawingml/2006/table">
            <a:tbl>
              <a:tblPr/>
              <a:tblGrid>
                <a:gridCol w="584931"/>
                <a:gridCol w="425404"/>
                <a:gridCol w="425404"/>
                <a:gridCol w="425404"/>
                <a:gridCol w="425404"/>
                <a:gridCol w="425404"/>
                <a:gridCol w="425404"/>
                <a:gridCol w="425404"/>
                <a:gridCol w="425404"/>
                <a:gridCol w="425404"/>
                <a:gridCol w="425404"/>
                <a:gridCol w="425404"/>
                <a:gridCol w="425404"/>
                <a:gridCol w="425404"/>
                <a:gridCol w="425404"/>
                <a:gridCol w="425404"/>
                <a:gridCol w="425404"/>
              </a:tblGrid>
              <a:tr h="201706">
                <a:tc>
                  <a:txBody>
                    <a:bodyPr/>
                    <a:lstStyle/>
                    <a:p>
                      <a:pPr algn="ctr" fontAlgn="ctr"/>
                      <a:r>
                        <a:rPr lang="en-US" sz="1200" b="1" i="0" u="none" strike="noStrike">
                          <a:solidFill>
                            <a:srgbClr val="000000"/>
                          </a:solidFill>
                          <a:latin typeface="Arial"/>
                        </a:rPr>
                        <a:t>U+</a:t>
                      </a:r>
                    </a:p>
                  </a:txBody>
                  <a:tcPr marL="8771" marR="8771" marT="8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93300"/>
                      </a:solidFill>
                      <a:prstDash val="solid"/>
                      <a:round/>
                      <a:headEnd type="none" w="med" len="med"/>
                      <a:tailEnd type="none" w="med" len="med"/>
                    </a:lnB>
                    <a:solidFill>
                      <a:srgbClr val="CCFFFF"/>
                    </a:solidFill>
                  </a:tcPr>
                </a:tc>
                <a:tc>
                  <a:txBody>
                    <a:bodyPr/>
                    <a:lstStyle/>
                    <a:p>
                      <a:pPr algn="ctr" fontAlgn="ctr"/>
                      <a:r>
                        <a:rPr lang="en-US" sz="1200" b="1" i="0" u="none" strike="noStrike">
                          <a:solidFill>
                            <a:srgbClr val="000000"/>
                          </a:solidFill>
                          <a:latin typeface="Arial"/>
                        </a:rPr>
                        <a:t>0</a:t>
                      </a:r>
                    </a:p>
                  </a:txBody>
                  <a:tcPr marL="8771" marR="8771" marT="8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sz="1200" b="1" i="0" u="none" strike="noStrike">
                          <a:solidFill>
                            <a:srgbClr val="000000"/>
                          </a:solidFill>
                          <a:latin typeface="Arial"/>
                        </a:rPr>
                        <a:t>1</a:t>
                      </a:r>
                    </a:p>
                  </a:txBody>
                  <a:tcPr marL="8771" marR="8771" marT="8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sz="1200" b="1" i="0" u="none" strike="noStrike">
                          <a:solidFill>
                            <a:srgbClr val="000000"/>
                          </a:solidFill>
                          <a:latin typeface="Arial"/>
                        </a:rPr>
                        <a:t>2</a:t>
                      </a:r>
                    </a:p>
                  </a:txBody>
                  <a:tcPr marL="8771" marR="8771" marT="8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sz="1200" b="1" i="0" u="none" strike="noStrike">
                          <a:solidFill>
                            <a:srgbClr val="000000"/>
                          </a:solidFill>
                          <a:latin typeface="Arial"/>
                        </a:rPr>
                        <a:t>3</a:t>
                      </a:r>
                    </a:p>
                  </a:txBody>
                  <a:tcPr marL="8771" marR="8771" marT="8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sz="1200" b="1" i="0" u="none" strike="noStrike">
                          <a:solidFill>
                            <a:srgbClr val="000000"/>
                          </a:solidFill>
                          <a:latin typeface="Arial"/>
                        </a:rPr>
                        <a:t>4</a:t>
                      </a:r>
                    </a:p>
                  </a:txBody>
                  <a:tcPr marL="8771" marR="8771" marT="8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sz="1200" b="1" i="0" u="none" strike="noStrike">
                          <a:solidFill>
                            <a:srgbClr val="000000"/>
                          </a:solidFill>
                          <a:latin typeface="Arial"/>
                        </a:rPr>
                        <a:t>5</a:t>
                      </a:r>
                    </a:p>
                  </a:txBody>
                  <a:tcPr marL="8771" marR="8771" marT="8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sz="1200" b="1" i="0" u="none" strike="noStrike">
                          <a:solidFill>
                            <a:srgbClr val="000000"/>
                          </a:solidFill>
                          <a:latin typeface="Arial"/>
                        </a:rPr>
                        <a:t>6</a:t>
                      </a:r>
                    </a:p>
                  </a:txBody>
                  <a:tcPr marL="8771" marR="8771" marT="8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sz="1200" b="1" i="0" u="none" strike="noStrike">
                          <a:solidFill>
                            <a:srgbClr val="000000"/>
                          </a:solidFill>
                          <a:latin typeface="Arial"/>
                        </a:rPr>
                        <a:t>7</a:t>
                      </a:r>
                    </a:p>
                  </a:txBody>
                  <a:tcPr marL="8771" marR="8771" marT="8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sz="1200" b="1" i="0" u="none" strike="noStrike">
                          <a:solidFill>
                            <a:srgbClr val="000000"/>
                          </a:solidFill>
                          <a:latin typeface="Arial"/>
                        </a:rPr>
                        <a:t>8</a:t>
                      </a:r>
                    </a:p>
                  </a:txBody>
                  <a:tcPr marL="8771" marR="8771" marT="8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sz="1200" b="1" i="0" u="none" strike="noStrike">
                          <a:solidFill>
                            <a:srgbClr val="000000"/>
                          </a:solidFill>
                          <a:latin typeface="Arial"/>
                        </a:rPr>
                        <a:t>9</a:t>
                      </a:r>
                    </a:p>
                  </a:txBody>
                  <a:tcPr marL="8771" marR="8771" marT="8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sz="1200" b="1" i="0" u="none" strike="noStrike">
                          <a:solidFill>
                            <a:srgbClr val="000000"/>
                          </a:solidFill>
                          <a:latin typeface="Arial"/>
                        </a:rPr>
                        <a:t>A</a:t>
                      </a:r>
                    </a:p>
                  </a:txBody>
                  <a:tcPr marL="8771" marR="8771" marT="8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sz="1200" b="1" i="0" u="none" strike="noStrike">
                          <a:solidFill>
                            <a:srgbClr val="000000"/>
                          </a:solidFill>
                          <a:latin typeface="Arial"/>
                        </a:rPr>
                        <a:t>B</a:t>
                      </a:r>
                    </a:p>
                  </a:txBody>
                  <a:tcPr marL="8771" marR="8771" marT="8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sz="1200" b="1" i="0" u="none" strike="noStrike">
                          <a:solidFill>
                            <a:srgbClr val="000000"/>
                          </a:solidFill>
                          <a:latin typeface="Arial"/>
                        </a:rPr>
                        <a:t>C</a:t>
                      </a:r>
                    </a:p>
                  </a:txBody>
                  <a:tcPr marL="8771" marR="8771" marT="8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sz="1200" b="1" i="0" u="none" strike="noStrike">
                          <a:solidFill>
                            <a:srgbClr val="000000"/>
                          </a:solidFill>
                          <a:latin typeface="Arial"/>
                        </a:rPr>
                        <a:t>D</a:t>
                      </a:r>
                    </a:p>
                  </a:txBody>
                  <a:tcPr marL="8771" marR="8771" marT="8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sz="1200" b="1" i="0" u="none" strike="noStrike">
                          <a:solidFill>
                            <a:srgbClr val="000000"/>
                          </a:solidFill>
                          <a:latin typeface="Arial"/>
                        </a:rPr>
                        <a:t>E</a:t>
                      </a:r>
                    </a:p>
                  </a:txBody>
                  <a:tcPr marL="8771" marR="8771" marT="8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sz="1200" b="1" i="0" u="none" strike="noStrike">
                          <a:solidFill>
                            <a:srgbClr val="000000"/>
                          </a:solidFill>
                          <a:latin typeface="Arial"/>
                        </a:rPr>
                        <a:t>F</a:t>
                      </a:r>
                    </a:p>
                  </a:txBody>
                  <a:tcPr marL="8771" marR="8771" marT="877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r>
              <a:tr h="201706">
                <a:tc>
                  <a:txBody>
                    <a:bodyPr/>
                    <a:lstStyle/>
                    <a:p>
                      <a:pPr algn="ctr" fontAlgn="ctr"/>
                      <a:r>
                        <a:rPr lang="en-US" sz="1200" b="1" i="0" u="none" strike="noStrike">
                          <a:solidFill>
                            <a:srgbClr val="000000"/>
                          </a:solidFill>
                          <a:latin typeface="Arial"/>
                        </a:rPr>
                        <a:t>0000</a:t>
                      </a:r>
                    </a:p>
                  </a:txBody>
                  <a:tcPr marL="8771" marR="8771" marT="8771" marB="0" anchor="ctr">
                    <a:lnL w="6350" cap="flat" cmpd="sng" algn="ctr">
                      <a:solidFill>
                        <a:srgbClr val="993300"/>
                      </a:solidFill>
                      <a:prstDash val="solid"/>
                      <a:round/>
                      <a:headEnd type="none" w="med" len="med"/>
                      <a:tailEnd type="none" w="med" len="med"/>
                    </a:lnL>
                    <a:lnR w="6350" cap="flat" cmpd="sng" algn="ctr">
                      <a:solidFill>
                        <a:srgbClr val="993300"/>
                      </a:solidFill>
                      <a:prstDash val="solid"/>
                      <a:round/>
                      <a:headEnd type="none" w="med" len="med"/>
                      <a:tailEnd type="none" w="med" len="med"/>
                    </a:lnR>
                    <a:lnT w="6350" cap="flat" cmpd="sng" algn="ctr">
                      <a:solidFill>
                        <a:srgbClr val="993300"/>
                      </a:solidFill>
                      <a:prstDash val="solid"/>
                      <a:round/>
                      <a:headEnd type="none" w="med" len="med"/>
                      <a:tailEnd type="none" w="med" len="med"/>
                    </a:lnT>
                    <a:lnB w="6350" cap="flat" cmpd="sng" algn="ctr">
                      <a:solidFill>
                        <a:srgbClr val="993300"/>
                      </a:solidFill>
                      <a:prstDash val="solid"/>
                      <a:round/>
                      <a:headEnd type="none" w="med" len="med"/>
                      <a:tailEnd type="none" w="med" len="med"/>
                    </a:lnB>
                    <a:solidFill>
                      <a:srgbClr val="FFCC00"/>
                    </a:solidFill>
                  </a:tcPr>
                </a:tc>
                <a:tc>
                  <a:txBody>
                    <a:bodyPr/>
                    <a:lstStyle/>
                    <a:p>
                      <a:pPr algn="ctr" fontAlgn="b"/>
                      <a:r>
                        <a:rPr lang="en-US" sz="1050" b="0" i="0" u="none" strike="noStrike">
                          <a:solidFill>
                            <a:srgbClr val="000000"/>
                          </a:solidFill>
                          <a:latin typeface="Arial"/>
                        </a:rPr>
                        <a:t>NUL</a:t>
                      </a:r>
                    </a:p>
                  </a:txBody>
                  <a:tcPr marL="8771" marR="8771" marT="8771" marB="0" anchor="b">
                    <a:lnL w="6350" cap="flat" cmpd="sng" algn="ctr">
                      <a:solidFill>
                        <a:srgbClr val="9933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SOH</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STX</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ETX</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EOT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ENQ</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ACK</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BEL</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BS</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HT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LF</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VT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FF</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CR</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SO</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SI</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3788">
                <a:tc>
                  <a:txBody>
                    <a:bodyPr/>
                    <a:lstStyle/>
                    <a:p>
                      <a:pPr algn="ctr" fontAlgn="ctr"/>
                      <a:r>
                        <a:rPr lang="en-US" sz="1200" b="1" i="0" u="none" strike="noStrike">
                          <a:solidFill>
                            <a:srgbClr val="000000"/>
                          </a:solidFill>
                          <a:latin typeface="Arial"/>
                        </a:rPr>
                        <a:t>0010</a:t>
                      </a:r>
                    </a:p>
                  </a:txBody>
                  <a:tcPr marL="8771" marR="8771" marT="8771" marB="0" anchor="ctr">
                    <a:lnL w="6350" cap="flat" cmpd="sng" algn="ctr">
                      <a:solidFill>
                        <a:srgbClr val="993300"/>
                      </a:solidFill>
                      <a:prstDash val="solid"/>
                      <a:round/>
                      <a:headEnd type="none" w="med" len="med"/>
                      <a:tailEnd type="none" w="med" len="med"/>
                    </a:lnL>
                    <a:lnR w="6350" cap="flat" cmpd="sng" algn="ctr">
                      <a:solidFill>
                        <a:srgbClr val="993300"/>
                      </a:solidFill>
                      <a:prstDash val="solid"/>
                      <a:round/>
                      <a:headEnd type="none" w="med" len="med"/>
                      <a:tailEnd type="none" w="med" len="med"/>
                    </a:lnR>
                    <a:lnT w="6350" cap="flat" cmpd="sng" algn="ctr">
                      <a:solidFill>
                        <a:srgbClr val="993300"/>
                      </a:solidFill>
                      <a:prstDash val="solid"/>
                      <a:round/>
                      <a:headEnd type="none" w="med" len="med"/>
                      <a:tailEnd type="none" w="med" len="med"/>
                    </a:lnT>
                    <a:lnB w="6350" cap="flat" cmpd="sng" algn="ctr">
                      <a:solidFill>
                        <a:srgbClr val="993300"/>
                      </a:solidFill>
                      <a:prstDash val="solid"/>
                      <a:round/>
                      <a:headEnd type="none" w="med" len="med"/>
                      <a:tailEnd type="none" w="med" len="med"/>
                    </a:lnB>
                    <a:solidFill>
                      <a:srgbClr val="FFCC00"/>
                    </a:solidFill>
                  </a:tcPr>
                </a:tc>
                <a:tc>
                  <a:txBody>
                    <a:bodyPr/>
                    <a:lstStyle/>
                    <a:p>
                      <a:pPr algn="ctr" fontAlgn="b"/>
                      <a:r>
                        <a:rPr lang="en-US" sz="1050" b="0" i="0" u="none" strike="noStrike">
                          <a:solidFill>
                            <a:srgbClr val="000000"/>
                          </a:solidFill>
                          <a:latin typeface="Arial"/>
                        </a:rPr>
                        <a:t>DLE</a:t>
                      </a:r>
                    </a:p>
                  </a:txBody>
                  <a:tcPr marL="8771" marR="8771" marT="8771" marB="0" anchor="b">
                    <a:lnL w="6350" cap="flat" cmpd="sng" algn="ctr">
                      <a:solidFill>
                        <a:srgbClr val="9933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DC1</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DC2</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DC3</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DC4</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NAK</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SYN</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ETB</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CAN</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EM</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SUB</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ESC</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FS</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GS</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RS</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US</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1706">
                <a:tc>
                  <a:txBody>
                    <a:bodyPr/>
                    <a:lstStyle/>
                    <a:p>
                      <a:pPr algn="ctr" fontAlgn="ctr"/>
                      <a:r>
                        <a:rPr lang="en-US" sz="1200" b="1" i="0" u="none" strike="noStrike">
                          <a:solidFill>
                            <a:srgbClr val="000000"/>
                          </a:solidFill>
                          <a:latin typeface="Arial"/>
                        </a:rPr>
                        <a:t>0020</a:t>
                      </a:r>
                    </a:p>
                  </a:txBody>
                  <a:tcPr marL="8771" marR="8771" marT="8771" marB="0" anchor="ctr">
                    <a:lnL w="6350" cap="flat" cmpd="sng" algn="ctr">
                      <a:solidFill>
                        <a:srgbClr val="993300"/>
                      </a:solidFill>
                      <a:prstDash val="solid"/>
                      <a:round/>
                      <a:headEnd type="none" w="med" len="med"/>
                      <a:tailEnd type="none" w="med" len="med"/>
                    </a:lnL>
                    <a:lnR w="6350" cap="flat" cmpd="sng" algn="ctr">
                      <a:solidFill>
                        <a:srgbClr val="993300"/>
                      </a:solidFill>
                      <a:prstDash val="solid"/>
                      <a:round/>
                      <a:headEnd type="none" w="med" len="med"/>
                      <a:tailEnd type="none" w="med" len="med"/>
                    </a:lnR>
                    <a:lnT w="6350" cap="flat" cmpd="sng" algn="ctr">
                      <a:solidFill>
                        <a:srgbClr val="993300"/>
                      </a:solidFill>
                      <a:prstDash val="solid"/>
                      <a:round/>
                      <a:headEnd type="none" w="med" len="med"/>
                      <a:tailEnd type="none" w="med" len="med"/>
                    </a:lnT>
                    <a:lnB w="6350" cap="flat" cmpd="sng" algn="ctr">
                      <a:solidFill>
                        <a:srgbClr val="993300"/>
                      </a:solidFill>
                      <a:prstDash val="solid"/>
                      <a:round/>
                      <a:headEnd type="none" w="med" len="med"/>
                      <a:tailEnd type="none" w="med" len="med"/>
                    </a:lnB>
                    <a:solidFill>
                      <a:srgbClr val="FFCC00"/>
                    </a:solidFill>
                  </a:tcPr>
                </a:tc>
                <a:tc>
                  <a:txBody>
                    <a:bodyPr/>
                    <a:lstStyle/>
                    <a:p>
                      <a:pPr algn="ctr" fontAlgn="b"/>
                      <a:r>
                        <a:rPr lang="en-US" sz="1050" b="0" i="0" u="none" strike="noStrike">
                          <a:solidFill>
                            <a:srgbClr val="000000"/>
                          </a:solidFill>
                          <a:latin typeface="Arial"/>
                        </a:rPr>
                        <a:t>SP</a:t>
                      </a:r>
                    </a:p>
                  </a:txBody>
                  <a:tcPr marL="8771" marR="8771" marT="8771" marB="0" anchor="b">
                    <a:lnL w="6350" cap="flat" cmpd="sng" algn="ctr">
                      <a:solidFill>
                        <a:srgbClr val="9933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&amp;</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1706">
                <a:tc>
                  <a:txBody>
                    <a:bodyPr/>
                    <a:lstStyle/>
                    <a:p>
                      <a:pPr algn="ctr" fontAlgn="ctr"/>
                      <a:r>
                        <a:rPr lang="en-US" sz="1200" b="1" i="0" u="none" strike="noStrike">
                          <a:solidFill>
                            <a:srgbClr val="000000"/>
                          </a:solidFill>
                          <a:latin typeface="Arial"/>
                        </a:rPr>
                        <a:t>0030</a:t>
                      </a:r>
                    </a:p>
                  </a:txBody>
                  <a:tcPr marL="8771" marR="8771" marT="8771" marB="0" anchor="ctr">
                    <a:lnL w="6350" cap="flat" cmpd="sng" algn="ctr">
                      <a:solidFill>
                        <a:srgbClr val="993300"/>
                      </a:solidFill>
                      <a:prstDash val="solid"/>
                      <a:round/>
                      <a:headEnd type="none" w="med" len="med"/>
                      <a:tailEnd type="none" w="med" len="med"/>
                    </a:lnL>
                    <a:lnR w="6350" cap="flat" cmpd="sng" algn="ctr">
                      <a:solidFill>
                        <a:srgbClr val="993300"/>
                      </a:solidFill>
                      <a:prstDash val="solid"/>
                      <a:round/>
                      <a:headEnd type="none" w="med" len="med"/>
                      <a:tailEnd type="none" w="med" len="med"/>
                    </a:lnR>
                    <a:lnT w="6350" cap="flat" cmpd="sng" algn="ctr">
                      <a:solidFill>
                        <a:srgbClr val="993300"/>
                      </a:solidFill>
                      <a:prstDash val="solid"/>
                      <a:round/>
                      <a:headEnd type="none" w="med" len="med"/>
                      <a:tailEnd type="none" w="med" len="med"/>
                    </a:lnT>
                    <a:lnB w="6350" cap="flat" cmpd="sng" algn="ctr">
                      <a:solidFill>
                        <a:srgbClr val="993300"/>
                      </a:solidFill>
                      <a:prstDash val="solid"/>
                      <a:round/>
                      <a:headEnd type="none" w="med" len="med"/>
                      <a:tailEnd type="none" w="med" len="med"/>
                    </a:lnB>
                    <a:solidFill>
                      <a:srgbClr val="FFCC00"/>
                    </a:solidFill>
                  </a:tcPr>
                </a:tc>
                <a:tc>
                  <a:txBody>
                    <a:bodyPr/>
                    <a:lstStyle/>
                    <a:p>
                      <a:pPr algn="ctr" fontAlgn="b"/>
                      <a:r>
                        <a:rPr lang="en-US" sz="1200" b="0" i="0" u="none" strike="noStrike">
                          <a:solidFill>
                            <a:srgbClr val="000000"/>
                          </a:solidFill>
                          <a:latin typeface="Arial"/>
                        </a:rPr>
                        <a:t>0</a:t>
                      </a:r>
                    </a:p>
                  </a:txBody>
                  <a:tcPr marL="8771" marR="8771" marT="8771" marB="0" anchor="b">
                    <a:lnL w="6350" cap="flat" cmpd="sng" algn="ctr">
                      <a:solidFill>
                        <a:srgbClr val="9933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1</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2</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3</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4</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5</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6</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7</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8</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9</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&lt;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&gt;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1706">
                <a:tc>
                  <a:txBody>
                    <a:bodyPr/>
                    <a:lstStyle/>
                    <a:p>
                      <a:pPr algn="ctr" fontAlgn="ctr"/>
                      <a:r>
                        <a:rPr lang="en-US" sz="1200" b="1" i="0" u="none" strike="noStrike">
                          <a:solidFill>
                            <a:srgbClr val="000000"/>
                          </a:solidFill>
                          <a:latin typeface="Arial"/>
                        </a:rPr>
                        <a:t>0040</a:t>
                      </a:r>
                    </a:p>
                  </a:txBody>
                  <a:tcPr marL="8771" marR="8771" marT="8771" marB="0" anchor="ctr">
                    <a:lnL w="6350" cap="flat" cmpd="sng" algn="ctr">
                      <a:solidFill>
                        <a:srgbClr val="993300"/>
                      </a:solidFill>
                      <a:prstDash val="solid"/>
                      <a:round/>
                      <a:headEnd type="none" w="med" len="med"/>
                      <a:tailEnd type="none" w="med" len="med"/>
                    </a:lnL>
                    <a:lnR w="6350" cap="flat" cmpd="sng" algn="ctr">
                      <a:solidFill>
                        <a:srgbClr val="993300"/>
                      </a:solidFill>
                      <a:prstDash val="solid"/>
                      <a:round/>
                      <a:headEnd type="none" w="med" len="med"/>
                      <a:tailEnd type="none" w="med" len="med"/>
                    </a:lnR>
                    <a:lnT w="6350" cap="flat" cmpd="sng" algn="ctr">
                      <a:solidFill>
                        <a:srgbClr val="993300"/>
                      </a:solidFill>
                      <a:prstDash val="solid"/>
                      <a:round/>
                      <a:headEnd type="none" w="med" len="med"/>
                      <a:tailEnd type="none" w="med" len="med"/>
                    </a:lnT>
                    <a:lnB w="6350" cap="flat" cmpd="sng" algn="ctr">
                      <a:solidFill>
                        <a:srgbClr val="993300"/>
                      </a:solidFill>
                      <a:prstDash val="solid"/>
                      <a:round/>
                      <a:headEnd type="none" w="med" len="med"/>
                      <a:tailEnd type="none" w="med" len="med"/>
                    </a:lnB>
                    <a:solidFill>
                      <a:srgbClr val="FFCC00"/>
                    </a:solidFill>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9933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B</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C</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D</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E</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F</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G</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H</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I</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J</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K</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L</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M</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N</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O</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1706">
                <a:tc>
                  <a:txBody>
                    <a:bodyPr/>
                    <a:lstStyle/>
                    <a:p>
                      <a:pPr algn="ctr" fontAlgn="ctr"/>
                      <a:r>
                        <a:rPr lang="en-US" sz="1200" b="1" i="0" u="none" strike="noStrike">
                          <a:solidFill>
                            <a:srgbClr val="000000"/>
                          </a:solidFill>
                          <a:latin typeface="Arial"/>
                        </a:rPr>
                        <a:t>0050</a:t>
                      </a:r>
                    </a:p>
                  </a:txBody>
                  <a:tcPr marL="8771" marR="8771" marT="8771" marB="0" anchor="ctr">
                    <a:lnL w="6350" cap="flat" cmpd="sng" algn="ctr">
                      <a:solidFill>
                        <a:srgbClr val="993300"/>
                      </a:solidFill>
                      <a:prstDash val="solid"/>
                      <a:round/>
                      <a:headEnd type="none" w="med" len="med"/>
                      <a:tailEnd type="none" w="med" len="med"/>
                    </a:lnL>
                    <a:lnR w="6350" cap="flat" cmpd="sng" algn="ctr">
                      <a:solidFill>
                        <a:srgbClr val="993300"/>
                      </a:solidFill>
                      <a:prstDash val="solid"/>
                      <a:round/>
                      <a:headEnd type="none" w="med" len="med"/>
                      <a:tailEnd type="none" w="med" len="med"/>
                    </a:lnR>
                    <a:lnT w="6350" cap="flat" cmpd="sng" algn="ctr">
                      <a:solidFill>
                        <a:srgbClr val="993300"/>
                      </a:solidFill>
                      <a:prstDash val="solid"/>
                      <a:round/>
                      <a:headEnd type="none" w="med" len="med"/>
                      <a:tailEnd type="none" w="med" len="med"/>
                    </a:lnT>
                    <a:lnB w="6350" cap="flat" cmpd="sng" algn="ctr">
                      <a:solidFill>
                        <a:srgbClr val="993300"/>
                      </a:solidFill>
                      <a:prstDash val="solid"/>
                      <a:round/>
                      <a:headEnd type="none" w="med" len="med"/>
                      <a:tailEnd type="none" w="med" len="med"/>
                    </a:lnB>
                    <a:solidFill>
                      <a:srgbClr val="FFCC00"/>
                    </a:solidFill>
                  </a:tcPr>
                </a:tc>
                <a:tc>
                  <a:txBody>
                    <a:bodyPr/>
                    <a:lstStyle/>
                    <a:p>
                      <a:pPr algn="ctr" fontAlgn="b"/>
                      <a:r>
                        <a:rPr lang="en-US" sz="1200" b="0" i="0" u="none" strike="noStrike">
                          <a:solidFill>
                            <a:srgbClr val="000000"/>
                          </a:solidFill>
                          <a:latin typeface="Arial"/>
                        </a:rPr>
                        <a:t>P</a:t>
                      </a:r>
                    </a:p>
                  </a:txBody>
                  <a:tcPr marL="8771" marR="8771" marT="8771" marB="0" anchor="b">
                    <a:lnL w="6350" cap="flat" cmpd="sng" algn="ctr">
                      <a:solidFill>
                        <a:srgbClr val="9933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Q</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R</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S</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U</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V</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W</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X</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Y</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Z</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_</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1706">
                <a:tc>
                  <a:txBody>
                    <a:bodyPr/>
                    <a:lstStyle/>
                    <a:p>
                      <a:pPr algn="ctr" fontAlgn="ctr"/>
                      <a:r>
                        <a:rPr lang="en-US" sz="1200" b="1" i="0" u="none" strike="noStrike">
                          <a:solidFill>
                            <a:srgbClr val="000000"/>
                          </a:solidFill>
                          <a:latin typeface="Arial"/>
                        </a:rPr>
                        <a:t>0060</a:t>
                      </a:r>
                    </a:p>
                  </a:txBody>
                  <a:tcPr marL="8771" marR="8771" marT="8771" marB="0" anchor="ctr">
                    <a:lnL w="6350" cap="flat" cmpd="sng" algn="ctr">
                      <a:solidFill>
                        <a:srgbClr val="993300"/>
                      </a:solidFill>
                      <a:prstDash val="solid"/>
                      <a:round/>
                      <a:headEnd type="none" w="med" len="med"/>
                      <a:tailEnd type="none" w="med" len="med"/>
                    </a:lnL>
                    <a:lnR w="6350" cap="flat" cmpd="sng" algn="ctr">
                      <a:solidFill>
                        <a:srgbClr val="993300"/>
                      </a:solidFill>
                      <a:prstDash val="solid"/>
                      <a:round/>
                      <a:headEnd type="none" w="med" len="med"/>
                      <a:tailEnd type="none" w="med" len="med"/>
                    </a:lnR>
                    <a:lnT w="6350" cap="flat" cmpd="sng" algn="ctr">
                      <a:solidFill>
                        <a:srgbClr val="993300"/>
                      </a:solidFill>
                      <a:prstDash val="solid"/>
                      <a:round/>
                      <a:headEnd type="none" w="med" len="med"/>
                      <a:tailEnd type="none" w="med" len="med"/>
                    </a:lnT>
                    <a:lnB w="6350" cap="flat" cmpd="sng" algn="ctr">
                      <a:solidFill>
                        <a:srgbClr val="993300"/>
                      </a:solidFill>
                      <a:prstDash val="solid"/>
                      <a:round/>
                      <a:headEnd type="none" w="med" len="med"/>
                      <a:tailEnd type="none" w="med" len="med"/>
                    </a:lnB>
                    <a:solidFill>
                      <a:srgbClr val="FFCC00"/>
                    </a:solidFill>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9933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b</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c</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d</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e</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f</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g</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h</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i</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j</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k</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l</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m</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n</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o</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1706">
                <a:tc>
                  <a:txBody>
                    <a:bodyPr/>
                    <a:lstStyle/>
                    <a:p>
                      <a:pPr algn="ctr" fontAlgn="ctr"/>
                      <a:r>
                        <a:rPr lang="en-US" sz="1200" b="1" i="0" u="none" strike="noStrike">
                          <a:solidFill>
                            <a:srgbClr val="000000"/>
                          </a:solidFill>
                          <a:latin typeface="Arial"/>
                        </a:rPr>
                        <a:t>0070</a:t>
                      </a:r>
                    </a:p>
                  </a:txBody>
                  <a:tcPr marL="8771" marR="8771" marT="8771" marB="0" anchor="ctr">
                    <a:lnL w="6350" cap="flat" cmpd="sng" algn="ctr">
                      <a:solidFill>
                        <a:srgbClr val="993300"/>
                      </a:solidFill>
                      <a:prstDash val="solid"/>
                      <a:round/>
                      <a:headEnd type="none" w="med" len="med"/>
                      <a:tailEnd type="none" w="med" len="med"/>
                    </a:lnL>
                    <a:lnR w="6350" cap="flat" cmpd="sng" algn="ctr">
                      <a:solidFill>
                        <a:srgbClr val="993300"/>
                      </a:solidFill>
                      <a:prstDash val="solid"/>
                      <a:round/>
                      <a:headEnd type="none" w="med" len="med"/>
                      <a:tailEnd type="none" w="med" len="med"/>
                    </a:lnR>
                    <a:lnT w="6350" cap="flat" cmpd="sng" algn="ctr">
                      <a:solidFill>
                        <a:srgbClr val="993300"/>
                      </a:solidFill>
                      <a:prstDash val="solid"/>
                      <a:round/>
                      <a:headEnd type="none" w="med" len="med"/>
                      <a:tailEnd type="none" w="med" len="med"/>
                    </a:lnT>
                    <a:lnB w="6350" cap="flat" cmpd="sng" algn="ctr">
                      <a:solidFill>
                        <a:srgbClr val="993300"/>
                      </a:solidFill>
                      <a:prstDash val="solid"/>
                      <a:round/>
                      <a:headEnd type="none" w="med" len="med"/>
                      <a:tailEnd type="none" w="med" len="med"/>
                    </a:lnB>
                    <a:solidFill>
                      <a:srgbClr val="FFCC00"/>
                    </a:solidFill>
                  </a:tcPr>
                </a:tc>
                <a:tc>
                  <a:txBody>
                    <a:bodyPr/>
                    <a:lstStyle/>
                    <a:p>
                      <a:pPr algn="ctr" fontAlgn="b"/>
                      <a:r>
                        <a:rPr lang="en-US" sz="1200" b="0" i="0" u="none" strike="noStrike">
                          <a:solidFill>
                            <a:srgbClr val="000000"/>
                          </a:solidFill>
                          <a:latin typeface="Arial"/>
                        </a:rPr>
                        <a:t>p</a:t>
                      </a:r>
                    </a:p>
                  </a:txBody>
                  <a:tcPr marL="8771" marR="8771" marT="8771" marB="0" anchor="b">
                    <a:lnL w="6350" cap="flat" cmpd="sng" algn="ctr">
                      <a:solidFill>
                        <a:srgbClr val="9933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q</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r</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s</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u</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v</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w</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x</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y</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z</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DEL</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1706">
                <a:tc>
                  <a:txBody>
                    <a:bodyPr/>
                    <a:lstStyle/>
                    <a:p>
                      <a:pPr algn="ctr" fontAlgn="ctr"/>
                      <a:r>
                        <a:rPr lang="en-US" sz="1200" b="1" i="0" u="none" strike="noStrike">
                          <a:solidFill>
                            <a:srgbClr val="000000"/>
                          </a:solidFill>
                          <a:latin typeface="Arial"/>
                        </a:rPr>
                        <a:t>0080</a:t>
                      </a:r>
                    </a:p>
                  </a:txBody>
                  <a:tcPr marL="8771" marR="8771" marT="8771" marB="0" anchor="ctr">
                    <a:lnL w="6350" cap="flat" cmpd="sng" algn="ctr">
                      <a:solidFill>
                        <a:srgbClr val="993300"/>
                      </a:solidFill>
                      <a:prstDash val="solid"/>
                      <a:round/>
                      <a:headEnd type="none" w="med" len="med"/>
                      <a:tailEnd type="none" w="med" len="med"/>
                    </a:lnL>
                    <a:lnR w="6350" cap="flat" cmpd="sng" algn="ctr">
                      <a:solidFill>
                        <a:srgbClr val="993300"/>
                      </a:solidFill>
                      <a:prstDash val="solid"/>
                      <a:round/>
                      <a:headEnd type="none" w="med" len="med"/>
                      <a:tailEnd type="none" w="med" len="med"/>
                    </a:lnR>
                    <a:lnT w="6350" cap="flat" cmpd="sng" algn="ctr">
                      <a:solidFill>
                        <a:srgbClr val="993300"/>
                      </a:solidFill>
                      <a:prstDash val="solid"/>
                      <a:round/>
                      <a:headEnd type="none" w="med" len="med"/>
                      <a:tailEnd type="none" w="med" len="med"/>
                    </a:lnT>
                    <a:lnB w="6350" cap="flat" cmpd="sng" algn="ctr">
                      <a:solidFill>
                        <a:srgbClr val="993300"/>
                      </a:solidFill>
                      <a:prstDash val="solid"/>
                      <a:round/>
                      <a:headEnd type="none" w="med" len="med"/>
                      <a:tailEnd type="none" w="med" len="med"/>
                    </a:lnB>
                    <a:solidFill>
                      <a:srgbClr val="FFCC00"/>
                    </a:solidFill>
                  </a:tcPr>
                </a:tc>
                <a:tc>
                  <a:txBody>
                    <a:bodyPr/>
                    <a:lstStyle/>
                    <a:p>
                      <a:pPr algn="ctr" fontAlgn="b"/>
                      <a:r>
                        <a:rPr lang="en-US" sz="1050" b="0" i="0" u="none" strike="noStrike">
                          <a:solidFill>
                            <a:srgbClr val="000000"/>
                          </a:solidFill>
                          <a:latin typeface="Arial"/>
                        </a:rPr>
                        <a:t>PAD</a:t>
                      </a:r>
                    </a:p>
                  </a:txBody>
                  <a:tcPr marL="8771" marR="8771" marT="8771" marB="0" anchor="b">
                    <a:lnL w="6350" cap="flat" cmpd="sng" algn="ctr">
                      <a:solidFill>
                        <a:srgbClr val="9933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HOP</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BPH</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NBH</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IND</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NEL</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SSA</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ESA</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HTS</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HTJ</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VTS</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PLD</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PLU</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RI</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SS2</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SS3</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1706">
                <a:tc>
                  <a:txBody>
                    <a:bodyPr/>
                    <a:lstStyle/>
                    <a:p>
                      <a:pPr algn="ctr" fontAlgn="ctr"/>
                      <a:r>
                        <a:rPr lang="en-US" sz="1200" b="1" i="0" u="none" strike="noStrike">
                          <a:solidFill>
                            <a:srgbClr val="000000"/>
                          </a:solidFill>
                          <a:latin typeface="Arial"/>
                        </a:rPr>
                        <a:t>0090</a:t>
                      </a:r>
                    </a:p>
                  </a:txBody>
                  <a:tcPr marL="8771" marR="8771" marT="8771" marB="0" anchor="ctr">
                    <a:lnL w="6350" cap="flat" cmpd="sng" algn="ctr">
                      <a:solidFill>
                        <a:srgbClr val="993300"/>
                      </a:solidFill>
                      <a:prstDash val="solid"/>
                      <a:round/>
                      <a:headEnd type="none" w="med" len="med"/>
                      <a:tailEnd type="none" w="med" len="med"/>
                    </a:lnL>
                    <a:lnR w="6350" cap="flat" cmpd="sng" algn="ctr">
                      <a:solidFill>
                        <a:srgbClr val="993300"/>
                      </a:solidFill>
                      <a:prstDash val="solid"/>
                      <a:round/>
                      <a:headEnd type="none" w="med" len="med"/>
                      <a:tailEnd type="none" w="med" len="med"/>
                    </a:lnR>
                    <a:lnT w="6350" cap="flat" cmpd="sng" algn="ctr">
                      <a:solidFill>
                        <a:srgbClr val="993300"/>
                      </a:solidFill>
                      <a:prstDash val="solid"/>
                      <a:round/>
                      <a:headEnd type="none" w="med" len="med"/>
                      <a:tailEnd type="none" w="med" len="med"/>
                    </a:lnT>
                    <a:lnB w="6350" cap="flat" cmpd="sng" algn="ctr">
                      <a:solidFill>
                        <a:srgbClr val="993300"/>
                      </a:solidFill>
                      <a:prstDash val="solid"/>
                      <a:round/>
                      <a:headEnd type="none" w="med" len="med"/>
                      <a:tailEnd type="none" w="med" len="med"/>
                    </a:lnB>
                    <a:solidFill>
                      <a:srgbClr val="FFCC00"/>
                    </a:solidFill>
                  </a:tcPr>
                </a:tc>
                <a:tc>
                  <a:txBody>
                    <a:bodyPr/>
                    <a:lstStyle/>
                    <a:p>
                      <a:pPr algn="ctr" fontAlgn="b"/>
                      <a:r>
                        <a:rPr lang="en-US" sz="1050" b="0" i="0" u="none" strike="noStrike">
                          <a:solidFill>
                            <a:srgbClr val="000000"/>
                          </a:solidFill>
                          <a:latin typeface="Arial"/>
                        </a:rPr>
                        <a:t>DCS</a:t>
                      </a:r>
                    </a:p>
                  </a:txBody>
                  <a:tcPr marL="8771" marR="8771" marT="8771" marB="0" anchor="b">
                    <a:lnL w="6350" cap="flat" cmpd="sng" algn="ctr">
                      <a:solidFill>
                        <a:srgbClr val="9933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PU1</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PU2</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STS</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CCH</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MW</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SPA</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EPA</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SOS</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SGCI</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SCI</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CSI</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ST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OSC</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PM</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APC</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1706">
                <a:tc>
                  <a:txBody>
                    <a:bodyPr/>
                    <a:lstStyle/>
                    <a:p>
                      <a:pPr algn="ctr" fontAlgn="ctr"/>
                      <a:r>
                        <a:rPr lang="en-US" sz="1200" b="1" i="0" u="none" strike="noStrike">
                          <a:solidFill>
                            <a:srgbClr val="000000"/>
                          </a:solidFill>
                          <a:latin typeface="Arial"/>
                        </a:rPr>
                        <a:t>00A0</a:t>
                      </a:r>
                    </a:p>
                  </a:txBody>
                  <a:tcPr marL="8771" marR="8771" marT="8771" marB="0" anchor="ctr">
                    <a:lnL w="6350" cap="flat" cmpd="sng" algn="ctr">
                      <a:solidFill>
                        <a:srgbClr val="993300"/>
                      </a:solidFill>
                      <a:prstDash val="solid"/>
                      <a:round/>
                      <a:headEnd type="none" w="med" len="med"/>
                      <a:tailEnd type="none" w="med" len="med"/>
                    </a:lnL>
                    <a:lnR w="6350" cap="flat" cmpd="sng" algn="ctr">
                      <a:solidFill>
                        <a:srgbClr val="993300"/>
                      </a:solidFill>
                      <a:prstDash val="solid"/>
                      <a:round/>
                      <a:headEnd type="none" w="med" len="med"/>
                      <a:tailEnd type="none" w="med" len="med"/>
                    </a:lnR>
                    <a:lnT w="6350" cap="flat" cmpd="sng" algn="ctr">
                      <a:solidFill>
                        <a:srgbClr val="993300"/>
                      </a:solidFill>
                      <a:prstDash val="solid"/>
                      <a:round/>
                      <a:headEnd type="none" w="med" len="med"/>
                      <a:tailEnd type="none" w="med" len="med"/>
                    </a:lnT>
                    <a:lnB w="6350" cap="flat" cmpd="sng" algn="ctr">
                      <a:solidFill>
                        <a:srgbClr val="993300"/>
                      </a:solidFill>
                      <a:prstDash val="solid"/>
                      <a:round/>
                      <a:headEnd type="none" w="med" len="med"/>
                      <a:tailEnd type="none" w="med" len="med"/>
                    </a:lnB>
                    <a:solidFill>
                      <a:srgbClr val="FFCC00"/>
                    </a:solidFill>
                  </a:tcPr>
                </a:tc>
                <a:tc>
                  <a:txBody>
                    <a:bodyPr/>
                    <a:lstStyle/>
                    <a:p>
                      <a:pPr algn="ctr" fontAlgn="b"/>
                      <a:r>
                        <a:rPr lang="en-US" sz="1050" b="0" i="0" u="none" strike="noStrike">
                          <a:solidFill>
                            <a:srgbClr val="000000"/>
                          </a:solidFill>
                          <a:latin typeface="Arial"/>
                        </a:rPr>
                        <a:t>NBSP</a:t>
                      </a:r>
                    </a:p>
                  </a:txBody>
                  <a:tcPr marL="8771" marR="8771" marT="8771" marB="0" anchor="b">
                    <a:lnL w="6350" cap="flat" cmpd="sng" algn="ctr">
                      <a:solidFill>
                        <a:srgbClr val="9933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ª</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latin typeface="Arial"/>
                        </a:rPr>
                        <a:t>SHY</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1706">
                <a:tc>
                  <a:txBody>
                    <a:bodyPr/>
                    <a:lstStyle/>
                    <a:p>
                      <a:pPr algn="ctr" fontAlgn="ctr"/>
                      <a:r>
                        <a:rPr lang="en-US" sz="1200" b="1" i="0" u="none" strike="noStrike">
                          <a:solidFill>
                            <a:srgbClr val="000000"/>
                          </a:solidFill>
                          <a:latin typeface="Arial"/>
                        </a:rPr>
                        <a:t>00B0</a:t>
                      </a:r>
                    </a:p>
                  </a:txBody>
                  <a:tcPr marL="8771" marR="8771" marT="8771" marB="0" anchor="ctr">
                    <a:lnL w="6350" cap="flat" cmpd="sng" algn="ctr">
                      <a:solidFill>
                        <a:srgbClr val="993300"/>
                      </a:solidFill>
                      <a:prstDash val="solid"/>
                      <a:round/>
                      <a:headEnd type="none" w="med" len="med"/>
                      <a:tailEnd type="none" w="med" len="med"/>
                    </a:lnL>
                    <a:lnR w="6350" cap="flat" cmpd="sng" algn="ctr">
                      <a:solidFill>
                        <a:srgbClr val="993300"/>
                      </a:solidFill>
                      <a:prstDash val="solid"/>
                      <a:round/>
                      <a:headEnd type="none" w="med" len="med"/>
                      <a:tailEnd type="none" w="med" len="med"/>
                    </a:lnR>
                    <a:lnT w="6350" cap="flat" cmpd="sng" algn="ctr">
                      <a:solidFill>
                        <a:srgbClr val="993300"/>
                      </a:solidFill>
                      <a:prstDash val="solid"/>
                      <a:round/>
                      <a:headEnd type="none" w="med" len="med"/>
                      <a:tailEnd type="none" w="med" len="med"/>
                    </a:lnT>
                    <a:lnB w="6350" cap="flat" cmpd="sng" algn="ctr">
                      <a:solidFill>
                        <a:srgbClr val="993300"/>
                      </a:solidFill>
                      <a:prstDash val="solid"/>
                      <a:round/>
                      <a:headEnd type="none" w="med" len="med"/>
                      <a:tailEnd type="none" w="med" len="med"/>
                    </a:lnB>
                    <a:solidFill>
                      <a:srgbClr val="FFCC00"/>
                    </a:solidFill>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9933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²</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³</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µ</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¹</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º</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¼</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½</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¾</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1706">
                <a:tc>
                  <a:txBody>
                    <a:bodyPr/>
                    <a:lstStyle/>
                    <a:p>
                      <a:pPr algn="ctr" fontAlgn="ctr"/>
                      <a:r>
                        <a:rPr lang="en-US" sz="1200" b="1" i="0" u="none" strike="noStrike">
                          <a:solidFill>
                            <a:srgbClr val="000000"/>
                          </a:solidFill>
                          <a:latin typeface="Arial"/>
                        </a:rPr>
                        <a:t>00C0</a:t>
                      </a:r>
                    </a:p>
                  </a:txBody>
                  <a:tcPr marL="8771" marR="8771" marT="8771" marB="0" anchor="ctr">
                    <a:lnL w="6350" cap="flat" cmpd="sng" algn="ctr">
                      <a:solidFill>
                        <a:srgbClr val="993300"/>
                      </a:solidFill>
                      <a:prstDash val="solid"/>
                      <a:round/>
                      <a:headEnd type="none" w="med" len="med"/>
                      <a:tailEnd type="none" w="med" len="med"/>
                    </a:lnL>
                    <a:lnR w="6350" cap="flat" cmpd="sng" algn="ctr">
                      <a:solidFill>
                        <a:srgbClr val="993300"/>
                      </a:solidFill>
                      <a:prstDash val="solid"/>
                      <a:round/>
                      <a:headEnd type="none" w="med" len="med"/>
                      <a:tailEnd type="none" w="med" len="med"/>
                    </a:lnR>
                    <a:lnT w="6350" cap="flat" cmpd="sng" algn="ctr">
                      <a:solidFill>
                        <a:srgbClr val="993300"/>
                      </a:solidFill>
                      <a:prstDash val="solid"/>
                      <a:round/>
                      <a:headEnd type="none" w="med" len="med"/>
                      <a:tailEnd type="none" w="med" len="med"/>
                    </a:lnT>
                    <a:lnB w="6350" cap="flat" cmpd="sng" algn="ctr">
                      <a:solidFill>
                        <a:srgbClr val="993300"/>
                      </a:solidFill>
                      <a:prstDash val="solid"/>
                      <a:round/>
                      <a:headEnd type="none" w="med" len="med"/>
                      <a:tailEnd type="none" w="med" len="med"/>
                    </a:lnB>
                    <a:solidFill>
                      <a:srgbClr val="FFCC00"/>
                    </a:solidFill>
                  </a:tcPr>
                </a:tc>
                <a:tc>
                  <a:txBody>
                    <a:bodyPr/>
                    <a:lstStyle/>
                    <a:p>
                      <a:pPr algn="ctr" fontAlgn="b"/>
                      <a:r>
                        <a:rPr lang="en-US" sz="1200" b="0" i="0" u="none" strike="noStrike">
                          <a:solidFill>
                            <a:srgbClr val="000000"/>
                          </a:solidFill>
                          <a:latin typeface="Arial"/>
                        </a:rPr>
                        <a:t>À</a:t>
                      </a:r>
                    </a:p>
                  </a:txBody>
                  <a:tcPr marL="8771" marR="8771" marT="8771" marB="0" anchor="b">
                    <a:lnL w="6350" cap="flat" cmpd="sng" algn="ctr">
                      <a:solidFill>
                        <a:srgbClr val="9933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Á</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Â</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Ã</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Ä</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Å</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Æ</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Ç</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È</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É</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 </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Ë</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Ì</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Í</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Î</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Ï</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1706">
                <a:tc>
                  <a:txBody>
                    <a:bodyPr/>
                    <a:lstStyle/>
                    <a:p>
                      <a:pPr algn="ctr" fontAlgn="ctr"/>
                      <a:r>
                        <a:rPr lang="en-US" sz="1200" b="1" i="0" u="none" strike="noStrike">
                          <a:solidFill>
                            <a:srgbClr val="000000"/>
                          </a:solidFill>
                          <a:latin typeface="Arial"/>
                        </a:rPr>
                        <a:t>00D0</a:t>
                      </a:r>
                    </a:p>
                  </a:txBody>
                  <a:tcPr marL="8771" marR="8771" marT="8771" marB="0" anchor="ctr">
                    <a:lnL w="6350" cap="flat" cmpd="sng" algn="ctr">
                      <a:solidFill>
                        <a:srgbClr val="993300"/>
                      </a:solidFill>
                      <a:prstDash val="solid"/>
                      <a:round/>
                      <a:headEnd type="none" w="med" len="med"/>
                      <a:tailEnd type="none" w="med" len="med"/>
                    </a:lnL>
                    <a:lnR w="6350" cap="flat" cmpd="sng" algn="ctr">
                      <a:solidFill>
                        <a:srgbClr val="993300"/>
                      </a:solidFill>
                      <a:prstDash val="solid"/>
                      <a:round/>
                      <a:headEnd type="none" w="med" len="med"/>
                      <a:tailEnd type="none" w="med" len="med"/>
                    </a:lnR>
                    <a:lnT w="6350" cap="flat" cmpd="sng" algn="ctr">
                      <a:solidFill>
                        <a:srgbClr val="993300"/>
                      </a:solidFill>
                      <a:prstDash val="solid"/>
                      <a:round/>
                      <a:headEnd type="none" w="med" len="med"/>
                      <a:tailEnd type="none" w="med" len="med"/>
                    </a:lnT>
                    <a:lnB w="6350" cap="flat" cmpd="sng" algn="ctr">
                      <a:solidFill>
                        <a:srgbClr val="993300"/>
                      </a:solidFill>
                      <a:prstDash val="solid"/>
                      <a:round/>
                      <a:headEnd type="none" w="med" len="med"/>
                      <a:tailEnd type="none" w="med" len="med"/>
                    </a:lnB>
                    <a:solidFill>
                      <a:srgbClr val="FFCC00"/>
                    </a:solidFill>
                  </a:tcPr>
                </a:tc>
                <a:tc>
                  <a:txBody>
                    <a:bodyPr/>
                    <a:lstStyle/>
                    <a:p>
                      <a:pPr algn="ctr" fontAlgn="b"/>
                      <a:r>
                        <a:rPr lang="en-US" sz="1200" b="0" i="0" u="none" strike="noStrike">
                          <a:solidFill>
                            <a:srgbClr val="000000"/>
                          </a:solidFill>
                          <a:latin typeface="Arial"/>
                        </a:rPr>
                        <a:t>Ð</a:t>
                      </a:r>
                    </a:p>
                  </a:txBody>
                  <a:tcPr marL="8771" marR="8771" marT="8771" marB="0" anchor="b">
                    <a:lnL w="6350" cap="flat" cmpd="sng" algn="ctr">
                      <a:solidFill>
                        <a:srgbClr val="9933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Ñ</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Ò</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Ó</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Ô</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Õ</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Ö</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Ø</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Ù</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Ú</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Û</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Ü</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Ý</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Þ</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ß</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1706">
                <a:tc>
                  <a:txBody>
                    <a:bodyPr/>
                    <a:lstStyle/>
                    <a:p>
                      <a:pPr algn="ctr" fontAlgn="ctr"/>
                      <a:r>
                        <a:rPr lang="en-US" sz="1200" b="1" i="0" u="none" strike="noStrike">
                          <a:solidFill>
                            <a:srgbClr val="000000"/>
                          </a:solidFill>
                          <a:latin typeface="Arial"/>
                        </a:rPr>
                        <a:t>00E0</a:t>
                      </a:r>
                    </a:p>
                  </a:txBody>
                  <a:tcPr marL="8771" marR="8771" marT="8771" marB="0" anchor="ctr">
                    <a:lnL w="6350" cap="flat" cmpd="sng" algn="ctr">
                      <a:solidFill>
                        <a:srgbClr val="993300"/>
                      </a:solidFill>
                      <a:prstDash val="solid"/>
                      <a:round/>
                      <a:headEnd type="none" w="med" len="med"/>
                      <a:tailEnd type="none" w="med" len="med"/>
                    </a:lnL>
                    <a:lnR w="6350" cap="flat" cmpd="sng" algn="ctr">
                      <a:solidFill>
                        <a:srgbClr val="993300"/>
                      </a:solidFill>
                      <a:prstDash val="solid"/>
                      <a:round/>
                      <a:headEnd type="none" w="med" len="med"/>
                      <a:tailEnd type="none" w="med" len="med"/>
                    </a:lnR>
                    <a:lnT w="6350" cap="flat" cmpd="sng" algn="ctr">
                      <a:solidFill>
                        <a:srgbClr val="993300"/>
                      </a:solidFill>
                      <a:prstDash val="solid"/>
                      <a:round/>
                      <a:headEnd type="none" w="med" len="med"/>
                      <a:tailEnd type="none" w="med" len="med"/>
                    </a:lnT>
                    <a:lnB w="6350" cap="flat" cmpd="sng" algn="ctr">
                      <a:solidFill>
                        <a:srgbClr val="993300"/>
                      </a:solidFill>
                      <a:prstDash val="solid"/>
                      <a:round/>
                      <a:headEnd type="none" w="med" len="med"/>
                      <a:tailEnd type="none" w="med" len="med"/>
                    </a:lnB>
                    <a:solidFill>
                      <a:srgbClr val="FFCC00"/>
                    </a:solidFill>
                  </a:tcPr>
                </a:tc>
                <a:tc>
                  <a:txBody>
                    <a:bodyPr/>
                    <a:lstStyle/>
                    <a:p>
                      <a:pPr algn="ctr" fontAlgn="b"/>
                      <a:r>
                        <a:rPr lang="en-US" sz="1200" b="0" i="0" u="none" strike="noStrike">
                          <a:solidFill>
                            <a:srgbClr val="000000"/>
                          </a:solidFill>
                          <a:latin typeface="Arial"/>
                        </a:rPr>
                        <a:t>à</a:t>
                      </a:r>
                    </a:p>
                  </a:txBody>
                  <a:tcPr marL="8771" marR="8771" marT="8771" marB="0" anchor="b">
                    <a:lnL w="6350" cap="flat" cmpd="sng" algn="ctr">
                      <a:solidFill>
                        <a:srgbClr val="9933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á</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â</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ã</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ä</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å</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æ</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ç</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è</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é</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ê</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ë</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ì</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í</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î</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Arial"/>
                        </a:rPr>
                        <a:t>ï</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1706">
                <a:tc>
                  <a:txBody>
                    <a:bodyPr/>
                    <a:lstStyle/>
                    <a:p>
                      <a:pPr algn="ctr" fontAlgn="ctr"/>
                      <a:r>
                        <a:rPr lang="en-US" sz="1200" b="1" i="0" u="none" strike="noStrike">
                          <a:solidFill>
                            <a:srgbClr val="000000"/>
                          </a:solidFill>
                          <a:latin typeface="Arial"/>
                        </a:rPr>
                        <a:t>00F0</a:t>
                      </a:r>
                    </a:p>
                  </a:txBody>
                  <a:tcPr marL="8771" marR="8771" marT="8771" marB="0" anchor="ctr">
                    <a:lnL w="6350" cap="flat" cmpd="sng" algn="ctr">
                      <a:solidFill>
                        <a:srgbClr val="993300"/>
                      </a:solidFill>
                      <a:prstDash val="solid"/>
                      <a:round/>
                      <a:headEnd type="none" w="med" len="med"/>
                      <a:tailEnd type="none" w="med" len="med"/>
                    </a:lnL>
                    <a:lnR w="6350" cap="flat" cmpd="sng" algn="ctr">
                      <a:solidFill>
                        <a:srgbClr val="993300"/>
                      </a:solidFill>
                      <a:prstDash val="solid"/>
                      <a:round/>
                      <a:headEnd type="none" w="med" len="med"/>
                      <a:tailEnd type="none" w="med" len="med"/>
                    </a:lnR>
                    <a:lnT w="6350" cap="flat" cmpd="sng" algn="ctr">
                      <a:solidFill>
                        <a:srgbClr val="993300"/>
                      </a:solidFill>
                      <a:prstDash val="solid"/>
                      <a:round/>
                      <a:headEnd type="none" w="med" len="med"/>
                      <a:tailEnd type="none" w="med" len="med"/>
                    </a:lnT>
                    <a:lnB>
                      <a:noFill/>
                    </a:lnB>
                    <a:solidFill>
                      <a:srgbClr val="FFCC00"/>
                    </a:solidFill>
                  </a:tcPr>
                </a:tc>
                <a:tc>
                  <a:txBody>
                    <a:bodyPr/>
                    <a:lstStyle/>
                    <a:p>
                      <a:pPr algn="ctr" fontAlgn="b"/>
                      <a:r>
                        <a:rPr lang="en-US" sz="1200" b="0" i="0" u="none" strike="noStrike">
                          <a:solidFill>
                            <a:srgbClr val="000000"/>
                          </a:solidFill>
                          <a:latin typeface="Arial"/>
                        </a:rPr>
                        <a:t>ð</a:t>
                      </a:r>
                    </a:p>
                  </a:txBody>
                  <a:tcPr marL="8771" marR="8771" marT="8771" marB="0" anchor="b">
                    <a:lnL w="6350" cap="flat" cmpd="sng" algn="ctr">
                      <a:solidFill>
                        <a:srgbClr val="9933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a:rPr>
                        <a:t>ñ</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a:rPr>
                        <a:t>ò</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a:rPr>
                        <a:t>ó</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a:rPr>
                        <a:t>ô</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a:rPr>
                        <a:t>õ</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a:rPr>
                        <a:t>ö</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a:rPr>
                        <a:t>÷</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a:rPr>
                        <a:t>ø</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a:rPr>
                        <a:t>ù</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a:rPr>
                        <a:t>ú</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a:rPr>
                        <a:t>û</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a:rPr>
                        <a:t>ü</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a:rPr>
                        <a:t>ý</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a:rPr>
                        <a:t>þ</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200" b="0" i="0" u="none" strike="noStrike">
                          <a:solidFill>
                            <a:srgbClr val="000000"/>
                          </a:solidFill>
                          <a:latin typeface="Arial"/>
                        </a:rPr>
                        <a:t>ÿ</a:t>
                      </a:r>
                    </a:p>
                  </a:txBody>
                  <a:tcPr marL="8771" marR="8771" marT="877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5889104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6"/>
          <p:cNvSpPr>
            <a:spLocks noGrp="1"/>
          </p:cNvSpPr>
          <p:nvPr>
            <p:ph type="title"/>
          </p:nvPr>
        </p:nvSpPr>
        <p:spPr/>
        <p:txBody>
          <a:bodyPr/>
          <a:lstStyle/>
          <a:p>
            <a:r>
              <a:rPr lang="en-US">
                <a:ea typeface="ＭＳ Ｐゴシック" charset="-128"/>
              </a:rPr>
              <a:t>Formatting</a:t>
            </a:r>
          </a:p>
        </p:txBody>
      </p:sp>
      <p:sp>
        <p:nvSpPr>
          <p:cNvPr id="12291" name="Text Placeholder 7"/>
          <p:cNvSpPr>
            <a:spLocks noGrp="1"/>
          </p:cNvSpPr>
          <p:nvPr>
            <p:ph type="body" idx="1"/>
          </p:nvPr>
        </p:nvSpPr>
        <p:spPr/>
        <p:txBody>
          <a:bodyPr/>
          <a:lstStyle/>
          <a:p>
            <a:pPr eaLnBrk="1" hangingPunct="1">
              <a:lnSpc>
                <a:spcPct val="80000"/>
              </a:lnSpc>
            </a:pPr>
            <a:r>
              <a:rPr lang="en-US" sz="2400">
                <a:ea typeface="Arial" charset="0"/>
              </a:rPr>
              <a:t>Numbers</a:t>
            </a:r>
          </a:p>
          <a:p>
            <a:pPr lvl="1" eaLnBrk="1" hangingPunct="1">
              <a:lnSpc>
                <a:spcPct val="80000"/>
              </a:lnSpc>
            </a:pPr>
            <a:r>
              <a:rPr lang="en-US" sz="2000">
                <a:ea typeface="Arial" charset="0"/>
              </a:rPr>
              <a:t>US/UK	72,350.55</a:t>
            </a:r>
          </a:p>
          <a:p>
            <a:pPr lvl="1" eaLnBrk="1" hangingPunct="1">
              <a:lnSpc>
                <a:spcPct val="80000"/>
              </a:lnSpc>
            </a:pPr>
            <a:r>
              <a:rPr lang="en-US" sz="2000">
                <a:ea typeface="Arial" charset="0"/>
              </a:rPr>
              <a:t>France	72 350,55</a:t>
            </a:r>
          </a:p>
          <a:p>
            <a:pPr lvl="1" eaLnBrk="1" hangingPunct="1">
              <a:lnSpc>
                <a:spcPct val="80000"/>
              </a:lnSpc>
            </a:pPr>
            <a:r>
              <a:rPr lang="en-US" sz="2000">
                <a:ea typeface="Arial" charset="0"/>
              </a:rPr>
              <a:t>Germany	72.350,55</a:t>
            </a:r>
          </a:p>
          <a:p>
            <a:pPr eaLnBrk="1" hangingPunct="1">
              <a:lnSpc>
                <a:spcPct val="80000"/>
              </a:lnSpc>
            </a:pPr>
            <a:endParaRPr lang="en-US" sz="2400">
              <a:ea typeface="Arial" charset="0"/>
            </a:endParaRPr>
          </a:p>
          <a:p>
            <a:pPr eaLnBrk="1" hangingPunct="1">
              <a:lnSpc>
                <a:spcPct val="80000"/>
              </a:lnSpc>
            </a:pPr>
            <a:r>
              <a:rPr lang="en-US" sz="2400">
                <a:ea typeface="Arial" charset="0"/>
              </a:rPr>
              <a:t>Date &amp; time formatting</a:t>
            </a:r>
          </a:p>
          <a:p>
            <a:pPr lvl="1" eaLnBrk="1" hangingPunct="1">
              <a:lnSpc>
                <a:spcPct val="80000"/>
              </a:lnSpc>
            </a:pPr>
            <a:r>
              <a:rPr lang="en-US" sz="2000">
                <a:ea typeface="Arial" charset="0"/>
              </a:rPr>
              <a:t>US		10/31/2006	(M/D/Y)</a:t>
            </a:r>
          </a:p>
          <a:p>
            <a:pPr lvl="1" eaLnBrk="1" hangingPunct="1">
              <a:lnSpc>
                <a:spcPct val="80000"/>
              </a:lnSpc>
            </a:pPr>
            <a:r>
              <a:rPr lang="en-US" sz="2000">
                <a:ea typeface="Arial" charset="0"/>
              </a:rPr>
              <a:t>Everywhere else	31/10/2006	(D/M/Y)</a:t>
            </a:r>
            <a:endParaRPr lang="en-US">
              <a:ea typeface="Arial" charset="0"/>
            </a:endParaRPr>
          </a:p>
        </p:txBody>
      </p:sp>
      <p:sp>
        <p:nvSpPr>
          <p:cNvPr id="12292"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2293"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2294" name="Slide Number Placeholder 5"/>
          <p:cNvSpPr>
            <a:spLocks noGrp="1"/>
          </p:cNvSpPr>
          <p:nvPr>
            <p:ph type="sldNum" sz="quarter" idx="12"/>
          </p:nvPr>
        </p:nvSpPr>
        <p:spPr>
          <a:noFill/>
        </p:spPr>
        <p:txBody>
          <a:bodyPr/>
          <a:lstStyle/>
          <a:p>
            <a:fld id="{62C22C7A-BE3B-584B-A2ED-9AE50726ED21}" type="slidenum">
              <a:rPr lang="en-US"/>
              <a:pPr/>
              <a:t>11</a:t>
            </a:fld>
            <a:endParaRPr lang="en-US"/>
          </a:p>
        </p:txBody>
      </p:sp>
    </p:spTree>
    <p:extLst>
      <p:ext uri="{BB962C8B-B14F-4D97-AF65-F5344CB8AC3E}">
        <p14:creationId xmlns:p14="http://schemas.microsoft.com/office/powerpoint/2010/main" val="2078056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ea typeface="ＭＳ Ｐゴシック" charset="-128"/>
              </a:rPr>
              <a:t>Color Conventions</a:t>
            </a:r>
          </a:p>
        </p:txBody>
      </p:sp>
      <p:sp>
        <p:nvSpPr>
          <p:cNvPr id="13315" name="Rectangle 3"/>
          <p:cNvSpPr>
            <a:spLocks noGrp="1" noChangeArrowheads="1"/>
          </p:cNvSpPr>
          <p:nvPr>
            <p:ph type="body" idx="1"/>
          </p:nvPr>
        </p:nvSpPr>
        <p:spPr/>
        <p:txBody>
          <a:bodyPr/>
          <a:lstStyle/>
          <a:p>
            <a:pPr eaLnBrk="1" hangingPunct="1">
              <a:buFontTx/>
              <a:buNone/>
            </a:pPr>
            <a:endParaRPr lang="en-US">
              <a:ea typeface="Arial" charset="0"/>
            </a:endParaRPr>
          </a:p>
        </p:txBody>
      </p:sp>
      <p:sp>
        <p:nvSpPr>
          <p:cNvPr id="13316"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3317"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3318" name="Slide Number Placeholder 5"/>
          <p:cNvSpPr>
            <a:spLocks noGrp="1"/>
          </p:cNvSpPr>
          <p:nvPr>
            <p:ph type="sldNum" sz="quarter" idx="12"/>
          </p:nvPr>
        </p:nvSpPr>
        <p:spPr>
          <a:noFill/>
        </p:spPr>
        <p:txBody>
          <a:bodyPr/>
          <a:lstStyle/>
          <a:p>
            <a:fld id="{8DAA2167-3540-A743-BC7E-7AE6458E2741}" type="slidenum">
              <a:rPr lang="en-US"/>
              <a:pPr/>
              <a:t>12</a:t>
            </a:fld>
            <a:endParaRPr lang="en-US"/>
          </a:p>
        </p:txBody>
      </p:sp>
      <p:pic>
        <p:nvPicPr>
          <p:cNvPr id="13319" name="Picture 19"/>
          <p:cNvPicPr>
            <a:picLocks noChangeAspect="1" noChangeArrowheads="1"/>
          </p:cNvPicPr>
          <p:nvPr/>
        </p:nvPicPr>
        <p:blipFill>
          <a:blip r:embed="rId3"/>
          <a:srcRect/>
          <a:stretch>
            <a:fillRect/>
          </a:stretch>
        </p:blipFill>
        <p:spPr bwMode="auto">
          <a:xfrm>
            <a:off x="2438400" y="1828800"/>
            <a:ext cx="1600200" cy="1917700"/>
          </a:xfrm>
          <a:prstGeom prst="rect">
            <a:avLst/>
          </a:prstGeom>
          <a:noFill/>
          <a:ln w="25400">
            <a:noFill/>
            <a:miter lim="800000"/>
            <a:headEnd/>
            <a:tailEnd type="none" w="lg" len="lg"/>
          </a:ln>
        </p:spPr>
      </p:pic>
      <p:pic>
        <p:nvPicPr>
          <p:cNvPr id="13320" name="Picture 21"/>
          <p:cNvPicPr>
            <a:picLocks noChangeAspect="1" noChangeArrowheads="1"/>
          </p:cNvPicPr>
          <p:nvPr/>
        </p:nvPicPr>
        <p:blipFill>
          <a:blip r:embed="rId4"/>
          <a:srcRect/>
          <a:stretch>
            <a:fillRect/>
          </a:stretch>
        </p:blipFill>
        <p:spPr bwMode="auto">
          <a:xfrm>
            <a:off x="4800600" y="3886200"/>
            <a:ext cx="1895475" cy="1981200"/>
          </a:xfrm>
          <a:prstGeom prst="rect">
            <a:avLst/>
          </a:prstGeom>
          <a:noFill/>
          <a:ln w="25400">
            <a:noFill/>
            <a:miter lim="800000"/>
            <a:headEnd/>
            <a:tailEnd type="none" w="lg" len="lg"/>
          </a:ln>
        </p:spPr>
      </p:pic>
      <p:pic>
        <p:nvPicPr>
          <p:cNvPr id="13321" name="Picture 22"/>
          <p:cNvPicPr>
            <a:picLocks noChangeAspect="1" noChangeArrowheads="1"/>
          </p:cNvPicPr>
          <p:nvPr/>
        </p:nvPicPr>
        <p:blipFill>
          <a:blip r:embed="rId5"/>
          <a:srcRect/>
          <a:stretch>
            <a:fillRect/>
          </a:stretch>
        </p:blipFill>
        <p:spPr bwMode="auto">
          <a:xfrm>
            <a:off x="4724400" y="1828800"/>
            <a:ext cx="2152650" cy="1952625"/>
          </a:xfrm>
          <a:prstGeom prst="rect">
            <a:avLst/>
          </a:prstGeom>
          <a:noFill/>
          <a:ln w="25400">
            <a:noFill/>
            <a:miter lim="800000"/>
            <a:headEnd/>
            <a:tailEnd type="none" w="lg" len="lg"/>
          </a:ln>
        </p:spPr>
      </p:pic>
      <p:sp>
        <p:nvSpPr>
          <p:cNvPr id="13322" name="Rectangle 22"/>
          <p:cNvSpPr>
            <a:spLocks noChangeArrowheads="1"/>
          </p:cNvSpPr>
          <p:nvPr/>
        </p:nvSpPr>
        <p:spPr bwMode="auto">
          <a:xfrm>
            <a:off x="762000" y="2524125"/>
            <a:ext cx="1103313" cy="523875"/>
          </a:xfrm>
          <a:prstGeom prst="rect">
            <a:avLst/>
          </a:prstGeom>
          <a:noFill/>
          <a:ln w="9525">
            <a:noFill/>
            <a:miter lim="800000"/>
            <a:headEnd/>
            <a:tailEnd/>
          </a:ln>
        </p:spPr>
        <p:txBody>
          <a:bodyPr wrap="none">
            <a:prstTxWarp prst="textNoShape">
              <a:avLst/>
            </a:prstTxWarp>
            <a:spAutoFit/>
          </a:bodyPr>
          <a:lstStyle/>
          <a:p>
            <a:r>
              <a:rPr lang="en-US" sz="2800"/>
              <a:t>White</a:t>
            </a:r>
          </a:p>
        </p:txBody>
      </p:sp>
      <p:sp>
        <p:nvSpPr>
          <p:cNvPr id="13323" name="Rectangle 23"/>
          <p:cNvSpPr>
            <a:spLocks noChangeArrowheads="1"/>
          </p:cNvSpPr>
          <p:nvPr/>
        </p:nvSpPr>
        <p:spPr bwMode="auto">
          <a:xfrm>
            <a:off x="762000" y="4648200"/>
            <a:ext cx="844550" cy="523875"/>
          </a:xfrm>
          <a:prstGeom prst="rect">
            <a:avLst/>
          </a:prstGeom>
          <a:noFill/>
          <a:ln w="9525">
            <a:noFill/>
            <a:miter lim="800000"/>
            <a:headEnd/>
            <a:tailEnd/>
          </a:ln>
        </p:spPr>
        <p:txBody>
          <a:bodyPr wrap="none">
            <a:prstTxWarp prst="textNoShape">
              <a:avLst/>
            </a:prstTxWarp>
            <a:spAutoFit/>
          </a:bodyPr>
          <a:lstStyle/>
          <a:p>
            <a:r>
              <a:rPr lang="en-US" sz="2800"/>
              <a:t>Red</a:t>
            </a:r>
          </a:p>
        </p:txBody>
      </p:sp>
      <p:sp>
        <p:nvSpPr>
          <p:cNvPr id="13324" name="Rectangle 24"/>
          <p:cNvSpPr>
            <a:spLocks noChangeArrowheads="1"/>
          </p:cNvSpPr>
          <p:nvPr/>
        </p:nvSpPr>
        <p:spPr bwMode="auto">
          <a:xfrm>
            <a:off x="2667000" y="1219200"/>
            <a:ext cx="682625" cy="523875"/>
          </a:xfrm>
          <a:prstGeom prst="rect">
            <a:avLst/>
          </a:prstGeom>
          <a:noFill/>
          <a:ln w="9525">
            <a:noFill/>
            <a:miter lim="800000"/>
            <a:headEnd/>
            <a:tailEnd/>
          </a:ln>
        </p:spPr>
        <p:txBody>
          <a:bodyPr wrap="none">
            <a:prstTxWarp prst="textNoShape">
              <a:avLst/>
            </a:prstTxWarp>
            <a:spAutoFit/>
          </a:bodyPr>
          <a:lstStyle/>
          <a:p>
            <a:r>
              <a:rPr lang="en-US" sz="2800"/>
              <a:t>US</a:t>
            </a:r>
          </a:p>
        </p:txBody>
      </p:sp>
      <p:sp>
        <p:nvSpPr>
          <p:cNvPr id="13325" name="Rectangle 25"/>
          <p:cNvSpPr>
            <a:spLocks noChangeArrowheads="1"/>
          </p:cNvSpPr>
          <p:nvPr/>
        </p:nvSpPr>
        <p:spPr bwMode="auto">
          <a:xfrm>
            <a:off x="5334000" y="1219200"/>
            <a:ext cx="1125538" cy="523875"/>
          </a:xfrm>
          <a:prstGeom prst="rect">
            <a:avLst/>
          </a:prstGeom>
          <a:noFill/>
          <a:ln w="9525">
            <a:noFill/>
            <a:miter lim="800000"/>
            <a:headEnd/>
            <a:tailEnd/>
          </a:ln>
        </p:spPr>
        <p:txBody>
          <a:bodyPr wrap="none">
            <a:prstTxWarp prst="textNoShape">
              <a:avLst/>
            </a:prstTxWarp>
            <a:spAutoFit/>
          </a:bodyPr>
          <a:lstStyle/>
          <a:p>
            <a:r>
              <a:rPr lang="en-US" sz="2800"/>
              <a:t>China</a:t>
            </a:r>
          </a:p>
        </p:txBody>
      </p:sp>
      <p:pic>
        <p:nvPicPr>
          <p:cNvPr id="13326" name="Picture 23"/>
          <p:cNvPicPr>
            <a:picLocks noChangeAspect="1" noChangeArrowheads="1"/>
          </p:cNvPicPr>
          <p:nvPr/>
        </p:nvPicPr>
        <p:blipFill>
          <a:blip r:embed="rId6"/>
          <a:srcRect/>
          <a:stretch>
            <a:fillRect/>
          </a:stretch>
        </p:blipFill>
        <p:spPr bwMode="auto">
          <a:xfrm>
            <a:off x="2286000" y="4114800"/>
            <a:ext cx="1752600" cy="1752600"/>
          </a:xfrm>
          <a:prstGeom prst="rect">
            <a:avLst/>
          </a:prstGeom>
          <a:noFill/>
          <a:ln w="25400">
            <a:noFill/>
            <a:miter lim="800000"/>
            <a:headEnd/>
            <a:tailEnd type="none" w="lg" len="lg"/>
          </a:ln>
        </p:spPr>
      </p:pic>
    </p:spTree>
    <p:extLst>
      <p:ext uri="{BB962C8B-B14F-4D97-AF65-F5344CB8AC3E}">
        <p14:creationId xmlns:p14="http://schemas.microsoft.com/office/powerpoint/2010/main" val="18422641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6"/>
          <p:cNvSpPr>
            <a:spLocks noGrp="1"/>
          </p:cNvSpPr>
          <p:nvPr>
            <p:ph type="title"/>
          </p:nvPr>
        </p:nvSpPr>
        <p:spPr/>
        <p:txBody>
          <a:bodyPr/>
          <a:lstStyle/>
          <a:p>
            <a:r>
              <a:rPr lang="en-US">
                <a:ea typeface="ＭＳ Ｐゴシック" charset="-128"/>
              </a:rPr>
              <a:t>Icons</a:t>
            </a:r>
          </a:p>
        </p:txBody>
      </p:sp>
      <p:sp>
        <p:nvSpPr>
          <p:cNvPr id="14339" name="Text Placeholder 7"/>
          <p:cNvSpPr>
            <a:spLocks noGrp="1"/>
          </p:cNvSpPr>
          <p:nvPr>
            <p:ph type="body" idx="1"/>
          </p:nvPr>
        </p:nvSpPr>
        <p:spPr/>
        <p:txBody>
          <a:bodyPr/>
          <a:lstStyle/>
          <a:p>
            <a:r>
              <a:rPr lang="en-US">
                <a:ea typeface="Arial" charset="0"/>
              </a:rPr>
              <a:t>Familiar icons in one culture aren’t in others</a:t>
            </a:r>
          </a:p>
        </p:txBody>
      </p:sp>
      <p:sp>
        <p:nvSpPr>
          <p:cNvPr id="14340"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4341"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4342" name="Slide Number Placeholder 5"/>
          <p:cNvSpPr>
            <a:spLocks noGrp="1"/>
          </p:cNvSpPr>
          <p:nvPr>
            <p:ph type="sldNum" sz="quarter" idx="12"/>
          </p:nvPr>
        </p:nvSpPr>
        <p:spPr>
          <a:noFill/>
        </p:spPr>
        <p:txBody>
          <a:bodyPr/>
          <a:lstStyle/>
          <a:p>
            <a:fld id="{7E0FDE84-4C25-1448-AFA3-4962E4BE5F7D}" type="slidenum">
              <a:rPr lang="en-US"/>
              <a:pPr/>
              <a:t>13</a:t>
            </a:fld>
            <a:endParaRPr lang="en-US"/>
          </a:p>
        </p:txBody>
      </p:sp>
      <p:pic>
        <p:nvPicPr>
          <p:cNvPr id="14343" name="Picture 6" descr="JapaneseStopSign"/>
          <p:cNvPicPr>
            <a:picLocks noChangeAspect="1" noChangeArrowheads="1"/>
          </p:cNvPicPr>
          <p:nvPr/>
        </p:nvPicPr>
        <p:blipFill>
          <a:blip r:embed="rId3"/>
          <a:srcRect/>
          <a:stretch>
            <a:fillRect/>
          </a:stretch>
        </p:blipFill>
        <p:spPr bwMode="auto">
          <a:xfrm>
            <a:off x="2667000" y="3657600"/>
            <a:ext cx="914400" cy="836613"/>
          </a:xfrm>
          <a:prstGeom prst="rect">
            <a:avLst/>
          </a:prstGeom>
          <a:noFill/>
          <a:ln w="9525">
            <a:noFill/>
            <a:miter lim="800000"/>
            <a:headEnd/>
            <a:tailEnd/>
          </a:ln>
        </p:spPr>
      </p:pic>
      <p:pic>
        <p:nvPicPr>
          <p:cNvPr id="14344" name="Picture 7"/>
          <p:cNvPicPr>
            <a:picLocks noChangeAspect="1" noChangeArrowheads="1"/>
          </p:cNvPicPr>
          <p:nvPr/>
        </p:nvPicPr>
        <p:blipFill>
          <a:blip r:embed="rId4"/>
          <a:srcRect/>
          <a:stretch>
            <a:fillRect/>
          </a:stretch>
        </p:blipFill>
        <p:spPr bwMode="auto">
          <a:xfrm>
            <a:off x="6781800" y="2133600"/>
            <a:ext cx="990600" cy="990600"/>
          </a:xfrm>
          <a:prstGeom prst="rect">
            <a:avLst/>
          </a:prstGeom>
          <a:noFill/>
          <a:ln w="25400">
            <a:noFill/>
            <a:miter lim="800000"/>
            <a:headEnd/>
            <a:tailEnd type="none" w="lg" len="lg"/>
          </a:ln>
        </p:spPr>
      </p:pic>
      <p:pic>
        <p:nvPicPr>
          <p:cNvPr id="14345" name="Picture 9" descr="100px-Spain_traffic_signal_r2"/>
          <p:cNvPicPr>
            <a:picLocks noChangeAspect="1" noChangeArrowheads="1"/>
          </p:cNvPicPr>
          <p:nvPr/>
        </p:nvPicPr>
        <p:blipFill>
          <a:blip r:embed="rId5"/>
          <a:srcRect/>
          <a:stretch>
            <a:fillRect/>
          </a:stretch>
        </p:blipFill>
        <p:spPr bwMode="auto">
          <a:xfrm>
            <a:off x="1447800" y="3581400"/>
            <a:ext cx="952500" cy="952500"/>
          </a:xfrm>
          <a:prstGeom prst="rect">
            <a:avLst/>
          </a:prstGeom>
          <a:noFill/>
          <a:ln w="9525">
            <a:noFill/>
            <a:miter lim="800000"/>
            <a:headEnd/>
            <a:tailEnd/>
          </a:ln>
        </p:spPr>
      </p:pic>
      <p:pic>
        <p:nvPicPr>
          <p:cNvPr id="14346" name="Picture 10" descr="images"/>
          <p:cNvPicPr>
            <a:picLocks noChangeAspect="1" noChangeArrowheads="1"/>
          </p:cNvPicPr>
          <p:nvPr/>
        </p:nvPicPr>
        <p:blipFill>
          <a:blip r:embed="rId6"/>
          <a:srcRect l="23262" t="7166" r="15347" b="3116"/>
          <a:stretch>
            <a:fillRect/>
          </a:stretch>
        </p:blipFill>
        <p:spPr bwMode="auto">
          <a:xfrm>
            <a:off x="1219200" y="1905000"/>
            <a:ext cx="1219200" cy="1371600"/>
          </a:xfrm>
          <a:prstGeom prst="rect">
            <a:avLst/>
          </a:prstGeom>
          <a:noFill/>
          <a:ln w="9525">
            <a:noFill/>
            <a:miter lim="800000"/>
            <a:headEnd/>
            <a:tailEnd/>
          </a:ln>
        </p:spPr>
      </p:pic>
      <p:pic>
        <p:nvPicPr>
          <p:cNvPr id="14347" name="Picture 11"/>
          <p:cNvPicPr>
            <a:picLocks noChangeAspect="1" noChangeArrowheads="1"/>
          </p:cNvPicPr>
          <p:nvPr/>
        </p:nvPicPr>
        <p:blipFill>
          <a:blip r:embed="rId7"/>
          <a:srcRect/>
          <a:stretch>
            <a:fillRect/>
          </a:stretch>
        </p:blipFill>
        <p:spPr bwMode="auto">
          <a:xfrm>
            <a:off x="2362200" y="1981200"/>
            <a:ext cx="809625" cy="1219200"/>
          </a:xfrm>
          <a:prstGeom prst="rect">
            <a:avLst/>
          </a:prstGeom>
          <a:noFill/>
          <a:ln w="25400">
            <a:noFill/>
            <a:miter lim="800000"/>
            <a:headEnd/>
            <a:tailEnd type="none" w="lg" len="lg"/>
          </a:ln>
        </p:spPr>
      </p:pic>
      <p:pic>
        <p:nvPicPr>
          <p:cNvPr id="14348" name="Picture 12"/>
          <p:cNvPicPr>
            <a:picLocks noChangeAspect="1" noChangeArrowheads="1"/>
          </p:cNvPicPr>
          <p:nvPr/>
        </p:nvPicPr>
        <p:blipFill>
          <a:blip r:embed="rId8"/>
          <a:srcRect/>
          <a:stretch>
            <a:fillRect/>
          </a:stretch>
        </p:blipFill>
        <p:spPr bwMode="auto">
          <a:xfrm>
            <a:off x="3276600" y="1981200"/>
            <a:ext cx="714375" cy="1162050"/>
          </a:xfrm>
          <a:prstGeom prst="rect">
            <a:avLst/>
          </a:prstGeom>
          <a:noFill/>
          <a:ln w="25400">
            <a:noFill/>
            <a:miter lim="800000"/>
            <a:headEnd/>
            <a:tailEnd type="none" w="lg" len="lg"/>
          </a:ln>
        </p:spPr>
      </p:pic>
      <p:pic>
        <p:nvPicPr>
          <p:cNvPr id="14349" name="Picture 15"/>
          <p:cNvPicPr>
            <a:picLocks noChangeAspect="1" noChangeArrowheads="1"/>
          </p:cNvPicPr>
          <p:nvPr/>
        </p:nvPicPr>
        <p:blipFill>
          <a:blip r:embed="rId9"/>
          <a:srcRect/>
          <a:stretch>
            <a:fillRect/>
          </a:stretch>
        </p:blipFill>
        <p:spPr bwMode="auto">
          <a:xfrm>
            <a:off x="6934200" y="3657600"/>
            <a:ext cx="838200" cy="730250"/>
          </a:xfrm>
          <a:prstGeom prst="rect">
            <a:avLst/>
          </a:prstGeom>
          <a:noFill/>
          <a:ln w="25400">
            <a:noFill/>
            <a:miter lim="800000"/>
            <a:headEnd/>
            <a:tailEnd type="none" w="lg" len="lg"/>
          </a:ln>
        </p:spPr>
      </p:pic>
      <p:pic>
        <p:nvPicPr>
          <p:cNvPr id="14350" name="Picture 16"/>
          <p:cNvPicPr>
            <a:picLocks noChangeAspect="1" noChangeArrowheads="1"/>
          </p:cNvPicPr>
          <p:nvPr/>
        </p:nvPicPr>
        <p:blipFill>
          <a:blip r:embed="rId10"/>
          <a:srcRect/>
          <a:stretch>
            <a:fillRect/>
          </a:stretch>
        </p:blipFill>
        <p:spPr bwMode="auto">
          <a:xfrm>
            <a:off x="4648200" y="2286000"/>
            <a:ext cx="766763" cy="1038225"/>
          </a:xfrm>
          <a:prstGeom prst="rect">
            <a:avLst/>
          </a:prstGeom>
          <a:noFill/>
          <a:ln w="25400">
            <a:noFill/>
            <a:miter lim="800000"/>
            <a:headEnd/>
            <a:tailEnd type="none" w="lg" len="lg"/>
          </a:ln>
        </p:spPr>
      </p:pic>
      <p:pic>
        <p:nvPicPr>
          <p:cNvPr id="14351" name="Picture 17"/>
          <p:cNvPicPr>
            <a:picLocks noChangeAspect="1" noChangeArrowheads="1"/>
          </p:cNvPicPr>
          <p:nvPr/>
        </p:nvPicPr>
        <p:blipFill>
          <a:blip r:embed="rId11"/>
          <a:srcRect/>
          <a:stretch>
            <a:fillRect/>
          </a:stretch>
        </p:blipFill>
        <p:spPr bwMode="auto">
          <a:xfrm>
            <a:off x="5486400" y="2286000"/>
            <a:ext cx="781050" cy="781050"/>
          </a:xfrm>
          <a:prstGeom prst="rect">
            <a:avLst/>
          </a:prstGeom>
          <a:noFill/>
          <a:ln w="25400">
            <a:noFill/>
            <a:miter lim="800000"/>
            <a:headEnd/>
            <a:tailEnd type="none" w="lg" len="lg"/>
          </a:ln>
        </p:spPr>
      </p:pic>
      <p:pic>
        <p:nvPicPr>
          <p:cNvPr id="14352" name="Picture 18"/>
          <p:cNvPicPr>
            <a:picLocks noChangeAspect="1" noChangeArrowheads="1"/>
          </p:cNvPicPr>
          <p:nvPr/>
        </p:nvPicPr>
        <p:blipFill>
          <a:blip r:embed="rId12"/>
          <a:srcRect/>
          <a:stretch>
            <a:fillRect/>
          </a:stretch>
        </p:blipFill>
        <p:spPr bwMode="auto">
          <a:xfrm>
            <a:off x="5486400" y="3124200"/>
            <a:ext cx="781050" cy="781050"/>
          </a:xfrm>
          <a:prstGeom prst="rect">
            <a:avLst/>
          </a:prstGeom>
          <a:noFill/>
          <a:ln w="25400">
            <a:noFill/>
            <a:miter lim="800000"/>
            <a:headEnd/>
            <a:tailEnd type="none" w="lg" len="lg"/>
          </a:ln>
        </p:spPr>
      </p:pic>
    </p:spTree>
    <p:extLst>
      <p:ext uri="{BB962C8B-B14F-4D97-AF65-F5344CB8AC3E}">
        <p14:creationId xmlns:p14="http://schemas.microsoft.com/office/powerpoint/2010/main" val="79396357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sz="2400" dirty="0" smtClean="0"/>
              <a:t>When localization a website, it is important to pay attention to (</a:t>
            </a:r>
            <a:r>
              <a:rPr lang="en-US" sz="2400" b="1" dirty="0" smtClean="0"/>
              <a:t>choose all good answers</a:t>
            </a:r>
            <a:r>
              <a:rPr lang="en-US" sz="2400" dirty="0" smtClean="0"/>
              <a:t>):</a:t>
            </a:r>
          </a:p>
          <a:p>
            <a:pPr marL="914400" lvl="1" indent="-457200">
              <a:buFont typeface="+mj-lt"/>
              <a:buAutoNum type="alphaUcPeriod"/>
            </a:pPr>
            <a:r>
              <a:rPr lang="en-US" sz="2000" dirty="0" smtClean="0"/>
              <a:t>Non-text icons</a:t>
            </a:r>
          </a:p>
          <a:p>
            <a:pPr marL="914400" lvl="1" indent="-457200">
              <a:buFont typeface="+mj-lt"/>
              <a:buAutoNum type="alphaUcPeriod"/>
            </a:pPr>
            <a:r>
              <a:rPr lang="en-US" sz="2000" dirty="0" smtClean="0"/>
              <a:t>The cultural perception of colors</a:t>
            </a:r>
          </a:p>
          <a:p>
            <a:pPr marL="914400" lvl="1" indent="-457200">
              <a:buFont typeface="+mj-lt"/>
              <a:buAutoNum type="alphaUcPeriod"/>
            </a:pPr>
            <a:r>
              <a:rPr lang="en-US" sz="2000" dirty="0" smtClean="0"/>
              <a:t>The formatting of dates and numbers</a:t>
            </a:r>
          </a:p>
          <a:p>
            <a:pPr marL="914400" lvl="1" indent="-457200">
              <a:buFont typeface="+mj-lt"/>
              <a:buAutoNum type="alphaUcPeriod"/>
            </a:pPr>
            <a:r>
              <a:rPr lang="en-US" sz="2000" dirty="0" smtClean="0"/>
              <a:t>Pixel output</a:t>
            </a:r>
          </a:p>
          <a:p>
            <a:pPr marL="914400" lvl="1" indent="-457200">
              <a:buFont typeface="+mj-lt"/>
              <a:buAutoNum type="alphaUcPeriod"/>
            </a:pPr>
            <a:r>
              <a:rPr lang="en-US" sz="2000" dirty="0" smtClean="0"/>
              <a:t>The directionality of the source code</a:t>
            </a:r>
          </a:p>
          <a:p>
            <a:pPr marL="914400" lvl="1" indent="-457200">
              <a:buFont typeface="+mj-lt"/>
              <a:buAutoNum type="alphaUcPeriod"/>
            </a:pPr>
            <a:endParaRPr lang="en-US" sz="2000" dirty="0" smtClean="0"/>
          </a:p>
          <a:p>
            <a:pPr marL="914400" lvl="1" indent="-457200">
              <a:buFont typeface="+mj-lt"/>
              <a:buAutoNum type="alphaUcPeriod"/>
            </a:pPr>
            <a:endParaRPr lang="en-US" sz="2000" dirty="0" smtClean="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14</a:t>
            </a:fld>
            <a:endParaRPr lang="en-US"/>
          </a:p>
        </p:txBody>
      </p:sp>
    </p:spTree>
    <p:extLst>
      <p:ext uri="{BB962C8B-B14F-4D97-AF65-F5344CB8AC3E}">
        <p14:creationId xmlns:p14="http://schemas.microsoft.com/office/powerpoint/2010/main" val="2453473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Implementation techniques</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15</a:t>
            </a:fld>
            <a:endParaRPr lang="en-US"/>
          </a:p>
        </p:txBody>
      </p:sp>
    </p:spTree>
    <p:extLst>
      <p:ext uri="{BB962C8B-B14F-4D97-AF65-F5344CB8AC3E}">
        <p14:creationId xmlns:p14="http://schemas.microsoft.com/office/powerpoint/2010/main" val="1542164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6"/>
          <p:cNvSpPr>
            <a:spLocks noGrp="1"/>
          </p:cNvSpPr>
          <p:nvPr>
            <p:ph type="title"/>
          </p:nvPr>
        </p:nvSpPr>
        <p:spPr/>
        <p:txBody>
          <a:bodyPr/>
          <a:lstStyle/>
          <a:p>
            <a:r>
              <a:rPr lang="en-US">
                <a:ea typeface="ＭＳ Ｐゴシック" charset="-128"/>
              </a:rPr>
              <a:t>Implementation Support for I18N</a:t>
            </a:r>
          </a:p>
        </p:txBody>
      </p:sp>
      <p:sp>
        <p:nvSpPr>
          <p:cNvPr id="15363" name="Text Placeholder 7"/>
          <p:cNvSpPr>
            <a:spLocks noGrp="1"/>
          </p:cNvSpPr>
          <p:nvPr>
            <p:ph type="body" idx="1"/>
          </p:nvPr>
        </p:nvSpPr>
        <p:spPr/>
        <p:txBody>
          <a:bodyPr/>
          <a:lstStyle/>
          <a:p>
            <a:r>
              <a:rPr lang="en-US">
                <a:ea typeface="Arial" charset="0"/>
              </a:rPr>
              <a:t>Message files</a:t>
            </a:r>
          </a:p>
          <a:p>
            <a:r>
              <a:rPr lang="en-US">
                <a:ea typeface="Arial" charset="0"/>
              </a:rPr>
              <a:t>Unicode</a:t>
            </a:r>
          </a:p>
          <a:p>
            <a:r>
              <a:rPr lang="en-US">
                <a:ea typeface="Arial" charset="0"/>
              </a:rPr>
              <a:t>Bidirectionality</a:t>
            </a:r>
          </a:p>
          <a:p>
            <a:r>
              <a:rPr lang="en-US">
                <a:ea typeface="Arial" charset="0"/>
              </a:rPr>
              <a:t>Formatting libraries</a:t>
            </a:r>
          </a:p>
          <a:p>
            <a:r>
              <a:rPr lang="en-US">
                <a:ea typeface="Arial" charset="0"/>
              </a:rPr>
              <a:t>Separating structure from presentation</a:t>
            </a:r>
          </a:p>
          <a:p>
            <a:endParaRPr lang="en-US">
              <a:ea typeface="Arial" charset="0"/>
            </a:endParaRPr>
          </a:p>
          <a:p>
            <a:endParaRPr lang="en-US">
              <a:ea typeface="Arial" charset="0"/>
            </a:endParaRPr>
          </a:p>
          <a:p>
            <a:endParaRPr lang="en-US">
              <a:ea typeface="Arial" charset="0"/>
            </a:endParaRPr>
          </a:p>
        </p:txBody>
      </p:sp>
      <p:sp>
        <p:nvSpPr>
          <p:cNvPr id="15364"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5365"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5366" name="Slide Number Placeholder 5"/>
          <p:cNvSpPr>
            <a:spLocks noGrp="1"/>
          </p:cNvSpPr>
          <p:nvPr>
            <p:ph type="sldNum" sz="quarter" idx="12"/>
          </p:nvPr>
        </p:nvSpPr>
        <p:spPr>
          <a:noFill/>
        </p:spPr>
        <p:txBody>
          <a:bodyPr/>
          <a:lstStyle/>
          <a:p>
            <a:fld id="{E1778205-5A50-F94E-9ABE-052FC10E5EAF}" type="slidenum">
              <a:rPr lang="en-US"/>
              <a:pPr/>
              <a:t>16</a:t>
            </a:fld>
            <a:endParaRPr lang="en-US"/>
          </a:p>
        </p:txBody>
      </p:sp>
    </p:spTree>
    <p:extLst>
      <p:ext uri="{BB962C8B-B14F-4D97-AF65-F5344CB8AC3E}">
        <p14:creationId xmlns:p14="http://schemas.microsoft.com/office/powerpoint/2010/main" val="2626926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ea typeface="ＭＳ Ｐゴシック" charset="-128"/>
              </a:rPr>
              <a:t>Message Files</a:t>
            </a:r>
          </a:p>
        </p:txBody>
      </p:sp>
      <p:sp>
        <p:nvSpPr>
          <p:cNvPr id="16387" name="Rectangle 3"/>
          <p:cNvSpPr>
            <a:spLocks noGrp="1" noChangeArrowheads="1"/>
          </p:cNvSpPr>
          <p:nvPr>
            <p:ph type="body" idx="1"/>
          </p:nvPr>
        </p:nvSpPr>
        <p:spPr/>
        <p:txBody>
          <a:bodyPr/>
          <a:lstStyle/>
          <a:p>
            <a:pPr eaLnBrk="1" hangingPunct="1"/>
            <a:r>
              <a:rPr lang="en-US">
                <a:ea typeface="Arial" charset="0"/>
              </a:rPr>
              <a:t>A message file separates localizable messages from source code</a:t>
            </a:r>
          </a:p>
          <a:p>
            <a:pPr lvl="1" eaLnBrk="1" hangingPunct="1"/>
            <a:r>
              <a:rPr lang="en-US">
                <a:ea typeface="Arial" charset="0"/>
              </a:rPr>
              <a:t>Called resource bundles in Java</a:t>
            </a:r>
          </a:p>
          <a:p>
            <a:pPr eaLnBrk="1" hangingPunct="1"/>
            <a:r>
              <a:rPr lang="en-US">
                <a:ea typeface="Arial" charset="0"/>
              </a:rPr>
              <a:t>Human translators generate a message file for each supported locale</a:t>
            </a:r>
          </a:p>
          <a:p>
            <a:pPr lvl="1" eaLnBrk="1" hangingPunct="1"/>
            <a:r>
              <a:rPr lang="en-US">
                <a:ea typeface="Arial" charset="0"/>
              </a:rPr>
              <a:t>Doesn’t require translators to read source code or recompile</a:t>
            </a:r>
          </a:p>
          <a:p>
            <a:pPr eaLnBrk="1" hangingPunct="1"/>
            <a:r>
              <a:rPr lang="en-US">
                <a:ea typeface="Arial" charset="0"/>
              </a:rPr>
              <a:t>Messages with dynamic parts can be tricky</a:t>
            </a:r>
          </a:p>
          <a:p>
            <a:pPr lvl="1" eaLnBrk="1" hangingPunct="1"/>
            <a:r>
              <a:rPr lang="en-US" b="1">
                <a:ea typeface="Arial" charset="0"/>
              </a:rPr>
              <a:t>“&lt;N&gt;</a:t>
            </a:r>
            <a:r>
              <a:rPr lang="en-US">
                <a:ea typeface="Arial" charset="0"/>
              </a:rPr>
              <a:t> users have visited since &lt;</a:t>
            </a:r>
            <a:r>
              <a:rPr lang="en-US" b="1">
                <a:ea typeface="Arial" charset="0"/>
              </a:rPr>
              <a:t>date&gt;”</a:t>
            </a:r>
            <a:endParaRPr lang="en-US">
              <a:ea typeface="Arial" charset="0"/>
            </a:endParaRPr>
          </a:p>
        </p:txBody>
      </p:sp>
      <p:sp>
        <p:nvSpPr>
          <p:cNvPr id="16388"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6389"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6390" name="Slide Number Placeholder 5"/>
          <p:cNvSpPr>
            <a:spLocks noGrp="1"/>
          </p:cNvSpPr>
          <p:nvPr>
            <p:ph type="sldNum" sz="quarter" idx="12"/>
          </p:nvPr>
        </p:nvSpPr>
        <p:spPr>
          <a:noFill/>
        </p:spPr>
        <p:txBody>
          <a:bodyPr/>
          <a:lstStyle/>
          <a:p>
            <a:fld id="{53BD445E-236D-7544-8290-95607F1631B5}" type="slidenum">
              <a:rPr lang="en-US"/>
              <a:pPr/>
              <a:t>17</a:t>
            </a:fld>
            <a:endParaRPr lang="en-US"/>
          </a:p>
        </p:txBody>
      </p:sp>
    </p:spTree>
    <p:extLst>
      <p:ext uri="{BB962C8B-B14F-4D97-AF65-F5344CB8AC3E}">
        <p14:creationId xmlns:p14="http://schemas.microsoft.com/office/powerpoint/2010/main" val="1073936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6"/>
          <p:cNvSpPr>
            <a:spLocks noGrp="1"/>
          </p:cNvSpPr>
          <p:nvPr>
            <p:ph type="title"/>
          </p:nvPr>
        </p:nvSpPr>
        <p:spPr/>
        <p:txBody>
          <a:bodyPr/>
          <a:lstStyle/>
          <a:p>
            <a:r>
              <a:rPr lang="en-US">
                <a:ea typeface="ＭＳ Ｐゴシック" charset="-128"/>
              </a:rPr>
              <a:t>Bidirectionality</a:t>
            </a:r>
          </a:p>
        </p:txBody>
      </p:sp>
      <p:sp>
        <p:nvSpPr>
          <p:cNvPr id="18435" name="Text Placeholder 7"/>
          <p:cNvSpPr>
            <a:spLocks noGrp="1"/>
          </p:cNvSpPr>
          <p:nvPr>
            <p:ph type="body" idx="1"/>
          </p:nvPr>
        </p:nvSpPr>
        <p:spPr/>
        <p:txBody>
          <a:bodyPr/>
          <a:lstStyle/>
          <a:p>
            <a:r>
              <a:rPr lang="en-US" dirty="0">
                <a:ea typeface="Arial" charset="0"/>
              </a:rPr>
              <a:t>Bidirectional text display and editing</a:t>
            </a:r>
          </a:p>
          <a:p>
            <a:pPr lvl="1"/>
            <a:r>
              <a:rPr lang="en-US" dirty="0">
                <a:ea typeface="Arial" charset="0"/>
              </a:rPr>
              <a:t>String in memory: This is </a:t>
            </a:r>
            <a:r>
              <a:rPr lang="en-US" b="1" dirty="0" err="1">
                <a:ea typeface="Arial" charset="0"/>
              </a:rPr>
              <a:t>arabic</a:t>
            </a:r>
            <a:r>
              <a:rPr lang="en-US" b="1" dirty="0">
                <a:ea typeface="Arial" charset="0"/>
              </a:rPr>
              <a:t> text</a:t>
            </a:r>
            <a:endParaRPr lang="en-US" dirty="0">
              <a:ea typeface="Arial" charset="0"/>
            </a:endParaRPr>
          </a:p>
          <a:p>
            <a:pPr lvl="1"/>
            <a:r>
              <a:rPr lang="en-US" dirty="0">
                <a:ea typeface="Arial" charset="0"/>
              </a:rPr>
              <a:t>Drawn on screen: </a:t>
            </a:r>
            <a:br>
              <a:rPr lang="en-US" dirty="0">
                <a:ea typeface="Arial" charset="0"/>
              </a:rPr>
            </a:br>
            <a:r>
              <a:rPr lang="en-US" dirty="0">
                <a:ea typeface="Arial" charset="0"/>
              </a:rPr>
              <a:t>    (base direction English)    This is </a:t>
            </a:r>
            <a:r>
              <a:rPr lang="en-US" b="1" dirty="0" err="1">
                <a:ea typeface="Arial" charset="0"/>
              </a:rPr>
              <a:t>txet</a:t>
            </a:r>
            <a:r>
              <a:rPr lang="en-US" b="1" dirty="0">
                <a:ea typeface="Arial" charset="0"/>
              </a:rPr>
              <a:t> </a:t>
            </a:r>
            <a:r>
              <a:rPr lang="en-US" b="1" dirty="0" err="1">
                <a:ea typeface="Arial" charset="0"/>
              </a:rPr>
              <a:t>cibara</a:t>
            </a:r>
            <a:r>
              <a:rPr lang="en-US" b="1" dirty="0">
                <a:ea typeface="Arial" charset="0"/>
              </a:rPr>
              <a:t/>
            </a:r>
            <a:br>
              <a:rPr lang="en-US" b="1" dirty="0">
                <a:ea typeface="Arial" charset="0"/>
              </a:rPr>
            </a:br>
            <a:r>
              <a:rPr lang="en-US" b="1" dirty="0">
                <a:ea typeface="Arial" charset="0"/>
              </a:rPr>
              <a:t> 	  </a:t>
            </a:r>
            <a:r>
              <a:rPr lang="en-US" dirty="0">
                <a:ea typeface="Arial" charset="0"/>
              </a:rPr>
              <a:t>(base direction Arabic)</a:t>
            </a:r>
            <a:r>
              <a:rPr lang="en-US" b="1" dirty="0">
                <a:ea typeface="Arial" charset="0"/>
              </a:rPr>
              <a:t>      </a:t>
            </a:r>
            <a:r>
              <a:rPr lang="en-US" b="1" dirty="0" err="1">
                <a:ea typeface="Arial" charset="0"/>
              </a:rPr>
              <a:t>txet</a:t>
            </a:r>
            <a:r>
              <a:rPr lang="en-US" b="1" dirty="0">
                <a:ea typeface="Arial" charset="0"/>
              </a:rPr>
              <a:t> </a:t>
            </a:r>
            <a:r>
              <a:rPr lang="en-US" b="1" dirty="0" err="1">
                <a:ea typeface="Arial" charset="0"/>
              </a:rPr>
              <a:t>cibara</a:t>
            </a:r>
            <a:r>
              <a:rPr lang="en-US" dirty="0">
                <a:ea typeface="Arial" charset="0"/>
              </a:rPr>
              <a:t> This is</a:t>
            </a:r>
            <a:endParaRPr lang="en-US" b="1" dirty="0">
              <a:ea typeface="Arial" charset="0"/>
            </a:endParaRPr>
          </a:p>
          <a:p>
            <a:endParaRPr lang="en-US" dirty="0">
              <a:ea typeface="Arial" charset="0"/>
            </a:endParaRPr>
          </a:p>
          <a:p>
            <a:r>
              <a:rPr lang="en-US" dirty="0">
                <a:ea typeface="Arial" charset="0"/>
              </a:rPr>
              <a:t>Bidirectional </a:t>
            </a:r>
            <a:r>
              <a:rPr lang="en-US" dirty="0" smtClean="0">
                <a:ea typeface="Arial" charset="0"/>
              </a:rPr>
              <a:t>layout</a:t>
            </a:r>
            <a:endParaRPr lang="en-US" dirty="0">
              <a:ea typeface="Arial" charset="0"/>
            </a:endParaRPr>
          </a:p>
        </p:txBody>
      </p:sp>
      <p:sp>
        <p:nvSpPr>
          <p:cNvPr id="18436"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8437"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8438" name="Slide Number Placeholder 5"/>
          <p:cNvSpPr>
            <a:spLocks noGrp="1"/>
          </p:cNvSpPr>
          <p:nvPr>
            <p:ph type="sldNum" sz="quarter" idx="12"/>
          </p:nvPr>
        </p:nvSpPr>
        <p:spPr>
          <a:noFill/>
        </p:spPr>
        <p:txBody>
          <a:bodyPr/>
          <a:lstStyle/>
          <a:p>
            <a:fld id="{20FB3BE7-CEBB-994E-B2BE-FB312FF55A05}" type="slidenum">
              <a:rPr lang="en-US"/>
              <a:pPr/>
              <a:t>18</a:t>
            </a:fld>
            <a:endParaRPr lang="en-US"/>
          </a:p>
        </p:txBody>
      </p:sp>
    </p:spTree>
    <p:extLst>
      <p:ext uri="{BB962C8B-B14F-4D97-AF65-F5344CB8AC3E}">
        <p14:creationId xmlns:p14="http://schemas.microsoft.com/office/powerpoint/2010/main" val="2201486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6"/>
          <p:cNvSpPr>
            <a:spLocks noGrp="1"/>
          </p:cNvSpPr>
          <p:nvPr>
            <p:ph type="title"/>
          </p:nvPr>
        </p:nvSpPr>
        <p:spPr/>
        <p:txBody>
          <a:bodyPr/>
          <a:lstStyle/>
          <a:p>
            <a:r>
              <a:rPr lang="en-US">
                <a:ea typeface="ＭＳ Ｐゴシック" charset="-128"/>
              </a:rPr>
              <a:t>Formatting Libraries</a:t>
            </a:r>
          </a:p>
        </p:txBody>
      </p:sp>
      <p:sp>
        <p:nvSpPr>
          <p:cNvPr id="19459" name="Text Placeholder 7"/>
          <p:cNvSpPr>
            <a:spLocks noGrp="1"/>
          </p:cNvSpPr>
          <p:nvPr>
            <p:ph type="body" idx="1"/>
          </p:nvPr>
        </p:nvSpPr>
        <p:spPr/>
        <p:txBody>
          <a:bodyPr/>
          <a:lstStyle/>
          <a:p>
            <a:r>
              <a:rPr lang="en-US">
                <a:ea typeface="Arial" charset="0"/>
              </a:rPr>
              <a:t>Library support for parsing and printing numbers, dates, currency</a:t>
            </a:r>
          </a:p>
          <a:p>
            <a:pPr lvl="1"/>
            <a:r>
              <a:rPr lang="en-US">
                <a:ea typeface="Arial" charset="0"/>
              </a:rPr>
              <a:t>NumberFormatter</a:t>
            </a:r>
          </a:p>
          <a:p>
            <a:pPr lvl="1"/>
            <a:r>
              <a:rPr lang="en-US">
                <a:ea typeface="Arial" charset="0"/>
              </a:rPr>
              <a:t>DateFormatter</a:t>
            </a:r>
          </a:p>
          <a:p>
            <a:pPr lvl="1"/>
            <a:endParaRPr lang="en-US">
              <a:ea typeface="Arial" charset="0"/>
            </a:endParaRPr>
          </a:p>
        </p:txBody>
      </p:sp>
      <p:sp>
        <p:nvSpPr>
          <p:cNvPr id="19460"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9461"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9462" name="Slide Number Placeholder 5"/>
          <p:cNvSpPr>
            <a:spLocks noGrp="1"/>
          </p:cNvSpPr>
          <p:nvPr>
            <p:ph type="sldNum" sz="quarter" idx="12"/>
          </p:nvPr>
        </p:nvSpPr>
        <p:spPr>
          <a:noFill/>
        </p:spPr>
        <p:txBody>
          <a:bodyPr/>
          <a:lstStyle/>
          <a:p>
            <a:fld id="{6FDB799D-A80B-1344-8430-66639AF12928}" type="slidenum">
              <a:rPr lang="en-US"/>
              <a:pPr/>
              <a:t>19</a:t>
            </a:fld>
            <a:endParaRPr lang="en-US"/>
          </a:p>
        </p:txBody>
      </p:sp>
    </p:spTree>
    <p:extLst>
      <p:ext uri="{BB962C8B-B14F-4D97-AF65-F5344CB8AC3E}">
        <p14:creationId xmlns:p14="http://schemas.microsoft.com/office/powerpoint/2010/main" val="367023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ea typeface="ＭＳ Ｐゴシック" charset="-128"/>
              </a:rPr>
              <a:t>UI Hall of Fame or Shame?</a:t>
            </a:r>
          </a:p>
        </p:txBody>
      </p:sp>
      <p:sp>
        <p:nvSpPr>
          <p:cNvPr id="4099" name="Text Placeholder 8"/>
          <p:cNvSpPr>
            <a:spLocks noGrp="1"/>
          </p:cNvSpPr>
          <p:nvPr>
            <p:ph type="body" idx="1"/>
          </p:nvPr>
        </p:nvSpPr>
        <p:spPr/>
        <p:txBody>
          <a:bodyPr/>
          <a:lstStyle/>
          <a:p>
            <a:endParaRPr lang="en-US">
              <a:ea typeface="Arial" charset="0"/>
            </a:endParaRPr>
          </a:p>
        </p:txBody>
      </p:sp>
      <p:sp>
        <p:nvSpPr>
          <p:cNvPr id="4100" name="Date Placeholder 2"/>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4101" name="Footer Placeholder 3"/>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4102" name="Slide Number Placeholder 4"/>
          <p:cNvSpPr>
            <a:spLocks noGrp="1"/>
          </p:cNvSpPr>
          <p:nvPr>
            <p:ph type="sldNum" sz="quarter" idx="12"/>
          </p:nvPr>
        </p:nvSpPr>
        <p:spPr>
          <a:noFill/>
        </p:spPr>
        <p:txBody>
          <a:bodyPr/>
          <a:lstStyle/>
          <a:p>
            <a:fld id="{B63C923F-4694-A84B-927C-42BBB4203F8A}" type="slidenum">
              <a:rPr lang="en-US"/>
              <a:pPr/>
              <a:t>2</a:t>
            </a:fld>
            <a:endParaRPr lang="en-US"/>
          </a:p>
        </p:txBody>
      </p:sp>
      <p:pic>
        <p:nvPicPr>
          <p:cNvPr id="4103" name="Picture 3" descr="pegsort"/>
          <p:cNvPicPr>
            <a:picLocks noChangeAspect="1" noChangeArrowheads="1"/>
          </p:cNvPicPr>
          <p:nvPr/>
        </p:nvPicPr>
        <p:blipFill>
          <a:blip r:embed="rId3"/>
          <a:srcRect/>
          <a:stretch>
            <a:fillRect/>
          </a:stretch>
        </p:blipFill>
        <p:spPr bwMode="auto">
          <a:xfrm>
            <a:off x="2286000" y="1524000"/>
            <a:ext cx="4191000" cy="3432175"/>
          </a:xfrm>
          <a:prstGeom prst="rect">
            <a:avLst/>
          </a:prstGeom>
          <a:noFill/>
          <a:ln w="9525">
            <a:noFill/>
            <a:miter lim="800000"/>
            <a:headEnd/>
            <a:tailEnd/>
          </a:ln>
        </p:spPr>
      </p:pic>
      <p:sp>
        <p:nvSpPr>
          <p:cNvPr id="4104" name="Text Box 4"/>
          <p:cNvSpPr txBox="1">
            <a:spLocks noChangeArrowheads="1"/>
          </p:cNvSpPr>
          <p:nvPr/>
        </p:nvSpPr>
        <p:spPr bwMode="auto">
          <a:xfrm>
            <a:off x="3581400" y="4953000"/>
            <a:ext cx="2901950" cy="366713"/>
          </a:xfrm>
          <a:prstGeom prst="rect">
            <a:avLst/>
          </a:prstGeom>
          <a:noFill/>
          <a:ln w="12700" cap="sq">
            <a:noFill/>
            <a:miter lim="800000"/>
            <a:headEnd type="none" w="sm" len="sm"/>
            <a:tailEnd type="none" w="sm" len="sm"/>
          </a:ln>
        </p:spPr>
        <p:txBody>
          <a:bodyPr wrap="none" anchorCtr="1">
            <a:prstTxWarp prst="textNoShape">
              <a:avLst/>
            </a:prstTxWarp>
            <a:spAutoFit/>
          </a:bodyPr>
          <a:lstStyle/>
          <a:p>
            <a:r>
              <a:rPr lang="en-US" sz="1800" b="1">
                <a:latin typeface="Gill Sans MT" charset="0"/>
              </a:rPr>
              <a:t>Source: UI Hall of Shame</a:t>
            </a:r>
          </a:p>
        </p:txBody>
      </p:sp>
    </p:spTree>
    <p:extLst>
      <p:ext uri="{BB962C8B-B14F-4D97-AF65-F5344CB8AC3E}">
        <p14:creationId xmlns:p14="http://schemas.microsoft.com/office/powerpoint/2010/main" val="113755574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6"/>
          <p:cNvSpPr>
            <a:spLocks noGrp="1"/>
          </p:cNvSpPr>
          <p:nvPr>
            <p:ph type="title"/>
          </p:nvPr>
        </p:nvSpPr>
        <p:spPr/>
        <p:txBody>
          <a:bodyPr/>
          <a:lstStyle/>
          <a:p>
            <a:r>
              <a:rPr lang="en-US">
                <a:ea typeface="ＭＳ Ｐゴシック" charset="-128"/>
              </a:rPr>
              <a:t>Separating Structure From Presentation</a:t>
            </a:r>
          </a:p>
        </p:txBody>
      </p:sp>
      <p:sp>
        <p:nvSpPr>
          <p:cNvPr id="20483" name="Text Placeholder 7"/>
          <p:cNvSpPr>
            <a:spLocks noGrp="1"/>
          </p:cNvSpPr>
          <p:nvPr>
            <p:ph type="body" idx="1"/>
          </p:nvPr>
        </p:nvSpPr>
        <p:spPr/>
        <p:txBody>
          <a:bodyPr/>
          <a:lstStyle/>
          <a:p>
            <a:r>
              <a:rPr lang="en-US">
                <a:ea typeface="Arial" charset="0"/>
              </a:rPr>
              <a:t>Replaceable icons and images</a:t>
            </a:r>
          </a:p>
          <a:p>
            <a:r>
              <a:rPr lang="en-US">
                <a:ea typeface="Arial" charset="0"/>
              </a:rPr>
              <a:t>Fonts</a:t>
            </a:r>
          </a:p>
          <a:p>
            <a:r>
              <a:rPr lang="en-US">
                <a:ea typeface="Arial" charset="0"/>
              </a:rPr>
              <a:t>Colors</a:t>
            </a:r>
          </a:p>
          <a:p>
            <a:endParaRPr lang="en-US">
              <a:ea typeface="Arial" charset="0"/>
            </a:endParaRPr>
          </a:p>
        </p:txBody>
      </p:sp>
      <p:sp>
        <p:nvSpPr>
          <p:cNvPr id="20484"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20485"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0486" name="Slide Number Placeholder 5"/>
          <p:cNvSpPr>
            <a:spLocks noGrp="1"/>
          </p:cNvSpPr>
          <p:nvPr>
            <p:ph type="sldNum" sz="quarter" idx="12"/>
          </p:nvPr>
        </p:nvSpPr>
        <p:spPr>
          <a:noFill/>
        </p:spPr>
        <p:txBody>
          <a:bodyPr/>
          <a:lstStyle/>
          <a:p>
            <a:fld id="{4D4E44B9-34F3-E24F-A034-762F68F59777}" type="slidenum">
              <a:rPr lang="en-US"/>
              <a:pPr/>
              <a:t>20</a:t>
            </a:fld>
            <a:endParaRPr lang="en-US"/>
          </a:p>
        </p:txBody>
      </p:sp>
    </p:spTree>
    <p:extLst>
      <p:ext uri="{BB962C8B-B14F-4D97-AF65-F5344CB8AC3E}">
        <p14:creationId xmlns:p14="http://schemas.microsoft.com/office/powerpoint/2010/main" val="2789636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Picoquiz</a:t>
            </a:r>
            <a:endParaRPr lang="en-US" dirty="0"/>
          </a:p>
        </p:txBody>
      </p:sp>
      <p:sp>
        <p:nvSpPr>
          <p:cNvPr id="6" name="Content Placeholder 5"/>
          <p:cNvSpPr>
            <a:spLocks noGrp="1"/>
          </p:cNvSpPr>
          <p:nvPr>
            <p:ph idx="1"/>
          </p:nvPr>
        </p:nvSpPr>
        <p:spPr>
          <a:xfrm>
            <a:off x="685800" y="990600"/>
            <a:ext cx="7772400" cy="5105400"/>
          </a:xfrm>
        </p:spPr>
        <p:txBody>
          <a:bodyPr/>
          <a:lstStyle/>
          <a:p>
            <a:pPr marL="0" indent="0">
              <a:buNone/>
            </a:pPr>
            <a:r>
              <a:rPr lang="en-US" sz="2400" dirty="0" smtClean="0"/>
              <a:t>Which of the following are useful implementation techniques for localization? (</a:t>
            </a:r>
            <a:r>
              <a:rPr lang="en-US" sz="2400" b="1" dirty="0" smtClean="0"/>
              <a:t>choose all good answers</a:t>
            </a:r>
            <a:r>
              <a:rPr lang="en-US" sz="2400" dirty="0" smtClean="0"/>
              <a:t>):</a:t>
            </a:r>
          </a:p>
          <a:p>
            <a:pPr marL="914400" lvl="1" indent="-457200">
              <a:buFont typeface="+mj-lt"/>
              <a:buAutoNum type="alphaUcPeriod"/>
            </a:pPr>
            <a:r>
              <a:rPr lang="en-US" sz="2000" dirty="0" smtClean="0"/>
              <a:t>Separating source files and comments</a:t>
            </a:r>
          </a:p>
          <a:p>
            <a:pPr marL="914400" lvl="1" indent="-457200">
              <a:buFont typeface="+mj-lt"/>
              <a:buAutoNum type="alphaUcPeriod"/>
            </a:pPr>
            <a:r>
              <a:rPr lang="en-US" sz="2000" dirty="0" smtClean="0"/>
              <a:t>Separating structure from presentation</a:t>
            </a:r>
          </a:p>
          <a:p>
            <a:pPr marL="914400" lvl="1" indent="-457200">
              <a:buFont typeface="+mj-lt"/>
              <a:buAutoNum type="alphaUcPeriod"/>
            </a:pPr>
            <a:r>
              <a:rPr lang="en-US" sz="2000" dirty="0" smtClean="0"/>
              <a:t>Using formatting libraries for handling currencies and dates </a:t>
            </a:r>
          </a:p>
          <a:p>
            <a:pPr marL="914400" lvl="1" indent="-457200">
              <a:buFont typeface="+mj-lt"/>
              <a:buAutoNum type="alphaUcPeriod"/>
            </a:pPr>
            <a:r>
              <a:rPr lang="en-US" sz="2000" dirty="0" smtClean="0"/>
              <a:t>Having translators read the source file</a:t>
            </a:r>
          </a:p>
          <a:p>
            <a:pPr marL="914400" lvl="1" indent="-457200">
              <a:buFont typeface="+mj-lt"/>
              <a:buAutoNum type="alphaUcPeriod"/>
            </a:pPr>
            <a:endParaRPr lang="en-US" sz="2000" dirty="0" smtClean="0"/>
          </a:p>
          <a:p>
            <a:pPr marL="914400" lvl="1" indent="-457200">
              <a:buFont typeface="+mj-lt"/>
              <a:buAutoNum type="alphaUcPeriod"/>
            </a:pPr>
            <a:endParaRPr lang="en-US" sz="2000" dirty="0" smtClean="0"/>
          </a:p>
          <a:p>
            <a:pPr marL="914400" lvl="1" indent="-457200">
              <a:buFont typeface="+mj-lt"/>
              <a:buAutoNum type="alphaUcPeriod"/>
            </a:pPr>
            <a:endParaRPr lang="en-US" sz="2000" dirty="0" smtClean="0"/>
          </a:p>
        </p:txBody>
      </p:sp>
      <p:sp>
        <p:nvSpPr>
          <p:cNvPr id="3" name="Date Placeholder 2"/>
          <p:cNvSpPr>
            <a:spLocks noGrp="1"/>
          </p:cNvSpPr>
          <p:nvPr>
            <p:ph type="dt" sz="half" idx="10"/>
          </p:nvPr>
        </p:nvSpPr>
        <p:spPr/>
        <p:txBody>
          <a:bodyPr/>
          <a:lstStyle/>
          <a:p>
            <a:pPr>
              <a:defRPr/>
            </a:pPr>
            <a:r>
              <a:rPr lang="en-US" smtClean="0"/>
              <a:t>Spring 2013</a:t>
            </a:r>
            <a:endParaRPr lang="en-US"/>
          </a:p>
        </p:txBody>
      </p:sp>
      <p:sp>
        <p:nvSpPr>
          <p:cNvPr id="4" name="Footer Placeholder 3"/>
          <p:cNvSpPr>
            <a:spLocks noGrp="1"/>
          </p:cNvSpPr>
          <p:nvPr>
            <p:ph type="ftr" sz="quarter" idx="11"/>
          </p:nvPr>
        </p:nvSpPr>
        <p:spPr/>
        <p:txBody>
          <a:bodyPr/>
          <a:lstStyle/>
          <a:p>
            <a:pPr>
              <a:defRPr/>
            </a:pPr>
            <a:r>
              <a:rPr lang="en-US" smtClean="0"/>
              <a:t>6.813/6.831 User Interface Design and Implementation</a:t>
            </a:r>
            <a:endParaRPr lang="en-US"/>
          </a:p>
        </p:txBody>
      </p:sp>
      <p:sp>
        <p:nvSpPr>
          <p:cNvPr id="5" name="Slide Number Placeholder 4"/>
          <p:cNvSpPr>
            <a:spLocks noGrp="1"/>
          </p:cNvSpPr>
          <p:nvPr>
            <p:ph type="sldNum" sz="quarter" idx="12"/>
          </p:nvPr>
        </p:nvSpPr>
        <p:spPr/>
        <p:txBody>
          <a:bodyPr/>
          <a:lstStyle/>
          <a:p>
            <a:fld id="{0865F683-D6B1-41F4-BD57-49C8073962A3}" type="slidenum">
              <a:rPr lang="en-US" smtClean="0"/>
              <a:pPr/>
              <a:t>21</a:t>
            </a:fld>
            <a:endParaRPr lang="en-US"/>
          </a:p>
        </p:txBody>
      </p:sp>
    </p:spTree>
    <p:extLst>
      <p:ext uri="{BB962C8B-B14F-4D97-AF65-F5344CB8AC3E}">
        <p14:creationId xmlns:p14="http://schemas.microsoft.com/office/powerpoint/2010/main" val="2453473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6"/>
          <p:cNvSpPr>
            <a:spLocks noGrp="1"/>
          </p:cNvSpPr>
          <p:nvPr>
            <p:ph type="title"/>
          </p:nvPr>
        </p:nvSpPr>
        <p:spPr/>
        <p:txBody>
          <a:bodyPr/>
          <a:lstStyle/>
          <a:p>
            <a:r>
              <a:rPr lang="en-US">
                <a:ea typeface="ＭＳ Ｐゴシック" charset="-128"/>
              </a:rPr>
              <a:t>Summary</a:t>
            </a:r>
          </a:p>
        </p:txBody>
      </p:sp>
      <p:sp>
        <p:nvSpPr>
          <p:cNvPr id="21507" name="Text Placeholder 7"/>
          <p:cNvSpPr>
            <a:spLocks noGrp="1"/>
          </p:cNvSpPr>
          <p:nvPr>
            <p:ph type="body" idx="1"/>
          </p:nvPr>
        </p:nvSpPr>
        <p:spPr/>
        <p:txBody>
          <a:bodyPr/>
          <a:lstStyle/>
          <a:p>
            <a:r>
              <a:rPr lang="en-US">
                <a:ea typeface="Arial" charset="0"/>
              </a:rPr>
              <a:t>Internationalization abstracts a user interface so that it can be localized for different locales</a:t>
            </a:r>
          </a:p>
          <a:p>
            <a:pPr lvl="1"/>
            <a:r>
              <a:rPr lang="en-US">
                <a:ea typeface="Arial" charset="0"/>
              </a:rPr>
              <a:t>Languages</a:t>
            </a:r>
          </a:p>
          <a:p>
            <a:pPr lvl="1"/>
            <a:r>
              <a:rPr lang="en-US">
                <a:ea typeface="Arial" charset="0"/>
              </a:rPr>
              <a:t>Scripts</a:t>
            </a:r>
          </a:p>
          <a:p>
            <a:pPr lvl="1"/>
            <a:r>
              <a:rPr lang="en-US">
                <a:ea typeface="Arial" charset="0"/>
              </a:rPr>
              <a:t>Formatting conventions</a:t>
            </a:r>
          </a:p>
          <a:p>
            <a:pPr lvl="1"/>
            <a:r>
              <a:rPr lang="en-US">
                <a:ea typeface="Arial" charset="0"/>
              </a:rPr>
              <a:t>Cultures</a:t>
            </a:r>
          </a:p>
          <a:p>
            <a:endParaRPr lang="en-US">
              <a:ea typeface="Arial" charset="0"/>
            </a:endParaRPr>
          </a:p>
        </p:txBody>
      </p:sp>
      <p:sp>
        <p:nvSpPr>
          <p:cNvPr id="21508"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21509"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1510" name="Slide Number Placeholder 5"/>
          <p:cNvSpPr>
            <a:spLocks noGrp="1"/>
          </p:cNvSpPr>
          <p:nvPr>
            <p:ph type="sldNum" sz="quarter" idx="12"/>
          </p:nvPr>
        </p:nvSpPr>
        <p:spPr>
          <a:noFill/>
        </p:spPr>
        <p:txBody>
          <a:bodyPr/>
          <a:lstStyle/>
          <a:p>
            <a:fld id="{4FAE94AD-AED4-9A44-AA1D-26408A7AB74E}" type="slidenum">
              <a:rPr lang="en-US"/>
              <a:pPr/>
              <a:t>22</a:t>
            </a:fld>
            <a:endParaRPr lang="en-US"/>
          </a:p>
        </p:txBody>
      </p:sp>
    </p:spTree>
    <p:extLst>
      <p:ext uri="{BB962C8B-B14F-4D97-AF65-F5344CB8AC3E}">
        <p14:creationId xmlns:p14="http://schemas.microsoft.com/office/powerpoint/2010/main" val="1881180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ea typeface="ＭＳ Ｐゴシック" charset="-128"/>
              </a:rPr>
              <a:t>Today’s Topics</a:t>
            </a:r>
          </a:p>
        </p:txBody>
      </p:sp>
      <p:sp>
        <p:nvSpPr>
          <p:cNvPr id="5123" name="Rectangle 3"/>
          <p:cNvSpPr>
            <a:spLocks noGrp="1" noChangeArrowheads="1"/>
          </p:cNvSpPr>
          <p:nvPr>
            <p:ph type="body" idx="1"/>
          </p:nvPr>
        </p:nvSpPr>
        <p:spPr/>
        <p:txBody>
          <a:bodyPr/>
          <a:lstStyle/>
          <a:p>
            <a:r>
              <a:rPr lang="en-US">
                <a:ea typeface="Arial" charset="0"/>
              </a:rPr>
              <a:t>Internationalization</a:t>
            </a:r>
          </a:p>
          <a:p>
            <a:r>
              <a:rPr lang="en-US">
                <a:ea typeface="Arial" charset="0"/>
              </a:rPr>
              <a:t>Design challenges</a:t>
            </a:r>
          </a:p>
          <a:p>
            <a:r>
              <a:rPr lang="en-US">
                <a:ea typeface="Arial" charset="0"/>
              </a:rPr>
              <a:t>Implementation techniques</a:t>
            </a:r>
          </a:p>
        </p:txBody>
      </p:sp>
      <p:sp>
        <p:nvSpPr>
          <p:cNvPr id="5124"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5125"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5126" name="Slide Number Placeholder 5"/>
          <p:cNvSpPr>
            <a:spLocks noGrp="1"/>
          </p:cNvSpPr>
          <p:nvPr>
            <p:ph type="sldNum" sz="quarter" idx="12"/>
          </p:nvPr>
        </p:nvSpPr>
        <p:spPr>
          <a:noFill/>
        </p:spPr>
        <p:txBody>
          <a:bodyPr/>
          <a:lstStyle/>
          <a:p>
            <a:fld id="{58821B44-5595-6444-93AD-DC39D31B75CB}" type="slidenum">
              <a:rPr lang="en-US"/>
              <a:pPr/>
              <a:t>3</a:t>
            </a:fld>
            <a:endParaRPr lang="en-US"/>
          </a:p>
        </p:txBody>
      </p:sp>
    </p:spTree>
    <p:extLst>
      <p:ext uri="{BB962C8B-B14F-4D97-AF65-F5344CB8AC3E}">
        <p14:creationId xmlns:p14="http://schemas.microsoft.com/office/powerpoint/2010/main" val="1482081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ea typeface="ＭＳ Ｐゴシック" charset="-128"/>
              </a:rPr>
              <a:t>Internationalization and Localization</a:t>
            </a:r>
          </a:p>
        </p:txBody>
      </p:sp>
      <p:sp>
        <p:nvSpPr>
          <p:cNvPr id="6147" name="Text Placeholder 9"/>
          <p:cNvSpPr>
            <a:spLocks noGrp="1"/>
          </p:cNvSpPr>
          <p:nvPr>
            <p:ph type="body" idx="1"/>
          </p:nvPr>
        </p:nvSpPr>
        <p:spPr/>
        <p:txBody>
          <a:bodyPr/>
          <a:lstStyle/>
          <a:p>
            <a:endParaRPr lang="en-US">
              <a:ea typeface="Arial" charset="0"/>
            </a:endParaRPr>
          </a:p>
        </p:txBody>
      </p:sp>
      <p:sp>
        <p:nvSpPr>
          <p:cNvPr id="6148"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6149"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6150" name="Slide Number Placeholder 5"/>
          <p:cNvSpPr>
            <a:spLocks noGrp="1"/>
          </p:cNvSpPr>
          <p:nvPr>
            <p:ph type="sldNum" sz="quarter" idx="12"/>
          </p:nvPr>
        </p:nvSpPr>
        <p:spPr>
          <a:noFill/>
        </p:spPr>
        <p:txBody>
          <a:bodyPr/>
          <a:lstStyle/>
          <a:p>
            <a:fld id="{2B511904-7474-AA47-95AD-82DF2380245D}" type="slidenum">
              <a:rPr lang="en-US"/>
              <a:pPr/>
              <a:t>4</a:t>
            </a:fld>
            <a:endParaRPr lang="en-US"/>
          </a:p>
        </p:txBody>
      </p:sp>
      <p:pic>
        <p:nvPicPr>
          <p:cNvPr id="6151" name="Picture 4"/>
          <p:cNvPicPr>
            <a:picLocks noChangeAspect="1" noChangeArrowheads="1"/>
          </p:cNvPicPr>
          <p:nvPr/>
        </p:nvPicPr>
        <p:blipFill>
          <a:blip r:embed="rId3"/>
          <a:srcRect/>
          <a:stretch>
            <a:fillRect/>
          </a:stretch>
        </p:blipFill>
        <p:spPr bwMode="auto">
          <a:xfrm>
            <a:off x="5867400" y="1752600"/>
            <a:ext cx="3009900" cy="3810000"/>
          </a:xfrm>
          <a:prstGeom prst="rect">
            <a:avLst/>
          </a:prstGeom>
          <a:noFill/>
          <a:ln w="25400">
            <a:noFill/>
            <a:miter lim="800000"/>
            <a:headEnd/>
            <a:tailEnd type="none" w="lg" len="lg"/>
          </a:ln>
        </p:spPr>
      </p:pic>
      <p:pic>
        <p:nvPicPr>
          <p:cNvPr id="6152" name="Picture 5"/>
          <p:cNvPicPr>
            <a:picLocks noChangeAspect="1" noChangeArrowheads="1"/>
          </p:cNvPicPr>
          <p:nvPr/>
        </p:nvPicPr>
        <p:blipFill>
          <a:blip r:embed="rId4"/>
          <a:srcRect b="37985"/>
          <a:stretch>
            <a:fillRect/>
          </a:stretch>
        </p:blipFill>
        <p:spPr bwMode="auto">
          <a:xfrm>
            <a:off x="381000" y="3581400"/>
            <a:ext cx="5181600" cy="2301875"/>
          </a:xfrm>
          <a:prstGeom prst="rect">
            <a:avLst/>
          </a:prstGeom>
          <a:noFill/>
          <a:ln w="25400">
            <a:noFill/>
            <a:miter lim="800000"/>
            <a:headEnd/>
            <a:tailEnd type="none" w="lg" len="lg"/>
          </a:ln>
        </p:spPr>
      </p:pic>
      <p:pic>
        <p:nvPicPr>
          <p:cNvPr id="6153" name="Picture 6"/>
          <p:cNvPicPr>
            <a:picLocks noChangeAspect="1" noChangeArrowheads="1"/>
          </p:cNvPicPr>
          <p:nvPr/>
        </p:nvPicPr>
        <p:blipFill>
          <a:blip r:embed="rId5"/>
          <a:srcRect b="62616"/>
          <a:stretch>
            <a:fillRect/>
          </a:stretch>
        </p:blipFill>
        <p:spPr bwMode="auto">
          <a:xfrm>
            <a:off x="381000" y="1447800"/>
            <a:ext cx="5105400" cy="1949450"/>
          </a:xfrm>
          <a:prstGeom prst="rect">
            <a:avLst/>
          </a:prstGeom>
          <a:noFill/>
          <a:ln w="25400">
            <a:noFill/>
            <a:miter lim="800000"/>
            <a:headEnd/>
            <a:tailEnd type="none" w="lg" len="lg"/>
          </a:ln>
        </p:spPr>
      </p:pic>
    </p:spTree>
    <p:extLst>
      <p:ext uri="{BB962C8B-B14F-4D97-AF65-F5344CB8AC3E}">
        <p14:creationId xmlns:p14="http://schemas.microsoft.com/office/powerpoint/2010/main" val="362331148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Design challenges</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Spring 2013</a:t>
            </a:r>
            <a:endParaRPr lang="en-US"/>
          </a:p>
        </p:txBody>
      </p:sp>
      <p:sp>
        <p:nvSpPr>
          <p:cNvPr id="5" name="Footer Placeholder 4"/>
          <p:cNvSpPr>
            <a:spLocks noGrp="1"/>
          </p:cNvSpPr>
          <p:nvPr>
            <p:ph type="ftr" sz="quarter" idx="11"/>
          </p:nvPr>
        </p:nvSpPr>
        <p:spPr/>
        <p:txBody>
          <a:bodyPr/>
          <a:lstStyle/>
          <a:p>
            <a:pPr>
              <a:defRPr/>
            </a:pPr>
            <a:r>
              <a:rPr lang="en-US" smtClean="0"/>
              <a:t>6.813/6.831 User Interface Design and Implementation</a:t>
            </a:r>
            <a:endParaRPr lang="en-US"/>
          </a:p>
        </p:txBody>
      </p:sp>
      <p:sp>
        <p:nvSpPr>
          <p:cNvPr id="6" name="Slide Number Placeholder 5"/>
          <p:cNvSpPr>
            <a:spLocks noGrp="1"/>
          </p:cNvSpPr>
          <p:nvPr>
            <p:ph type="sldNum" sz="quarter" idx="12"/>
          </p:nvPr>
        </p:nvSpPr>
        <p:spPr/>
        <p:txBody>
          <a:bodyPr/>
          <a:lstStyle/>
          <a:p>
            <a:fld id="{08BF3C87-60DA-48BB-AE3C-B67AEA404027}" type="slidenum">
              <a:rPr lang="en-US" smtClean="0"/>
              <a:pPr/>
              <a:t>5</a:t>
            </a:fld>
            <a:endParaRPr lang="en-US"/>
          </a:p>
        </p:txBody>
      </p:sp>
    </p:spTree>
    <p:extLst>
      <p:ext uri="{BB962C8B-B14F-4D97-AF65-F5344CB8AC3E}">
        <p14:creationId xmlns:p14="http://schemas.microsoft.com/office/powerpoint/2010/main" val="1963604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ea typeface="ＭＳ Ｐゴシック" charset="-128"/>
              </a:rPr>
              <a:t>Translation</a:t>
            </a:r>
          </a:p>
        </p:txBody>
      </p:sp>
      <p:sp>
        <p:nvSpPr>
          <p:cNvPr id="7171" name="Rectangle 3"/>
          <p:cNvSpPr>
            <a:spLocks noGrp="1" noChangeArrowheads="1"/>
          </p:cNvSpPr>
          <p:nvPr>
            <p:ph type="body" idx="1"/>
          </p:nvPr>
        </p:nvSpPr>
        <p:spPr>
          <a:xfrm>
            <a:off x="685800" y="990600"/>
            <a:ext cx="7772400" cy="5105400"/>
          </a:xfrm>
        </p:spPr>
        <p:txBody>
          <a:bodyPr/>
          <a:lstStyle/>
          <a:p>
            <a:pPr eaLnBrk="1" hangingPunct="1"/>
            <a:r>
              <a:rPr lang="en-US" dirty="0">
                <a:ea typeface="Arial" charset="0"/>
              </a:rPr>
              <a:t>All user-visible text has to be translated</a:t>
            </a:r>
          </a:p>
          <a:p>
            <a:pPr lvl="1" eaLnBrk="1" hangingPunct="1"/>
            <a:r>
              <a:rPr lang="en-US" dirty="0" smtClean="0">
                <a:ea typeface="Arial" charset="0"/>
              </a:rPr>
              <a:t>Object approach</a:t>
            </a:r>
            <a:endParaRPr lang="en-US" dirty="0">
              <a:ea typeface="Arial" charset="0"/>
            </a:endParaRPr>
          </a:p>
          <a:p>
            <a:pPr lvl="1" eaLnBrk="1" hangingPunct="1">
              <a:buFontTx/>
              <a:buNone/>
            </a:pPr>
            <a:r>
              <a:rPr lang="en-US" dirty="0">
                <a:ea typeface="Arial" charset="0"/>
              </a:rPr>
              <a:t>			&lt;button&gt;OK&lt;/button&gt;</a:t>
            </a:r>
            <a:endParaRPr lang="en-US" dirty="0">
              <a:latin typeface="Verdana" charset="0"/>
              <a:ea typeface="Arial" charset="0"/>
            </a:endParaRPr>
          </a:p>
          <a:p>
            <a:pPr lvl="1" eaLnBrk="1" hangingPunct="1"/>
            <a:r>
              <a:rPr lang="en-US" dirty="0">
                <a:ea typeface="Arial" charset="0"/>
              </a:rPr>
              <a:t>Stroke </a:t>
            </a:r>
            <a:r>
              <a:rPr lang="en-US" dirty="0" smtClean="0">
                <a:ea typeface="Arial" charset="0"/>
              </a:rPr>
              <a:t>approach</a:t>
            </a:r>
            <a:endParaRPr lang="en-US" dirty="0">
              <a:ea typeface="Arial" charset="0"/>
            </a:endParaRPr>
          </a:p>
          <a:p>
            <a:pPr lvl="1" eaLnBrk="1" hangingPunct="1">
              <a:buFontTx/>
              <a:buNone/>
            </a:pPr>
            <a:r>
              <a:rPr lang="en-US" dirty="0">
                <a:ea typeface="Arial" charset="0"/>
              </a:rPr>
              <a:t>			</a:t>
            </a:r>
            <a:r>
              <a:rPr lang="en-US" dirty="0" err="1">
                <a:ea typeface="Arial" charset="0"/>
              </a:rPr>
              <a:t>canvas.fillText</a:t>
            </a:r>
            <a:r>
              <a:rPr lang="en-US" dirty="0">
                <a:ea typeface="Arial" charset="0"/>
              </a:rPr>
              <a:t>(</a:t>
            </a:r>
            <a:r>
              <a:rPr lang="en-US" dirty="0">
                <a:latin typeface="Verdana" charset="0"/>
                <a:ea typeface="Arial" charset="0"/>
              </a:rPr>
              <a:t>“</a:t>
            </a:r>
            <a:r>
              <a:rPr lang="en-US" dirty="0">
                <a:ea typeface="Arial" charset="0"/>
              </a:rPr>
              <a:t>Name:</a:t>
            </a:r>
            <a:r>
              <a:rPr lang="en-US" dirty="0">
                <a:latin typeface="Verdana" charset="0"/>
                <a:ea typeface="Arial" charset="0"/>
              </a:rPr>
              <a:t>”</a:t>
            </a:r>
            <a:r>
              <a:rPr lang="en-US" dirty="0">
                <a:ea typeface="Arial" charset="0"/>
              </a:rPr>
              <a:t>,</a:t>
            </a:r>
            <a:r>
              <a:rPr lang="en-US" dirty="0">
                <a:latin typeface="Verdana" charset="0"/>
                <a:ea typeface="Arial" charset="0"/>
              </a:rPr>
              <a:t>…</a:t>
            </a:r>
            <a:r>
              <a:rPr lang="en-US" dirty="0">
                <a:ea typeface="Arial" charset="0"/>
              </a:rPr>
              <a:t>)</a:t>
            </a:r>
            <a:endParaRPr lang="en-US" dirty="0">
              <a:latin typeface="Verdana" charset="0"/>
              <a:ea typeface="Arial" charset="0"/>
            </a:endParaRPr>
          </a:p>
          <a:p>
            <a:pPr lvl="1" eaLnBrk="1" hangingPunct="1"/>
            <a:r>
              <a:rPr lang="en-US" dirty="0">
                <a:ea typeface="Arial" charset="0"/>
              </a:rPr>
              <a:t>Pixel </a:t>
            </a:r>
            <a:r>
              <a:rPr lang="en-US" dirty="0" smtClean="0">
                <a:ea typeface="Arial" charset="0"/>
              </a:rPr>
              <a:t>approach</a:t>
            </a:r>
            <a:endParaRPr lang="en-US" dirty="0">
              <a:ea typeface="Arial" charset="0"/>
            </a:endParaRPr>
          </a:p>
          <a:p>
            <a:pPr lvl="1" eaLnBrk="1" hangingPunct="1"/>
            <a:endParaRPr lang="en-US" dirty="0">
              <a:ea typeface="Arial" charset="0"/>
            </a:endParaRPr>
          </a:p>
          <a:p>
            <a:pPr lvl="1" eaLnBrk="1" hangingPunct="1"/>
            <a:endParaRPr lang="en-US" dirty="0">
              <a:ea typeface="Arial" charset="0"/>
            </a:endParaRPr>
          </a:p>
          <a:p>
            <a:pPr lvl="1" eaLnBrk="1" hangingPunct="1"/>
            <a:endParaRPr lang="en-US" dirty="0">
              <a:ea typeface="Arial" charset="0"/>
            </a:endParaRPr>
          </a:p>
          <a:p>
            <a:pPr lvl="1" eaLnBrk="1" hangingPunct="1"/>
            <a:endParaRPr lang="en-US" dirty="0">
              <a:ea typeface="Arial" charset="0"/>
            </a:endParaRPr>
          </a:p>
          <a:p>
            <a:pPr eaLnBrk="1" hangingPunct="1"/>
            <a:r>
              <a:rPr lang="en-US" dirty="0">
                <a:ea typeface="Arial" charset="0"/>
              </a:rPr>
              <a:t>Error messages too</a:t>
            </a:r>
          </a:p>
        </p:txBody>
      </p:sp>
      <p:sp>
        <p:nvSpPr>
          <p:cNvPr id="7172"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7173"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7174" name="Slide Number Placeholder 5"/>
          <p:cNvSpPr>
            <a:spLocks noGrp="1"/>
          </p:cNvSpPr>
          <p:nvPr>
            <p:ph type="sldNum" sz="quarter" idx="12"/>
          </p:nvPr>
        </p:nvSpPr>
        <p:spPr>
          <a:noFill/>
        </p:spPr>
        <p:txBody>
          <a:bodyPr/>
          <a:lstStyle/>
          <a:p>
            <a:fld id="{90B25FAF-FA1D-AE47-ADFA-47CB59BE1E17}" type="slidenum">
              <a:rPr lang="en-US"/>
              <a:pPr/>
              <a:t>6</a:t>
            </a:fld>
            <a:endParaRPr lang="en-US"/>
          </a:p>
        </p:txBody>
      </p:sp>
      <p:pic>
        <p:nvPicPr>
          <p:cNvPr id="7175" name="Picture 4"/>
          <p:cNvPicPr>
            <a:picLocks noChangeAspect="1" noChangeArrowheads="1"/>
          </p:cNvPicPr>
          <p:nvPr/>
        </p:nvPicPr>
        <p:blipFill>
          <a:blip r:embed="rId3"/>
          <a:srcRect t="8054" r="17647" b="11409"/>
          <a:stretch>
            <a:fillRect/>
          </a:stretch>
        </p:blipFill>
        <p:spPr bwMode="auto">
          <a:xfrm>
            <a:off x="1828800" y="3886200"/>
            <a:ext cx="5486400" cy="1219200"/>
          </a:xfrm>
          <a:prstGeom prst="rect">
            <a:avLst/>
          </a:prstGeom>
          <a:noFill/>
          <a:ln w="25400">
            <a:noFill/>
            <a:miter lim="800000"/>
            <a:headEnd/>
            <a:tailEnd type="none" w="lg" len="lg"/>
          </a:ln>
        </p:spPr>
      </p:pic>
    </p:spTree>
    <p:extLst>
      <p:ext uri="{BB962C8B-B14F-4D97-AF65-F5344CB8AC3E}">
        <p14:creationId xmlns:p14="http://schemas.microsoft.com/office/powerpoint/2010/main" val="314547076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ea typeface="ＭＳ Ｐゴシック" charset="-128"/>
              </a:rPr>
              <a:t>Risks of Translation</a:t>
            </a:r>
          </a:p>
        </p:txBody>
      </p:sp>
      <p:sp>
        <p:nvSpPr>
          <p:cNvPr id="8195" name="Content Placeholder 2"/>
          <p:cNvSpPr>
            <a:spLocks noGrp="1"/>
          </p:cNvSpPr>
          <p:nvPr>
            <p:ph idx="1"/>
          </p:nvPr>
        </p:nvSpPr>
        <p:spPr/>
        <p:txBody>
          <a:bodyPr/>
          <a:lstStyle/>
          <a:p>
            <a:endParaRPr lang="en-US">
              <a:ea typeface="Arial" charset="0"/>
            </a:endParaRPr>
          </a:p>
        </p:txBody>
      </p:sp>
      <p:sp>
        <p:nvSpPr>
          <p:cNvPr id="8196"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8197"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8198" name="Slide Number Placeholder 5"/>
          <p:cNvSpPr>
            <a:spLocks noGrp="1"/>
          </p:cNvSpPr>
          <p:nvPr>
            <p:ph type="sldNum" sz="quarter" idx="12"/>
          </p:nvPr>
        </p:nvSpPr>
        <p:spPr>
          <a:noFill/>
        </p:spPr>
        <p:txBody>
          <a:bodyPr/>
          <a:lstStyle/>
          <a:p>
            <a:fld id="{7AA86CB5-1D20-564C-83E6-68567EF6716A}" type="slidenum">
              <a:rPr lang="en-US"/>
              <a:pPr/>
              <a:t>7</a:t>
            </a:fld>
            <a:endParaRPr lang="en-US"/>
          </a:p>
        </p:txBody>
      </p:sp>
      <p:pic>
        <p:nvPicPr>
          <p:cNvPr id="8199" name="Picture 2"/>
          <p:cNvPicPr>
            <a:picLocks noChangeAspect="1" noChangeArrowheads="1"/>
          </p:cNvPicPr>
          <p:nvPr/>
        </p:nvPicPr>
        <p:blipFill>
          <a:blip r:embed="rId3"/>
          <a:srcRect/>
          <a:stretch>
            <a:fillRect/>
          </a:stretch>
        </p:blipFill>
        <p:spPr bwMode="auto">
          <a:xfrm>
            <a:off x="1676400" y="1600200"/>
            <a:ext cx="5410200" cy="3902075"/>
          </a:xfrm>
          <a:prstGeom prst="rect">
            <a:avLst/>
          </a:prstGeom>
          <a:noFill/>
          <a:ln w="25400">
            <a:noFill/>
            <a:miter lim="800000"/>
            <a:headEnd/>
            <a:tailEnd type="none" w="lg" len="lg"/>
          </a:ln>
        </p:spPr>
      </p:pic>
    </p:spTree>
    <p:extLst>
      <p:ext uri="{BB962C8B-B14F-4D97-AF65-F5344CB8AC3E}">
        <p14:creationId xmlns:p14="http://schemas.microsoft.com/office/powerpoint/2010/main" val="2680313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6"/>
          <p:cNvSpPr>
            <a:spLocks noGrp="1"/>
          </p:cNvSpPr>
          <p:nvPr>
            <p:ph type="title"/>
          </p:nvPr>
        </p:nvSpPr>
        <p:spPr/>
        <p:txBody>
          <a:bodyPr/>
          <a:lstStyle/>
          <a:p>
            <a:r>
              <a:rPr lang="en-US">
                <a:ea typeface="ＭＳ Ｐゴシック" charset="-128"/>
              </a:rPr>
              <a:t>Different Scripts</a:t>
            </a:r>
          </a:p>
        </p:txBody>
      </p:sp>
      <p:sp>
        <p:nvSpPr>
          <p:cNvPr id="9219" name="Text Placeholder 7"/>
          <p:cNvSpPr>
            <a:spLocks noGrp="1"/>
          </p:cNvSpPr>
          <p:nvPr>
            <p:ph type="body" idx="1"/>
          </p:nvPr>
        </p:nvSpPr>
        <p:spPr>
          <a:xfrm>
            <a:off x="685800" y="990600"/>
            <a:ext cx="7772400" cy="4724400"/>
          </a:xfrm>
        </p:spPr>
        <p:txBody>
          <a:bodyPr/>
          <a:lstStyle/>
          <a:p>
            <a:r>
              <a:rPr lang="en-US" dirty="0">
                <a:ea typeface="Arial" charset="0"/>
              </a:rPr>
              <a:t>Cyrillic</a:t>
            </a:r>
          </a:p>
          <a:p>
            <a:endParaRPr lang="en-US" dirty="0">
              <a:ea typeface="Arial" charset="0"/>
            </a:endParaRPr>
          </a:p>
          <a:p>
            <a:r>
              <a:rPr lang="en-US" dirty="0">
                <a:ea typeface="Arial" charset="0"/>
              </a:rPr>
              <a:t>Hangul (Korean)</a:t>
            </a:r>
          </a:p>
          <a:p>
            <a:endParaRPr lang="en-US" dirty="0">
              <a:ea typeface="Arial" charset="0"/>
            </a:endParaRPr>
          </a:p>
          <a:p>
            <a:r>
              <a:rPr lang="en-US" dirty="0">
                <a:ea typeface="Arial" charset="0"/>
              </a:rPr>
              <a:t>Chinese</a:t>
            </a:r>
          </a:p>
          <a:p>
            <a:endParaRPr lang="en-US" dirty="0">
              <a:ea typeface="Arial" charset="0"/>
            </a:endParaRPr>
          </a:p>
          <a:p>
            <a:r>
              <a:rPr lang="en-US" dirty="0">
                <a:ea typeface="Arial" charset="0"/>
              </a:rPr>
              <a:t>Greek</a:t>
            </a:r>
          </a:p>
          <a:p>
            <a:endParaRPr lang="en-US" dirty="0">
              <a:ea typeface="Arial" charset="0"/>
            </a:endParaRPr>
          </a:p>
          <a:p>
            <a:r>
              <a:rPr lang="en-US" dirty="0">
                <a:ea typeface="Arial" charset="0"/>
              </a:rPr>
              <a:t>Arabic</a:t>
            </a:r>
          </a:p>
          <a:p>
            <a:endParaRPr lang="en-US" dirty="0">
              <a:ea typeface="Arial" charset="0"/>
            </a:endParaRPr>
          </a:p>
        </p:txBody>
      </p:sp>
      <p:sp>
        <p:nvSpPr>
          <p:cNvPr id="9220"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9221"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9222" name="Slide Number Placeholder 5"/>
          <p:cNvSpPr>
            <a:spLocks noGrp="1"/>
          </p:cNvSpPr>
          <p:nvPr>
            <p:ph type="sldNum" sz="quarter" idx="12"/>
          </p:nvPr>
        </p:nvSpPr>
        <p:spPr>
          <a:noFill/>
        </p:spPr>
        <p:txBody>
          <a:bodyPr/>
          <a:lstStyle/>
          <a:p>
            <a:fld id="{7CF1C946-3410-4741-B4A5-A915C4F3E015}" type="slidenum">
              <a:rPr lang="en-US"/>
              <a:pPr/>
              <a:t>8</a:t>
            </a:fld>
            <a:endParaRPr lang="en-US"/>
          </a:p>
        </p:txBody>
      </p:sp>
      <p:pic>
        <p:nvPicPr>
          <p:cNvPr id="9223" name="Picture 2"/>
          <p:cNvPicPr>
            <a:picLocks noChangeAspect="1" noChangeArrowheads="1"/>
          </p:cNvPicPr>
          <p:nvPr/>
        </p:nvPicPr>
        <p:blipFill>
          <a:blip r:embed="rId3"/>
          <a:srcRect r="38994" b="64285"/>
          <a:stretch>
            <a:fillRect/>
          </a:stretch>
        </p:blipFill>
        <p:spPr bwMode="auto">
          <a:xfrm>
            <a:off x="1828800" y="2590800"/>
            <a:ext cx="6172200" cy="381000"/>
          </a:xfrm>
          <a:prstGeom prst="rect">
            <a:avLst/>
          </a:prstGeom>
          <a:noFill/>
          <a:ln w="25400">
            <a:noFill/>
            <a:miter lim="800000"/>
            <a:headEnd/>
            <a:tailEnd type="none" w="lg" len="lg"/>
          </a:ln>
        </p:spPr>
      </p:pic>
      <p:pic>
        <p:nvPicPr>
          <p:cNvPr id="9224" name="Picture 3"/>
          <p:cNvPicPr>
            <a:picLocks noChangeAspect="1" noChangeArrowheads="1"/>
          </p:cNvPicPr>
          <p:nvPr/>
        </p:nvPicPr>
        <p:blipFill>
          <a:blip r:embed="rId4"/>
          <a:srcRect t="16667" r="33565" b="70833"/>
          <a:stretch>
            <a:fillRect/>
          </a:stretch>
        </p:blipFill>
        <p:spPr bwMode="auto">
          <a:xfrm>
            <a:off x="1981200" y="3581400"/>
            <a:ext cx="6096000" cy="381000"/>
          </a:xfrm>
          <a:prstGeom prst="rect">
            <a:avLst/>
          </a:prstGeom>
          <a:noFill/>
          <a:ln w="25400">
            <a:noFill/>
            <a:miter lim="800000"/>
            <a:headEnd/>
            <a:tailEnd type="none" w="lg" len="lg"/>
          </a:ln>
        </p:spPr>
      </p:pic>
      <p:pic>
        <p:nvPicPr>
          <p:cNvPr id="9225" name="Picture 4"/>
          <p:cNvPicPr>
            <a:picLocks noChangeAspect="1" noChangeArrowheads="1"/>
          </p:cNvPicPr>
          <p:nvPr/>
        </p:nvPicPr>
        <p:blipFill>
          <a:blip r:embed="rId5"/>
          <a:srcRect r="56825" b="73529"/>
          <a:stretch>
            <a:fillRect/>
          </a:stretch>
        </p:blipFill>
        <p:spPr bwMode="auto">
          <a:xfrm>
            <a:off x="2133600" y="4648200"/>
            <a:ext cx="5622925" cy="400050"/>
          </a:xfrm>
          <a:prstGeom prst="rect">
            <a:avLst/>
          </a:prstGeom>
          <a:noFill/>
          <a:ln w="25400">
            <a:noFill/>
            <a:miter lim="800000"/>
            <a:headEnd/>
            <a:tailEnd type="none" w="lg" len="lg"/>
          </a:ln>
        </p:spPr>
      </p:pic>
      <p:sp>
        <p:nvSpPr>
          <p:cNvPr id="9226" name="Rectangle 11"/>
          <p:cNvSpPr>
            <a:spLocks noChangeArrowheads="1"/>
          </p:cNvSpPr>
          <p:nvPr/>
        </p:nvSpPr>
        <p:spPr bwMode="auto">
          <a:xfrm>
            <a:off x="1752600" y="1447800"/>
            <a:ext cx="6094413" cy="523875"/>
          </a:xfrm>
          <a:prstGeom prst="rect">
            <a:avLst/>
          </a:prstGeom>
          <a:noFill/>
          <a:ln w="9525">
            <a:noFill/>
            <a:miter lim="800000"/>
            <a:headEnd/>
            <a:tailEnd/>
          </a:ln>
        </p:spPr>
        <p:txBody>
          <a:bodyPr>
            <a:prstTxWarp prst="textNoShape">
              <a:avLst/>
            </a:prstTxWarp>
            <a:spAutoFit/>
          </a:bodyPr>
          <a:lstStyle/>
          <a:p>
            <a:r>
              <a:rPr lang="az-Cyrl-AZ" sz="2800"/>
              <a:t>Все люди рождаются свободными</a:t>
            </a:r>
            <a:endParaRPr lang="en-US" sz="2800"/>
          </a:p>
        </p:txBody>
      </p:sp>
      <p:pic>
        <p:nvPicPr>
          <p:cNvPr id="9227" name="Picture 5"/>
          <p:cNvPicPr>
            <a:picLocks noChangeAspect="1" noChangeArrowheads="1"/>
          </p:cNvPicPr>
          <p:nvPr/>
        </p:nvPicPr>
        <p:blipFill>
          <a:blip r:embed="rId6"/>
          <a:srcRect l="31870" b="50000"/>
          <a:stretch>
            <a:fillRect/>
          </a:stretch>
        </p:blipFill>
        <p:spPr bwMode="auto">
          <a:xfrm>
            <a:off x="1981200" y="5516563"/>
            <a:ext cx="6019800" cy="731837"/>
          </a:xfrm>
          <a:prstGeom prst="rect">
            <a:avLst/>
          </a:prstGeom>
          <a:noFill/>
          <a:ln w="25400">
            <a:noFill/>
            <a:miter lim="800000"/>
            <a:headEnd/>
            <a:tailEnd type="none" w="lg" len="lg"/>
          </a:ln>
        </p:spPr>
      </p:pic>
    </p:spTree>
    <p:extLst>
      <p:ext uri="{BB962C8B-B14F-4D97-AF65-F5344CB8AC3E}">
        <p14:creationId xmlns:p14="http://schemas.microsoft.com/office/powerpoint/2010/main" val="2456335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6"/>
          <p:cNvSpPr>
            <a:spLocks noGrp="1"/>
          </p:cNvSpPr>
          <p:nvPr>
            <p:ph type="title"/>
          </p:nvPr>
        </p:nvSpPr>
        <p:spPr/>
        <p:txBody>
          <a:bodyPr/>
          <a:lstStyle/>
          <a:p>
            <a:r>
              <a:rPr lang="en-US">
                <a:ea typeface="ＭＳ Ｐゴシック" charset="-128"/>
              </a:rPr>
              <a:t>Text Direction</a:t>
            </a:r>
          </a:p>
        </p:txBody>
      </p:sp>
      <p:sp>
        <p:nvSpPr>
          <p:cNvPr id="10243" name="Text Placeholder 7"/>
          <p:cNvSpPr>
            <a:spLocks noGrp="1"/>
          </p:cNvSpPr>
          <p:nvPr>
            <p:ph type="body" idx="1"/>
          </p:nvPr>
        </p:nvSpPr>
        <p:spPr>
          <a:xfrm>
            <a:off x="685800" y="1066800"/>
            <a:ext cx="7772400" cy="4724400"/>
          </a:xfrm>
        </p:spPr>
        <p:txBody>
          <a:bodyPr/>
          <a:lstStyle/>
          <a:p>
            <a:pPr eaLnBrk="1" hangingPunct="1"/>
            <a:r>
              <a:rPr lang="en-US" dirty="0">
                <a:ea typeface="Arial" charset="0"/>
              </a:rPr>
              <a:t>Some scripts don</a:t>
            </a:r>
            <a:r>
              <a:rPr lang="en-US" dirty="0">
                <a:latin typeface="Verdana" charset="0"/>
                <a:ea typeface="Arial" charset="0"/>
              </a:rPr>
              <a:t>’</a:t>
            </a:r>
            <a:r>
              <a:rPr lang="en-US" dirty="0">
                <a:ea typeface="Arial" charset="0"/>
              </a:rPr>
              <a:t>t read left-to-right</a:t>
            </a:r>
          </a:p>
          <a:p>
            <a:pPr lvl="1" eaLnBrk="1" hangingPunct="1"/>
            <a:r>
              <a:rPr lang="en-US" dirty="0">
                <a:ea typeface="Arial" charset="0"/>
              </a:rPr>
              <a:t>Arabic, Hebrew are right-to-left</a:t>
            </a:r>
          </a:p>
          <a:p>
            <a:pPr lvl="1" eaLnBrk="1" hangingPunct="1"/>
            <a:r>
              <a:rPr lang="en-US" dirty="0">
                <a:ea typeface="Arial" charset="0"/>
              </a:rPr>
              <a:t>Affects drawing, screen layout, even icons</a:t>
            </a:r>
          </a:p>
          <a:p>
            <a:endParaRPr lang="en-US" dirty="0">
              <a:ea typeface="Arial" charset="0"/>
            </a:endParaRPr>
          </a:p>
        </p:txBody>
      </p:sp>
      <p:sp>
        <p:nvSpPr>
          <p:cNvPr id="10244" name="Date Placeholder 3"/>
          <p:cNvSpPr>
            <a:spLocks noGrp="1"/>
          </p:cNvSpPr>
          <p:nvPr>
            <p:ph type="dt" sz="quarter" idx="10"/>
          </p:nvPr>
        </p:nvSpPr>
        <p:spPr>
          <a:noFill/>
        </p:spPr>
        <p:txBody>
          <a:bodyPr/>
          <a:lstStyle/>
          <a:p>
            <a:r>
              <a:rPr lang="en-US" smtClean="0">
                <a:ea typeface="Arial" charset="0"/>
              </a:rPr>
              <a:t>Spring 2013</a:t>
            </a:r>
            <a:endParaRPr lang="en-US">
              <a:ea typeface="Arial" charset="0"/>
            </a:endParaRPr>
          </a:p>
        </p:txBody>
      </p:sp>
      <p:sp>
        <p:nvSpPr>
          <p:cNvPr id="10245"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0246" name="Slide Number Placeholder 5"/>
          <p:cNvSpPr>
            <a:spLocks noGrp="1"/>
          </p:cNvSpPr>
          <p:nvPr>
            <p:ph type="sldNum" sz="quarter" idx="12"/>
          </p:nvPr>
        </p:nvSpPr>
        <p:spPr>
          <a:noFill/>
        </p:spPr>
        <p:txBody>
          <a:bodyPr/>
          <a:lstStyle/>
          <a:p>
            <a:fld id="{6F392131-DAC0-2F41-8DC6-C2445F304C43}" type="slidenum">
              <a:rPr lang="en-US"/>
              <a:pPr/>
              <a:t>9</a:t>
            </a:fld>
            <a:endParaRPr lang="en-US"/>
          </a:p>
        </p:txBody>
      </p:sp>
      <p:pic>
        <p:nvPicPr>
          <p:cNvPr id="10247" name="Picture 5"/>
          <p:cNvPicPr>
            <a:picLocks noChangeAspect="1" noChangeArrowheads="1"/>
          </p:cNvPicPr>
          <p:nvPr/>
        </p:nvPicPr>
        <p:blipFill>
          <a:blip r:embed="rId3"/>
          <a:srcRect b="54134"/>
          <a:stretch>
            <a:fillRect/>
          </a:stretch>
        </p:blipFill>
        <p:spPr bwMode="auto">
          <a:xfrm>
            <a:off x="838200" y="2667000"/>
            <a:ext cx="7239000" cy="2667000"/>
          </a:xfrm>
          <a:prstGeom prst="rect">
            <a:avLst/>
          </a:prstGeom>
          <a:noFill/>
          <a:ln w="25400">
            <a:noFill/>
            <a:miter lim="800000"/>
            <a:headEnd/>
            <a:tailEnd type="none" w="lg" len="lg"/>
          </a:ln>
        </p:spPr>
      </p:pic>
    </p:spTree>
    <p:extLst>
      <p:ext uri="{BB962C8B-B14F-4D97-AF65-F5344CB8AC3E}">
        <p14:creationId xmlns:p14="http://schemas.microsoft.com/office/powerpoint/2010/main" val="853028281"/>
      </p:ext>
    </p:extLst>
  </p:cSld>
  <p:clrMapOvr>
    <a:masterClrMapping/>
  </p:clrMapOvr>
</p:sld>
</file>

<file path=ppt/theme/theme1.xml><?xml version="1.0" encoding="utf-8"?>
<a:theme xmlns:a="http://schemas.openxmlformats.org/drawingml/2006/main" name="mit-6893">
  <a:themeElements>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it-6893">
      <a:majorFont>
        <a:latin typeface="Arial Black"/>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it-689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t-689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t-689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t-689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t-689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t-689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mit-6893</Template>
  <TotalTime>5958</TotalTime>
  <Words>3395</Words>
  <Application>Microsoft Macintosh PowerPoint</Application>
  <PresentationFormat>Letter Paper (8.5x11 in)</PresentationFormat>
  <Paragraphs>522</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mit-6893</vt:lpstr>
      <vt:lpstr>L19: Internationalization</vt:lpstr>
      <vt:lpstr>UI Hall of Fame or Shame?</vt:lpstr>
      <vt:lpstr>Today’s Topics</vt:lpstr>
      <vt:lpstr>Internationalization and Localization</vt:lpstr>
      <vt:lpstr>Design challenges</vt:lpstr>
      <vt:lpstr>Translation</vt:lpstr>
      <vt:lpstr>Risks of Translation</vt:lpstr>
      <vt:lpstr>Different Scripts</vt:lpstr>
      <vt:lpstr>Text Direction</vt:lpstr>
      <vt:lpstr>Sort Order</vt:lpstr>
      <vt:lpstr>Formatting</vt:lpstr>
      <vt:lpstr>Color Conventions</vt:lpstr>
      <vt:lpstr>Icons</vt:lpstr>
      <vt:lpstr>Picoquiz</vt:lpstr>
      <vt:lpstr>Implementation techniques</vt:lpstr>
      <vt:lpstr>Implementation Support for I18N</vt:lpstr>
      <vt:lpstr>Message Files</vt:lpstr>
      <vt:lpstr>Bidirectionality</vt:lpstr>
      <vt:lpstr>Formatting Libraries</vt:lpstr>
      <vt:lpstr>Separating Structure From Presentation</vt:lpstr>
      <vt:lpstr>Picoquiz</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Haoqi Zhang</cp:lastModifiedBy>
  <cp:revision>1103</cp:revision>
  <cp:lastPrinted>2013-04-10T18:54:53Z</cp:lastPrinted>
  <dcterms:created xsi:type="dcterms:W3CDTF">2011-02-02T13:01:24Z</dcterms:created>
  <dcterms:modified xsi:type="dcterms:W3CDTF">2013-04-12T09:28:46Z</dcterms:modified>
</cp:coreProperties>
</file>