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5"/>
  </p:notesMasterIdLst>
  <p:handoutMasterIdLst>
    <p:handoutMasterId r:id="rId26"/>
  </p:handoutMasterIdLst>
  <p:sldIdLst>
    <p:sldId id="256" r:id="rId2"/>
    <p:sldId id="494" r:id="rId3"/>
    <p:sldId id="497" r:id="rId4"/>
    <p:sldId id="473" r:id="rId5"/>
    <p:sldId id="474" r:id="rId6"/>
    <p:sldId id="475" r:id="rId7"/>
    <p:sldId id="476" r:id="rId8"/>
    <p:sldId id="477" r:id="rId9"/>
    <p:sldId id="478" r:id="rId10"/>
    <p:sldId id="479" r:id="rId11"/>
    <p:sldId id="480" r:id="rId12"/>
    <p:sldId id="481" r:id="rId13"/>
    <p:sldId id="482" r:id="rId14"/>
    <p:sldId id="483" r:id="rId15"/>
    <p:sldId id="484" r:id="rId16"/>
    <p:sldId id="485" r:id="rId17"/>
    <p:sldId id="486" r:id="rId18"/>
    <p:sldId id="487" r:id="rId19"/>
    <p:sldId id="488" r:id="rId20"/>
    <p:sldId id="489" r:id="rId21"/>
    <p:sldId id="490" r:id="rId22"/>
    <p:sldId id="496" r:id="rId23"/>
    <p:sldId id="491" r:id="rId24"/>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4" autoAdjust="0"/>
    <p:restoredTop sz="68850" autoAdjust="0"/>
  </p:normalViewPr>
  <p:slideViewPr>
    <p:cSldViewPr>
      <p:cViewPr varScale="1">
        <p:scale>
          <a:sx n="76" d="100"/>
          <a:sy n="76" d="100"/>
        </p:scale>
        <p:origin x="-1072" y="-112"/>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4234FED-DC86-EA44-A80C-C511F7D21E2F}" type="slidenum">
              <a:rPr lang="en-US"/>
              <a:pPr/>
              <a:t>10</a:t>
            </a:fld>
            <a:endParaRPr lang="en-US"/>
          </a:p>
        </p:txBody>
      </p:sp>
      <p:sp>
        <p:nvSpPr>
          <p:cNvPr id="33795" name="Rectangle 2"/>
          <p:cNvSpPr>
            <a:spLocks noGrp="1" noRot="1" noChangeAspect="1" noChangeArrowheads="1" noTextEdit="1"/>
          </p:cNvSpPr>
          <p:nvPr>
            <p:ph type="sldImg"/>
          </p:nvPr>
        </p:nvSpPr>
        <p:spPr>
          <a:xfrm>
            <a:off x="1503363" y="720725"/>
            <a:ext cx="4119562" cy="3089275"/>
          </a:xfrm>
          <a:ln/>
        </p:spPr>
      </p:sp>
      <p:sp>
        <p:nvSpPr>
          <p:cNvPr id="33796" name="Rectangle 3"/>
          <p:cNvSpPr>
            <a:spLocks noGrp="1" noChangeArrowheads="1"/>
          </p:cNvSpPr>
          <p:nvPr>
            <p:ph type="body" idx="1"/>
          </p:nvPr>
        </p:nvSpPr>
        <p:spPr>
          <a:noFill/>
          <a:ln/>
        </p:spPr>
        <p:txBody>
          <a:bodyPr/>
          <a:lstStyle/>
          <a:p>
            <a:r>
              <a:rPr lang="en-US">
                <a:latin typeface="Times New Roman" charset="0"/>
              </a:rPr>
              <a:t>Finally we have Shneiderman’s 8 Golden Rules of UI design, which include most of the principles we’ve already discussed.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46A2605-28BE-D149-AC40-36327C33BBD8}" type="slidenum">
              <a:rPr lang="en-US"/>
              <a:pPr/>
              <a:t>11</a:t>
            </a:fld>
            <a:endParaRPr lang="en-US"/>
          </a:p>
        </p:txBody>
      </p:sp>
      <p:sp>
        <p:nvSpPr>
          <p:cNvPr id="34819" name="Rectangle 2"/>
          <p:cNvSpPr>
            <a:spLocks noGrp="1" noRot="1" noChangeAspect="1" noChangeArrowheads="1" noTextEdit="1"/>
          </p:cNvSpPr>
          <p:nvPr>
            <p:ph type="sldImg"/>
          </p:nvPr>
        </p:nvSpPr>
        <p:spPr>
          <a:xfrm>
            <a:off x="1592263" y="720725"/>
            <a:ext cx="4117975" cy="3089275"/>
          </a:xfrm>
          <a:ln/>
        </p:spPr>
      </p:sp>
      <p:sp>
        <p:nvSpPr>
          <p:cNvPr id="34820" name="Rectangle 3"/>
          <p:cNvSpPr>
            <a:spLocks noGrp="1" noChangeArrowheads="1"/>
          </p:cNvSpPr>
          <p:nvPr>
            <p:ph type="body" idx="1"/>
          </p:nvPr>
        </p:nvSpPr>
        <p:spPr>
          <a:noFill/>
          <a:ln/>
        </p:spPr>
        <p:txBody>
          <a:bodyPr/>
          <a:lstStyle/>
          <a:p>
            <a:r>
              <a:rPr lang="en-US" b="1">
                <a:latin typeface="Times New Roman" charset="0"/>
              </a:rPr>
              <a:t>Heuristic evaluation </a:t>
            </a:r>
            <a:r>
              <a:rPr lang="en-US">
                <a:latin typeface="Times New Roman" charset="0"/>
              </a:rPr>
              <a:t>is a usability inspection process originally invented by Nielsen.  Nielsen has done a number of studies to evaluate its effectiveness.  Those studies have shown that heuristic evaluation’s cost-benefit ratio is quite favorable; the cost per problem of finding usability problems in an interface is generally cheaper than alternative methods.</a:t>
            </a:r>
          </a:p>
          <a:p>
            <a:r>
              <a:rPr lang="en-US">
                <a:latin typeface="Times New Roman" charset="0"/>
              </a:rPr>
              <a:t>Heuristic evaluation is an inspection method.  It is performed by a usability expert – someone who knows and understands the heuristics we’ve just discussed, and has used and thought about lots of interfaces.  </a:t>
            </a:r>
          </a:p>
          <a:p>
            <a:r>
              <a:rPr lang="en-US">
                <a:latin typeface="Times New Roman" charset="0"/>
              </a:rPr>
              <a:t>The basic steps are simple: the evaluator inspects the user interface thoroughly, judges the interface on the basis of the heuristics we’ve just discussed, and makes a list of the usability problems found – the ways in which individual elements of the interface deviate from the usability heuristics.</a:t>
            </a:r>
          </a:p>
          <a:p>
            <a:r>
              <a:rPr lang="en-US">
                <a:latin typeface="Times New Roman" charset="0"/>
              </a:rPr>
              <a:t>The Hall of Fame and Hall of Shame discussions we have at the beginning of each class are informal heuristic evaluations.  In particular, if you look back at previous lecture notes, you’ll see that many of the usability problems identified in the Hall of Fame &amp; Shame are justified by appealing to a heuristic.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9E08E69-D10C-6442-83D2-52AF2CC4ABAC}" type="slidenum">
              <a:rPr lang="en-US"/>
              <a:pPr/>
              <a:t>12</a:t>
            </a:fld>
            <a:endParaRPr lang="en-US"/>
          </a:p>
        </p:txBody>
      </p:sp>
      <p:sp>
        <p:nvSpPr>
          <p:cNvPr id="35843" name="Rectangle 2"/>
          <p:cNvSpPr>
            <a:spLocks noGrp="1" noRot="1" noChangeAspect="1" noChangeArrowheads="1" noTextEdit="1"/>
          </p:cNvSpPr>
          <p:nvPr>
            <p:ph type="sldImg"/>
          </p:nvPr>
        </p:nvSpPr>
        <p:spPr>
          <a:xfrm>
            <a:off x="1600200" y="720725"/>
            <a:ext cx="4219575" cy="3165475"/>
          </a:xfrm>
          <a:ln/>
        </p:spPr>
      </p:sp>
      <p:sp>
        <p:nvSpPr>
          <p:cNvPr id="35844" name="Rectangle 3"/>
          <p:cNvSpPr>
            <a:spLocks noGrp="1" noChangeArrowheads="1"/>
          </p:cNvSpPr>
          <p:nvPr>
            <p:ph type="body" idx="1"/>
          </p:nvPr>
        </p:nvSpPr>
        <p:spPr>
          <a:noFill/>
          <a:ln/>
        </p:spPr>
        <p:txBody>
          <a:bodyPr/>
          <a:lstStyle/>
          <a:p>
            <a:r>
              <a:rPr lang="en-US" sz="900" dirty="0">
                <a:latin typeface="Times New Roman" charset="0"/>
              </a:rPr>
              <a:t>Let’s look at heuristic evaluation from the evaluator’s perspective.  That’s the role you’ll be adopting in the next homework, when you’ll serve as heuristic evaluators for each others’ computer prototypes.</a:t>
            </a:r>
          </a:p>
          <a:p>
            <a:r>
              <a:rPr lang="en-US" sz="900" dirty="0">
                <a:latin typeface="Times New Roman" charset="0"/>
              </a:rPr>
              <a:t>Here are some tips for doing a good heuristic evaluation.  First, your evaluation should be grounded in known usability guidelines.  You should justify each problem you list by appealing to a heuristic, and explaining how the heuristic is violated.  This practice helps you focus on usability and not on other system properties, like functionality or security.  It also removes some of the subjectivity involved in inspections.  You can’t just say “that’s an ugly yellow color”; you have to justify why this is a </a:t>
            </a:r>
            <a:r>
              <a:rPr lang="en-US" sz="900" i="1" dirty="0">
                <a:latin typeface="Times New Roman" charset="0"/>
              </a:rPr>
              <a:t>usability</a:t>
            </a:r>
            <a:r>
              <a:rPr lang="en-US" sz="900" dirty="0">
                <a:latin typeface="Times New Roman" charset="0"/>
              </a:rPr>
              <a:t> problem that’s likely to affect usability for other people.</a:t>
            </a:r>
          </a:p>
          <a:p>
            <a:r>
              <a:rPr lang="en-US" sz="900" dirty="0">
                <a:latin typeface="Times New Roman" charset="0"/>
              </a:rPr>
              <a:t>List every problem you find.  If a button has several problems with it – inconsistent placement, bad color combination, bad information scent – then each of those problems should be listed separately.  Some of the problems may be more severe than others, and some may be easier to fix than others.  It’s best to get all the problems on the table in order to make these tradeoffs.</a:t>
            </a:r>
          </a:p>
          <a:p>
            <a:r>
              <a:rPr lang="en-US" sz="900" dirty="0">
                <a:latin typeface="Times New Roman" charset="0"/>
              </a:rPr>
              <a:t>Inspect the interface at least twice.  The first time you’ll get an overview and a feel for the system.  The second time, you should focus carefully on individual elements of the interface, one at a time.</a:t>
            </a:r>
          </a:p>
          <a:p>
            <a:r>
              <a:rPr lang="en-US" sz="900" dirty="0">
                <a:latin typeface="Times New Roman" charset="0"/>
              </a:rPr>
              <a:t>Finally, although you have to justify every problem with a guideline, you don’t have to limit yourself to the Nielsen 10.  We’ve seen a number of specific usability principles that can serve equally well: affordances, visibility, </a:t>
            </a:r>
            <a:r>
              <a:rPr lang="en-US" sz="900" dirty="0" err="1">
                <a:latin typeface="Times New Roman" charset="0"/>
              </a:rPr>
              <a:t>Fitts’s</a:t>
            </a:r>
            <a:r>
              <a:rPr lang="en-US" sz="900" dirty="0">
                <a:latin typeface="Times New Roman" charset="0"/>
              </a:rPr>
              <a:t> Law, perceptual fusion, color guidelines, graphic design rules are a few. The Nielsen 10 are helpful in that they’re a short list that covers a wide spectrum of usability problems.  For each element of the interface, you can quickly look down the Nielsen list to guide your thinking.  You can also use the 6 high-level principles we’ve discussed (learnability, visibility, user control, errors, efficiency, graphic design) to help spur your thinking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1021596-4ED6-5E4F-8458-54C4C9B6285C}" type="slidenum">
              <a:rPr lang="en-US"/>
              <a:pPr/>
              <a:t>13</a:t>
            </a:fld>
            <a:endParaRPr lang="en-US"/>
          </a:p>
        </p:txBody>
      </p:sp>
      <p:sp>
        <p:nvSpPr>
          <p:cNvPr id="36867" name="Rectangle 2"/>
          <p:cNvSpPr>
            <a:spLocks noGrp="1" noRot="1" noChangeAspect="1" noChangeArrowheads="1" noTextEdit="1"/>
          </p:cNvSpPr>
          <p:nvPr>
            <p:ph type="sldImg"/>
          </p:nvPr>
        </p:nvSpPr>
        <p:spPr>
          <a:xfrm>
            <a:off x="1600200" y="720725"/>
            <a:ext cx="4219575" cy="3165475"/>
          </a:xfrm>
          <a:ln/>
        </p:spPr>
      </p:sp>
      <p:sp>
        <p:nvSpPr>
          <p:cNvPr id="36868" name="Rectangle 3"/>
          <p:cNvSpPr>
            <a:spLocks noGrp="1" noChangeArrowheads="1"/>
          </p:cNvSpPr>
          <p:nvPr>
            <p:ph type="body" idx="1"/>
          </p:nvPr>
        </p:nvSpPr>
        <p:spPr>
          <a:noFill/>
          <a:ln/>
        </p:spPr>
        <p:txBody>
          <a:bodyPr/>
          <a:lstStyle/>
          <a:p>
            <a:pPr marL="190500" indent="-190500"/>
            <a:r>
              <a:rPr lang="en-US" dirty="0">
                <a:latin typeface="Times New Roman" charset="0"/>
              </a:rPr>
              <a:t>Let’s try it on an example.  Here’s a screenshot of part of a web page (an intentionally bad interface).  A partial heuristic evaluation of the screen is shown below.  Can you find any other usability issues?</a:t>
            </a:r>
          </a:p>
          <a:p>
            <a:pPr marL="190500" indent="-190500">
              <a:buFontTx/>
              <a:buAutoNum type="arabicPeriod"/>
            </a:pPr>
            <a:r>
              <a:rPr lang="en-US" dirty="0">
                <a:latin typeface="Times New Roman" charset="0"/>
              </a:rPr>
              <a:t>Shopping cart icon is not balanced with its background whitespace (graphic design)</a:t>
            </a:r>
          </a:p>
          <a:p>
            <a:pPr marL="190500" indent="-190500">
              <a:buFontTx/>
              <a:buAutoNum type="arabicPeriod"/>
            </a:pPr>
            <a:r>
              <a:rPr lang="en-US" b="1" dirty="0">
                <a:latin typeface="Times New Roman" charset="0"/>
              </a:rPr>
              <a:t>Good:</a:t>
            </a:r>
            <a:r>
              <a:rPr lang="en-US" dirty="0">
                <a:latin typeface="Times New Roman" charset="0"/>
              </a:rPr>
              <a:t> user is greeted by name (feedback)</a:t>
            </a:r>
          </a:p>
          <a:p>
            <a:pPr marL="190500" indent="-190500">
              <a:buFontTx/>
              <a:buAutoNum type="arabicPeriod"/>
            </a:pPr>
            <a:r>
              <a:rPr lang="en-US" dirty="0">
                <a:latin typeface="Times New Roman" charset="0"/>
              </a:rPr>
              <a:t>Red is used both for help messages and for error messages (consistency, match real world)</a:t>
            </a:r>
          </a:p>
          <a:p>
            <a:pPr marL="190500" indent="-190500">
              <a:buFontTx/>
              <a:buAutoNum type="arabicPeriod"/>
            </a:pPr>
            <a:r>
              <a:rPr lang="en-US" dirty="0">
                <a:latin typeface="Times New Roman" charset="0"/>
              </a:rPr>
              <a:t>“There is a problem with your order”, but no explanation or suggestions for resolution (error reporting)</a:t>
            </a:r>
          </a:p>
          <a:p>
            <a:pPr marL="190500" indent="-190500">
              <a:buFontTx/>
              <a:buAutoNum type="arabicPeriod"/>
            </a:pPr>
            <a:r>
              <a:rPr lang="en-US" dirty="0" err="1">
                <a:latin typeface="Times New Roman" charset="0"/>
              </a:rPr>
              <a:t>ExtPrice</a:t>
            </a:r>
            <a:r>
              <a:rPr lang="en-US" dirty="0">
                <a:latin typeface="Times New Roman" charset="0"/>
              </a:rPr>
              <a:t> and </a:t>
            </a:r>
            <a:r>
              <a:rPr lang="en-US" dirty="0" err="1">
                <a:latin typeface="Times New Roman" charset="0"/>
              </a:rPr>
              <a:t>UnitPrice</a:t>
            </a:r>
            <a:r>
              <a:rPr lang="en-US" dirty="0">
                <a:latin typeface="Times New Roman" charset="0"/>
              </a:rPr>
              <a:t> are strange labels (match real world)</a:t>
            </a:r>
          </a:p>
          <a:p>
            <a:pPr marL="190500" indent="-190500">
              <a:buFontTx/>
              <a:buAutoNum type="arabicPeriod"/>
            </a:pPr>
            <a:r>
              <a:rPr lang="en-US" dirty="0">
                <a:latin typeface="Times New Roman" charset="0"/>
              </a:rPr>
              <a:t>Remove Hardware button inconsistent with Remove checkbox (consistency)</a:t>
            </a:r>
          </a:p>
          <a:p>
            <a:pPr marL="190500" indent="-190500">
              <a:buFontTx/>
              <a:buAutoNum type="arabicPeriod"/>
            </a:pPr>
            <a:r>
              <a:rPr lang="en-US" dirty="0">
                <a:latin typeface="Times New Roman" charset="0"/>
              </a:rPr>
              <a:t>"Click here“ is unnecessary (simplicity)</a:t>
            </a:r>
          </a:p>
          <a:p>
            <a:pPr marL="190500" indent="-190500">
              <a:buFontTx/>
              <a:buAutoNum type="arabicPeriod"/>
            </a:pPr>
            <a:r>
              <a:rPr lang="en-US" dirty="0">
                <a:latin typeface="Times New Roman" charset="0"/>
              </a:rPr>
              <a:t>No “Continue shopping" button (user control &amp; freedom)</a:t>
            </a:r>
          </a:p>
          <a:p>
            <a:pPr marL="190500" indent="-190500">
              <a:buFontTx/>
              <a:buAutoNum type="arabicPeriod"/>
            </a:pPr>
            <a:r>
              <a:rPr lang="en-US" dirty="0">
                <a:latin typeface="Times New Roman" charset="0"/>
              </a:rPr>
              <a:t>Recalculate is very close to Clear Cart (error prevention)</a:t>
            </a:r>
          </a:p>
          <a:p>
            <a:pPr marL="190500" indent="-190500">
              <a:buFontTx/>
              <a:buAutoNum type="arabicPeriod"/>
            </a:pPr>
            <a:r>
              <a:rPr lang="en-US" dirty="0">
                <a:latin typeface="Times New Roman" charset="0"/>
              </a:rPr>
              <a:t> “Check Out” button doesn’t look like other buttons (consistency, both internal &amp; external)</a:t>
            </a:r>
          </a:p>
          <a:p>
            <a:pPr marL="190500" indent="-190500">
              <a:buFontTx/>
              <a:buAutoNum type="arabicPeriod"/>
            </a:pPr>
            <a:r>
              <a:rPr lang="en-US" dirty="0">
                <a:latin typeface="Times New Roman" charset="0"/>
              </a:rPr>
              <a:t>Uses “Cart Title” and “Cart Name” for the same concept (consistency)</a:t>
            </a:r>
          </a:p>
          <a:p>
            <a:pPr marL="190500" indent="-190500">
              <a:buFontTx/>
              <a:buAutoNum type="arabicPeriod"/>
            </a:pPr>
            <a:r>
              <a:rPr lang="en-US" dirty="0">
                <a:latin typeface="Times New Roman" charset="0"/>
              </a:rPr>
              <a:t>Must recall and type in cart title to load (recognition not recall, error prevention, efficiency)</a:t>
            </a:r>
          </a:p>
          <a:p>
            <a:pPr marL="190500" indent="-190500">
              <a:buFontTx/>
              <a:buAutoNum type="arabicPeriod"/>
            </a:pPr>
            <a:endParaRPr lang="en-US" dirty="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943BF40-FD95-C64B-875A-C9DD682EB121}" type="slidenum">
              <a:rPr lang="en-US"/>
              <a:pPr/>
              <a:t>14</a:t>
            </a:fld>
            <a:endParaRPr lang="en-US"/>
          </a:p>
        </p:txBody>
      </p:sp>
      <p:sp>
        <p:nvSpPr>
          <p:cNvPr id="37891" name="Rectangle 2"/>
          <p:cNvSpPr>
            <a:spLocks noGrp="1" noRot="1" noChangeAspect="1" noChangeArrowheads="1" noTextEdit="1"/>
          </p:cNvSpPr>
          <p:nvPr>
            <p:ph type="sldImg"/>
          </p:nvPr>
        </p:nvSpPr>
        <p:spPr>
          <a:xfrm>
            <a:off x="1600200" y="720725"/>
            <a:ext cx="4219575" cy="3165475"/>
          </a:xfrm>
          <a:ln/>
        </p:spPr>
      </p:sp>
      <p:sp>
        <p:nvSpPr>
          <p:cNvPr id="37892" name="Rectangle 3"/>
          <p:cNvSpPr>
            <a:spLocks noGrp="1" noChangeArrowheads="1"/>
          </p:cNvSpPr>
          <p:nvPr>
            <p:ph type="body" idx="1"/>
          </p:nvPr>
        </p:nvSpPr>
        <p:spPr>
          <a:noFill/>
          <a:ln/>
        </p:spPr>
        <p:txBody>
          <a:bodyPr/>
          <a:lstStyle/>
          <a:p>
            <a:r>
              <a:rPr lang="en-US">
                <a:latin typeface="Times New Roman" charset="0"/>
              </a:rPr>
              <a:t>Heuristic evaluation is only one way to evaluate a user interface.  User testing -- watching users interact with the interface – is another.  User testing is really the gold standard for usability evaluation.  An interface has usability problems only if real users have real problems with it, and the only sure way to know is to watch and see.</a:t>
            </a:r>
          </a:p>
          <a:p>
            <a:r>
              <a:rPr lang="en-US">
                <a:latin typeface="Times New Roman" charset="0"/>
              </a:rPr>
              <a:t>A key reason why heuristic evaluation is different is that an evaluator is not a typical user either!  They may be closer to a typical user, however, in the sense that they don’t know the system model to the same degree that its designers do.  And a good heuristic evaluator tries to think like a typical user.  But an evaluator knows too much about user interfaces, and too much about usability, to respond like a typical user.</a:t>
            </a:r>
          </a:p>
          <a:p>
            <a:r>
              <a:rPr lang="en-US">
                <a:latin typeface="Times New Roman" charset="0"/>
              </a:rPr>
              <a:t>So heuristic evaluation is not the same as user testing.  A useful analogy from software engineering is the difference between code inspection and testing.</a:t>
            </a:r>
          </a:p>
          <a:p>
            <a:r>
              <a:rPr lang="en-US">
                <a:latin typeface="Times New Roman" charset="0"/>
              </a:rPr>
              <a:t>Heuristic evaluation may find problems that user testing would miss (unless the user testing was extremely expensive and comprehensive).  For example, heuristic evaluators can easily detect problems like inconsistent font styles, e.g. a sans-serif font in one part of the interface, and a serif font in another.  Adapting to the inconsistency slows down users slightly, but only extensive user testing would reveal it.  Similarly, a heuristic evaluation might notice that buttons along the edge of the screen are not taking proper advantage of the Fitts’s Law benefits of the screen boundaries, but this problem might be hard to detect in user testing.</a:t>
            </a:r>
          </a:p>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B3CAFD2-76CC-A14A-A1D8-9B9BFAC51EAA}" type="slidenum">
              <a:rPr lang="en-US"/>
              <a:pPr/>
              <a:t>15</a:t>
            </a:fld>
            <a:endParaRPr lang="en-US"/>
          </a:p>
        </p:txBody>
      </p:sp>
      <p:sp>
        <p:nvSpPr>
          <p:cNvPr id="38915" name="Rectangle 2"/>
          <p:cNvSpPr>
            <a:spLocks noGrp="1" noRot="1" noChangeAspect="1" noChangeArrowheads="1" noTextEdit="1"/>
          </p:cNvSpPr>
          <p:nvPr>
            <p:ph type="sldImg"/>
          </p:nvPr>
        </p:nvSpPr>
        <p:spPr>
          <a:xfrm>
            <a:off x="1524000" y="720725"/>
            <a:ext cx="4321175" cy="3241675"/>
          </a:xfrm>
          <a:ln/>
        </p:spPr>
      </p:sp>
      <p:sp>
        <p:nvSpPr>
          <p:cNvPr id="38916" name="Rectangle 3"/>
          <p:cNvSpPr>
            <a:spLocks noGrp="1" noChangeArrowheads="1"/>
          </p:cNvSpPr>
          <p:nvPr>
            <p:ph type="body" idx="1"/>
          </p:nvPr>
        </p:nvSpPr>
        <p:spPr>
          <a:noFill/>
          <a:ln/>
        </p:spPr>
        <p:txBody>
          <a:bodyPr/>
          <a:lstStyle/>
          <a:p>
            <a:r>
              <a:rPr lang="en-US">
                <a:latin typeface="Times New Roman" charset="0"/>
              </a:rPr>
              <a:t>Now let’s look at heuristic evaluation from the designer’s perspective.  Assuming I’ve decided to use this technique to evaluate my interface, how do I get the most mileage out of it?</a:t>
            </a:r>
          </a:p>
          <a:p>
            <a:r>
              <a:rPr lang="en-US">
                <a:latin typeface="Times New Roman" charset="0"/>
              </a:rPr>
              <a:t>First, use more than one evaluator.  Studies of heuristic evaluation have shown that no single evaluator can find all the usability problems, and some of the hardest usability problems are found by evaluators who find few problems overall (Nielsen, “Finding usability problems through heuristic evaluation”, CHI ’92).  The more evaluators the better, but with diminishing returns: each additional evaluator finds fewer new problems. The sweet spot for cost-benefit, recommended by Nielsen based on his studies, is 3-5 evaluators.</a:t>
            </a:r>
          </a:p>
          <a:p>
            <a:r>
              <a:rPr lang="en-US">
                <a:latin typeface="Times New Roman" charset="0"/>
              </a:rPr>
              <a:t>One way to get the most out of heuristic evaluation is to alternate it with user testing in subsequent trips around the iterative design cycle.  Each method finds different problems in an interface, and heuristic evaluation is almost always cheaper than user testing.  Heuristic evaluation is particularly useful in the tight inner loops of the iterative design cycle, when prototypes are raw and low-fidelity, and cheap, fast iteration is a must.</a:t>
            </a:r>
          </a:p>
          <a:p>
            <a:r>
              <a:rPr lang="en-US">
                <a:latin typeface="Times New Roman" charset="0"/>
              </a:rPr>
              <a:t>In heuristic evaluation, it’s OK to help the evaluator when they get stuck in a confusing interface.  As long as the usability problems that led to the confusion have already been noted, an observer can help the evaluator get unstuck and proceed with evaluating the rest of the interface, saving valuable time.  In user testing, this kind of personal help is totally inappropriate, because you want to see how a user would really behave if confronted with the interface in the real world, without the designer of the system present to guide them.  In a user test, when the user gets stuck and can’t figure out how to complete a task, you usually have to abandon the task and move on to another one.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49380C-6778-004E-875C-2389BA639511}" type="slidenum">
              <a:rPr lang="en-US"/>
              <a:pPr/>
              <a:t>16</a:t>
            </a:fld>
            <a:endParaRPr lang="en-US"/>
          </a:p>
        </p:txBody>
      </p:sp>
      <p:sp>
        <p:nvSpPr>
          <p:cNvPr id="39939" name="Rectangle 2"/>
          <p:cNvSpPr>
            <a:spLocks noGrp="1" noRot="1" noChangeAspect="1" noChangeArrowheads="1" noTextEdit="1"/>
          </p:cNvSpPr>
          <p:nvPr>
            <p:ph type="sldImg"/>
          </p:nvPr>
        </p:nvSpPr>
        <p:spPr>
          <a:xfrm>
            <a:off x="1585913" y="720725"/>
            <a:ext cx="4219575" cy="3165475"/>
          </a:xfrm>
          <a:ln/>
        </p:spPr>
      </p:sp>
      <p:sp>
        <p:nvSpPr>
          <p:cNvPr id="39940" name="Rectangle 3"/>
          <p:cNvSpPr>
            <a:spLocks noGrp="1" noChangeArrowheads="1"/>
          </p:cNvSpPr>
          <p:nvPr>
            <p:ph type="body" idx="1"/>
          </p:nvPr>
        </p:nvSpPr>
        <p:spPr>
          <a:noFill/>
          <a:ln/>
        </p:spPr>
        <p:txBody>
          <a:bodyPr/>
          <a:lstStyle/>
          <a:p>
            <a:r>
              <a:rPr lang="en-US">
                <a:latin typeface="Times New Roman" charset="0"/>
              </a:rPr>
              <a:t>Here’s a formal process for performing heuristic evaluation.</a:t>
            </a:r>
          </a:p>
          <a:p>
            <a:r>
              <a:rPr lang="en-US">
                <a:latin typeface="Times New Roman" charset="0"/>
              </a:rPr>
              <a:t>The training meeting brings together the design team with all the evaluators, and brings the evaluators up to speed on what they need to know about the application, its domain, its target users, and scenarios of use.</a:t>
            </a:r>
          </a:p>
          <a:p>
            <a:r>
              <a:rPr lang="en-US">
                <a:latin typeface="Times New Roman" charset="0"/>
              </a:rPr>
              <a:t>The evaluators then go off and evaluate the interface separately.  They may work alone, writing down their own observations, or they may be observed by a member of the design team, who records their observations (and helps them through difficult parts of the interface, as we discussed earlier).  In this stage, the evaluators focus just on generating problems, not on how important they are or how to solve them.</a:t>
            </a:r>
          </a:p>
          <a:p>
            <a:r>
              <a:rPr lang="en-US">
                <a:latin typeface="Times New Roman" charset="0"/>
              </a:rPr>
              <a:t>Next, all the problems found by all the evaluators are compiled into a single list, and the evaluators rate the severity of each problem.  We’ll see one possible severity scale in the next slide.  Evaluators can assign severity ratings either independently or in a meeting together.  Since studies have found that severity ratings from independent evaluators tend to have a large variance, it’s best to collect severity ratings from several evaluators and take the mean to get a better estimate.</a:t>
            </a:r>
          </a:p>
          <a:p>
            <a:r>
              <a:rPr lang="en-US">
                <a:latin typeface="Times New Roman" charset="0"/>
              </a:rPr>
              <a:t>Finally, the design team and the evaluators meet again to discuss the results.  This meeting offers a forum for brainstorming possible solutions, focusing on the most severe (highest priority) usability problems.</a:t>
            </a:r>
          </a:p>
          <a:p>
            <a:r>
              <a:rPr lang="en-US">
                <a:latin typeface="Times New Roman" charset="0"/>
              </a:rPr>
              <a:t>When you do heuristic evaluations in this class, I suggest you follow this ordering as well: first focus on generating as many usability problems as you can, then rank their severity, and then think about solutions.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C40C66B-82A6-214A-8ACE-D3587F6D363F}" type="slidenum">
              <a:rPr lang="en-US"/>
              <a:pPr/>
              <a:t>17</a:t>
            </a:fld>
            <a:endParaRPr lang="en-US"/>
          </a:p>
        </p:txBody>
      </p:sp>
      <p:sp>
        <p:nvSpPr>
          <p:cNvPr id="40963" name="Rectangle 2"/>
          <p:cNvSpPr>
            <a:spLocks noGrp="1" noRot="1" noChangeAspect="1" noChangeArrowheads="1" noTextEdit="1"/>
          </p:cNvSpPr>
          <p:nvPr>
            <p:ph type="sldImg"/>
          </p:nvPr>
        </p:nvSpPr>
        <p:spPr>
          <a:xfrm>
            <a:off x="1524000" y="720725"/>
            <a:ext cx="4219575" cy="3165475"/>
          </a:xfrm>
          <a:ln/>
        </p:spPr>
      </p:sp>
      <p:sp>
        <p:nvSpPr>
          <p:cNvPr id="40964" name="Rectangle 3"/>
          <p:cNvSpPr>
            <a:spLocks noGrp="1" noChangeArrowheads="1"/>
          </p:cNvSpPr>
          <p:nvPr>
            <p:ph type="body" idx="1"/>
          </p:nvPr>
        </p:nvSpPr>
        <p:spPr>
          <a:noFill/>
          <a:ln/>
        </p:spPr>
        <p:txBody>
          <a:bodyPr/>
          <a:lstStyle/>
          <a:p>
            <a:r>
              <a:rPr lang="en-US">
                <a:latin typeface="Times New Roman" charset="0"/>
              </a:rPr>
              <a:t>Here’s one scale you can use to judge the severity of usability problems found by heuristic evaluation.  It helps to think about the factors that contribute to the severity of a problem: its </a:t>
            </a:r>
            <a:r>
              <a:rPr lang="en-US" b="1">
                <a:latin typeface="Times New Roman" charset="0"/>
              </a:rPr>
              <a:t>frequency</a:t>
            </a:r>
            <a:r>
              <a:rPr lang="en-US">
                <a:latin typeface="Times New Roman" charset="0"/>
              </a:rPr>
              <a:t> of occurrence (common or rare); its </a:t>
            </a:r>
            <a:r>
              <a:rPr lang="en-US" b="1">
                <a:latin typeface="Times New Roman" charset="0"/>
              </a:rPr>
              <a:t>impact</a:t>
            </a:r>
            <a:r>
              <a:rPr lang="en-US">
                <a:latin typeface="Times New Roman" charset="0"/>
              </a:rPr>
              <a:t> on users (easy or hard to overcome), and its </a:t>
            </a:r>
            <a:r>
              <a:rPr lang="en-US" b="1">
                <a:latin typeface="Times New Roman" charset="0"/>
              </a:rPr>
              <a:t>persistence</a:t>
            </a:r>
            <a:r>
              <a:rPr lang="en-US">
                <a:latin typeface="Times New Roman" charset="0"/>
              </a:rPr>
              <a:t> (does it need to be overcome once or repeatedly).  A problem that scores highly on several contributing factors should be rated more severe than another problem that isn’t so common, hard to overcome, or persistent.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6F559A4-65BF-9847-8833-F8EE5E59F51E}" type="slidenum">
              <a:rPr lang="en-US"/>
              <a:pPr/>
              <a:t>18</a:t>
            </a:fld>
            <a:endParaRPr lang="en-US"/>
          </a:p>
        </p:txBody>
      </p:sp>
      <p:sp>
        <p:nvSpPr>
          <p:cNvPr id="41987" name="Rectangle 2"/>
          <p:cNvSpPr>
            <a:spLocks noGrp="1" noRot="1" noChangeAspect="1" noChangeArrowheads="1" noTextEdit="1"/>
          </p:cNvSpPr>
          <p:nvPr>
            <p:ph type="sldImg"/>
          </p:nvPr>
        </p:nvSpPr>
        <p:spPr>
          <a:xfrm>
            <a:off x="1524000" y="720725"/>
            <a:ext cx="4267200" cy="3201988"/>
          </a:xfrm>
          <a:ln/>
        </p:spPr>
      </p:sp>
      <p:sp>
        <p:nvSpPr>
          <p:cNvPr id="41988" name="Rectangle 3"/>
          <p:cNvSpPr>
            <a:spLocks noGrp="1" noChangeArrowheads="1"/>
          </p:cNvSpPr>
          <p:nvPr>
            <p:ph type="body" idx="1"/>
          </p:nvPr>
        </p:nvSpPr>
        <p:spPr>
          <a:noFill/>
          <a:ln/>
        </p:spPr>
        <p:txBody>
          <a:bodyPr/>
          <a:lstStyle/>
          <a:p>
            <a:r>
              <a:rPr lang="en-US">
                <a:latin typeface="Times New Roman" charset="0"/>
              </a:rPr>
              <a:t>A final advantage of heuristic evaluation that’s worth noting: heuristic evaluation can be applied to interfaces in varying states of readiness, including unstable implementations, paper prototypes, and even just sketches.  When you’re evaluating an incomplete interface, however, you should be aware of one pitfall.  When you’re just inspecting a sketch, you’re less likely to notice missing elements, like buttons or features essential to proceeding in a task.  If you were actually </a:t>
            </a:r>
            <a:r>
              <a:rPr lang="en-US" i="1">
                <a:latin typeface="Times New Roman" charset="0"/>
              </a:rPr>
              <a:t>interacting</a:t>
            </a:r>
            <a:r>
              <a:rPr lang="en-US">
                <a:latin typeface="Times New Roman" charset="0"/>
              </a:rPr>
              <a:t> with an active prototype, essential missing pieces rear up as obstacles that prevent you from proceeding.  With sketches, nothing prevents you from going on: you just turn the page.  So you have to look harder for missing elements when you’re heuristically evaluating static sketches or screenshots.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0803DF6-2E50-0C4F-B46D-B44809FF0343}" type="slidenum">
              <a:rPr lang="en-US"/>
              <a:pPr/>
              <a:t>19</a:t>
            </a:fld>
            <a:endParaRPr lang="en-US"/>
          </a:p>
        </p:txBody>
      </p:sp>
      <p:sp>
        <p:nvSpPr>
          <p:cNvPr id="43011" name="Rectangle 2"/>
          <p:cNvSpPr>
            <a:spLocks noGrp="1" noRot="1" noChangeAspect="1" noChangeArrowheads="1" noTextEdit="1"/>
          </p:cNvSpPr>
          <p:nvPr>
            <p:ph type="sldImg"/>
          </p:nvPr>
        </p:nvSpPr>
        <p:spPr>
          <a:xfrm>
            <a:off x="1447800" y="720725"/>
            <a:ext cx="4267200" cy="3201988"/>
          </a:xfrm>
          <a:ln/>
        </p:spPr>
      </p:sp>
      <p:sp>
        <p:nvSpPr>
          <p:cNvPr id="43012" name="Rectangle 3"/>
          <p:cNvSpPr>
            <a:spLocks noGrp="1" noChangeArrowheads="1"/>
          </p:cNvSpPr>
          <p:nvPr>
            <p:ph type="body" idx="1"/>
          </p:nvPr>
        </p:nvSpPr>
        <p:spPr>
          <a:noFill/>
          <a:ln/>
        </p:spPr>
        <p:txBody>
          <a:bodyPr/>
          <a:lstStyle/>
          <a:p>
            <a:r>
              <a:rPr lang="en-US">
                <a:latin typeface="Times New Roman" charset="0"/>
              </a:rPr>
              <a:t>Here are some tips on writing good heuristic evaluations.  First, remember your audience: you’re trying to communicate to developers.  Don’t expect them to be experts on usability, and keep in mind that they have some ego investment in the user interface.  Don’t be unnecessarily harsh.</a:t>
            </a:r>
          </a:p>
          <a:p>
            <a:r>
              <a:rPr lang="en-US">
                <a:latin typeface="Times New Roman" charset="0"/>
              </a:rPr>
              <a:t>Although the primary purpose of heuristic evaluation is to identify problems, positive comments can be valuable too.  If some part of the design is </a:t>
            </a:r>
            <a:r>
              <a:rPr lang="en-US" i="1">
                <a:latin typeface="Times New Roman" charset="0"/>
              </a:rPr>
              <a:t>good</a:t>
            </a:r>
            <a:r>
              <a:rPr lang="en-US">
                <a:latin typeface="Times New Roman" charset="0"/>
              </a:rPr>
              <a:t> for usability reasons, you want to make sure that aspect doesn’t disappear in future iterations.</a:t>
            </a:r>
          </a:p>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503363" y="720725"/>
            <a:ext cx="4119562" cy="3089275"/>
          </a:xfrm>
          <a:ln/>
        </p:spPr>
      </p:sp>
      <p:sp>
        <p:nvSpPr>
          <p:cNvPr id="63491" name="Notes Placeholder 2"/>
          <p:cNvSpPr>
            <a:spLocks noGrp="1"/>
          </p:cNvSpPr>
          <p:nvPr>
            <p:ph type="body" idx="1"/>
          </p:nvPr>
        </p:nvSpPr>
        <p:spPr>
          <a:noFill/>
          <a:ln/>
        </p:spPr>
        <p:txBody>
          <a:bodyPr/>
          <a:lstStyle/>
          <a:p>
            <a:r>
              <a:rPr lang="en-US" dirty="0">
                <a:latin typeface="Times New Roman" charset="0"/>
                <a:ea typeface="Arial" charset="0"/>
              </a:rPr>
              <a:t>This is Password Engine, an iPhone app</a:t>
            </a:r>
            <a:r>
              <a:rPr lang="en-US" baseline="0" dirty="0">
                <a:latin typeface="Times New Roman" charset="0"/>
                <a:ea typeface="Arial" charset="0"/>
              </a:rPr>
              <a:t> (</a:t>
            </a:r>
            <a:r>
              <a:rPr lang="en-US" dirty="0">
                <a:latin typeface="Times New Roman" charset="0"/>
                <a:ea typeface="Arial" charset="0"/>
              </a:rPr>
              <a:t>http://</a:t>
            </a:r>
            <a:r>
              <a:rPr lang="en-US" dirty="0" err="1">
                <a:latin typeface="Times New Roman" charset="0"/>
                <a:ea typeface="Arial" charset="0"/>
              </a:rPr>
              <a:t>appshopper.com</a:t>
            </a:r>
            <a:r>
              <a:rPr lang="en-US" dirty="0">
                <a:latin typeface="Times New Roman" charset="0"/>
                <a:ea typeface="Arial" charset="0"/>
              </a:rPr>
              <a:t>/utilities/password-engine).  Its purpose is to generate passwords </a:t>
            </a:r>
          </a:p>
          <a:p>
            <a:endParaRPr lang="en-US" dirty="0" smtClean="0">
              <a:latin typeface="Times New Roman" charset="0"/>
              <a:ea typeface="Arial" charset="0"/>
            </a:endParaRPr>
          </a:p>
          <a:p>
            <a:r>
              <a:rPr lang="en-US" dirty="0" smtClean="0">
                <a:latin typeface="Times New Roman" charset="0"/>
                <a:ea typeface="Arial" charset="0"/>
              </a:rPr>
              <a:t>Perform</a:t>
            </a:r>
            <a:r>
              <a:rPr lang="en-US" baseline="0" dirty="0" smtClean="0">
                <a:latin typeface="Times New Roman" charset="0"/>
                <a:ea typeface="Arial" charset="0"/>
              </a:rPr>
              <a:t> heuristic evaluation on this user interface (after reading through the notes). We will then discuss it together in class.</a:t>
            </a:r>
            <a:endParaRPr lang="en-US" dirty="0">
              <a:latin typeface="Times New Roman" charset="0"/>
              <a:ea typeface="Arial" charset="0"/>
            </a:endParaRPr>
          </a:p>
        </p:txBody>
      </p:sp>
      <p:sp>
        <p:nvSpPr>
          <p:cNvPr id="63492" name="Slide Number Placeholder 3"/>
          <p:cNvSpPr>
            <a:spLocks noGrp="1"/>
          </p:cNvSpPr>
          <p:nvPr>
            <p:ph type="sldNum" sz="quarter" idx="5"/>
          </p:nvPr>
        </p:nvSpPr>
        <p:spPr>
          <a:noFill/>
        </p:spPr>
        <p:txBody>
          <a:bodyPr/>
          <a:lstStyle/>
          <a:p>
            <a:fld id="{BCC81F16-A5EE-9C4E-965A-4A663DCC9352}"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2073067-C507-6F46-8DAF-1BDF42EC5269}" type="slidenum">
              <a:rPr lang="en-US"/>
              <a:pPr/>
              <a:t>20</a:t>
            </a:fld>
            <a:endParaRPr lang="en-US"/>
          </a:p>
        </p:txBody>
      </p:sp>
      <p:sp>
        <p:nvSpPr>
          <p:cNvPr id="44035" name="Rectangle 2"/>
          <p:cNvSpPr>
            <a:spLocks noGrp="1" noRot="1" noChangeAspect="1" noChangeArrowheads="1" noTextEdit="1"/>
          </p:cNvSpPr>
          <p:nvPr>
            <p:ph type="sldImg"/>
          </p:nvPr>
        </p:nvSpPr>
        <p:spPr>
          <a:xfrm>
            <a:off x="1600200" y="720725"/>
            <a:ext cx="4114800" cy="3087688"/>
          </a:xfrm>
          <a:ln/>
        </p:spPr>
      </p:sp>
      <p:sp>
        <p:nvSpPr>
          <p:cNvPr id="4403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0716B57-4EF8-374B-A86F-B1E408AE28CC}" type="slidenum">
              <a:rPr lang="en-US"/>
              <a:pPr/>
              <a:t>21</a:t>
            </a:fld>
            <a:endParaRPr lang="en-US"/>
          </a:p>
        </p:txBody>
      </p:sp>
      <p:sp>
        <p:nvSpPr>
          <p:cNvPr id="45059" name="Rectangle 2"/>
          <p:cNvSpPr>
            <a:spLocks noGrp="1" noRot="1" noChangeAspect="1" noChangeArrowheads="1" noTextEdit="1"/>
          </p:cNvSpPr>
          <p:nvPr>
            <p:ph type="sldImg"/>
          </p:nvPr>
        </p:nvSpPr>
        <p:spPr>
          <a:xfrm>
            <a:off x="1447800" y="720725"/>
            <a:ext cx="4219575" cy="3165475"/>
          </a:xfrm>
          <a:ln/>
        </p:spPr>
      </p:sp>
      <p:sp>
        <p:nvSpPr>
          <p:cNvPr id="45060" name="Rectangle 3"/>
          <p:cNvSpPr>
            <a:spLocks noGrp="1" noChangeArrowheads="1"/>
          </p:cNvSpPr>
          <p:nvPr>
            <p:ph type="body" idx="1"/>
          </p:nvPr>
        </p:nvSpPr>
        <p:spPr>
          <a:noFill/>
          <a:ln/>
        </p:spPr>
        <p:txBody>
          <a:bodyPr/>
          <a:lstStyle/>
          <a:p>
            <a:r>
              <a:rPr lang="en-US" b="1" dirty="0">
                <a:latin typeface="Times New Roman" charset="0"/>
              </a:rPr>
              <a:t>Cognitive walkthrough</a:t>
            </a:r>
            <a:r>
              <a:rPr lang="en-US" dirty="0">
                <a:latin typeface="Times New Roman" charset="0"/>
              </a:rPr>
              <a:t> is another kind of usability inspection technique. Unlike heuristic evaluation, which is general, a cognitive walkthrough is particularly focused on evaluating learnability – determining whether an interface supports learning how to do a task by exploration.</a:t>
            </a:r>
          </a:p>
          <a:p>
            <a:r>
              <a:rPr lang="en-US" dirty="0">
                <a:latin typeface="Times New Roman" charset="0"/>
              </a:rPr>
              <a:t>In addition to the inputs given to a heuristic evaluation (a prototype, typical tasks, and user profile), a cognitive walkthrough also needs an explicit sequence of actions that would perform each task.  This establishes the </a:t>
            </a:r>
            <a:r>
              <a:rPr lang="en-US" i="1" dirty="0">
                <a:latin typeface="Times New Roman" charset="0"/>
              </a:rPr>
              <a:t>path</a:t>
            </a:r>
            <a:r>
              <a:rPr lang="en-US" dirty="0">
                <a:latin typeface="Times New Roman" charset="0"/>
              </a:rPr>
              <a:t> that the walkthrough process follows.  The overall goal of the process is to determine whether this is an easy path for users to discover on their own.</a:t>
            </a:r>
          </a:p>
          <a:p>
            <a:r>
              <a:rPr lang="en-US" dirty="0">
                <a:latin typeface="Times New Roman" charset="0"/>
              </a:rPr>
              <a:t>Where heuristic evaluation is focusing on individual elements in the interface, a cognitive walkthrough focuses on individual actions in the sequence, asking a number of questions about the learnability of each action.</a:t>
            </a:r>
          </a:p>
          <a:p>
            <a:pPr>
              <a:buFontTx/>
              <a:buChar char="•"/>
            </a:pPr>
            <a:r>
              <a:rPr lang="en-US" dirty="0">
                <a:latin typeface="Times New Roman" charset="0"/>
              </a:rPr>
              <a:t>Will user try to achieve the right </a:t>
            </a:r>
            <a:r>
              <a:rPr lang="en-US" dirty="0" err="1">
                <a:latin typeface="Times New Roman" charset="0"/>
              </a:rPr>
              <a:t>subgoal</a:t>
            </a:r>
            <a:r>
              <a:rPr lang="en-US" dirty="0">
                <a:latin typeface="Times New Roman" charset="0"/>
              </a:rPr>
              <a:t>?  For example, suppose the interface is an e-commerce web site, and the overall goal of the task is to create a wish list.  The first action is actually to sign up for an account with the site.  Will users realize that?  (They might if they’re familiar with the way wish lists work on other site; or if the site displays a message telling them to do so; or if they try to invoke the Create Wish List action and the system directs them to register first.)</a:t>
            </a:r>
          </a:p>
          <a:p>
            <a:pPr>
              <a:buFontTx/>
              <a:buChar char="•"/>
            </a:pPr>
            <a:r>
              <a:rPr lang="en-US" dirty="0">
                <a:latin typeface="Times New Roman" charset="0"/>
              </a:rPr>
              <a:t>Will the user find the action in the interface?  This question deals with visibility, navigation, and labeling of actions.</a:t>
            </a:r>
          </a:p>
          <a:p>
            <a:pPr>
              <a:buFontTx/>
              <a:buChar char="•"/>
            </a:pPr>
            <a:r>
              <a:rPr lang="en-US" dirty="0">
                <a:latin typeface="Times New Roman" charset="0"/>
              </a:rPr>
              <a:t>Will the user recognize that the action accomplishes their </a:t>
            </a:r>
            <a:r>
              <a:rPr lang="en-US" dirty="0" err="1">
                <a:latin typeface="Times New Roman" charset="0"/>
              </a:rPr>
              <a:t>subgoal</a:t>
            </a:r>
            <a:r>
              <a:rPr lang="en-US" dirty="0">
                <a:latin typeface="Times New Roman" charset="0"/>
              </a:rPr>
              <a:t>?  This question addresses whether action labels and descriptions match the user’s mental model and vocabulary.</a:t>
            </a:r>
          </a:p>
          <a:p>
            <a:pPr>
              <a:buFontTx/>
              <a:buChar char="•"/>
            </a:pPr>
            <a:r>
              <a:rPr lang="en-US" dirty="0">
                <a:latin typeface="Times New Roman" charset="0"/>
              </a:rPr>
              <a:t>If the correct action was done, will the user understand its feedback?  This question concerns visibility of system state – how does the user recognize that the desired </a:t>
            </a:r>
            <a:r>
              <a:rPr lang="en-US" dirty="0" err="1">
                <a:latin typeface="Times New Roman" charset="0"/>
              </a:rPr>
              <a:t>subgoal</a:t>
            </a:r>
            <a:r>
              <a:rPr lang="en-US" dirty="0">
                <a:latin typeface="Times New Roman" charset="0"/>
              </a:rPr>
              <a:t> was actually achieved.</a:t>
            </a:r>
          </a:p>
          <a:p>
            <a:r>
              <a:rPr lang="en-US" dirty="0">
                <a:latin typeface="Times New Roman" charset="0"/>
              </a:rPr>
              <a:t>Cognitive walkthrough is a more specialized inspection technique than heuristic evaluation, but if learnability is very important in your application, then a cognitive walkthrough can produce very detailed, useful feedback, very cheaply.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=20</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22</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503363" y="720725"/>
            <a:ext cx="4119562" cy="3089275"/>
          </a:xfrm>
          <a:ln/>
        </p:spPr>
      </p:sp>
      <p:sp>
        <p:nvSpPr>
          <p:cNvPr id="46083" name="Notes Placeholder 2"/>
          <p:cNvSpPr>
            <a:spLocks noGrp="1"/>
          </p:cNvSpPr>
          <p:nvPr>
            <p:ph type="body" idx="1"/>
          </p:nvPr>
        </p:nvSpPr>
        <p:spPr>
          <a:noFill/>
          <a:ln/>
        </p:spPr>
        <p:txBody>
          <a:bodyPr/>
          <a:lstStyle/>
          <a:p>
            <a:endParaRPr lang="en-US">
              <a:latin typeface="Times New Roman" charset="0"/>
            </a:endParaRPr>
          </a:p>
        </p:txBody>
      </p:sp>
      <p:sp>
        <p:nvSpPr>
          <p:cNvPr id="46084" name="Slide Number Placeholder 3"/>
          <p:cNvSpPr>
            <a:spLocks noGrp="1"/>
          </p:cNvSpPr>
          <p:nvPr>
            <p:ph type="sldNum" sz="quarter" idx="5"/>
          </p:nvPr>
        </p:nvSpPr>
        <p:spPr>
          <a:noFill/>
        </p:spPr>
        <p:txBody>
          <a:bodyPr/>
          <a:lstStyle/>
          <a:p>
            <a:fld id="{C26BDDA5-0F03-BE4D-BA1B-23A2C6D1BFC1}" type="slidenum">
              <a:rPr lang="en-US"/>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A4517B50-B670-7F49-AEA8-68033F7E03C7}"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05516249-AC86-8A45-A608-393DC32FEAA5}" type="slidenum">
              <a:rPr lang="en-US"/>
              <a:pPr/>
              <a:t>4</a:t>
            </a:fld>
            <a:endParaRPr lang="en-US"/>
          </a:p>
        </p:txBody>
      </p:sp>
      <p:sp>
        <p:nvSpPr>
          <p:cNvPr id="27651" name="Rectangle 2"/>
          <p:cNvSpPr>
            <a:spLocks noGrp="1" noRot="1" noChangeAspect="1" noChangeArrowheads="1" noTextEdit="1"/>
          </p:cNvSpPr>
          <p:nvPr>
            <p:ph type="sldImg"/>
          </p:nvPr>
        </p:nvSpPr>
        <p:spPr>
          <a:xfrm>
            <a:off x="1585913" y="720725"/>
            <a:ext cx="4117975" cy="3089275"/>
          </a:xfrm>
          <a:ln/>
        </p:spPr>
      </p:sp>
      <p:sp>
        <p:nvSpPr>
          <p:cNvPr id="27652" name="Rectangle 3"/>
          <p:cNvSpPr>
            <a:spLocks noGrp="1" noChangeArrowheads="1"/>
          </p:cNvSpPr>
          <p:nvPr>
            <p:ph type="body" idx="1"/>
          </p:nvPr>
        </p:nvSpPr>
        <p:spPr>
          <a:noFill/>
          <a:ln/>
        </p:spPr>
        <p:txBody>
          <a:bodyPr/>
          <a:lstStyle/>
          <a:p>
            <a:r>
              <a:rPr lang="en-US">
                <a:latin typeface="Times New Roman" charset="0"/>
              </a:rPr>
              <a:t>Today’s lecture covers another technique for finding usability problems in user interfaces: </a:t>
            </a:r>
            <a:r>
              <a:rPr lang="en-US" b="1">
                <a:latin typeface="Times New Roman" charset="0"/>
              </a:rPr>
              <a:t>heuristic evaluation</a:t>
            </a:r>
            <a:r>
              <a:rPr lang="en-US">
                <a:latin typeface="Times New Roman" charset="0"/>
              </a:rPr>
              <a:t>.  Heuristic evaluation is an inspection technique, not unlike doing a code review to find bugs in software.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AD0B049-E150-9C40-9C57-4F11FA20AE6E}" type="slidenum">
              <a:rPr lang="en-US"/>
              <a:pPr/>
              <a:t>5</a:t>
            </a:fld>
            <a:endParaRPr lang="en-US"/>
          </a:p>
        </p:txBody>
      </p:sp>
      <p:sp>
        <p:nvSpPr>
          <p:cNvPr id="28675" name="Rectangle 2"/>
          <p:cNvSpPr>
            <a:spLocks noGrp="1" noRot="1" noChangeAspect="1" noChangeArrowheads="1" noTextEdit="1"/>
          </p:cNvSpPr>
          <p:nvPr>
            <p:ph type="sldImg"/>
          </p:nvPr>
        </p:nvSpPr>
        <p:spPr>
          <a:xfrm>
            <a:off x="1503363" y="720725"/>
            <a:ext cx="4119562" cy="3089275"/>
          </a:xfrm>
          <a:ln/>
        </p:spPr>
      </p:sp>
      <p:sp>
        <p:nvSpPr>
          <p:cNvPr id="28676" name="Rectangle 3"/>
          <p:cNvSpPr>
            <a:spLocks noGrp="1" noChangeArrowheads="1"/>
          </p:cNvSpPr>
          <p:nvPr>
            <p:ph type="body" idx="1"/>
          </p:nvPr>
        </p:nvSpPr>
        <p:spPr>
          <a:noFill/>
          <a:ln/>
        </p:spPr>
        <p:txBody>
          <a:bodyPr/>
          <a:lstStyle/>
          <a:p>
            <a:pPr eaLnBrk="1" hangingPunct="1"/>
            <a:r>
              <a:rPr lang="en-US">
                <a:latin typeface="Times New Roman" charset="0"/>
              </a:rPr>
              <a:t>To understand the technique, we should start by defining what we mean by </a:t>
            </a:r>
            <a:r>
              <a:rPr lang="en-US" i="1">
                <a:latin typeface="Times New Roman" charset="0"/>
              </a:rPr>
              <a:t>heuristic</a:t>
            </a:r>
            <a:r>
              <a:rPr lang="en-US">
                <a:latin typeface="Times New Roman" charset="0"/>
              </a:rPr>
              <a:t>. Heuristics, or usability guidelines, are rules that distill out the principles of effective user interfaces.  There are plenty of sets of guidelines to choose from – sometimes it seems like every usability researcher has their own set of heuristics.  Most of these guidelines overlap in important ways, however.  The experts don’t disagree about what constitutes good UI.  They just disagree about how to organize what we know into a small set of operational rules.</a:t>
            </a:r>
          </a:p>
          <a:p>
            <a:pPr eaLnBrk="1" hangingPunct="1"/>
            <a:r>
              <a:rPr lang="en-US">
                <a:latin typeface="Times New Roman" charset="0"/>
              </a:rPr>
              <a:t>Heuristics can be used in two ways: during design, to help you choose among alternative designs; and during heuristic evaluation, to find and justify problems in interfaces.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503363" y="720725"/>
            <a:ext cx="4119562" cy="3089275"/>
          </a:xfrm>
          <a:ln/>
        </p:spPr>
      </p:sp>
      <p:sp>
        <p:nvSpPr>
          <p:cNvPr id="29699" name="Notes Placeholder 2"/>
          <p:cNvSpPr>
            <a:spLocks noGrp="1"/>
          </p:cNvSpPr>
          <p:nvPr>
            <p:ph type="body" idx="1"/>
          </p:nvPr>
        </p:nvSpPr>
        <p:spPr>
          <a:noFill/>
          <a:ln/>
        </p:spPr>
        <p:txBody>
          <a:bodyPr/>
          <a:lstStyle/>
          <a:p>
            <a:r>
              <a:rPr lang="en-US" dirty="0">
                <a:latin typeface="Times New Roman" charset="0"/>
              </a:rPr>
              <a:t>To help relate these heuristics to what you already know, here are the high-level principles that have organized our lectures</a:t>
            </a:r>
            <a:r>
              <a:rPr lang="en-US" dirty="0" smtClean="0">
                <a:latin typeface="Times New Roman" charset="0"/>
              </a:rPr>
              <a:t>.</a:t>
            </a:r>
            <a:endParaRPr lang="en-US" dirty="0">
              <a:latin typeface="Times New Roman" charset="0"/>
            </a:endParaRPr>
          </a:p>
        </p:txBody>
      </p:sp>
      <p:sp>
        <p:nvSpPr>
          <p:cNvPr id="29700" name="Slide Number Placeholder 3"/>
          <p:cNvSpPr>
            <a:spLocks noGrp="1"/>
          </p:cNvSpPr>
          <p:nvPr>
            <p:ph type="sldNum" sz="quarter" idx="5"/>
          </p:nvPr>
        </p:nvSpPr>
        <p:spPr>
          <a:noFill/>
        </p:spPr>
        <p:txBody>
          <a:bodyPr/>
          <a:lstStyle/>
          <a:p>
            <a:fld id="{9349CF29-37F8-1E45-A8E4-B145A5BEB4DF}"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694C9B2-CB71-A94F-B36B-448F84DA3052}" type="slidenum">
              <a:rPr lang="en-US"/>
              <a:pPr/>
              <a:t>7</a:t>
            </a:fld>
            <a:endParaRPr lang="en-US"/>
          </a:p>
        </p:txBody>
      </p:sp>
      <p:sp>
        <p:nvSpPr>
          <p:cNvPr id="30723" name="Rectangle 2"/>
          <p:cNvSpPr>
            <a:spLocks noGrp="1" noRot="1" noChangeAspect="1" noChangeArrowheads="1" noTextEdit="1"/>
          </p:cNvSpPr>
          <p:nvPr>
            <p:ph type="sldImg"/>
          </p:nvPr>
        </p:nvSpPr>
        <p:spPr>
          <a:xfrm>
            <a:off x="1503363" y="720725"/>
            <a:ext cx="4119562" cy="3089275"/>
          </a:xfrm>
          <a:ln/>
        </p:spPr>
      </p:sp>
      <p:sp>
        <p:nvSpPr>
          <p:cNvPr id="30724" name="Rectangle 3"/>
          <p:cNvSpPr>
            <a:spLocks noGrp="1" noChangeArrowheads="1"/>
          </p:cNvSpPr>
          <p:nvPr>
            <p:ph type="body" idx="1"/>
          </p:nvPr>
        </p:nvSpPr>
        <p:spPr>
          <a:noFill/>
          <a:ln/>
        </p:spPr>
        <p:txBody>
          <a:bodyPr/>
          <a:lstStyle/>
          <a:p>
            <a:pPr eaLnBrk="1" hangingPunct="1"/>
            <a:r>
              <a:rPr lang="en-US">
                <a:latin typeface="Times New Roman" charset="0"/>
              </a:rPr>
              <a:t>Jakob Nielsen, who invented the technique we’re talking about, has 10 heuristics, which can be found on his web site.  (An older version of the same heuristics, with different names but similar content, can be found in his </a:t>
            </a:r>
            <a:r>
              <a:rPr lang="en-US" i="1">
                <a:latin typeface="Times New Roman" charset="0"/>
              </a:rPr>
              <a:t>Usability Engineering</a:t>
            </a:r>
            <a:r>
              <a:rPr lang="en-US">
                <a:latin typeface="Times New Roman" charset="0"/>
              </a:rPr>
              <a:t> book, one of the recommended books for this course.) </a:t>
            </a:r>
          </a:p>
          <a:p>
            <a:pPr eaLnBrk="1" hangingPunct="1"/>
            <a:r>
              <a:rPr lang="en-US">
                <a:latin typeface="Times New Roman" charset="0"/>
              </a:rPr>
              <a:t>We’ve talked about all of these in previous design principles lectures (the lecture is marked by a letter, e.g. L for Learnability).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503363" y="720725"/>
            <a:ext cx="4119562" cy="3089275"/>
          </a:xfrm>
          <a:ln/>
        </p:spPr>
      </p:sp>
      <p:sp>
        <p:nvSpPr>
          <p:cNvPr id="31747" name="Notes Placeholder 2"/>
          <p:cNvSpPr>
            <a:spLocks noGrp="1"/>
          </p:cNvSpPr>
          <p:nvPr>
            <p:ph type="body" idx="1"/>
          </p:nvPr>
        </p:nvSpPr>
        <p:spPr>
          <a:noFill/>
          <a:ln/>
        </p:spPr>
        <p:txBody>
          <a:bodyPr/>
          <a:lstStyle/>
          <a:p>
            <a:r>
              <a:rPr lang="en-US" dirty="0">
                <a:latin typeface="Times New Roman" charset="0"/>
              </a:rPr>
              <a:t>We’ve also talked about some design guidelines proposed by Don Norman: visibility, affordances, natural mapping, and </a:t>
            </a:r>
            <a:r>
              <a:rPr lang="en-US" dirty="0" smtClean="0">
                <a:latin typeface="Times New Roman" charset="0"/>
              </a:rPr>
              <a:t>feedback</a:t>
            </a:r>
            <a:r>
              <a:rPr lang="en-US" baseline="0" dirty="0" smtClean="0">
                <a:latin typeface="Times New Roman" charset="0"/>
              </a:rPr>
              <a:t> (all in the learnability lecture).</a:t>
            </a:r>
            <a:endParaRPr lang="en-US" dirty="0">
              <a:latin typeface="Times New Roman" charset="0"/>
            </a:endParaRPr>
          </a:p>
        </p:txBody>
      </p:sp>
      <p:sp>
        <p:nvSpPr>
          <p:cNvPr id="31748" name="Slide Number Placeholder 3"/>
          <p:cNvSpPr>
            <a:spLocks noGrp="1"/>
          </p:cNvSpPr>
          <p:nvPr>
            <p:ph type="sldNum" sz="quarter" idx="5"/>
          </p:nvPr>
        </p:nvSpPr>
        <p:spPr>
          <a:noFill/>
        </p:spPr>
        <p:txBody>
          <a:bodyPr/>
          <a:lstStyle/>
          <a:p>
            <a:fld id="{E32D101E-7439-3C4C-A57E-0D6CC17B5E3A}"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F86B520-37BA-D949-BCCF-DF6DADECD3BF}" type="slidenum">
              <a:rPr lang="en-US"/>
              <a:pPr/>
              <a:t>9</a:t>
            </a:fld>
            <a:endParaRPr lang="en-US"/>
          </a:p>
        </p:txBody>
      </p:sp>
      <p:sp>
        <p:nvSpPr>
          <p:cNvPr id="32771" name="Rectangle 2"/>
          <p:cNvSpPr>
            <a:spLocks noGrp="1" noRot="1" noChangeAspect="1" noChangeArrowheads="1" noTextEdit="1"/>
          </p:cNvSpPr>
          <p:nvPr>
            <p:ph type="sldImg"/>
          </p:nvPr>
        </p:nvSpPr>
        <p:spPr>
          <a:xfrm>
            <a:off x="1503363" y="720725"/>
            <a:ext cx="4119562" cy="3089275"/>
          </a:xfrm>
          <a:ln/>
        </p:spPr>
      </p:sp>
      <p:sp>
        <p:nvSpPr>
          <p:cNvPr id="32772" name="Rectangle 3"/>
          <p:cNvSpPr>
            <a:spLocks noGrp="1" noChangeArrowheads="1"/>
          </p:cNvSpPr>
          <p:nvPr>
            <p:ph type="body" idx="1"/>
          </p:nvPr>
        </p:nvSpPr>
        <p:spPr>
          <a:noFill/>
          <a:ln/>
        </p:spPr>
        <p:txBody>
          <a:bodyPr/>
          <a:lstStyle/>
          <a:p>
            <a:pPr eaLnBrk="1" hangingPunct="1"/>
            <a:r>
              <a:rPr lang="en-US">
                <a:latin typeface="Times New Roman" charset="0"/>
              </a:rPr>
              <a:t>Another good list is </a:t>
            </a:r>
            <a:r>
              <a:rPr lang="en-US" b="1">
                <a:latin typeface="Times New Roman" charset="0"/>
              </a:rPr>
              <a:t>Tog’s First Principles</a:t>
            </a:r>
            <a:r>
              <a:rPr lang="en-US">
                <a:latin typeface="Times New Roman" charset="0"/>
              </a:rPr>
              <a:t>, 16 principles from Bruce Tognazzini (http://www.asktog.com/basics/firstPrinciples.html).  We’ve seen most of these in previous lectures.  Here are the ones we haven’t discussed (as such):</a:t>
            </a:r>
          </a:p>
          <a:p>
            <a:pPr eaLnBrk="1" hangingPunct="1"/>
            <a:r>
              <a:rPr lang="en-US" b="1">
                <a:latin typeface="Times New Roman" charset="0"/>
              </a:rPr>
              <a:t>Autonomy</a:t>
            </a:r>
            <a:r>
              <a:rPr lang="en-US">
                <a:latin typeface="Times New Roman" charset="0"/>
              </a:rPr>
              <a:t> means user is in control.</a:t>
            </a:r>
          </a:p>
          <a:p>
            <a:pPr eaLnBrk="1" hangingPunct="1"/>
            <a:r>
              <a:rPr lang="en-US" b="1">
                <a:latin typeface="Times New Roman" charset="0"/>
              </a:rPr>
              <a:t>Human interface objects</a:t>
            </a:r>
            <a:r>
              <a:rPr lang="en-US">
                <a:latin typeface="Times New Roman" charset="0"/>
              </a:rPr>
              <a:t> is another way of saying direct manipulation: onscreen objects should be continuously perceivable, and manipulable by physical actions.</a:t>
            </a:r>
          </a:p>
          <a:p>
            <a:pPr eaLnBrk="1" hangingPunct="1"/>
            <a:r>
              <a:rPr lang="en-US" b="1">
                <a:latin typeface="Times New Roman" charset="0"/>
              </a:rPr>
              <a:t>Latency reduction</a:t>
            </a:r>
            <a:r>
              <a:rPr lang="en-US">
                <a:latin typeface="Times New Roman" charset="0"/>
              </a:rPr>
              <a:t> means minimize response time and give appropriate feedback for slow operations.</a:t>
            </a:r>
          </a:p>
          <a:p>
            <a:pPr eaLnBrk="1" hangingPunct="1"/>
            <a:endParaRPr lang="en-US" b="1">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L20: Heuristic Evaluation</a:t>
            </a:r>
            <a:endParaRPr lang="en-US" dirty="0"/>
          </a:p>
        </p:txBody>
      </p:sp>
      <p:sp>
        <p:nvSpPr>
          <p:cNvPr id="3" name="Subtitle 2"/>
          <p:cNvSpPr>
            <a:spLocks noGrp="1"/>
          </p:cNvSpPr>
          <p:nvPr>
            <p:ph type="subTitle" idx="1"/>
          </p:nvPr>
        </p:nvSpPr>
        <p:spPr>
          <a:xfrm>
            <a:off x="1371600" y="3505200"/>
            <a:ext cx="7467600" cy="2133600"/>
          </a:xfrm>
        </p:spPr>
        <p:txBody>
          <a:bodyPr/>
          <a:lstStyle/>
          <a:p>
            <a:pPr algn="l"/>
            <a:endParaRPr lang="en-US" sz="1400"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Shneiderman’s 8 Golden Rules</a:t>
            </a:r>
          </a:p>
        </p:txBody>
      </p:sp>
      <p:sp>
        <p:nvSpPr>
          <p:cNvPr id="11267" name="Rectangle 3"/>
          <p:cNvSpPr>
            <a:spLocks noGrp="1" noChangeArrowheads="1"/>
          </p:cNvSpPr>
          <p:nvPr>
            <p:ph type="body" idx="1"/>
          </p:nvPr>
        </p:nvSpPr>
        <p:spPr/>
        <p:txBody>
          <a:bodyPr/>
          <a:lstStyle/>
          <a:p>
            <a:pPr marL="514350" indent="-514350">
              <a:buFont typeface="Arial Black" charset="0"/>
              <a:buAutoNum type="arabicPeriod"/>
            </a:pPr>
            <a:r>
              <a:rPr lang="en-US" dirty="0" smtClean="0"/>
              <a:t>Consistency</a:t>
            </a:r>
            <a:endParaRPr lang="en-US" dirty="0"/>
          </a:p>
          <a:p>
            <a:pPr marL="514350" indent="-514350">
              <a:buFont typeface="Arial Black" charset="0"/>
              <a:buAutoNum type="arabicPeriod"/>
            </a:pPr>
            <a:r>
              <a:rPr lang="en-US" dirty="0" smtClean="0"/>
              <a:t>Shortcuts</a:t>
            </a:r>
            <a:endParaRPr lang="en-US" dirty="0"/>
          </a:p>
          <a:p>
            <a:pPr marL="514350" indent="-514350">
              <a:buFont typeface="Arial Black" charset="0"/>
              <a:buAutoNum type="arabicPeriod"/>
            </a:pPr>
            <a:r>
              <a:rPr lang="en-US" dirty="0" smtClean="0"/>
              <a:t>Feedback</a:t>
            </a:r>
          </a:p>
          <a:p>
            <a:pPr marL="514350" indent="-514350">
              <a:buFont typeface="Arial Black" charset="0"/>
              <a:buAutoNum type="arabicPeriod"/>
            </a:pPr>
            <a:r>
              <a:rPr lang="en-US" dirty="0" smtClean="0"/>
              <a:t>Dialog closure</a:t>
            </a:r>
            <a:endParaRPr lang="en-US" dirty="0"/>
          </a:p>
          <a:p>
            <a:pPr marL="514350" indent="-514350">
              <a:buFont typeface="Arial Black" charset="0"/>
              <a:buAutoNum type="arabicPeriod"/>
            </a:pPr>
            <a:r>
              <a:rPr lang="en-US" dirty="0"/>
              <a:t>Simple error </a:t>
            </a:r>
            <a:r>
              <a:rPr lang="en-US" dirty="0" smtClean="0"/>
              <a:t>handling</a:t>
            </a:r>
            <a:endParaRPr lang="en-US" dirty="0"/>
          </a:p>
          <a:p>
            <a:pPr marL="514350" indent="-514350">
              <a:buFont typeface="Arial Black" charset="0"/>
              <a:buAutoNum type="arabicPeriod"/>
            </a:pPr>
            <a:r>
              <a:rPr lang="en-US" dirty="0"/>
              <a:t>Reversible </a:t>
            </a:r>
            <a:r>
              <a:rPr lang="en-US" dirty="0" smtClean="0"/>
              <a:t>actions</a:t>
            </a:r>
            <a:endParaRPr lang="en-US" dirty="0"/>
          </a:p>
          <a:p>
            <a:pPr marL="514350" indent="-514350">
              <a:buFont typeface="Arial Black" charset="0"/>
              <a:buAutoNum type="arabicPeriod"/>
            </a:pPr>
            <a:r>
              <a:rPr lang="en-US" dirty="0"/>
              <a:t>Put user in </a:t>
            </a:r>
            <a:r>
              <a:rPr lang="en-US" dirty="0" smtClean="0"/>
              <a:t>control</a:t>
            </a:r>
            <a:endParaRPr lang="en-US" dirty="0"/>
          </a:p>
          <a:p>
            <a:pPr marL="514350" indent="-514350">
              <a:buFont typeface="Arial Black" charset="0"/>
              <a:buAutoNum type="arabicPeriod"/>
            </a:pPr>
            <a:r>
              <a:rPr lang="en-US" dirty="0"/>
              <a:t>Reduce short-term memory </a:t>
            </a:r>
            <a:r>
              <a:rPr lang="en-US" dirty="0" smtClean="0"/>
              <a:t>load</a:t>
            </a:r>
            <a:endParaRPr lang="en-US" dirty="0"/>
          </a:p>
        </p:txBody>
      </p:sp>
      <p:sp>
        <p:nvSpPr>
          <p:cNvPr id="1126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126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1270" name="Slide Number Placeholder 5"/>
          <p:cNvSpPr>
            <a:spLocks noGrp="1"/>
          </p:cNvSpPr>
          <p:nvPr>
            <p:ph type="sldNum" sz="quarter" idx="12"/>
          </p:nvPr>
        </p:nvSpPr>
        <p:spPr>
          <a:noFill/>
        </p:spPr>
        <p:txBody>
          <a:bodyPr/>
          <a:lstStyle/>
          <a:p>
            <a:fld id="{18869B9F-225C-1C43-ADB4-D4FBBA0B2011}" type="slidenum">
              <a:rPr lang="en-US"/>
              <a:pPr/>
              <a:t>10</a:t>
            </a:fld>
            <a:endParaRPr lang="en-US"/>
          </a:p>
        </p:txBody>
      </p:sp>
    </p:spTree>
    <p:extLst>
      <p:ext uri="{BB962C8B-B14F-4D97-AF65-F5344CB8AC3E}">
        <p14:creationId xmlns:p14="http://schemas.microsoft.com/office/powerpoint/2010/main" val="39511017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Heuristic Evaluation</a:t>
            </a:r>
          </a:p>
        </p:txBody>
      </p:sp>
      <p:sp>
        <p:nvSpPr>
          <p:cNvPr id="12291" name="Rectangle 3"/>
          <p:cNvSpPr>
            <a:spLocks noGrp="1" noChangeArrowheads="1"/>
          </p:cNvSpPr>
          <p:nvPr>
            <p:ph type="body" idx="1"/>
          </p:nvPr>
        </p:nvSpPr>
        <p:spPr/>
        <p:txBody>
          <a:bodyPr/>
          <a:lstStyle/>
          <a:p>
            <a:r>
              <a:rPr lang="en-US"/>
              <a:t>Performed by an expert</a:t>
            </a:r>
          </a:p>
          <a:p>
            <a:r>
              <a:rPr lang="en-US"/>
              <a:t>Steps</a:t>
            </a:r>
          </a:p>
          <a:p>
            <a:pPr lvl="1"/>
            <a:r>
              <a:rPr lang="en-US"/>
              <a:t>Inspect UI thoroughly</a:t>
            </a:r>
          </a:p>
          <a:p>
            <a:pPr lvl="1"/>
            <a:r>
              <a:rPr lang="en-US"/>
              <a:t>Compare UI against heuristics</a:t>
            </a:r>
          </a:p>
          <a:p>
            <a:pPr lvl="1"/>
            <a:r>
              <a:rPr lang="en-US"/>
              <a:t>List usability problems</a:t>
            </a:r>
          </a:p>
          <a:p>
            <a:pPr lvl="1"/>
            <a:r>
              <a:rPr lang="en-US"/>
              <a:t>Explain &amp; justify each problem with heuristics</a:t>
            </a:r>
          </a:p>
          <a:p>
            <a:endParaRPr lang="en-US"/>
          </a:p>
          <a:p>
            <a:endParaRPr lang="en-US"/>
          </a:p>
        </p:txBody>
      </p:sp>
      <p:sp>
        <p:nvSpPr>
          <p:cNvPr id="1229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229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2294" name="Slide Number Placeholder 5"/>
          <p:cNvSpPr>
            <a:spLocks noGrp="1"/>
          </p:cNvSpPr>
          <p:nvPr>
            <p:ph type="sldNum" sz="quarter" idx="12"/>
          </p:nvPr>
        </p:nvSpPr>
        <p:spPr>
          <a:noFill/>
        </p:spPr>
        <p:txBody>
          <a:bodyPr/>
          <a:lstStyle/>
          <a:p>
            <a:fld id="{B9101E2A-CF8B-E740-8B15-928DEE5C230F}" type="slidenum">
              <a:rPr lang="en-US"/>
              <a:pPr/>
              <a:t>11</a:t>
            </a:fld>
            <a:endParaRPr lang="en-US"/>
          </a:p>
        </p:txBody>
      </p:sp>
    </p:spTree>
    <p:extLst>
      <p:ext uri="{BB962C8B-B14F-4D97-AF65-F5344CB8AC3E}">
        <p14:creationId xmlns:p14="http://schemas.microsoft.com/office/powerpoint/2010/main" val="18374467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How To Do Heuristic Evaluation</a:t>
            </a:r>
          </a:p>
        </p:txBody>
      </p:sp>
      <p:sp>
        <p:nvSpPr>
          <p:cNvPr id="13315" name="Rectangle 3"/>
          <p:cNvSpPr>
            <a:spLocks noGrp="1" noChangeArrowheads="1"/>
          </p:cNvSpPr>
          <p:nvPr>
            <p:ph type="body" idx="1"/>
          </p:nvPr>
        </p:nvSpPr>
        <p:spPr/>
        <p:txBody>
          <a:bodyPr/>
          <a:lstStyle/>
          <a:p>
            <a:pPr>
              <a:lnSpc>
                <a:spcPct val="90000"/>
              </a:lnSpc>
            </a:pPr>
            <a:r>
              <a:rPr lang="en-US" sz="2400"/>
              <a:t>Justify every problem with a heuristic</a:t>
            </a:r>
          </a:p>
          <a:p>
            <a:pPr lvl="1">
              <a:lnSpc>
                <a:spcPct val="90000"/>
              </a:lnSpc>
            </a:pPr>
            <a:r>
              <a:rPr lang="en-US" sz="2000">
                <a:latin typeface="Verdana" charset="0"/>
              </a:rPr>
              <a:t>“</a:t>
            </a:r>
            <a:r>
              <a:rPr lang="en-US" sz="2000"/>
              <a:t>Too many choices on the home page (Aesthetic &amp; Minimalist Design)</a:t>
            </a:r>
            <a:r>
              <a:rPr lang="en-US" sz="2000">
                <a:latin typeface="Verdana" charset="0"/>
              </a:rPr>
              <a:t>”</a:t>
            </a:r>
            <a:endParaRPr lang="en-US" sz="2000"/>
          </a:p>
          <a:p>
            <a:pPr lvl="1">
              <a:lnSpc>
                <a:spcPct val="90000"/>
              </a:lnSpc>
            </a:pPr>
            <a:r>
              <a:rPr lang="en-US" sz="2000"/>
              <a:t>Can</a:t>
            </a:r>
            <a:r>
              <a:rPr lang="en-US" sz="2000">
                <a:latin typeface="Verdana" charset="0"/>
              </a:rPr>
              <a:t>’</a:t>
            </a:r>
            <a:r>
              <a:rPr lang="en-US" sz="2000"/>
              <a:t>t just say </a:t>
            </a:r>
            <a:r>
              <a:rPr lang="en-US" sz="2000">
                <a:latin typeface="Verdana" charset="0"/>
              </a:rPr>
              <a:t>“</a:t>
            </a:r>
            <a:r>
              <a:rPr lang="en-US" sz="2000"/>
              <a:t>I don</a:t>
            </a:r>
            <a:r>
              <a:rPr lang="en-US" sz="2000">
                <a:latin typeface="Verdana" charset="0"/>
              </a:rPr>
              <a:t>’</a:t>
            </a:r>
            <a:r>
              <a:rPr lang="en-US" sz="2000"/>
              <a:t>t like the colors</a:t>
            </a:r>
            <a:r>
              <a:rPr lang="en-US" sz="2000">
                <a:latin typeface="Verdana" charset="0"/>
              </a:rPr>
              <a:t>”</a:t>
            </a:r>
            <a:endParaRPr lang="en-US" sz="2000"/>
          </a:p>
          <a:p>
            <a:pPr>
              <a:lnSpc>
                <a:spcPct val="90000"/>
              </a:lnSpc>
            </a:pPr>
            <a:r>
              <a:rPr lang="en-US" sz="2400"/>
              <a:t>List every problem</a:t>
            </a:r>
          </a:p>
          <a:p>
            <a:pPr lvl="1">
              <a:lnSpc>
                <a:spcPct val="90000"/>
              </a:lnSpc>
            </a:pPr>
            <a:r>
              <a:rPr lang="en-US" sz="2000"/>
              <a:t>Even if an interface element has multiple problems</a:t>
            </a:r>
          </a:p>
          <a:p>
            <a:pPr>
              <a:lnSpc>
                <a:spcPct val="90000"/>
              </a:lnSpc>
            </a:pPr>
            <a:r>
              <a:rPr lang="en-US" sz="2400"/>
              <a:t>Go through the interface at least twice</a:t>
            </a:r>
          </a:p>
          <a:p>
            <a:pPr lvl="1">
              <a:lnSpc>
                <a:spcPct val="90000"/>
              </a:lnSpc>
            </a:pPr>
            <a:r>
              <a:rPr lang="en-US" sz="2000"/>
              <a:t>Once to get the feel of the system</a:t>
            </a:r>
          </a:p>
          <a:p>
            <a:pPr lvl="1">
              <a:lnSpc>
                <a:spcPct val="90000"/>
              </a:lnSpc>
            </a:pPr>
            <a:r>
              <a:rPr lang="en-US" sz="2000"/>
              <a:t>Again to focus on particular interface elements</a:t>
            </a:r>
          </a:p>
          <a:p>
            <a:pPr>
              <a:lnSpc>
                <a:spcPct val="90000"/>
              </a:lnSpc>
            </a:pPr>
            <a:r>
              <a:rPr lang="en-US" sz="2400"/>
              <a:t>Don</a:t>
            </a:r>
            <a:r>
              <a:rPr lang="en-US" sz="2400">
                <a:latin typeface="Verdana" charset="0"/>
              </a:rPr>
              <a:t>’</a:t>
            </a:r>
            <a:r>
              <a:rPr lang="en-US" sz="2400"/>
              <a:t>t have to limit to the 10 Nielsen heuristics</a:t>
            </a:r>
          </a:p>
          <a:p>
            <a:pPr lvl="1">
              <a:lnSpc>
                <a:spcPct val="90000"/>
              </a:lnSpc>
            </a:pPr>
            <a:r>
              <a:rPr lang="en-US" sz="2000"/>
              <a:t>Nielsen’s </a:t>
            </a:r>
            <a:r>
              <a:rPr lang="en-US" sz="1600"/>
              <a:t>10 heuristics are easier to compare against</a:t>
            </a:r>
          </a:p>
          <a:p>
            <a:pPr lvl="1">
              <a:lnSpc>
                <a:spcPct val="90000"/>
              </a:lnSpc>
            </a:pPr>
            <a:r>
              <a:rPr lang="en-US" sz="1600"/>
              <a:t>Our 7 general principles are easier still</a:t>
            </a:r>
          </a:p>
        </p:txBody>
      </p:sp>
      <p:sp>
        <p:nvSpPr>
          <p:cNvPr id="1331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331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3318" name="Slide Number Placeholder 5"/>
          <p:cNvSpPr>
            <a:spLocks noGrp="1"/>
          </p:cNvSpPr>
          <p:nvPr>
            <p:ph type="sldNum" sz="quarter" idx="12"/>
          </p:nvPr>
        </p:nvSpPr>
        <p:spPr>
          <a:noFill/>
        </p:spPr>
        <p:txBody>
          <a:bodyPr/>
          <a:lstStyle/>
          <a:p>
            <a:fld id="{9777CF7A-C206-6945-92C9-75F93BB33AA8}" type="slidenum">
              <a:rPr lang="en-US"/>
              <a:pPr/>
              <a:t>12</a:t>
            </a:fld>
            <a:endParaRPr lang="en-US"/>
          </a:p>
        </p:txBody>
      </p:sp>
    </p:spTree>
    <p:extLst>
      <p:ext uri="{BB962C8B-B14F-4D97-AF65-F5344CB8AC3E}">
        <p14:creationId xmlns:p14="http://schemas.microsoft.com/office/powerpoint/2010/main" val="37847294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US"/>
              <a:t>Example</a:t>
            </a:r>
          </a:p>
        </p:txBody>
      </p:sp>
      <p:sp>
        <p:nvSpPr>
          <p:cNvPr id="14339" name="Text Placeholder 9"/>
          <p:cNvSpPr>
            <a:spLocks noGrp="1"/>
          </p:cNvSpPr>
          <p:nvPr>
            <p:ph type="body" idx="1"/>
          </p:nvPr>
        </p:nvSpPr>
        <p:spPr/>
        <p:txBody>
          <a:bodyPr/>
          <a:lstStyle/>
          <a:p>
            <a:endParaRPr lang="en-US"/>
          </a:p>
        </p:txBody>
      </p:sp>
      <p:sp>
        <p:nvSpPr>
          <p:cNvPr id="14340"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4341"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4342" name="Slide Number Placeholder 4"/>
          <p:cNvSpPr>
            <a:spLocks noGrp="1"/>
          </p:cNvSpPr>
          <p:nvPr>
            <p:ph type="sldNum" sz="quarter" idx="12"/>
          </p:nvPr>
        </p:nvSpPr>
        <p:spPr>
          <a:noFill/>
        </p:spPr>
        <p:txBody>
          <a:bodyPr/>
          <a:lstStyle/>
          <a:p>
            <a:fld id="{F66D0B8D-429C-F545-B4B7-2E12CACF7126}" type="slidenum">
              <a:rPr lang="en-US"/>
              <a:pPr/>
              <a:t>13</a:t>
            </a:fld>
            <a:endParaRPr lang="en-US"/>
          </a:p>
        </p:txBody>
      </p:sp>
      <p:pic>
        <p:nvPicPr>
          <p:cNvPr id="14343" name="Picture 5" descr="ps2"/>
          <p:cNvPicPr>
            <a:picLocks noChangeAspect="1" noChangeArrowheads="1"/>
          </p:cNvPicPr>
          <p:nvPr/>
        </p:nvPicPr>
        <p:blipFill>
          <a:blip r:embed="rId3"/>
          <a:srcRect r="308" b="32896"/>
          <a:stretch>
            <a:fillRect/>
          </a:stretch>
        </p:blipFill>
        <p:spPr bwMode="auto">
          <a:xfrm>
            <a:off x="1219200" y="1066800"/>
            <a:ext cx="6172200" cy="4876800"/>
          </a:xfrm>
          <a:prstGeom prst="rect">
            <a:avLst/>
          </a:prstGeom>
          <a:noFill/>
          <a:ln w="9525">
            <a:noFill/>
            <a:miter lim="800000"/>
            <a:headEnd/>
            <a:tailEnd/>
          </a:ln>
        </p:spPr>
      </p:pic>
      <p:pic>
        <p:nvPicPr>
          <p:cNvPr id="14344" name="Picture 6" descr="ps2"/>
          <p:cNvPicPr>
            <a:picLocks noChangeAspect="1" noChangeArrowheads="1"/>
          </p:cNvPicPr>
          <p:nvPr/>
        </p:nvPicPr>
        <p:blipFill>
          <a:blip r:embed="rId3"/>
          <a:srcRect r="1540" b="84273"/>
          <a:stretch>
            <a:fillRect/>
          </a:stretch>
        </p:blipFill>
        <p:spPr bwMode="auto">
          <a:xfrm>
            <a:off x="76200" y="-42863"/>
            <a:ext cx="9144000" cy="1714501"/>
          </a:xfrm>
          <a:prstGeom prst="rect">
            <a:avLst/>
          </a:prstGeom>
          <a:noFill/>
          <a:ln w="9525">
            <a:noFill/>
            <a:miter lim="800000"/>
            <a:headEnd/>
            <a:tailEnd/>
          </a:ln>
        </p:spPr>
      </p:pic>
      <p:pic>
        <p:nvPicPr>
          <p:cNvPr id="14345" name="Picture 7" descr="ps2"/>
          <p:cNvPicPr>
            <a:picLocks noChangeAspect="1" noChangeArrowheads="1"/>
          </p:cNvPicPr>
          <p:nvPr/>
        </p:nvPicPr>
        <p:blipFill>
          <a:blip r:embed="rId3"/>
          <a:srcRect t="16077" r="1540" b="53867"/>
          <a:stretch>
            <a:fillRect/>
          </a:stretch>
        </p:blipFill>
        <p:spPr bwMode="auto">
          <a:xfrm>
            <a:off x="0" y="1676400"/>
            <a:ext cx="9144000" cy="3276600"/>
          </a:xfrm>
          <a:prstGeom prst="rect">
            <a:avLst/>
          </a:prstGeom>
          <a:noFill/>
          <a:ln w="9525">
            <a:noFill/>
            <a:miter lim="800000"/>
            <a:headEnd/>
            <a:tailEnd/>
          </a:ln>
        </p:spPr>
      </p:pic>
      <p:pic>
        <p:nvPicPr>
          <p:cNvPr id="14346" name="Picture 8" descr="ps2"/>
          <p:cNvPicPr>
            <a:picLocks noChangeAspect="1" noChangeArrowheads="1"/>
          </p:cNvPicPr>
          <p:nvPr/>
        </p:nvPicPr>
        <p:blipFill>
          <a:blip r:embed="rId3"/>
          <a:srcRect l="819" t="48228" r="1540" b="32898"/>
          <a:stretch>
            <a:fillRect/>
          </a:stretch>
        </p:blipFill>
        <p:spPr bwMode="auto">
          <a:xfrm>
            <a:off x="76200" y="4876800"/>
            <a:ext cx="9067800" cy="2057400"/>
          </a:xfrm>
          <a:prstGeom prst="rect">
            <a:avLst/>
          </a:prstGeom>
          <a:noFill/>
          <a:ln w="9525">
            <a:noFill/>
            <a:miter lim="800000"/>
            <a:headEnd/>
            <a:tailEnd/>
          </a:ln>
        </p:spPr>
      </p:pic>
    </p:spTree>
    <p:extLst>
      <p:ext uri="{BB962C8B-B14F-4D97-AF65-F5344CB8AC3E}">
        <p14:creationId xmlns:p14="http://schemas.microsoft.com/office/powerpoint/2010/main" val="23009554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Heuristic Evaluation Is Not User Testing</a:t>
            </a:r>
          </a:p>
        </p:txBody>
      </p:sp>
      <p:sp>
        <p:nvSpPr>
          <p:cNvPr id="15363" name="Rectangle 3"/>
          <p:cNvSpPr>
            <a:spLocks noGrp="1" noChangeArrowheads="1"/>
          </p:cNvSpPr>
          <p:nvPr>
            <p:ph type="body" idx="1"/>
          </p:nvPr>
        </p:nvSpPr>
        <p:spPr/>
        <p:txBody>
          <a:bodyPr/>
          <a:lstStyle/>
          <a:p>
            <a:r>
              <a:rPr lang="en-US"/>
              <a:t>Evaluator is not the user either</a:t>
            </a:r>
          </a:p>
          <a:p>
            <a:pPr lvl="1"/>
            <a:r>
              <a:rPr lang="en-US"/>
              <a:t>Maybe closer to being a typical user than you are, though</a:t>
            </a:r>
          </a:p>
          <a:p>
            <a:r>
              <a:rPr lang="en-US"/>
              <a:t>Analogy: code inspection vs. testing</a:t>
            </a:r>
          </a:p>
          <a:p>
            <a:r>
              <a:rPr lang="en-US"/>
              <a:t>HE finds problems that UT often misses</a:t>
            </a:r>
          </a:p>
          <a:p>
            <a:pPr lvl="1"/>
            <a:r>
              <a:rPr lang="en-US"/>
              <a:t>Inconsistent fonts</a:t>
            </a:r>
          </a:p>
          <a:p>
            <a:pPr lvl="1"/>
            <a:r>
              <a:rPr lang="en-US"/>
              <a:t>Fitts</a:t>
            </a:r>
            <a:r>
              <a:rPr lang="en-US">
                <a:latin typeface="Verdana" charset="0"/>
              </a:rPr>
              <a:t>’</a:t>
            </a:r>
            <a:r>
              <a:rPr lang="en-US"/>
              <a:t>s Law problems</a:t>
            </a:r>
          </a:p>
          <a:p>
            <a:r>
              <a:rPr lang="en-US"/>
              <a:t>But UT is the gold standard for usability</a:t>
            </a:r>
          </a:p>
        </p:txBody>
      </p:sp>
      <p:sp>
        <p:nvSpPr>
          <p:cNvPr id="1536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536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5366" name="Slide Number Placeholder 5"/>
          <p:cNvSpPr>
            <a:spLocks noGrp="1"/>
          </p:cNvSpPr>
          <p:nvPr>
            <p:ph type="sldNum" sz="quarter" idx="12"/>
          </p:nvPr>
        </p:nvSpPr>
        <p:spPr>
          <a:noFill/>
        </p:spPr>
        <p:txBody>
          <a:bodyPr/>
          <a:lstStyle/>
          <a:p>
            <a:fld id="{E987440A-9BE0-D948-AE8C-93FAE31B4B6C}" type="slidenum">
              <a:rPr lang="en-US"/>
              <a:pPr/>
              <a:t>14</a:t>
            </a:fld>
            <a:endParaRPr lang="en-US"/>
          </a:p>
        </p:txBody>
      </p:sp>
    </p:spTree>
    <p:extLst>
      <p:ext uri="{BB962C8B-B14F-4D97-AF65-F5344CB8AC3E}">
        <p14:creationId xmlns:p14="http://schemas.microsoft.com/office/powerpoint/2010/main" val="28802698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Hints for Better Heuristic Evaluation</a:t>
            </a:r>
          </a:p>
        </p:txBody>
      </p:sp>
      <p:sp>
        <p:nvSpPr>
          <p:cNvPr id="16387" name="Rectangle 3"/>
          <p:cNvSpPr>
            <a:spLocks noGrp="1" noChangeArrowheads="1"/>
          </p:cNvSpPr>
          <p:nvPr>
            <p:ph type="body" idx="1"/>
          </p:nvPr>
        </p:nvSpPr>
        <p:spPr/>
        <p:txBody>
          <a:bodyPr/>
          <a:lstStyle/>
          <a:p>
            <a:pPr>
              <a:lnSpc>
                <a:spcPct val="90000"/>
              </a:lnSpc>
            </a:pPr>
            <a:r>
              <a:rPr lang="en-US"/>
              <a:t>Use multiple evaluators</a:t>
            </a:r>
          </a:p>
          <a:p>
            <a:pPr lvl="1">
              <a:lnSpc>
                <a:spcPct val="90000"/>
              </a:lnSpc>
            </a:pPr>
            <a:r>
              <a:rPr lang="en-US"/>
              <a:t>Different evaluators find different problems</a:t>
            </a:r>
          </a:p>
          <a:p>
            <a:pPr lvl="1">
              <a:lnSpc>
                <a:spcPct val="90000"/>
              </a:lnSpc>
            </a:pPr>
            <a:r>
              <a:rPr lang="en-US"/>
              <a:t>The more the better, but diminishing returns</a:t>
            </a:r>
          </a:p>
          <a:p>
            <a:pPr lvl="1">
              <a:lnSpc>
                <a:spcPct val="90000"/>
              </a:lnSpc>
            </a:pPr>
            <a:r>
              <a:rPr lang="en-US"/>
              <a:t>Nielsen recommends 3-5 evaluators</a:t>
            </a:r>
          </a:p>
          <a:p>
            <a:pPr>
              <a:lnSpc>
                <a:spcPct val="90000"/>
              </a:lnSpc>
            </a:pPr>
            <a:r>
              <a:rPr lang="en-US"/>
              <a:t>Alternate heuristic evaluation with user testing</a:t>
            </a:r>
          </a:p>
          <a:p>
            <a:pPr lvl="1">
              <a:lnSpc>
                <a:spcPct val="90000"/>
              </a:lnSpc>
            </a:pPr>
            <a:r>
              <a:rPr lang="en-US"/>
              <a:t>Each method finds different problems</a:t>
            </a:r>
          </a:p>
          <a:p>
            <a:pPr lvl="1">
              <a:lnSpc>
                <a:spcPct val="90000"/>
              </a:lnSpc>
            </a:pPr>
            <a:r>
              <a:rPr lang="en-US"/>
              <a:t>Heuristic evaluation is cheaper</a:t>
            </a:r>
          </a:p>
          <a:p>
            <a:pPr>
              <a:lnSpc>
                <a:spcPct val="90000"/>
              </a:lnSpc>
            </a:pPr>
            <a:r>
              <a:rPr lang="en-US"/>
              <a:t>It</a:t>
            </a:r>
            <a:r>
              <a:rPr lang="en-US">
                <a:latin typeface="Verdana" charset="0"/>
              </a:rPr>
              <a:t>’</a:t>
            </a:r>
            <a:r>
              <a:rPr lang="en-US"/>
              <a:t>s OK for observer to help evaluator</a:t>
            </a:r>
          </a:p>
          <a:p>
            <a:pPr lvl="1">
              <a:lnSpc>
                <a:spcPct val="90000"/>
              </a:lnSpc>
            </a:pPr>
            <a:r>
              <a:rPr lang="en-US"/>
              <a:t>As long as the problem has already been noted</a:t>
            </a:r>
          </a:p>
          <a:p>
            <a:pPr lvl="1">
              <a:lnSpc>
                <a:spcPct val="90000"/>
              </a:lnSpc>
            </a:pPr>
            <a:r>
              <a:rPr lang="en-US"/>
              <a:t>This wouldn</a:t>
            </a:r>
            <a:r>
              <a:rPr lang="en-US">
                <a:latin typeface="Verdana" charset="0"/>
              </a:rPr>
              <a:t>’</a:t>
            </a:r>
            <a:r>
              <a:rPr lang="en-US"/>
              <a:t>t be OK in a user test</a:t>
            </a:r>
          </a:p>
          <a:p>
            <a:pPr lvl="1">
              <a:lnSpc>
                <a:spcPct val="90000"/>
              </a:lnSpc>
            </a:pPr>
            <a:endParaRPr lang="en-US"/>
          </a:p>
          <a:p>
            <a:pPr lvl="1">
              <a:lnSpc>
                <a:spcPct val="90000"/>
              </a:lnSpc>
            </a:pPr>
            <a:endParaRPr lang="en-US"/>
          </a:p>
        </p:txBody>
      </p:sp>
      <p:sp>
        <p:nvSpPr>
          <p:cNvPr id="1638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638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6390" name="Slide Number Placeholder 5"/>
          <p:cNvSpPr>
            <a:spLocks noGrp="1"/>
          </p:cNvSpPr>
          <p:nvPr>
            <p:ph type="sldNum" sz="quarter" idx="12"/>
          </p:nvPr>
        </p:nvSpPr>
        <p:spPr>
          <a:noFill/>
        </p:spPr>
        <p:txBody>
          <a:bodyPr/>
          <a:lstStyle/>
          <a:p>
            <a:fld id="{6A76DF50-1F2D-1C44-8AAE-ADBA14B77336}" type="slidenum">
              <a:rPr lang="en-US"/>
              <a:pPr/>
              <a:t>15</a:t>
            </a:fld>
            <a:endParaRPr lang="en-US"/>
          </a:p>
        </p:txBody>
      </p:sp>
    </p:spTree>
    <p:extLst>
      <p:ext uri="{BB962C8B-B14F-4D97-AF65-F5344CB8AC3E}">
        <p14:creationId xmlns:p14="http://schemas.microsoft.com/office/powerpoint/2010/main" val="8436445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Formal Evaluation Process</a:t>
            </a:r>
          </a:p>
        </p:txBody>
      </p:sp>
      <p:sp>
        <p:nvSpPr>
          <p:cNvPr id="17411" name="Rectangle 3"/>
          <p:cNvSpPr>
            <a:spLocks noGrp="1" noChangeArrowheads="1"/>
          </p:cNvSpPr>
          <p:nvPr>
            <p:ph type="body" idx="1"/>
          </p:nvPr>
        </p:nvSpPr>
        <p:spPr/>
        <p:txBody>
          <a:bodyPr/>
          <a:lstStyle/>
          <a:p>
            <a:pPr marL="609600" indent="-609600">
              <a:lnSpc>
                <a:spcPct val="80000"/>
              </a:lnSpc>
              <a:buFontTx/>
              <a:buAutoNum type="arabicPeriod"/>
            </a:pPr>
            <a:r>
              <a:rPr lang="en-US" sz="2000"/>
              <a:t>Training</a:t>
            </a:r>
          </a:p>
          <a:p>
            <a:pPr marL="990600" lvl="1" indent="-533400">
              <a:lnSpc>
                <a:spcPct val="80000"/>
              </a:lnSpc>
            </a:pPr>
            <a:r>
              <a:rPr lang="en-US" sz="1800"/>
              <a:t>Meeting for design team &amp; evaluators</a:t>
            </a:r>
          </a:p>
          <a:p>
            <a:pPr marL="990600" lvl="1" indent="-533400">
              <a:lnSpc>
                <a:spcPct val="80000"/>
              </a:lnSpc>
            </a:pPr>
            <a:r>
              <a:rPr lang="en-US" sz="1800"/>
              <a:t>Introduce application</a:t>
            </a:r>
          </a:p>
          <a:p>
            <a:pPr marL="990600" lvl="1" indent="-533400">
              <a:lnSpc>
                <a:spcPct val="80000"/>
              </a:lnSpc>
            </a:pPr>
            <a:r>
              <a:rPr lang="en-US" sz="1800"/>
              <a:t>Explain user population, domain, scenarios</a:t>
            </a:r>
          </a:p>
          <a:p>
            <a:pPr marL="609600" indent="-609600">
              <a:lnSpc>
                <a:spcPct val="80000"/>
              </a:lnSpc>
              <a:buFontTx/>
              <a:buAutoNum type="arabicPeriod"/>
            </a:pPr>
            <a:r>
              <a:rPr lang="en-US" sz="2000"/>
              <a:t>Evaluation</a:t>
            </a:r>
          </a:p>
          <a:p>
            <a:pPr marL="990600" lvl="1" indent="-533400">
              <a:lnSpc>
                <a:spcPct val="80000"/>
              </a:lnSpc>
            </a:pPr>
            <a:r>
              <a:rPr lang="en-US" sz="1800"/>
              <a:t>Evaluators work separately</a:t>
            </a:r>
          </a:p>
          <a:p>
            <a:pPr marL="990600" lvl="1" indent="-533400">
              <a:lnSpc>
                <a:spcPct val="80000"/>
              </a:lnSpc>
            </a:pPr>
            <a:r>
              <a:rPr lang="en-US" sz="1800"/>
              <a:t>Generate written report, or oral comments recorded by an observer</a:t>
            </a:r>
          </a:p>
          <a:p>
            <a:pPr marL="990600" lvl="1" indent="-533400">
              <a:lnSpc>
                <a:spcPct val="80000"/>
              </a:lnSpc>
            </a:pPr>
            <a:r>
              <a:rPr lang="en-US" sz="1800"/>
              <a:t>Focus on generating problems, not on ranking their severity yet</a:t>
            </a:r>
          </a:p>
          <a:p>
            <a:pPr marL="990600" lvl="1" indent="-533400">
              <a:lnSpc>
                <a:spcPct val="80000"/>
              </a:lnSpc>
            </a:pPr>
            <a:r>
              <a:rPr lang="en-US" sz="1800"/>
              <a:t>1-2 hours per evaluator</a:t>
            </a:r>
          </a:p>
          <a:p>
            <a:pPr marL="609600" indent="-609600">
              <a:lnSpc>
                <a:spcPct val="80000"/>
              </a:lnSpc>
              <a:buFontTx/>
              <a:buAutoNum type="arabicPeriod"/>
            </a:pPr>
            <a:r>
              <a:rPr lang="en-US" sz="2000"/>
              <a:t>Severity Rating</a:t>
            </a:r>
          </a:p>
          <a:p>
            <a:pPr marL="990600" lvl="1" indent="-533400">
              <a:lnSpc>
                <a:spcPct val="80000"/>
              </a:lnSpc>
            </a:pPr>
            <a:r>
              <a:rPr lang="en-US" sz="1800"/>
              <a:t>Evaluators prioritize all problems found (not just their own) </a:t>
            </a:r>
          </a:p>
          <a:p>
            <a:pPr marL="990600" lvl="1" indent="-533400">
              <a:lnSpc>
                <a:spcPct val="80000"/>
              </a:lnSpc>
            </a:pPr>
            <a:r>
              <a:rPr lang="en-US" sz="1800"/>
              <a:t>Take the mean of the evaluators</a:t>
            </a:r>
            <a:r>
              <a:rPr lang="en-US" sz="1800">
                <a:latin typeface="Verdana" charset="0"/>
              </a:rPr>
              <a:t>’</a:t>
            </a:r>
            <a:r>
              <a:rPr lang="en-US" sz="1800"/>
              <a:t> ratings</a:t>
            </a:r>
          </a:p>
          <a:p>
            <a:pPr marL="609600" indent="-609600">
              <a:lnSpc>
                <a:spcPct val="80000"/>
              </a:lnSpc>
              <a:buFontTx/>
              <a:buAutoNum type="arabicPeriod"/>
            </a:pPr>
            <a:r>
              <a:rPr lang="en-US" sz="2000"/>
              <a:t>Debriefing</a:t>
            </a:r>
          </a:p>
          <a:p>
            <a:pPr marL="990600" lvl="1" indent="-533400">
              <a:lnSpc>
                <a:spcPct val="80000"/>
              </a:lnSpc>
            </a:pPr>
            <a:r>
              <a:rPr lang="en-US" sz="1800"/>
              <a:t>Evaluators &amp; design team discuss results, brainstorm solutions</a:t>
            </a:r>
          </a:p>
        </p:txBody>
      </p:sp>
      <p:sp>
        <p:nvSpPr>
          <p:cNvPr id="1741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741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7414" name="Slide Number Placeholder 5"/>
          <p:cNvSpPr>
            <a:spLocks noGrp="1"/>
          </p:cNvSpPr>
          <p:nvPr>
            <p:ph type="sldNum" sz="quarter" idx="12"/>
          </p:nvPr>
        </p:nvSpPr>
        <p:spPr>
          <a:noFill/>
        </p:spPr>
        <p:txBody>
          <a:bodyPr/>
          <a:lstStyle/>
          <a:p>
            <a:fld id="{08586A79-0CE3-C748-B292-B8AF4C4C7886}" type="slidenum">
              <a:rPr lang="en-US"/>
              <a:pPr/>
              <a:t>16</a:t>
            </a:fld>
            <a:endParaRPr lang="en-US"/>
          </a:p>
        </p:txBody>
      </p:sp>
    </p:spTree>
    <p:extLst>
      <p:ext uri="{BB962C8B-B14F-4D97-AF65-F5344CB8AC3E}">
        <p14:creationId xmlns:p14="http://schemas.microsoft.com/office/powerpoint/2010/main" val="37677882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Severity Ratings</a:t>
            </a:r>
          </a:p>
        </p:txBody>
      </p:sp>
      <p:sp>
        <p:nvSpPr>
          <p:cNvPr id="18435" name="Rectangle 3"/>
          <p:cNvSpPr>
            <a:spLocks noGrp="1" noChangeArrowheads="1"/>
          </p:cNvSpPr>
          <p:nvPr>
            <p:ph type="body" idx="1"/>
          </p:nvPr>
        </p:nvSpPr>
        <p:spPr/>
        <p:txBody>
          <a:bodyPr/>
          <a:lstStyle/>
          <a:p>
            <a:pPr marL="609600" indent="-609600">
              <a:lnSpc>
                <a:spcPct val="90000"/>
              </a:lnSpc>
            </a:pPr>
            <a:r>
              <a:rPr lang="en-US"/>
              <a:t>Contributing factors</a:t>
            </a:r>
          </a:p>
          <a:p>
            <a:pPr marL="990600" lvl="1" indent="-533400">
              <a:lnSpc>
                <a:spcPct val="90000"/>
              </a:lnSpc>
            </a:pPr>
            <a:r>
              <a:rPr lang="en-US"/>
              <a:t>Frequency: how common?</a:t>
            </a:r>
          </a:p>
          <a:p>
            <a:pPr marL="990600" lvl="1" indent="-533400">
              <a:lnSpc>
                <a:spcPct val="90000"/>
              </a:lnSpc>
            </a:pPr>
            <a:r>
              <a:rPr lang="en-US"/>
              <a:t>Impact: how hard to overcome?</a:t>
            </a:r>
          </a:p>
          <a:p>
            <a:pPr marL="990600" lvl="1" indent="-533400">
              <a:lnSpc>
                <a:spcPct val="90000"/>
              </a:lnSpc>
            </a:pPr>
            <a:r>
              <a:rPr lang="en-US"/>
              <a:t>Persistence: how often to overcome?</a:t>
            </a:r>
          </a:p>
          <a:p>
            <a:pPr marL="609600" indent="-609600">
              <a:lnSpc>
                <a:spcPct val="90000"/>
              </a:lnSpc>
            </a:pPr>
            <a:r>
              <a:rPr lang="en-US"/>
              <a:t>Severity scale</a:t>
            </a:r>
          </a:p>
          <a:p>
            <a:pPr marL="990600" lvl="1" indent="-533400">
              <a:lnSpc>
                <a:spcPct val="90000"/>
              </a:lnSpc>
              <a:buFontTx/>
              <a:buAutoNum type="arabicPeriod"/>
            </a:pPr>
            <a:r>
              <a:rPr lang="en-US"/>
              <a:t>Cosmetic: need not be fixed</a:t>
            </a:r>
          </a:p>
          <a:p>
            <a:pPr marL="990600" lvl="1" indent="-533400">
              <a:lnSpc>
                <a:spcPct val="90000"/>
              </a:lnSpc>
              <a:buFontTx/>
              <a:buAutoNum type="arabicPeriod"/>
            </a:pPr>
            <a:r>
              <a:rPr lang="en-US"/>
              <a:t>Minor: needs fixing but low priority</a:t>
            </a:r>
          </a:p>
          <a:p>
            <a:pPr marL="990600" lvl="1" indent="-533400">
              <a:lnSpc>
                <a:spcPct val="90000"/>
              </a:lnSpc>
              <a:buFontTx/>
              <a:buAutoNum type="arabicPeriod"/>
            </a:pPr>
            <a:r>
              <a:rPr lang="en-US"/>
              <a:t>Major: needs fixing and high priority</a:t>
            </a:r>
          </a:p>
          <a:p>
            <a:pPr marL="990600" lvl="1" indent="-533400">
              <a:lnSpc>
                <a:spcPct val="90000"/>
              </a:lnSpc>
              <a:buFontTx/>
              <a:buAutoNum type="arabicPeriod"/>
            </a:pPr>
            <a:r>
              <a:rPr lang="en-US"/>
              <a:t>Catastrophic: imperative to fix</a:t>
            </a:r>
          </a:p>
        </p:txBody>
      </p:sp>
      <p:sp>
        <p:nvSpPr>
          <p:cNvPr id="1843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843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8438" name="Slide Number Placeholder 5"/>
          <p:cNvSpPr>
            <a:spLocks noGrp="1"/>
          </p:cNvSpPr>
          <p:nvPr>
            <p:ph type="sldNum" sz="quarter" idx="12"/>
          </p:nvPr>
        </p:nvSpPr>
        <p:spPr>
          <a:noFill/>
        </p:spPr>
        <p:txBody>
          <a:bodyPr/>
          <a:lstStyle/>
          <a:p>
            <a:fld id="{4E5F3737-6BEE-314D-AE31-A528AF91DF43}" type="slidenum">
              <a:rPr lang="en-US"/>
              <a:pPr/>
              <a:t>17</a:t>
            </a:fld>
            <a:endParaRPr lang="en-US"/>
          </a:p>
        </p:txBody>
      </p:sp>
    </p:spTree>
    <p:extLst>
      <p:ext uri="{BB962C8B-B14F-4D97-AF65-F5344CB8AC3E}">
        <p14:creationId xmlns:p14="http://schemas.microsoft.com/office/powerpoint/2010/main" val="7490962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Evaluating Prototypes</a:t>
            </a:r>
          </a:p>
        </p:txBody>
      </p:sp>
      <p:sp>
        <p:nvSpPr>
          <p:cNvPr id="19459" name="Rectangle 3"/>
          <p:cNvSpPr>
            <a:spLocks noGrp="1" noChangeArrowheads="1"/>
          </p:cNvSpPr>
          <p:nvPr>
            <p:ph type="body" idx="1"/>
          </p:nvPr>
        </p:nvSpPr>
        <p:spPr/>
        <p:txBody>
          <a:bodyPr/>
          <a:lstStyle/>
          <a:p>
            <a:pPr>
              <a:lnSpc>
                <a:spcPct val="90000"/>
              </a:lnSpc>
            </a:pPr>
            <a:r>
              <a:rPr lang="en-US"/>
              <a:t>Heuristic evaluation works on:</a:t>
            </a:r>
          </a:p>
          <a:p>
            <a:pPr lvl="1">
              <a:lnSpc>
                <a:spcPct val="90000"/>
              </a:lnSpc>
            </a:pPr>
            <a:r>
              <a:rPr lang="en-US"/>
              <a:t>Sketches</a:t>
            </a:r>
          </a:p>
          <a:p>
            <a:pPr lvl="1">
              <a:lnSpc>
                <a:spcPct val="90000"/>
              </a:lnSpc>
            </a:pPr>
            <a:r>
              <a:rPr lang="en-US"/>
              <a:t>Paper prototypes</a:t>
            </a:r>
          </a:p>
          <a:p>
            <a:pPr lvl="1">
              <a:lnSpc>
                <a:spcPct val="90000"/>
              </a:lnSpc>
            </a:pPr>
            <a:r>
              <a:rPr lang="en-US"/>
              <a:t>Buggy implementations</a:t>
            </a:r>
          </a:p>
          <a:p>
            <a:pPr>
              <a:lnSpc>
                <a:spcPct val="90000"/>
              </a:lnSpc>
            </a:pPr>
            <a:r>
              <a:rPr lang="en-US">
                <a:latin typeface="Verdana" charset="0"/>
              </a:rPr>
              <a:t>“</a:t>
            </a:r>
            <a:r>
              <a:rPr lang="en-US"/>
              <a:t>Missing-element</a:t>
            </a:r>
            <a:r>
              <a:rPr lang="en-US">
                <a:latin typeface="Verdana" charset="0"/>
              </a:rPr>
              <a:t>”</a:t>
            </a:r>
            <a:r>
              <a:rPr lang="en-US"/>
              <a:t> problems are harder to find on sketches</a:t>
            </a:r>
          </a:p>
          <a:p>
            <a:pPr lvl="1">
              <a:lnSpc>
                <a:spcPct val="90000"/>
              </a:lnSpc>
            </a:pPr>
            <a:r>
              <a:rPr lang="en-US"/>
              <a:t>Because you</a:t>
            </a:r>
            <a:r>
              <a:rPr lang="en-US">
                <a:latin typeface="Verdana" charset="0"/>
              </a:rPr>
              <a:t>’</a:t>
            </a:r>
            <a:r>
              <a:rPr lang="en-US"/>
              <a:t>re not actually using the interface, you aren</a:t>
            </a:r>
            <a:r>
              <a:rPr lang="en-US">
                <a:latin typeface="Verdana" charset="0"/>
              </a:rPr>
              <a:t>’</a:t>
            </a:r>
            <a:r>
              <a:rPr lang="en-US"/>
              <a:t>t blocked by feature</a:t>
            </a:r>
            <a:r>
              <a:rPr lang="en-US">
                <a:latin typeface="Verdana" charset="0"/>
              </a:rPr>
              <a:t>’</a:t>
            </a:r>
            <a:r>
              <a:rPr lang="en-US"/>
              <a:t>s absence</a:t>
            </a:r>
          </a:p>
          <a:p>
            <a:pPr lvl="1">
              <a:lnSpc>
                <a:spcPct val="90000"/>
              </a:lnSpc>
            </a:pPr>
            <a:r>
              <a:rPr lang="en-US"/>
              <a:t>Look harder for them</a:t>
            </a:r>
          </a:p>
        </p:txBody>
      </p:sp>
      <p:sp>
        <p:nvSpPr>
          <p:cNvPr id="1946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94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5"/>
          <p:cNvSpPr>
            <a:spLocks noGrp="1"/>
          </p:cNvSpPr>
          <p:nvPr>
            <p:ph type="sldNum" sz="quarter" idx="12"/>
          </p:nvPr>
        </p:nvSpPr>
        <p:spPr>
          <a:noFill/>
        </p:spPr>
        <p:txBody>
          <a:bodyPr/>
          <a:lstStyle/>
          <a:p>
            <a:fld id="{DEA5D809-AF90-C84B-990F-FD7FD54B612B}" type="slidenum">
              <a:rPr lang="en-US"/>
              <a:pPr/>
              <a:t>18</a:t>
            </a:fld>
            <a:endParaRPr lang="en-US"/>
          </a:p>
        </p:txBody>
      </p:sp>
    </p:spTree>
    <p:extLst>
      <p:ext uri="{BB962C8B-B14F-4D97-AF65-F5344CB8AC3E}">
        <p14:creationId xmlns:p14="http://schemas.microsoft.com/office/powerpoint/2010/main" val="31957261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Writing Good Heuristic Evaluations</a:t>
            </a:r>
          </a:p>
        </p:txBody>
      </p:sp>
      <p:sp>
        <p:nvSpPr>
          <p:cNvPr id="20483" name="Rectangle 3"/>
          <p:cNvSpPr>
            <a:spLocks noGrp="1" noChangeArrowheads="1"/>
          </p:cNvSpPr>
          <p:nvPr>
            <p:ph type="body" idx="1"/>
          </p:nvPr>
        </p:nvSpPr>
        <p:spPr/>
        <p:txBody>
          <a:bodyPr/>
          <a:lstStyle/>
          <a:p>
            <a:pPr>
              <a:lnSpc>
                <a:spcPct val="90000"/>
              </a:lnSpc>
            </a:pPr>
            <a:r>
              <a:rPr lang="en-US" sz="2400"/>
              <a:t>Heuristic evaluations must communicate well to developers and managers</a:t>
            </a:r>
          </a:p>
          <a:p>
            <a:pPr>
              <a:lnSpc>
                <a:spcPct val="90000"/>
              </a:lnSpc>
            </a:pPr>
            <a:r>
              <a:rPr lang="en-US" sz="2400"/>
              <a:t>Include positive comments as well as criticisms</a:t>
            </a:r>
          </a:p>
          <a:p>
            <a:pPr lvl="1">
              <a:lnSpc>
                <a:spcPct val="90000"/>
              </a:lnSpc>
            </a:pPr>
            <a:r>
              <a:rPr lang="en-US" sz="2000">
                <a:latin typeface="Verdana" charset="0"/>
              </a:rPr>
              <a:t>“</a:t>
            </a:r>
            <a:r>
              <a:rPr lang="en-US" sz="2000"/>
              <a:t>Good: Toolbar icons are simple, with good contrast and few colors (minimalist design)</a:t>
            </a:r>
            <a:r>
              <a:rPr lang="en-US" sz="2000">
                <a:latin typeface="Verdana" charset="0"/>
              </a:rPr>
              <a:t>”</a:t>
            </a:r>
            <a:endParaRPr lang="en-US" sz="2000"/>
          </a:p>
          <a:p>
            <a:pPr>
              <a:lnSpc>
                <a:spcPct val="90000"/>
              </a:lnSpc>
            </a:pPr>
            <a:r>
              <a:rPr lang="en-US" sz="2400"/>
              <a:t>Be tactful</a:t>
            </a:r>
          </a:p>
          <a:p>
            <a:pPr lvl="1">
              <a:lnSpc>
                <a:spcPct val="90000"/>
              </a:lnSpc>
            </a:pPr>
            <a:r>
              <a:rPr lang="en-US" sz="2000"/>
              <a:t>Not: </a:t>
            </a:r>
            <a:r>
              <a:rPr lang="en-US" sz="2000">
                <a:latin typeface="Verdana" charset="0"/>
              </a:rPr>
              <a:t>“</a:t>
            </a:r>
            <a:r>
              <a:rPr lang="en-US" sz="2000"/>
              <a:t>the menu organization is a complete mess</a:t>
            </a:r>
            <a:r>
              <a:rPr lang="en-US" sz="2000">
                <a:latin typeface="Verdana" charset="0"/>
              </a:rPr>
              <a:t>”</a:t>
            </a:r>
            <a:endParaRPr lang="en-US" sz="2000"/>
          </a:p>
          <a:p>
            <a:pPr lvl="1">
              <a:lnSpc>
                <a:spcPct val="90000"/>
              </a:lnSpc>
            </a:pPr>
            <a:r>
              <a:rPr lang="en-US" sz="2000"/>
              <a:t>Better: </a:t>
            </a:r>
            <a:r>
              <a:rPr lang="en-US" sz="2000">
                <a:latin typeface="Verdana" charset="0"/>
              </a:rPr>
              <a:t>“</a:t>
            </a:r>
            <a:r>
              <a:rPr lang="en-US" sz="2000"/>
              <a:t>menus are not organized by function</a:t>
            </a:r>
            <a:r>
              <a:rPr lang="en-US" sz="2000">
                <a:latin typeface="Verdana" charset="0"/>
              </a:rPr>
              <a:t>”</a:t>
            </a:r>
            <a:r>
              <a:rPr lang="en-US" sz="2000"/>
              <a:t> </a:t>
            </a:r>
          </a:p>
          <a:p>
            <a:pPr>
              <a:lnSpc>
                <a:spcPct val="90000"/>
              </a:lnSpc>
            </a:pPr>
            <a:r>
              <a:rPr lang="en-US" sz="2400"/>
              <a:t>Be specific</a:t>
            </a:r>
          </a:p>
          <a:p>
            <a:pPr lvl="1">
              <a:lnSpc>
                <a:spcPct val="90000"/>
              </a:lnSpc>
            </a:pPr>
            <a:r>
              <a:rPr lang="en-US" sz="2000"/>
              <a:t>Not: </a:t>
            </a:r>
            <a:r>
              <a:rPr lang="en-US" sz="2000">
                <a:latin typeface="Verdana" charset="0"/>
              </a:rPr>
              <a:t>“</a:t>
            </a:r>
            <a:r>
              <a:rPr lang="en-US" sz="2000"/>
              <a:t>text is unreadable</a:t>
            </a:r>
            <a:r>
              <a:rPr lang="en-US" sz="2000">
                <a:latin typeface="Verdana" charset="0"/>
              </a:rPr>
              <a:t>”</a:t>
            </a:r>
            <a:endParaRPr lang="en-US" sz="2000"/>
          </a:p>
          <a:p>
            <a:pPr lvl="1">
              <a:lnSpc>
                <a:spcPct val="90000"/>
              </a:lnSpc>
            </a:pPr>
            <a:r>
              <a:rPr lang="en-US" sz="2000"/>
              <a:t>Better: </a:t>
            </a:r>
            <a:r>
              <a:rPr lang="en-US" sz="2000">
                <a:latin typeface="Verdana" charset="0"/>
              </a:rPr>
              <a:t>“</a:t>
            </a:r>
            <a:r>
              <a:rPr lang="en-US" sz="2000"/>
              <a:t>text is too small, and has poor contrast (black text on dark green background)</a:t>
            </a:r>
            <a:r>
              <a:rPr lang="en-US" sz="2000">
                <a:latin typeface="Verdana" charset="0"/>
              </a:rPr>
              <a:t>”</a:t>
            </a:r>
            <a:endParaRPr lang="en-US" sz="2000"/>
          </a:p>
        </p:txBody>
      </p:sp>
      <p:sp>
        <p:nvSpPr>
          <p:cNvPr id="2048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048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0486" name="Slide Number Placeholder 5"/>
          <p:cNvSpPr>
            <a:spLocks noGrp="1"/>
          </p:cNvSpPr>
          <p:nvPr>
            <p:ph type="sldNum" sz="quarter" idx="12"/>
          </p:nvPr>
        </p:nvSpPr>
        <p:spPr>
          <a:noFill/>
        </p:spPr>
        <p:txBody>
          <a:bodyPr/>
          <a:lstStyle/>
          <a:p>
            <a:fld id="{A33AC786-A908-4544-A90F-F57A83AD44D5}" type="slidenum">
              <a:rPr lang="en-US"/>
              <a:pPr/>
              <a:t>19</a:t>
            </a:fld>
            <a:endParaRPr lang="en-US"/>
          </a:p>
        </p:txBody>
      </p:sp>
    </p:spTree>
    <p:extLst>
      <p:ext uri="{BB962C8B-B14F-4D97-AF65-F5344CB8AC3E}">
        <p14:creationId xmlns:p14="http://schemas.microsoft.com/office/powerpoint/2010/main" val="18122073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ea typeface="ＭＳ Ｐゴシック" charset="-128"/>
                <a:cs typeface="ＭＳ Ｐゴシック" charset="-128"/>
              </a:rPr>
              <a:t>UI Hall of Fame or Shame?</a:t>
            </a:r>
          </a:p>
        </p:txBody>
      </p:sp>
      <p:sp>
        <p:nvSpPr>
          <p:cNvPr id="6147" name="Text Placeholder 2"/>
          <p:cNvSpPr>
            <a:spLocks noGrp="1"/>
          </p:cNvSpPr>
          <p:nvPr>
            <p:ph type="body" idx="1"/>
          </p:nvPr>
        </p:nvSpPr>
        <p:spPr/>
        <p:txBody>
          <a:bodyPr/>
          <a:lstStyle/>
          <a:p>
            <a:endParaRPr lang="en-US">
              <a:ea typeface="Arial" charset="0"/>
            </a:endParaRPr>
          </a:p>
        </p:txBody>
      </p:sp>
      <p:sp>
        <p:nvSpPr>
          <p:cNvPr id="6148" name="Date Placeholder 3"/>
          <p:cNvSpPr>
            <a:spLocks noGrp="1"/>
          </p:cNvSpPr>
          <p:nvPr>
            <p:ph type="dt" sz="quarter" idx="10"/>
          </p:nvPr>
        </p:nvSpPr>
        <p:spPr>
          <a:noFill/>
        </p:spPr>
        <p:txBody>
          <a:bodyPr/>
          <a:lstStyle/>
          <a:p>
            <a:r>
              <a:rPr lang="en-US" dirty="0">
                <a:ea typeface="Arial" charset="0"/>
              </a:rPr>
              <a:t>Spring </a:t>
            </a:r>
            <a:r>
              <a:rPr lang="en-US" dirty="0" smtClean="0">
                <a:ea typeface="Arial" charset="0"/>
              </a:rPr>
              <a:t>2013</a:t>
            </a:r>
            <a:endParaRPr lang="en-US" dirty="0">
              <a:ea typeface="Arial" charset="0"/>
            </a:endParaRPr>
          </a:p>
        </p:txBody>
      </p:sp>
      <p:sp>
        <p:nvSpPr>
          <p:cNvPr id="6149" name="Footer Placeholder 4"/>
          <p:cNvSpPr>
            <a:spLocks noGrp="1"/>
          </p:cNvSpPr>
          <p:nvPr>
            <p:ph type="ftr" sz="quarter" idx="11"/>
          </p:nvPr>
        </p:nvSpPr>
        <p:spPr>
          <a:noFill/>
        </p:spPr>
        <p:txBody>
          <a:bodyPr/>
          <a:lstStyle/>
          <a:p>
            <a:r>
              <a:rPr lang="en-US">
                <a:ea typeface="Arial" charset="0"/>
              </a:rPr>
              <a:t>6.813/6.831 User Interface Design and Implementation</a:t>
            </a:r>
          </a:p>
        </p:txBody>
      </p:sp>
      <p:sp>
        <p:nvSpPr>
          <p:cNvPr id="6150" name="Slide Number Placeholder 5"/>
          <p:cNvSpPr>
            <a:spLocks noGrp="1"/>
          </p:cNvSpPr>
          <p:nvPr>
            <p:ph type="sldNum" sz="quarter" idx="12"/>
          </p:nvPr>
        </p:nvSpPr>
        <p:spPr>
          <a:noFill/>
        </p:spPr>
        <p:txBody>
          <a:bodyPr/>
          <a:lstStyle/>
          <a:p>
            <a:fld id="{AB98293A-3C59-C046-B681-7A3FEE2BDD2B}" type="slidenum">
              <a:rPr lang="en-US"/>
              <a:pPr/>
              <a:t>2</a:t>
            </a:fld>
            <a:endParaRPr lang="en-US"/>
          </a:p>
        </p:txBody>
      </p:sp>
      <p:pic>
        <p:nvPicPr>
          <p:cNvPr id="6151" name="Picture 2"/>
          <p:cNvPicPr>
            <a:picLocks noChangeAspect="1" noChangeArrowheads="1"/>
          </p:cNvPicPr>
          <p:nvPr/>
        </p:nvPicPr>
        <p:blipFill>
          <a:blip r:embed="rId3"/>
          <a:srcRect/>
          <a:stretch>
            <a:fillRect/>
          </a:stretch>
        </p:blipFill>
        <p:spPr bwMode="auto">
          <a:xfrm>
            <a:off x="3048000" y="1143000"/>
            <a:ext cx="3048000" cy="4572000"/>
          </a:xfrm>
          <a:prstGeom prst="rect">
            <a:avLst/>
          </a:prstGeom>
          <a:noFill/>
          <a:ln w="25400">
            <a:noFill/>
            <a:miter lim="800000"/>
            <a:headEnd/>
            <a:tailEnd type="none" w="lg" len="lg"/>
          </a:ln>
        </p:spPr>
      </p:pic>
    </p:spTree>
    <p:extLst>
      <p:ext uri="{BB962C8B-B14F-4D97-AF65-F5344CB8AC3E}">
        <p14:creationId xmlns:p14="http://schemas.microsoft.com/office/powerpoint/2010/main" val="3476325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Suggested Report Format</a:t>
            </a:r>
          </a:p>
        </p:txBody>
      </p:sp>
      <p:sp>
        <p:nvSpPr>
          <p:cNvPr id="21507" name="Rectangle 3"/>
          <p:cNvSpPr>
            <a:spLocks noGrp="1" noChangeArrowheads="1"/>
          </p:cNvSpPr>
          <p:nvPr>
            <p:ph type="body" idx="1"/>
          </p:nvPr>
        </p:nvSpPr>
        <p:spPr>
          <a:xfrm>
            <a:off x="685800" y="990600"/>
            <a:ext cx="7772400" cy="5105400"/>
          </a:xfrm>
        </p:spPr>
        <p:txBody>
          <a:bodyPr/>
          <a:lstStyle/>
          <a:p>
            <a:pPr>
              <a:lnSpc>
                <a:spcPct val="80000"/>
              </a:lnSpc>
            </a:pPr>
            <a:r>
              <a:rPr lang="en-US" sz="1800" dirty="0"/>
              <a:t>What to include:</a:t>
            </a:r>
          </a:p>
          <a:p>
            <a:pPr lvl="1">
              <a:lnSpc>
                <a:spcPct val="80000"/>
              </a:lnSpc>
            </a:pPr>
            <a:r>
              <a:rPr lang="en-US" sz="1600" dirty="0"/>
              <a:t>Problem</a:t>
            </a:r>
          </a:p>
          <a:p>
            <a:pPr lvl="1">
              <a:lnSpc>
                <a:spcPct val="80000"/>
              </a:lnSpc>
            </a:pPr>
            <a:r>
              <a:rPr lang="en-US" sz="1600" dirty="0"/>
              <a:t>Heuristic</a:t>
            </a:r>
          </a:p>
          <a:p>
            <a:pPr lvl="1">
              <a:lnSpc>
                <a:spcPct val="80000"/>
              </a:lnSpc>
            </a:pPr>
            <a:r>
              <a:rPr lang="en-US" sz="1600" dirty="0"/>
              <a:t>Description</a:t>
            </a:r>
          </a:p>
          <a:p>
            <a:pPr lvl="1">
              <a:lnSpc>
                <a:spcPct val="80000"/>
              </a:lnSpc>
            </a:pPr>
            <a:r>
              <a:rPr lang="en-US" sz="1600" dirty="0"/>
              <a:t>Severity</a:t>
            </a:r>
          </a:p>
          <a:p>
            <a:pPr lvl="1">
              <a:lnSpc>
                <a:spcPct val="80000"/>
              </a:lnSpc>
            </a:pPr>
            <a:r>
              <a:rPr lang="en-US" sz="1600" dirty="0"/>
              <a:t>Recommendation (if any)</a:t>
            </a:r>
          </a:p>
          <a:p>
            <a:pPr lvl="1">
              <a:lnSpc>
                <a:spcPct val="80000"/>
              </a:lnSpc>
            </a:pPr>
            <a:r>
              <a:rPr lang="en-US" sz="1600" dirty="0"/>
              <a:t>Screenshot (if helpful)</a:t>
            </a:r>
          </a:p>
          <a:p>
            <a:pPr>
              <a:lnSpc>
                <a:spcPct val="80000"/>
              </a:lnSpc>
              <a:buFontTx/>
              <a:buNone/>
            </a:pPr>
            <a:endParaRPr lang="en-US" sz="1800" dirty="0"/>
          </a:p>
          <a:p>
            <a:pPr>
              <a:lnSpc>
                <a:spcPct val="80000"/>
              </a:lnSpc>
              <a:buFontTx/>
              <a:buNone/>
            </a:pPr>
            <a:r>
              <a:rPr lang="en-US" sz="1800" dirty="0"/>
              <a:t>12. Severe: </a:t>
            </a:r>
            <a:r>
              <a:rPr lang="en-US" sz="1800" b="1" dirty="0"/>
              <a:t>User may close window without saving data </a:t>
            </a:r>
            <a:r>
              <a:rPr lang="en-US" sz="1800" dirty="0"/>
              <a:t>(error prevention)</a:t>
            </a:r>
          </a:p>
          <a:p>
            <a:pPr>
              <a:lnSpc>
                <a:spcPct val="80000"/>
              </a:lnSpc>
              <a:buFontTx/>
              <a:buNone/>
            </a:pPr>
            <a:endParaRPr lang="en-US" sz="1800" dirty="0"/>
          </a:p>
          <a:p>
            <a:pPr>
              <a:lnSpc>
                <a:spcPct val="80000"/>
              </a:lnSpc>
              <a:buFontTx/>
              <a:buNone/>
            </a:pPr>
            <a:r>
              <a:rPr lang="en-US" sz="1800" dirty="0"/>
              <a:t>	If the user has made changes without saving, and then closes the window using the Close button, rather than File &gt;&gt; Exit, no confirmation dialog appears.</a:t>
            </a:r>
          </a:p>
          <a:p>
            <a:pPr>
              <a:lnSpc>
                <a:spcPct val="80000"/>
              </a:lnSpc>
              <a:buFontTx/>
              <a:buNone/>
            </a:pPr>
            <a:endParaRPr lang="en-US" sz="1800" dirty="0"/>
          </a:p>
          <a:p>
            <a:pPr>
              <a:lnSpc>
                <a:spcPct val="80000"/>
              </a:lnSpc>
              <a:buFontTx/>
              <a:buNone/>
            </a:pPr>
            <a:r>
              <a:rPr lang="en-US" sz="1800" dirty="0"/>
              <a:t>	Recommendation: show a confirmation dialog </a:t>
            </a:r>
            <a:br>
              <a:rPr lang="en-US" sz="1800" dirty="0"/>
            </a:br>
            <a:r>
              <a:rPr lang="en-US" sz="1800" dirty="0"/>
              <a:t>or save automatically</a:t>
            </a:r>
          </a:p>
          <a:p>
            <a:pPr>
              <a:lnSpc>
                <a:spcPct val="80000"/>
              </a:lnSpc>
              <a:buFontTx/>
              <a:buNone/>
            </a:pPr>
            <a:r>
              <a:rPr lang="en-US" sz="1800" dirty="0"/>
              <a:t>  </a:t>
            </a:r>
          </a:p>
        </p:txBody>
      </p:sp>
      <p:sp>
        <p:nvSpPr>
          <p:cNvPr id="2150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150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1510" name="Slide Number Placeholder 5"/>
          <p:cNvSpPr>
            <a:spLocks noGrp="1"/>
          </p:cNvSpPr>
          <p:nvPr>
            <p:ph type="sldNum" sz="quarter" idx="12"/>
          </p:nvPr>
        </p:nvSpPr>
        <p:spPr>
          <a:noFill/>
        </p:spPr>
        <p:txBody>
          <a:bodyPr/>
          <a:lstStyle/>
          <a:p>
            <a:fld id="{33F33418-4AE4-B544-83E8-933D8E9EC695}" type="slidenum">
              <a:rPr lang="en-US"/>
              <a:pPr/>
              <a:t>20</a:t>
            </a:fld>
            <a:endParaRPr lang="en-US"/>
          </a:p>
        </p:txBody>
      </p:sp>
      <p:sp>
        <p:nvSpPr>
          <p:cNvPr id="21511" name="Rectangle 4"/>
          <p:cNvSpPr>
            <a:spLocks noChangeArrowheads="1"/>
          </p:cNvSpPr>
          <p:nvPr/>
        </p:nvSpPr>
        <p:spPr bwMode="auto">
          <a:xfrm>
            <a:off x="609600" y="2895600"/>
            <a:ext cx="8077200" cy="2971800"/>
          </a:xfrm>
          <a:prstGeom prst="rect">
            <a:avLst/>
          </a:prstGeom>
          <a:noFill/>
          <a:ln w="25400">
            <a:solidFill>
              <a:schemeClr val="tx1"/>
            </a:solidFill>
            <a:miter lim="800000"/>
            <a:headEnd/>
            <a:tailEnd type="none" w="lg" len="lg"/>
          </a:ln>
        </p:spPr>
        <p:txBody>
          <a:bodyPr wrap="none" anchor="ctr">
            <a:prstTxWarp prst="textNoShape">
              <a:avLst/>
            </a:prstTxWarp>
          </a:bodyPr>
          <a:lstStyle/>
          <a:p>
            <a:endParaRPr lang="en-US"/>
          </a:p>
        </p:txBody>
      </p:sp>
      <p:pic>
        <p:nvPicPr>
          <p:cNvPr id="21512" name="Picture 5"/>
          <p:cNvPicPr>
            <a:picLocks noChangeAspect="1" noChangeArrowheads="1"/>
          </p:cNvPicPr>
          <p:nvPr/>
        </p:nvPicPr>
        <p:blipFill>
          <a:blip r:embed="rId3"/>
          <a:srcRect l="83009" b="89999"/>
          <a:stretch>
            <a:fillRect/>
          </a:stretch>
        </p:blipFill>
        <p:spPr bwMode="auto">
          <a:xfrm>
            <a:off x="6248400" y="4724400"/>
            <a:ext cx="1676400" cy="814388"/>
          </a:xfrm>
          <a:prstGeom prst="rect">
            <a:avLst/>
          </a:prstGeom>
          <a:noFill/>
          <a:ln w="25400">
            <a:noFill/>
            <a:miter lim="800000"/>
            <a:headEnd/>
            <a:tailEnd type="none" w="lg" len="lg"/>
          </a:ln>
        </p:spPr>
      </p:pic>
    </p:spTree>
    <p:extLst>
      <p:ext uri="{BB962C8B-B14F-4D97-AF65-F5344CB8AC3E}">
        <p14:creationId xmlns:p14="http://schemas.microsoft.com/office/powerpoint/2010/main" val="2907459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Cognitive Walkthrough:</a:t>
            </a:r>
            <a:br>
              <a:rPr lang="en-US"/>
            </a:br>
            <a:r>
              <a:rPr lang="en-US"/>
              <a:t>Another Inspection Technique</a:t>
            </a:r>
          </a:p>
        </p:txBody>
      </p:sp>
      <p:sp>
        <p:nvSpPr>
          <p:cNvPr id="22531" name="Rectangle 3"/>
          <p:cNvSpPr>
            <a:spLocks noGrp="1" noChangeArrowheads="1"/>
          </p:cNvSpPr>
          <p:nvPr>
            <p:ph type="body" idx="1"/>
          </p:nvPr>
        </p:nvSpPr>
        <p:spPr/>
        <p:txBody>
          <a:bodyPr/>
          <a:lstStyle/>
          <a:p>
            <a:pPr>
              <a:lnSpc>
                <a:spcPct val="90000"/>
              </a:lnSpc>
            </a:pPr>
            <a:r>
              <a:rPr lang="en-US" sz="2400"/>
              <a:t>Cognitive walkthrough = expert inspection focused on learnability</a:t>
            </a:r>
          </a:p>
          <a:p>
            <a:pPr>
              <a:lnSpc>
                <a:spcPct val="90000"/>
              </a:lnSpc>
            </a:pPr>
            <a:r>
              <a:rPr lang="en-US" sz="2400"/>
              <a:t>Inputs:</a:t>
            </a:r>
          </a:p>
          <a:p>
            <a:pPr lvl="1">
              <a:lnSpc>
                <a:spcPct val="90000"/>
              </a:lnSpc>
            </a:pPr>
            <a:r>
              <a:rPr lang="en-US" sz="2000"/>
              <a:t>prototype</a:t>
            </a:r>
          </a:p>
          <a:p>
            <a:pPr lvl="1">
              <a:lnSpc>
                <a:spcPct val="90000"/>
              </a:lnSpc>
            </a:pPr>
            <a:r>
              <a:rPr lang="en-US" sz="2000"/>
              <a:t>task</a:t>
            </a:r>
          </a:p>
          <a:p>
            <a:pPr lvl="1">
              <a:lnSpc>
                <a:spcPct val="90000"/>
              </a:lnSpc>
            </a:pPr>
            <a:r>
              <a:rPr lang="en-US" sz="2000"/>
              <a:t>sequence of actions to do the task in the prototype</a:t>
            </a:r>
          </a:p>
          <a:p>
            <a:pPr lvl="1">
              <a:lnSpc>
                <a:spcPct val="90000"/>
              </a:lnSpc>
            </a:pPr>
            <a:r>
              <a:rPr lang="en-US" sz="2000"/>
              <a:t>user analysis</a:t>
            </a:r>
          </a:p>
          <a:p>
            <a:pPr>
              <a:lnSpc>
                <a:spcPct val="90000"/>
              </a:lnSpc>
            </a:pPr>
            <a:r>
              <a:rPr lang="en-US" sz="2400"/>
              <a:t>For each action, evaluator asks:</a:t>
            </a:r>
          </a:p>
          <a:p>
            <a:pPr lvl="1">
              <a:lnSpc>
                <a:spcPct val="90000"/>
              </a:lnSpc>
            </a:pPr>
            <a:r>
              <a:rPr lang="en-US" sz="2000"/>
              <a:t>will user know what subgoal they want to achieve?</a:t>
            </a:r>
          </a:p>
          <a:p>
            <a:pPr lvl="1">
              <a:lnSpc>
                <a:spcPct val="90000"/>
              </a:lnSpc>
            </a:pPr>
            <a:r>
              <a:rPr lang="en-US" sz="2000"/>
              <a:t>will user find the action in the interface?</a:t>
            </a:r>
          </a:p>
          <a:p>
            <a:pPr lvl="1">
              <a:lnSpc>
                <a:spcPct val="90000"/>
              </a:lnSpc>
            </a:pPr>
            <a:r>
              <a:rPr lang="en-US" sz="2000"/>
              <a:t>will user recognize that it accomplishes the subgoal?</a:t>
            </a:r>
          </a:p>
          <a:p>
            <a:pPr lvl="1">
              <a:lnSpc>
                <a:spcPct val="90000"/>
              </a:lnSpc>
            </a:pPr>
            <a:r>
              <a:rPr lang="en-US" sz="2000"/>
              <a:t>will user understand the feedback of the action?</a:t>
            </a:r>
          </a:p>
        </p:txBody>
      </p:sp>
      <p:sp>
        <p:nvSpPr>
          <p:cNvPr id="2253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253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2534" name="Slide Number Placeholder 5"/>
          <p:cNvSpPr>
            <a:spLocks noGrp="1"/>
          </p:cNvSpPr>
          <p:nvPr>
            <p:ph type="sldNum" sz="quarter" idx="12"/>
          </p:nvPr>
        </p:nvSpPr>
        <p:spPr>
          <a:noFill/>
        </p:spPr>
        <p:txBody>
          <a:bodyPr/>
          <a:lstStyle/>
          <a:p>
            <a:fld id="{964D56FB-BCC8-C141-9FC0-D5F511913223}" type="slidenum">
              <a:rPr lang="en-US"/>
              <a:pPr/>
              <a:t>21</a:t>
            </a:fld>
            <a:endParaRPr lang="en-US"/>
          </a:p>
        </p:txBody>
      </p:sp>
    </p:spTree>
    <p:extLst>
      <p:ext uri="{BB962C8B-B14F-4D97-AF65-F5344CB8AC3E}">
        <p14:creationId xmlns:p14="http://schemas.microsoft.com/office/powerpoint/2010/main" val="256892825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In heuristic evaluation (</a:t>
            </a:r>
            <a:r>
              <a:rPr lang="en-US" sz="2400" b="1" dirty="0" smtClean="0"/>
              <a:t>choose all good answers</a:t>
            </a:r>
            <a:r>
              <a:rPr lang="en-US" sz="2400" dirty="0" smtClean="0"/>
              <a:t>):</a:t>
            </a:r>
          </a:p>
          <a:p>
            <a:pPr marL="914400" lvl="1" indent="-457200">
              <a:buFont typeface="+mj-lt"/>
              <a:buAutoNum type="alphaUcPeriod"/>
            </a:pPr>
            <a:r>
              <a:rPr lang="en-US" sz="2000" dirty="0"/>
              <a:t>t</a:t>
            </a:r>
            <a:r>
              <a:rPr lang="en-US" sz="2000" dirty="0" smtClean="0"/>
              <a:t>he focus is primarily on learnability problems only</a:t>
            </a:r>
          </a:p>
          <a:p>
            <a:pPr marL="914400" lvl="1" indent="-457200">
              <a:buFont typeface="+mj-lt"/>
              <a:buAutoNum type="alphaUcPeriod"/>
            </a:pPr>
            <a:r>
              <a:rPr lang="en-US" sz="2000" dirty="0"/>
              <a:t>s</a:t>
            </a:r>
            <a:r>
              <a:rPr lang="en-US" sz="2000" dirty="0" smtClean="0"/>
              <a:t>everity of problems are ignored</a:t>
            </a:r>
          </a:p>
          <a:p>
            <a:pPr marL="914400" lvl="1" indent="-457200">
              <a:buFont typeface="+mj-lt"/>
              <a:buAutoNum type="alphaUcPeriod"/>
            </a:pPr>
            <a:r>
              <a:rPr lang="en-US" sz="2000" dirty="0" smtClean="0"/>
              <a:t>having multiple evaluators is helpful for widening the breadth of problems identified</a:t>
            </a:r>
          </a:p>
          <a:p>
            <a:pPr marL="914400" lvl="1" indent="-457200">
              <a:buFont typeface="+mj-lt"/>
              <a:buAutoNum type="alphaUcPeriod"/>
            </a:pPr>
            <a:r>
              <a:rPr lang="en-US" sz="2000" dirty="0"/>
              <a:t>a</a:t>
            </a:r>
            <a:r>
              <a:rPr lang="en-US" sz="2000" dirty="0" smtClean="0"/>
              <a:t>n expert inspects the interface</a:t>
            </a:r>
          </a:p>
          <a:p>
            <a:pPr marL="914400" lvl="1" indent="-457200">
              <a:buFont typeface="+mj-lt"/>
              <a:buAutoNum type="alphaUcPeriod"/>
            </a:pPr>
            <a:r>
              <a:rPr lang="en-US" sz="2000" dirty="0" smtClean="0"/>
              <a:t>even minor inconsistencies that may be missed in user testing can often be identified</a:t>
            </a:r>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22</a:t>
            </a:fld>
            <a:endParaRPr lang="en-US"/>
          </a:p>
        </p:txBody>
      </p:sp>
    </p:spTree>
    <p:extLst>
      <p:ext uri="{BB962C8B-B14F-4D97-AF65-F5344CB8AC3E}">
        <p14:creationId xmlns:p14="http://schemas.microsoft.com/office/powerpoint/2010/main" val="3315015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nvPr>
        </p:nvSpPr>
        <p:spPr/>
        <p:txBody>
          <a:bodyPr/>
          <a:lstStyle/>
          <a:p>
            <a:r>
              <a:rPr lang="en-US"/>
              <a:t>Summary</a:t>
            </a:r>
          </a:p>
        </p:txBody>
      </p:sp>
      <p:sp>
        <p:nvSpPr>
          <p:cNvPr id="23555" name="Text Placeholder 7"/>
          <p:cNvSpPr>
            <a:spLocks noGrp="1"/>
          </p:cNvSpPr>
          <p:nvPr>
            <p:ph type="body" idx="1"/>
          </p:nvPr>
        </p:nvSpPr>
        <p:spPr/>
        <p:txBody>
          <a:bodyPr/>
          <a:lstStyle/>
          <a:p>
            <a:r>
              <a:rPr lang="en-US" dirty="0"/>
              <a:t>Heuristic evaluation finds usability problems by </a:t>
            </a:r>
            <a:r>
              <a:rPr lang="en-US" dirty="0" smtClean="0"/>
              <a:t>inspection</a:t>
            </a:r>
            <a:endParaRPr lang="en-US" dirty="0"/>
          </a:p>
        </p:txBody>
      </p:sp>
      <p:sp>
        <p:nvSpPr>
          <p:cNvPr id="2355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355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3558" name="Slide Number Placeholder 5"/>
          <p:cNvSpPr>
            <a:spLocks noGrp="1"/>
          </p:cNvSpPr>
          <p:nvPr>
            <p:ph type="sldNum" sz="quarter" idx="12"/>
          </p:nvPr>
        </p:nvSpPr>
        <p:spPr>
          <a:noFill/>
        </p:spPr>
        <p:txBody>
          <a:bodyPr/>
          <a:lstStyle/>
          <a:p>
            <a:fld id="{2680724E-61E3-E24C-8DBD-C6BA2F00144F}" type="slidenum">
              <a:rPr lang="en-US"/>
              <a:pPr/>
              <a:t>23</a:t>
            </a:fld>
            <a:endParaRPr lang="en-US"/>
          </a:p>
        </p:txBody>
      </p:sp>
    </p:spTree>
    <p:extLst>
      <p:ext uri="{BB962C8B-B14F-4D97-AF65-F5344CB8AC3E}">
        <p14:creationId xmlns:p14="http://schemas.microsoft.com/office/powerpoint/2010/main" val="293408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3:</a:t>
            </a:r>
            <a:r>
              <a:rPr lang="en-US" sz="2400" dirty="0">
                <a:solidFill>
                  <a:prstClr val="black"/>
                </a:solidFill>
                <a:latin typeface="Calibri"/>
                <a:cs typeface="+mn-cs"/>
              </a:rPr>
              <a:t>0</a:t>
            </a:r>
            <a:r>
              <a:rPr lang="en-US" sz="2400" dirty="0" smtClean="0">
                <a:solidFill>
                  <a:prstClr val="black"/>
                </a:solidFill>
                <a:latin typeface="Calibri"/>
                <a:cs typeface="+mn-cs"/>
              </a:rPr>
              <a:t>0</a:t>
            </a:r>
            <a:endParaRPr lang="en-US" sz="2400" dirty="0">
              <a:solidFill>
                <a:prstClr val="black"/>
              </a:solidFill>
              <a:latin typeface="Calibri"/>
              <a:cs typeface="+mn-cs"/>
            </a:endParaRPr>
          </a:p>
        </p:txBody>
      </p:sp>
      <p:sp>
        <p:nvSpPr>
          <p:cNvPr id="32" name="TextBox 31"/>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2</a:t>
            </a:r>
            <a:r>
              <a:rPr lang="en-US" sz="2400" dirty="0" smtClean="0">
                <a:solidFill>
                  <a:prstClr val="black"/>
                </a:solidFill>
                <a:latin typeface="Calibri"/>
                <a:cs typeface="+mn-cs"/>
              </a:rPr>
              <a:t>:30</a:t>
            </a:r>
            <a:endParaRPr lang="en-US" sz="2400" dirty="0">
              <a:solidFill>
                <a:prstClr val="black"/>
              </a:solidFill>
              <a:latin typeface="Calibri"/>
              <a:cs typeface="+mn-cs"/>
            </a:endParaRPr>
          </a:p>
        </p:txBody>
      </p:sp>
      <p:sp>
        <p:nvSpPr>
          <p:cNvPr id="33" name="TextBox 32"/>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2:00</a:t>
            </a:r>
            <a:endParaRPr lang="en-US" sz="2400" dirty="0">
              <a:solidFill>
                <a:prstClr val="black"/>
              </a:solidFill>
              <a:latin typeface="Calibri"/>
              <a:cs typeface="+mn-cs"/>
            </a:endParaRPr>
          </a:p>
        </p:txBody>
      </p:sp>
      <p:sp>
        <p:nvSpPr>
          <p:cNvPr id="34" name="TextBox 33"/>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1:45</a:t>
            </a:r>
            <a:endParaRPr lang="en-US" sz="2400" dirty="0">
              <a:solidFill>
                <a:prstClr val="black"/>
              </a:solidFill>
              <a:latin typeface="Calibri"/>
              <a:cs typeface="+mn-cs"/>
            </a:endParaRPr>
          </a:p>
        </p:txBody>
      </p:sp>
      <p:sp>
        <p:nvSpPr>
          <p:cNvPr id="35" name="TextBox 34"/>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1:30</a:t>
            </a:r>
            <a:endParaRPr lang="en-US" sz="2400" dirty="0">
              <a:solidFill>
                <a:prstClr val="black"/>
              </a:solidFill>
              <a:latin typeface="Calibri"/>
              <a:cs typeface="+mn-cs"/>
            </a:endParaRPr>
          </a:p>
        </p:txBody>
      </p:sp>
      <p:sp>
        <p:nvSpPr>
          <p:cNvPr id="36" name="TextBox 35"/>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1:15</a:t>
            </a:r>
            <a:endParaRPr lang="en-US" sz="2400" dirty="0">
              <a:solidFill>
                <a:prstClr val="black"/>
              </a:solidFill>
              <a:latin typeface="Calibri"/>
              <a:cs typeface="+mn-cs"/>
            </a:endParaRPr>
          </a:p>
        </p:txBody>
      </p:sp>
      <p:sp>
        <p:nvSpPr>
          <p:cNvPr id="37" name="TextBox 36"/>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1:00</a:t>
            </a:r>
            <a:endParaRPr lang="en-US" sz="2400" dirty="0">
              <a:solidFill>
                <a:prstClr val="black"/>
              </a:solidFill>
              <a:latin typeface="Calibri"/>
              <a:cs typeface="+mn-cs"/>
            </a:endParaRPr>
          </a:p>
        </p:txBody>
      </p:sp>
      <p:sp>
        <p:nvSpPr>
          <p:cNvPr id="38" name="TextBox 37"/>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smtClean="0">
                <a:solidFill>
                  <a:prstClr val="black"/>
                </a:solidFill>
                <a:latin typeface="Calibri"/>
                <a:cs typeface="+mn-cs"/>
              </a:rPr>
              <a:t>0:45</a:t>
            </a:r>
            <a:endParaRPr lang="en-US" sz="2400" dirty="0">
              <a:solidFill>
                <a:prstClr val="black"/>
              </a:solidFill>
              <a:latin typeface="Calibri"/>
              <a:cs typeface="+mn-cs"/>
            </a:endParaRPr>
          </a:p>
        </p:txBody>
      </p:sp>
      <p:sp>
        <p:nvSpPr>
          <p:cNvPr id="39" name="TextBox 38"/>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30</a:t>
            </a:r>
            <a:endParaRPr lang="en-US" sz="2400" dirty="0">
              <a:solidFill>
                <a:prstClr val="black"/>
              </a:solidFill>
              <a:latin typeface="Calibri"/>
              <a:cs typeface="+mn-cs"/>
            </a:endParaRPr>
          </a:p>
        </p:txBody>
      </p:sp>
      <p:sp>
        <p:nvSpPr>
          <p:cNvPr id="40" name="TextBox 39"/>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20</a:t>
            </a:r>
            <a:endParaRPr lang="en-US" sz="2400" dirty="0">
              <a:solidFill>
                <a:prstClr val="black"/>
              </a:solidFill>
              <a:latin typeface="Calibri"/>
              <a:cs typeface="+mn-cs"/>
            </a:endParaRPr>
          </a:p>
        </p:txBody>
      </p:sp>
      <p:sp>
        <p:nvSpPr>
          <p:cNvPr id="41" name="TextBox 40"/>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19</a:t>
            </a:r>
            <a:endParaRPr lang="en-US" sz="2400" dirty="0">
              <a:solidFill>
                <a:prstClr val="black"/>
              </a:solidFill>
              <a:latin typeface="Calibri"/>
              <a:cs typeface="+mn-cs"/>
            </a:endParaRPr>
          </a:p>
        </p:txBody>
      </p:sp>
      <p:sp>
        <p:nvSpPr>
          <p:cNvPr id="42" name="TextBox 41"/>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18</a:t>
            </a:r>
            <a:endParaRPr lang="en-US" sz="2400" dirty="0">
              <a:solidFill>
                <a:prstClr val="black"/>
              </a:solidFill>
              <a:latin typeface="Calibri"/>
              <a:cs typeface="+mn-cs"/>
            </a:endParaRPr>
          </a:p>
        </p:txBody>
      </p:sp>
      <p:sp>
        <p:nvSpPr>
          <p:cNvPr id="43" name="TextBox 42"/>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17</a:t>
            </a:r>
            <a:endParaRPr lang="en-US" sz="2400" dirty="0">
              <a:solidFill>
                <a:prstClr val="black"/>
              </a:solidFill>
              <a:latin typeface="Calibri"/>
              <a:cs typeface="+mn-cs"/>
            </a:endParaRPr>
          </a:p>
        </p:txBody>
      </p:sp>
      <p:sp>
        <p:nvSpPr>
          <p:cNvPr id="44" name="TextBox 43"/>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16</a:t>
            </a:r>
            <a:endParaRPr lang="en-US" sz="2400" dirty="0">
              <a:solidFill>
                <a:prstClr val="black"/>
              </a:solidFill>
              <a:latin typeface="Calibri"/>
              <a:cs typeface="+mn-cs"/>
            </a:endParaRPr>
          </a:p>
        </p:txBody>
      </p:sp>
      <p:sp>
        <p:nvSpPr>
          <p:cNvPr id="45" name="TextBox 44"/>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15</a:t>
            </a:r>
            <a:endParaRPr lang="en-US" sz="2400" dirty="0">
              <a:solidFill>
                <a:prstClr val="black"/>
              </a:solidFill>
              <a:latin typeface="Calibri"/>
              <a:cs typeface="+mn-cs"/>
            </a:endParaRPr>
          </a:p>
        </p:txBody>
      </p:sp>
      <p:sp>
        <p:nvSpPr>
          <p:cNvPr id="46" name="TextBox 45"/>
          <p:cNvSpPr txBox="1"/>
          <p:nvPr/>
        </p:nvSpPr>
        <p:spPr>
          <a:xfrm>
            <a:off x="8294464" y="76200"/>
            <a:ext cx="736099"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14</a:t>
            </a:r>
            <a:endParaRPr lang="en-US" sz="2400" dirty="0">
              <a:solidFill>
                <a:prstClr val="black"/>
              </a:solidFill>
              <a:latin typeface="Calibri"/>
              <a:cs typeface="+mn-cs"/>
            </a:endParaRPr>
          </a:p>
        </p:txBody>
      </p:sp>
      <p:sp>
        <p:nvSpPr>
          <p:cNvPr id="47" name="TextBox 46"/>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13</a:t>
            </a:r>
            <a:endParaRPr lang="en-US" sz="2400" dirty="0">
              <a:solidFill>
                <a:prstClr val="black"/>
              </a:solidFill>
              <a:latin typeface="Calibri"/>
              <a:cs typeface="+mn-cs"/>
            </a:endParaRPr>
          </a:p>
        </p:txBody>
      </p:sp>
      <p:sp>
        <p:nvSpPr>
          <p:cNvPr id="48" name="TextBox 47"/>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12</a:t>
            </a:r>
            <a:endParaRPr lang="en-US" sz="2400" dirty="0">
              <a:solidFill>
                <a:prstClr val="black"/>
              </a:solidFill>
              <a:latin typeface="Calibri"/>
              <a:cs typeface="+mn-cs"/>
            </a:endParaRPr>
          </a:p>
        </p:txBody>
      </p:sp>
      <p:sp>
        <p:nvSpPr>
          <p:cNvPr id="49" name="TextBox 48"/>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11</a:t>
            </a:r>
            <a:endParaRPr lang="en-US" sz="2400" dirty="0">
              <a:solidFill>
                <a:prstClr val="black"/>
              </a:solidFill>
              <a:latin typeface="Calibri"/>
              <a:cs typeface="+mn-cs"/>
            </a:endParaRPr>
          </a:p>
        </p:txBody>
      </p:sp>
      <p:sp>
        <p:nvSpPr>
          <p:cNvPr id="50" name="TextBox 49"/>
          <p:cNvSpPr txBox="1"/>
          <p:nvPr/>
        </p:nvSpPr>
        <p:spPr>
          <a:xfrm>
            <a:off x="8295566" y="76200"/>
            <a:ext cx="734997"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rPr>
              <a:t>0:</a:t>
            </a:r>
            <a:r>
              <a:rPr lang="en-US" sz="2400" dirty="0" smtClean="0">
                <a:solidFill>
                  <a:prstClr val="black"/>
                </a:solidFill>
                <a:latin typeface="Calibri"/>
                <a:cs typeface="+mn-cs"/>
              </a:rPr>
              <a:t>10</a:t>
            </a:r>
            <a:endParaRPr lang="en-US" sz="2400" dirty="0">
              <a:solidFill>
                <a:prstClr val="black"/>
              </a:solidFill>
              <a:latin typeface="Calibri"/>
              <a:cs typeface="+mn-cs"/>
            </a:endParaRPr>
          </a:p>
        </p:txBody>
      </p:sp>
      <p:sp>
        <p:nvSpPr>
          <p:cNvPr id="51" name="TextBox 50"/>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a:t>
            </a:r>
            <a:r>
              <a:rPr lang="en-US" sz="2400" dirty="0" smtClean="0">
                <a:solidFill>
                  <a:prstClr val="black"/>
                </a:solidFill>
                <a:latin typeface="Calibri"/>
              </a:rPr>
              <a:t>:0</a:t>
            </a:r>
            <a:r>
              <a:rPr lang="en-US" sz="2400" dirty="0" smtClean="0">
                <a:solidFill>
                  <a:prstClr val="black"/>
                </a:solidFill>
                <a:latin typeface="Calibri"/>
                <a:cs typeface="+mn-cs"/>
              </a:rPr>
              <a:t>9</a:t>
            </a:r>
            <a:endParaRPr lang="en-US" sz="2400" dirty="0">
              <a:solidFill>
                <a:prstClr val="black"/>
              </a:solidFill>
              <a:latin typeface="Calibri"/>
              <a:cs typeface="+mn-cs"/>
            </a:endParaRPr>
          </a:p>
        </p:txBody>
      </p:sp>
      <p:sp>
        <p:nvSpPr>
          <p:cNvPr id="52" name="TextBox 51"/>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8</a:t>
            </a:r>
            <a:endParaRPr lang="en-US" sz="2400" dirty="0">
              <a:solidFill>
                <a:prstClr val="black"/>
              </a:solidFill>
              <a:latin typeface="Calibri"/>
              <a:cs typeface="+mn-cs"/>
            </a:endParaRPr>
          </a:p>
        </p:txBody>
      </p:sp>
      <p:sp>
        <p:nvSpPr>
          <p:cNvPr id="53" name="TextBox 52"/>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7</a:t>
            </a:r>
            <a:endParaRPr lang="en-US" sz="2400" dirty="0">
              <a:solidFill>
                <a:prstClr val="black"/>
              </a:solidFill>
              <a:latin typeface="Calibri"/>
              <a:cs typeface="+mn-cs"/>
            </a:endParaRPr>
          </a:p>
        </p:txBody>
      </p:sp>
      <p:sp>
        <p:nvSpPr>
          <p:cNvPr id="54" name="TextBox 53"/>
          <p:cNvSpPr txBox="1"/>
          <p:nvPr/>
        </p:nvSpPr>
        <p:spPr>
          <a:xfrm>
            <a:off x="8188968" y="80665"/>
            <a:ext cx="841595" cy="457200"/>
          </a:xfrm>
          <a:prstGeom prst="rect">
            <a:avLst/>
          </a:prstGeom>
          <a:solidFill>
            <a:schemeClr val="bg1"/>
          </a:solidFill>
        </p:spPr>
        <p:txBody>
          <a:bodyPr wrap="square" rtlCol="0">
            <a:noAutofit/>
          </a:bodyPr>
          <a:lstStyle/>
          <a:p>
            <a:pPr algn="r" defTabSz="457200" fontAlgn="auto">
              <a:spcBef>
                <a:spcPts val="0"/>
              </a:spcBef>
              <a:spcAft>
                <a:spcPts val="0"/>
              </a:spcAft>
            </a:pPr>
            <a:r>
              <a:rPr lang="en-US" sz="2400" dirty="0" smtClean="0">
                <a:solidFill>
                  <a:prstClr val="black"/>
                </a:solidFill>
                <a:latin typeface="Calibri"/>
              </a:rPr>
              <a:t>0</a:t>
            </a:r>
            <a:r>
              <a:rPr lang="en-US" sz="2400" dirty="0">
                <a:solidFill>
                  <a:prstClr val="black"/>
                </a:solidFill>
                <a:latin typeface="Calibri"/>
              </a:rPr>
              <a:t>:0</a:t>
            </a:r>
            <a:r>
              <a:rPr lang="en-US" sz="2400" dirty="0" smtClean="0">
                <a:solidFill>
                  <a:prstClr val="black"/>
                </a:solidFill>
                <a:latin typeface="Calibri"/>
                <a:cs typeface="+mn-cs"/>
              </a:rPr>
              <a:t>6</a:t>
            </a:r>
            <a:endParaRPr lang="en-US" sz="2400" dirty="0">
              <a:solidFill>
                <a:prstClr val="black"/>
              </a:solidFill>
              <a:latin typeface="Calibri"/>
              <a:cs typeface="+mn-cs"/>
            </a:endParaRPr>
          </a:p>
        </p:txBody>
      </p:sp>
      <p:sp>
        <p:nvSpPr>
          <p:cNvPr id="55" name="TextBox 54"/>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5</a:t>
            </a:r>
            <a:endParaRPr lang="en-US" sz="2400" dirty="0">
              <a:solidFill>
                <a:prstClr val="black"/>
              </a:solidFill>
              <a:latin typeface="Calibri"/>
              <a:cs typeface="+mn-cs"/>
            </a:endParaRPr>
          </a:p>
        </p:txBody>
      </p:sp>
      <p:sp>
        <p:nvSpPr>
          <p:cNvPr id="56" name="TextBox 55"/>
          <p:cNvSpPr txBox="1"/>
          <p:nvPr/>
        </p:nvSpPr>
        <p:spPr>
          <a:xfrm>
            <a:off x="8153400" y="76200"/>
            <a:ext cx="877163"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4</a:t>
            </a:r>
            <a:endParaRPr lang="en-US" sz="2400" dirty="0">
              <a:solidFill>
                <a:prstClr val="black"/>
              </a:solidFill>
              <a:latin typeface="Calibri"/>
              <a:cs typeface="+mn-cs"/>
            </a:endParaRPr>
          </a:p>
        </p:txBody>
      </p:sp>
      <p:sp>
        <p:nvSpPr>
          <p:cNvPr id="57" name="TextBox 56"/>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3</a:t>
            </a:r>
            <a:endParaRPr lang="en-US" sz="2400" dirty="0">
              <a:solidFill>
                <a:prstClr val="black"/>
              </a:solidFill>
              <a:latin typeface="Calibri"/>
              <a:cs typeface="+mn-cs"/>
            </a:endParaRPr>
          </a:p>
        </p:txBody>
      </p:sp>
      <p:sp>
        <p:nvSpPr>
          <p:cNvPr id="58" name="TextBox 57"/>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2</a:t>
            </a:r>
            <a:endParaRPr lang="en-US" sz="2400" dirty="0">
              <a:solidFill>
                <a:prstClr val="black"/>
              </a:solidFill>
              <a:latin typeface="Calibri"/>
              <a:cs typeface="+mn-cs"/>
            </a:endParaRPr>
          </a:p>
        </p:txBody>
      </p:sp>
      <p:sp>
        <p:nvSpPr>
          <p:cNvPr id="59" name="TextBox 58"/>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1</a:t>
            </a:r>
            <a:endParaRPr lang="en-US" sz="2400" dirty="0">
              <a:solidFill>
                <a:prstClr val="black"/>
              </a:solidFill>
              <a:latin typeface="Calibri"/>
              <a:cs typeface="+mn-cs"/>
            </a:endParaRPr>
          </a:p>
        </p:txBody>
      </p:sp>
      <p:sp>
        <p:nvSpPr>
          <p:cNvPr id="60" name="TextBox 59"/>
          <p:cNvSpPr txBox="1"/>
          <p:nvPr/>
        </p:nvSpPr>
        <p:spPr>
          <a:xfrm>
            <a:off x="8156405" y="76200"/>
            <a:ext cx="874158" cy="461665"/>
          </a:xfrm>
          <a:prstGeom prst="rect">
            <a:avLst/>
          </a:prstGeom>
          <a:solidFill>
            <a:schemeClr val="bg1"/>
          </a:solidFill>
        </p:spPr>
        <p:txBody>
          <a:bodyPr wrap="none" rtlCol="0">
            <a:noAutofit/>
          </a:bodyPr>
          <a:lstStyle/>
          <a:p>
            <a:pPr algn="r" defTabSz="457200" fontAlgn="auto">
              <a:spcBef>
                <a:spcPts val="0"/>
              </a:spcBef>
              <a:spcAft>
                <a:spcPts val="0"/>
              </a:spcAft>
            </a:pPr>
            <a:r>
              <a:rPr lang="en-US" sz="2400" dirty="0">
                <a:solidFill>
                  <a:prstClr val="black"/>
                </a:solidFill>
                <a:latin typeface="Calibri"/>
                <a:cs typeface="+mn-cs"/>
              </a:rPr>
              <a:t>  </a:t>
            </a:r>
            <a:r>
              <a:rPr lang="en-US" sz="2400" dirty="0">
                <a:solidFill>
                  <a:prstClr val="black"/>
                </a:solidFill>
                <a:latin typeface="Calibri"/>
              </a:rPr>
              <a:t>0:0</a:t>
            </a:r>
            <a:r>
              <a:rPr lang="en-US" sz="2400" dirty="0" smtClean="0">
                <a:solidFill>
                  <a:prstClr val="black"/>
                </a:solidFill>
                <a:latin typeface="Calibri"/>
                <a:cs typeface="+mn-cs"/>
              </a:rPr>
              <a:t>0</a:t>
            </a:r>
            <a:endParaRPr lang="en-US" sz="2400" dirty="0">
              <a:solidFill>
                <a:prstClr val="black"/>
              </a:solidFill>
              <a:latin typeface="Calibri"/>
              <a:cs typeface="+mn-cs"/>
            </a:endParaRPr>
          </a:p>
        </p:txBody>
      </p:sp>
      <p:sp>
        <p:nvSpPr>
          <p:cNvPr id="8" name="Content Placeholder 7"/>
          <p:cNvSpPr>
            <a:spLocks noGrp="1"/>
          </p:cNvSpPr>
          <p:nvPr>
            <p:ph idx="1"/>
          </p:nvPr>
        </p:nvSpPr>
        <p:spPr>
          <a:xfrm>
            <a:off x="685800" y="533400"/>
            <a:ext cx="8153400" cy="5562600"/>
          </a:xfrm>
        </p:spPr>
        <p:txBody>
          <a:bodyPr/>
          <a:lstStyle/>
          <a:p>
            <a:pPr marL="282575" indent="-282575">
              <a:buFont typeface="+mj-lt"/>
              <a:buAutoNum type="arabicPeriod"/>
            </a:pPr>
            <a:r>
              <a:rPr lang="en-US" sz="1800" dirty="0" smtClean="0"/>
              <a:t>Which </a:t>
            </a:r>
            <a:r>
              <a:rPr lang="en-US" sz="1800" dirty="0"/>
              <a:t>of the following are important elements of a heuristic evaluation? (</a:t>
            </a:r>
            <a:r>
              <a:rPr lang="en-US" sz="1800" b="1" dirty="0"/>
              <a:t>choose all good answers</a:t>
            </a:r>
            <a:r>
              <a:rPr lang="en-US" sz="1800" dirty="0"/>
              <a:t>)</a:t>
            </a:r>
            <a:br>
              <a:rPr lang="en-US" sz="1800" dirty="0"/>
            </a:br>
            <a:r>
              <a:rPr lang="en-US" sz="1800" dirty="0"/>
              <a:t>	A. Justifying the problem by naming a design guideline</a:t>
            </a:r>
            <a:br>
              <a:rPr lang="en-US" sz="1800" dirty="0"/>
            </a:br>
            <a:r>
              <a:rPr lang="en-US" sz="1800" dirty="0"/>
              <a:t>	B. </a:t>
            </a:r>
            <a:r>
              <a:rPr lang="en-US" sz="1800" dirty="0" smtClean="0"/>
              <a:t>Describing the </a:t>
            </a:r>
            <a:r>
              <a:rPr lang="en-US" sz="1800" dirty="0"/>
              <a:t>problem</a:t>
            </a:r>
            <a:br>
              <a:rPr lang="en-US" sz="1800" dirty="0"/>
            </a:br>
            <a:r>
              <a:rPr lang="en-US" sz="1800" dirty="0"/>
              <a:t>	C. Describing the user population that will suffer from the problem</a:t>
            </a:r>
            <a:br>
              <a:rPr lang="en-US" sz="1800" dirty="0"/>
            </a:br>
            <a:r>
              <a:rPr lang="en-US" sz="1800" dirty="0"/>
              <a:t>	D. </a:t>
            </a:r>
            <a:r>
              <a:rPr lang="en-US" sz="1800" dirty="0" smtClean="0"/>
              <a:t>Drawing a sketch of a new user </a:t>
            </a:r>
            <a:r>
              <a:rPr lang="en-US" sz="1800" dirty="0"/>
              <a:t>interface that will solve the problem</a:t>
            </a:r>
            <a:br>
              <a:rPr lang="en-US" sz="1800" dirty="0"/>
            </a:br>
            <a:r>
              <a:rPr lang="en-US" sz="1800" dirty="0"/>
              <a:t>	E. A screenshot illustrating the </a:t>
            </a:r>
            <a:r>
              <a:rPr lang="en-US" sz="1800" dirty="0" smtClean="0"/>
              <a:t>problem</a:t>
            </a:r>
            <a:endParaRPr lang="en-US" sz="1800" dirty="0"/>
          </a:p>
          <a:p>
            <a:pPr marL="282575" indent="-282575">
              <a:buFont typeface="+mj-lt"/>
              <a:buAutoNum type="arabicPeriod"/>
            </a:pPr>
            <a:r>
              <a:rPr lang="en-US" sz="1800" dirty="0"/>
              <a:t>Which of the following usability dimensions is heuristic evaluation useful for? (</a:t>
            </a:r>
            <a:r>
              <a:rPr lang="en-US" sz="1800" b="1" dirty="0"/>
              <a:t>choose all good answers</a:t>
            </a:r>
            <a:r>
              <a:rPr lang="en-US" sz="1800" dirty="0"/>
              <a:t>)</a:t>
            </a:r>
            <a:br>
              <a:rPr lang="en-US" sz="1800" dirty="0"/>
            </a:br>
            <a:r>
              <a:rPr lang="en-US" sz="1800" dirty="0"/>
              <a:t>	A. learnability</a:t>
            </a:r>
            <a:br>
              <a:rPr lang="en-US" sz="1800" dirty="0"/>
            </a:br>
            <a:r>
              <a:rPr lang="en-US" sz="1800" dirty="0"/>
              <a:t>	B. </a:t>
            </a:r>
            <a:r>
              <a:rPr lang="en-US" sz="1800" dirty="0" smtClean="0"/>
              <a:t>subjective satisfaction</a:t>
            </a:r>
            <a:r>
              <a:rPr lang="en-US" sz="1800" dirty="0"/>
              <a:t/>
            </a:r>
            <a:br>
              <a:rPr lang="en-US" sz="1800" dirty="0"/>
            </a:br>
            <a:r>
              <a:rPr lang="en-US" sz="1800" dirty="0"/>
              <a:t>	C. efficiency</a:t>
            </a:r>
            <a:br>
              <a:rPr lang="en-US" sz="1800" dirty="0"/>
            </a:br>
            <a:r>
              <a:rPr lang="en-US" sz="1800" dirty="0"/>
              <a:t>	D. </a:t>
            </a:r>
            <a:r>
              <a:rPr lang="en-US" sz="1800" dirty="0" smtClean="0"/>
              <a:t>safety</a:t>
            </a:r>
            <a:endParaRPr lang="en-US" sz="1800" dirty="0"/>
          </a:p>
          <a:p>
            <a:pPr marL="282575" indent="-282575">
              <a:buFont typeface="+mj-lt"/>
              <a:buAutoNum type="arabicPeriod"/>
            </a:pPr>
            <a:r>
              <a:rPr lang="en-US" sz="1800" dirty="0"/>
              <a:t>Suppose you’re building a user interface for self-checkout of equipment from an MIT robotics lab.  Which of the following people would be the best choice for heuristic evaluation of this interface? (</a:t>
            </a:r>
            <a:r>
              <a:rPr lang="en-US" sz="1800" b="1" dirty="0"/>
              <a:t>choose one best answer</a:t>
            </a:r>
            <a:r>
              <a:rPr lang="en-US" sz="1800" dirty="0"/>
              <a:t>)</a:t>
            </a:r>
            <a:br>
              <a:rPr lang="en-US" sz="1800" dirty="0"/>
            </a:br>
            <a:r>
              <a:rPr lang="en-US" sz="1800" dirty="0"/>
              <a:t>	A. Kate, a UI designer in your design team</a:t>
            </a:r>
            <a:br>
              <a:rPr lang="en-US" sz="1800" dirty="0"/>
            </a:br>
            <a:r>
              <a:rPr lang="en-US" sz="1800" dirty="0"/>
              <a:t>	B. Lisa, a UI designer outside your design team</a:t>
            </a:r>
            <a:br>
              <a:rPr lang="en-US" sz="1800" dirty="0"/>
            </a:br>
            <a:r>
              <a:rPr lang="en-US" sz="1800" dirty="0"/>
              <a:t>	C. Penny, a robotics student with no UI design experience</a:t>
            </a:r>
            <a:br>
              <a:rPr lang="en-US" sz="1800" dirty="0"/>
            </a:br>
            <a:r>
              <a:rPr lang="en-US" sz="1800" dirty="0"/>
              <a:t>	D. Gina, who sells </a:t>
            </a:r>
            <a:r>
              <a:rPr lang="en-US" sz="1800" dirty="0" smtClean="0"/>
              <a:t>delicious food </a:t>
            </a:r>
            <a:r>
              <a:rPr lang="en-US" sz="1800" dirty="0"/>
              <a:t>next to the Kendall T</a:t>
            </a:r>
          </a:p>
          <a:p>
            <a:pPr marL="282575" indent="-282575">
              <a:buFont typeface="+mj-lt"/>
              <a:buAutoNum type="arabicPeriod"/>
            </a:pPr>
            <a:endParaRPr lang="en-US" sz="1800" dirty="0"/>
          </a:p>
        </p:txBody>
      </p:sp>
      <p:sp>
        <p:nvSpPr>
          <p:cNvPr id="2" name="Date Placeholder 1"/>
          <p:cNvSpPr>
            <a:spLocks noGrp="1"/>
          </p:cNvSpPr>
          <p:nvPr>
            <p:ph type="dt" sz="half" idx="10"/>
          </p:nvPr>
        </p:nvSpPr>
        <p:spPr/>
        <p:txBody>
          <a:bodyPr/>
          <a:lstStyle/>
          <a:p>
            <a:pPr>
              <a:defRPr/>
            </a:pPr>
            <a:r>
              <a:rPr lang="en-US" smtClean="0"/>
              <a:t>Spring 2012</a:t>
            </a:r>
            <a:endParaRPr lang="en-US"/>
          </a:p>
        </p:txBody>
      </p:sp>
      <p:sp>
        <p:nvSpPr>
          <p:cNvPr id="3" name="Footer Placeholder 2"/>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7769B0E4-5AD4-4B74-8A1A-605811908029}" type="slidenum">
              <a:rPr lang="en-US" smtClean="0"/>
              <a:pPr/>
              <a:t>3</a:t>
            </a:fld>
            <a:endParaRPr lang="en-US"/>
          </a:p>
        </p:txBody>
      </p:sp>
      <p:sp>
        <p:nvSpPr>
          <p:cNvPr id="61" name="Oval 60"/>
          <p:cNvSpPr/>
          <p:nvPr/>
        </p:nvSpPr>
        <p:spPr bwMode="auto">
          <a:xfrm>
            <a:off x="1600200" y="1180947"/>
            <a:ext cx="304800" cy="229327"/>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2" name="Oval 61"/>
          <p:cNvSpPr/>
          <p:nvPr/>
        </p:nvSpPr>
        <p:spPr bwMode="auto">
          <a:xfrm>
            <a:off x="1600200" y="1422086"/>
            <a:ext cx="304800" cy="252263"/>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3" name="Oval 62"/>
          <p:cNvSpPr/>
          <p:nvPr/>
        </p:nvSpPr>
        <p:spPr bwMode="auto">
          <a:xfrm>
            <a:off x="1600200" y="1820289"/>
            <a:ext cx="304800" cy="23281"/>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4" name="Oval 63"/>
          <p:cNvSpPr/>
          <p:nvPr/>
        </p:nvSpPr>
        <p:spPr bwMode="auto">
          <a:xfrm>
            <a:off x="1600200" y="2076585"/>
            <a:ext cx="304800" cy="15902"/>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5" name="Oval 64"/>
          <p:cNvSpPr/>
          <p:nvPr/>
        </p:nvSpPr>
        <p:spPr bwMode="auto">
          <a:xfrm>
            <a:off x="1616481" y="2226080"/>
            <a:ext cx="304800" cy="30522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6" name="Oval 65"/>
          <p:cNvSpPr/>
          <p:nvPr/>
        </p:nvSpPr>
        <p:spPr bwMode="auto">
          <a:xfrm>
            <a:off x="1600200" y="3147238"/>
            <a:ext cx="304800" cy="229327"/>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7" name="Oval 66"/>
          <p:cNvSpPr/>
          <p:nvPr/>
        </p:nvSpPr>
        <p:spPr bwMode="auto">
          <a:xfrm>
            <a:off x="1600200" y="3495760"/>
            <a:ext cx="304800" cy="37496"/>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8" name="Oval 67"/>
          <p:cNvSpPr/>
          <p:nvPr/>
        </p:nvSpPr>
        <p:spPr bwMode="auto">
          <a:xfrm>
            <a:off x="1600200" y="3683557"/>
            <a:ext cx="304800" cy="229327"/>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69" name="Oval 68"/>
          <p:cNvSpPr/>
          <p:nvPr/>
        </p:nvSpPr>
        <p:spPr bwMode="auto">
          <a:xfrm>
            <a:off x="1600200" y="3961670"/>
            <a:ext cx="304800" cy="229330"/>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0" name="Oval 69"/>
          <p:cNvSpPr/>
          <p:nvPr/>
        </p:nvSpPr>
        <p:spPr bwMode="auto">
          <a:xfrm>
            <a:off x="1600200" y="5207259"/>
            <a:ext cx="304800" cy="25609"/>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1" name="Oval 70"/>
          <p:cNvSpPr/>
          <p:nvPr/>
        </p:nvSpPr>
        <p:spPr bwMode="auto">
          <a:xfrm>
            <a:off x="1600200" y="5368803"/>
            <a:ext cx="304800" cy="252263"/>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2" name="Oval 71"/>
          <p:cNvSpPr/>
          <p:nvPr/>
        </p:nvSpPr>
        <p:spPr bwMode="auto">
          <a:xfrm>
            <a:off x="1600200" y="5771418"/>
            <a:ext cx="304800" cy="14456"/>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73" name="Oval 72"/>
          <p:cNvSpPr/>
          <p:nvPr/>
        </p:nvSpPr>
        <p:spPr bwMode="auto">
          <a:xfrm>
            <a:off x="1600200" y="6048810"/>
            <a:ext cx="304800" cy="15902"/>
          </a:xfrm>
          <a:prstGeom prst="ellipse">
            <a:avLst/>
          </a:prstGeom>
          <a:noFill/>
          <a:ln w="57150" cap="flat" cmpd="sng" algn="ctr">
            <a:solidFill>
              <a:srgbClr val="FF6600"/>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6469856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00"/>
                                  </p:stCondLst>
                                  <p:childTnLst>
                                    <p:set>
                                      <p:cBhvr>
                                        <p:cTn id="9" dur="1" fill="hold">
                                          <p:stCondLst>
                                            <p:cond delay="0"/>
                                          </p:stCondLst>
                                        </p:cTn>
                                        <p:tgtEl>
                                          <p:spTgt spid="32"/>
                                        </p:tgtEl>
                                        <p:attrNameLst>
                                          <p:attrName>style.visibility</p:attrName>
                                        </p:attrNameLst>
                                      </p:cBhvr>
                                      <p:to>
                                        <p:strVal val="visible"/>
                                      </p:to>
                                    </p:set>
                                  </p:childTnLst>
                                </p:cTn>
                              </p:par>
                            </p:childTnLst>
                          </p:cTn>
                        </p:par>
                        <p:par>
                          <p:cTn id="10" fill="hold">
                            <p:stCondLst>
                              <p:cond delay="30000"/>
                            </p:stCondLst>
                            <p:childTnLst>
                              <p:par>
                                <p:cTn id="11" presetID="1" presetClass="entr" presetSubtype="0" fill="hold" grpId="0" nodeType="afterEffect">
                                  <p:stCondLst>
                                    <p:cond delay="30000"/>
                                  </p:stCondLst>
                                  <p:childTnLst>
                                    <p:set>
                                      <p:cBhvr>
                                        <p:cTn id="12" dur="1" fill="hold">
                                          <p:stCondLst>
                                            <p:cond delay="0"/>
                                          </p:stCondLst>
                                        </p:cTn>
                                        <p:tgtEl>
                                          <p:spTgt spid="33"/>
                                        </p:tgtEl>
                                        <p:attrNameLst>
                                          <p:attrName>style.visibility</p:attrName>
                                        </p:attrNameLst>
                                      </p:cBhvr>
                                      <p:to>
                                        <p:strVal val="visible"/>
                                      </p:to>
                                    </p:set>
                                  </p:childTnLst>
                                </p:cTn>
                              </p:par>
                            </p:childTnLst>
                          </p:cTn>
                        </p:par>
                        <p:par>
                          <p:cTn id="13" fill="hold">
                            <p:stCondLst>
                              <p:cond delay="60000"/>
                            </p:stCondLst>
                            <p:childTnLst>
                              <p:par>
                                <p:cTn id="14" presetID="1" presetClass="entr" presetSubtype="0" fill="hold" grpId="0" nodeType="afterEffect">
                                  <p:stCondLst>
                                    <p:cond delay="1500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75000"/>
                            </p:stCondLst>
                            <p:childTnLst>
                              <p:par>
                                <p:cTn id="17" presetID="1" presetClass="entr" presetSubtype="0" fill="hold" grpId="0" nodeType="afterEffect">
                                  <p:stCondLst>
                                    <p:cond delay="15000"/>
                                  </p:stCondLst>
                                  <p:childTnLst>
                                    <p:set>
                                      <p:cBhvr>
                                        <p:cTn id="18" dur="1" fill="hold">
                                          <p:stCondLst>
                                            <p:cond delay="0"/>
                                          </p:stCondLst>
                                        </p:cTn>
                                        <p:tgtEl>
                                          <p:spTgt spid="35"/>
                                        </p:tgtEl>
                                        <p:attrNameLst>
                                          <p:attrName>style.visibility</p:attrName>
                                        </p:attrNameLst>
                                      </p:cBhvr>
                                      <p:to>
                                        <p:strVal val="visible"/>
                                      </p:to>
                                    </p:set>
                                  </p:childTnLst>
                                </p:cTn>
                              </p:par>
                            </p:childTnLst>
                          </p:cTn>
                        </p:par>
                        <p:par>
                          <p:cTn id="19" fill="hold">
                            <p:stCondLst>
                              <p:cond delay="90000"/>
                            </p:stCondLst>
                            <p:childTnLst>
                              <p:par>
                                <p:cTn id="20" presetID="1" presetClass="entr" presetSubtype="0" fill="hold" grpId="0" nodeType="afterEffect">
                                  <p:stCondLst>
                                    <p:cond delay="15000"/>
                                  </p:stCondLst>
                                  <p:childTnLst>
                                    <p:set>
                                      <p:cBhvr>
                                        <p:cTn id="21" dur="1" fill="hold">
                                          <p:stCondLst>
                                            <p:cond delay="0"/>
                                          </p:stCondLst>
                                        </p:cTn>
                                        <p:tgtEl>
                                          <p:spTgt spid="36"/>
                                        </p:tgtEl>
                                        <p:attrNameLst>
                                          <p:attrName>style.visibility</p:attrName>
                                        </p:attrNameLst>
                                      </p:cBhvr>
                                      <p:to>
                                        <p:strVal val="visible"/>
                                      </p:to>
                                    </p:set>
                                  </p:childTnLst>
                                </p:cTn>
                              </p:par>
                            </p:childTnLst>
                          </p:cTn>
                        </p:par>
                        <p:par>
                          <p:cTn id="22" fill="hold">
                            <p:stCondLst>
                              <p:cond delay="105000"/>
                            </p:stCondLst>
                            <p:childTnLst>
                              <p:par>
                                <p:cTn id="23" presetID="1" presetClass="entr" presetSubtype="0" fill="hold" grpId="0" nodeType="afterEffect">
                                  <p:stCondLst>
                                    <p:cond delay="15000"/>
                                  </p:stCondLst>
                                  <p:childTnLst>
                                    <p:set>
                                      <p:cBhvr>
                                        <p:cTn id="24" dur="1" fill="hold">
                                          <p:stCondLst>
                                            <p:cond delay="0"/>
                                          </p:stCondLst>
                                        </p:cTn>
                                        <p:tgtEl>
                                          <p:spTgt spid="37"/>
                                        </p:tgtEl>
                                        <p:attrNameLst>
                                          <p:attrName>style.visibility</p:attrName>
                                        </p:attrNameLst>
                                      </p:cBhvr>
                                      <p:to>
                                        <p:strVal val="visible"/>
                                      </p:to>
                                    </p:set>
                                  </p:childTnLst>
                                </p:cTn>
                              </p:par>
                            </p:childTnLst>
                          </p:cTn>
                        </p:par>
                        <p:par>
                          <p:cTn id="25" fill="hold">
                            <p:stCondLst>
                              <p:cond delay="120000"/>
                            </p:stCondLst>
                            <p:childTnLst>
                              <p:par>
                                <p:cTn id="26" presetID="1" presetClass="entr" presetSubtype="0" fill="hold" grpId="0" nodeType="afterEffect">
                                  <p:stCondLst>
                                    <p:cond delay="15000"/>
                                  </p:stCondLst>
                                  <p:childTnLst>
                                    <p:set>
                                      <p:cBhvr>
                                        <p:cTn id="27" dur="1" fill="hold">
                                          <p:stCondLst>
                                            <p:cond delay="0"/>
                                          </p:stCondLst>
                                        </p:cTn>
                                        <p:tgtEl>
                                          <p:spTgt spid="38"/>
                                        </p:tgtEl>
                                        <p:attrNameLst>
                                          <p:attrName>style.visibility</p:attrName>
                                        </p:attrNameLst>
                                      </p:cBhvr>
                                      <p:to>
                                        <p:strVal val="visible"/>
                                      </p:to>
                                    </p:set>
                                  </p:childTnLst>
                                </p:cTn>
                              </p:par>
                            </p:childTnLst>
                          </p:cTn>
                        </p:par>
                        <p:par>
                          <p:cTn id="28" fill="hold">
                            <p:stCondLst>
                              <p:cond delay="135000"/>
                            </p:stCondLst>
                            <p:childTnLst>
                              <p:par>
                                <p:cTn id="29" presetID="1" presetClass="entr" presetSubtype="0" fill="hold" grpId="0" nodeType="afterEffect">
                                  <p:stCondLst>
                                    <p:cond delay="15000"/>
                                  </p:stCondLst>
                                  <p:childTnLst>
                                    <p:set>
                                      <p:cBhvr>
                                        <p:cTn id="30" dur="1" fill="hold">
                                          <p:stCondLst>
                                            <p:cond delay="0"/>
                                          </p:stCondLst>
                                        </p:cTn>
                                        <p:tgtEl>
                                          <p:spTgt spid="39"/>
                                        </p:tgtEl>
                                        <p:attrNameLst>
                                          <p:attrName>style.visibility</p:attrName>
                                        </p:attrNameLst>
                                      </p:cBhvr>
                                      <p:to>
                                        <p:strVal val="visible"/>
                                      </p:to>
                                    </p:set>
                                  </p:childTnLst>
                                </p:cTn>
                              </p:par>
                            </p:childTnLst>
                          </p:cTn>
                        </p:par>
                        <p:par>
                          <p:cTn id="31" fill="hold">
                            <p:stCondLst>
                              <p:cond delay="150000"/>
                            </p:stCondLst>
                            <p:childTnLst>
                              <p:par>
                                <p:cTn id="32" presetID="1" presetClass="entr" presetSubtype="0" fill="hold" grpId="0" nodeType="afterEffect">
                                  <p:stCondLst>
                                    <p:cond delay="10000"/>
                                  </p:stCondLst>
                                  <p:childTnLst>
                                    <p:set>
                                      <p:cBhvr>
                                        <p:cTn id="33" dur="1" fill="hold">
                                          <p:stCondLst>
                                            <p:cond delay="0"/>
                                          </p:stCondLst>
                                        </p:cTn>
                                        <p:tgtEl>
                                          <p:spTgt spid="40"/>
                                        </p:tgtEl>
                                        <p:attrNameLst>
                                          <p:attrName>style.visibility</p:attrName>
                                        </p:attrNameLst>
                                      </p:cBhvr>
                                      <p:to>
                                        <p:strVal val="visible"/>
                                      </p:to>
                                    </p:set>
                                  </p:childTnLst>
                                </p:cTn>
                              </p:par>
                            </p:childTnLst>
                          </p:cTn>
                        </p:par>
                        <p:par>
                          <p:cTn id="34" fill="hold">
                            <p:stCondLst>
                              <p:cond delay="160000"/>
                            </p:stCondLst>
                            <p:childTnLst>
                              <p:par>
                                <p:cTn id="35" presetID="1" presetClass="entr" presetSubtype="0" fill="hold" grpId="0" nodeType="afterEffect">
                                  <p:stCondLst>
                                    <p:cond delay="100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161000"/>
                            </p:stCondLst>
                            <p:childTnLst>
                              <p:par>
                                <p:cTn id="38" presetID="1" presetClass="entr" presetSubtype="0" fill="hold" grpId="0" nodeType="afterEffect">
                                  <p:stCondLst>
                                    <p:cond delay="1000"/>
                                  </p:stCondLst>
                                  <p:childTnLst>
                                    <p:set>
                                      <p:cBhvr>
                                        <p:cTn id="39" dur="1" fill="hold">
                                          <p:stCondLst>
                                            <p:cond delay="0"/>
                                          </p:stCondLst>
                                        </p:cTn>
                                        <p:tgtEl>
                                          <p:spTgt spid="42"/>
                                        </p:tgtEl>
                                        <p:attrNameLst>
                                          <p:attrName>style.visibility</p:attrName>
                                        </p:attrNameLst>
                                      </p:cBhvr>
                                      <p:to>
                                        <p:strVal val="visible"/>
                                      </p:to>
                                    </p:set>
                                  </p:childTnLst>
                                </p:cTn>
                              </p:par>
                            </p:childTnLst>
                          </p:cTn>
                        </p:par>
                        <p:par>
                          <p:cTn id="40" fill="hold">
                            <p:stCondLst>
                              <p:cond delay="162000"/>
                            </p:stCondLst>
                            <p:childTnLst>
                              <p:par>
                                <p:cTn id="41" presetID="1" presetClass="entr" presetSubtype="0" fill="hold" grpId="0" nodeType="afterEffect">
                                  <p:stCondLst>
                                    <p:cond delay="1000"/>
                                  </p:stCondLst>
                                  <p:childTnLst>
                                    <p:set>
                                      <p:cBhvr>
                                        <p:cTn id="42" dur="1" fill="hold">
                                          <p:stCondLst>
                                            <p:cond delay="0"/>
                                          </p:stCondLst>
                                        </p:cTn>
                                        <p:tgtEl>
                                          <p:spTgt spid="43"/>
                                        </p:tgtEl>
                                        <p:attrNameLst>
                                          <p:attrName>style.visibility</p:attrName>
                                        </p:attrNameLst>
                                      </p:cBhvr>
                                      <p:to>
                                        <p:strVal val="visible"/>
                                      </p:to>
                                    </p:set>
                                  </p:childTnLst>
                                </p:cTn>
                              </p:par>
                            </p:childTnLst>
                          </p:cTn>
                        </p:par>
                        <p:par>
                          <p:cTn id="43" fill="hold">
                            <p:stCondLst>
                              <p:cond delay="163000"/>
                            </p:stCondLst>
                            <p:childTnLst>
                              <p:par>
                                <p:cTn id="44" presetID="1" presetClass="entr" presetSubtype="0" fill="hold" grpId="0" nodeType="afterEffect">
                                  <p:stCondLst>
                                    <p:cond delay="1000"/>
                                  </p:stCondLst>
                                  <p:childTnLst>
                                    <p:set>
                                      <p:cBhvr>
                                        <p:cTn id="45" dur="1" fill="hold">
                                          <p:stCondLst>
                                            <p:cond delay="0"/>
                                          </p:stCondLst>
                                        </p:cTn>
                                        <p:tgtEl>
                                          <p:spTgt spid="44"/>
                                        </p:tgtEl>
                                        <p:attrNameLst>
                                          <p:attrName>style.visibility</p:attrName>
                                        </p:attrNameLst>
                                      </p:cBhvr>
                                      <p:to>
                                        <p:strVal val="visible"/>
                                      </p:to>
                                    </p:set>
                                  </p:childTnLst>
                                </p:cTn>
                              </p:par>
                            </p:childTnLst>
                          </p:cTn>
                        </p:par>
                        <p:par>
                          <p:cTn id="46" fill="hold">
                            <p:stCondLst>
                              <p:cond delay="164000"/>
                            </p:stCondLst>
                            <p:childTnLst>
                              <p:par>
                                <p:cTn id="47" presetID="1" presetClass="entr" presetSubtype="0" fill="hold" grpId="0" nodeType="afterEffect">
                                  <p:stCondLst>
                                    <p:cond delay="1000"/>
                                  </p:stCondLst>
                                  <p:childTnLst>
                                    <p:set>
                                      <p:cBhvr>
                                        <p:cTn id="48" dur="1" fill="hold">
                                          <p:stCondLst>
                                            <p:cond delay="0"/>
                                          </p:stCondLst>
                                        </p:cTn>
                                        <p:tgtEl>
                                          <p:spTgt spid="45"/>
                                        </p:tgtEl>
                                        <p:attrNameLst>
                                          <p:attrName>style.visibility</p:attrName>
                                        </p:attrNameLst>
                                      </p:cBhvr>
                                      <p:to>
                                        <p:strVal val="visible"/>
                                      </p:to>
                                    </p:set>
                                  </p:childTnLst>
                                </p:cTn>
                              </p:par>
                            </p:childTnLst>
                          </p:cTn>
                        </p:par>
                        <p:par>
                          <p:cTn id="49" fill="hold">
                            <p:stCondLst>
                              <p:cond delay="165000"/>
                            </p:stCondLst>
                            <p:childTnLst>
                              <p:par>
                                <p:cTn id="50" presetID="1" presetClass="entr" presetSubtype="0" fill="hold" grpId="0" nodeType="afterEffect">
                                  <p:stCondLst>
                                    <p:cond delay="1000"/>
                                  </p:stCondLst>
                                  <p:childTnLst>
                                    <p:set>
                                      <p:cBhvr>
                                        <p:cTn id="51" dur="1" fill="hold">
                                          <p:stCondLst>
                                            <p:cond delay="0"/>
                                          </p:stCondLst>
                                        </p:cTn>
                                        <p:tgtEl>
                                          <p:spTgt spid="46"/>
                                        </p:tgtEl>
                                        <p:attrNameLst>
                                          <p:attrName>style.visibility</p:attrName>
                                        </p:attrNameLst>
                                      </p:cBhvr>
                                      <p:to>
                                        <p:strVal val="visible"/>
                                      </p:to>
                                    </p:set>
                                  </p:childTnLst>
                                </p:cTn>
                              </p:par>
                            </p:childTnLst>
                          </p:cTn>
                        </p:par>
                        <p:par>
                          <p:cTn id="52" fill="hold">
                            <p:stCondLst>
                              <p:cond delay="166000"/>
                            </p:stCondLst>
                            <p:childTnLst>
                              <p:par>
                                <p:cTn id="53" presetID="1" presetClass="entr" presetSubtype="0" fill="hold" grpId="0" nodeType="afterEffect">
                                  <p:stCondLst>
                                    <p:cond delay="100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167000"/>
                            </p:stCondLst>
                            <p:childTnLst>
                              <p:par>
                                <p:cTn id="56" presetID="1" presetClass="entr" presetSubtype="0" fill="hold" grpId="0" nodeType="afterEffect">
                                  <p:stCondLst>
                                    <p:cond delay="1000"/>
                                  </p:stCondLst>
                                  <p:childTnLst>
                                    <p:set>
                                      <p:cBhvr>
                                        <p:cTn id="57" dur="1" fill="hold">
                                          <p:stCondLst>
                                            <p:cond delay="0"/>
                                          </p:stCondLst>
                                        </p:cTn>
                                        <p:tgtEl>
                                          <p:spTgt spid="48"/>
                                        </p:tgtEl>
                                        <p:attrNameLst>
                                          <p:attrName>style.visibility</p:attrName>
                                        </p:attrNameLst>
                                      </p:cBhvr>
                                      <p:to>
                                        <p:strVal val="visible"/>
                                      </p:to>
                                    </p:set>
                                  </p:childTnLst>
                                </p:cTn>
                              </p:par>
                            </p:childTnLst>
                          </p:cTn>
                        </p:par>
                        <p:par>
                          <p:cTn id="58" fill="hold">
                            <p:stCondLst>
                              <p:cond delay="168000"/>
                            </p:stCondLst>
                            <p:childTnLst>
                              <p:par>
                                <p:cTn id="59" presetID="1" presetClass="entr" presetSubtype="0" fill="hold" grpId="0" nodeType="afterEffect">
                                  <p:stCondLst>
                                    <p:cond delay="1000"/>
                                  </p:stCondLst>
                                  <p:childTnLst>
                                    <p:set>
                                      <p:cBhvr>
                                        <p:cTn id="60" dur="1" fill="hold">
                                          <p:stCondLst>
                                            <p:cond delay="0"/>
                                          </p:stCondLst>
                                        </p:cTn>
                                        <p:tgtEl>
                                          <p:spTgt spid="49"/>
                                        </p:tgtEl>
                                        <p:attrNameLst>
                                          <p:attrName>style.visibility</p:attrName>
                                        </p:attrNameLst>
                                      </p:cBhvr>
                                      <p:to>
                                        <p:strVal val="visible"/>
                                      </p:to>
                                    </p:set>
                                  </p:childTnLst>
                                </p:cTn>
                              </p:par>
                            </p:childTnLst>
                          </p:cTn>
                        </p:par>
                        <p:par>
                          <p:cTn id="61" fill="hold">
                            <p:stCondLst>
                              <p:cond delay="169000"/>
                            </p:stCondLst>
                            <p:childTnLst>
                              <p:par>
                                <p:cTn id="62" presetID="1" presetClass="entr" presetSubtype="0" fill="hold" grpId="0" nodeType="afterEffect">
                                  <p:stCondLst>
                                    <p:cond delay="1000"/>
                                  </p:stCondLst>
                                  <p:childTnLst>
                                    <p:set>
                                      <p:cBhvr>
                                        <p:cTn id="63" dur="1" fill="hold">
                                          <p:stCondLst>
                                            <p:cond delay="0"/>
                                          </p:stCondLst>
                                        </p:cTn>
                                        <p:tgtEl>
                                          <p:spTgt spid="50"/>
                                        </p:tgtEl>
                                        <p:attrNameLst>
                                          <p:attrName>style.visibility</p:attrName>
                                        </p:attrNameLst>
                                      </p:cBhvr>
                                      <p:to>
                                        <p:strVal val="visible"/>
                                      </p:to>
                                    </p:set>
                                  </p:childTnLst>
                                </p:cTn>
                              </p:par>
                            </p:childTnLst>
                          </p:cTn>
                        </p:par>
                        <p:par>
                          <p:cTn id="64" fill="hold">
                            <p:stCondLst>
                              <p:cond delay="170000"/>
                            </p:stCondLst>
                            <p:childTnLst>
                              <p:par>
                                <p:cTn id="65" presetID="1" presetClass="entr" presetSubtype="0" fill="hold" grpId="0" nodeType="afterEffect">
                                  <p:stCondLst>
                                    <p:cond delay="1000"/>
                                  </p:stCondLst>
                                  <p:childTnLst>
                                    <p:set>
                                      <p:cBhvr>
                                        <p:cTn id="66" dur="1" fill="hold">
                                          <p:stCondLst>
                                            <p:cond delay="0"/>
                                          </p:stCondLst>
                                        </p:cTn>
                                        <p:tgtEl>
                                          <p:spTgt spid="51"/>
                                        </p:tgtEl>
                                        <p:attrNameLst>
                                          <p:attrName>style.visibility</p:attrName>
                                        </p:attrNameLst>
                                      </p:cBhvr>
                                      <p:to>
                                        <p:strVal val="visible"/>
                                      </p:to>
                                    </p:set>
                                  </p:childTnLst>
                                </p:cTn>
                              </p:par>
                            </p:childTnLst>
                          </p:cTn>
                        </p:par>
                        <p:par>
                          <p:cTn id="67" fill="hold">
                            <p:stCondLst>
                              <p:cond delay="171000"/>
                            </p:stCondLst>
                            <p:childTnLst>
                              <p:par>
                                <p:cTn id="68" presetID="1" presetClass="entr" presetSubtype="0" fill="hold" grpId="0" nodeType="afterEffect">
                                  <p:stCondLst>
                                    <p:cond delay="1000"/>
                                  </p:stCondLst>
                                  <p:childTnLst>
                                    <p:set>
                                      <p:cBhvr>
                                        <p:cTn id="69" dur="1" fill="hold">
                                          <p:stCondLst>
                                            <p:cond delay="0"/>
                                          </p:stCondLst>
                                        </p:cTn>
                                        <p:tgtEl>
                                          <p:spTgt spid="52"/>
                                        </p:tgtEl>
                                        <p:attrNameLst>
                                          <p:attrName>style.visibility</p:attrName>
                                        </p:attrNameLst>
                                      </p:cBhvr>
                                      <p:to>
                                        <p:strVal val="visible"/>
                                      </p:to>
                                    </p:set>
                                  </p:childTnLst>
                                </p:cTn>
                              </p:par>
                            </p:childTnLst>
                          </p:cTn>
                        </p:par>
                        <p:par>
                          <p:cTn id="70" fill="hold">
                            <p:stCondLst>
                              <p:cond delay="172000"/>
                            </p:stCondLst>
                            <p:childTnLst>
                              <p:par>
                                <p:cTn id="71" presetID="1" presetClass="entr" presetSubtype="0" fill="hold" grpId="0" nodeType="afterEffect">
                                  <p:stCondLst>
                                    <p:cond delay="1000"/>
                                  </p:stCondLst>
                                  <p:childTnLst>
                                    <p:set>
                                      <p:cBhvr>
                                        <p:cTn id="72" dur="1" fill="hold">
                                          <p:stCondLst>
                                            <p:cond delay="0"/>
                                          </p:stCondLst>
                                        </p:cTn>
                                        <p:tgtEl>
                                          <p:spTgt spid="53"/>
                                        </p:tgtEl>
                                        <p:attrNameLst>
                                          <p:attrName>style.visibility</p:attrName>
                                        </p:attrNameLst>
                                      </p:cBhvr>
                                      <p:to>
                                        <p:strVal val="visible"/>
                                      </p:to>
                                    </p:set>
                                  </p:childTnLst>
                                </p:cTn>
                              </p:par>
                            </p:childTnLst>
                          </p:cTn>
                        </p:par>
                        <p:par>
                          <p:cTn id="73" fill="hold">
                            <p:stCondLst>
                              <p:cond delay="173000"/>
                            </p:stCondLst>
                            <p:childTnLst>
                              <p:par>
                                <p:cTn id="74" presetID="1" presetClass="entr" presetSubtype="0" fill="hold" grpId="0" nodeType="afterEffect">
                                  <p:stCondLst>
                                    <p:cond delay="1000"/>
                                  </p:stCondLst>
                                  <p:childTnLst>
                                    <p:set>
                                      <p:cBhvr>
                                        <p:cTn id="75" dur="1" fill="hold">
                                          <p:stCondLst>
                                            <p:cond delay="0"/>
                                          </p:stCondLst>
                                        </p:cTn>
                                        <p:tgtEl>
                                          <p:spTgt spid="54"/>
                                        </p:tgtEl>
                                        <p:attrNameLst>
                                          <p:attrName>style.visibility</p:attrName>
                                        </p:attrNameLst>
                                      </p:cBhvr>
                                      <p:to>
                                        <p:strVal val="visible"/>
                                      </p:to>
                                    </p:set>
                                  </p:childTnLst>
                                </p:cTn>
                              </p:par>
                            </p:childTnLst>
                          </p:cTn>
                        </p:par>
                        <p:par>
                          <p:cTn id="76" fill="hold">
                            <p:stCondLst>
                              <p:cond delay="174000"/>
                            </p:stCondLst>
                            <p:childTnLst>
                              <p:par>
                                <p:cTn id="77" presetID="1" presetClass="entr" presetSubtype="0" fill="hold" grpId="0" nodeType="afterEffect">
                                  <p:stCondLst>
                                    <p:cond delay="1000"/>
                                  </p:stCondLst>
                                  <p:childTnLst>
                                    <p:set>
                                      <p:cBhvr>
                                        <p:cTn id="78" dur="1" fill="hold">
                                          <p:stCondLst>
                                            <p:cond delay="0"/>
                                          </p:stCondLst>
                                        </p:cTn>
                                        <p:tgtEl>
                                          <p:spTgt spid="55"/>
                                        </p:tgtEl>
                                        <p:attrNameLst>
                                          <p:attrName>style.visibility</p:attrName>
                                        </p:attrNameLst>
                                      </p:cBhvr>
                                      <p:to>
                                        <p:strVal val="visible"/>
                                      </p:to>
                                    </p:set>
                                  </p:childTnLst>
                                </p:cTn>
                              </p:par>
                            </p:childTnLst>
                          </p:cTn>
                        </p:par>
                        <p:par>
                          <p:cTn id="79" fill="hold">
                            <p:stCondLst>
                              <p:cond delay="175000"/>
                            </p:stCondLst>
                            <p:childTnLst>
                              <p:par>
                                <p:cTn id="80" presetID="1" presetClass="entr" presetSubtype="0" fill="hold" grpId="0" nodeType="afterEffect">
                                  <p:stCondLst>
                                    <p:cond delay="1000"/>
                                  </p:stCondLst>
                                  <p:childTnLst>
                                    <p:set>
                                      <p:cBhvr>
                                        <p:cTn id="81" dur="1" fill="hold">
                                          <p:stCondLst>
                                            <p:cond delay="0"/>
                                          </p:stCondLst>
                                        </p:cTn>
                                        <p:tgtEl>
                                          <p:spTgt spid="56"/>
                                        </p:tgtEl>
                                        <p:attrNameLst>
                                          <p:attrName>style.visibility</p:attrName>
                                        </p:attrNameLst>
                                      </p:cBhvr>
                                      <p:to>
                                        <p:strVal val="visible"/>
                                      </p:to>
                                    </p:set>
                                  </p:childTnLst>
                                </p:cTn>
                              </p:par>
                            </p:childTnLst>
                          </p:cTn>
                        </p:par>
                        <p:par>
                          <p:cTn id="82" fill="hold">
                            <p:stCondLst>
                              <p:cond delay="176000"/>
                            </p:stCondLst>
                            <p:childTnLst>
                              <p:par>
                                <p:cTn id="83" presetID="1" presetClass="entr" presetSubtype="0" fill="hold" grpId="0" nodeType="afterEffect">
                                  <p:stCondLst>
                                    <p:cond delay="1000"/>
                                  </p:stCondLst>
                                  <p:childTnLst>
                                    <p:set>
                                      <p:cBhvr>
                                        <p:cTn id="84" dur="1" fill="hold">
                                          <p:stCondLst>
                                            <p:cond delay="0"/>
                                          </p:stCondLst>
                                        </p:cTn>
                                        <p:tgtEl>
                                          <p:spTgt spid="57"/>
                                        </p:tgtEl>
                                        <p:attrNameLst>
                                          <p:attrName>style.visibility</p:attrName>
                                        </p:attrNameLst>
                                      </p:cBhvr>
                                      <p:to>
                                        <p:strVal val="visible"/>
                                      </p:to>
                                    </p:set>
                                  </p:childTnLst>
                                </p:cTn>
                              </p:par>
                            </p:childTnLst>
                          </p:cTn>
                        </p:par>
                        <p:par>
                          <p:cTn id="85" fill="hold">
                            <p:stCondLst>
                              <p:cond delay="177000"/>
                            </p:stCondLst>
                            <p:childTnLst>
                              <p:par>
                                <p:cTn id="86" presetID="1" presetClass="entr" presetSubtype="0" fill="hold" grpId="0" nodeType="afterEffect">
                                  <p:stCondLst>
                                    <p:cond delay="1000"/>
                                  </p:stCondLst>
                                  <p:childTnLst>
                                    <p:set>
                                      <p:cBhvr>
                                        <p:cTn id="87" dur="1" fill="hold">
                                          <p:stCondLst>
                                            <p:cond delay="0"/>
                                          </p:stCondLst>
                                        </p:cTn>
                                        <p:tgtEl>
                                          <p:spTgt spid="58"/>
                                        </p:tgtEl>
                                        <p:attrNameLst>
                                          <p:attrName>style.visibility</p:attrName>
                                        </p:attrNameLst>
                                      </p:cBhvr>
                                      <p:to>
                                        <p:strVal val="visible"/>
                                      </p:to>
                                    </p:set>
                                  </p:childTnLst>
                                </p:cTn>
                              </p:par>
                            </p:childTnLst>
                          </p:cTn>
                        </p:par>
                        <p:par>
                          <p:cTn id="88" fill="hold">
                            <p:stCondLst>
                              <p:cond delay="178000"/>
                            </p:stCondLst>
                            <p:childTnLst>
                              <p:par>
                                <p:cTn id="89" presetID="1" presetClass="entr" presetSubtype="0" fill="hold" grpId="0" nodeType="afterEffect">
                                  <p:stCondLst>
                                    <p:cond delay="1000"/>
                                  </p:stCondLst>
                                  <p:childTnLst>
                                    <p:set>
                                      <p:cBhvr>
                                        <p:cTn id="90" dur="1" fill="hold">
                                          <p:stCondLst>
                                            <p:cond delay="0"/>
                                          </p:stCondLst>
                                        </p:cTn>
                                        <p:tgtEl>
                                          <p:spTgt spid="59"/>
                                        </p:tgtEl>
                                        <p:attrNameLst>
                                          <p:attrName>style.visibility</p:attrName>
                                        </p:attrNameLst>
                                      </p:cBhvr>
                                      <p:to>
                                        <p:strVal val="visible"/>
                                      </p:to>
                                    </p:set>
                                  </p:childTnLst>
                                </p:cTn>
                              </p:par>
                            </p:childTnLst>
                          </p:cTn>
                        </p:par>
                        <p:par>
                          <p:cTn id="91" fill="hold">
                            <p:stCondLst>
                              <p:cond delay="179000"/>
                            </p:stCondLst>
                            <p:childTnLst>
                              <p:par>
                                <p:cTn id="92" presetID="1" presetClass="entr" presetSubtype="0" fill="hold" grpId="0" nodeType="afterEffect">
                                  <p:stCondLst>
                                    <p:cond delay="1000"/>
                                  </p:stCondLst>
                                  <p:childTnLst>
                                    <p:set>
                                      <p:cBhvr>
                                        <p:cTn id="93" dur="1" fill="hold">
                                          <p:stCondLst>
                                            <p:cond delay="0"/>
                                          </p:stCondLst>
                                        </p:cTn>
                                        <p:tgtEl>
                                          <p:spTgt spid="6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6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67"/>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71"/>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72"/>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Today’s Topics</a:t>
            </a:r>
          </a:p>
        </p:txBody>
      </p:sp>
      <p:sp>
        <p:nvSpPr>
          <p:cNvPr id="5123" name="Rectangle 3"/>
          <p:cNvSpPr>
            <a:spLocks noGrp="1" noChangeArrowheads="1"/>
          </p:cNvSpPr>
          <p:nvPr>
            <p:ph type="body" idx="1"/>
          </p:nvPr>
        </p:nvSpPr>
        <p:spPr/>
        <p:txBody>
          <a:bodyPr/>
          <a:lstStyle/>
          <a:p>
            <a:r>
              <a:rPr lang="en-US"/>
              <a:t>Heuristic evaluation</a:t>
            </a:r>
          </a:p>
        </p:txBody>
      </p:sp>
      <p:sp>
        <p:nvSpPr>
          <p:cNvPr id="512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12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126" name="Slide Number Placeholder 5"/>
          <p:cNvSpPr>
            <a:spLocks noGrp="1"/>
          </p:cNvSpPr>
          <p:nvPr>
            <p:ph type="sldNum" sz="quarter" idx="12"/>
          </p:nvPr>
        </p:nvSpPr>
        <p:spPr>
          <a:noFill/>
        </p:spPr>
        <p:txBody>
          <a:bodyPr/>
          <a:lstStyle/>
          <a:p>
            <a:fld id="{171D9C5E-4EAB-3B4D-8ADE-EC096CF6321C}" type="slidenum">
              <a:rPr lang="en-US"/>
              <a:pPr/>
              <a:t>4</a:t>
            </a:fld>
            <a:endParaRPr lang="en-US"/>
          </a:p>
        </p:txBody>
      </p:sp>
    </p:spTree>
    <p:extLst>
      <p:ext uri="{BB962C8B-B14F-4D97-AF65-F5344CB8AC3E}">
        <p14:creationId xmlns:p14="http://schemas.microsoft.com/office/powerpoint/2010/main" val="344735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Usability Guidelines (“Heuristics”)</a:t>
            </a:r>
          </a:p>
        </p:txBody>
      </p:sp>
      <p:sp>
        <p:nvSpPr>
          <p:cNvPr id="6147" name="Rectangle 3"/>
          <p:cNvSpPr>
            <a:spLocks noGrp="1" noChangeArrowheads="1"/>
          </p:cNvSpPr>
          <p:nvPr>
            <p:ph type="body" idx="1"/>
          </p:nvPr>
        </p:nvSpPr>
        <p:spPr/>
        <p:txBody>
          <a:bodyPr/>
          <a:lstStyle/>
          <a:p>
            <a:pPr eaLnBrk="1" hangingPunct="1"/>
            <a:r>
              <a:rPr lang="en-US"/>
              <a:t>Plenty to choose from</a:t>
            </a:r>
          </a:p>
          <a:p>
            <a:pPr lvl="1" eaLnBrk="1" hangingPunct="1"/>
            <a:r>
              <a:rPr lang="en-US"/>
              <a:t>Nielsen</a:t>
            </a:r>
            <a:r>
              <a:rPr lang="en-US">
                <a:latin typeface="Verdana" charset="0"/>
              </a:rPr>
              <a:t>’</a:t>
            </a:r>
            <a:r>
              <a:rPr lang="en-US"/>
              <a:t>s 10 principles</a:t>
            </a:r>
          </a:p>
          <a:p>
            <a:pPr lvl="1" eaLnBrk="1" hangingPunct="1"/>
            <a:r>
              <a:rPr lang="en-US"/>
              <a:t>Norman</a:t>
            </a:r>
            <a:r>
              <a:rPr lang="en-US">
                <a:latin typeface="Verdana" charset="0"/>
              </a:rPr>
              <a:t>’</a:t>
            </a:r>
            <a:r>
              <a:rPr lang="en-US"/>
              <a:t>s rules from Design of Everyday Things</a:t>
            </a:r>
          </a:p>
          <a:p>
            <a:pPr lvl="1" eaLnBrk="1" hangingPunct="1"/>
            <a:r>
              <a:rPr lang="en-US"/>
              <a:t>Tognazzini</a:t>
            </a:r>
            <a:r>
              <a:rPr lang="en-US">
                <a:latin typeface="Verdana" charset="0"/>
              </a:rPr>
              <a:t>’</a:t>
            </a:r>
            <a:r>
              <a:rPr lang="en-US"/>
              <a:t>s 16 principles</a:t>
            </a:r>
          </a:p>
          <a:p>
            <a:pPr lvl="1" eaLnBrk="1" hangingPunct="1"/>
            <a:r>
              <a:rPr lang="en-US"/>
              <a:t>Shneiderman’s 8 golden rules</a:t>
            </a:r>
          </a:p>
          <a:p>
            <a:pPr eaLnBrk="1" hangingPunct="1"/>
            <a:r>
              <a:rPr lang="en-US"/>
              <a:t>Help designers choose design alternatives</a:t>
            </a:r>
          </a:p>
          <a:p>
            <a:pPr eaLnBrk="1" hangingPunct="1"/>
            <a:r>
              <a:rPr lang="en-US"/>
              <a:t>Help evaluators find problems in interfaces (</a:t>
            </a:r>
            <a:r>
              <a:rPr lang="en-US">
                <a:latin typeface="Verdana" charset="0"/>
              </a:rPr>
              <a:t>“</a:t>
            </a:r>
            <a:r>
              <a:rPr lang="en-US"/>
              <a:t>heuristic evaluation</a:t>
            </a:r>
            <a:r>
              <a:rPr lang="en-US">
                <a:latin typeface="Verdana" charset="0"/>
              </a:rPr>
              <a:t>”</a:t>
            </a:r>
            <a:r>
              <a:rPr lang="en-US"/>
              <a:t>)</a:t>
            </a:r>
          </a:p>
        </p:txBody>
      </p:sp>
      <p:sp>
        <p:nvSpPr>
          <p:cNvPr id="614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14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150" name="Slide Number Placeholder 5"/>
          <p:cNvSpPr>
            <a:spLocks noGrp="1"/>
          </p:cNvSpPr>
          <p:nvPr>
            <p:ph type="sldNum" sz="quarter" idx="12"/>
          </p:nvPr>
        </p:nvSpPr>
        <p:spPr>
          <a:noFill/>
        </p:spPr>
        <p:txBody>
          <a:bodyPr/>
          <a:lstStyle/>
          <a:p>
            <a:fld id="{A5523425-62E2-4D4C-BAC3-0017339286A3}" type="slidenum">
              <a:rPr lang="en-US"/>
              <a:pPr/>
              <a:t>5</a:t>
            </a:fld>
            <a:endParaRPr lang="en-US"/>
          </a:p>
        </p:txBody>
      </p:sp>
    </p:spTree>
    <p:extLst>
      <p:ext uri="{BB962C8B-B14F-4D97-AF65-F5344CB8AC3E}">
        <p14:creationId xmlns:p14="http://schemas.microsoft.com/office/powerpoint/2010/main" val="24952767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6"/>
          <p:cNvSpPr>
            <a:spLocks noGrp="1"/>
          </p:cNvSpPr>
          <p:nvPr>
            <p:ph type="title"/>
          </p:nvPr>
        </p:nvSpPr>
        <p:spPr/>
        <p:txBody>
          <a:bodyPr/>
          <a:lstStyle/>
          <a:p>
            <a:r>
              <a:rPr lang="en-US"/>
              <a:t>Principles from This Course</a:t>
            </a:r>
          </a:p>
        </p:txBody>
      </p:sp>
      <p:sp>
        <p:nvSpPr>
          <p:cNvPr id="7171" name="Text Placeholder 7"/>
          <p:cNvSpPr>
            <a:spLocks noGrp="1"/>
          </p:cNvSpPr>
          <p:nvPr>
            <p:ph type="body" idx="1"/>
          </p:nvPr>
        </p:nvSpPr>
        <p:spPr/>
        <p:txBody>
          <a:bodyPr/>
          <a:lstStyle/>
          <a:p>
            <a:r>
              <a:rPr lang="en-US" dirty="0"/>
              <a:t>Learnability</a:t>
            </a:r>
          </a:p>
          <a:p>
            <a:r>
              <a:rPr lang="en-US" dirty="0" smtClean="0"/>
              <a:t>Efficiency</a:t>
            </a:r>
            <a:endParaRPr lang="en-US" dirty="0"/>
          </a:p>
          <a:p>
            <a:r>
              <a:rPr lang="en-US" dirty="0" smtClean="0"/>
              <a:t>Safety</a:t>
            </a:r>
          </a:p>
        </p:txBody>
      </p:sp>
      <p:sp>
        <p:nvSpPr>
          <p:cNvPr id="717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717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7174" name="Slide Number Placeholder 5"/>
          <p:cNvSpPr>
            <a:spLocks noGrp="1"/>
          </p:cNvSpPr>
          <p:nvPr>
            <p:ph type="sldNum" sz="quarter" idx="12"/>
          </p:nvPr>
        </p:nvSpPr>
        <p:spPr>
          <a:noFill/>
        </p:spPr>
        <p:txBody>
          <a:bodyPr/>
          <a:lstStyle/>
          <a:p>
            <a:fld id="{DF120321-39A7-3446-AB94-8FA03585A84B}" type="slidenum">
              <a:rPr lang="en-US"/>
              <a:pPr/>
              <a:t>6</a:t>
            </a:fld>
            <a:endParaRPr lang="en-US"/>
          </a:p>
        </p:txBody>
      </p:sp>
    </p:spTree>
    <p:extLst>
      <p:ext uri="{BB962C8B-B14F-4D97-AF65-F5344CB8AC3E}">
        <p14:creationId xmlns:p14="http://schemas.microsoft.com/office/powerpoint/2010/main" val="4185239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Nielsen </a:t>
            </a:r>
            <a:r>
              <a:rPr lang="en-US" dirty="0" smtClean="0"/>
              <a:t>Heuristics</a:t>
            </a:r>
            <a:endParaRPr lang="en-US" dirty="0"/>
          </a:p>
        </p:txBody>
      </p:sp>
      <p:sp>
        <p:nvSpPr>
          <p:cNvPr id="8195" name="Rectangle 3"/>
          <p:cNvSpPr>
            <a:spLocks noGrp="1" noChangeArrowheads="1"/>
          </p:cNvSpPr>
          <p:nvPr>
            <p:ph type="body" idx="1"/>
          </p:nvPr>
        </p:nvSpPr>
        <p:spPr/>
        <p:txBody>
          <a:bodyPr/>
          <a:lstStyle/>
          <a:p>
            <a:pPr marL="514350" indent="-457200" eaLnBrk="1" hangingPunct="1">
              <a:buFont typeface="Arial Black" charset="0"/>
              <a:buAutoNum type="arabicPeriod"/>
            </a:pPr>
            <a:r>
              <a:rPr lang="en-US" sz="2400" dirty="0"/>
              <a:t>Match the real world (L)</a:t>
            </a:r>
          </a:p>
          <a:p>
            <a:pPr marL="514350" indent="-457200" eaLnBrk="1" hangingPunct="1">
              <a:buFont typeface="Arial Black" charset="0"/>
              <a:buAutoNum type="arabicPeriod"/>
            </a:pPr>
            <a:r>
              <a:rPr lang="en-US" sz="2400" dirty="0"/>
              <a:t>Consistency &amp; standards (L)</a:t>
            </a:r>
          </a:p>
          <a:p>
            <a:pPr marL="514350" indent="-457200" eaLnBrk="1" hangingPunct="1">
              <a:buFont typeface="Arial Black" charset="0"/>
              <a:buAutoNum type="arabicPeriod"/>
            </a:pPr>
            <a:r>
              <a:rPr lang="en-US" sz="2400" dirty="0"/>
              <a:t>Help &amp; documentation (L)</a:t>
            </a:r>
          </a:p>
          <a:p>
            <a:pPr marL="514350" indent="-457200" eaLnBrk="1" hangingPunct="1">
              <a:buFont typeface="Arial Black" charset="0"/>
              <a:buAutoNum type="arabicPeriod"/>
            </a:pPr>
            <a:r>
              <a:rPr lang="en-US" sz="2400" dirty="0"/>
              <a:t>User control &amp; freedom </a:t>
            </a:r>
            <a:r>
              <a:rPr lang="en-US" sz="2400" dirty="0" smtClean="0"/>
              <a:t>(S)</a:t>
            </a:r>
            <a:endParaRPr lang="en-US" sz="2400" dirty="0"/>
          </a:p>
          <a:p>
            <a:pPr marL="514350" indent="-457200" eaLnBrk="1" hangingPunct="1">
              <a:buFont typeface="Arial Black" charset="0"/>
              <a:buAutoNum type="arabicPeriod"/>
            </a:pPr>
            <a:r>
              <a:rPr lang="en-US" sz="2400" dirty="0"/>
              <a:t>Visibility of system status </a:t>
            </a:r>
            <a:r>
              <a:rPr lang="en-US" sz="2400" dirty="0" smtClean="0"/>
              <a:t>(S)</a:t>
            </a:r>
            <a:endParaRPr lang="en-US" sz="2400" dirty="0"/>
          </a:p>
          <a:p>
            <a:pPr marL="514350" indent="-457200" eaLnBrk="1" hangingPunct="1">
              <a:buFont typeface="Arial Black" charset="0"/>
              <a:buAutoNum type="arabicPeriod"/>
            </a:pPr>
            <a:r>
              <a:rPr lang="en-US" sz="2400" dirty="0"/>
              <a:t>Flexibility &amp; efficiency (</a:t>
            </a:r>
            <a:r>
              <a:rPr lang="en-US" sz="2400" dirty="0" smtClean="0"/>
              <a:t>E)</a:t>
            </a:r>
            <a:endParaRPr lang="en-US" sz="2400" dirty="0"/>
          </a:p>
          <a:p>
            <a:pPr marL="514350" indent="-457200" eaLnBrk="1" hangingPunct="1">
              <a:buFont typeface="Arial Black" charset="0"/>
              <a:buAutoNum type="arabicPeriod"/>
            </a:pPr>
            <a:r>
              <a:rPr lang="en-US" sz="2400" dirty="0"/>
              <a:t>Error prevention </a:t>
            </a:r>
            <a:r>
              <a:rPr lang="en-US" sz="2400" dirty="0" smtClean="0"/>
              <a:t>(</a:t>
            </a:r>
            <a:r>
              <a:rPr lang="en-US" sz="2400" dirty="0"/>
              <a:t>S</a:t>
            </a:r>
            <a:r>
              <a:rPr lang="en-US" sz="2400" dirty="0" smtClean="0"/>
              <a:t>)</a:t>
            </a:r>
            <a:endParaRPr lang="en-US" sz="2400" dirty="0"/>
          </a:p>
          <a:p>
            <a:pPr marL="514350" indent="-457200" eaLnBrk="1" hangingPunct="1">
              <a:buFont typeface="Arial Black" charset="0"/>
              <a:buAutoNum type="arabicPeriod"/>
            </a:pPr>
            <a:r>
              <a:rPr lang="en-US" sz="2400" dirty="0"/>
              <a:t>Recognition, not recall </a:t>
            </a:r>
            <a:r>
              <a:rPr lang="en-US" sz="2400" dirty="0" smtClean="0"/>
              <a:t>(S)</a:t>
            </a:r>
            <a:endParaRPr lang="en-US" sz="2400" dirty="0"/>
          </a:p>
          <a:p>
            <a:pPr marL="514350" indent="-457200" eaLnBrk="1" hangingPunct="1">
              <a:buFont typeface="Arial Black" charset="0"/>
              <a:buAutoNum type="arabicPeriod"/>
            </a:pPr>
            <a:r>
              <a:rPr lang="en-US" sz="2400" dirty="0"/>
              <a:t>Error reporting, diagnosis, and recovery </a:t>
            </a:r>
            <a:r>
              <a:rPr lang="en-US" sz="2400" dirty="0" smtClean="0"/>
              <a:t>(</a:t>
            </a:r>
            <a:r>
              <a:rPr lang="en-US" sz="2400" dirty="0"/>
              <a:t>S</a:t>
            </a:r>
            <a:r>
              <a:rPr lang="en-US" sz="2400" dirty="0" smtClean="0"/>
              <a:t>)</a:t>
            </a:r>
            <a:endParaRPr lang="en-US" sz="2400" dirty="0"/>
          </a:p>
          <a:p>
            <a:pPr marL="514350" indent="-457200" eaLnBrk="1" hangingPunct="1">
              <a:buFont typeface="Arial Black" charset="0"/>
              <a:buAutoNum type="arabicPeriod"/>
            </a:pPr>
            <a:r>
              <a:rPr lang="en-US" sz="2400" dirty="0"/>
              <a:t>Aesthetic &amp; minimalist </a:t>
            </a:r>
            <a:r>
              <a:rPr lang="en-US" sz="2400" dirty="0" smtClean="0"/>
              <a:t>design</a:t>
            </a:r>
            <a:endParaRPr lang="en-US" sz="2400" dirty="0"/>
          </a:p>
        </p:txBody>
      </p:sp>
      <p:sp>
        <p:nvSpPr>
          <p:cNvPr id="8196" name="Date Placeholder 4"/>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8197" name="Footer Placeholder 5"/>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8198" name="Slide Number Placeholder 6"/>
          <p:cNvSpPr>
            <a:spLocks noGrp="1"/>
          </p:cNvSpPr>
          <p:nvPr>
            <p:ph type="sldNum" sz="quarter" idx="12"/>
          </p:nvPr>
        </p:nvSpPr>
        <p:spPr>
          <a:noFill/>
        </p:spPr>
        <p:txBody>
          <a:bodyPr/>
          <a:lstStyle/>
          <a:p>
            <a:fld id="{790AA309-3E36-1345-A3A6-12449416C0E8}" type="slidenum">
              <a:rPr lang="en-US"/>
              <a:pPr/>
              <a:t>7</a:t>
            </a:fld>
            <a:endParaRPr lang="en-US"/>
          </a:p>
        </p:txBody>
      </p:sp>
    </p:spTree>
    <p:extLst>
      <p:ext uri="{BB962C8B-B14F-4D97-AF65-F5344CB8AC3E}">
        <p14:creationId xmlns:p14="http://schemas.microsoft.com/office/powerpoint/2010/main" val="42336055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p:nvPr>
        </p:nvSpPr>
        <p:spPr/>
        <p:txBody>
          <a:bodyPr/>
          <a:lstStyle/>
          <a:p>
            <a:r>
              <a:rPr lang="en-US"/>
              <a:t>Norman Principles</a:t>
            </a:r>
          </a:p>
        </p:txBody>
      </p:sp>
      <p:sp>
        <p:nvSpPr>
          <p:cNvPr id="9219" name="Text Placeholder 7"/>
          <p:cNvSpPr>
            <a:spLocks noGrp="1"/>
          </p:cNvSpPr>
          <p:nvPr>
            <p:ph type="body" idx="1"/>
          </p:nvPr>
        </p:nvSpPr>
        <p:spPr/>
        <p:txBody>
          <a:bodyPr/>
          <a:lstStyle/>
          <a:p>
            <a:r>
              <a:rPr lang="en-US" dirty="0" smtClean="0"/>
              <a:t>Affordances</a:t>
            </a:r>
            <a:endParaRPr lang="en-US" dirty="0"/>
          </a:p>
          <a:p>
            <a:r>
              <a:rPr lang="en-US" dirty="0"/>
              <a:t>Natural </a:t>
            </a:r>
            <a:r>
              <a:rPr lang="en-US" dirty="0" smtClean="0"/>
              <a:t>mapping</a:t>
            </a:r>
            <a:endParaRPr lang="en-US" dirty="0"/>
          </a:p>
          <a:p>
            <a:r>
              <a:rPr lang="en-US" dirty="0" smtClean="0"/>
              <a:t>Visibility</a:t>
            </a:r>
            <a:endParaRPr lang="en-US" dirty="0"/>
          </a:p>
          <a:p>
            <a:r>
              <a:rPr lang="en-US" dirty="0" smtClean="0"/>
              <a:t>Feedback</a:t>
            </a:r>
            <a:endParaRPr lang="en-US" dirty="0"/>
          </a:p>
        </p:txBody>
      </p:sp>
      <p:sp>
        <p:nvSpPr>
          <p:cNvPr id="922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922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9222" name="Slide Number Placeholder 5"/>
          <p:cNvSpPr>
            <a:spLocks noGrp="1"/>
          </p:cNvSpPr>
          <p:nvPr>
            <p:ph type="sldNum" sz="quarter" idx="12"/>
          </p:nvPr>
        </p:nvSpPr>
        <p:spPr>
          <a:noFill/>
        </p:spPr>
        <p:txBody>
          <a:bodyPr/>
          <a:lstStyle/>
          <a:p>
            <a:fld id="{CA397B79-553B-2744-81D6-88CD0E9521B8}" type="slidenum">
              <a:rPr lang="en-US"/>
              <a:pPr/>
              <a:t>8</a:t>
            </a:fld>
            <a:endParaRPr lang="en-US"/>
          </a:p>
        </p:txBody>
      </p:sp>
    </p:spTree>
    <p:extLst>
      <p:ext uri="{BB962C8B-B14F-4D97-AF65-F5344CB8AC3E}">
        <p14:creationId xmlns:p14="http://schemas.microsoft.com/office/powerpoint/2010/main" val="24326458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Tog’s First Principles</a:t>
            </a:r>
          </a:p>
        </p:txBody>
      </p:sp>
      <p:sp>
        <p:nvSpPr>
          <p:cNvPr id="7171" name="Rectangle 3"/>
          <p:cNvSpPr>
            <a:spLocks noGrp="1" noChangeArrowheads="1"/>
          </p:cNvSpPr>
          <p:nvPr>
            <p:ph type="body" idx="1"/>
          </p:nvPr>
        </p:nvSpPr>
        <p:spPr/>
        <p:txBody>
          <a:bodyPr/>
          <a:lstStyle/>
          <a:p>
            <a:pPr marL="514350" indent="-514350" eaLnBrk="1" hangingPunct="1">
              <a:buFont typeface="Arial Black" charset="0"/>
              <a:buAutoNum type="arabicPeriod"/>
            </a:pPr>
            <a:r>
              <a:rPr lang="en-US" sz="2400" dirty="0" smtClean="0"/>
              <a:t>Anticipation</a:t>
            </a:r>
            <a:endParaRPr lang="en-US" sz="2400" dirty="0"/>
          </a:p>
          <a:p>
            <a:pPr marL="514350" indent="-514350" eaLnBrk="1" hangingPunct="1">
              <a:buFont typeface="Arial Black" charset="0"/>
              <a:buAutoNum type="arabicPeriod"/>
            </a:pPr>
            <a:r>
              <a:rPr lang="en-US" sz="2400" dirty="0" smtClean="0"/>
              <a:t>Autonomy</a:t>
            </a:r>
            <a:endParaRPr lang="en-US" sz="2400" dirty="0"/>
          </a:p>
          <a:p>
            <a:pPr marL="514350" indent="-514350" eaLnBrk="1" hangingPunct="1">
              <a:buFont typeface="Arial Black" charset="0"/>
              <a:buAutoNum type="arabicPeriod"/>
            </a:pPr>
            <a:r>
              <a:rPr lang="en-US" sz="2400" dirty="0"/>
              <a:t>Color </a:t>
            </a:r>
            <a:r>
              <a:rPr lang="en-US" sz="2400" dirty="0" smtClean="0"/>
              <a:t>blindness</a:t>
            </a:r>
            <a:endParaRPr lang="en-US" sz="2400" dirty="0"/>
          </a:p>
          <a:p>
            <a:pPr marL="514350" indent="-514350" eaLnBrk="1" hangingPunct="1">
              <a:buFont typeface="Arial Black" charset="0"/>
              <a:buAutoNum type="arabicPeriod"/>
            </a:pPr>
            <a:r>
              <a:rPr lang="en-US" sz="2400" dirty="0" smtClean="0"/>
              <a:t>Consistency</a:t>
            </a:r>
            <a:endParaRPr lang="en-US" sz="2400" dirty="0"/>
          </a:p>
          <a:p>
            <a:pPr marL="514350" indent="-514350" eaLnBrk="1" hangingPunct="1">
              <a:buFont typeface="Arial Black" charset="0"/>
              <a:buAutoNum type="arabicPeriod"/>
            </a:pPr>
            <a:r>
              <a:rPr lang="en-US" sz="2400" dirty="0" smtClean="0"/>
              <a:t>Defaults</a:t>
            </a:r>
            <a:endParaRPr lang="en-US" sz="2400" dirty="0"/>
          </a:p>
          <a:p>
            <a:pPr marL="514350" indent="-514350" eaLnBrk="1" hangingPunct="1">
              <a:buFont typeface="Arial Black" charset="0"/>
              <a:buAutoNum type="arabicPeriod"/>
            </a:pPr>
            <a:r>
              <a:rPr lang="en-US" sz="2400" dirty="0" smtClean="0"/>
              <a:t>Efficiency</a:t>
            </a:r>
            <a:endParaRPr lang="en-US" sz="2400" dirty="0"/>
          </a:p>
          <a:p>
            <a:pPr marL="514350" indent="-514350" eaLnBrk="1" hangingPunct="1">
              <a:buFont typeface="Arial Black" charset="0"/>
              <a:buAutoNum type="arabicPeriod"/>
            </a:pPr>
            <a:r>
              <a:rPr lang="en-US" sz="2400" dirty="0" err="1"/>
              <a:t>Explorable</a:t>
            </a:r>
            <a:r>
              <a:rPr lang="en-US" sz="2400" dirty="0"/>
              <a:t> </a:t>
            </a:r>
            <a:r>
              <a:rPr lang="en-US" sz="2400" dirty="0" smtClean="0"/>
              <a:t>interfaces</a:t>
            </a:r>
            <a:endParaRPr lang="en-US" sz="2400" dirty="0"/>
          </a:p>
          <a:p>
            <a:pPr marL="514350" indent="-514350" eaLnBrk="1" hangingPunct="1">
              <a:buFont typeface="Arial Black" charset="0"/>
              <a:buAutoNum type="arabicPeriod"/>
            </a:pPr>
            <a:r>
              <a:rPr lang="en-US" sz="2400" dirty="0" err="1"/>
              <a:t>Fitts</a:t>
            </a:r>
            <a:r>
              <a:rPr lang="en-US" sz="2400" dirty="0" err="1">
                <a:latin typeface="Verdana" charset="0"/>
              </a:rPr>
              <a:t>’</a:t>
            </a:r>
            <a:r>
              <a:rPr lang="en-US" sz="2400" dirty="0" err="1"/>
              <a:t>s</a:t>
            </a:r>
            <a:r>
              <a:rPr lang="en-US" sz="2400" dirty="0"/>
              <a:t> </a:t>
            </a:r>
            <a:r>
              <a:rPr lang="en-US" sz="2400" dirty="0" smtClean="0"/>
              <a:t>Law</a:t>
            </a:r>
            <a:endParaRPr lang="en-US" sz="2400" dirty="0"/>
          </a:p>
          <a:p>
            <a:pPr marL="514350" indent="-514350" eaLnBrk="1" hangingPunct="1">
              <a:buFont typeface="Arial Black" charset="0"/>
              <a:buAutoNum type="arabicPeriod"/>
            </a:pPr>
            <a:r>
              <a:rPr lang="en-US" sz="2400" dirty="0"/>
              <a:t>Human interface </a:t>
            </a:r>
            <a:r>
              <a:rPr lang="en-US" sz="2400" dirty="0" smtClean="0"/>
              <a:t>objects</a:t>
            </a:r>
            <a:endParaRPr lang="en-US" sz="2400" dirty="0"/>
          </a:p>
        </p:txBody>
      </p:sp>
      <p:sp>
        <p:nvSpPr>
          <p:cNvPr id="10244" name="Date Placeholder 4"/>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0245" name="Footer Placeholder 5"/>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0246" name="Slide Number Placeholder 6"/>
          <p:cNvSpPr>
            <a:spLocks noGrp="1"/>
          </p:cNvSpPr>
          <p:nvPr>
            <p:ph type="sldNum" sz="quarter" idx="12"/>
          </p:nvPr>
        </p:nvSpPr>
        <p:spPr>
          <a:noFill/>
        </p:spPr>
        <p:txBody>
          <a:bodyPr/>
          <a:lstStyle/>
          <a:p>
            <a:fld id="{2AC9431E-5C72-5E4C-A5E8-4BC765C6FBBF}" type="slidenum">
              <a:rPr lang="en-US"/>
              <a:pPr/>
              <a:t>9</a:t>
            </a:fld>
            <a:endParaRPr lang="en-US"/>
          </a:p>
        </p:txBody>
      </p:sp>
      <p:sp>
        <p:nvSpPr>
          <p:cNvPr id="7175" name="Rectangle 4"/>
          <p:cNvSpPr>
            <a:spLocks noGrp="1" noChangeArrowheads="1"/>
          </p:cNvSpPr>
          <p:nvPr>
            <p:ph type="body" sz="half" idx="4294967295"/>
          </p:nvPr>
        </p:nvSpPr>
        <p:spPr>
          <a:xfrm>
            <a:off x="4953000" y="1371600"/>
            <a:ext cx="4191000" cy="4724400"/>
          </a:xfrm>
        </p:spPr>
        <p:txBody>
          <a:bodyPr/>
          <a:lstStyle/>
          <a:p>
            <a:pPr marL="457200" indent="-457200" eaLnBrk="1" hangingPunct="1">
              <a:buFont typeface="Arial Black" charset="0"/>
              <a:buAutoNum type="arabicPeriod" startAt="10"/>
            </a:pPr>
            <a:r>
              <a:rPr lang="en-US" sz="2400" dirty="0"/>
              <a:t>Latency </a:t>
            </a:r>
            <a:r>
              <a:rPr lang="en-US" sz="2400" dirty="0" smtClean="0"/>
              <a:t>reduction</a:t>
            </a:r>
          </a:p>
          <a:p>
            <a:pPr marL="457200" indent="-457200" eaLnBrk="1" hangingPunct="1">
              <a:buFont typeface="Arial Black" charset="0"/>
              <a:buAutoNum type="arabicPeriod" startAt="10"/>
            </a:pPr>
            <a:r>
              <a:rPr lang="en-US" sz="2400" dirty="0" smtClean="0"/>
              <a:t>Learnability</a:t>
            </a:r>
            <a:endParaRPr lang="en-US" sz="2400" dirty="0"/>
          </a:p>
          <a:p>
            <a:pPr marL="457200" indent="-457200" eaLnBrk="1" hangingPunct="1">
              <a:buFont typeface="Arial Black" charset="0"/>
              <a:buAutoNum type="arabicPeriod" startAt="10"/>
            </a:pPr>
            <a:r>
              <a:rPr lang="en-US" sz="2400" dirty="0" smtClean="0"/>
              <a:t>Metaphors</a:t>
            </a:r>
            <a:endParaRPr lang="en-US" sz="2400" dirty="0"/>
          </a:p>
          <a:p>
            <a:pPr marL="457200" indent="-457200" eaLnBrk="1" hangingPunct="1">
              <a:buFont typeface="Arial Black" charset="0"/>
              <a:buAutoNum type="arabicPeriod" startAt="10"/>
            </a:pPr>
            <a:r>
              <a:rPr lang="en-US" sz="2400" dirty="0"/>
              <a:t>Protect users</a:t>
            </a:r>
            <a:r>
              <a:rPr lang="en-US" sz="2400" dirty="0">
                <a:latin typeface="Verdana" charset="0"/>
              </a:rPr>
              <a:t>’</a:t>
            </a:r>
            <a:r>
              <a:rPr lang="en-US" sz="2400" dirty="0"/>
              <a:t> </a:t>
            </a:r>
            <a:r>
              <a:rPr lang="en-US" sz="2400" dirty="0" smtClean="0"/>
              <a:t>work</a:t>
            </a:r>
            <a:endParaRPr lang="en-US" sz="2400" dirty="0"/>
          </a:p>
          <a:p>
            <a:pPr marL="457200" indent="-457200" eaLnBrk="1" hangingPunct="1">
              <a:buFont typeface="Arial Black" charset="0"/>
              <a:buAutoNum type="arabicPeriod" startAt="10"/>
            </a:pPr>
            <a:r>
              <a:rPr lang="en-US" sz="2400" dirty="0" smtClean="0"/>
              <a:t>Readability</a:t>
            </a:r>
            <a:endParaRPr lang="en-US" sz="2400" dirty="0"/>
          </a:p>
          <a:p>
            <a:pPr marL="457200" indent="-457200" eaLnBrk="1" hangingPunct="1">
              <a:buFont typeface="Arial Black" charset="0"/>
              <a:buAutoNum type="arabicPeriod" startAt="10"/>
            </a:pPr>
            <a:r>
              <a:rPr lang="en-US" sz="2400" dirty="0"/>
              <a:t>Track </a:t>
            </a:r>
            <a:r>
              <a:rPr lang="en-US" sz="2400" dirty="0" smtClean="0"/>
              <a:t>state</a:t>
            </a:r>
            <a:endParaRPr lang="en-US" sz="2400" dirty="0"/>
          </a:p>
          <a:p>
            <a:pPr marL="457200" indent="-457200" eaLnBrk="1" hangingPunct="1">
              <a:buFont typeface="Arial Black" charset="0"/>
              <a:buAutoNum type="arabicPeriod" startAt="10"/>
            </a:pPr>
            <a:r>
              <a:rPr lang="en-US" sz="2400" dirty="0"/>
              <a:t>Visible </a:t>
            </a:r>
            <a:r>
              <a:rPr lang="en-US" sz="2400" dirty="0" smtClean="0"/>
              <a:t>navigation</a:t>
            </a:r>
            <a:endParaRPr lang="en-US" sz="2400" dirty="0"/>
          </a:p>
        </p:txBody>
      </p:sp>
    </p:spTree>
    <p:extLst>
      <p:ext uri="{BB962C8B-B14F-4D97-AF65-F5344CB8AC3E}">
        <p14:creationId xmlns:p14="http://schemas.microsoft.com/office/powerpoint/2010/main" val="26825257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5909</TotalTime>
  <Words>4185</Words>
  <Application>Microsoft Macintosh PowerPoint</Application>
  <PresentationFormat>Letter Paper (8.5x11 in)</PresentationFormat>
  <Paragraphs>365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mit-6893</vt:lpstr>
      <vt:lpstr>L20: Heuristic Evaluation</vt:lpstr>
      <vt:lpstr>UI Hall of Fame or Shame?</vt:lpstr>
      <vt:lpstr>PowerPoint Presentation</vt:lpstr>
      <vt:lpstr>Today’s Topics</vt:lpstr>
      <vt:lpstr>Usability Guidelines (“Heuristics”)</vt:lpstr>
      <vt:lpstr>Principles from This Course</vt:lpstr>
      <vt:lpstr>Nielsen Heuristics</vt:lpstr>
      <vt:lpstr>Norman Principles</vt:lpstr>
      <vt:lpstr>Tog’s First Principles</vt:lpstr>
      <vt:lpstr>Shneiderman’s 8 Golden Rules</vt:lpstr>
      <vt:lpstr>Heuristic Evaluation</vt:lpstr>
      <vt:lpstr>How To Do Heuristic Evaluation</vt:lpstr>
      <vt:lpstr>Example</vt:lpstr>
      <vt:lpstr>Heuristic Evaluation Is Not User Testing</vt:lpstr>
      <vt:lpstr>Hints for Better Heuristic Evaluation</vt:lpstr>
      <vt:lpstr>Formal Evaluation Process</vt:lpstr>
      <vt:lpstr>Severity Ratings</vt:lpstr>
      <vt:lpstr>Evaluating Prototypes</vt:lpstr>
      <vt:lpstr>Writing Good Heuristic Evaluations</vt:lpstr>
      <vt:lpstr>Suggested Report Format</vt:lpstr>
      <vt:lpstr>Cognitive Walkthrough: Another Inspection Technique</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Haoqi Zhang</cp:lastModifiedBy>
  <cp:revision>1143</cp:revision>
  <cp:lastPrinted>2012-04-04T13:25:15Z</cp:lastPrinted>
  <dcterms:created xsi:type="dcterms:W3CDTF">2011-02-02T13:01:24Z</dcterms:created>
  <dcterms:modified xsi:type="dcterms:W3CDTF">2013-04-17T13:37:20Z</dcterms:modified>
</cp:coreProperties>
</file>