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700" r:id="rId2"/>
  </p:sldMasterIdLst>
  <p:notesMasterIdLst>
    <p:notesMasterId r:id="rId48"/>
  </p:notesMasterIdLst>
  <p:handoutMasterIdLst>
    <p:handoutMasterId r:id="rId49"/>
  </p:handoutMasterIdLst>
  <p:sldIdLst>
    <p:sldId id="256" r:id="rId3"/>
    <p:sldId id="417" r:id="rId4"/>
    <p:sldId id="389" r:id="rId5"/>
    <p:sldId id="418" r:id="rId6"/>
    <p:sldId id="419" r:id="rId7"/>
    <p:sldId id="420" r:id="rId8"/>
    <p:sldId id="421" r:id="rId9"/>
    <p:sldId id="460" r:id="rId10"/>
    <p:sldId id="422" r:id="rId11"/>
    <p:sldId id="423" r:id="rId12"/>
    <p:sldId id="455" r:id="rId13"/>
    <p:sldId id="446" r:id="rId14"/>
    <p:sldId id="425" r:id="rId15"/>
    <p:sldId id="426" r:id="rId16"/>
    <p:sldId id="427" r:id="rId17"/>
    <p:sldId id="447" r:id="rId18"/>
    <p:sldId id="456" r:id="rId19"/>
    <p:sldId id="438" r:id="rId20"/>
    <p:sldId id="439" r:id="rId21"/>
    <p:sldId id="440" r:id="rId22"/>
    <p:sldId id="441" r:id="rId23"/>
    <p:sldId id="442" r:id="rId24"/>
    <p:sldId id="443" r:id="rId25"/>
    <p:sldId id="444" r:id="rId26"/>
    <p:sldId id="445" r:id="rId27"/>
    <p:sldId id="457" r:id="rId28"/>
    <p:sldId id="428" r:id="rId29"/>
    <p:sldId id="429" r:id="rId30"/>
    <p:sldId id="430" r:id="rId31"/>
    <p:sldId id="431" r:id="rId32"/>
    <p:sldId id="432" r:id="rId33"/>
    <p:sldId id="433" r:id="rId34"/>
    <p:sldId id="434" r:id="rId35"/>
    <p:sldId id="435" r:id="rId36"/>
    <p:sldId id="436" r:id="rId37"/>
    <p:sldId id="437" r:id="rId38"/>
    <p:sldId id="458" r:id="rId39"/>
    <p:sldId id="448" r:id="rId40"/>
    <p:sldId id="449" r:id="rId41"/>
    <p:sldId id="450" r:id="rId42"/>
    <p:sldId id="451" r:id="rId43"/>
    <p:sldId id="452" r:id="rId44"/>
    <p:sldId id="453" r:id="rId45"/>
    <p:sldId id="459" r:id="rId46"/>
    <p:sldId id="411" r:id="rId47"/>
  </p:sldIdLst>
  <p:sldSz cx="9144000" cy="6858000" type="letter"/>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94" autoAdjust="0"/>
    <p:restoredTop sz="60389" autoAdjust="0"/>
  </p:normalViewPr>
  <p:slideViewPr>
    <p:cSldViewPr>
      <p:cViewPr varScale="1">
        <p:scale>
          <a:sx n="91" d="100"/>
          <a:sy n="91" d="100"/>
        </p:scale>
        <p:origin x="-1192" y="-104"/>
      </p:cViewPr>
      <p:guideLst>
        <p:guide orient="horz" pos="2160"/>
        <p:guide pos="2880"/>
      </p:guideLst>
    </p:cSldViewPr>
  </p:slideViewPr>
  <p:notesTextViewPr>
    <p:cViewPr>
      <p:scale>
        <a:sx n="100" d="100"/>
        <a:sy n="100" d="100"/>
      </p:scale>
      <p:origin x="0" y="0"/>
    </p:cViewPr>
  </p:notesTextViewPr>
  <p:notesViewPr>
    <p:cSldViewPr>
      <p:cViewPr>
        <p:scale>
          <a:sx n="100" d="100"/>
          <a:sy n="100" d="100"/>
        </p:scale>
        <p:origin x="-72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70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08073646-1C4A-4721-B3F5-586AE1318327}" type="slidenum">
              <a:rPr lang="en-US"/>
              <a:pPr/>
              <a:t>‹#›</a:t>
            </a:fld>
            <a:endParaRPr lang="en-US"/>
          </a:p>
        </p:txBody>
      </p:sp>
    </p:spTree>
    <p:extLst>
      <p:ext uri="{BB962C8B-B14F-4D97-AF65-F5344CB8AC3E}">
        <p14:creationId xmlns:p14="http://schemas.microsoft.com/office/powerpoint/2010/main" val="3843529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503363" y="720725"/>
            <a:ext cx="4119562" cy="308927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3962400"/>
            <a:ext cx="5851525" cy="491807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261C154A-8278-49E9-8F8D-CE2B7335DD43}" type="slidenum">
              <a:rPr lang="en-US"/>
              <a:pPr/>
              <a:t>‹#›</a:t>
            </a:fld>
            <a:endParaRPr lang="en-US"/>
          </a:p>
        </p:txBody>
      </p:sp>
    </p:spTree>
    <p:extLst>
      <p:ext uri="{BB962C8B-B14F-4D97-AF65-F5344CB8AC3E}">
        <p14:creationId xmlns:p14="http://schemas.microsoft.com/office/powerpoint/2010/main" val="3356511644"/>
      </p:ext>
    </p:extLst>
  </p:cSld>
  <p:clrMap bg1="lt1" tx1="dk1" bg2="lt2" tx2="dk2" accent1="accent1" accent2="accent2" accent3="accent3" accent4="accent4" accent5="accent5" accent6="accent6" hlink="hlink" folHlink="folHlink"/>
  <p:hf hdr="0" ftr="0" dt="0"/>
  <p:notesStyle>
    <a:lvl1pPr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1pPr>
    <a:lvl2pPr marL="182563" indent="-90488" algn="l" rtl="0" eaLnBrk="0" fontAlgn="base" hangingPunct="0">
      <a:spcBef>
        <a:spcPct val="0"/>
      </a:spcBef>
      <a:spcAft>
        <a:spcPct val="0"/>
      </a:spcAft>
      <a:buFont typeface="Arial" charset="0"/>
      <a:buChar char="•"/>
      <a:defRPr sz="1000" kern="1200">
        <a:solidFill>
          <a:schemeClr val="tx1"/>
        </a:solidFill>
        <a:latin typeface="Times New Roman" pitchFamily="18" charset="0"/>
        <a:ea typeface="Arial" charset="0"/>
        <a:cs typeface="Arial" charset="0"/>
      </a:defRPr>
    </a:lvl2pPr>
    <a:lvl3pPr marL="9144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3pPr>
    <a:lvl4pPr marL="13716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4pPr>
    <a:lvl5pPr marL="18288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1</a:t>
            </a:fld>
            <a:endParaRPr lang="en-US"/>
          </a:p>
        </p:txBody>
      </p:sp>
    </p:spTree>
    <p:extLst>
      <p:ext uri="{BB962C8B-B14F-4D97-AF65-F5344CB8AC3E}">
        <p14:creationId xmlns:p14="http://schemas.microsoft.com/office/powerpoint/2010/main" val="361630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503363" y="720725"/>
            <a:ext cx="4119562" cy="3089275"/>
          </a:xfrm>
          <a:ln/>
        </p:spPr>
      </p:sp>
      <p:sp>
        <p:nvSpPr>
          <p:cNvPr id="35843" name="Notes Placeholder 2"/>
          <p:cNvSpPr>
            <a:spLocks noGrp="1"/>
          </p:cNvSpPr>
          <p:nvPr>
            <p:ph type="body" idx="1"/>
          </p:nvPr>
        </p:nvSpPr>
        <p:spPr>
          <a:noFill/>
          <a:ln/>
        </p:spPr>
        <p:txBody>
          <a:bodyPr/>
          <a:lstStyle/>
          <a:p>
            <a:r>
              <a:rPr lang="en-US" dirty="0">
                <a:latin typeface="Times New Roman" charset="0"/>
                <a:ea typeface="Arial" charset="0"/>
              </a:rPr>
              <a:t>Let’s discuss how </a:t>
            </a:r>
            <a:r>
              <a:rPr lang="en-US" dirty="0" smtClean="0">
                <a:latin typeface="Times New Roman" charset="0"/>
                <a:ea typeface="Arial" charset="0"/>
              </a:rPr>
              <a:t>to prevent errors of </a:t>
            </a:r>
            <a:r>
              <a:rPr lang="en-US" dirty="0">
                <a:latin typeface="Times New Roman" charset="0"/>
                <a:ea typeface="Arial" charset="0"/>
              </a:rPr>
              <a:t>these sorts. In a computer interface, you can deal with capture errors by avoiding very common action sequences that have identical prefixes</a:t>
            </a:r>
            <a:r>
              <a:rPr lang="en-US" dirty="0" smtClean="0">
                <a:latin typeface="Times New Roman" charset="0"/>
                <a:ea typeface="Arial" charset="0"/>
              </a:rPr>
              <a:t>.</a:t>
            </a:r>
            <a:endParaRPr lang="en-US" dirty="0">
              <a:latin typeface="Times New Roman" charset="0"/>
              <a:ea typeface="Arial" charset="0"/>
            </a:endParaRPr>
          </a:p>
        </p:txBody>
      </p:sp>
      <p:sp>
        <p:nvSpPr>
          <p:cNvPr id="35844" name="Slide Number Placeholder 3"/>
          <p:cNvSpPr>
            <a:spLocks noGrp="1"/>
          </p:cNvSpPr>
          <p:nvPr>
            <p:ph type="sldNum" sz="quarter" idx="5"/>
          </p:nvPr>
        </p:nvSpPr>
        <p:spPr>
          <a:noFill/>
        </p:spPr>
        <p:txBody>
          <a:bodyPr/>
          <a:lstStyle/>
          <a:p>
            <a:fld id="{5E2179BB-6D5B-5547-A18C-5888B36AEF94}" type="slidenum">
              <a:rPr lang="en-US"/>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latin typeface="Times New Roman" charset="0"/>
                <a:ea typeface="Arial" charset="0"/>
              </a:rPr>
              <a:t>Description errors can be fought off by applying the converse of the Consistency heuristic: different things should look and act different, so that it will be harder to make description errors between them. Avoid actions with very similar descriptions, like long rows of identical buttons.</a:t>
            </a:r>
          </a:p>
          <a:p>
            <a:r>
              <a:rPr lang="en-US" dirty="0" smtClean="0">
                <a:latin typeface="Times New Roman" charset="0"/>
                <a:ea typeface="Arial" charset="0"/>
              </a:rPr>
              <a:t>You can also reduce description errors by making sure that dangerous functions (hard to recover from if invoked accidentally) are well-separated from frequently-used commands.  Outlook 2003 makes this mistake: when you right-click on an email attachment, you get a menu that mixes common commands (Open, Save As) with less common and less recoverable ones – if you print that big file by mistake, you can’t get the paper back.  And if you Remove the attachment, it’s even worse – undo won’t bring it back!  (Thanks to Amir </a:t>
            </a:r>
            <a:r>
              <a:rPr lang="en-US" dirty="0" err="1" smtClean="0">
                <a:latin typeface="Times New Roman" charset="0"/>
                <a:ea typeface="Arial" charset="0"/>
              </a:rPr>
              <a:t>Karger</a:t>
            </a:r>
            <a:r>
              <a:rPr lang="en-US" dirty="0" smtClean="0">
                <a:latin typeface="Times New Roman" charset="0"/>
                <a:ea typeface="Arial" charset="0"/>
              </a:rPr>
              <a:t> for this example.)</a:t>
            </a:r>
          </a:p>
          <a:p>
            <a:r>
              <a:rPr lang="en-US" dirty="0" smtClean="0">
                <a:latin typeface="Times New Roman" charset="0"/>
                <a:ea typeface="Arial" charset="0"/>
              </a:rPr>
              <a:t>Unfortunately the Mail app on the </a:t>
            </a:r>
            <a:r>
              <a:rPr lang="en-US" dirty="0" err="1" smtClean="0">
                <a:latin typeface="Times New Roman" charset="0"/>
                <a:ea typeface="Arial" charset="0"/>
              </a:rPr>
              <a:t>iPad</a:t>
            </a:r>
            <a:r>
              <a:rPr lang="en-US" dirty="0" smtClean="0">
                <a:latin typeface="Times New Roman" charset="0"/>
                <a:ea typeface="Arial" charset="0"/>
              </a:rPr>
              <a:t> *also*</a:t>
            </a:r>
            <a:r>
              <a:rPr lang="en-US" baseline="0" dirty="0" smtClean="0">
                <a:latin typeface="Times New Roman" charset="0"/>
                <a:ea typeface="Arial" charset="0"/>
              </a:rPr>
              <a:t> makes this mistake – the Delete and Reply buttons are right next to each other. (thanks to </a:t>
            </a:r>
            <a:r>
              <a:rPr lang="en-US" dirty="0" smtClean="0"/>
              <a:t>Alexander </a:t>
            </a:r>
            <a:r>
              <a:rPr lang="en-US" dirty="0" err="1" smtClean="0"/>
              <a:t>Ivanov</a:t>
            </a:r>
            <a:r>
              <a:rPr lang="en-US" dirty="0" smtClean="0"/>
              <a:t> for </a:t>
            </a:r>
            <a:r>
              <a:rPr lang="en-US" smtClean="0"/>
              <a:t>this example)</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14</a:t>
            </a:fld>
            <a:endParaRPr lang="en-US"/>
          </a:p>
        </p:txBody>
      </p:sp>
    </p:spTree>
    <p:extLst>
      <p:ext uri="{BB962C8B-B14F-4D97-AF65-F5344CB8AC3E}">
        <p14:creationId xmlns:p14="http://schemas.microsoft.com/office/powerpoint/2010/main" val="3870624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1503363" y="720725"/>
            <a:ext cx="4119562" cy="3089275"/>
          </a:xfrm>
          <a:ln/>
        </p:spPr>
      </p:sp>
      <p:sp>
        <p:nvSpPr>
          <p:cNvPr id="37891" name="Notes Placeholder 2"/>
          <p:cNvSpPr>
            <a:spLocks noGrp="1"/>
          </p:cNvSpPr>
          <p:nvPr>
            <p:ph type="body" idx="1"/>
          </p:nvPr>
        </p:nvSpPr>
        <p:spPr>
          <a:noFill/>
          <a:ln/>
        </p:spPr>
        <p:txBody>
          <a:bodyPr/>
          <a:lstStyle/>
          <a:p>
            <a:pPr eaLnBrk="1" hangingPunct="1"/>
            <a:r>
              <a:rPr lang="en-US">
                <a:latin typeface="Times New Roman" charset="0"/>
                <a:ea typeface="Arial" charset="0"/>
              </a:rPr>
              <a:t>There are many ways to avoid or mitigate mode errors.  Eliminating the modes entirely is best, although not always possible.  Modes do have </a:t>
            </a:r>
            <a:r>
              <a:rPr lang="en-US" i="1">
                <a:latin typeface="Times New Roman" charset="0"/>
                <a:ea typeface="Arial" charset="0"/>
              </a:rPr>
              <a:t>some </a:t>
            </a:r>
            <a:r>
              <a:rPr lang="en-US">
                <a:latin typeface="Times New Roman" charset="0"/>
                <a:ea typeface="Arial" charset="0"/>
              </a:rPr>
              <a:t>uses – they make command sets smaller, for example.  When modes are necessary, it’s essential to make the mode visible.  But visibility is a much harder problem for mode status than it is for affordances. When mode errors occur, the user isn’t actively looking for the mode, like they might actively look for a control.  As a result, mode status indicators must be visible in the user’s locus of attention.  That’s why the Caps Lock light, which displays the status of the Caps Lock mode on a keyboard, doesn’t really work.</a:t>
            </a:r>
          </a:p>
          <a:p>
            <a:pPr eaLnBrk="1" hangingPunct="1"/>
            <a:r>
              <a:rPr lang="en-US">
                <a:latin typeface="Times New Roman" charset="0"/>
                <a:ea typeface="Arial" charset="0"/>
              </a:rPr>
              <a:t>Other solutions are spring-loaded or temporary modes. With a spring-loaded mode, the user has to do something active to stay in the alternate mode, essentially eliminating the chance that they’ll forget what mode they’re in.  The Shift key is a spring-loaded version of the uppercase mode.  Drag-and-drop is another spring-loaded mode; you’re only dragging as long as you hold down the mouse button.  Temporary modes are similarly short-term.  For example, in many graphics programs, when you select a drawing object like a rectangle or line from the palette, that drawing mode is active only for one mouse gesture.  Once you’ve drawn one rectangle, the mode automatically reverts to ordinary pointer selection.</a:t>
            </a:r>
          </a:p>
          <a:p>
            <a:pPr eaLnBrk="1" hangingPunct="1"/>
            <a:r>
              <a:rPr lang="en-US">
                <a:latin typeface="Times New Roman" charset="0"/>
                <a:ea typeface="Arial" charset="0"/>
              </a:rPr>
              <a:t>Finally, you can also mitigate the effects of mode errors by designing action sets so that no two modes share any actions.  Mode errors may still occur, when the user invokes an action in the wrong mode, but the action can simply be ignored rather than triggering any undesired effect.</a:t>
            </a:r>
          </a:p>
          <a:p>
            <a:endParaRPr lang="en-US">
              <a:latin typeface="Times New Roman" charset="0"/>
              <a:ea typeface="Arial" charset="0"/>
            </a:endParaRPr>
          </a:p>
        </p:txBody>
      </p:sp>
      <p:sp>
        <p:nvSpPr>
          <p:cNvPr id="37892" name="Slide Number Placeholder 3"/>
          <p:cNvSpPr>
            <a:spLocks noGrp="1"/>
          </p:cNvSpPr>
          <p:nvPr>
            <p:ph type="sldNum" sz="quarter" idx="5"/>
          </p:nvPr>
        </p:nvSpPr>
        <p:spPr>
          <a:noFill/>
        </p:spPr>
        <p:txBody>
          <a:bodyPr/>
          <a:lstStyle/>
          <a:p>
            <a:fld id="{20184BB0-95A2-5541-92A6-A2E78084641D}" type="slidenum">
              <a:rPr lang="en-US"/>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FD50147-27BE-CB47-883B-DACF76D9EE9C}" type="slidenum">
              <a:rPr lang="en-US"/>
              <a:pPr/>
              <a:t>16</a:t>
            </a:fld>
            <a:endParaRPr lang="en-US"/>
          </a:p>
        </p:txBody>
      </p:sp>
      <p:sp>
        <p:nvSpPr>
          <p:cNvPr id="44035" name="Rectangle 2"/>
          <p:cNvSpPr>
            <a:spLocks noGrp="1" noRot="1" noChangeAspect="1" noChangeArrowheads="1" noTextEdit="1"/>
          </p:cNvSpPr>
          <p:nvPr>
            <p:ph type="sldImg"/>
          </p:nvPr>
        </p:nvSpPr>
        <p:spPr>
          <a:xfrm>
            <a:off x="1503363" y="720725"/>
            <a:ext cx="4119562" cy="3089275"/>
          </a:xfrm>
          <a:ln/>
        </p:spPr>
      </p:sp>
      <p:sp>
        <p:nvSpPr>
          <p:cNvPr id="44036" name="Rectangle 3"/>
          <p:cNvSpPr>
            <a:spLocks noGrp="1" noChangeArrowheads="1"/>
          </p:cNvSpPr>
          <p:nvPr>
            <p:ph type="body" idx="1"/>
          </p:nvPr>
        </p:nvSpPr>
        <p:spPr>
          <a:noFill/>
          <a:ln/>
        </p:spPr>
        <p:txBody>
          <a:bodyPr/>
          <a:lstStyle/>
          <a:p>
            <a:pPr eaLnBrk="1" hangingPunct="1"/>
            <a:r>
              <a:rPr lang="en-US">
                <a:latin typeface="Times New Roman" charset="0"/>
                <a:ea typeface="Arial" charset="0"/>
              </a:rPr>
              <a:t>An unfortunately common strategy for error prevention is the </a:t>
            </a:r>
            <a:r>
              <a:rPr lang="en-US" b="1">
                <a:latin typeface="Times New Roman" charset="0"/>
                <a:ea typeface="Arial" charset="0"/>
              </a:rPr>
              <a:t>confirmation dialog</a:t>
            </a:r>
            <a:r>
              <a:rPr lang="en-US">
                <a:latin typeface="Times New Roman" charset="0"/>
                <a:ea typeface="Arial" charset="0"/>
              </a:rPr>
              <a:t>, or “Are you sure?” dialog.  It’s not a good approach, and should be used only sparingly, for several reasons:</a:t>
            </a:r>
          </a:p>
          <a:p>
            <a:pPr eaLnBrk="1" hangingPunct="1">
              <a:buFontTx/>
              <a:buChar char="•"/>
            </a:pPr>
            <a:r>
              <a:rPr lang="en-US">
                <a:latin typeface="Times New Roman" charset="0"/>
                <a:ea typeface="Arial" charset="0"/>
              </a:rPr>
              <a:t>Confirmation dialogs can substantially reduce the efficiency of the interface.  In the example above, a confirmation dialog pops up whenever the user deletes something, forcing the user to make two button presses for every delete, instead of just one.  Frequent commands should avoid confirmations.</a:t>
            </a:r>
          </a:p>
          <a:p>
            <a:pPr eaLnBrk="1" hangingPunct="1">
              <a:buFontTx/>
              <a:buChar char="•"/>
            </a:pPr>
            <a:r>
              <a:rPr lang="en-US">
                <a:latin typeface="Times New Roman" charset="0"/>
                <a:ea typeface="Arial" charset="0"/>
              </a:rPr>
              <a:t>If a confirmation dialog is frequently seen – for example, every time the Delete button is pressed – then the expert users will learn to expect it, and will start to include it in their habitual procedure.  In other words, to delete something, the user will learn to push Delete and then OK, without reading or even thinking about the confirmation dialog!  The dialog has then completely lost its effectiveness, serving only to slow down the interface without actually preventing any errors.</a:t>
            </a:r>
          </a:p>
          <a:p>
            <a:pPr eaLnBrk="1" hangingPunct="1"/>
            <a:r>
              <a:rPr lang="en-US">
                <a:latin typeface="Times New Roman" charset="0"/>
                <a:ea typeface="Arial" charset="0"/>
              </a:rPr>
              <a:t>In general, reversibility (i.e. </a:t>
            </a:r>
            <a:r>
              <a:rPr lang="en-US" b="1">
                <a:latin typeface="Times New Roman" charset="0"/>
                <a:ea typeface="Arial" charset="0"/>
              </a:rPr>
              <a:t>undo</a:t>
            </a:r>
            <a:r>
              <a:rPr lang="en-US">
                <a:latin typeface="Times New Roman" charset="0"/>
                <a:ea typeface="Arial" charset="0"/>
              </a:rPr>
              <a:t>) is a far better solution than confirmation.  Even a web interface can provide at least single-level undo (undoing the last operation).  Operations that are very hard to reverse may deserve confirmation, however.  For example, quitting an application with unsaved work is hard to undo – but a well-designed application could make even this undoable, using automatic save or keeping unsaved drafts in a special directory.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=5</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17</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503363" y="720725"/>
            <a:ext cx="4119562" cy="3089275"/>
          </a:xfrm>
          <a:ln/>
        </p:spPr>
      </p:sp>
      <p:sp>
        <p:nvSpPr>
          <p:cNvPr id="56323" name="Notes Placeholder 2"/>
          <p:cNvSpPr>
            <a:spLocks noGrp="1"/>
          </p:cNvSpPr>
          <p:nvPr>
            <p:ph type="body" idx="1"/>
          </p:nvPr>
        </p:nvSpPr>
        <p:spPr>
          <a:noFill/>
          <a:ln/>
        </p:spPr>
        <p:txBody>
          <a:bodyPr/>
          <a:lstStyle/>
          <a:p>
            <a:r>
              <a:rPr lang="en-US" dirty="0">
                <a:latin typeface="Times New Roman" charset="0"/>
                <a:ea typeface="Arial" charset="0"/>
              </a:rPr>
              <a:t>Good interfaces are </a:t>
            </a:r>
            <a:r>
              <a:rPr lang="en-US" b="1" dirty="0" err="1">
                <a:latin typeface="Times New Roman" charset="0"/>
                <a:ea typeface="Arial" charset="0"/>
              </a:rPr>
              <a:t>explorable</a:t>
            </a:r>
            <a:r>
              <a:rPr lang="en-US" dirty="0">
                <a:latin typeface="Times New Roman" charset="0"/>
                <a:ea typeface="Arial" charset="0"/>
              </a:rPr>
              <a:t>.</a:t>
            </a:r>
            <a:r>
              <a:rPr lang="en-US" b="1" dirty="0">
                <a:latin typeface="Times New Roman" charset="0"/>
                <a:ea typeface="Arial" charset="0"/>
              </a:rPr>
              <a:t> </a:t>
            </a:r>
            <a:r>
              <a:rPr lang="en-US" b="0" dirty="0" smtClean="0">
                <a:latin typeface="Times New Roman" charset="0"/>
                <a:ea typeface="Arial" charset="0"/>
              </a:rPr>
              <a:t>Recall that a major</a:t>
            </a:r>
            <a:r>
              <a:rPr lang="en-US" b="0" baseline="0" dirty="0" smtClean="0">
                <a:latin typeface="Times New Roman" charset="0"/>
                <a:ea typeface="Arial" charset="0"/>
              </a:rPr>
              <a:t> </a:t>
            </a:r>
            <a:r>
              <a:rPr lang="en-US" dirty="0" smtClean="0">
                <a:latin typeface="Times New Roman" charset="0"/>
                <a:ea typeface="Arial" charset="0"/>
              </a:rPr>
              <a:t>way </a:t>
            </a:r>
            <a:r>
              <a:rPr lang="en-US" dirty="0">
                <a:latin typeface="Times New Roman" charset="0"/>
                <a:ea typeface="Arial" charset="0"/>
              </a:rPr>
              <a:t>users learn is by </a:t>
            </a:r>
            <a:r>
              <a:rPr lang="en-US" dirty="0" smtClean="0">
                <a:latin typeface="Times New Roman" charset="0"/>
                <a:ea typeface="Arial" charset="0"/>
              </a:rPr>
              <a:t>doing: </a:t>
            </a:r>
            <a:r>
              <a:rPr lang="en-US" dirty="0">
                <a:latin typeface="Times New Roman" charset="0"/>
                <a:ea typeface="Arial" charset="0"/>
              </a:rPr>
              <a:t>poking around an interface, trying things out.  An interface should encourage this kind of exploration, not only by making things more visible, but also by making the consequences of errors less severe. For example, users navigating around a 3D world or a complex web site can easily get lost; give them an easy, obvious way to get back to some “home”, or default view.  Users should be able to explore the interface without fear of being trapped in a corner.</a:t>
            </a:r>
          </a:p>
          <a:p>
            <a:r>
              <a:rPr lang="en-US" b="1" dirty="0">
                <a:latin typeface="Times New Roman" charset="0"/>
                <a:ea typeface="Arial" charset="0"/>
              </a:rPr>
              <a:t>User control and freedom</a:t>
            </a:r>
            <a:r>
              <a:rPr lang="en-US" dirty="0">
                <a:latin typeface="Times New Roman" charset="0"/>
                <a:ea typeface="Arial" charset="0"/>
              </a:rPr>
              <a:t> (a term coined by </a:t>
            </a:r>
            <a:r>
              <a:rPr lang="en-US" dirty="0" err="1">
                <a:latin typeface="Times New Roman" charset="0"/>
                <a:ea typeface="Arial" charset="0"/>
              </a:rPr>
              <a:t>Jakob</a:t>
            </a:r>
            <a:r>
              <a:rPr lang="en-US" dirty="0">
                <a:latin typeface="Times New Roman" charset="0"/>
                <a:ea typeface="Arial" charset="0"/>
              </a:rPr>
              <a:t> Nielsen) is the idea that in the give and take between the user and the system, the user should have ultimate control.</a:t>
            </a:r>
          </a:p>
        </p:txBody>
      </p:sp>
      <p:sp>
        <p:nvSpPr>
          <p:cNvPr id="56324" name="Slide Number Placeholder 3"/>
          <p:cNvSpPr>
            <a:spLocks noGrp="1"/>
          </p:cNvSpPr>
          <p:nvPr>
            <p:ph type="sldNum" sz="quarter" idx="5"/>
          </p:nvPr>
        </p:nvSpPr>
        <p:spPr>
          <a:noFill/>
        </p:spPr>
        <p:txBody>
          <a:bodyPr/>
          <a:lstStyle/>
          <a:p>
            <a:pPr defTabSz="965200"/>
            <a:fld id="{FD807BC2-A4C2-5F43-AFB9-D7BF7C13C51E}" type="slidenum">
              <a:rPr lang="en-US"/>
              <a:pPr defTabSz="965200"/>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pPr defTabSz="965200"/>
            <a:fld id="{29A7EC08-1F1B-EC42-BE89-B70B43004368}" type="slidenum">
              <a:rPr lang="en-US"/>
              <a:pPr defTabSz="965200"/>
              <a:t>20</a:t>
            </a:fld>
            <a:endParaRPr lang="en-US"/>
          </a:p>
        </p:txBody>
      </p:sp>
      <p:sp>
        <p:nvSpPr>
          <p:cNvPr id="58371" name="Rectangle 2"/>
          <p:cNvSpPr>
            <a:spLocks noGrp="1" noRot="1" noChangeAspect="1" noChangeArrowheads="1" noTextEdit="1"/>
          </p:cNvSpPr>
          <p:nvPr>
            <p:ph type="sldImg"/>
          </p:nvPr>
        </p:nvSpPr>
        <p:spPr>
          <a:xfrm>
            <a:off x="1503363" y="720725"/>
            <a:ext cx="4119562" cy="3089275"/>
          </a:xfrm>
          <a:ln/>
        </p:spPr>
      </p:sp>
      <p:sp>
        <p:nvSpPr>
          <p:cNvPr id="58372" name="Rectangle 3"/>
          <p:cNvSpPr>
            <a:spLocks noGrp="1" noChangeArrowheads="1"/>
          </p:cNvSpPr>
          <p:nvPr>
            <p:ph type="body" idx="1"/>
          </p:nvPr>
        </p:nvSpPr>
        <p:spPr>
          <a:noFill/>
          <a:ln/>
        </p:spPr>
        <p:txBody>
          <a:bodyPr/>
          <a:lstStyle/>
          <a:p>
            <a:pPr eaLnBrk="1" hangingPunct="1"/>
            <a:r>
              <a:rPr lang="en-US">
                <a:latin typeface="Times New Roman" charset="0"/>
                <a:ea typeface="Arial" charset="0"/>
              </a:rPr>
              <a:t>The simplest kind of user control is a veto – the ability to </a:t>
            </a:r>
            <a:r>
              <a:rPr lang="en-US" b="1">
                <a:latin typeface="Times New Roman" charset="0"/>
                <a:ea typeface="Arial" charset="0"/>
              </a:rPr>
              <a:t>cancel</a:t>
            </a:r>
            <a:r>
              <a:rPr lang="en-US">
                <a:latin typeface="Times New Roman" charset="0"/>
                <a:ea typeface="Arial" charset="0"/>
              </a:rPr>
              <a:t> an operation, even if it was something they asked for. Users should not be trapped by the interface.  Long operations should not only have a progress bar, but a Cancel button too.  Likewise, every dialog box should have a Cancel button.  Where is it in this CuteFTP dialog box on the bottom?  As a user of this dialog, would you feel like you’re in control?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503363" y="720725"/>
            <a:ext cx="4119562" cy="3089275"/>
          </a:xfrm>
          <a:ln/>
        </p:spPr>
      </p:sp>
      <p:sp>
        <p:nvSpPr>
          <p:cNvPr id="60419" name="Notes Placeholder 2"/>
          <p:cNvSpPr>
            <a:spLocks noGrp="1"/>
          </p:cNvSpPr>
          <p:nvPr>
            <p:ph type="body" idx="1"/>
          </p:nvPr>
        </p:nvSpPr>
        <p:spPr>
          <a:noFill/>
          <a:ln/>
        </p:spPr>
        <p:txBody>
          <a:bodyPr/>
          <a:lstStyle/>
          <a:p>
            <a:r>
              <a:rPr lang="en-US" dirty="0">
                <a:latin typeface="Times New Roman" charset="0"/>
                <a:ea typeface="Arial" charset="0"/>
              </a:rPr>
              <a:t>Let’s look a little further at who controls the </a:t>
            </a:r>
            <a:r>
              <a:rPr lang="en-US" i="1" dirty="0">
                <a:latin typeface="Times New Roman" charset="0"/>
                <a:ea typeface="Arial" charset="0"/>
              </a:rPr>
              <a:t>dialog</a:t>
            </a:r>
            <a:r>
              <a:rPr lang="en-US" dirty="0">
                <a:latin typeface="Times New Roman" charset="0"/>
                <a:ea typeface="Arial" charset="0"/>
              </a:rPr>
              <a:t> between the user and the system.  (Here, </a:t>
            </a:r>
            <a:r>
              <a:rPr lang="en-US" i="1" dirty="0">
                <a:latin typeface="Times New Roman" charset="0"/>
                <a:ea typeface="Arial" charset="0"/>
              </a:rPr>
              <a:t>dialog</a:t>
            </a:r>
            <a:r>
              <a:rPr lang="en-US" dirty="0">
                <a:latin typeface="Times New Roman" charset="0"/>
                <a:ea typeface="Arial" charset="0"/>
              </a:rPr>
              <a:t> means the general pattern of back-and-forth communication between the user and the interface, as if the user and the system are having a conversation.  A </a:t>
            </a:r>
            <a:r>
              <a:rPr lang="en-US" i="1" dirty="0">
                <a:latin typeface="Times New Roman" charset="0"/>
                <a:ea typeface="Arial" charset="0"/>
              </a:rPr>
              <a:t>dialog box </a:t>
            </a:r>
            <a:r>
              <a:rPr lang="en-US" dirty="0">
                <a:latin typeface="Times New Roman" charset="0"/>
                <a:ea typeface="Arial" charset="0"/>
              </a:rPr>
              <a:t>is a specific kind of window, a design pattern used in a dialog.  We often say </a:t>
            </a:r>
            <a:r>
              <a:rPr lang="en-US" i="1" dirty="0">
                <a:latin typeface="Times New Roman" charset="0"/>
                <a:ea typeface="Arial" charset="0"/>
              </a:rPr>
              <a:t>dialog</a:t>
            </a:r>
            <a:r>
              <a:rPr lang="en-US" dirty="0">
                <a:latin typeface="Times New Roman" charset="0"/>
                <a:ea typeface="Arial" charset="0"/>
              </a:rPr>
              <a:t>  as a shorthand for </a:t>
            </a:r>
            <a:r>
              <a:rPr lang="en-US" i="1" dirty="0">
                <a:latin typeface="Times New Roman" charset="0"/>
                <a:ea typeface="Arial" charset="0"/>
              </a:rPr>
              <a:t>dialog box</a:t>
            </a:r>
            <a:r>
              <a:rPr lang="en-US" dirty="0">
                <a:latin typeface="Times New Roman" charset="0"/>
                <a:ea typeface="Arial" charset="0"/>
              </a:rPr>
              <a:t>, but hopefully the distinction will be obvious from context.)</a:t>
            </a:r>
          </a:p>
          <a:p>
            <a:r>
              <a:rPr lang="en-US" dirty="0">
                <a:latin typeface="Times New Roman" charset="0"/>
                <a:ea typeface="Arial" charset="0"/>
              </a:rPr>
              <a:t>We’ll contrast two patterns.  The </a:t>
            </a:r>
            <a:r>
              <a:rPr lang="en-US" b="1" dirty="0">
                <a:latin typeface="Times New Roman" charset="0"/>
                <a:ea typeface="Arial" charset="0"/>
              </a:rPr>
              <a:t>wizard </a:t>
            </a:r>
            <a:r>
              <a:rPr lang="en-US" dirty="0">
                <a:latin typeface="Times New Roman" charset="0"/>
                <a:ea typeface="Arial" charset="0"/>
              </a:rPr>
              <a:t>design pattern is a familiar pattern for improving the learnability of a complex interaction, by structuring it as a step-by-step process, </a:t>
            </a:r>
            <a:r>
              <a:rPr lang="en-US" dirty="0" smtClean="0">
                <a:latin typeface="Times New Roman" charset="0"/>
                <a:ea typeface="Arial" charset="0"/>
              </a:rPr>
              <a:t>showing each </a:t>
            </a:r>
            <a:r>
              <a:rPr lang="en-US" dirty="0">
                <a:latin typeface="Times New Roman" charset="0"/>
                <a:ea typeface="Arial" charset="0"/>
              </a:rPr>
              <a:t>step in a dialog.  Wizards are the conventional pattern for software installation.  In a wizard, the system controls the dialog – it dictates the steps, the ordering of the steps, and what it asks for at each step.  Imagine a travel agent who’s asking you a series of questions, and refuses to listen to what you say if it’s not relevant to the question they asked.  That’s a wizard.</a:t>
            </a:r>
          </a:p>
          <a:p>
            <a:r>
              <a:rPr lang="en-US" dirty="0">
                <a:latin typeface="Times New Roman" charset="0"/>
                <a:ea typeface="Arial" charset="0"/>
              </a:rPr>
              <a:t>Contrast that with the </a:t>
            </a:r>
            <a:r>
              <a:rPr lang="en-US" b="1" dirty="0">
                <a:latin typeface="Times New Roman" charset="0"/>
                <a:ea typeface="Arial" charset="0"/>
              </a:rPr>
              <a:t>center stage </a:t>
            </a:r>
            <a:r>
              <a:rPr lang="en-US" dirty="0">
                <a:latin typeface="Times New Roman" charset="0"/>
                <a:ea typeface="Arial" charset="0"/>
              </a:rPr>
              <a:t>pattern, which lays out data objects in the main section of the window, and gives the user a set of tools for operating on the objects.  In this case, the user controls the dialog, deciding which objects to select and which tools to pick up.</a:t>
            </a:r>
          </a:p>
          <a:p>
            <a:r>
              <a:rPr lang="en-US" dirty="0">
                <a:latin typeface="Times New Roman" charset="0"/>
                <a:ea typeface="Arial" charset="0"/>
              </a:rPr>
              <a:t>Wizards clearly restrict the user’s freedom, but for complex, infrequently-done tasks (like installation), the tradeoff is often worth it.  Note, however, that a good wizard has two key features: a Back button (for backing out of errors) and a Cancel button (for vetoing the operation entirely).  So even though the wizard pattern puts the system in control of the details,  the user still has </a:t>
            </a:r>
            <a:r>
              <a:rPr lang="en-US" b="1" dirty="0">
                <a:latin typeface="Times New Roman" charset="0"/>
                <a:ea typeface="Arial" charset="0"/>
              </a:rPr>
              <a:t>supervisory</a:t>
            </a:r>
            <a:r>
              <a:rPr lang="en-US" dirty="0">
                <a:latin typeface="Times New Roman" charset="0"/>
                <a:ea typeface="Arial" charset="0"/>
              </a:rPr>
              <a:t> control.</a:t>
            </a:r>
          </a:p>
        </p:txBody>
      </p:sp>
      <p:sp>
        <p:nvSpPr>
          <p:cNvPr id="60420" name="Slide Number Placeholder 3"/>
          <p:cNvSpPr>
            <a:spLocks noGrp="1"/>
          </p:cNvSpPr>
          <p:nvPr>
            <p:ph type="sldNum" sz="quarter" idx="5"/>
          </p:nvPr>
        </p:nvSpPr>
        <p:spPr>
          <a:noFill/>
        </p:spPr>
        <p:txBody>
          <a:bodyPr/>
          <a:lstStyle/>
          <a:p>
            <a:pPr defTabSz="965200"/>
            <a:fld id="{CC66AA06-3B35-964C-996F-C3995E434F73}" type="slidenum">
              <a:rPr lang="en-US"/>
              <a:pPr defTabSz="965200"/>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503363" y="720725"/>
            <a:ext cx="4119562" cy="3089275"/>
          </a:xfrm>
          <a:ln/>
        </p:spPr>
      </p:sp>
      <p:sp>
        <p:nvSpPr>
          <p:cNvPr id="62467" name="Notes Placeholder 2"/>
          <p:cNvSpPr>
            <a:spLocks noGrp="1"/>
          </p:cNvSpPr>
          <p:nvPr>
            <p:ph type="body" idx="1"/>
          </p:nvPr>
        </p:nvSpPr>
        <p:spPr>
          <a:noFill/>
          <a:ln/>
        </p:spPr>
        <p:txBody>
          <a:bodyPr/>
          <a:lstStyle/>
          <a:p>
            <a:pPr eaLnBrk="1" hangingPunct="1">
              <a:lnSpc>
                <a:spcPct val="90000"/>
              </a:lnSpc>
            </a:pPr>
            <a:r>
              <a:rPr lang="en-US">
                <a:latin typeface="Times New Roman" charset="0"/>
                <a:ea typeface="Arial" charset="0"/>
              </a:rPr>
              <a:t>One of the main reasons we build software in the first place is to </a:t>
            </a:r>
            <a:r>
              <a:rPr lang="en-US" i="1">
                <a:latin typeface="Times New Roman" charset="0"/>
                <a:ea typeface="Arial" charset="0"/>
              </a:rPr>
              <a:t>automate</a:t>
            </a:r>
            <a:r>
              <a:rPr lang="en-US">
                <a:latin typeface="Times New Roman" charset="0"/>
                <a:ea typeface="Arial" charset="0"/>
              </a:rPr>
              <a:t> a process, taking some burden off the human users.  But we can’t take away control entirely.  Users should be able to manually override automation.</a:t>
            </a:r>
          </a:p>
          <a:p>
            <a:pPr eaLnBrk="1" hangingPunct="1">
              <a:lnSpc>
                <a:spcPct val="90000"/>
              </a:lnSpc>
            </a:pPr>
            <a:r>
              <a:rPr lang="en-US">
                <a:latin typeface="Times New Roman" charset="0"/>
                <a:ea typeface="Arial" charset="0"/>
              </a:rPr>
              <a:t>The familiar Find &amp; Replace command is a simple example of this.  If Find &amp; Replace were perfectly automatable, then all we’d need is Replace All.  But the world isn’t that simple, and our documents are full of exceptions or incompletely-specified patterns, and there are plenty of cases where the user needs manual control over replacement – hence the Find Next and Replace buttons.</a:t>
            </a:r>
          </a:p>
          <a:p>
            <a:pPr eaLnBrk="1" hangingPunct="1">
              <a:lnSpc>
                <a:spcPct val="90000"/>
              </a:lnSpc>
            </a:pPr>
            <a:r>
              <a:rPr lang="en-US">
                <a:latin typeface="Times New Roman" charset="0"/>
                <a:ea typeface="Arial" charset="0"/>
              </a:rPr>
              <a:t>Google Maps offers an example of a different kind of control – starting with the output of an automatic algorithm (the shortest route between two points) and manually tweaking it (dragging the route around).  Systems that solve big or complex optimization problems should offer the user the opportunity to make these tweaks, since often there are constraints or preferences that are difficult to specify in advance, but can easily be seen when a solution is presented.</a:t>
            </a:r>
          </a:p>
          <a:p>
            <a:pPr eaLnBrk="1" hangingPunct="1">
              <a:lnSpc>
                <a:spcPct val="90000"/>
              </a:lnSpc>
            </a:pPr>
            <a:r>
              <a:rPr lang="en-US">
                <a:latin typeface="Times New Roman" charset="0"/>
                <a:ea typeface="Arial" charset="0"/>
              </a:rPr>
              <a:t>Some HCI researchers (prominently, Austin Henderson) argue that computer science in general, and corporate system developers in particular, have gone too far in trying to regularize the world, building systems that demand </a:t>
            </a:r>
            <a:r>
              <a:rPr lang="en-US" b="1">
                <a:latin typeface="Times New Roman" charset="0"/>
                <a:ea typeface="Arial" charset="0"/>
              </a:rPr>
              <a:t>coherence </a:t>
            </a:r>
            <a:r>
              <a:rPr lang="en-US">
                <a:latin typeface="Times New Roman" charset="0"/>
                <a:ea typeface="Arial" charset="0"/>
              </a:rPr>
              <a:t>from their users and their environment, expecting input that fits into expected categories and rejecting all others.  For example, stating that every person has a first name and a last name, or assuming that every city belongs to only one country, or demanding a single shipping address for an order, are claims about the coherence of the world.  But the real world is fuzzy, full of exceptions and oddities, and we should build </a:t>
            </a:r>
            <a:r>
              <a:rPr lang="en-US" b="1">
                <a:latin typeface="Times New Roman" charset="0"/>
                <a:ea typeface="Arial" charset="0"/>
              </a:rPr>
              <a:t>pliant systems</a:t>
            </a:r>
            <a:r>
              <a:rPr lang="en-US">
                <a:latin typeface="Times New Roman" charset="0"/>
                <a:ea typeface="Arial" charset="0"/>
              </a:rPr>
              <a:t> that can survive the exceptions.  A great example of how paper-based systems are pliant is the </a:t>
            </a:r>
            <a:r>
              <a:rPr lang="en-US" b="1">
                <a:latin typeface="Times New Roman" charset="0"/>
                <a:ea typeface="Arial" charset="0"/>
              </a:rPr>
              <a:t>marginal comment.</a:t>
            </a:r>
            <a:r>
              <a:rPr lang="en-US">
                <a:latin typeface="Times New Roman" charset="0"/>
                <a:ea typeface="Arial" charset="0"/>
              </a:rPr>
              <a:t>  Here’s a card from an old-fashioned card catalog.  You can easily distinguish the coherent typewritten data, which might fit neatly into a database system nowadays, from the marginalia.  Margins on paper forms are often used by experienced workers to get their jobs done when the form is inadequate.  We have a few design patterns for pliant user interfaces – such as comment fields (though they appear very rarely in business software!), and tagging instead of rigid hierarchies – but we don’t really know how to build systems that are coherent enough for automation yet still pliant enough for the real world.  (Jon Udell, “Scribbling in the Margins”, Infoworld, http://www.infoworld.com/article/04/04/09/15OPstrategic_1.html)</a:t>
            </a:r>
          </a:p>
        </p:txBody>
      </p:sp>
      <p:sp>
        <p:nvSpPr>
          <p:cNvPr id="62468" name="Slide Number Placeholder 3"/>
          <p:cNvSpPr>
            <a:spLocks noGrp="1"/>
          </p:cNvSpPr>
          <p:nvPr>
            <p:ph type="sldNum" sz="quarter" idx="5"/>
          </p:nvPr>
        </p:nvSpPr>
        <p:spPr>
          <a:noFill/>
        </p:spPr>
        <p:txBody>
          <a:bodyPr/>
          <a:lstStyle/>
          <a:p>
            <a:pPr defTabSz="965200"/>
            <a:fld id="{E52D1702-659F-1342-9802-BFAB254C25E6}" type="slidenum">
              <a:rPr lang="en-US"/>
              <a:pPr defTabSz="965200"/>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503363" y="720725"/>
            <a:ext cx="4119562" cy="3089275"/>
          </a:xfrm>
          <a:ln/>
        </p:spPr>
      </p:sp>
      <p:sp>
        <p:nvSpPr>
          <p:cNvPr id="64515" name="Notes Placeholder 2"/>
          <p:cNvSpPr>
            <a:spLocks noGrp="1"/>
          </p:cNvSpPr>
          <p:nvPr>
            <p:ph type="body" idx="1"/>
          </p:nvPr>
        </p:nvSpPr>
        <p:spPr>
          <a:noFill/>
          <a:ln/>
        </p:spPr>
        <p:txBody>
          <a:bodyPr/>
          <a:lstStyle/>
          <a:p>
            <a:r>
              <a:rPr lang="en-US">
                <a:latin typeface="Times New Roman" charset="0"/>
                <a:ea typeface="Arial" charset="0"/>
              </a:rPr>
              <a:t>Here’s an interesting problem related to who’s in control of the dialog.  Many interfaces interrupt users with questions, like the dialog boxes shown here.  If the answer is always the same, it’s clearly inefficient (and annoying) to keep asking the same question repeatedly – so many of these dialogs offer the option </a:t>
            </a:r>
            <a:r>
              <a:rPr lang="en-US" b="1">
                <a:latin typeface="Times New Roman" charset="0"/>
                <a:ea typeface="Arial" charset="0"/>
              </a:rPr>
              <a:t>Never ask me again</a:t>
            </a:r>
            <a:r>
              <a:rPr lang="en-US">
                <a:latin typeface="Times New Roman" charset="0"/>
                <a:ea typeface="Arial" charset="0"/>
              </a:rPr>
              <a:t>.</a:t>
            </a:r>
          </a:p>
          <a:p>
            <a:r>
              <a:rPr lang="en-US">
                <a:latin typeface="Times New Roman" charset="0"/>
                <a:ea typeface="Arial" charset="0"/>
              </a:rPr>
              <a:t>Good idea, and superficially seems to improve user control, because it’s like a veto over all future questions of the same type.  But suppose later the user wants to change their decision?  Because the </a:t>
            </a:r>
            <a:r>
              <a:rPr lang="en-US" i="1">
                <a:latin typeface="Times New Roman" charset="0"/>
                <a:ea typeface="Arial" charset="0"/>
              </a:rPr>
              <a:t>system </a:t>
            </a:r>
            <a:r>
              <a:rPr lang="en-US">
                <a:latin typeface="Times New Roman" charset="0"/>
                <a:ea typeface="Arial" charset="0"/>
              </a:rPr>
              <a:t>initiated this dialog, not the </a:t>
            </a:r>
            <a:r>
              <a:rPr lang="en-US" i="1">
                <a:latin typeface="Times New Roman" charset="0"/>
                <a:ea typeface="Arial" charset="0"/>
              </a:rPr>
              <a:t>user</a:t>
            </a:r>
            <a:r>
              <a:rPr lang="en-US">
                <a:latin typeface="Times New Roman" charset="0"/>
                <a:ea typeface="Arial" charset="0"/>
              </a:rPr>
              <a:t>, the user has no idea how to return to the question.  And the system has promised never to ask it again!  It’s a Catch-22.</a:t>
            </a:r>
          </a:p>
          <a:p>
            <a:r>
              <a:rPr lang="en-US">
                <a:latin typeface="Times New Roman" charset="0"/>
                <a:ea typeface="Arial" charset="0"/>
              </a:rPr>
              <a:t>One patch to this problem can be seen in the Firefox window on the right – a help message that tells the user where to look to undo the decision.  But remember that just because the user has seen a message doesn’t mean they’ve </a:t>
            </a:r>
            <a:r>
              <a:rPr lang="en-US" i="1">
                <a:latin typeface="Times New Roman" charset="0"/>
                <a:ea typeface="Arial" charset="0"/>
              </a:rPr>
              <a:t>learned </a:t>
            </a:r>
            <a:r>
              <a:rPr lang="en-US">
                <a:latin typeface="Times New Roman" charset="0"/>
                <a:ea typeface="Arial" charset="0"/>
              </a:rPr>
              <a:t>what it had to say.  It’s not clear that this really fixes the problem, but I haven’t seen any better solutions.</a:t>
            </a:r>
          </a:p>
        </p:txBody>
      </p:sp>
      <p:sp>
        <p:nvSpPr>
          <p:cNvPr id="64516" name="Slide Number Placeholder 3"/>
          <p:cNvSpPr>
            <a:spLocks noGrp="1"/>
          </p:cNvSpPr>
          <p:nvPr>
            <p:ph type="sldNum" sz="quarter" idx="5"/>
          </p:nvPr>
        </p:nvSpPr>
        <p:spPr>
          <a:noFill/>
        </p:spPr>
        <p:txBody>
          <a:bodyPr/>
          <a:lstStyle/>
          <a:p>
            <a:pPr defTabSz="965200"/>
            <a:fld id="{BFEF4796-3A0D-1948-8EE9-EEB1C48E5CD6}" type="slidenum">
              <a:rPr lang="en-US"/>
              <a:pPr defTabSz="965200"/>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843C8B75-93AF-6340-A134-B7A58D3709EC}" type="slidenum">
              <a:rPr lang="en-US"/>
              <a:pPr/>
              <a:t>2</a:t>
            </a:fld>
            <a:endParaRPr lang="en-US"/>
          </a:p>
        </p:txBody>
      </p:sp>
      <p:sp>
        <p:nvSpPr>
          <p:cNvPr id="21507" name="Rectangle 2"/>
          <p:cNvSpPr>
            <a:spLocks noGrp="1" noRot="1" noChangeAspect="1" noChangeArrowheads="1" noTextEdit="1"/>
          </p:cNvSpPr>
          <p:nvPr>
            <p:ph type="sldImg"/>
          </p:nvPr>
        </p:nvSpPr>
        <p:spPr>
          <a:xfrm>
            <a:off x="1503363" y="720725"/>
            <a:ext cx="4119562" cy="3089275"/>
          </a:xfrm>
          <a:ln/>
        </p:spPr>
      </p:sp>
      <p:sp>
        <p:nvSpPr>
          <p:cNvPr id="21508" name="Rectangle 3"/>
          <p:cNvSpPr>
            <a:spLocks noGrp="1" noChangeArrowheads="1"/>
          </p:cNvSpPr>
          <p:nvPr>
            <p:ph type="body" idx="1"/>
          </p:nvPr>
        </p:nvSpPr>
        <p:spPr>
          <a:noFill/>
          <a:ln/>
        </p:spPr>
        <p:txBody>
          <a:bodyPr/>
          <a:lstStyle/>
          <a:p>
            <a:pPr>
              <a:lnSpc>
                <a:spcPct val="80000"/>
              </a:lnSpc>
            </a:pPr>
            <a:r>
              <a:rPr lang="en-US" sz="1000" dirty="0">
                <a:solidFill>
                  <a:srgbClr val="000000"/>
                </a:solidFill>
                <a:latin typeface="Times New Roman" charset="0"/>
                <a:ea typeface="Arial" charset="0"/>
              </a:rPr>
              <a:t>Today’s candidate for the </a:t>
            </a:r>
            <a:r>
              <a:rPr lang="en-US" sz="1000" dirty="0" smtClean="0">
                <a:solidFill>
                  <a:srgbClr val="000000"/>
                </a:solidFill>
                <a:latin typeface="Times New Roman" charset="0"/>
                <a:ea typeface="Arial" charset="0"/>
              </a:rPr>
              <a:t>Hall</a:t>
            </a:r>
            <a:r>
              <a:rPr lang="en-US" sz="1000" baseline="0" dirty="0" smtClean="0">
                <a:solidFill>
                  <a:srgbClr val="000000"/>
                </a:solidFill>
                <a:latin typeface="Times New Roman" charset="0"/>
                <a:ea typeface="Arial" charset="0"/>
              </a:rPr>
              <a:t> </a:t>
            </a:r>
            <a:r>
              <a:rPr lang="en-US" sz="1000" dirty="0" smtClean="0">
                <a:solidFill>
                  <a:srgbClr val="000000"/>
                </a:solidFill>
                <a:latin typeface="Times New Roman" charset="0"/>
                <a:ea typeface="Arial" charset="0"/>
              </a:rPr>
              <a:t>of </a:t>
            </a:r>
            <a:r>
              <a:rPr lang="en-US" sz="1000" dirty="0">
                <a:solidFill>
                  <a:srgbClr val="000000"/>
                </a:solidFill>
                <a:latin typeface="Times New Roman" charset="0"/>
                <a:ea typeface="Arial" charset="0"/>
              </a:rPr>
              <a:t>Fame and Shame is the Windows calculator.  </a:t>
            </a:r>
          </a:p>
          <a:p>
            <a:pPr>
              <a:lnSpc>
                <a:spcPct val="80000"/>
              </a:lnSpc>
            </a:pPr>
            <a:r>
              <a:rPr lang="en-US" sz="1000" dirty="0">
                <a:solidFill>
                  <a:srgbClr val="000000"/>
                </a:solidFill>
                <a:latin typeface="Times New Roman" charset="0"/>
                <a:ea typeface="Arial" charset="0"/>
              </a:rPr>
              <a:t>It looks and works just like a familiar desk calculator, a stable interface that many people are familiar with.  It’s a familiar metaphor, and trivial for calculator users to pick up and use.</a:t>
            </a:r>
            <a:r>
              <a:rPr lang="en-US" sz="1000" baseline="0" dirty="0">
                <a:solidFill>
                  <a:srgbClr val="000000"/>
                </a:solidFill>
                <a:latin typeface="Times New Roman" charset="0"/>
                <a:ea typeface="Arial" charset="0"/>
              </a:rPr>
              <a:t>  </a:t>
            </a:r>
            <a:r>
              <a:rPr lang="en-US" sz="1000" dirty="0">
                <a:solidFill>
                  <a:srgbClr val="000000"/>
                </a:solidFill>
                <a:latin typeface="Times New Roman" charset="0"/>
                <a:ea typeface="Arial" charset="0"/>
              </a:rPr>
              <a:t>It deviates from the metaphor in some small ways, largely because the buttons are limited to text labels.  The square root button is labeled “</a:t>
            </a:r>
            <a:r>
              <a:rPr lang="en-US" sz="1000" dirty="0" err="1">
                <a:solidFill>
                  <a:srgbClr val="000000"/>
                </a:solidFill>
                <a:latin typeface="Times New Roman" charset="0"/>
                <a:ea typeface="Arial" charset="0"/>
              </a:rPr>
              <a:t>sqrt</a:t>
            </a:r>
            <a:r>
              <a:rPr lang="en-US" sz="1000" dirty="0">
                <a:solidFill>
                  <a:srgbClr val="000000"/>
                </a:solidFill>
                <a:latin typeface="Times New Roman" charset="0"/>
                <a:ea typeface="Arial" charset="0"/>
              </a:rPr>
              <a:t>” rather than the root symbol.  The multiplication operator is * instead of X.</a:t>
            </a:r>
          </a:p>
          <a:p>
            <a:pPr>
              <a:lnSpc>
                <a:spcPct val="80000"/>
              </a:lnSpc>
            </a:pPr>
            <a:r>
              <a:rPr lang="en-US" sz="1000" dirty="0">
                <a:solidFill>
                  <a:srgbClr val="000000"/>
                </a:solidFill>
                <a:latin typeface="Times New Roman" charset="0"/>
                <a:ea typeface="Arial" charset="0"/>
              </a:rPr>
              <a:t>But this interface adheres to its metaphor so carefully that it passes up some tremendous opportunities to </a:t>
            </a:r>
            <a:r>
              <a:rPr lang="en-US" sz="1000" i="1" dirty="0">
                <a:solidFill>
                  <a:srgbClr val="000000"/>
                </a:solidFill>
                <a:latin typeface="Times New Roman" charset="0"/>
                <a:ea typeface="Arial" charset="0"/>
              </a:rPr>
              <a:t>improve</a:t>
            </a:r>
            <a:r>
              <a:rPr lang="en-US" sz="1000" dirty="0">
                <a:solidFill>
                  <a:srgbClr val="000000"/>
                </a:solidFill>
                <a:latin typeface="Times New Roman" charset="0"/>
                <a:ea typeface="Arial" charset="0"/>
              </a:rPr>
              <a:t> on the desk calculator interface</a:t>
            </a:r>
            <a:r>
              <a:rPr lang="en-US" sz="1000" dirty="0" smtClean="0">
                <a:solidFill>
                  <a:srgbClr val="000000"/>
                </a:solidFill>
                <a:latin typeface="Times New Roman" charset="0"/>
                <a:ea typeface="Arial" charset="0"/>
              </a:rPr>
              <a:t>.</a:t>
            </a:r>
          </a:p>
          <a:p>
            <a:pPr marL="171450" indent="-171450">
              <a:lnSpc>
                <a:spcPct val="80000"/>
              </a:lnSpc>
              <a:buFontTx/>
              <a:buChar char="-"/>
            </a:pPr>
            <a:r>
              <a:rPr lang="en-US" sz="1000" dirty="0" smtClean="0">
                <a:solidFill>
                  <a:srgbClr val="000000"/>
                </a:solidFill>
                <a:latin typeface="Times New Roman" charset="0"/>
                <a:ea typeface="Arial" charset="0"/>
              </a:rPr>
              <a:t>There</a:t>
            </a:r>
            <a:r>
              <a:rPr lang="en-US" sz="1000" baseline="0" dirty="0" smtClean="0">
                <a:solidFill>
                  <a:srgbClr val="000000"/>
                </a:solidFill>
                <a:latin typeface="Times New Roman" charset="0"/>
                <a:ea typeface="Arial" charset="0"/>
              </a:rPr>
              <a:t> are </a:t>
            </a:r>
            <a:r>
              <a:rPr lang="en-US" sz="1000" dirty="0" smtClean="0">
                <a:solidFill>
                  <a:srgbClr val="000000"/>
                </a:solidFill>
                <a:latin typeface="Times New Roman" charset="0"/>
                <a:ea typeface="Arial" charset="0"/>
              </a:rPr>
              <a:t>invisible </a:t>
            </a:r>
            <a:r>
              <a:rPr lang="en-US" sz="1000" b="1" dirty="0" smtClean="0">
                <a:solidFill>
                  <a:srgbClr val="000000"/>
                </a:solidFill>
                <a:latin typeface="Times New Roman" charset="0"/>
                <a:ea typeface="Arial" charset="0"/>
              </a:rPr>
              <a:t>modes </a:t>
            </a:r>
            <a:r>
              <a:rPr lang="en-US" sz="1000" dirty="0" smtClean="0">
                <a:solidFill>
                  <a:srgbClr val="000000"/>
                </a:solidFill>
                <a:latin typeface="Times New Roman" charset="0"/>
                <a:ea typeface="Arial" charset="0"/>
              </a:rPr>
              <a:t>in a desktop calculator</a:t>
            </a:r>
            <a:r>
              <a:rPr lang="en-US" sz="1000" baseline="0" dirty="0" smtClean="0">
                <a:solidFill>
                  <a:srgbClr val="000000"/>
                </a:solidFill>
                <a:latin typeface="Times New Roman" charset="0"/>
                <a:ea typeface="Arial" charset="0"/>
              </a:rPr>
              <a:t> – states where pressing a number button does different things.  What are these modes?  How could they be made </a:t>
            </a:r>
            <a:r>
              <a:rPr lang="en-US" sz="1000" dirty="0" smtClean="0">
                <a:solidFill>
                  <a:srgbClr val="000000"/>
                </a:solidFill>
                <a:latin typeface="Times New Roman" charset="0"/>
                <a:ea typeface="Arial" charset="0"/>
              </a:rPr>
              <a:t>more visible?</a:t>
            </a:r>
          </a:p>
          <a:p>
            <a:pPr marL="171450" indent="-171450">
              <a:lnSpc>
                <a:spcPct val="80000"/>
              </a:lnSpc>
              <a:buFontTx/>
              <a:buChar char="-"/>
            </a:pPr>
            <a:r>
              <a:rPr lang="en-US" sz="1000" baseline="0" dirty="0" smtClean="0">
                <a:solidFill>
                  <a:srgbClr val="000000"/>
                </a:solidFill>
                <a:latin typeface="Times New Roman" charset="0"/>
                <a:ea typeface="Arial" charset="0"/>
              </a:rPr>
              <a:t>What aspects of this interface depend on knowledge in the head?  Contrast, for example, the Backspace button with the CE button right next to it.</a:t>
            </a:r>
          </a:p>
          <a:p>
            <a:pPr marL="171450" indent="-171450">
              <a:lnSpc>
                <a:spcPct val="80000"/>
              </a:lnSpc>
              <a:buFontTx/>
              <a:buChar char="-"/>
            </a:pPr>
            <a:r>
              <a:rPr lang="en-US" sz="1000" baseline="0" dirty="0" smtClean="0">
                <a:solidFill>
                  <a:srgbClr val="000000"/>
                </a:solidFill>
                <a:latin typeface="Times New Roman" charset="0"/>
                <a:ea typeface="Arial" charset="0"/>
              </a:rPr>
              <a:t>The UI has many affordances for mouse operation – clearly clickable buttons.  But what about the </a:t>
            </a:r>
            <a:r>
              <a:rPr lang="en-US" sz="1000" b="1" baseline="0" dirty="0" smtClean="0">
                <a:solidFill>
                  <a:srgbClr val="000000"/>
                </a:solidFill>
                <a:latin typeface="Times New Roman" charset="0"/>
                <a:ea typeface="Arial" charset="0"/>
              </a:rPr>
              <a:t>keyboard</a:t>
            </a:r>
            <a:r>
              <a:rPr lang="en-US" sz="1000" b="0" baseline="0" dirty="0" smtClean="0">
                <a:solidFill>
                  <a:srgbClr val="000000"/>
                </a:solidFill>
                <a:latin typeface="Times New Roman" charset="0"/>
                <a:ea typeface="Arial" charset="0"/>
              </a:rPr>
              <a:t> – is it visible that keyboard can be used?  How could you fix that?</a:t>
            </a:r>
            <a:endParaRPr lang="en-US" sz="1000" baseline="0" dirty="0" smtClean="0">
              <a:solidFill>
                <a:srgbClr val="000000"/>
              </a:solidFill>
              <a:latin typeface="Times New Roman" charset="0"/>
              <a:ea typeface="Arial" charset="0"/>
            </a:endParaRPr>
          </a:p>
          <a:p>
            <a:pPr>
              <a:lnSpc>
                <a:spcPct val="80000"/>
              </a:lnSpc>
            </a:pPr>
            <a:endParaRPr lang="en-US" sz="1000" dirty="0">
              <a:solidFill>
                <a:srgbClr val="000000"/>
              </a:solidFill>
              <a:latin typeface="Times New Roman" charset="0"/>
              <a:ea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503363" y="720725"/>
            <a:ext cx="4119562" cy="3089275"/>
          </a:xfrm>
          <a:ln/>
        </p:spPr>
      </p:sp>
      <p:sp>
        <p:nvSpPr>
          <p:cNvPr id="66563" name="Notes Placeholder 2"/>
          <p:cNvSpPr>
            <a:spLocks noGrp="1"/>
          </p:cNvSpPr>
          <p:nvPr>
            <p:ph type="body" idx="1"/>
          </p:nvPr>
        </p:nvSpPr>
        <p:spPr>
          <a:noFill/>
          <a:ln/>
        </p:spPr>
        <p:txBody>
          <a:bodyPr/>
          <a:lstStyle/>
          <a:p>
            <a:r>
              <a:rPr lang="en-US">
                <a:latin typeface="Times New Roman" charset="0"/>
                <a:ea typeface="Arial" charset="0"/>
              </a:rPr>
              <a:t>So we’ve discussed user control over the dialog.  Let’s now consider user control over the data itself.</a:t>
            </a:r>
          </a:p>
          <a:p>
            <a:r>
              <a:rPr lang="en-US">
                <a:latin typeface="Times New Roman" charset="0"/>
                <a:ea typeface="Arial" charset="0"/>
              </a:rPr>
              <a:t>Editing is important.  If the user is asked to provide any kind of data – whether it’s the name of an object, a list of email attachments, or the position of a rectangle – the interface should provide a way to go back and change what the user originally entered – rename the object, add or remove attachments, move around that rectangle some more.  Data that is initialized by the user but can never again be touched will frustrate user control and freedom.</a:t>
            </a:r>
          </a:p>
          <a:p>
            <a:r>
              <a:rPr lang="en-US">
                <a:latin typeface="Times New Roman" charset="0"/>
                <a:ea typeface="Arial" charset="0"/>
              </a:rPr>
              <a:t>Keep CRUD in mind – if you can Create an object or data field, you should be able to Read, Update, and Delete it, too.</a:t>
            </a:r>
          </a:p>
          <a:p>
            <a:r>
              <a:rPr lang="en-US">
                <a:latin typeface="Times New Roman" charset="0"/>
                <a:ea typeface="Arial" charset="0"/>
              </a:rPr>
              <a:t>Providing user control and freedom can have strong effects on your backend model.  You’ll have to make sure data are mutable.  If you built your backend assuming that a user-provided piece of data would never change once it had been created, then you may have trouble building a good UI.  One way that can happen is if you try to use user-provided data as a unique identifier in a database, like the user’s name, or their email address, or their phone number, or the title of a document.  That’s generally not a good practice, because if any other object stores a reference to the identifier, then the user won’t be able to edit the identifier without breaking that reference.</a:t>
            </a:r>
          </a:p>
        </p:txBody>
      </p:sp>
      <p:sp>
        <p:nvSpPr>
          <p:cNvPr id="66564" name="Slide Number Placeholder 3"/>
          <p:cNvSpPr>
            <a:spLocks noGrp="1"/>
          </p:cNvSpPr>
          <p:nvPr>
            <p:ph type="sldNum" sz="quarter" idx="5"/>
          </p:nvPr>
        </p:nvSpPr>
        <p:spPr>
          <a:noFill/>
        </p:spPr>
        <p:txBody>
          <a:bodyPr/>
          <a:lstStyle/>
          <a:p>
            <a:pPr defTabSz="965200"/>
            <a:fld id="{DBD6D3FC-134B-154E-B073-B4E9545CCBC8}" type="slidenum">
              <a:rPr lang="en-US"/>
              <a:pPr defTabSz="965200"/>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503363" y="720725"/>
            <a:ext cx="4119562" cy="3089275"/>
          </a:xfrm>
          <a:ln/>
        </p:spPr>
      </p:sp>
      <p:sp>
        <p:nvSpPr>
          <p:cNvPr id="68611" name="Notes Placeholder 2"/>
          <p:cNvSpPr>
            <a:spLocks noGrp="1"/>
          </p:cNvSpPr>
          <p:nvPr>
            <p:ph type="body" idx="1"/>
          </p:nvPr>
        </p:nvSpPr>
        <p:spPr>
          <a:noFill/>
          <a:ln/>
        </p:spPr>
        <p:txBody>
          <a:bodyPr/>
          <a:lstStyle/>
          <a:p>
            <a:r>
              <a:rPr lang="en-US">
                <a:latin typeface="Times New Roman" charset="0"/>
                <a:ea typeface="Arial" charset="0"/>
              </a:rPr>
              <a:t>If an interface allows users to name things, then users should be free to choose long, descriptive names, with any characters or punctuation they want. Artificial limits on length or content should be avoided.  DOS used to have a strong limit on filenames, an 8 character name and a 3 character extension, and a variety of punctuation characters are forbidden from filenames.  Echoes of these limits persist in Windows even today.</a:t>
            </a:r>
          </a:p>
          <a:p>
            <a:r>
              <a:rPr lang="en-US">
                <a:latin typeface="Times New Roman" charset="0"/>
                <a:ea typeface="Arial" charset="0"/>
              </a:rPr>
              <a:t>Here’s a bizarre requirement from Facebook (source: Error'd - The Daily WTF).  No doubt the programmer’s intention was to reject randomly-generated or nonsensical names which would reduce Facebook’s appearance of professionalism, but the rule clearly doesn’t work.</a:t>
            </a:r>
          </a:p>
          <a:p>
            <a:endParaRPr lang="en-US">
              <a:latin typeface="Times New Roman" charset="0"/>
              <a:ea typeface="Arial" charset="0"/>
            </a:endParaRPr>
          </a:p>
          <a:p>
            <a:endParaRPr lang="en-US">
              <a:latin typeface="Times New Roman" charset="0"/>
              <a:ea typeface="Arial" charset="0"/>
            </a:endParaRPr>
          </a:p>
        </p:txBody>
      </p:sp>
      <p:sp>
        <p:nvSpPr>
          <p:cNvPr id="68612" name="Slide Number Placeholder 3"/>
          <p:cNvSpPr>
            <a:spLocks noGrp="1"/>
          </p:cNvSpPr>
          <p:nvPr>
            <p:ph type="sldNum" sz="quarter" idx="5"/>
          </p:nvPr>
        </p:nvSpPr>
        <p:spPr>
          <a:noFill/>
        </p:spPr>
        <p:txBody>
          <a:bodyPr/>
          <a:lstStyle/>
          <a:p>
            <a:pPr defTabSz="965200"/>
            <a:fld id="{EAF318D5-27A4-AE4A-A0E1-7340732CD1DD}" type="slidenum">
              <a:rPr lang="en-US"/>
              <a:pPr defTabSz="965200"/>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=5</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26</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503363" y="720725"/>
            <a:ext cx="4119562" cy="3089275"/>
          </a:xfrm>
          <a:ln/>
        </p:spPr>
      </p:sp>
      <p:sp>
        <p:nvSpPr>
          <p:cNvPr id="70659" name="Notes Placeholder 2"/>
          <p:cNvSpPr>
            <a:spLocks noGrp="1"/>
          </p:cNvSpPr>
          <p:nvPr>
            <p:ph type="body" idx="1"/>
          </p:nvPr>
        </p:nvSpPr>
        <p:spPr>
          <a:noFill/>
          <a:ln/>
        </p:spPr>
        <p:txBody>
          <a:bodyPr/>
          <a:lstStyle/>
          <a:p>
            <a:pPr eaLnBrk="1" hangingPunct="1"/>
            <a:r>
              <a:rPr lang="en-US">
                <a:latin typeface="Times New Roman" charset="0"/>
                <a:ea typeface="Arial" charset="0"/>
              </a:rPr>
              <a:t>If Cancel is the most common answer for user control over dialog, then Undo is the most common answer to user control over data.  Undo has been around in desktop applications since the dark ages of the first Macintosh, if not before.  The first Mac applications supported only </a:t>
            </a:r>
            <a:r>
              <a:rPr lang="en-US" b="1">
                <a:latin typeface="Times New Roman" charset="0"/>
                <a:ea typeface="Arial" charset="0"/>
              </a:rPr>
              <a:t>single-level undo</a:t>
            </a:r>
            <a:r>
              <a:rPr lang="en-US">
                <a:latin typeface="Times New Roman" charset="0"/>
                <a:ea typeface="Arial" charset="0"/>
              </a:rPr>
              <a:t> – that is, you could undo the last command, but no farther. This was largely due to memory constraints, and modern desktop applications allow unlimited undo (or so much that it makes no difference given the current interface for Undo – nobody is going to press Ctrl-Z 1000 times, after all).</a:t>
            </a:r>
          </a:p>
          <a:p>
            <a:pPr eaLnBrk="1" hangingPunct="1"/>
            <a:r>
              <a:rPr lang="en-US">
                <a:latin typeface="Times New Roman" charset="0"/>
                <a:ea typeface="Arial" charset="0"/>
              </a:rPr>
              <a:t>Undo is also gradually appearing in web applications, like GMail.  GMail’s interface (shown here) only supports single undo.  But other web applications support much longer undo histories, particularly apps designed for collaboration, like wikis.  In these apps, undo typically takes the form of a revision history, rather than an undo command.</a:t>
            </a:r>
          </a:p>
          <a:p>
            <a:pPr eaLnBrk="1" hangingPunct="1"/>
            <a:endParaRPr lang="en-US">
              <a:latin typeface="Times New Roman" charset="0"/>
              <a:ea typeface="Arial" charset="0"/>
            </a:endParaRPr>
          </a:p>
        </p:txBody>
      </p:sp>
      <p:sp>
        <p:nvSpPr>
          <p:cNvPr id="70660" name="Slide Number Placeholder 3"/>
          <p:cNvSpPr>
            <a:spLocks noGrp="1"/>
          </p:cNvSpPr>
          <p:nvPr>
            <p:ph type="sldNum" sz="quarter" idx="5"/>
          </p:nvPr>
        </p:nvSpPr>
        <p:spPr>
          <a:noFill/>
        </p:spPr>
        <p:txBody>
          <a:bodyPr/>
          <a:lstStyle/>
          <a:p>
            <a:pPr defTabSz="965200"/>
            <a:fld id="{359582D6-F7C7-5442-84B2-85D86035AA8B}" type="slidenum">
              <a:rPr lang="en-US"/>
              <a:pPr defTabSz="965200"/>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defTabSz="965200"/>
            <a:fld id="{6E5FEF07-0C4E-B64A-92C1-6B58F8DF7D7D}" type="slidenum">
              <a:rPr lang="en-US"/>
              <a:pPr defTabSz="965200"/>
              <a:t>29</a:t>
            </a:fld>
            <a:endParaRPr lang="en-US"/>
          </a:p>
        </p:txBody>
      </p:sp>
      <p:sp>
        <p:nvSpPr>
          <p:cNvPr id="72707" name="Rectangle 2"/>
          <p:cNvSpPr>
            <a:spLocks noGrp="1" noRot="1" noChangeAspect="1" noChangeArrowheads="1" noTextEdit="1"/>
          </p:cNvSpPr>
          <p:nvPr>
            <p:ph type="sldImg"/>
          </p:nvPr>
        </p:nvSpPr>
        <p:spPr>
          <a:xfrm>
            <a:off x="1503363" y="720725"/>
            <a:ext cx="4119562" cy="3089275"/>
          </a:xfrm>
          <a:ln/>
        </p:spPr>
      </p:sp>
      <p:sp>
        <p:nvSpPr>
          <p:cNvPr id="72708" name="Rectangle 3"/>
          <p:cNvSpPr>
            <a:spLocks noGrp="1" noChangeArrowheads="1"/>
          </p:cNvSpPr>
          <p:nvPr>
            <p:ph type="body" idx="1"/>
          </p:nvPr>
        </p:nvSpPr>
        <p:spPr>
          <a:noFill/>
          <a:ln/>
        </p:spPr>
        <p:txBody>
          <a:bodyPr/>
          <a:lstStyle/>
          <a:p>
            <a:r>
              <a:rPr lang="en-US">
                <a:latin typeface="Times New Roman" charset="0"/>
                <a:ea typeface="Arial" charset="0"/>
              </a:rPr>
              <a:t>You may think it’s obvious what the Undo command does: it reverses the effect of the user’s last action.  But it’s not as simple as that. Undo’s behavior can be mysterious.  Undo is an example of a case where the system model is not well communicated by the user interface.  The actions managed by Undo are not visible; there’s no persistent, visual representation showing the next action to be undone.  (Not quite true: in well-designed interfaces, the Undo menu command’s label gives a hint, like “Undo Typing” or “Undo Bold”.  But it’s not prominent, so it doesn’t particularly help a user form their mental model from ordinary use.)  If you ask users to predict what effect Undo will have in some particular case, they may have no idea.  </a:t>
            </a:r>
          </a:p>
          <a:p>
            <a:r>
              <a:rPr lang="en-US">
                <a:latin typeface="Times New Roman" charset="0"/>
                <a:ea typeface="Arial" charset="0"/>
              </a:rPr>
              <a:t>Let’s look at some of the questions we should ask when we’re designing an undo mechanism.</a:t>
            </a:r>
          </a:p>
          <a:p>
            <a:endParaRPr lang="en-US">
              <a:latin typeface="Times New Roman" charset="0"/>
              <a:ea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pPr defTabSz="965200"/>
            <a:fld id="{92FE6413-BF49-DC48-AAAC-9821B46AA47A}" type="slidenum">
              <a:rPr lang="en-US"/>
              <a:pPr defTabSz="965200"/>
              <a:t>30</a:t>
            </a:fld>
            <a:endParaRPr lang="en-US"/>
          </a:p>
        </p:txBody>
      </p:sp>
      <p:sp>
        <p:nvSpPr>
          <p:cNvPr id="74755" name="Rectangle 2"/>
          <p:cNvSpPr>
            <a:spLocks noGrp="1" noRot="1" noChangeAspect="1" noChangeArrowheads="1" noTextEdit="1"/>
          </p:cNvSpPr>
          <p:nvPr>
            <p:ph type="sldImg"/>
          </p:nvPr>
        </p:nvSpPr>
        <p:spPr>
          <a:xfrm>
            <a:off x="1503363" y="720725"/>
            <a:ext cx="4119562" cy="3089275"/>
          </a:xfrm>
          <a:ln/>
        </p:spPr>
      </p:sp>
      <p:sp>
        <p:nvSpPr>
          <p:cNvPr id="74756" name="Rectangle 3"/>
          <p:cNvSpPr>
            <a:spLocks noGrp="1" noChangeArrowheads="1"/>
          </p:cNvSpPr>
          <p:nvPr>
            <p:ph type="body" idx="1"/>
          </p:nvPr>
        </p:nvSpPr>
        <p:spPr>
          <a:noFill/>
          <a:ln/>
        </p:spPr>
        <p:txBody>
          <a:bodyPr/>
          <a:lstStyle/>
          <a:p>
            <a:r>
              <a:rPr lang="en-US">
                <a:latin typeface="Times New Roman" charset="0"/>
                <a:ea typeface="Arial" charset="0"/>
              </a:rPr>
              <a:t>Undo reverses the last action made by the user, but it’s not necessarily the last one in the global stream. There is no global Undo in current GUI environments.  Each application, sometimes even each widget, offers its own Undo command. A particular Undo command will only affect the action stream of the application or widget that it controls – so it will undo the last action in that application or widget’s stream, which isn’t necessarily the last command the user issued to the system as a whole.</a:t>
            </a:r>
          </a:p>
          <a:p>
            <a:r>
              <a:rPr lang="en-US">
                <a:latin typeface="Times New Roman" charset="0"/>
                <a:ea typeface="Arial" charset="0"/>
              </a:rPr>
              <a:t>Some applications use a separate action stream for each window.  Microsoft Office works this way, for example.  If you type something into Word document A, then type something else into Word document B, then switch back to A and invoke Undo, then A’s insert will be undone – even though B’s insert is the last one you actually performed.</a:t>
            </a:r>
          </a:p>
          <a:p>
            <a:r>
              <a:rPr lang="en-US">
                <a:latin typeface="Times New Roman" charset="0"/>
                <a:ea typeface="Arial" charset="0"/>
              </a:rPr>
              <a:t>Other applications treat each </a:t>
            </a:r>
            <a:r>
              <a:rPr lang="en-US" i="1">
                <a:latin typeface="Times New Roman" charset="0"/>
                <a:ea typeface="Arial" charset="0"/>
              </a:rPr>
              <a:t>text widget</a:t>
            </a:r>
            <a:r>
              <a:rPr lang="en-US">
                <a:latin typeface="Times New Roman" charset="0"/>
                <a:ea typeface="Arial" charset="0"/>
              </a:rPr>
              <a:t> as a separate action stream.  Web browsers behave this way.  Try visiting a form in a web browser, and type something into two different fields.  You’ll find that Undo only affects the field with the current keyboard focus, ignoring actions you made on any other fields.  Changes made in other kinds of form widgets – drop-down menus or listboxes, for example – aren’t added to </a:t>
            </a:r>
            <a:r>
              <a:rPr lang="en-US" i="1">
                <a:latin typeface="Times New Roman" charset="0"/>
                <a:ea typeface="Arial" charset="0"/>
              </a:rPr>
              <a:t>any</a:t>
            </a:r>
            <a:r>
              <a:rPr lang="en-US">
                <a:latin typeface="Times New Roman" charset="0"/>
                <a:ea typeface="Arial" charset="0"/>
              </a:rPr>
              <a:t> action stream.</a:t>
            </a:r>
          </a:p>
          <a:p>
            <a:r>
              <a:rPr lang="en-US">
                <a:latin typeface="Times New Roman" charset="0"/>
                <a:ea typeface="Arial" charset="0"/>
              </a:rPr>
              <a:t>Applications with multiple simultaneous users – such as a shared network whiteboard, where anybody can scribble on it – face the question of whether Undo should affect only your own actions, or everybody’s actions.  Usually, the best answer to this question is only your own actions, unless you have some kind of floor control mechanism that prevents people from working simultaneously [Abowd &amp; Dix, “Giving undo attention,” </a:t>
            </a:r>
            <a:r>
              <a:rPr lang="en-US" i="1">
                <a:latin typeface="Times New Roman" charset="0"/>
                <a:ea typeface="Arial" charset="0"/>
              </a:rPr>
              <a:t>Interacting with Computers</a:t>
            </a:r>
            <a:r>
              <a:rPr lang="en-US">
                <a:latin typeface="Times New Roman" charset="0"/>
                <a:ea typeface="Arial" charset="0"/>
              </a:rPr>
              <a:t>, v4 n3, 1992].</a:t>
            </a:r>
            <a:endParaRPr lang="en-US" i="1">
              <a:latin typeface="Times New Roman" charset="0"/>
              <a:ea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65200"/>
            <a:fld id="{0F0A6CB9-3A78-8C40-AB4E-214C2BE93AC3}" type="slidenum">
              <a:rPr lang="en-US"/>
              <a:pPr defTabSz="965200"/>
              <a:t>31</a:t>
            </a:fld>
            <a:endParaRPr lang="en-US"/>
          </a:p>
        </p:txBody>
      </p:sp>
      <p:sp>
        <p:nvSpPr>
          <p:cNvPr id="76803" name="Rectangle 2"/>
          <p:cNvSpPr>
            <a:spLocks noGrp="1" noRot="1" noChangeAspect="1" noChangeArrowheads="1" noTextEdit="1"/>
          </p:cNvSpPr>
          <p:nvPr>
            <p:ph type="sldImg"/>
          </p:nvPr>
        </p:nvSpPr>
        <p:spPr>
          <a:xfrm>
            <a:off x="1503363" y="720725"/>
            <a:ext cx="4119562" cy="3089275"/>
          </a:xfrm>
          <a:ln/>
        </p:spPr>
      </p:sp>
      <p:sp>
        <p:nvSpPr>
          <p:cNvPr id="76804" name="Rectangle 3"/>
          <p:cNvSpPr>
            <a:spLocks noGrp="1" noChangeArrowheads="1"/>
          </p:cNvSpPr>
          <p:nvPr>
            <p:ph type="body" idx="1"/>
          </p:nvPr>
        </p:nvSpPr>
        <p:spPr>
          <a:noFill/>
          <a:ln/>
        </p:spPr>
        <p:txBody>
          <a:bodyPr/>
          <a:lstStyle/>
          <a:p>
            <a:r>
              <a:rPr lang="en-US">
                <a:latin typeface="Times New Roman" charset="0"/>
                <a:ea typeface="Arial" charset="0"/>
              </a:rPr>
              <a:t>Once you’ve decided which stream of actions to undo, the next question is, how is the stream divided into units?  This is important because Undo reverses the last unit action of the stream.</a:t>
            </a:r>
          </a:p>
          <a:p>
            <a:r>
              <a:rPr lang="en-US">
                <a:latin typeface="Times New Roman" charset="0"/>
                <a:ea typeface="Arial" charset="0"/>
              </a:rPr>
              <a:t>Dividing at the </a:t>
            </a:r>
            <a:r>
              <a:rPr lang="en-US" b="1">
                <a:latin typeface="Times New Roman" charset="0"/>
                <a:ea typeface="Arial" charset="0"/>
              </a:rPr>
              <a:t>lexical</a:t>
            </a:r>
            <a:r>
              <a:rPr lang="en-US">
                <a:latin typeface="Times New Roman" charset="0"/>
                <a:ea typeface="Arial" charset="0"/>
              </a:rPr>
              <a:t> </a:t>
            </a:r>
            <a:r>
              <a:rPr lang="en-US" b="1">
                <a:latin typeface="Times New Roman" charset="0"/>
                <a:ea typeface="Arial" charset="0"/>
              </a:rPr>
              <a:t>level</a:t>
            </a:r>
            <a:r>
              <a:rPr lang="en-US">
                <a:latin typeface="Times New Roman" charset="0"/>
                <a:ea typeface="Arial" charset="0"/>
              </a:rPr>
              <a:t> means low-level input events, so Undo might reverse the very last keyboard or mouse change.  For example, if you just did a drag-and-drop, invoking Undo might undo your mouse button release, putting you back into drag-and-drop mode and allowing you to drop somewhere else.  No user interface (that I know of) implements lexical Undo in a systematic way; it’s not clear how to get it right (since you’re not holding the button down anymore!), and it’s probably not what users want.</a:t>
            </a:r>
          </a:p>
          <a:p>
            <a:r>
              <a:rPr lang="en-US">
                <a:latin typeface="Times New Roman" charset="0"/>
                <a:ea typeface="Arial" charset="0"/>
              </a:rPr>
              <a:t>At the </a:t>
            </a:r>
            <a:r>
              <a:rPr lang="en-US" b="1">
                <a:latin typeface="Times New Roman" charset="0"/>
                <a:ea typeface="Arial" charset="0"/>
              </a:rPr>
              <a:t>syntactic level</a:t>
            </a:r>
            <a:r>
              <a:rPr lang="en-US">
                <a:latin typeface="Times New Roman" charset="0"/>
                <a:ea typeface="Arial" charset="0"/>
              </a:rPr>
              <a:t>, you would undo commands or onscreen button presses.  For menu items and toolbar buttons, this is the right thing.  But if you just finished a dialog – say, using the Font dialog, or selecting a Color – then this would undo the OK button press, returning you into the dialog box.  Most applications don’t do it at this level either.</a:t>
            </a:r>
          </a:p>
          <a:p>
            <a:r>
              <a:rPr lang="en-US">
                <a:latin typeface="Times New Roman" charset="0"/>
                <a:ea typeface="Arial" charset="0"/>
              </a:rPr>
              <a:t>The </a:t>
            </a:r>
            <a:r>
              <a:rPr lang="en-US" b="1">
                <a:latin typeface="Times New Roman" charset="0"/>
                <a:ea typeface="Arial" charset="0"/>
              </a:rPr>
              <a:t>semantic level</a:t>
            </a:r>
            <a:r>
              <a:rPr lang="en-US">
                <a:latin typeface="Times New Roman" charset="0"/>
                <a:ea typeface="Arial" charset="0"/>
              </a:rPr>
              <a:t> is what most designers choose, where Undo reverses the most recent change to the backend model – whether it was caused by a simple command, like Boldface, or a complicated dialog, like Page Layout.  That’s great for one kind of user control and freedom, since it makes complex changes just as easy to back out of as simple changes.  But what if you just completed a long wizard dialog, only to discover that it didn’t do what you wanted, and Undo only reverses the effect of the </a:t>
            </a:r>
            <a:r>
              <a:rPr lang="en-US" i="1">
                <a:latin typeface="Times New Roman" charset="0"/>
                <a:ea typeface="Arial" charset="0"/>
              </a:rPr>
              <a:t>entire</a:t>
            </a:r>
            <a:r>
              <a:rPr lang="en-US">
                <a:latin typeface="Times New Roman" charset="0"/>
                <a:ea typeface="Arial" charset="0"/>
              </a:rPr>
              <a:t> dialog, instead of getting you back into the wizard and letting you Back up?  There are tradeoffs in the decision to undo only at the semantic level, but it’s the most common.</a:t>
            </a:r>
          </a:p>
          <a:p>
            <a:r>
              <a:rPr lang="en-US">
                <a:latin typeface="Times New Roman" charset="0"/>
                <a:ea typeface="Arial" charset="0"/>
              </a:rPr>
              <a:t>For undoing text, individual typed characters should be </a:t>
            </a:r>
            <a:r>
              <a:rPr lang="en-US" b="1">
                <a:latin typeface="Times New Roman" charset="0"/>
                <a:ea typeface="Arial" charset="0"/>
              </a:rPr>
              <a:t>aggregated</a:t>
            </a:r>
            <a:r>
              <a:rPr lang="en-US">
                <a:latin typeface="Times New Roman" charset="0"/>
                <a:ea typeface="Arial" charset="0"/>
              </a:rPr>
              <a:t> somehow – otherwise, Undo won’t be any faster than pressing Backspace.  One natural way to do this might be word boundaries; but most text editors use edit commands and newlines as boundaries.</a:t>
            </a:r>
          </a:p>
          <a:p>
            <a:r>
              <a:rPr lang="en-US">
                <a:latin typeface="Times New Roman" charset="0"/>
                <a:ea typeface="Arial" charset="0"/>
              </a:rPr>
              <a:t>In general, the action stream should be divided into </a:t>
            </a:r>
            <a:r>
              <a:rPr lang="en-US" b="1">
                <a:latin typeface="Times New Roman" charset="0"/>
                <a:ea typeface="Arial" charset="0"/>
              </a:rPr>
              <a:t>chunks</a:t>
            </a:r>
            <a:r>
              <a:rPr lang="en-US">
                <a:latin typeface="Times New Roman" charset="0"/>
                <a:ea typeface="Arial" charset="0"/>
              </a:rPr>
              <a:t> from the user’s perspective.  For example, a user-defined macro is a chunk, so Undo should treat the entire macro as a unit action.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pPr defTabSz="965200"/>
            <a:fld id="{573A704F-5F50-4749-97D0-EEE57DC78C03}" type="slidenum">
              <a:rPr lang="en-US"/>
              <a:pPr defTabSz="965200"/>
              <a:t>32</a:t>
            </a:fld>
            <a:endParaRPr lang="en-US"/>
          </a:p>
        </p:txBody>
      </p:sp>
      <p:sp>
        <p:nvSpPr>
          <p:cNvPr id="78851" name="Rectangle 2"/>
          <p:cNvSpPr>
            <a:spLocks noGrp="1" noRot="1" noChangeAspect="1" noChangeArrowheads="1" noTextEdit="1"/>
          </p:cNvSpPr>
          <p:nvPr>
            <p:ph type="sldImg"/>
          </p:nvPr>
        </p:nvSpPr>
        <p:spPr>
          <a:xfrm>
            <a:off x="1503363" y="720725"/>
            <a:ext cx="4119562" cy="3089275"/>
          </a:xfrm>
          <a:ln/>
        </p:spPr>
      </p:sp>
      <p:sp>
        <p:nvSpPr>
          <p:cNvPr id="78852" name="Rectangle 3"/>
          <p:cNvSpPr>
            <a:spLocks noGrp="1" noChangeArrowheads="1"/>
          </p:cNvSpPr>
          <p:nvPr>
            <p:ph type="body" idx="1"/>
          </p:nvPr>
        </p:nvSpPr>
        <p:spPr>
          <a:noFill/>
          <a:ln/>
        </p:spPr>
        <p:txBody>
          <a:bodyPr/>
          <a:lstStyle/>
          <a:p>
            <a:r>
              <a:rPr lang="en-US">
                <a:latin typeface="Times New Roman" charset="0"/>
                <a:ea typeface="Arial" charset="0"/>
              </a:rPr>
              <a:t>Many actions that affect visible program state may be completely ignored by Undo.  Typically these actions affect the </a:t>
            </a:r>
            <a:r>
              <a:rPr lang="en-US" b="1">
                <a:latin typeface="Times New Roman" charset="0"/>
                <a:ea typeface="Arial" charset="0"/>
              </a:rPr>
              <a:t>view</a:t>
            </a:r>
            <a:r>
              <a:rPr lang="en-US">
                <a:latin typeface="Times New Roman" charset="0"/>
                <a:ea typeface="Arial" charset="0"/>
              </a:rPr>
              <a:t>, but don’t actually change the backend model.  Examples include selection, keyboard focus, scrolling and zooming, window management, and user interface customizations.</a:t>
            </a:r>
          </a:p>
          <a:p>
            <a:r>
              <a:rPr lang="en-US">
                <a:latin typeface="Times New Roman" charset="0"/>
                <a:ea typeface="Arial" charset="0"/>
              </a:rPr>
              <a:t>Since easy reversibility can be just as helpful for view changes, some applications define new commands for them, so they can reserve Undo for reversing model changes.  Web browsers are a fine example: the Back button reverses a jump in view (whether caused by loading a new page or clicking on an internal hyperlink to jump to another place in the same page).  Development environments like Eclipse have borrowed this idiom for navigation in code editors; you can press Back to undo window switching and scrolling.</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pPr defTabSz="965200"/>
            <a:fld id="{B73E022B-0409-9149-ADC5-189E2BDD5261}" type="slidenum">
              <a:rPr lang="en-US"/>
              <a:pPr defTabSz="965200"/>
              <a:t>33</a:t>
            </a:fld>
            <a:endParaRPr lang="en-US"/>
          </a:p>
        </p:txBody>
      </p:sp>
      <p:sp>
        <p:nvSpPr>
          <p:cNvPr id="80899" name="Rectangle 2"/>
          <p:cNvSpPr>
            <a:spLocks noGrp="1" noRot="1" noChangeAspect="1" noChangeArrowheads="1" noTextEdit="1"/>
          </p:cNvSpPr>
          <p:nvPr>
            <p:ph type="sldImg"/>
          </p:nvPr>
        </p:nvSpPr>
        <p:spPr>
          <a:xfrm>
            <a:off x="1503363" y="720725"/>
            <a:ext cx="4119562" cy="3089275"/>
          </a:xfrm>
          <a:ln/>
        </p:spPr>
      </p:sp>
      <p:sp>
        <p:nvSpPr>
          <p:cNvPr id="80900" name="Rectangle 3"/>
          <p:cNvSpPr>
            <a:spLocks noGrp="1" noChangeArrowheads="1"/>
          </p:cNvSpPr>
          <p:nvPr>
            <p:ph type="body" idx="1"/>
          </p:nvPr>
        </p:nvSpPr>
        <p:spPr>
          <a:noFill/>
          <a:ln/>
        </p:spPr>
        <p:txBody>
          <a:bodyPr/>
          <a:lstStyle/>
          <a:p>
            <a:r>
              <a:rPr lang="en-US">
                <a:latin typeface="Times New Roman" charset="0"/>
                <a:ea typeface="Arial" charset="0"/>
              </a:rPr>
              <a:t>Even if the Undo stream doesn’t include all the view changes you make, how much of the view state will be restored when it reverses a model change?  When you undo a text edit, for example, will the selection highlight be restored as well?  Will the text cursor be put back where it was before the edit?  If the text scrolls, will it be scrolled back to the same place?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pPr defTabSz="965200"/>
            <a:fld id="{7826601D-7F44-2F40-81FB-2E4B25F3547A}" type="slidenum">
              <a:rPr lang="en-US"/>
              <a:pPr defTabSz="965200"/>
              <a:t>34</a:t>
            </a:fld>
            <a:endParaRPr lang="en-US"/>
          </a:p>
        </p:txBody>
      </p:sp>
      <p:sp>
        <p:nvSpPr>
          <p:cNvPr id="82947" name="Rectangle 2"/>
          <p:cNvSpPr>
            <a:spLocks noGrp="1" noRot="1" noChangeAspect="1" noChangeArrowheads="1" noTextEdit="1"/>
          </p:cNvSpPr>
          <p:nvPr>
            <p:ph type="sldImg"/>
          </p:nvPr>
        </p:nvSpPr>
        <p:spPr>
          <a:xfrm>
            <a:off x="1503363" y="720725"/>
            <a:ext cx="4119562" cy="3089275"/>
          </a:xfrm>
          <a:ln/>
        </p:spPr>
      </p:sp>
      <p:sp>
        <p:nvSpPr>
          <p:cNvPr id="82948" name="Rectangle 3"/>
          <p:cNvSpPr>
            <a:spLocks noGrp="1" noChangeArrowheads="1"/>
          </p:cNvSpPr>
          <p:nvPr>
            <p:ph type="body" idx="1"/>
          </p:nvPr>
        </p:nvSpPr>
        <p:spPr>
          <a:noFill/>
          <a:ln/>
        </p:spPr>
        <p:txBody>
          <a:bodyPr/>
          <a:lstStyle/>
          <a:p>
            <a:r>
              <a:rPr lang="en-US" dirty="0">
                <a:latin typeface="Times New Roman" charset="0"/>
                <a:ea typeface="Arial" charset="0"/>
              </a:rPr>
              <a:t>Finally, how far back will the undo history stream go?  Old Macintosh applications had only single undo – i.e., you could only undo the last action, and no farther.  Thankfully, cheap memory has made deep undo history feasible and commonplace.</a:t>
            </a:r>
          </a:p>
          <a:p>
            <a:r>
              <a:rPr lang="en-US" dirty="0">
                <a:latin typeface="Times New Roman" charset="0"/>
                <a:ea typeface="Arial" charset="0"/>
              </a:rPr>
              <a:t>Even though memory no longer limits undo, the conventional model of undo still does.  In most applications, Undo is a transient phenomenon, limited to a single application session.  If you shut down the application, and then restart it, the undo history is erased.  So you can’t undo past the start of the current session.</a:t>
            </a:r>
          </a:p>
          <a:p>
            <a:r>
              <a:rPr lang="en-US" dirty="0">
                <a:latin typeface="Times New Roman" charset="0"/>
                <a:ea typeface="Arial" charset="0"/>
              </a:rPr>
              <a:t>Some applications even erase the undo history as soon as the user saves a document to disk.  Older versions of Microsoft Office used to behave </a:t>
            </a:r>
            <a:r>
              <a:rPr lang="en-US">
                <a:latin typeface="Times New Roman" charset="0"/>
                <a:ea typeface="Arial" charset="0"/>
              </a:rPr>
              <a:t>this </a:t>
            </a:r>
            <a:r>
              <a:rPr lang="en-US" smtClean="0">
                <a:latin typeface="Times New Roman" charset="0"/>
                <a:ea typeface="Arial" charset="0"/>
              </a:rPr>
              <a:t>way.</a:t>
            </a:r>
            <a:endParaRPr lang="en-US" dirty="0">
              <a:latin typeface="Times New Roman" charset="0"/>
              <a:ea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D2E8452-C3BF-1540-A9D3-6722AAC4F2D3}" type="slidenum">
              <a:rPr lang="en-US">
                <a:solidFill>
                  <a:prstClr val="black"/>
                </a:solidFill>
              </a:rPr>
              <a:pPr/>
              <a:t>3</a:t>
            </a:fld>
            <a:endParaRPr lang="en-US">
              <a:solidFill>
                <a:prstClr val="black"/>
              </a:solidFill>
            </a:endParaRPr>
          </a:p>
        </p:txBody>
      </p:sp>
      <p:sp>
        <p:nvSpPr>
          <p:cNvPr id="35843" name="Rectangle 2"/>
          <p:cNvSpPr>
            <a:spLocks noGrp="1" noRot="1" noChangeAspect="1" noChangeArrowheads="1" noTextEdit="1"/>
          </p:cNvSpPr>
          <p:nvPr>
            <p:ph type="sldImg"/>
          </p:nvPr>
        </p:nvSpPr>
        <p:spPr>
          <a:xfrm>
            <a:off x="1503363" y="720725"/>
            <a:ext cx="4119562" cy="3089275"/>
          </a:xfrm>
          <a:ln/>
        </p:spPr>
      </p:sp>
      <p:sp>
        <p:nvSpPr>
          <p:cNvPr id="35844" name="Rectangle 3"/>
          <p:cNvSpPr>
            <a:spLocks noGrp="1" noChangeArrowheads="1"/>
          </p:cNvSpPr>
          <p:nvPr>
            <p:ph type="body" idx="1"/>
          </p:nvPr>
        </p:nvSpPr>
        <p:spPr>
          <a:noFill/>
          <a:ln/>
        </p:spPr>
        <p:txBody>
          <a:bodyPr/>
          <a:lstStyle/>
          <a:p>
            <a:endParaRPr lang="en-US" baseline="0" dirty="0">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pPr defTabSz="965200"/>
            <a:fld id="{3793D86D-DB00-7744-A6E8-47646039D2B0}" type="slidenum">
              <a:rPr lang="en-US"/>
              <a:pPr defTabSz="965200"/>
              <a:t>35</a:t>
            </a:fld>
            <a:endParaRPr lang="en-US"/>
          </a:p>
        </p:txBody>
      </p:sp>
      <p:sp>
        <p:nvSpPr>
          <p:cNvPr id="84995" name="Rectangle 2"/>
          <p:cNvSpPr>
            <a:spLocks noGrp="1" noRot="1" noChangeAspect="1" noChangeArrowheads="1" noTextEdit="1"/>
          </p:cNvSpPr>
          <p:nvPr>
            <p:ph type="sldImg"/>
          </p:nvPr>
        </p:nvSpPr>
        <p:spPr>
          <a:xfrm>
            <a:off x="1262063" y="720725"/>
            <a:ext cx="4794250" cy="3595688"/>
          </a:xfrm>
          <a:ln/>
        </p:spPr>
      </p:sp>
      <p:sp>
        <p:nvSpPr>
          <p:cNvPr id="84996" name="Rectangle 3"/>
          <p:cNvSpPr>
            <a:spLocks noGrp="1" noChangeArrowheads="1"/>
          </p:cNvSpPr>
          <p:nvPr>
            <p:ph type="body" idx="1"/>
          </p:nvPr>
        </p:nvSpPr>
        <p:spPr>
          <a:xfrm>
            <a:off x="731838" y="4560888"/>
            <a:ext cx="5851525" cy="4319587"/>
          </a:xfrm>
          <a:noFill/>
          <a:ln/>
        </p:spPr>
        <p:txBody>
          <a:bodyPr/>
          <a:lstStyle/>
          <a:p>
            <a:r>
              <a:rPr lang="en-US">
                <a:latin typeface="Times New Roman" charset="0"/>
                <a:ea typeface="Arial" charset="0"/>
              </a:rPr>
              <a:t>Try this in Outlook 2007 (or Outlook 2003, but doesn’t work in Outlook Express).  Create a sticky note (File/New/Note).  Type some text into the note, and move the note to a different place on the screen.  Then press Ctrl-Z to undo.  It undoes not only what you typed, but also the position of the note – and the note animates through all the different positions you moved it to on the screen.</a:t>
            </a:r>
          </a:p>
          <a:p>
            <a:r>
              <a:rPr lang="en-US">
                <a:latin typeface="Times New Roman" charset="0"/>
                <a:ea typeface="Arial" charset="0"/>
              </a:rPr>
              <a:t>Recall the important dimensions of an undo model:</a:t>
            </a:r>
          </a:p>
          <a:p>
            <a:r>
              <a:rPr lang="en-US">
                <a:latin typeface="Times New Roman" charset="0"/>
                <a:ea typeface="Arial" charset="0"/>
              </a:rPr>
              <a:t>- what stream of actions is undone?  Only the actions that affected this sticky note; other sticky notes, and other Outlook windows, aren’t affected.</a:t>
            </a:r>
          </a:p>
          <a:p>
            <a:r>
              <a:rPr lang="en-US">
                <a:latin typeface="Times New Roman" charset="0"/>
                <a:ea typeface="Arial" charset="0"/>
              </a:rPr>
              <a:t>- how is the stream divided into units? It turns out that the entire stream of actions since the note was created is a single unit – everything gets undone when you press Ctrl-Z once.</a:t>
            </a:r>
          </a:p>
          <a:p>
            <a:r>
              <a:rPr lang="en-US">
                <a:latin typeface="Times New Roman" charset="0"/>
                <a:ea typeface="Arial" charset="0"/>
              </a:rPr>
              <a:t>- what state is actually restored?  everything about the note – its position, its size, even its color.</a:t>
            </a:r>
          </a:p>
          <a:p>
            <a:r>
              <a:rPr lang="en-US">
                <a:latin typeface="Times New Roman" charset="0"/>
                <a:ea typeface="Arial" charset="0"/>
              </a:rPr>
              <a:t>- how far back can you undo? As far as the creation of the note – unless you switch to another window.  Switching away from the note clears the note’s undo history, so further undo is impossible.</a:t>
            </a:r>
          </a:p>
          <a:p>
            <a:r>
              <a:rPr lang="en-US">
                <a:latin typeface="Times New Roman" charset="0"/>
                <a:ea typeface="Arial" charset="0"/>
              </a:rPr>
              <a:t>What else is wrong here?  As the screenshot shows, the animation wasn’t even done properly – instead of animating using automatic redraw, Outlook paints the moving note directly on the screen, leaving a smear behind it.  Notice that the smear is visible in some parts of the Outlook window, but not in others.  Why do you think that is?</a:t>
            </a:r>
          </a:p>
          <a:p>
            <a:endParaRPr lang="en-US">
              <a:latin typeface="Times New Roman" charset="0"/>
              <a:ea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defTabSz="965200"/>
            <a:fld id="{7B371598-AE0B-914E-88EA-EBF2CABEC0D3}" type="slidenum">
              <a:rPr lang="en-US"/>
              <a:pPr defTabSz="965200"/>
              <a:t>36</a:t>
            </a:fld>
            <a:endParaRPr lang="en-US"/>
          </a:p>
        </p:txBody>
      </p:sp>
      <p:sp>
        <p:nvSpPr>
          <p:cNvPr id="87043" name="Rectangle 2"/>
          <p:cNvSpPr>
            <a:spLocks noGrp="1" noRot="1" noChangeAspect="1" noChangeArrowheads="1" noTextEdit="1"/>
          </p:cNvSpPr>
          <p:nvPr>
            <p:ph type="sldImg"/>
          </p:nvPr>
        </p:nvSpPr>
        <p:spPr>
          <a:xfrm>
            <a:off x="1503363" y="720725"/>
            <a:ext cx="4119562" cy="3089275"/>
          </a:xfrm>
          <a:ln/>
        </p:spPr>
      </p:sp>
      <p:sp>
        <p:nvSpPr>
          <p:cNvPr id="87044" name="Rectangle 3"/>
          <p:cNvSpPr>
            <a:spLocks noGrp="1" noChangeArrowheads="1"/>
          </p:cNvSpPr>
          <p:nvPr>
            <p:ph type="body" idx="1"/>
          </p:nvPr>
        </p:nvSpPr>
        <p:spPr>
          <a:noFill/>
          <a:ln/>
        </p:spPr>
        <p:txBody>
          <a:bodyPr/>
          <a:lstStyle/>
          <a:p>
            <a:r>
              <a:rPr lang="en-US">
                <a:latin typeface="Times New Roman" charset="0"/>
                <a:ea typeface="Arial" charset="0"/>
              </a:rPr>
              <a:t>The upshot of all these questions is that it’s very hard for users to predict what Undo will do. Faced with this unpredictability, a common strategy is to press Undo until you see the effect you want to reverse actually go away, or until you realize it’s gone too far without solving the problem (i.e., it’s reversed an older, still-desired effect).  So </a:t>
            </a:r>
            <a:r>
              <a:rPr lang="en-US" b="1">
                <a:latin typeface="Times New Roman" charset="0"/>
                <a:ea typeface="Arial" charset="0"/>
              </a:rPr>
              <a:t>visibility</a:t>
            </a:r>
            <a:r>
              <a:rPr lang="en-US">
                <a:latin typeface="Times New Roman" charset="0"/>
                <a:ea typeface="Arial" charset="0"/>
              </a:rPr>
              <a:t> of Undo’s effects is a critical part of making it usable.  Whenever Undo undoes a command, it should make sure that the effects of that have a visible change on the screen.  If the user has changed the viewpoint (e.g. scrolling) since doing the command that is now being undone, the viewpoint should be changed back, so that it’s easy to see what was reversed.</a:t>
            </a:r>
          </a:p>
          <a:p>
            <a:r>
              <a:rPr lang="en-US">
                <a:latin typeface="Times New Roman" charset="0"/>
                <a:ea typeface="Arial" charset="0"/>
              </a:rPr>
              <a:t>The unit actions should correspond to </a:t>
            </a:r>
            <a:r>
              <a:rPr lang="en-US" b="1">
                <a:latin typeface="Times New Roman" charset="0"/>
                <a:ea typeface="Arial" charset="0"/>
              </a:rPr>
              <a:t>chunks</a:t>
            </a:r>
            <a:r>
              <a:rPr lang="en-US">
                <a:latin typeface="Times New Roman" charset="0"/>
                <a:ea typeface="Arial" charset="0"/>
              </a:rPr>
              <a:t> of the user’s interaction: whole typed words (or strings), complete dialogs, user-defined macros.</a:t>
            </a:r>
          </a:p>
          <a:p>
            <a:r>
              <a:rPr lang="en-US">
                <a:latin typeface="Times New Roman" charset="0"/>
                <a:ea typeface="Arial" charset="0"/>
              </a:rPr>
              <a:t>Undo itself should be reversible, so that if you overshoot, you can come back.  That’s what the </a:t>
            </a:r>
            <a:r>
              <a:rPr lang="en-US" b="1">
                <a:latin typeface="Times New Roman" charset="0"/>
                <a:ea typeface="Arial" charset="0"/>
              </a:rPr>
              <a:t>Redo</a:t>
            </a:r>
            <a:r>
              <a:rPr lang="en-US">
                <a:latin typeface="Times New Roman" charset="0"/>
                <a:ea typeface="Arial" charset="0"/>
              </a:rPr>
              <a:t> command is for.  Another way to reverse an Undo is to manually issue the undone command again; a good undo mechanism should set up the conditions for this as well.  For example, suppose you select a range of text and Delete it, and then Undo that deletion.  The editor should not only restore the text, but also restore the selection highlight, so that you can immediately press Delete to delete the same text again.</a:t>
            </a:r>
          </a:p>
          <a:p>
            <a:r>
              <a:rPr lang="en-US">
                <a:latin typeface="Times New Roman" charset="0"/>
                <a:ea typeface="Arial" charset="0"/>
              </a:rPr>
              <a:t>For consistency, reserve the Undo command for model changes.  You can use other commands for view changes.  Keep in mind that you don’t necessarily need a command named “Undo” to support reversibility.  There are other commands that move through other action streams (Back), and physical manipulations (like scrollbar dragging) support direct reversibility.  </a:t>
            </a:r>
          </a:p>
          <a:p>
            <a:r>
              <a:rPr lang="en-US">
                <a:latin typeface="Times New Roman" charset="0"/>
                <a:ea typeface="Arial" charset="0"/>
              </a:rPr>
              <a:t>Users may not even think of reaching for Undo if the rest of your interface makes it easy to reverse undesired changes.  Undo is a form of </a:t>
            </a:r>
            <a:r>
              <a:rPr lang="en-US" b="1">
                <a:latin typeface="Times New Roman" charset="0"/>
                <a:ea typeface="Arial" charset="0"/>
              </a:rPr>
              <a:t>backward error recovery</a:t>
            </a:r>
            <a:r>
              <a:rPr lang="en-US">
                <a:latin typeface="Times New Roman" charset="0"/>
                <a:ea typeface="Arial" charset="0"/>
              </a:rPr>
              <a:t>, which fixes errors by going back in time.  A more natural way of thinking is </a:t>
            </a:r>
            <a:r>
              <a:rPr lang="en-US" b="1">
                <a:latin typeface="Times New Roman" charset="0"/>
                <a:ea typeface="Arial" charset="0"/>
              </a:rPr>
              <a:t>forward error recovery</a:t>
            </a:r>
            <a:r>
              <a:rPr lang="en-US">
                <a:latin typeface="Times New Roman" charset="0"/>
                <a:ea typeface="Arial" charset="0"/>
              </a:rPr>
              <a:t> – using other commands to reverse the change.  For example, to undo a Bold command by forward error recovery, you select the text again and toggle Bold off.  If your interface supports forward error recovery as much as possible, then warts in the Undo model won’t hurt as much.</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=5</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37</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1503363" y="720725"/>
            <a:ext cx="4119562" cy="3089275"/>
          </a:xfrm>
          <a:ln/>
        </p:spPr>
      </p:sp>
      <p:sp>
        <p:nvSpPr>
          <p:cNvPr id="46083" name="Notes Placeholder 2"/>
          <p:cNvSpPr>
            <a:spLocks noGrp="1"/>
          </p:cNvSpPr>
          <p:nvPr>
            <p:ph type="body" idx="1"/>
          </p:nvPr>
        </p:nvSpPr>
        <p:spPr>
          <a:noFill/>
          <a:ln/>
        </p:spPr>
        <p:txBody>
          <a:bodyPr/>
          <a:lstStyle/>
          <a:p>
            <a:r>
              <a:rPr lang="en-US">
                <a:latin typeface="Times New Roman" charset="0"/>
                <a:ea typeface="Arial" charset="0"/>
              </a:rPr>
              <a:t>Finally, let’s talk about how to write error messages.  But before you try to write an error message, stop and ask yourself whether it’s really necessary.  An error message is evidence of a limitation or lack of flexibility on the part of the system – a failure to prevent an error or absorb it without complaint.  So try to </a:t>
            </a:r>
            <a:r>
              <a:rPr lang="en-US" b="1">
                <a:latin typeface="Times New Roman" charset="0"/>
                <a:ea typeface="Arial" charset="0"/>
              </a:rPr>
              <a:t>eliminate the error </a:t>
            </a:r>
            <a:r>
              <a:rPr lang="en-US">
                <a:latin typeface="Times New Roman" charset="0"/>
                <a:ea typeface="Arial" charset="0"/>
              </a:rPr>
              <a:t>first.</a:t>
            </a:r>
          </a:p>
          <a:p>
            <a:r>
              <a:rPr lang="en-US">
                <a:latin typeface="Times New Roman" charset="0"/>
                <a:ea typeface="Arial" charset="0"/>
              </a:rPr>
              <a:t>Some errors simply aren’t worth a message.  For example, suppose the user types “abc” into the font size combo box.  Don’t pop up a message complaining about an “invalid entry”.  Just ignore it and immediately replace it with the current font size.  (Why is this enough feedback, for a font size combo box?)  Similarly, if the user drags a scrollbar thumb too far, the scrollbar doesn’t pop up an error message (“Too far!  Too far!”).  It simply stops.  If the effect of the erroneous action is easily visible, as in these cases, then you don’t have to beat the user over the head with a superfluous error message.</a:t>
            </a:r>
          </a:p>
          <a:p>
            <a:r>
              <a:rPr lang="en-US">
                <a:latin typeface="Times New Roman" charset="0"/>
                <a:ea typeface="Arial" charset="0"/>
              </a:rPr>
              <a:t>The figure shows an example of an error message that simply shouldn’t happen.  Forbidding dashes and spaces in a number that the user must type, like an account number or credit card number, is poisonous to usability.  (Why are dashes and spaces helpful for human perception and memory?) There’s a great collection of error messages like this at the No Dashes or Spaces Hall of Shame (http://www.unixwiz.net/ndos-shame.html).</a:t>
            </a:r>
          </a:p>
        </p:txBody>
      </p:sp>
      <p:sp>
        <p:nvSpPr>
          <p:cNvPr id="46084" name="Slide Number Placeholder 3"/>
          <p:cNvSpPr>
            <a:spLocks noGrp="1"/>
          </p:cNvSpPr>
          <p:nvPr>
            <p:ph type="sldNum" sz="quarter" idx="5"/>
          </p:nvPr>
        </p:nvSpPr>
        <p:spPr>
          <a:noFill/>
        </p:spPr>
        <p:txBody>
          <a:bodyPr/>
          <a:lstStyle/>
          <a:p>
            <a:fld id="{08EF9EEB-56BF-3E4A-8EE2-7321A4A1473A}" type="slidenum">
              <a:rPr lang="en-US"/>
              <a:pPr/>
              <a:t>39</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1503363" y="720725"/>
            <a:ext cx="4119562" cy="3089275"/>
          </a:xfrm>
          <a:ln/>
        </p:spPr>
      </p:sp>
      <p:sp>
        <p:nvSpPr>
          <p:cNvPr id="48131" name="Notes Placeholder 2"/>
          <p:cNvSpPr>
            <a:spLocks noGrp="1"/>
          </p:cNvSpPr>
          <p:nvPr>
            <p:ph type="body" idx="1"/>
          </p:nvPr>
        </p:nvSpPr>
        <p:spPr>
          <a:noFill/>
          <a:ln/>
        </p:spPr>
        <p:txBody>
          <a:bodyPr/>
          <a:lstStyle/>
          <a:p>
            <a:r>
              <a:rPr lang="en-US">
                <a:latin typeface="Times New Roman" charset="0"/>
                <a:ea typeface="Arial" charset="0"/>
              </a:rPr>
              <a:t>Assuming you can’t design the error message out of the system, here are some guidelines for writing good ones.</a:t>
            </a:r>
          </a:p>
          <a:p>
            <a:r>
              <a:rPr lang="en-US">
                <a:latin typeface="Times New Roman" charset="0"/>
                <a:ea typeface="Arial" charset="0"/>
              </a:rPr>
              <a:t>First, </a:t>
            </a:r>
            <a:r>
              <a:rPr lang="en-US" b="1">
                <a:latin typeface="Times New Roman" charset="0"/>
                <a:ea typeface="Arial" charset="0"/>
              </a:rPr>
              <a:t>be precise</a:t>
            </a:r>
            <a:r>
              <a:rPr lang="en-US">
                <a:latin typeface="Times New Roman" charset="0"/>
                <a:ea typeface="Arial" charset="0"/>
              </a:rPr>
              <a:t>.  Don’t lump together multiple error conditions into a single all-purpose message.  Find out what’s really wrong, and display a targeted message.  If the error is due to limitations of your system, like sizes or allowed characters, then be specific about what the limitations are, so that the user can adapt.  (Then ask yourself why you have those limitations!)</a:t>
            </a:r>
          </a:p>
          <a:p>
            <a:r>
              <a:rPr lang="en-US">
                <a:latin typeface="Times New Roman" charset="0"/>
                <a:ea typeface="Arial" charset="0"/>
              </a:rPr>
              <a:t>It often helps to </a:t>
            </a:r>
            <a:r>
              <a:rPr lang="en-US" b="1">
                <a:latin typeface="Times New Roman" charset="0"/>
                <a:ea typeface="Arial" charset="0"/>
              </a:rPr>
              <a:t>restate the user’s input</a:t>
            </a:r>
            <a:r>
              <a:rPr lang="en-US">
                <a:latin typeface="Times New Roman" charset="0"/>
                <a:ea typeface="Arial" charset="0"/>
              </a:rPr>
              <a:t>, so that they can relate what they did to the error message, and perhaps even detect the problem immediately (“oh, I didn’t mean paper.doc...”)</a:t>
            </a:r>
          </a:p>
          <a:p>
            <a:r>
              <a:rPr lang="en-US">
                <a:latin typeface="Times New Roman" charset="0"/>
                <a:ea typeface="Arial" charset="0"/>
              </a:rPr>
              <a:t>In error messages, it’s particularly important to </a:t>
            </a:r>
            <a:r>
              <a:rPr lang="en-US" b="1">
                <a:latin typeface="Times New Roman" charset="0"/>
                <a:ea typeface="Arial" charset="0"/>
              </a:rPr>
              <a:t>speak the user’s language</a:t>
            </a:r>
            <a:r>
              <a:rPr lang="en-US">
                <a:latin typeface="Times New Roman" charset="0"/>
                <a:ea typeface="Arial" charset="0"/>
              </a:rPr>
              <a:t>, and avoid letting technical terms or details like exceptions and stack traces leak through.</a:t>
            </a:r>
          </a:p>
        </p:txBody>
      </p:sp>
      <p:sp>
        <p:nvSpPr>
          <p:cNvPr id="48132" name="Slide Number Placeholder 3"/>
          <p:cNvSpPr>
            <a:spLocks noGrp="1"/>
          </p:cNvSpPr>
          <p:nvPr>
            <p:ph type="sldNum" sz="quarter" idx="5"/>
          </p:nvPr>
        </p:nvSpPr>
        <p:spPr>
          <a:noFill/>
        </p:spPr>
        <p:txBody>
          <a:bodyPr/>
          <a:lstStyle/>
          <a:p>
            <a:fld id="{2FECF7EE-77F9-5344-8B87-421D8E6F0631}" type="slidenum">
              <a:rPr lang="en-US"/>
              <a:pPr/>
              <a:t>40</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E12D2634-BBFF-B640-86CB-BADBAC831C74}" type="slidenum">
              <a:rPr lang="en-US"/>
              <a:pPr/>
              <a:t>41</a:t>
            </a:fld>
            <a:endParaRPr lang="en-US"/>
          </a:p>
        </p:txBody>
      </p:sp>
      <p:sp>
        <p:nvSpPr>
          <p:cNvPr id="50179" name="Rectangle 2"/>
          <p:cNvSpPr>
            <a:spLocks noGrp="1" noRot="1" noChangeAspect="1" noChangeArrowheads="1" noTextEdit="1"/>
          </p:cNvSpPr>
          <p:nvPr>
            <p:ph type="sldImg"/>
          </p:nvPr>
        </p:nvSpPr>
        <p:spPr>
          <a:xfrm>
            <a:off x="1503363" y="720725"/>
            <a:ext cx="4119562" cy="3089275"/>
          </a:xfrm>
          <a:ln/>
        </p:spPr>
      </p:sp>
      <p:sp>
        <p:nvSpPr>
          <p:cNvPr id="50180" name="Rectangle 3"/>
          <p:cNvSpPr>
            <a:spLocks noGrp="1" noChangeArrowheads="1"/>
          </p:cNvSpPr>
          <p:nvPr>
            <p:ph type="body" idx="1"/>
          </p:nvPr>
        </p:nvSpPr>
        <p:spPr>
          <a:noFill/>
          <a:ln/>
        </p:spPr>
        <p:txBody>
          <a:bodyPr/>
          <a:lstStyle/>
          <a:p>
            <a:pPr eaLnBrk="1" hangingPunct="1"/>
            <a:r>
              <a:rPr lang="en-US">
                <a:latin typeface="Times New Roman" charset="0"/>
                <a:ea typeface="Arial" charset="0"/>
              </a:rPr>
              <a:t>Next, your message should be </a:t>
            </a:r>
            <a:r>
              <a:rPr lang="en-US" b="1">
                <a:latin typeface="Times New Roman" charset="0"/>
                <a:ea typeface="Arial" charset="0"/>
              </a:rPr>
              <a:t>constructive</a:t>
            </a:r>
            <a:r>
              <a:rPr lang="en-US">
                <a:latin typeface="Times New Roman" charset="0"/>
                <a:ea typeface="Arial" charset="0"/>
              </a:rPr>
              <a:t>, not just reporting the error but helping the user correct it.  Suggest possible reasons for the error and offer ways to correct them – ideally in the error message dialog itself.  Here’s a good example from Adobe Acrobat.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1503363" y="720725"/>
            <a:ext cx="4119562" cy="3089275"/>
          </a:xfrm>
          <a:ln/>
        </p:spPr>
      </p:sp>
      <p:sp>
        <p:nvSpPr>
          <p:cNvPr id="52227" name="Notes Placeholder 2"/>
          <p:cNvSpPr>
            <a:spLocks noGrp="1"/>
          </p:cNvSpPr>
          <p:nvPr>
            <p:ph type="body" idx="1"/>
          </p:nvPr>
        </p:nvSpPr>
        <p:spPr>
          <a:noFill/>
          <a:ln/>
        </p:spPr>
        <p:txBody>
          <a:bodyPr/>
          <a:lstStyle/>
          <a:p>
            <a:pPr eaLnBrk="1" hangingPunct="1"/>
            <a:r>
              <a:rPr lang="en-US" dirty="0">
                <a:latin typeface="Times New Roman" charset="0"/>
                <a:ea typeface="Arial" charset="0"/>
              </a:rPr>
              <a:t>Finally, be polite.  The message should be worded to take as much blame as possible away from the user and heap the blame instead on the system.  Save the user’s face; don’t worry about the computer’s.  The computer doesn’t feel it, and in many cases it is the interface’s fault anyway for not finding a way to prevent the error in the first place.  It’s interesting to contrast what the original 1984 Mac said when it crashed (an apology!)</a:t>
            </a:r>
            <a:r>
              <a:rPr lang="en-US" dirty="0" smtClean="0">
                <a:latin typeface="Times New Roman" charset="0"/>
                <a:ea typeface="Arial" charset="0"/>
              </a:rPr>
              <a:t>.</a:t>
            </a:r>
          </a:p>
          <a:p>
            <a:pPr eaLnBrk="1" hangingPunct="1"/>
            <a:r>
              <a:rPr lang="en-US" dirty="0" smtClean="0">
                <a:latin typeface="Times New Roman" charset="0"/>
                <a:ea typeface="Arial" charset="0"/>
              </a:rPr>
              <a:t>The confirmation dialog on the bottom isn’t an error message, strictly speaking, but it does show incorrect attribution</a:t>
            </a:r>
            <a:r>
              <a:rPr lang="en-US" baseline="0" dirty="0" smtClean="0">
                <a:latin typeface="Times New Roman" charset="0"/>
                <a:ea typeface="Arial" charset="0"/>
              </a:rPr>
              <a:t> of blame.  The </a:t>
            </a:r>
            <a:r>
              <a:rPr lang="en-US" i="1" baseline="0" dirty="0" smtClean="0">
                <a:latin typeface="Times New Roman" charset="0"/>
                <a:ea typeface="Arial" charset="0"/>
              </a:rPr>
              <a:t>user</a:t>
            </a:r>
            <a:r>
              <a:rPr lang="en-US" i="0" baseline="0" dirty="0" smtClean="0">
                <a:latin typeface="Times New Roman" charset="0"/>
                <a:ea typeface="Arial" charset="0"/>
              </a:rPr>
              <a:t> shouldn’t have </a:t>
            </a:r>
            <a:r>
              <a:rPr lang="en-US" i="0" baseline="0" smtClean="0">
                <a:latin typeface="Times New Roman" charset="0"/>
                <a:ea typeface="Arial" charset="0"/>
              </a:rPr>
              <a:t>to apologize!</a:t>
            </a:r>
            <a:endParaRPr lang="en-US" dirty="0">
              <a:latin typeface="Times New Roman" charset="0"/>
              <a:ea typeface="Arial" charset="0"/>
            </a:endParaRPr>
          </a:p>
        </p:txBody>
      </p:sp>
      <p:sp>
        <p:nvSpPr>
          <p:cNvPr id="52228" name="Slide Number Placeholder 3"/>
          <p:cNvSpPr>
            <a:spLocks noGrp="1"/>
          </p:cNvSpPr>
          <p:nvPr>
            <p:ph type="sldNum" sz="quarter" idx="5"/>
          </p:nvPr>
        </p:nvSpPr>
        <p:spPr>
          <a:noFill/>
        </p:spPr>
        <p:txBody>
          <a:bodyPr/>
          <a:lstStyle/>
          <a:p>
            <a:fld id="{5CBCBA41-A5B7-F545-AF09-1121410E2AC9}" type="slidenum">
              <a:rPr lang="en-US"/>
              <a:pPr/>
              <a:t>42</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3363" y="720725"/>
            <a:ext cx="4119562" cy="3089275"/>
          </a:xfrm>
        </p:spPr>
      </p:sp>
      <p:sp>
        <p:nvSpPr>
          <p:cNvPr id="3" name="Notes Placeholder 2"/>
          <p:cNvSpPr>
            <a:spLocks noGrp="1"/>
          </p:cNvSpPr>
          <p:nvPr>
            <p:ph type="body" idx="1"/>
          </p:nvPr>
        </p:nvSpPr>
        <p:spPr/>
        <p:txBody>
          <a:bodyPr/>
          <a:lstStyle/>
          <a:p>
            <a:pPr eaLnBrk="1" hangingPunct="1"/>
            <a:r>
              <a:rPr lang="en-US" dirty="0" smtClean="0">
                <a:latin typeface="Times New Roman" charset="0"/>
                <a:ea typeface="Arial" charset="0"/>
              </a:rPr>
              <a:t>Many words that are unfortunately common in technical error messages have emotionally-charged meanings in ordinary language; examples include “fatal”, “illegal”, “abort”, etc.  Avoid them.  Use neutral language.  Windows and DOS have historically been littered with messages like these.</a:t>
            </a:r>
          </a:p>
          <a:p>
            <a:pPr eaLnBrk="1" hangingPunct="1"/>
            <a:r>
              <a:rPr lang="en-US" dirty="0" smtClean="0">
                <a:latin typeface="Times New Roman" charset="0"/>
                <a:ea typeface="Arial" charset="0"/>
              </a:rPr>
              <a:t> The tooltip shown at the bottom isn’t strictly an error message, but it actually appeared in a production version of </a:t>
            </a:r>
            <a:r>
              <a:rPr lang="en-US" dirty="0" err="1" smtClean="0">
                <a:latin typeface="Times New Roman" charset="0"/>
                <a:ea typeface="Arial" charset="0"/>
              </a:rPr>
              <a:t>AutoCad</a:t>
            </a:r>
            <a:r>
              <a:rPr lang="en-US" dirty="0" smtClean="0">
                <a:latin typeface="Times New Roman" charset="0"/>
                <a:ea typeface="Arial" charset="0"/>
              </a:rPr>
              <a:t>!  As the story goes, it was inserted by a programmer as a joke, but somehow never removed before release.  Even as a joke, it demonstrates a lack of respect for the intelligence of the human being on the other side of the screen.  That attitude is exactly wrong for user interface design.</a:t>
            </a:r>
          </a:p>
          <a:p>
            <a:endParaRPr lang="en-US" dirty="0"/>
          </a:p>
        </p:txBody>
      </p:sp>
      <p:sp>
        <p:nvSpPr>
          <p:cNvPr id="4" name="Slide Number Placeholder 3"/>
          <p:cNvSpPr>
            <a:spLocks noGrp="1"/>
          </p:cNvSpPr>
          <p:nvPr>
            <p:ph type="sldNum" sz="quarter" idx="10"/>
          </p:nvPr>
        </p:nvSpPr>
        <p:spPr/>
        <p:txBody>
          <a:bodyPr/>
          <a:lstStyle/>
          <a:p>
            <a:pPr>
              <a:defRPr/>
            </a:pPr>
            <a:fld id="{F637BD19-F3B5-5147-B3DB-974175FCBA40}" type="slidenum">
              <a:rPr lang="en-US" smtClean="0"/>
              <a:pPr>
                <a:defRPr/>
              </a:pPr>
              <a:t>43</a:t>
            </a:fld>
            <a:endParaRPr lang="en-US"/>
          </a:p>
        </p:txBody>
      </p:sp>
    </p:spTree>
    <p:extLst>
      <p:ext uri="{BB962C8B-B14F-4D97-AF65-F5344CB8AC3E}">
        <p14:creationId xmlns:p14="http://schemas.microsoft.com/office/powerpoint/2010/main" val="3156453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=5</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44</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3363" y="720725"/>
            <a:ext cx="4119562" cy="30892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C4D6DA-5162-2D47-A3FE-42243F0F50EA}" type="slidenum">
              <a:rPr lang="en-US">
                <a:solidFill>
                  <a:prstClr val="black"/>
                </a:solidFill>
              </a:rPr>
              <a:pPr/>
              <a:t>45</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1503363" y="720725"/>
            <a:ext cx="4119562" cy="3089275"/>
          </a:xfrm>
          <a:ln/>
        </p:spPr>
      </p:sp>
      <p:sp>
        <p:nvSpPr>
          <p:cNvPr id="25603" name="Notes Placeholder 2"/>
          <p:cNvSpPr>
            <a:spLocks noGrp="1"/>
          </p:cNvSpPr>
          <p:nvPr>
            <p:ph type="body" idx="1"/>
          </p:nvPr>
        </p:nvSpPr>
        <p:spPr>
          <a:noFill/>
          <a:ln/>
        </p:spPr>
        <p:txBody>
          <a:bodyPr/>
          <a:lstStyle/>
          <a:p>
            <a:r>
              <a:rPr lang="en-US">
                <a:latin typeface="Times New Roman" charset="0"/>
                <a:ea typeface="Arial" charset="0"/>
              </a:rPr>
              <a:t>Errors can be classified into </a:t>
            </a:r>
            <a:r>
              <a:rPr lang="en-US" b="1">
                <a:latin typeface="Times New Roman" charset="0"/>
                <a:ea typeface="Arial" charset="0"/>
              </a:rPr>
              <a:t>slips and lapses</a:t>
            </a:r>
            <a:r>
              <a:rPr lang="en-US">
                <a:latin typeface="Times New Roman" charset="0"/>
                <a:ea typeface="Arial" charset="0"/>
              </a:rPr>
              <a:t> and </a:t>
            </a:r>
            <a:r>
              <a:rPr lang="en-US" b="1">
                <a:latin typeface="Times New Roman" charset="0"/>
                <a:ea typeface="Arial" charset="0"/>
              </a:rPr>
              <a:t>mistakes</a:t>
            </a:r>
            <a:r>
              <a:rPr lang="en-US">
                <a:latin typeface="Times New Roman" charset="0"/>
                <a:ea typeface="Arial" charset="0"/>
              </a:rPr>
              <a:t> according to how they occur.</a:t>
            </a:r>
          </a:p>
          <a:p>
            <a:r>
              <a:rPr lang="en-US">
                <a:latin typeface="Times New Roman" charset="0"/>
                <a:ea typeface="Arial" charset="0"/>
              </a:rPr>
              <a:t>Slips and lapses are found in skilled behavior – execution of procedures that the user has already learned.  For example, pressing an onscreen button – moving the mouse pointer over it, pressing the mouse button, releasing the mouse button – is a skill-based procedure for virtually any computer user.  An error in executing this procedure, like clicking before the mouse pointer is over the button, is a slip.  This is just a low-level example, of course.  We have many higher-level, learned procedures too – attaching a file to an email, submitting a search to Google, drawing a rectangle in a paint program, etc.  An error in execution of any learned procedure would be a slip.</a:t>
            </a:r>
          </a:p>
          <a:p>
            <a:r>
              <a:rPr lang="en-US">
                <a:latin typeface="Times New Roman" charset="0"/>
                <a:ea typeface="Arial" charset="0"/>
              </a:rPr>
              <a:t>Slips are distinguished from lapses by the source of the failure.  A slip is a failure of execution or control – for example, substituting one action for another one in the procedure.  A lapse is a failure of memory – for example, forgetting the overall goal, or forgetting where you are in the procedure.</a:t>
            </a:r>
          </a:p>
          <a:p>
            <a:r>
              <a:rPr lang="en-US">
                <a:latin typeface="Times New Roman" charset="0"/>
                <a:ea typeface="Arial" charset="0"/>
              </a:rPr>
              <a:t>A </a:t>
            </a:r>
            <a:r>
              <a:rPr lang="en-US" b="1">
                <a:latin typeface="Times New Roman" charset="0"/>
                <a:ea typeface="Arial" charset="0"/>
              </a:rPr>
              <a:t>mistake</a:t>
            </a:r>
            <a:r>
              <a:rPr lang="en-US">
                <a:latin typeface="Times New Roman" charset="0"/>
                <a:ea typeface="Arial" charset="0"/>
              </a:rPr>
              <a:t>, on the other hand, is an error made in planning or rule application.  One framework for classifying cognitive behavior divides behavior into skill-based (learned procedures), rule-based (application of learned if-then rules), and knowledge-based (problem solving, logic, experimentation, etc.)  Mistakes are errors in rule-based or knowlege-based behavior; e.g., applying a rule in a situation where it shouldn’t apply, or using faulty reasoning.</a:t>
            </a:r>
          </a:p>
          <a:p>
            <a:r>
              <a:rPr lang="en-US">
                <a:latin typeface="Times New Roman" charset="0"/>
                <a:ea typeface="Arial" charset="0"/>
              </a:rPr>
              <a:t>Overall, slips and lapses are more common than mistakes, because we spend most of our actual time executing learned procedures. If we spent most of our time problem-solving, we'd never get much done, because problem solving is such a slow, cognitively intensive, serial process. I've seen statistics that suggest that 60% of all errors are slips or lapses, but that's highly dependent on context. Relative to their task, however, slips and lapses are less common than mistakes. That is, the chance that you'll err executing any given step of a learned procedure is small -- typically 1-5%, although that's context dependent as well. The chance that you'll err in any given step of rule-based or problem-solving behavior is much higher. </a:t>
            </a:r>
          </a:p>
          <a:p>
            <a:r>
              <a:rPr lang="en-US">
                <a:latin typeface="Times New Roman" charset="0"/>
                <a:ea typeface="Arial" charset="0"/>
              </a:rPr>
              <a:t>We won’t have much to say about mistakes in this lecture, but much research in human error is concerned with this level – e.g., suboptimal or even irrational heuristics that people use for decision making and planning.  A great reference about this is James Reason, </a:t>
            </a:r>
            <a:r>
              <a:rPr lang="en-US" i="1">
                <a:latin typeface="Times New Roman" charset="0"/>
                <a:ea typeface="Arial" charset="0"/>
              </a:rPr>
              <a:t>Human Error</a:t>
            </a:r>
            <a:r>
              <a:rPr lang="en-US">
                <a:latin typeface="Times New Roman" charset="0"/>
                <a:ea typeface="Arial" charset="0"/>
              </a:rPr>
              <a:t>, Cambridge University Press, 1990.</a:t>
            </a:r>
          </a:p>
        </p:txBody>
      </p:sp>
      <p:sp>
        <p:nvSpPr>
          <p:cNvPr id="25604" name="Slide Number Placeholder 3"/>
          <p:cNvSpPr>
            <a:spLocks noGrp="1"/>
          </p:cNvSpPr>
          <p:nvPr>
            <p:ph type="sldNum" sz="quarter" idx="5"/>
          </p:nvPr>
        </p:nvSpPr>
        <p:spPr>
          <a:noFill/>
        </p:spPr>
        <p:txBody>
          <a:bodyPr/>
          <a:lstStyle/>
          <a:p>
            <a:fld id="{E37A6B22-57B3-5543-9F33-401D9FB8F071}" type="slidenum">
              <a:rPr lang="en-US"/>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F7B93D9-EC58-3E45-84B9-FDE59A1C6B6F}" type="slidenum">
              <a:rPr lang="en-US"/>
              <a:pPr/>
              <a:t>6</a:t>
            </a:fld>
            <a:endParaRPr lang="en-US"/>
          </a:p>
        </p:txBody>
      </p:sp>
      <p:sp>
        <p:nvSpPr>
          <p:cNvPr id="27651" name="Rectangle 2"/>
          <p:cNvSpPr>
            <a:spLocks noGrp="1" noRot="1" noChangeAspect="1" noChangeArrowheads="1" noTextEdit="1"/>
          </p:cNvSpPr>
          <p:nvPr>
            <p:ph type="sldImg"/>
          </p:nvPr>
        </p:nvSpPr>
        <p:spPr>
          <a:xfrm>
            <a:off x="1262063" y="720725"/>
            <a:ext cx="4795837" cy="3597275"/>
          </a:xfrm>
          <a:ln/>
        </p:spPr>
      </p:sp>
      <p:sp>
        <p:nvSpPr>
          <p:cNvPr id="27652" name="Rectangle 3"/>
          <p:cNvSpPr>
            <a:spLocks noGrp="1" noChangeArrowheads="1"/>
          </p:cNvSpPr>
          <p:nvPr>
            <p:ph type="body" idx="1"/>
          </p:nvPr>
        </p:nvSpPr>
        <p:spPr>
          <a:xfrm>
            <a:off x="731838" y="4560888"/>
            <a:ext cx="5851525" cy="4319587"/>
          </a:xfrm>
          <a:noFill/>
          <a:ln/>
        </p:spPr>
        <p:txBody>
          <a:bodyPr/>
          <a:lstStyle/>
          <a:p>
            <a:pPr eaLnBrk="1" hangingPunct="1"/>
            <a:r>
              <a:rPr lang="en-US" dirty="0">
                <a:latin typeface="Times New Roman" charset="0"/>
                <a:ea typeface="Arial" charset="0"/>
              </a:rPr>
              <a:t>Here are some examples of common slips.  A </a:t>
            </a:r>
            <a:r>
              <a:rPr lang="en-US" b="1" dirty="0">
                <a:latin typeface="Times New Roman" charset="0"/>
                <a:ea typeface="Arial" charset="0"/>
              </a:rPr>
              <a:t>capture slip </a:t>
            </a:r>
            <a:r>
              <a:rPr lang="en-US" dirty="0">
                <a:latin typeface="Times New Roman" charset="0"/>
                <a:ea typeface="Arial" charset="0"/>
              </a:rPr>
              <a:t>occurs when a person starts executing one sequence of actions, but then veers off into another (usually more familiar) sequence that happened to start the same way.  A good mental picture for this is that you’ve developed a mental groove from executing the same sequence of actions repeatedly, and this groove tends to capture other sequences that start the same way.  In the text editor </a:t>
            </a:r>
            <a:r>
              <a:rPr lang="en-US" i="1" dirty="0">
                <a:latin typeface="Times New Roman" charset="0"/>
                <a:ea typeface="Arial" charset="0"/>
              </a:rPr>
              <a:t>vi</a:t>
            </a:r>
            <a:r>
              <a:rPr lang="en-US" dirty="0">
                <a:latin typeface="Times New Roman" charset="0"/>
                <a:ea typeface="Arial" charset="0"/>
              </a:rPr>
              <a:t>, it’s common to quit the program by issuing the command “:</a:t>
            </a:r>
            <a:r>
              <a:rPr lang="en-US" dirty="0" err="1">
                <a:latin typeface="Times New Roman" charset="0"/>
                <a:ea typeface="Arial" charset="0"/>
              </a:rPr>
              <a:t>wq</a:t>
            </a:r>
            <a:r>
              <a:rPr lang="en-US" dirty="0">
                <a:latin typeface="Times New Roman" charset="0"/>
                <a:ea typeface="Arial" charset="0"/>
              </a:rPr>
              <a:t>”, which saves the file (w) and quits (q).  If a user intends just to save the file (:w) but accidentally quits as well (:</a:t>
            </a:r>
            <a:r>
              <a:rPr lang="en-US" dirty="0" err="1">
                <a:latin typeface="Times New Roman" charset="0"/>
                <a:ea typeface="Arial" charset="0"/>
              </a:rPr>
              <a:t>wq</a:t>
            </a:r>
            <a:r>
              <a:rPr lang="en-US" dirty="0">
                <a:latin typeface="Times New Roman" charset="0"/>
                <a:ea typeface="Arial" charset="0"/>
              </a:rPr>
              <a:t>), then they’ve committed a capture error.  Microsoft Excel has a curious (and very useful!) class of formulas called array formulas, but in order to get Excel to treat your formula as an array formula, you have to press Ctrl-Shift-Enter after you type it – </a:t>
            </a:r>
            <a:r>
              <a:rPr lang="en-US" i="1" dirty="0">
                <a:latin typeface="Times New Roman" charset="0"/>
                <a:ea typeface="Arial" charset="0"/>
              </a:rPr>
              <a:t>every time</a:t>
            </a:r>
            <a:r>
              <a:rPr lang="en-US" dirty="0">
                <a:latin typeface="Times New Roman" charset="0"/>
                <a:ea typeface="Arial" charset="0"/>
              </a:rPr>
              <a:t> you edit it.  Why is this prone to capture slips?  Because virtually every other edit you do is terminated by Enter, so you’re very likely to fall into that pattern automatically when you edit an array formula.</a:t>
            </a:r>
          </a:p>
          <a:p>
            <a:pPr eaLnBrk="1" hangingPunct="1"/>
            <a:endParaRPr lang="en-US" dirty="0">
              <a:latin typeface="Times New Roman" charset="0"/>
              <a:ea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ea typeface="Arial" charset="0"/>
              </a:rPr>
              <a:t>A </a:t>
            </a:r>
            <a:r>
              <a:rPr lang="en-US" b="1" dirty="0" smtClean="0">
                <a:latin typeface="Times New Roman" charset="0"/>
                <a:ea typeface="Arial" charset="0"/>
              </a:rPr>
              <a:t>description slip</a:t>
            </a:r>
            <a:r>
              <a:rPr lang="en-US" dirty="0" smtClean="0">
                <a:latin typeface="Times New Roman" charset="0"/>
                <a:ea typeface="Arial" charset="0"/>
              </a:rPr>
              <a:t> occurs when two actions are very similar.  The user intends to do one action, but accidentally substitutes the other.  A classic example of a description error is reaching into the refrigerator for a carton of milk, but instead picking up a carton of orange juice and pouring it into your cereal.  The actions for pouring milk in cereal and pouring juice in a glass are nearly identical – open fridge, pick up half-gallon carton, open it, pour– but the user’s mental description of the action to execute has substituted the orange juice for the milk.  </a:t>
            </a:r>
          </a:p>
          <a:p>
            <a:r>
              <a:rPr lang="en-US" dirty="0" smtClean="0">
                <a:latin typeface="Times New Roman" charset="0"/>
                <a:ea typeface="Arial" charset="0"/>
              </a:rPr>
              <a:t>Some other pairs</a:t>
            </a:r>
            <a:r>
              <a:rPr lang="en-US" baseline="0" dirty="0" smtClean="0">
                <a:latin typeface="Times New Roman" charset="0"/>
                <a:ea typeface="Arial" charset="0"/>
              </a:rPr>
              <a:t> that may be prone to description slips are shown above.  In the </a:t>
            </a:r>
            <a:r>
              <a:rPr lang="en-US" baseline="0" dirty="0" err="1" smtClean="0">
                <a:latin typeface="Times New Roman" charset="0"/>
                <a:ea typeface="Arial" charset="0"/>
              </a:rPr>
              <a:t>GMail</a:t>
            </a:r>
            <a:r>
              <a:rPr lang="en-US" baseline="0" dirty="0" smtClean="0">
                <a:latin typeface="Times New Roman" charset="0"/>
                <a:ea typeface="Arial" charset="0"/>
              </a:rPr>
              <a:t> interface on the far right, the three icons – checkbox, star, and important – look very similar to each other when unchecked, opening the way to description slips.</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7</a:t>
            </a:fld>
            <a:endParaRPr lang="en-US"/>
          </a:p>
        </p:txBody>
      </p:sp>
    </p:spTree>
    <p:extLst>
      <p:ext uri="{BB962C8B-B14F-4D97-AF65-F5344CB8AC3E}">
        <p14:creationId xmlns:p14="http://schemas.microsoft.com/office/powerpoint/2010/main" val="3694472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7818601-01F0-8C47-956C-368BCB6A3F15}" type="slidenum">
              <a:rPr lang="en-US"/>
              <a:pPr/>
              <a:t>9</a:t>
            </a:fld>
            <a:endParaRPr lang="en-US"/>
          </a:p>
        </p:txBody>
      </p:sp>
      <p:sp>
        <p:nvSpPr>
          <p:cNvPr id="31747" name="Rectangle 2"/>
          <p:cNvSpPr>
            <a:spLocks noGrp="1" noRot="1" noChangeAspect="1" noChangeArrowheads="1" noTextEdit="1"/>
          </p:cNvSpPr>
          <p:nvPr>
            <p:ph type="sldImg"/>
          </p:nvPr>
        </p:nvSpPr>
        <p:spPr>
          <a:xfrm>
            <a:off x="1262063" y="720725"/>
            <a:ext cx="4795837" cy="3597275"/>
          </a:xfrm>
          <a:ln/>
        </p:spPr>
      </p:sp>
      <p:sp>
        <p:nvSpPr>
          <p:cNvPr id="31748" name="Rectangle 3"/>
          <p:cNvSpPr>
            <a:spLocks noGrp="1" noChangeArrowheads="1"/>
          </p:cNvSpPr>
          <p:nvPr>
            <p:ph type="body" idx="1"/>
          </p:nvPr>
        </p:nvSpPr>
        <p:spPr>
          <a:xfrm>
            <a:off x="731838" y="4560888"/>
            <a:ext cx="5851525" cy="4319587"/>
          </a:xfrm>
          <a:noFill/>
          <a:ln/>
        </p:spPr>
        <p:txBody>
          <a:bodyPr/>
          <a:lstStyle/>
          <a:p>
            <a:pPr eaLnBrk="1" hangingPunct="1"/>
            <a:r>
              <a:rPr lang="en-US" sz="900" dirty="0">
                <a:latin typeface="Times New Roman" charset="0"/>
                <a:ea typeface="Arial" charset="0"/>
              </a:rPr>
              <a:t>Another kind of error, clearly due to user interface, is a mode error. </a:t>
            </a:r>
            <a:r>
              <a:rPr lang="en-US" sz="900" b="1" dirty="0">
                <a:latin typeface="Times New Roman" charset="0"/>
                <a:ea typeface="Arial" charset="0"/>
              </a:rPr>
              <a:t>Modes</a:t>
            </a:r>
            <a:r>
              <a:rPr lang="en-US" sz="900" dirty="0">
                <a:latin typeface="Times New Roman" charset="0"/>
                <a:ea typeface="Arial" charset="0"/>
              </a:rPr>
              <a:t> are states in which the same action has different meanings.  For example, when Caps Lock mode is enabled on a keyboard, the letter keys produce uppercase letters.  The text editor vi is famous for its modes: in insert mode, letter keys are inserted into your text file, while in command mode (the default), the letter keys invoke editing commands.  In the first lecture, we talked about a mode error in Gimp: accidentally changing a menu shortcut because your mouse is hovering over it.</a:t>
            </a:r>
          </a:p>
          <a:p>
            <a:pPr eaLnBrk="1" hangingPunct="1"/>
            <a:r>
              <a:rPr lang="en-US" sz="900" dirty="0">
                <a:latin typeface="Times New Roman" charset="0"/>
                <a:ea typeface="Arial" charset="0"/>
              </a:rPr>
              <a:t>Mode errors occur when the user tries to invoke an action that doesn’t have the desired effect in the current mode.  For example, if the user means to type lowercase letters but doesn’t notice that Caps Lock is enabled, then a mode error occurs.</a:t>
            </a:r>
          </a:p>
          <a:p>
            <a:pPr eaLnBrk="1" hangingPunct="1"/>
            <a:r>
              <a:rPr lang="en-US" sz="900" dirty="0">
                <a:latin typeface="Times New Roman" charset="0"/>
                <a:ea typeface="Arial" charset="0"/>
              </a:rPr>
              <a:t>Mode errors are generally slips, an error in the execution of a learned procedure, caused by failing to correctly evaluate the state of the interface.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1503363" y="720725"/>
            <a:ext cx="4119562" cy="3089275"/>
          </a:xfrm>
          <a:ln/>
        </p:spPr>
      </p:sp>
      <p:sp>
        <p:nvSpPr>
          <p:cNvPr id="33795" name="Notes Placeholder 2"/>
          <p:cNvSpPr>
            <a:spLocks noGrp="1"/>
          </p:cNvSpPr>
          <p:nvPr>
            <p:ph type="body" idx="1"/>
          </p:nvPr>
        </p:nvSpPr>
        <p:spPr>
          <a:noFill/>
          <a:ln/>
        </p:spPr>
        <p:txBody>
          <a:bodyPr/>
          <a:lstStyle/>
          <a:p>
            <a:r>
              <a:rPr lang="en-US" dirty="0">
                <a:latin typeface="Times New Roman" charset="0"/>
                <a:ea typeface="Arial" charset="0"/>
              </a:rPr>
              <a:t>The slips and lapses we’ve discussed have a few features in common.  First, the root cause of these errors is often </a:t>
            </a:r>
            <a:r>
              <a:rPr lang="en-US" b="1" dirty="0">
                <a:latin typeface="Times New Roman" charset="0"/>
                <a:ea typeface="Arial" charset="0"/>
              </a:rPr>
              <a:t>inattention</a:t>
            </a:r>
            <a:r>
              <a:rPr lang="en-US" dirty="0">
                <a:latin typeface="Times New Roman" charset="0"/>
                <a:ea typeface="Arial" charset="0"/>
              </a:rPr>
              <a:t>.  Since slips and lapses occur in </a:t>
            </a:r>
            <a:r>
              <a:rPr lang="en-US" i="1" dirty="0">
                <a:latin typeface="Times New Roman" charset="0"/>
                <a:ea typeface="Arial" charset="0"/>
              </a:rPr>
              <a:t>skilled </a:t>
            </a:r>
            <a:r>
              <a:rPr lang="en-US" dirty="0">
                <a:latin typeface="Times New Roman" charset="0"/>
                <a:ea typeface="Arial" charset="0"/>
              </a:rPr>
              <a:t>behavior, execution of already well-learned procedures, they are generally associated with insufficient attention to the execution of the procedure, or omission or distraction of attention at a key moment.</a:t>
            </a:r>
          </a:p>
          <a:p>
            <a:r>
              <a:rPr lang="en-US" dirty="0">
                <a:latin typeface="Times New Roman" charset="0"/>
                <a:ea typeface="Arial" charset="0"/>
              </a:rPr>
              <a:t>Second, the particular erroneous behavior chosen is often selected because of its high similarity to the correct behavior (as in capture and description slips), or of its high frequency relative to the correct behavior (as in capture slips).  Very common, or very similar, patterns are strongly available for retrieval from human memory.  So errors are often </a:t>
            </a:r>
            <a:r>
              <a:rPr lang="en-US" b="1" dirty="0">
                <a:latin typeface="Times New Roman" charset="0"/>
                <a:ea typeface="Arial" charset="0"/>
              </a:rPr>
              <a:t>strong-but-wrong</a:t>
            </a:r>
            <a:r>
              <a:rPr lang="en-US" dirty="0">
                <a:latin typeface="Times New Roman" charset="0"/>
                <a:ea typeface="Arial" charset="0"/>
              </a:rPr>
              <a:t> behavior</a:t>
            </a:r>
            <a:r>
              <a:rPr lang="en-US" dirty="0" smtClean="0">
                <a:latin typeface="Times New Roman" charset="0"/>
                <a:ea typeface="Arial" charset="0"/>
              </a:rPr>
              <a:t>.</a:t>
            </a:r>
          </a:p>
          <a:p>
            <a:pPr eaLnBrk="1" hangingPunct="1"/>
            <a:r>
              <a:rPr lang="en-US" dirty="0" smtClean="0">
                <a:latin typeface="Times New Roman" charset="0"/>
                <a:ea typeface="Arial" charset="0"/>
              </a:rPr>
              <a:t>Finally,</a:t>
            </a:r>
            <a:r>
              <a:rPr lang="en-US" baseline="0" dirty="0" smtClean="0">
                <a:latin typeface="Times New Roman" charset="0"/>
                <a:ea typeface="Arial" charset="0"/>
              </a:rPr>
              <a:t> </a:t>
            </a:r>
            <a:r>
              <a:rPr lang="en-US" dirty="0" smtClean="0">
                <a:latin typeface="Times New Roman" charset="0"/>
                <a:ea typeface="Arial" charset="0"/>
              </a:rPr>
              <a:t>we can tune our performance to various points on a </a:t>
            </a:r>
            <a:r>
              <a:rPr lang="en-US" b="1" dirty="0" smtClean="0">
                <a:latin typeface="Times New Roman" charset="0"/>
                <a:ea typeface="Arial" charset="0"/>
              </a:rPr>
              <a:t>speed-accuracy</a:t>
            </a:r>
            <a:r>
              <a:rPr lang="en-US" dirty="0" smtClean="0">
                <a:latin typeface="Times New Roman" charset="0"/>
                <a:ea typeface="Arial" charset="0"/>
              </a:rPr>
              <a:t> tradeoff curve.  We can force ourselves to make decisions faster (shorter reaction time) at the cost of making some of those decisions wrong.  Conversely, we can slow down, take a longer time for each decision and improve accuracy.  It turns out that for skill-based decision making, reaction time varies linearly with the log of odds of correctness; i.e., a constant increase in reaction time can double the odds of a correct decision.</a:t>
            </a:r>
          </a:p>
          <a:p>
            <a:pPr eaLnBrk="1" hangingPunct="1"/>
            <a:r>
              <a:rPr lang="en-US" dirty="0" smtClean="0">
                <a:latin typeface="Times New Roman" charset="0"/>
                <a:ea typeface="Arial" charset="0"/>
              </a:rPr>
              <a:t>The speed-accuracy curve isn’t fixed; it can be moved down and to </a:t>
            </a:r>
            <a:r>
              <a:rPr lang="en-US" smtClean="0">
                <a:latin typeface="Times New Roman" charset="0"/>
                <a:ea typeface="Arial" charset="0"/>
              </a:rPr>
              <a:t>the right by</a:t>
            </a:r>
            <a:r>
              <a:rPr lang="en-US" baseline="0" smtClean="0">
                <a:latin typeface="Times New Roman" charset="0"/>
                <a:ea typeface="Arial" charset="0"/>
              </a:rPr>
              <a:t> </a:t>
            </a:r>
            <a:r>
              <a:rPr lang="en-US" dirty="0" smtClean="0">
                <a:latin typeface="Times New Roman" charset="0"/>
                <a:ea typeface="Arial" charset="0"/>
              </a:rPr>
              <a:t>practicing the task.  Also, people have different curves for different tasks; a pro tennis player will have a high curve for tennis but a low one for surgery.</a:t>
            </a:r>
          </a:p>
          <a:p>
            <a:pPr eaLnBrk="1" hangingPunct="1"/>
            <a:r>
              <a:rPr lang="en-US" dirty="0" smtClean="0">
                <a:latin typeface="Times New Roman" charset="0"/>
                <a:ea typeface="Arial" charset="0"/>
              </a:rPr>
              <a:t>One consequence of this idea is that </a:t>
            </a:r>
            <a:r>
              <a:rPr lang="en-US" b="1" dirty="0" smtClean="0">
                <a:latin typeface="Times New Roman" charset="0"/>
                <a:ea typeface="Arial" charset="0"/>
              </a:rPr>
              <a:t>efficiency</a:t>
            </a:r>
            <a:r>
              <a:rPr lang="en-US" dirty="0" smtClean="0">
                <a:latin typeface="Times New Roman" charset="0"/>
                <a:ea typeface="Arial" charset="0"/>
              </a:rPr>
              <a:t> can be traded off against </a:t>
            </a:r>
            <a:r>
              <a:rPr lang="en-US" b="1" dirty="0" smtClean="0">
                <a:latin typeface="Times New Roman" charset="0"/>
                <a:ea typeface="Arial" charset="0"/>
              </a:rPr>
              <a:t>safety</a:t>
            </a:r>
            <a:r>
              <a:rPr lang="en-US" dirty="0" smtClean="0">
                <a:latin typeface="Times New Roman" charset="0"/>
                <a:ea typeface="Arial" charset="0"/>
              </a:rPr>
              <a:t>.  Most users will seek a speed that keeps slips to a low level, but doesn’t completely eliminate them. </a:t>
            </a:r>
          </a:p>
          <a:p>
            <a:endParaRPr lang="en-US" dirty="0">
              <a:latin typeface="Times New Roman" charset="0"/>
              <a:ea typeface="Arial" charset="0"/>
            </a:endParaRPr>
          </a:p>
        </p:txBody>
      </p:sp>
      <p:sp>
        <p:nvSpPr>
          <p:cNvPr id="33796" name="Slide Number Placeholder 3"/>
          <p:cNvSpPr>
            <a:spLocks noGrp="1"/>
          </p:cNvSpPr>
          <p:nvPr>
            <p:ph type="sldNum" sz="quarter" idx="5"/>
          </p:nvPr>
        </p:nvSpPr>
        <p:spPr>
          <a:noFill/>
        </p:spPr>
        <p:txBody>
          <a:bodyPr/>
          <a:lstStyle/>
          <a:p>
            <a:fld id="{325A51C7-299B-BD4D-A62C-82AAD9DFD30C}" type="slidenum">
              <a:rPr lang="en-US"/>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=5</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11</a:t>
            </a:fld>
            <a:endParaRPr lang="en-US"/>
          </a:p>
        </p:txBody>
      </p:sp>
    </p:spTree>
    <p:extLst>
      <p:ext uri="{BB962C8B-B14F-4D97-AF65-F5344CB8AC3E}">
        <p14:creationId xmlns:p14="http://schemas.microsoft.com/office/powerpoint/2010/main" val="89850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4BCEAB8-06A5-4674-AF58-2362FC21A00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5748B2B5-41D7-4159-90FD-04EC08CDB5C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A9A3D2C-E7B0-41F9-B6D9-1DC15535461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08BF3C87-60DA-48BB-AE3C-B67AEA40402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2013</a:t>
            </a: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E9CDE609-C6EE-C64C-A6BC-9F73CA7B37E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75352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2013</a:t>
            </a: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D1CC149A-57EA-9843-B546-8D874C3E3A8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47978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2013</a:t>
            </a: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8F72D7E7-86F4-1644-B1D2-7796B3B1D8D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98535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2013</a:t>
            </a: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350472EF-EBCE-D74D-B0CA-AEA5419B75D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30746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2013</a:t>
            </a: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fld id="{410077FF-3C2D-3346-B487-774D7493D48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017713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2013</a:t>
            </a: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fld id="{0E7E1B25-E427-AA4A-8530-96F5E2DAAFE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76191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2013</a:t>
            </a: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fld id="{EA2276E5-EA55-A54E-B153-BFE0CD2D21E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3025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DED02BFE-7271-4A80-94B1-FD65C6DFD2D4}"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2013</a:t>
            </a: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6533F069-3063-EA49-8993-EA904CB96E5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42058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2013</a:t>
            </a: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4BA9A5B4-0884-AD4F-9361-7BD5CD2825F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191381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2013</a:t>
            </a: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EAFA5145-1A20-E54B-8CED-530E6C6E24C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77925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2013</a:t>
            </a: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D420000C-5AE8-4348-AE36-A142AB321F4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01162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685800" y="990600"/>
            <a:ext cx="7772400" cy="5105400"/>
          </a:xfrm>
        </p:spPr>
        <p:txBody>
          <a:bodyPr/>
          <a:lstStyle>
            <a:lvl1pPr>
              <a:defRPr sz="2400"/>
            </a:lvl1pPr>
            <a:lvl2pPr>
              <a:defRPr sz="20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solidFill>
                  <a:srgbClr val="000000"/>
                </a:solidFill>
              </a:rPr>
              <a:t>Spring 2013</a:t>
            </a: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2E8AB646-5AEA-3B49-9CF6-25E07660F97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5456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460131C0-6659-4378-84D7-9E75C1B357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52AC1F09-2D7A-445F-A3D4-12F5B47D9B7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9" name="Rectangle 7"/>
          <p:cNvSpPr>
            <a:spLocks noGrp="1" noChangeArrowheads="1"/>
          </p:cNvSpPr>
          <p:nvPr>
            <p:ph type="sldNum" sz="quarter" idx="12"/>
          </p:nvPr>
        </p:nvSpPr>
        <p:spPr>
          <a:ln/>
        </p:spPr>
        <p:txBody>
          <a:bodyPr/>
          <a:lstStyle>
            <a:lvl1pPr>
              <a:defRPr/>
            </a:lvl1pPr>
          </a:lstStyle>
          <a:p>
            <a:fld id="{2B1927E9-FA1F-408A-B600-8D85138103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5" name="Rectangle 7"/>
          <p:cNvSpPr>
            <a:spLocks noGrp="1" noChangeArrowheads="1"/>
          </p:cNvSpPr>
          <p:nvPr>
            <p:ph type="sldNum" sz="quarter" idx="12"/>
          </p:nvPr>
        </p:nvSpPr>
        <p:spPr>
          <a:ln/>
        </p:spPr>
        <p:txBody>
          <a:bodyPr/>
          <a:lstStyle>
            <a:lvl1pPr>
              <a:defRPr/>
            </a:lvl1pPr>
          </a:lstStyle>
          <a:p>
            <a:fld id="{0865F683-D6B1-41F4-BD57-49C8073962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4" name="Rectangle 7"/>
          <p:cNvSpPr>
            <a:spLocks noGrp="1" noChangeArrowheads="1"/>
          </p:cNvSpPr>
          <p:nvPr>
            <p:ph type="sldNum" sz="quarter" idx="12"/>
          </p:nvPr>
        </p:nvSpPr>
        <p:spPr>
          <a:ln/>
        </p:spPr>
        <p:txBody>
          <a:bodyPr/>
          <a:lstStyle>
            <a:lvl1pPr>
              <a:defRPr/>
            </a:lvl1pPr>
          </a:lstStyle>
          <a:p>
            <a:fld id="{7769B0E4-5AD4-4B74-8A1A-60581190802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891FF7C6-2E5B-4C40-A5DE-8BE7C4685FD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2B1F7454-AB04-4E8F-A161-493FBE9E57F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US" smtClean="0"/>
              <a:t>Spring 2013</a:t>
            </a:r>
            <a:endParaRPr lang="en-US"/>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en-US" smtClean="0"/>
              <a:t>6.813/6.831 User Interface Design and Implementation</a:t>
            </a:r>
            <a:endParaRPr lang="en-US"/>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11FD525-82AD-4D83-90EB-0F743BF092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rtl="0" eaLnBrk="0" fontAlgn="base" hangingPunct="0">
        <a:spcBef>
          <a:spcPct val="0"/>
        </a:spcBef>
        <a:spcAft>
          <a:spcPct val="0"/>
        </a:spcAft>
        <a:defRPr sz="2800">
          <a:solidFill>
            <a:schemeClr val="accent1"/>
          </a:solidFill>
          <a:latin typeface="+mj-lt"/>
          <a:ea typeface="ＭＳ Ｐゴシック" charset="-128"/>
          <a:cs typeface="+mj-cs"/>
        </a:defRPr>
      </a:lvl1pPr>
      <a:lvl2pPr algn="l" rtl="0" eaLnBrk="0" fontAlgn="base" hangingPunct="0">
        <a:spcBef>
          <a:spcPct val="0"/>
        </a:spcBef>
        <a:spcAft>
          <a:spcPct val="0"/>
        </a:spcAft>
        <a:defRPr sz="2800">
          <a:solidFill>
            <a:schemeClr val="accent1"/>
          </a:solidFill>
          <a:latin typeface="Arial Black" pitchFamily="34" charset="0"/>
          <a:ea typeface="ＭＳ Ｐゴシック" charset="-128"/>
        </a:defRPr>
      </a:lvl2pPr>
      <a:lvl3pPr algn="l" rtl="0" eaLnBrk="0" fontAlgn="base" hangingPunct="0">
        <a:spcBef>
          <a:spcPct val="0"/>
        </a:spcBef>
        <a:spcAft>
          <a:spcPct val="0"/>
        </a:spcAft>
        <a:defRPr sz="2800">
          <a:solidFill>
            <a:schemeClr val="accent1"/>
          </a:solidFill>
          <a:latin typeface="Arial Black" pitchFamily="34" charset="0"/>
          <a:ea typeface="ＭＳ Ｐゴシック" charset="-128"/>
        </a:defRPr>
      </a:lvl3pPr>
      <a:lvl4pPr algn="l" rtl="0" eaLnBrk="0" fontAlgn="base" hangingPunct="0">
        <a:spcBef>
          <a:spcPct val="0"/>
        </a:spcBef>
        <a:spcAft>
          <a:spcPct val="0"/>
        </a:spcAft>
        <a:defRPr sz="2800">
          <a:solidFill>
            <a:schemeClr val="accent1"/>
          </a:solidFill>
          <a:latin typeface="Arial Black" pitchFamily="34" charset="0"/>
          <a:ea typeface="ＭＳ Ｐゴシック" charset="-128"/>
        </a:defRPr>
      </a:lvl4pPr>
      <a:lvl5pPr algn="l" rtl="0" eaLnBrk="0" fontAlgn="base" hangingPunct="0">
        <a:spcBef>
          <a:spcPct val="0"/>
        </a:spcBef>
        <a:spcAft>
          <a:spcPct val="0"/>
        </a:spcAft>
        <a:defRPr sz="2800">
          <a:solidFill>
            <a:schemeClr val="accent1"/>
          </a:solidFill>
          <a:latin typeface="Arial Black" pitchFamily="34" charset="0"/>
          <a:ea typeface="ＭＳ Ｐゴシック" charset="-128"/>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US" smtClean="0">
                <a:solidFill>
                  <a:srgbClr val="000000"/>
                </a:solidFill>
              </a:rPr>
              <a:t>Spring 2013</a:t>
            </a:r>
            <a:endParaRPr lang="en-US">
              <a:solidFill>
                <a:srgbClr val="000000"/>
              </a:solidFill>
            </a:endParaRPr>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en-US" smtClean="0">
                <a:solidFill>
                  <a:srgbClr val="000000"/>
                </a:solidFill>
              </a:rPr>
              <a:t>6.813/6.831 User Interface Design and Implementation</a:t>
            </a:r>
            <a:endParaRPr lang="en-US">
              <a:solidFill>
                <a:srgbClr val="000000"/>
              </a:solidFill>
            </a:endParaRPr>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B466C8B-A0F7-C04D-BF7A-913083993F62}" type="slidenum">
              <a:rPr lang="en-US">
                <a:solidFill>
                  <a:srgbClr val="000000"/>
                </a:solidFill>
                <a:ea typeface="Arial" charset="0"/>
              </a:rPr>
              <a:pPr/>
              <a:t>‹#›</a:t>
            </a:fld>
            <a:endParaRPr lang="en-US">
              <a:solidFill>
                <a:srgbClr val="000000"/>
              </a:solidFill>
              <a:ea typeface="Arial" charset="0"/>
            </a:endParaRPr>
          </a:p>
        </p:txBody>
      </p:sp>
    </p:spTree>
    <p:extLst>
      <p:ext uri="{BB962C8B-B14F-4D97-AF65-F5344CB8AC3E}">
        <p14:creationId xmlns:p14="http://schemas.microsoft.com/office/powerpoint/2010/main" val="423042790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p:txStyles>
    <p:titleStyle>
      <a:lvl1pPr algn="l" rtl="0" eaLnBrk="0" fontAlgn="base" hangingPunct="0">
        <a:spcBef>
          <a:spcPct val="0"/>
        </a:spcBef>
        <a:spcAft>
          <a:spcPct val="0"/>
        </a:spcAft>
        <a:defRPr sz="2800">
          <a:solidFill>
            <a:schemeClr val="accent1"/>
          </a:solidFill>
          <a:latin typeface="+mj-lt"/>
          <a:ea typeface="+mj-ea"/>
          <a:cs typeface="+mj-cs"/>
        </a:defRPr>
      </a:lvl1pPr>
      <a:lvl2pPr algn="l" rtl="0" eaLnBrk="0" fontAlgn="base" hangingPunct="0">
        <a:spcBef>
          <a:spcPct val="0"/>
        </a:spcBef>
        <a:spcAft>
          <a:spcPct val="0"/>
        </a:spcAft>
        <a:defRPr sz="2800">
          <a:solidFill>
            <a:schemeClr val="accent1"/>
          </a:solidFill>
          <a:latin typeface="Arial Black" pitchFamily="34" charset="0"/>
        </a:defRPr>
      </a:lvl2pPr>
      <a:lvl3pPr algn="l" rtl="0" eaLnBrk="0" fontAlgn="base" hangingPunct="0">
        <a:spcBef>
          <a:spcPct val="0"/>
        </a:spcBef>
        <a:spcAft>
          <a:spcPct val="0"/>
        </a:spcAft>
        <a:defRPr sz="2800">
          <a:solidFill>
            <a:schemeClr val="accent1"/>
          </a:solidFill>
          <a:latin typeface="Arial Black" pitchFamily="34" charset="0"/>
        </a:defRPr>
      </a:lvl3pPr>
      <a:lvl4pPr algn="l" rtl="0" eaLnBrk="0" fontAlgn="base" hangingPunct="0">
        <a:spcBef>
          <a:spcPct val="0"/>
        </a:spcBef>
        <a:spcAft>
          <a:spcPct val="0"/>
        </a:spcAft>
        <a:defRPr sz="2800">
          <a:solidFill>
            <a:schemeClr val="accent1"/>
          </a:solidFill>
          <a:latin typeface="Arial Black" pitchFamily="34" charset="0"/>
        </a:defRPr>
      </a:lvl4pPr>
      <a:lvl5pPr algn="l" rtl="0" eaLnBrk="0" fontAlgn="base" hangingPunct="0">
        <a:spcBef>
          <a:spcPct val="0"/>
        </a:spcBef>
        <a:spcAft>
          <a:spcPct val="0"/>
        </a:spcAft>
        <a:defRPr sz="2800">
          <a:solidFill>
            <a:schemeClr val="accent1"/>
          </a:solidFill>
          <a:latin typeface="Arial Black" pitchFamily="34" charset="0"/>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eg"/><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4.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4.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4.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L5: Safety</a:t>
            </a:r>
            <a:endParaRPr lang="en-US" dirty="0"/>
          </a:p>
        </p:txBody>
      </p:sp>
      <p:sp>
        <p:nvSpPr>
          <p:cNvPr id="3" name="Subtitle 2"/>
          <p:cNvSpPr>
            <a:spLocks noGrp="1"/>
          </p:cNvSpPr>
          <p:nvPr>
            <p:ph type="subTitle" idx="1"/>
          </p:nvPr>
        </p:nvSpPr>
        <p:spPr/>
        <p:txBody>
          <a:bodyPr/>
          <a:lstStyle/>
          <a:p>
            <a:pPr marL="342900" indent="-342900" algn="l">
              <a:buFont typeface="Arial"/>
              <a:buChar char="•"/>
            </a:pPr>
            <a:endParaRPr lang="en-US" sz="2000" dirty="0" smtClean="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E4BCEAB8-06A5-4674-AF58-2362FC21A007}" type="slidenum">
              <a:rPr lang="en-US" smtClean="0"/>
              <a:pPr/>
              <a:t>1</a:t>
            </a:fld>
            <a:endParaRPr lang="en-US"/>
          </a:p>
        </p:txBody>
      </p:sp>
    </p:spTree>
    <p:extLst>
      <p:ext uri="{BB962C8B-B14F-4D97-AF65-F5344CB8AC3E}">
        <p14:creationId xmlns:p14="http://schemas.microsoft.com/office/powerpoint/2010/main" val="490787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6"/>
          <p:cNvSpPr>
            <a:spLocks noGrp="1"/>
          </p:cNvSpPr>
          <p:nvPr>
            <p:ph type="title"/>
          </p:nvPr>
        </p:nvSpPr>
        <p:spPr/>
        <p:txBody>
          <a:bodyPr/>
          <a:lstStyle/>
          <a:p>
            <a:r>
              <a:rPr lang="en-US" dirty="0" smtClean="0">
                <a:ea typeface="ＭＳ Ｐゴシック" charset="-128"/>
                <a:cs typeface="ＭＳ Ｐゴシック" charset="-128"/>
              </a:rPr>
              <a:t>Causes of Slips</a:t>
            </a:r>
            <a:endParaRPr lang="en-US" dirty="0">
              <a:ea typeface="ＭＳ Ｐゴシック" charset="-128"/>
              <a:cs typeface="ＭＳ Ｐゴシック" charset="-128"/>
            </a:endParaRPr>
          </a:p>
        </p:txBody>
      </p:sp>
      <p:sp>
        <p:nvSpPr>
          <p:cNvPr id="32771" name="Text Placeholder 7"/>
          <p:cNvSpPr>
            <a:spLocks noGrp="1"/>
          </p:cNvSpPr>
          <p:nvPr>
            <p:ph type="body" idx="1"/>
          </p:nvPr>
        </p:nvSpPr>
        <p:spPr/>
        <p:txBody>
          <a:bodyPr/>
          <a:lstStyle/>
          <a:p>
            <a:r>
              <a:rPr lang="en-US" dirty="0"/>
              <a:t>“Strong-but-wrong” effect</a:t>
            </a:r>
          </a:p>
          <a:p>
            <a:pPr lvl="1"/>
            <a:r>
              <a:rPr lang="en-US" dirty="0"/>
              <a:t>Similarity</a:t>
            </a:r>
          </a:p>
          <a:p>
            <a:pPr lvl="1"/>
            <a:r>
              <a:rPr lang="en-US" dirty="0"/>
              <a:t>High frequency</a:t>
            </a:r>
          </a:p>
          <a:p>
            <a:r>
              <a:rPr lang="en-US" dirty="0" smtClean="0">
                <a:ea typeface="Arial" charset="0"/>
              </a:rPr>
              <a:t>Inattention </a:t>
            </a:r>
            <a:r>
              <a:rPr lang="en-US" dirty="0">
                <a:ea typeface="Arial" charset="0"/>
              </a:rPr>
              <a:t>or inappropriate </a:t>
            </a:r>
            <a:r>
              <a:rPr lang="en-US" dirty="0" smtClean="0">
                <a:ea typeface="Arial" charset="0"/>
              </a:rPr>
              <a:t>attention</a:t>
            </a:r>
          </a:p>
          <a:p>
            <a:r>
              <a:rPr lang="en-US" dirty="0" smtClean="0">
                <a:ea typeface="Arial" charset="0"/>
              </a:rPr>
              <a:t>Speed/accuracy tradeoff</a:t>
            </a:r>
            <a:endParaRPr lang="en-US" dirty="0">
              <a:ea typeface="Arial" charset="0"/>
            </a:endParaRPr>
          </a:p>
          <a:p>
            <a:endParaRPr lang="en-US" dirty="0" smtClean="0">
              <a:ea typeface="Arial" charset="0"/>
            </a:endParaRPr>
          </a:p>
          <a:p>
            <a:endParaRPr lang="en-US" dirty="0"/>
          </a:p>
          <a:p>
            <a:endParaRPr lang="en-US" dirty="0" smtClean="0">
              <a:ea typeface="Arial" charset="0"/>
            </a:endParaRPr>
          </a:p>
          <a:p>
            <a:endParaRPr lang="en-US" dirty="0"/>
          </a:p>
          <a:p>
            <a:endParaRPr lang="en-US" dirty="0" smtClean="0">
              <a:ea typeface="Arial" charset="0"/>
            </a:endParaRPr>
          </a:p>
          <a:p>
            <a:endParaRPr lang="en-US" dirty="0"/>
          </a:p>
        </p:txBody>
      </p:sp>
      <p:sp>
        <p:nvSpPr>
          <p:cNvPr id="32772" name="Date Placeholder 3"/>
          <p:cNvSpPr>
            <a:spLocks noGrp="1"/>
          </p:cNvSpPr>
          <p:nvPr>
            <p:ph type="dt" sz="quarter" idx="10"/>
          </p:nvPr>
        </p:nvSpPr>
        <p:spPr>
          <a:noFill/>
        </p:spPr>
        <p:txBody>
          <a:bodyPr/>
          <a:lstStyle/>
          <a:p>
            <a:r>
              <a:rPr lang="en-US" smtClean="0"/>
              <a:t>Spring 2013</a:t>
            </a:r>
            <a:endParaRPr lang="en-US"/>
          </a:p>
        </p:txBody>
      </p:sp>
      <p:sp>
        <p:nvSpPr>
          <p:cNvPr id="32773" name="Footer Placeholder 4"/>
          <p:cNvSpPr>
            <a:spLocks noGrp="1"/>
          </p:cNvSpPr>
          <p:nvPr>
            <p:ph type="ftr" sz="quarter" idx="11"/>
          </p:nvPr>
        </p:nvSpPr>
        <p:spPr>
          <a:noFill/>
        </p:spPr>
        <p:txBody>
          <a:bodyPr/>
          <a:lstStyle/>
          <a:p>
            <a:r>
              <a:rPr lang="en-US"/>
              <a:t>6.813/6.831 User Interface Design and Implementation</a:t>
            </a:r>
          </a:p>
        </p:txBody>
      </p:sp>
      <p:sp>
        <p:nvSpPr>
          <p:cNvPr id="32774" name="Slide Number Placeholder 5"/>
          <p:cNvSpPr>
            <a:spLocks noGrp="1"/>
          </p:cNvSpPr>
          <p:nvPr>
            <p:ph type="sldNum" sz="quarter" idx="12"/>
          </p:nvPr>
        </p:nvSpPr>
        <p:spPr>
          <a:noFill/>
        </p:spPr>
        <p:txBody>
          <a:bodyPr/>
          <a:lstStyle/>
          <a:p>
            <a:fld id="{5AF3D271-84F3-9C4B-90E8-060B2791EA63}" type="slidenum">
              <a:rPr lang="en-US"/>
              <a:pPr/>
              <a:t>10</a:t>
            </a:fld>
            <a:endParaRPr lang="en-US"/>
          </a:p>
        </p:txBody>
      </p:sp>
      <p:grpSp>
        <p:nvGrpSpPr>
          <p:cNvPr id="2" name="Group 1"/>
          <p:cNvGrpSpPr/>
          <p:nvPr/>
        </p:nvGrpSpPr>
        <p:grpSpPr>
          <a:xfrm>
            <a:off x="1752600" y="3276600"/>
            <a:ext cx="6082322" cy="2045732"/>
            <a:chOff x="1963209" y="3412499"/>
            <a:chExt cx="7294366" cy="2513314"/>
          </a:xfrm>
        </p:grpSpPr>
        <p:sp>
          <p:nvSpPr>
            <p:cNvPr id="7" name="Line 4"/>
            <p:cNvSpPr>
              <a:spLocks noChangeShapeType="1"/>
            </p:cNvSpPr>
            <p:nvPr/>
          </p:nvSpPr>
          <p:spPr bwMode="auto">
            <a:xfrm>
              <a:off x="3508375" y="3429000"/>
              <a:ext cx="0" cy="2057400"/>
            </a:xfrm>
            <a:prstGeom prst="line">
              <a:avLst/>
            </a:prstGeom>
            <a:noFill/>
            <a:ln w="25400">
              <a:solidFill>
                <a:schemeClr val="tx1"/>
              </a:solidFill>
              <a:round/>
              <a:headEnd/>
              <a:tailEnd type="none" w="lg" len="lg"/>
            </a:ln>
          </p:spPr>
          <p:txBody>
            <a:bodyPr wrap="none" anchorCtr="1">
              <a:prstTxWarp prst="textNoShape">
                <a:avLst/>
              </a:prstTxWarp>
            </a:bodyPr>
            <a:lstStyle/>
            <a:p>
              <a:endParaRPr lang="en-US" sz="1800"/>
            </a:p>
          </p:txBody>
        </p:sp>
        <p:sp>
          <p:nvSpPr>
            <p:cNvPr id="8" name="Line 5"/>
            <p:cNvSpPr>
              <a:spLocks noChangeShapeType="1"/>
            </p:cNvSpPr>
            <p:nvPr/>
          </p:nvSpPr>
          <p:spPr bwMode="auto">
            <a:xfrm>
              <a:off x="3508375" y="5486400"/>
              <a:ext cx="2514600" cy="0"/>
            </a:xfrm>
            <a:prstGeom prst="line">
              <a:avLst/>
            </a:prstGeom>
            <a:noFill/>
            <a:ln w="25400">
              <a:solidFill>
                <a:schemeClr val="tx1"/>
              </a:solidFill>
              <a:round/>
              <a:headEnd/>
              <a:tailEnd type="none" w="lg" len="lg"/>
            </a:ln>
          </p:spPr>
          <p:txBody>
            <a:bodyPr wrap="none" anchorCtr="1">
              <a:prstTxWarp prst="textNoShape">
                <a:avLst/>
              </a:prstTxWarp>
            </a:bodyPr>
            <a:lstStyle/>
            <a:p>
              <a:endParaRPr lang="en-US" sz="1800"/>
            </a:p>
          </p:txBody>
        </p:sp>
        <p:sp>
          <p:nvSpPr>
            <p:cNvPr id="9" name="Text Box 6"/>
            <p:cNvSpPr txBox="1">
              <a:spLocks noChangeArrowheads="1"/>
            </p:cNvSpPr>
            <p:nvPr/>
          </p:nvSpPr>
          <p:spPr bwMode="auto">
            <a:xfrm>
              <a:off x="1963209" y="3412499"/>
              <a:ext cx="1513975" cy="794059"/>
            </a:xfrm>
            <a:prstGeom prst="rect">
              <a:avLst/>
            </a:prstGeom>
            <a:noFill/>
            <a:ln w="25400">
              <a:noFill/>
              <a:miter lim="800000"/>
              <a:headEnd/>
              <a:tailEnd type="none" w="lg" len="lg"/>
            </a:ln>
          </p:spPr>
          <p:txBody>
            <a:bodyPr wrap="none" anchorCtr="1">
              <a:prstTxWarp prst="textNoShape">
                <a:avLst/>
              </a:prstTxWarp>
              <a:spAutoFit/>
            </a:bodyPr>
            <a:lstStyle/>
            <a:p>
              <a:r>
                <a:rPr lang="en-US" sz="1800" dirty="0" smtClean="0"/>
                <a:t>Probability </a:t>
              </a:r>
              <a:br>
                <a:rPr lang="en-US" sz="1800" dirty="0" smtClean="0"/>
              </a:br>
              <a:r>
                <a:rPr lang="en-US" sz="1800" dirty="0" smtClean="0"/>
                <a:t>of slip</a:t>
              </a:r>
              <a:endParaRPr lang="en-US" sz="1800" dirty="0"/>
            </a:p>
          </p:txBody>
        </p:sp>
        <p:sp>
          <p:nvSpPr>
            <p:cNvPr id="10" name="Text Box 7"/>
            <p:cNvSpPr txBox="1">
              <a:spLocks noChangeArrowheads="1"/>
            </p:cNvSpPr>
            <p:nvPr/>
          </p:nvSpPr>
          <p:spPr bwMode="auto">
            <a:xfrm>
              <a:off x="4521978" y="5472065"/>
              <a:ext cx="2591697" cy="453748"/>
            </a:xfrm>
            <a:prstGeom prst="rect">
              <a:avLst/>
            </a:prstGeom>
            <a:noFill/>
            <a:ln w="25400">
              <a:noFill/>
              <a:miter lim="800000"/>
              <a:headEnd/>
              <a:tailEnd type="none" w="lg" len="lg"/>
            </a:ln>
          </p:spPr>
          <p:txBody>
            <a:bodyPr wrap="none" anchorCtr="1">
              <a:prstTxWarp prst="textNoShape">
                <a:avLst/>
              </a:prstTxWarp>
              <a:spAutoFit/>
            </a:bodyPr>
            <a:lstStyle/>
            <a:p>
              <a:r>
                <a:rPr lang="en-US" sz="1800" dirty="0" smtClean="0"/>
                <a:t>Speed of execution</a:t>
              </a:r>
              <a:endParaRPr lang="en-US" sz="1800" dirty="0"/>
            </a:p>
          </p:txBody>
        </p:sp>
        <p:sp>
          <p:nvSpPr>
            <p:cNvPr id="11" name="Line 9"/>
            <p:cNvSpPr>
              <a:spLocks noChangeShapeType="1"/>
            </p:cNvSpPr>
            <p:nvPr/>
          </p:nvSpPr>
          <p:spPr bwMode="auto">
            <a:xfrm flipV="1">
              <a:off x="4429763" y="4067815"/>
              <a:ext cx="1371600" cy="762000"/>
            </a:xfrm>
            <a:prstGeom prst="line">
              <a:avLst/>
            </a:prstGeom>
            <a:noFill/>
            <a:ln w="25400">
              <a:solidFill>
                <a:schemeClr val="tx1"/>
              </a:solidFill>
              <a:round/>
              <a:headEnd/>
              <a:tailEnd type="none" w="lg" len="lg"/>
            </a:ln>
          </p:spPr>
          <p:txBody>
            <a:bodyPr wrap="none" anchorCtr="1">
              <a:prstTxWarp prst="textNoShape">
                <a:avLst/>
              </a:prstTxWarp>
            </a:bodyPr>
            <a:lstStyle/>
            <a:p>
              <a:endParaRPr lang="en-US" sz="1800"/>
            </a:p>
          </p:txBody>
        </p:sp>
        <p:sp>
          <p:nvSpPr>
            <p:cNvPr id="12" name="Line 10"/>
            <p:cNvSpPr>
              <a:spLocks noChangeShapeType="1"/>
            </p:cNvSpPr>
            <p:nvPr/>
          </p:nvSpPr>
          <p:spPr bwMode="auto">
            <a:xfrm flipV="1">
              <a:off x="4191000" y="3597275"/>
              <a:ext cx="1371600" cy="762000"/>
            </a:xfrm>
            <a:prstGeom prst="line">
              <a:avLst/>
            </a:prstGeom>
            <a:noFill/>
            <a:ln w="25400">
              <a:solidFill>
                <a:schemeClr val="tx1"/>
              </a:solidFill>
              <a:round/>
              <a:headEnd/>
              <a:tailEnd type="none" w="lg" len="lg"/>
            </a:ln>
          </p:spPr>
          <p:txBody>
            <a:bodyPr wrap="none" anchorCtr="1">
              <a:prstTxWarp prst="textNoShape">
                <a:avLst/>
              </a:prstTxWarp>
            </a:bodyPr>
            <a:lstStyle/>
            <a:p>
              <a:endParaRPr lang="en-US" sz="1800"/>
            </a:p>
          </p:txBody>
        </p:sp>
        <p:sp>
          <p:nvSpPr>
            <p:cNvPr id="13" name="Line 11"/>
            <p:cNvSpPr>
              <a:spLocks noChangeShapeType="1"/>
            </p:cNvSpPr>
            <p:nvPr/>
          </p:nvSpPr>
          <p:spPr bwMode="auto">
            <a:xfrm flipH="1" flipV="1">
              <a:off x="4876800" y="4054475"/>
              <a:ext cx="228600" cy="304800"/>
            </a:xfrm>
            <a:prstGeom prst="line">
              <a:avLst/>
            </a:prstGeom>
            <a:noFill/>
            <a:ln w="25400">
              <a:solidFill>
                <a:schemeClr val="tx1"/>
              </a:solidFill>
              <a:round/>
              <a:headEnd type="triangle"/>
              <a:tailEnd type="none" w="lg" len="lg"/>
            </a:ln>
          </p:spPr>
          <p:txBody>
            <a:bodyPr wrap="none" anchorCtr="1">
              <a:prstTxWarp prst="textNoShape">
                <a:avLst/>
              </a:prstTxWarp>
            </a:bodyPr>
            <a:lstStyle/>
            <a:p>
              <a:endParaRPr lang="en-US" sz="1800"/>
            </a:p>
          </p:txBody>
        </p:sp>
        <p:sp>
          <p:nvSpPr>
            <p:cNvPr id="14" name="Text Box 12"/>
            <p:cNvSpPr txBox="1">
              <a:spLocks noChangeArrowheads="1"/>
            </p:cNvSpPr>
            <p:nvPr/>
          </p:nvSpPr>
          <p:spPr bwMode="auto">
            <a:xfrm>
              <a:off x="5801363" y="3786966"/>
              <a:ext cx="3456212" cy="453748"/>
            </a:xfrm>
            <a:prstGeom prst="rect">
              <a:avLst/>
            </a:prstGeom>
            <a:noFill/>
            <a:ln w="25400">
              <a:noFill/>
              <a:miter lim="800000"/>
              <a:headEnd/>
              <a:tailEnd type="none" w="lg" len="lg"/>
            </a:ln>
          </p:spPr>
          <p:txBody>
            <a:bodyPr wrap="none" anchorCtr="1">
              <a:prstTxWarp prst="textNoShape">
                <a:avLst/>
              </a:prstTxWarp>
              <a:spAutoFit/>
            </a:bodyPr>
            <a:lstStyle/>
            <a:p>
              <a:r>
                <a:rPr lang="en-US" sz="1800" i="1" dirty="0"/>
                <a:t>moves </a:t>
              </a:r>
              <a:r>
                <a:rPr lang="en-US" sz="1800" i="1" dirty="0" smtClean="0"/>
                <a:t>down with </a:t>
              </a:r>
              <a:r>
                <a:rPr lang="en-US" sz="1800" i="1" dirty="0"/>
                <a:t>practice</a:t>
              </a:r>
            </a:p>
          </p:txBody>
        </p:sp>
      </p:grpSp>
    </p:spTree>
    <p:extLst>
      <p:ext uri="{BB962C8B-B14F-4D97-AF65-F5344CB8AC3E}">
        <p14:creationId xmlns:p14="http://schemas.microsoft.com/office/powerpoint/2010/main" val="22459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Which of the following affect the likelihood of slips?  (</a:t>
            </a:r>
            <a:r>
              <a:rPr lang="en-US" b="1" dirty="0" smtClean="0"/>
              <a:t>choose all good answers</a:t>
            </a:r>
            <a:r>
              <a:rPr lang="en-US" dirty="0" smtClean="0"/>
              <a:t>)</a:t>
            </a:r>
          </a:p>
          <a:p>
            <a:pPr marL="914400" lvl="1" indent="-457200">
              <a:buFont typeface="+mj-lt"/>
              <a:buAutoNum type="alphaUcPeriod"/>
            </a:pPr>
            <a:r>
              <a:rPr lang="en-US" dirty="0" smtClean="0"/>
              <a:t>frequency of use</a:t>
            </a:r>
          </a:p>
          <a:p>
            <a:pPr marL="914400" lvl="1" indent="-457200">
              <a:buFont typeface="+mj-lt"/>
              <a:buAutoNum type="alphaUcPeriod"/>
            </a:pPr>
            <a:r>
              <a:rPr lang="en-US" dirty="0" smtClean="0"/>
              <a:t>similarity of choices</a:t>
            </a:r>
          </a:p>
          <a:p>
            <a:pPr marL="914400" lvl="1" indent="-457200">
              <a:buFont typeface="+mj-lt"/>
              <a:buAutoNum type="alphaUcPeriod"/>
            </a:pPr>
            <a:r>
              <a:rPr lang="en-US" dirty="0" smtClean="0"/>
              <a:t>working quickly</a:t>
            </a:r>
          </a:p>
          <a:p>
            <a:pPr marL="914400" lvl="1" indent="-457200">
              <a:buFont typeface="+mj-lt"/>
              <a:buAutoNum type="alphaUcPeriod"/>
            </a:pPr>
            <a:r>
              <a:rPr lang="en-US" dirty="0" smtClean="0"/>
              <a:t>attention elsewhere</a:t>
            </a:r>
            <a:endParaRPr lang="en-US" dirty="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11</a:t>
            </a:fld>
            <a:endParaRPr lang="en-US"/>
          </a:p>
        </p:txBody>
      </p:sp>
    </p:spTree>
    <p:extLst>
      <p:ext uri="{BB962C8B-B14F-4D97-AF65-F5344CB8AC3E}">
        <p14:creationId xmlns:p14="http://schemas.microsoft.com/office/powerpoint/2010/main" val="1953681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Error Prevention</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solidFill>
                  <a:srgbClr val="000000"/>
                </a:solidFill>
              </a:rPr>
              <a:t>Spring 2013</a:t>
            </a:r>
            <a:endParaRPr lang="en-US">
              <a:solidFill>
                <a:srgbClr val="000000"/>
              </a:solidFill>
            </a:endParaRPr>
          </a:p>
        </p:txBody>
      </p:sp>
      <p:sp>
        <p:nvSpPr>
          <p:cNvPr id="5" name="Footer Placeholder 4"/>
          <p:cNvSpPr>
            <a:spLocks noGrp="1"/>
          </p:cNvSpPr>
          <p:nvPr>
            <p:ph type="ftr" sz="quarter" idx="11"/>
          </p:nvPr>
        </p:nvSpPr>
        <p:spPr/>
        <p:txBody>
          <a:body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Slide Number Placeholder 5"/>
          <p:cNvSpPr>
            <a:spLocks noGrp="1"/>
          </p:cNvSpPr>
          <p:nvPr>
            <p:ph type="sldNum" sz="quarter" idx="12"/>
          </p:nvPr>
        </p:nvSpPr>
        <p:spPr/>
        <p:txBody>
          <a:bodyPr/>
          <a:lstStyle/>
          <a:p>
            <a:fld id="{2E8AB646-5AEA-3B49-9CF6-25E07660F97B}" type="slidenum">
              <a:rPr lang="en-US" smtClean="0">
                <a:solidFill>
                  <a:srgbClr val="000000"/>
                </a:solidFill>
              </a:rPr>
              <a:pPr/>
              <a:t>12</a:t>
            </a:fld>
            <a:endParaRPr lang="en-US">
              <a:solidFill>
                <a:srgbClr val="000000"/>
              </a:solidFill>
            </a:endParaRPr>
          </a:p>
        </p:txBody>
      </p:sp>
    </p:spTree>
    <p:extLst>
      <p:ext uri="{BB962C8B-B14F-4D97-AF65-F5344CB8AC3E}">
        <p14:creationId xmlns:p14="http://schemas.microsoft.com/office/powerpoint/2010/main" val="206754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6"/>
          <p:cNvSpPr>
            <a:spLocks noGrp="1"/>
          </p:cNvSpPr>
          <p:nvPr>
            <p:ph type="title"/>
          </p:nvPr>
        </p:nvSpPr>
        <p:spPr/>
        <p:txBody>
          <a:bodyPr/>
          <a:lstStyle/>
          <a:p>
            <a:r>
              <a:rPr lang="en-US" dirty="0" smtClean="0">
                <a:ea typeface="ＭＳ Ｐゴシック" charset="-128"/>
                <a:cs typeface="ＭＳ Ｐゴシック" charset="-128"/>
              </a:rPr>
              <a:t>Safety from Capture Errors</a:t>
            </a:r>
            <a:endParaRPr lang="en-US" dirty="0">
              <a:ea typeface="ＭＳ Ｐゴシック" charset="-128"/>
              <a:cs typeface="ＭＳ Ｐゴシック" charset="-128"/>
            </a:endParaRPr>
          </a:p>
        </p:txBody>
      </p:sp>
      <p:sp>
        <p:nvSpPr>
          <p:cNvPr id="34819" name="Text Placeholder 7"/>
          <p:cNvSpPr>
            <a:spLocks noGrp="1"/>
          </p:cNvSpPr>
          <p:nvPr>
            <p:ph type="body" idx="1"/>
          </p:nvPr>
        </p:nvSpPr>
        <p:spPr/>
        <p:txBody>
          <a:bodyPr/>
          <a:lstStyle/>
          <a:p>
            <a:r>
              <a:rPr lang="en-US" dirty="0">
                <a:ea typeface="Arial" charset="0"/>
              </a:rPr>
              <a:t>Avoid habitual action sequences with identical prefixes</a:t>
            </a:r>
          </a:p>
          <a:p>
            <a:endParaRPr lang="en-US" dirty="0">
              <a:ea typeface="Arial" charset="0"/>
            </a:endParaRPr>
          </a:p>
        </p:txBody>
      </p:sp>
      <p:sp>
        <p:nvSpPr>
          <p:cNvPr id="34820" name="Date Placeholder 3"/>
          <p:cNvSpPr>
            <a:spLocks noGrp="1"/>
          </p:cNvSpPr>
          <p:nvPr>
            <p:ph type="dt" sz="quarter" idx="10"/>
          </p:nvPr>
        </p:nvSpPr>
        <p:spPr>
          <a:noFill/>
        </p:spPr>
        <p:txBody>
          <a:bodyPr/>
          <a:lstStyle/>
          <a:p>
            <a:r>
              <a:rPr lang="en-US" smtClean="0"/>
              <a:t>Spring 2013</a:t>
            </a:r>
            <a:endParaRPr lang="en-US"/>
          </a:p>
        </p:txBody>
      </p:sp>
      <p:sp>
        <p:nvSpPr>
          <p:cNvPr id="34821" name="Footer Placeholder 4"/>
          <p:cNvSpPr>
            <a:spLocks noGrp="1"/>
          </p:cNvSpPr>
          <p:nvPr>
            <p:ph type="ftr" sz="quarter" idx="11"/>
          </p:nvPr>
        </p:nvSpPr>
        <p:spPr>
          <a:noFill/>
        </p:spPr>
        <p:txBody>
          <a:bodyPr/>
          <a:lstStyle/>
          <a:p>
            <a:r>
              <a:rPr lang="en-US"/>
              <a:t>6.813/6.831 User Interface Design and Implementation</a:t>
            </a:r>
          </a:p>
        </p:txBody>
      </p:sp>
      <p:sp>
        <p:nvSpPr>
          <p:cNvPr id="34822" name="Slide Number Placeholder 5"/>
          <p:cNvSpPr>
            <a:spLocks noGrp="1"/>
          </p:cNvSpPr>
          <p:nvPr>
            <p:ph type="sldNum" sz="quarter" idx="12"/>
          </p:nvPr>
        </p:nvSpPr>
        <p:spPr>
          <a:noFill/>
        </p:spPr>
        <p:txBody>
          <a:bodyPr/>
          <a:lstStyle/>
          <a:p>
            <a:fld id="{3B0BF291-2114-9B47-AEFF-5D89FF23FAB1}" type="slidenum">
              <a:rPr lang="en-US"/>
              <a:pPr/>
              <a:t>13</a:t>
            </a:fld>
            <a:endParaRPr lang="en-US"/>
          </a:p>
        </p:txBody>
      </p:sp>
    </p:spTree>
    <p:extLst>
      <p:ext uri="{BB962C8B-B14F-4D97-AF65-F5344CB8AC3E}">
        <p14:creationId xmlns:p14="http://schemas.microsoft.com/office/powerpoint/2010/main" val="4076481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from Description Errors</a:t>
            </a:r>
            <a:endParaRPr lang="en-US" dirty="0"/>
          </a:p>
        </p:txBody>
      </p:sp>
      <p:sp>
        <p:nvSpPr>
          <p:cNvPr id="3" name="Text Placeholder 2"/>
          <p:cNvSpPr>
            <a:spLocks noGrp="1"/>
          </p:cNvSpPr>
          <p:nvPr>
            <p:ph type="body" idx="1"/>
          </p:nvPr>
        </p:nvSpPr>
        <p:spPr/>
        <p:txBody>
          <a:bodyPr/>
          <a:lstStyle/>
          <a:p>
            <a:r>
              <a:rPr lang="en-US" dirty="0"/>
              <a:t>Avoid actions with very similar descriptions</a:t>
            </a:r>
          </a:p>
          <a:p>
            <a:r>
              <a:rPr lang="en-US" dirty="0"/>
              <a:t>Keep dangerous commands away from common ones</a:t>
            </a:r>
          </a:p>
          <a:p>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14</a:t>
            </a:fld>
            <a:endParaRPr lang="en-US"/>
          </a:p>
        </p:txBody>
      </p:sp>
      <p:pic>
        <p:nvPicPr>
          <p:cNvPr id="8" name="Picture 7" descr="Safety Example.png"/>
          <p:cNvPicPr>
            <a:picLocks noChangeAspect="1"/>
          </p:cNvPicPr>
          <p:nvPr/>
        </p:nvPicPr>
        <p:blipFill rotWithShape="1">
          <a:blip r:embed="rId3">
            <a:extLst>
              <a:ext uri="{28A0092B-C50C-407E-A947-70E740481C1C}">
                <a14:useLocalDpi xmlns:a14="http://schemas.microsoft.com/office/drawing/2010/main" val="0"/>
              </a:ext>
            </a:extLst>
          </a:blip>
          <a:srcRect b="59277"/>
          <a:stretch/>
        </p:blipFill>
        <p:spPr>
          <a:xfrm>
            <a:off x="12240" y="3200400"/>
            <a:ext cx="9144000" cy="2792805"/>
          </a:xfrm>
          <a:prstGeom prst="rect">
            <a:avLst/>
          </a:prstGeom>
        </p:spPr>
      </p:pic>
      <p:pic>
        <p:nvPicPr>
          <p:cNvPr id="7" name="Picture 6" descr="outlook_attach_save"/>
          <p:cNvPicPr>
            <a:picLocks noChangeAspect="1" noChangeArrowheads="1"/>
          </p:cNvPicPr>
          <p:nvPr/>
        </p:nvPicPr>
        <p:blipFill>
          <a:blip r:embed="rId4"/>
          <a:srcRect l="39427" t="33368" r="33554" b="28378"/>
          <a:stretch>
            <a:fillRect/>
          </a:stretch>
        </p:blipFill>
        <p:spPr bwMode="auto">
          <a:xfrm>
            <a:off x="2743200" y="2057400"/>
            <a:ext cx="2286000" cy="2286000"/>
          </a:xfrm>
          <a:prstGeom prst="rect">
            <a:avLst/>
          </a:prstGeom>
          <a:noFill/>
          <a:ln w="9525">
            <a:noFill/>
            <a:miter lim="800000"/>
            <a:headEnd/>
            <a:tailEnd/>
          </a:ln>
        </p:spPr>
      </p:pic>
    </p:spTree>
    <p:extLst>
      <p:ext uri="{BB962C8B-B14F-4D97-AF65-F5344CB8AC3E}">
        <p14:creationId xmlns:p14="http://schemas.microsoft.com/office/powerpoint/2010/main" val="1659208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6"/>
          <p:cNvSpPr>
            <a:spLocks noGrp="1"/>
          </p:cNvSpPr>
          <p:nvPr>
            <p:ph type="title"/>
          </p:nvPr>
        </p:nvSpPr>
        <p:spPr/>
        <p:txBody>
          <a:bodyPr/>
          <a:lstStyle/>
          <a:p>
            <a:r>
              <a:rPr lang="en-US" dirty="0" smtClean="0">
                <a:ea typeface="ＭＳ Ｐゴシック" charset="-128"/>
                <a:cs typeface="ＭＳ Ｐゴシック" charset="-128"/>
              </a:rPr>
              <a:t>Safety from Mode </a:t>
            </a:r>
            <a:r>
              <a:rPr lang="en-US" dirty="0">
                <a:ea typeface="ＭＳ Ｐゴシック" charset="-128"/>
                <a:cs typeface="ＭＳ Ｐゴシック" charset="-128"/>
              </a:rPr>
              <a:t>Errors</a:t>
            </a:r>
          </a:p>
        </p:txBody>
      </p:sp>
      <p:sp>
        <p:nvSpPr>
          <p:cNvPr id="36867" name="Text Placeholder 7"/>
          <p:cNvSpPr>
            <a:spLocks noGrp="1"/>
          </p:cNvSpPr>
          <p:nvPr>
            <p:ph type="body" idx="1"/>
          </p:nvPr>
        </p:nvSpPr>
        <p:spPr/>
        <p:txBody>
          <a:bodyPr/>
          <a:lstStyle/>
          <a:p>
            <a:pPr eaLnBrk="1" hangingPunct="1"/>
            <a:r>
              <a:rPr lang="en-US">
                <a:ea typeface="Arial" charset="0"/>
              </a:rPr>
              <a:t>Eliminate modes</a:t>
            </a:r>
          </a:p>
          <a:p>
            <a:pPr eaLnBrk="1" hangingPunct="1"/>
            <a:r>
              <a:rPr lang="en-US">
                <a:ea typeface="Arial" charset="0"/>
              </a:rPr>
              <a:t>Increase visibility of mode</a:t>
            </a:r>
          </a:p>
          <a:p>
            <a:pPr eaLnBrk="1" hangingPunct="1"/>
            <a:r>
              <a:rPr lang="en-US">
                <a:ea typeface="Arial" charset="0"/>
              </a:rPr>
              <a:t>Spring-loaded or temporary modes</a:t>
            </a:r>
          </a:p>
          <a:p>
            <a:pPr eaLnBrk="1" hangingPunct="1"/>
            <a:r>
              <a:rPr lang="en-US">
                <a:ea typeface="Arial" charset="0"/>
              </a:rPr>
              <a:t>Disjoint action sets in different modes</a:t>
            </a:r>
          </a:p>
        </p:txBody>
      </p:sp>
      <p:sp>
        <p:nvSpPr>
          <p:cNvPr id="36868" name="Date Placeholder 3"/>
          <p:cNvSpPr>
            <a:spLocks noGrp="1"/>
          </p:cNvSpPr>
          <p:nvPr>
            <p:ph type="dt" sz="quarter" idx="10"/>
          </p:nvPr>
        </p:nvSpPr>
        <p:spPr>
          <a:noFill/>
        </p:spPr>
        <p:txBody>
          <a:bodyPr/>
          <a:lstStyle/>
          <a:p>
            <a:r>
              <a:rPr lang="en-US" smtClean="0"/>
              <a:t>Spring 2013</a:t>
            </a:r>
            <a:endParaRPr lang="en-US"/>
          </a:p>
        </p:txBody>
      </p:sp>
      <p:sp>
        <p:nvSpPr>
          <p:cNvPr id="36869" name="Footer Placeholder 4"/>
          <p:cNvSpPr>
            <a:spLocks noGrp="1"/>
          </p:cNvSpPr>
          <p:nvPr>
            <p:ph type="ftr" sz="quarter" idx="11"/>
          </p:nvPr>
        </p:nvSpPr>
        <p:spPr>
          <a:noFill/>
        </p:spPr>
        <p:txBody>
          <a:bodyPr/>
          <a:lstStyle/>
          <a:p>
            <a:r>
              <a:rPr lang="en-US"/>
              <a:t>6.813/6.831 User Interface Design and Implementation</a:t>
            </a:r>
          </a:p>
        </p:txBody>
      </p:sp>
      <p:sp>
        <p:nvSpPr>
          <p:cNvPr id="36870" name="Slide Number Placeholder 5"/>
          <p:cNvSpPr>
            <a:spLocks noGrp="1"/>
          </p:cNvSpPr>
          <p:nvPr>
            <p:ph type="sldNum" sz="quarter" idx="12"/>
          </p:nvPr>
        </p:nvSpPr>
        <p:spPr>
          <a:noFill/>
        </p:spPr>
        <p:txBody>
          <a:bodyPr/>
          <a:lstStyle/>
          <a:p>
            <a:fld id="{7CD8A7FE-1753-194D-909D-BE1B2F8E42A0}" type="slidenum">
              <a:rPr lang="en-US"/>
              <a:pPr/>
              <a:t>15</a:t>
            </a:fld>
            <a:endParaRPr lang="en-US"/>
          </a:p>
        </p:txBody>
      </p:sp>
    </p:spTree>
    <p:extLst>
      <p:ext uri="{BB962C8B-B14F-4D97-AF65-F5344CB8AC3E}">
        <p14:creationId xmlns:p14="http://schemas.microsoft.com/office/powerpoint/2010/main" val="1105749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ea typeface="ＭＳ Ｐゴシック" charset="-128"/>
                <a:cs typeface="ＭＳ Ｐゴシック" charset="-128"/>
              </a:rPr>
              <a:t>Confirmation Dialogs</a:t>
            </a:r>
          </a:p>
        </p:txBody>
      </p:sp>
      <p:sp>
        <p:nvSpPr>
          <p:cNvPr id="43011" name="Text Placeholder 9"/>
          <p:cNvSpPr>
            <a:spLocks noGrp="1"/>
          </p:cNvSpPr>
          <p:nvPr>
            <p:ph type="body" idx="1"/>
          </p:nvPr>
        </p:nvSpPr>
        <p:spPr/>
        <p:txBody>
          <a:bodyPr/>
          <a:lstStyle/>
          <a:p>
            <a:endParaRPr lang="en-US">
              <a:ea typeface="Arial" charset="0"/>
            </a:endParaRPr>
          </a:p>
        </p:txBody>
      </p:sp>
      <p:sp>
        <p:nvSpPr>
          <p:cNvPr id="43012" name="Date Placeholder 3"/>
          <p:cNvSpPr>
            <a:spLocks noGrp="1"/>
          </p:cNvSpPr>
          <p:nvPr>
            <p:ph type="dt" sz="quarter" idx="10"/>
          </p:nvPr>
        </p:nvSpPr>
        <p:spPr>
          <a:noFill/>
        </p:spPr>
        <p:txBody>
          <a:bodyPr/>
          <a:lstStyle/>
          <a:p>
            <a:r>
              <a:rPr lang="en-US" smtClean="0"/>
              <a:t>Spring 2013</a:t>
            </a:r>
            <a:endParaRPr lang="en-US"/>
          </a:p>
        </p:txBody>
      </p:sp>
      <p:sp>
        <p:nvSpPr>
          <p:cNvPr id="43013" name="Footer Placeholder 4"/>
          <p:cNvSpPr>
            <a:spLocks noGrp="1"/>
          </p:cNvSpPr>
          <p:nvPr>
            <p:ph type="ftr" sz="quarter" idx="11"/>
          </p:nvPr>
        </p:nvSpPr>
        <p:spPr>
          <a:noFill/>
        </p:spPr>
        <p:txBody>
          <a:bodyPr/>
          <a:lstStyle/>
          <a:p>
            <a:r>
              <a:rPr lang="en-US"/>
              <a:t>6.813/6.831 User Interface Design and Implementation</a:t>
            </a:r>
          </a:p>
        </p:txBody>
      </p:sp>
      <p:sp>
        <p:nvSpPr>
          <p:cNvPr id="43014" name="Slide Number Placeholder 5"/>
          <p:cNvSpPr>
            <a:spLocks noGrp="1"/>
          </p:cNvSpPr>
          <p:nvPr>
            <p:ph type="sldNum" sz="quarter" idx="12"/>
          </p:nvPr>
        </p:nvSpPr>
        <p:spPr>
          <a:noFill/>
        </p:spPr>
        <p:txBody>
          <a:bodyPr/>
          <a:lstStyle/>
          <a:p>
            <a:fld id="{467D11E8-0144-6B4E-B317-2B446C2C5045}" type="slidenum">
              <a:rPr lang="en-US"/>
              <a:pPr/>
              <a:t>16</a:t>
            </a:fld>
            <a:endParaRPr lang="en-US"/>
          </a:p>
        </p:txBody>
      </p:sp>
      <p:pic>
        <p:nvPicPr>
          <p:cNvPr id="43015" name="Picture 4"/>
          <p:cNvPicPr>
            <a:picLocks noChangeAspect="1" noChangeArrowheads="1"/>
          </p:cNvPicPr>
          <p:nvPr/>
        </p:nvPicPr>
        <p:blipFill>
          <a:blip r:embed="rId3"/>
          <a:srcRect/>
          <a:stretch>
            <a:fillRect/>
          </a:stretch>
        </p:blipFill>
        <p:spPr bwMode="auto">
          <a:xfrm>
            <a:off x="304800" y="990600"/>
            <a:ext cx="4572000" cy="3224213"/>
          </a:xfrm>
          <a:prstGeom prst="rect">
            <a:avLst/>
          </a:prstGeom>
          <a:noFill/>
          <a:ln w="25400">
            <a:noFill/>
            <a:miter lim="800000"/>
            <a:headEnd/>
            <a:tailEnd type="none" w="lg" len="lg"/>
          </a:ln>
        </p:spPr>
      </p:pic>
      <p:pic>
        <p:nvPicPr>
          <p:cNvPr id="43016" name="Picture 5"/>
          <p:cNvPicPr>
            <a:picLocks noChangeAspect="1" noChangeArrowheads="1"/>
          </p:cNvPicPr>
          <p:nvPr/>
        </p:nvPicPr>
        <p:blipFill>
          <a:blip r:embed="rId4"/>
          <a:srcRect/>
          <a:stretch>
            <a:fillRect/>
          </a:stretch>
        </p:blipFill>
        <p:spPr bwMode="auto">
          <a:xfrm>
            <a:off x="685800" y="4648200"/>
            <a:ext cx="5419725" cy="1333500"/>
          </a:xfrm>
          <a:prstGeom prst="rect">
            <a:avLst/>
          </a:prstGeom>
          <a:noFill/>
          <a:ln w="25400">
            <a:noFill/>
            <a:miter lim="800000"/>
            <a:headEnd/>
            <a:tailEnd type="none" w="lg" len="lg"/>
          </a:ln>
        </p:spPr>
      </p:pic>
      <p:pic>
        <p:nvPicPr>
          <p:cNvPr id="43017" name="Picture 6"/>
          <p:cNvPicPr>
            <a:picLocks noChangeAspect="1" noChangeArrowheads="1"/>
          </p:cNvPicPr>
          <p:nvPr/>
        </p:nvPicPr>
        <p:blipFill>
          <a:blip r:embed="rId5"/>
          <a:srcRect/>
          <a:stretch>
            <a:fillRect/>
          </a:stretch>
        </p:blipFill>
        <p:spPr bwMode="auto">
          <a:xfrm>
            <a:off x="6324600" y="4724400"/>
            <a:ext cx="2209800" cy="1238250"/>
          </a:xfrm>
          <a:prstGeom prst="rect">
            <a:avLst/>
          </a:prstGeom>
          <a:noFill/>
          <a:ln w="25400">
            <a:noFill/>
            <a:miter lim="800000"/>
            <a:headEnd/>
            <a:tailEnd type="none" w="lg" len="lg"/>
          </a:ln>
        </p:spPr>
      </p:pic>
      <p:pic>
        <p:nvPicPr>
          <p:cNvPr id="43018" name="Picture 2"/>
          <p:cNvPicPr>
            <a:picLocks noChangeAspect="1" noChangeArrowheads="1"/>
          </p:cNvPicPr>
          <p:nvPr/>
        </p:nvPicPr>
        <p:blipFill>
          <a:blip r:embed="rId6"/>
          <a:srcRect t="45238" r="23531" b="4762"/>
          <a:stretch>
            <a:fillRect/>
          </a:stretch>
        </p:blipFill>
        <p:spPr bwMode="auto">
          <a:xfrm>
            <a:off x="4953000" y="1600200"/>
            <a:ext cx="4191000" cy="1600200"/>
          </a:xfrm>
          <a:prstGeom prst="rect">
            <a:avLst/>
          </a:prstGeom>
          <a:noFill/>
          <a:ln w="25400">
            <a:noFill/>
            <a:miter lim="800000"/>
            <a:headEnd/>
            <a:tailEnd type="none" w="lg" len="lg"/>
          </a:ln>
        </p:spPr>
      </p:pic>
    </p:spTree>
    <p:extLst>
      <p:ext uri="{BB962C8B-B14F-4D97-AF65-F5344CB8AC3E}">
        <p14:creationId xmlns:p14="http://schemas.microsoft.com/office/powerpoint/2010/main" val="30061934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Which of the following are effective ways to reduce mode errors?  (</a:t>
            </a:r>
            <a:r>
              <a:rPr lang="en-US" b="1" dirty="0" smtClean="0"/>
              <a:t>choose all good answers</a:t>
            </a:r>
            <a:r>
              <a:rPr lang="en-US" dirty="0" smtClean="0"/>
              <a:t>)</a:t>
            </a:r>
          </a:p>
          <a:p>
            <a:pPr marL="914400" lvl="1" indent="-457200">
              <a:buFont typeface="+mj-lt"/>
              <a:buAutoNum type="alphaUcPeriod"/>
            </a:pPr>
            <a:endParaRPr lang="en-US" dirty="0" smtClean="0"/>
          </a:p>
          <a:p>
            <a:pPr marL="914400" lvl="1" indent="-457200">
              <a:buFont typeface="+mj-lt"/>
              <a:buAutoNum type="alphaUcPeriod"/>
            </a:pPr>
            <a:r>
              <a:rPr lang="en-US" dirty="0" smtClean="0"/>
              <a:t>combining different modes into one mode </a:t>
            </a:r>
          </a:p>
          <a:p>
            <a:pPr marL="914400" lvl="1" indent="-457200">
              <a:buFont typeface="+mj-lt"/>
              <a:buAutoNum type="alphaUcPeriod"/>
            </a:pPr>
            <a:r>
              <a:rPr lang="en-US" dirty="0" smtClean="0"/>
              <a:t>displaying a mode indicator in the window’s </a:t>
            </a:r>
            <a:r>
              <a:rPr lang="en-US" dirty="0" err="1" smtClean="0"/>
              <a:t>statusbar</a:t>
            </a:r>
            <a:endParaRPr lang="en-US" dirty="0" smtClean="0"/>
          </a:p>
          <a:p>
            <a:pPr marL="914400" lvl="1" indent="-457200">
              <a:buFont typeface="+mj-lt"/>
              <a:buAutoNum type="alphaUcPeriod"/>
            </a:pPr>
            <a:r>
              <a:rPr lang="en-US" dirty="0" smtClean="0"/>
              <a:t>making a mode last only while the user is holding down a button</a:t>
            </a:r>
            <a:endParaRPr lang="en-US" dirty="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17</a:t>
            </a:fld>
            <a:endParaRPr lang="en-US"/>
          </a:p>
        </p:txBody>
      </p:sp>
    </p:spTree>
    <p:extLst>
      <p:ext uri="{BB962C8B-B14F-4D97-AF65-F5344CB8AC3E}">
        <p14:creationId xmlns:p14="http://schemas.microsoft.com/office/powerpoint/2010/main" val="285982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User Control &amp; Freedom</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solidFill>
                  <a:srgbClr val="000000"/>
                </a:solidFill>
              </a:rPr>
              <a:t>Spring 2013</a:t>
            </a:r>
            <a:endParaRPr lang="en-US">
              <a:solidFill>
                <a:srgbClr val="000000"/>
              </a:solidFill>
            </a:endParaRPr>
          </a:p>
        </p:txBody>
      </p:sp>
      <p:sp>
        <p:nvSpPr>
          <p:cNvPr id="5" name="Footer Placeholder 4"/>
          <p:cNvSpPr>
            <a:spLocks noGrp="1"/>
          </p:cNvSpPr>
          <p:nvPr>
            <p:ph type="ftr" sz="quarter" idx="11"/>
          </p:nvPr>
        </p:nvSpPr>
        <p:spPr/>
        <p:txBody>
          <a:body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Slide Number Placeholder 5"/>
          <p:cNvSpPr>
            <a:spLocks noGrp="1"/>
          </p:cNvSpPr>
          <p:nvPr>
            <p:ph type="sldNum" sz="quarter" idx="12"/>
          </p:nvPr>
        </p:nvSpPr>
        <p:spPr/>
        <p:txBody>
          <a:bodyPr/>
          <a:lstStyle/>
          <a:p>
            <a:fld id="{2E8AB646-5AEA-3B49-9CF6-25E07660F97B}" type="slidenum">
              <a:rPr lang="en-US" smtClean="0">
                <a:solidFill>
                  <a:srgbClr val="000000"/>
                </a:solidFill>
              </a:rPr>
              <a:pPr/>
              <a:t>18</a:t>
            </a:fld>
            <a:endParaRPr lang="en-US">
              <a:solidFill>
                <a:srgbClr val="000000"/>
              </a:solidFill>
            </a:endParaRPr>
          </a:p>
        </p:txBody>
      </p:sp>
    </p:spTree>
    <p:extLst>
      <p:ext uri="{BB962C8B-B14F-4D97-AF65-F5344CB8AC3E}">
        <p14:creationId xmlns:p14="http://schemas.microsoft.com/office/powerpoint/2010/main" val="2452858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6"/>
          <p:cNvSpPr>
            <a:spLocks noGrp="1"/>
          </p:cNvSpPr>
          <p:nvPr>
            <p:ph type="title"/>
          </p:nvPr>
        </p:nvSpPr>
        <p:spPr/>
        <p:txBody>
          <a:bodyPr/>
          <a:lstStyle/>
          <a:p>
            <a:r>
              <a:rPr lang="en-US" smtClean="0">
                <a:ea typeface="ＭＳ Ｐゴシック" charset="-128"/>
                <a:cs typeface="ＭＳ Ｐゴシック" charset="-128"/>
              </a:rPr>
              <a:t>User Control &amp; Freedom</a:t>
            </a:r>
          </a:p>
        </p:txBody>
      </p:sp>
      <p:sp>
        <p:nvSpPr>
          <p:cNvPr id="55299" name="Text Placeholder 7"/>
          <p:cNvSpPr>
            <a:spLocks noGrp="1"/>
          </p:cNvSpPr>
          <p:nvPr>
            <p:ph type="body" idx="1"/>
          </p:nvPr>
        </p:nvSpPr>
        <p:spPr/>
        <p:txBody>
          <a:bodyPr/>
          <a:lstStyle/>
          <a:p>
            <a:r>
              <a:rPr lang="en-US" dirty="0">
                <a:ea typeface="Arial" charset="0"/>
              </a:rPr>
              <a:t>Learning by </a:t>
            </a:r>
            <a:r>
              <a:rPr lang="en-US" dirty="0" smtClean="0">
                <a:ea typeface="Arial" charset="0"/>
              </a:rPr>
              <a:t>doing</a:t>
            </a:r>
            <a:endParaRPr lang="en-US" dirty="0">
              <a:ea typeface="Arial" charset="0"/>
            </a:endParaRPr>
          </a:p>
          <a:p>
            <a:r>
              <a:rPr lang="en-US" dirty="0">
                <a:ea typeface="Arial" charset="0"/>
              </a:rPr>
              <a:t>Dealing with errors</a:t>
            </a:r>
          </a:p>
          <a:p>
            <a:r>
              <a:rPr lang="en-US" dirty="0">
                <a:ea typeface="Arial" charset="0"/>
              </a:rPr>
              <a:t>User is sentient, computer is not</a:t>
            </a:r>
          </a:p>
        </p:txBody>
      </p:sp>
      <p:sp>
        <p:nvSpPr>
          <p:cNvPr id="55300" name="Date Placeholder 3"/>
          <p:cNvSpPr>
            <a:spLocks noGrp="1"/>
          </p:cNvSpPr>
          <p:nvPr>
            <p:ph type="dt" sz="quarter" idx="10"/>
          </p:nvPr>
        </p:nvSpPr>
        <p:spPr>
          <a:noFill/>
        </p:spPr>
        <p:txBody>
          <a:bodyPr/>
          <a:lstStyle/>
          <a:p>
            <a:r>
              <a:rPr lang="en-US" smtClean="0"/>
              <a:t>Spring 2013</a:t>
            </a:r>
            <a:endParaRPr lang="en-US"/>
          </a:p>
        </p:txBody>
      </p:sp>
      <p:sp>
        <p:nvSpPr>
          <p:cNvPr id="55301" name="Footer Placeholder 4"/>
          <p:cNvSpPr>
            <a:spLocks noGrp="1"/>
          </p:cNvSpPr>
          <p:nvPr>
            <p:ph type="ftr" sz="quarter" idx="11"/>
          </p:nvPr>
        </p:nvSpPr>
        <p:spPr>
          <a:noFill/>
        </p:spPr>
        <p:txBody>
          <a:bodyPr/>
          <a:lstStyle/>
          <a:p>
            <a:r>
              <a:rPr lang="en-US"/>
              <a:t>6.813/6.831 User Interface Design and Implementation</a:t>
            </a:r>
          </a:p>
        </p:txBody>
      </p:sp>
      <p:sp>
        <p:nvSpPr>
          <p:cNvPr id="55302" name="Slide Number Placeholder 5"/>
          <p:cNvSpPr>
            <a:spLocks noGrp="1"/>
          </p:cNvSpPr>
          <p:nvPr>
            <p:ph type="sldNum" sz="quarter" idx="12"/>
          </p:nvPr>
        </p:nvSpPr>
        <p:spPr>
          <a:noFill/>
        </p:spPr>
        <p:txBody>
          <a:bodyPr/>
          <a:lstStyle/>
          <a:p>
            <a:fld id="{48151890-C94F-1C40-B1FB-249C29D9E824}" type="slidenum">
              <a:rPr lang="en-US"/>
              <a:pPr/>
              <a:t>19</a:t>
            </a:fld>
            <a:endParaRPr lang="en-US"/>
          </a:p>
        </p:txBody>
      </p:sp>
    </p:spTree>
    <p:extLst>
      <p:ext uri="{BB962C8B-B14F-4D97-AF65-F5344CB8AC3E}">
        <p14:creationId xmlns:p14="http://schemas.microsoft.com/office/powerpoint/2010/main" val="38178832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ea typeface="ＭＳ Ｐゴシック" charset="-128"/>
                <a:cs typeface="ＭＳ Ｐゴシック" charset="-128"/>
              </a:rPr>
              <a:t>UI Hall of Fame or Shame?</a:t>
            </a:r>
          </a:p>
        </p:txBody>
      </p:sp>
      <p:sp>
        <p:nvSpPr>
          <p:cNvPr id="20483" name="Text Placeholder 7"/>
          <p:cNvSpPr>
            <a:spLocks noGrp="1"/>
          </p:cNvSpPr>
          <p:nvPr>
            <p:ph type="body" idx="1"/>
          </p:nvPr>
        </p:nvSpPr>
        <p:spPr/>
        <p:txBody>
          <a:bodyPr/>
          <a:lstStyle/>
          <a:p>
            <a:endParaRPr lang="en-US">
              <a:ea typeface="Arial" charset="0"/>
            </a:endParaRPr>
          </a:p>
        </p:txBody>
      </p:sp>
      <p:sp>
        <p:nvSpPr>
          <p:cNvPr id="20484" name="Date Placeholder 2"/>
          <p:cNvSpPr>
            <a:spLocks noGrp="1"/>
          </p:cNvSpPr>
          <p:nvPr>
            <p:ph type="dt" sz="quarter" idx="10"/>
          </p:nvPr>
        </p:nvSpPr>
        <p:spPr>
          <a:noFill/>
        </p:spPr>
        <p:txBody>
          <a:bodyPr/>
          <a:lstStyle/>
          <a:p>
            <a:r>
              <a:rPr lang="en-US" smtClean="0"/>
              <a:t>Spring 2013</a:t>
            </a:r>
            <a:endParaRPr lang="en-US"/>
          </a:p>
        </p:txBody>
      </p:sp>
      <p:sp>
        <p:nvSpPr>
          <p:cNvPr id="20485" name="Footer Placeholder 3"/>
          <p:cNvSpPr>
            <a:spLocks noGrp="1"/>
          </p:cNvSpPr>
          <p:nvPr>
            <p:ph type="ftr" sz="quarter" idx="11"/>
          </p:nvPr>
        </p:nvSpPr>
        <p:spPr>
          <a:noFill/>
        </p:spPr>
        <p:txBody>
          <a:bodyPr/>
          <a:lstStyle/>
          <a:p>
            <a:r>
              <a:rPr lang="en-US"/>
              <a:t>6.813/6.831 User Interface Design and Implementation</a:t>
            </a:r>
          </a:p>
        </p:txBody>
      </p:sp>
      <p:sp>
        <p:nvSpPr>
          <p:cNvPr id="20486" name="Slide Number Placeholder 4"/>
          <p:cNvSpPr>
            <a:spLocks noGrp="1"/>
          </p:cNvSpPr>
          <p:nvPr>
            <p:ph type="sldNum" sz="quarter" idx="12"/>
          </p:nvPr>
        </p:nvSpPr>
        <p:spPr>
          <a:noFill/>
        </p:spPr>
        <p:txBody>
          <a:bodyPr/>
          <a:lstStyle/>
          <a:p>
            <a:fld id="{D11A8D11-B49F-924A-862C-D8511F0F2411}" type="slidenum">
              <a:rPr lang="en-US"/>
              <a:pPr/>
              <a:t>2</a:t>
            </a:fld>
            <a:endParaRPr lang="en-US"/>
          </a:p>
        </p:txBody>
      </p:sp>
      <p:pic>
        <p:nvPicPr>
          <p:cNvPr id="20487" name="Picture 5"/>
          <p:cNvPicPr>
            <a:picLocks noChangeAspect="1" noChangeArrowheads="1"/>
          </p:cNvPicPr>
          <p:nvPr/>
        </p:nvPicPr>
        <p:blipFill>
          <a:blip r:embed="rId3"/>
          <a:srcRect/>
          <a:stretch>
            <a:fillRect/>
          </a:stretch>
        </p:blipFill>
        <p:spPr bwMode="auto">
          <a:xfrm>
            <a:off x="2133600" y="1219200"/>
            <a:ext cx="4648200" cy="4648200"/>
          </a:xfrm>
          <a:prstGeom prst="rect">
            <a:avLst/>
          </a:prstGeom>
          <a:noFill/>
          <a:ln w="12700" cap="sq">
            <a:noFill/>
            <a:miter lim="800000"/>
            <a:headEnd type="none" w="sm" len="sm"/>
            <a:tailEnd type="none" w="sm" len="sm"/>
          </a:ln>
        </p:spPr>
      </p:pic>
    </p:spTree>
    <p:extLst>
      <p:ext uri="{BB962C8B-B14F-4D97-AF65-F5344CB8AC3E}">
        <p14:creationId xmlns:p14="http://schemas.microsoft.com/office/powerpoint/2010/main" val="90612089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ea typeface="ＭＳ Ｐゴシック" charset="-128"/>
                <a:cs typeface="ＭＳ Ｐゴシック" charset="-128"/>
              </a:rPr>
              <a:t>Clearly Marked Exits</a:t>
            </a:r>
          </a:p>
        </p:txBody>
      </p:sp>
      <p:sp>
        <p:nvSpPr>
          <p:cNvPr id="57347" name="Rectangle 3"/>
          <p:cNvSpPr>
            <a:spLocks noGrp="1" noChangeArrowheads="1"/>
          </p:cNvSpPr>
          <p:nvPr>
            <p:ph type="body" idx="1"/>
          </p:nvPr>
        </p:nvSpPr>
        <p:spPr/>
        <p:txBody>
          <a:bodyPr/>
          <a:lstStyle/>
          <a:p>
            <a:pPr eaLnBrk="1" hangingPunct="1"/>
            <a:r>
              <a:rPr lang="en-US" dirty="0">
                <a:ea typeface="Arial" charset="0"/>
              </a:rPr>
              <a:t>Long operations should be cancelable</a:t>
            </a:r>
          </a:p>
          <a:p>
            <a:pPr eaLnBrk="1" hangingPunct="1"/>
            <a:endParaRPr lang="en-US" dirty="0">
              <a:ea typeface="Arial" charset="0"/>
            </a:endParaRPr>
          </a:p>
          <a:p>
            <a:pPr eaLnBrk="1" hangingPunct="1"/>
            <a:endParaRPr lang="en-US" dirty="0">
              <a:ea typeface="Arial" charset="0"/>
            </a:endParaRPr>
          </a:p>
          <a:p>
            <a:pPr eaLnBrk="1" hangingPunct="1"/>
            <a:endParaRPr lang="en-US" dirty="0">
              <a:ea typeface="Arial" charset="0"/>
            </a:endParaRPr>
          </a:p>
          <a:p>
            <a:pPr eaLnBrk="1" hangingPunct="1"/>
            <a:endParaRPr lang="en-US" dirty="0" smtClean="0">
              <a:ea typeface="Arial" charset="0"/>
            </a:endParaRPr>
          </a:p>
          <a:p>
            <a:pPr eaLnBrk="1" hangingPunct="1"/>
            <a:r>
              <a:rPr lang="en-US" dirty="0" smtClean="0">
                <a:ea typeface="Arial" charset="0"/>
              </a:rPr>
              <a:t>All </a:t>
            </a:r>
            <a:r>
              <a:rPr lang="en-US" dirty="0">
                <a:ea typeface="Arial" charset="0"/>
              </a:rPr>
              <a:t>dialogs should have a cancel button</a:t>
            </a:r>
          </a:p>
          <a:p>
            <a:pPr eaLnBrk="1" hangingPunct="1"/>
            <a:endParaRPr lang="en-US" dirty="0">
              <a:ea typeface="Arial" charset="0"/>
            </a:endParaRPr>
          </a:p>
          <a:p>
            <a:pPr eaLnBrk="1" hangingPunct="1"/>
            <a:endParaRPr lang="en-US" dirty="0">
              <a:ea typeface="Arial" charset="0"/>
            </a:endParaRPr>
          </a:p>
          <a:p>
            <a:pPr eaLnBrk="1" hangingPunct="1"/>
            <a:endParaRPr lang="en-US" dirty="0">
              <a:ea typeface="Arial" charset="0"/>
            </a:endParaRPr>
          </a:p>
          <a:p>
            <a:pPr eaLnBrk="1" hangingPunct="1"/>
            <a:endParaRPr lang="en-US" dirty="0">
              <a:ea typeface="Arial" charset="0"/>
            </a:endParaRPr>
          </a:p>
          <a:p>
            <a:pPr eaLnBrk="1" hangingPunct="1"/>
            <a:endParaRPr lang="en-US" dirty="0">
              <a:ea typeface="Arial" charset="0"/>
            </a:endParaRPr>
          </a:p>
        </p:txBody>
      </p:sp>
      <p:sp>
        <p:nvSpPr>
          <p:cNvPr id="57348" name="Date Placeholder 3"/>
          <p:cNvSpPr>
            <a:spLocks noGrp="1"/>
          </p:cNvSpPr>
          <p:nvPr>
            <p:ph type="dt" sz="quarter" idx="10"/>
          </p:nvPr>
        </p:nvSpPr>
        <p:spPr>
          <a:noFill/>
        </p:spPr>
        <p:txBody>
          <a:bodyPr/>
          <a:lstStyle/>
          <a:p>
            <a:r>
              <a:rPr lang="en-US" smtClean="0"/>
              <a:t>Spring 2013</a:t>
            </a:r>
            <a:endParaRPr lang="en-US"/>
          </a:p>
        </p:txBody>
      </p:sp>
      <p:sp>
        <p:nvSpPr>
          <p:cNvPr id="57349" name="Footer Placeholder 4"/>
          <p:cNvSpPr>
            <a:spLocks noGrp="1"/>
          </p:cNvSpPr>
          <p:nvPr>
            <p:ph type="ftr" sz="quarter" idx="11"/>
          </p:nvPr>
        </p:nvSpPr>
        <p:spPr>
          <a:noFill/>
        </p:spPr>
        <p:txBody>
          <a:bodyPr/>
          <a:lstStyle/>
          <a:p>
            <a:r>
              <a:rPr lang="en-US"/>
              <a:t>6.813/6.831 User Interface Design and Implementation</a:t>
            </a:r>
          </a:p>
        </p:txBody>
      </p:sp>
      <p:sp>
        <p:nvSpPr>
          <p:cNvPr id="57350" name="Slide Number Placeholder 5"/>
          <p:cNvSpPr>
            <a:spLocks noGrp="1"/>
          </p:cNvSpPr>
          <p:nvPr>
            <p:ph type="sldNum" sz="quarter" idx="12"/>
          </p:nvPr>
        </p:nvSpPr>
        <p:spPr>
          <a:noFill/>
        </p:spPr>
        <p:txBody>
          <a:bodyPr/>
          <a:lstStyle/>
          <a:p>
            <a:fld id="{5EA3831E-EAAA-5F4A-9EEA-C53B01A1FB0F}" type="slidenum">
              <a:rPr lang="en-US"/>
              <a:pPr/>
              <a:t>20</a:t>
            </a:fld>
            <a:endParaRPr lang="en-US"/>
          </a:p>
        </p:txBody>
      </p:sp>
      <p:pic>
        <p:nvPicPr>
          <p:cNvPr id="57351" name="Picture 4" descr="no-exit"/>
          <p:cNvPicPr>
            <a:picLocks noChangeAspect="1" noChangeArrowheads="1"/>
          </p:cNvPicPr>
          <p:nvPr/>
        </p:nvPicPr>
        <p:blipFill>
          <a:blip r:embed="rId3"/>
          <a:srcRect/>
          <a:stretch>
            <a:fillRect/>
          </a:stretch>
        </p:blipFill>
        <p:spPr bwMode="auto">
          <a:xfrm>
            <a:off x="2590800" y="3916363"/>
            <a:ext cx="3505200" cy="1914525"/>
          </a:xfrm>
          <a:prstGeom prst="rect">
            <a:avLst/>
          </a:prstGeom>
          <a:noFill/>
          <a:ln w="9525">
            <a:noFill/>
            <a:miter lim="800000"/>
            <a:headEnd/>
            <a:tailEnd/>
          </a:ln>
        </p:spPr>
      </p:pic>
      <p:sp>
        <p:nvSpPr>
          <p:cNvPr id="57352" name="Rectangle 5"/>
          <p:cNvSpPr>
            <a:spLocks noChangeArrowheads="1"/>
          </p:cNvSpPr>
          <p:nvPr/>
        </p:nvSpPr>
        <p:spPr bwMode="auto">
          <a:xfrm>
            <a:off x="3733800" y="5897563"/>
            <a:ext cx="2478088" cy="274637"/>
          </a:xfrm>
          <a:prstGeom prst="rect">
            <a:avLst/>
          </a:prstGeom>
          <a:noFill/>
          <a:ln w="12700">
            <a:noFill/>
            <a:miter lim="800000"/>
            <a:headEnd type="none" w="sm" len="sm"/>
            <a:tailEnd type="none" w="sm" len="sm"/>
          </a:ln>
        </p:spPr>
        <p:txBody>
          <a:bodyPr wrap="none" anchorCtr="1">
            <a:prstTxWarp prst="textNoShape">
              <a:avLst/>
            </a:prstTxWarp>
            <a:spAutoFit/>
          </a:bodyPr>
          <a:lstStyle/>
          <a:p>
            <a:pPr eaLnBrk="0" hangingPunct="0"/>
            <a:r>
              <a:rPr lang="en-US" sz="1200" b="1">
                <a:solidFill>
                  <a:srgbClr val="001963"/>
                </a:solidFill>
                <a:latin typeface="Gill Sans MT" charset="0"/>
                <a:ea typeface="Times New Roman" charset="0"/>
                <a:cs typeface="Times New Roman" charset="0"/>
              </a:rPr>
              <a:t>Source: Interface Hall of Shame</a:t>
            </a:r>
          </a:p>
        </p:txBody>
      </p:sp>
      <p:pic>
        <p:nvPicPr>
          <p:cNvPr id="57353" name="Picture 9"/>
          <p:cNvPicPr>
            <a:picLocks noChangeAspect="1" noChangeArrowheads="1"/>
          </p:cNvPicPr>
          <p:nvPr/>
        </p:nvPicPr>
        <p:blipFill>
          <a:blip r:embed="rId4"/>
          <a:srcRect/>
          <a:stretch>
            <a:fillRect/>
          </a:stretch>
        </p:blipFill>
        <p:spPr bwMode="auto">
          <a:xfrm>
            <a:off x="2743200" y="1676400"/>
            <a:ext cx="2743200" cy="1350963"/>
          </a:xfrm>
          <a:prstGeom prst="rect">
            <a:avLst/>
          </a:prstGeom>
          <a:noFill/>
          <a:ln w="25400">
            <a:noFill/>
            <a:miter lim="800000"/>
            <a:headEnd/>
            <a:tailEnd type="none" w="lg" len="lg"/>
          </a:ln>
        </p:spPr>
      </p:pic>
    </p:spTree>
    <p:extLst>
      <p:ext uri="{BB962C8B-B14F-4D97-AF65-F5344CB8AC3E}">
        <p14:creationId xmlns:p14="http://schemas.microsoft.com/office/powerpoint/2010/main" val="284699346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6"/>
          <p:cNvSpPr>
            <a:spLocks noGrp="1"/>
          </p:cNvSpPr>
          <p:nvPr>
            <p:ph type="title"/>
          </p:nvPr>
        </p:nvSpPr>
        <p:spPr/>
        <p:txBody>
          <a:bodyPr/>
          <a:lstStyle/>
          <a:p>
            <a:r>
              <a:rPr lang="en-US">
                <a:ea typeface="ＭＳ Ｐゴシック" charset="-128"/>
                <a:cs typeface="ＭＳ Ｐゴシック" charset="-128"/>
              </a:rPr>
              <a:t>Wizard vs. Center Stage: Who’s in Control?</a:t>
            </a:r>
          </a:p>
        </p:txBody>
      </p:sp>
      <p:sp>
        <p:nvSpPr>
          <p:cNvPr id="59395" name="Text Placeholder 7"/>
          <p:cNvSpPr>
            <a:spLocks noGrp="1"/>
          </p:cNvSpPr>
          <p:nvPr>
            <p:ph type="body" idx="1"/>
          </p:nvPr>
        </p:nvSpPr>
        <p:spPr/>
        <p:txBody>
          <a:bodyPr/>
          <a:lstStyle/>
          <a:p>
            <a:endParaRPr lang="en-US">
              <a:ea typeface="Arial" charset="0"/>
            </a:endParaRPr>
          </a:p>
        </p:txBody>
      </p:sp>
      <p:sp>
        <p:nvSpPr>
          <p:cNvPr id="59396" name="Date Placeholder 3"/>
          <p:cNvSpPr>
            <a:spLocks noGrp="1"/>
          </p:cNvSpPr>
          <p:nvPr>
            <p:ph type="dt" sz="quarter" idx="10"/>
          </p:nvPr>
        </p:nvSpPr>
        <p:spPr>
          <a:noFill/>
        </p:spPr>
        <p:txBody>
          <a:bodyPr/>
          <a:lstStyle/>
          <a:p>
            <a:r>
              <a:rPr lang="en-US" smtClean="0"/>
              <a:t>Spring 2013</a:t>
            </a:r>
            <a:endParaRPr lang="en-US"/>
          </a:p>
        </p:txBody>
      </p:sp>
      <p:sp>
        <p:nvSpPr>
          <p:cNvPr id="59397" name="Footer Placeholder 4"/>
          <p:cNvSpPr>
            <a:spLocks noGrp="1"/>
          </p:cNvSpPr>
          <p:nvPr>
            <p:ph type="ftr" sz="quarter" idx="11"/>
          </p:nvPr>
        </p:nvSpPr>
        <p:spPr>
          <a:noFill/>
        </p:spPr>
        <p:txBody>
          <a:bodyPr/>
          <a:lstStyle/>
          <a:p>
            <a:r>
              <a:rPr lang="en-US"/>
              <a:t>6.813/6.831 User Interface Design and Implementation</a:t>
            </a:r>
          </a:p>
        </p:txBody>
      </p:sp>
      <p:sp>
        <p:nvSpPr>
          <p:cNvPr id="59398" name="Slide Number Placeholder 5"/>
          <p:cNvSpPr>
            <a:spLocks noGrp="1"/>
          </p:cNvSpPr>
          <p:nvPr>
            <p:ph type="sldNum" sz="quarter" idx="12"/>
          </p:nvPr>
        </p:nvSpPr>
        <p:spPr>
          <a:noFill/>
        </p:spPr>
        <p:txBody>
          <a:bodyPr/>
          <a:lstStyle/>
          <a:p>
            <a:fld id="{0D9FEA73-CC8A-3D49-A540-9BE8B9A5D2D4}" type="slidenum">
              <a:rPr lang="en-US"/>
              <a:pPr/>
              <a:t>21</a:t>
            </a:fld>
            <a:endParaRPr lang="en-US"/>
          </a:p>
        </p:txBody>
      </p:sp>
      <p:pic>
        <p:nvPicPr>
          <p:cNvPr id="59399" name="Picture 3"/>
          <p:cNvPicPr>
            <a:picLocks noChangeAspect="1" noChangeArrowheads="1"/>
          </p:cNvPicPr>
          <p:nvPr/>
        </p:nvPicPr>
        <p:blipFill>
          <a:blip r:embed="rId3"/>
          <a:srcRect/>
          <a:stretch>
            <a:fillRect/>
          </a:stretch>
        </p:blipFill>
        <p:spPr bwMode="auto">
          <a:xfrm>
            <a:off x="381000" y="1066800"/>
            <a:ext cx="3962400" cy="2776538"/>
          </a:xfrm>
          <a:prstGeom prst="rect">
            <a:avLst/>
          </a:prstGeom>
          <a:noFill/>
          <a:ln w="25400">
            <a:noFill/>
            <a:miter lim="800000"/>
            <a:headEnd/>
            <a:tailEnd type="none" w="lg" len="lg"/>
          </a:ln>
        </p:spPr>
      </p:pic>
      <p:pic>
        <p:nvPicPr>
          <p:cNvPr id="59400" name="Picture 4"/>
          <p:cNvPicPr>
            <a:picLocks noChangeAspect="1" noChangeArrowheads="1"/>
          </p:cNvPicPr>
          <p:nvPr/>
        </p:nvPicPr>
        <p:blipFill>
          <a:blip r:embed="rId4"/>
          <a:srcRect/>
          <a:stretch>
            <a:fillRect/>
          </a:stretch>
        </p:blipFill>
        <p:spPr bwMode="auto">
          <a:xfrm>
            <a:off x="4495800" y="3200400"/>
            <a:ext cx="4010025" cy="2770188"/>
          </a:xfrm>
          <a:prstGeom prst="rect">
            <a:avLst/>
          </a:prstGeom>
          <a:noFill/>
          <a:ln w="25400">
            <a:noFill/>
            <a:miter lim="800000"/>
            <a:headEnd/>
            <a:tailEnd type="none" w="lg" len="lg"/>
          </a:ln>
        </p:spPr>
      </p:pic>
      <p:sp>
        <p:nvSpPr>
          <p:cNvPr id="59401" name="TextBox 11"/>
          <p:cNvSpPr txBox="1">
            <a:spLocks noChangeArrowheads="1"/>
          </p:cNvSpPr>
          <p:nvPr/>
        </p:nvSpPr>
        <p:spPr bwMode="auto">
          <a:xfrm>
            <a:off x="381000" y="3886200"/>
            <a:ext cx="1358900" cy="523875"/>
          </a:xfrm>
          <a:prstGeom prst="rect">
            <a:avLst/>
          </a:prstGeom>
          <a:noFill/>
          <a:ln w="9525">
            <a:noFill/>
            <a:miter lim="800000"/>
            <a:headEnd/>
            <a:tailEnd/>
          </a:ln>
        </p:spPr>
        <p:txBody>
          <a:bodyPr wrap="none">
            <a:prstTxWarp prst="textNoShape">
              <a:avLst/>
            </a:prstTxWarp>
            <a:spAutoFit/>
          </a:bodyPr>
          <a:lstStyle/>
          <a:p>
            <a:r>
              <a:rPr lang="en-US" sz="2800" b="1"/>
              <a:t>Wizard</a:t>
            </a:r>
          </a:p>
        </p:txBody>
      </p:sp>
      <p:sp>
        <p:nvSpPr>
          <p:cNvPr id="59402" name="TextBox 12"/>
          <p:cNvSpPr txBox="1">
            <a:spLocks noChangeArrowheads="1"/>
          </p:cNvSpPr>
          <p:nvPr/>
        </p:nvSpPr>
        <p:spPr bwMode="auto">
          <a:xfrm>
            <a:off x="6130925" y="2676525"/>
            <a:ext cx="2403475" cy="523875"/>
          </a:xfrm>
          <a:prstGeom prst="rect">
            <a:avLst/>
          </a:prstGeom>
          <a:noFill/>
          <a:ln w="9525">
            <a:noFill/>
            <a:miter lim="800000"/>
            <a:headEnd/>
            <a:tailEnd/>
          </a:ln>
        </p:spPr>
        <p:txBody>
          <a:bodyPr wrap="none">
            <a:prstTxWarp prst="textNoShape">
              <a:avLst/>
            </a:prstTxWarp>
            <a:spAutoFit/>
          </a:bodyPr>
          <a:lstStyle/>
          <a:p>
            <a:r>
              <a:rPr lang="en-US" sz="2800" b="1"/>
              <a:t>Center Stage</a:t>
            </a:r>
          </a:p>
        </p:txBody>
      </p:sp>
    </p:spTree>
    <p:extLst>
      <p:ext uri="{BB962C8B-B14F-4D97-AF65-F5344CB8AC3E}">
        <p14:creationId xmlns:p14="http://schemas.microsoft.com/office/powerpoint/2010/main" val="142386632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6"/>
          <p:cNvSpPr>
            <a:spLocks noGrp="1"/>
          </p:cNvSpPr>
          <p:nvPr>
            <p:ph type="title"/>
          </p:nvPr>
        </p:nvSpPr>
        <p:spPr/>
        <p:txBody>
          <a:bodyPr/>
          <a:lstStyle/>
          <a:p>
            <a:r>
              <a:rPr lang="en-US">
                <a:ea typeface="ＭＳ Ｐゴシック" charset="-128"/>
                <a:cs typeface="ＭＳ Ｐゴシック" charset="-128"/>
              </a:rPr>
              <a:t>Manual Overrides for Automatic Systems</a:t>
            </a:r>
          </a:p>
        </p:txBody>
      </p:sp>
      <p:sp>
        <p:nvSpPr>
          <p:cNvPr id="61443" name="Text Placeholder 7"/>
          <p:cNvSpPr>
            <a:spLocks noGrp="1"/>
          </p:cNvSpPr>
          <p:nvPr>
            <p:ph type="body" idx="1"/>
          </p:nvPr>
        </p:nvSpPr>
        <p:spPr/>
        <p:txBody>
          <a:bodyPr/>
          <a:lstStyle/>
          <a:p>
            <a:endParaRPr lang="en-US">
              <a:ea typeface="Arial" charset="0"/>
            </a:endParaRPr>
          </a:p>
        </p:txBody>
      </p:sp>
      <p:sp>
        <p:nvSpPr>
          <p:cNvPr id="61444" name="Date Placeholder 3"/>
          <p:cNvSpPr>
            <a:spLocks noGrp="1"/>
          </p:cNvSpPr>
          <p:nvPr>
            <p:ph type="dt" sz="quarter" idx="10"/>
          </p:nvPr>
        </p:nvSpPr>
        <p:spPr>
          <a:noFill/>
        </p:spPr>
        <p:txBody>
          <a:bodyPr/>
          <a:lstStyle/>
          <a:p>
            <a:r>
              <a:rPr lang="en-US" smtClean="0"/>
              <a:t>Spring 2013</a:t>
            </a:r>
            <a:endParaRPr lang="en-US"/>
          </a:p>
        </p:txBody>
      </p:sp>
      <p:sp>
        <p:nvSpPr>
          <p:cNvPr id="61445" name="Footer Placeholder 4"/>
          <p:cNvSpPr>
            <a:spLocks noGrp="1"/>
          </p:cNvSpPr>
          <p:nvPr>
            <p:ph type="ftr" sz="quarter" idx="11"/>
          </p:nvPr>
        </p:nvSpPr>
        <p:spPr>
          <a:noFill/>
        </p:spPr>
        <p:txBody>
          <a:bodyPr/>
          <a:lstStyle/>
          <a:p>
            <a:r>
              <a:rPr lang="en-US"/>
              <a:t>6.813/6.831 User Interface Design and Implementation</a:t>
            </a:r>
          </a:p>
        </p:txBody>
      </p:sp>
      <p:sp>
        <p:nvSpPr>
          <p:cNvPr id="61446" name="Slide Number Placeholder 5"/>
          <p:cNvSpPr>
            <a:spLocks noGrp="1"/>
          </p:cNvSpPr>
          <p:nvPr>
            <p:ph type="sldNum" sz="quarter" idx="12"/>
          </p:nvPr>
        </p:nvSpPr>
        <p:spPr>
          <a:noFill/>
        </p:spPr>
        <p:txBody>
          <a:bodyPr/>
          <a:lstStyle/>
          <a:p>
            <a:fld id="{5431A047-D37B-8D43-B0A6-606696E14122}" type="slidenum">
              <a:rPr lang="en-US"/>
              <a:pPr/>
              <a:t>22</a:t>
            </a:fld>
            <a:endParaRPr lang="en-US"/>
          </a:p>
        </p:txBody>
      </p:sp>
      <p:pic>
        <p:nvPicPr>
          <p:cNvPr id="61447" name="Picture 2"/>
          <p:cNvPicPr>
            <a:picLocks noChangeAspect="1" noChangeArrowheads="1"/>
          </p:cNvPicPr>
          <p:nvPr/>
        </p:nvPicPr>
        <p:blipFill>
          <a:blip r:embed="rId3"/>
          <a:srcRect/>
          <a:stretch>
            <a:fillRect/>
          </a:stretch>
        </p:blipFill>
        <p:spPr bwMode="auto">
          <a:xfrm>
            <a:off x="1143000" y="1295400"/>
            <a:ext cx="3352800" cy="1568450"/>
          </a:xfrm>
          <a:prstGeom prst="rect">
            <a:avLst/>
          </a:prstGeom>
          <a:noFill/>
          <a:ln w="25400">
            <a:noFill/>
            <a:miter lim="800000"/>
            <a:headEnd/>
            <a:tailEnd type="none" w="lg" len="lg"/>
          </a:ln>
        </p:spPr>
      </p:pic>
      <p:pic>
        <p:nvPicPr>
          <p:cNvPr id="61448" name="Picture 3"/>
          <p:cNvPicPr>
            <a:picLocks noChangeAspect="1" noChangeArrowheads="1"/>
          </p:cNvPicPr>
          <p:nvPr/>
        </p:nvPicPr>
        <p:blipFill>
          <a:blip r:embed="rId4"/>
          <a:srcRect l="59380" t="51205" r="2168" b="11446"/>
          <a:stretch>
            <a:fillRect/>
          </a:stretch>
        </p:blipFill>
        <p:spPr bwMode="auto">
          <a:xfrm>
            <a:off x="4648200" y="2286000"/>
            <a:ext cx="3581400" cy="2708275"/>
          </a:xfrm>
          <a:prstGeom prst="rect">
            <a:avLst/>
          </a:prstGeom>
          <a:noFill/>
          <a:ln w="25400">
            <a:noFill/>
            <a:miter lim="800000"/>
            <a:headEnd/>
            <a:tailEnd type="none" w="lg" len="lg"/>
          </a:ln>
        </p:spPr>
      </p:pic>
      <p:pic>
        <p:nvPicPr>
          <p:cNvPr id="61449" name="Picture 4"/>
          <p:cNvPicPr>
            <a:picLocks noChangeAspect="1" noChangeArrowheads="1"/>
          </p:cNvPicPr>
          <p:nvPr/>
        </p:nvPicPr>
        <p:blipFill>
          <a:blip r:embed="rId5"/>
          <a:srcRect/>
          <a:stretch>
            <a:fillRect/>
          </a:stretch>
        </p:blipFill>
        <p:spPr bwMode="auto">
          <a:xfrm>
            <a:off x="990600" y="3810000"/>
            <a:ext cx="3448050" cy="2047875"/>
          </a:xfrm>
          <a:prstGeom prst="rect">
            <a:avLst/>
          </a:prstGeom>
          <a:noFill/>
          <a:ln w="25400">
            <a:noFill/>
            <a:miter lim="800000"/>
            <a:headEnd/>
            <a:tailEnd type="none" w="lg" len="lg"/>
          </a:ln>
        </p:spPr>
      </p:pic>
      <p:sp>
        <p:nvSpPr>
          <p:cNvPr id="61450" name="Rectangle 5"/>
          <p:cNvSpPr>
            <a:spLocks noChangeArrowheads="1"/>
          </p:cNvSpPr>
          <p:nvPr/>
        </p:nvSpPr>
        <p:spPr bwMode="auto">
          <a:xfrm>
            <a:off x="2286000" y="5867400"/>
            <a:ext cx="2127250" cy="276225"/>
          </a:xfrm>
          <a:prstGeom prst="rect">
            <a:avLst/>
          </a:prstGeom>
          <a:noFill/>
          <a:ln w="12700">
            <a:noFill/>
            <a:miter lim="800000"/>
            <a:headEnd type="none" w="sm" len="sm"/>
            <a:tailEnd type="none" w="sm" len="sm"/>
          </a:ln>
        </p:spPr>
        <p:txBody>
          <a:bodyPr wrap="none" anchorCtr="1">
            <a:prstTxWarp prst="textNoShape">
              <a:avLst/>
            </a:prstTxWarp>
            <a:spAutoFit/>
          </a:bodyPr>
          <a:lstStyle/>
          <a:p>
            <a:pPr eaLnBrk="0" hangingPunct="0"/>
            <a:r>
              <a:rPr lang="en-US" sz="1200" b="1">
                <a:solidFill>
                  <a:srgbClr val="001963"/>
                </a:solidFill>
                <a:latin typeface="Gill Sans MT" charset="0"/>
                <a:ea typeface="Times New Roman" charset="0"/>
                <a:cs typeface="Times New Roman" charset="0"/>
              </a:rPr>
              <a:t>Source: www.findability.org</a:t>
            </a:r>
          </a:p>
        </p:txBody>
      </p:sp>
    </p:spTree>
    <p:extLst>
      <p:ext uri="{BB962C8B-B14F-4D97-AF65-F5344CB8AC3E}">
        <p14:creationId xmlns:p14="http://schemas.microsoft.com/office/powerpoint/2010/main" val="389753664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6"/>
          <p:cNvSpPr>
            <a:spLocks noGrp="1"/>
          </p:cNvSpPr>
          <p:nvPr>
            <p:ph type="title"/>
          </p:nvPr>
        </p:nvSpPr>
        <p:spPr/>
        <p:txBody>
          <a:bodyPr/>
          <a:lstStyle/>
          <a:p>
            <a:r>
              <a:rPr lang="en-US">
                <a:ea typeface="ＭＳ Ｐゴシック" charset="-128"/>
                <a:cs typeface="ＭＳ Ｐゴシック" charset="-128"/>
              </a:rPr>
              <a:t>Never Ask Me Again</a:t>
            </a:r>
          </a:p>
        </p:txBody>
      </p:sp>
      <p:sp>
        <p:nvSpPr>
          <p:cNvPr id="63491" name="Text Placeholder 7"/>
          <p:cNvSpPr>
            <a:spLocks noGrp="1"/>
          </p:cNvSpPr>
          <p:nvPr>
            <p:ph type="body" idx="1"/>
          </p:nvPr>
        </p:nvSpPr>
        <p:spPr/>
        <p:txBody>
          <a:bodyPr/>
          <a:lstStyle/>
          <a:p>
            <a:endParaRPr lang="en-US">
              <a:ea typeface="Arial" charset="0"/>
            </a:endParaRPr>
          </a:p>
        </p:txBody>
      </p:sp>
      <p:sp>
        <p:nvSpPr>
          <p:cNvPr id="63492" name="Date Placeholder 3"/>
          <p:cNvSpPr>
            <a:spLocks noGrp="1"/>
          </p:cNvSpPr>
          <p:nvPr>
            <p:ph type="dt" sz="quarter" idx="10"/>
          </p:nvPr>
        </p:nvSpPr>
        <p:spPr>
          <a:noFill/>
        </p:spPr>
        <p:txBody>
          <a:bodyPr/>
          <a:lstStyle/>
          <a:p>
            <a:r>
              <a:rPr lang="en-US" smtClean="0"/>
              <a:t>Spring 2013</a:t>
            </a:r>
            <a:endParaRPr lang="en-US"/>
          </a:p>
        </p:txBody>
      </p:sp>
      <p:sp>
        <p:nvSpPr>
          <p:cNvPr id="63493" name="Footer Placeholder 4"/>
          <p:cNvSpPr>
            <a:spLocks noGrp="1"/>
          </p:cNvSpPr>
          <p:nvPr>
            <p:ph type="ftr" sz="quarter" idx="11"/>
          </p:nvPr>
        </p:nvSpPr>
        <p:spPr>
          <a:noFill/>
        </p:spPr>
        <p:txBody>
          <a:bodyPr/>
          <a:lstStyle/>
          <a:p>
            <a:r>
              <a:rPr lang="en-US"/>
              <a:t>6.813/6.831 User Interface Design and Implementation</a:t>
            </a:r>
          </a:p>
        </p:txBody>
      </p:sp>
      <p:sp>
        <p:nvSpPr>
          <p:cNvPr id="63494" name="Slide Number Placeholder 5"/>
          <p:cNvSpPr>
            <a:spLocks noGrp="1"/>
          </p:cNvSpPr>
          <p:nvPr>
            <p:ph type="sldNum" sz="quarter" idx="12"/>
          </p:nvPr>
        </p:nvSpPr>
        <p:spPr>
          <a:noFill/>
        </p:spPr>
        <p:txBody>
          <a:bodyPr/>
          <a:lstStyle/>
          <a:p>
            <a:fld id="{ECE5D4FD-7B0D-5842-B89A-41FB957E7987}" type="slidenum">
              <a:rPr lang="en-US"/>
              <a:pPr/>
              <a:t>23</a:t>
            </a:fld>
            <a:endParaRPr lang="en-US"/>
          </a:p>
        </p:txBody>
      </p:sp>
      <p:pic>
        <p:nvPicPr>
          <p:cNvPr id="63495" name="Picture 2"/>
          <p:cNvPicPr>
            <a:picLocks noChangeAspect="1" noChangeArrowheads="1"/>
          </p:cNvPicPr>
          <p:nvPr/>
        </p:nvPicPr>
        <p:blipFill>
          <a:blip r:embed="rId3"/>
          <a:srcRect/>
          <a:stretch>
            <a:fillRect/>
          </a:stretch>
        </p:blipFill>
        <p:spPr bwMode="auto">
          <a:xfrm>
            <a:off x="609600" y="1295400"/>
            <a:ext cx="3221038" cy="4343400"/>
          </a:xfrm>
          <a:prstGeom prst="rect">
            <a:avLst/>
          </a:prstGeom>
          <a:noFill/>
          <a:ln w="25400">
            <a:noFill/>
            <a:miter lim="800000"/>
            <a:headEnd/>
            <a:tailEnd type="none" w="lg" len="lg"/>
          </a:ln>
        </p:spPr>
      </p:pic>
      <p:pic>
        <p:nvPicPr>
          <p:cNvPr id="63496" name="Picture 3"/>
          <p:cNvPicPr>
            <a:picLocks noChangeAspect="1" noChangeArrowheads="1"/>
          </p:cNvPicPr>
          <p:nvPr/>
        </p:nvPicPr>
        <p:blipFill>
          <a:blip r:embed="rId4"/>
          <a:srcRect/>
          <a:stretch>
            <a:fillRect/>
          </a:stretch>
        </p:blipFill>
        <p:spPr bwMode="auto">
          <a:xfrm>
            <a:off x="4114800" y="1524000"/>
            <a:ext cx="4487863" cy="3733800"/>
          </a:xfrm>
          <a:prstGeom prst="rect">
            <a:avLst/>
          </a:prstGeom>
          <a:noFill/>
          <a:ln w="25400">
            <a:noFill/>
            <a:miter lim="800000"/>
            <a:headEnd/>
            <a:tailEnd type="none" w="lg" len="lg"/>
          </a:ln>
        </p:spPr>
      </p:pic>
    </p:spTree>
    <p:extLst>
      <p:ext uri="{BB962C8B-B14F-4D97-AF65-F5344CB8AC3E}">
        <p14:creationId xmlns:p14="http://schemas.microsoft.com/office/powerpoint/2010/main" val="45179542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6"/>
          <p:cNvSpPr>
            <a:spLocks noGrp="1"/>
          </p:cNvSpPr>
          <p:nvPr>
            <p:ph type="title"/>
          </p:nvPr>
        </p:nvSpPr>
        <p:spPr/>
        <p:txBody>
          <a:bodyPr/>
          <a:lstStyle/>
          <a:p>
            <a:r>
              <a:rPr lang="en-US">
                <a:ea typeface="ＭＳ Ｐゴシック" charset="-128"/>
                <a:cs typeface="ＭＳ Ｐゴシック" charset="-128"/>
              </a:rPr>
              <a:t>User Control Over Data</a:t>
            </a:r>
          </a:p>
        </p:txBody>
      </p:sp>
      <p:sp>
        <p:nvSpPr>
          <p:cNvPr id="65539" name="Text Placeholder 8"/>
          <p:cNvSpPr>
            <a:spLocks noGrp="1"/>
          </p:cNvSpPr>
          <p:nvPr>
            <p:ph type="body" idx="1"/>
          </p:nvPr>
        </p:nvSpPr>
        <p:spPr/>
        <p:txBody>
          <a:bodyPr/>
          <a:lstStyle/>
          <a:p>
            <a:r>
              <a:rPr lang="en-US">
                <a:ea typeface="Arial" charset="0"/>
              </a:rPr>
              <a:t>Data entered by the user should be editable by the user</a:t>
            </a:r>
          </a:p>
          <a:p>
            <a:r>
              <a:rPr lang="en-US">
                <a:ea typeface="Arial" charset="0"/>
              </a:rPr>
              <a:t>UI should give the power to:</a:t>
            </a:r>
          </a:p>
          <a:p>
            <a:pPr lvl="1"/>
            <a:r>
              <a:rPr lang="en-US">
                <a:ea typeface="Arial" charset="0"/>
              </a:rPr>
              <a:t>Create a data item</a:t>
            </a:r>
          </a:p>
          <a:p>
            <a:pPr lvl="1"/>
            <a:r>
              <a:rPr lang="en-US">
                <a:ea typeface="Arial" charset="0"/>
              </a:rPr>
              <a:t>Read it</a:t>
            </a:r>
          </a:p>
          <a:p>
            <a:pPr lvl="1"/>
            <a:r>
              <a:rPr lang="en-US">
                <a:ea typeface="Arial" charset="0"/>
              </a:rPr>
              <a:t>Update it</a:t>
            </a:r>
          </a:p>
          <a:p>
            <a:pPr lvl="1"/>
            <a:r>
              <a:rPr lang="en-US">
                <a:ea typeface="Arial" charset="0"/>
              </a:rPr>
              <a:t>Delete it</a:t>
            </a:r>
          </a:p>
        </p:txBody>
      </p:sp>
      <p:sp>
        <p:nvSpPr>
          <p:cNvPr id="65540" name="Date Placeholder 3"/>
          <p:cNvSpPr>
            <a:spLocks noGrp="1"/>
          </p:cNvSpPr>
          <p:nvPr>
            <p:ph type="dt" sz="quarter" idx="10"/>
          </p:nvPr>
        </p:nvSpPr>
        <p:spPr>
          <a:noFill/>
        </p:spPr>
        <p:txBody>
          <a:bodyPr/>
          <a:lstStyle/>
          <a:p>
            <a:r>
              <a:rPr lang="en-US" smtClean="0"/>
              <a:t>Spring 2013</a:t>
            </a:r>
            <a:endParaRPr lang="en-US"/>
          </a:p>
        </p:txBody>
      </p:sp>
      <p:sp>
        <p:nvSpPr>
          <p:cNvPr id="65541" name="Footer Placeholder 4"/>
          <p:cNvSpPr>
            <a:spLocks noGrp="1"/>
          </p:cNvSpPr>
          <p:nvPr>
            <p:ph type="ftr" sz="quarter" idx="11"/>
          </p:nvPr>
        </p:nvSpPr>
        <p:spPr>
          <a:noFill/>
        </p:spPr>
        <p:txBody>
          <a:bodyPr/>
          <a:lstStyle/>
          <a:p>
            <a:r>
              <a:rPr lang="en-US"/>
              <a:t>6.813/6.831 User Interface Design and Implementation</a:t>
            </a:r>
          </a:p>
        </p:txBody>
      </p:sp>
      <p:sp>
        <p:nvSpPr>
          <p:cNvPr id="65542" name="Slide Number Placeholder 5"/>
          <p:cNvSpPr>
            <a:spLocks noGrp="1"/>
          </p:cNvSpPr>
          <p:nvPr>
            <p:ph type="sldNum" sz="quarter" idx="12"/>
          </p:nvPr>
        </p:nvSpPr>
        <p:spPr>
          <a:noFill/>
        </p:spPr>
        <p:txBody>
          <a:bodyPr/>
          <a:lstStyle/>
          <a:p>
            <a:fld id="{091432AE-29C3-1F4C-8F60-52DAE0864A66}" type="slidenum">
              <a:rPr lang="en-US"/>
              <a:pPr/>
              <a:t>24</a:t>
            </a:fld>
            <a:endParaRPr lang="en-US"/>
          </a:p>
        </p:txBody>
      </p:sp>
    </p:spTree>
    <p:extLst>
      <p:ext uri="{BB962C8B-B14F-4D97-AF65-F5344CB8AC3E}">
        <p14:creationId xmlns:p14="http://schemas.microsoft.com/office/powerpoint/2010/main" val="350716678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6"/>
          <p:cNvSpPr>
            <a:spLocks noGrp="1"/>
          </p:cNvSpPr>
          <p:nvPr>
            <p:ph type="title"/>
          </p:nvPr>
        </p:nvSpPr>
        <p:spPr/>
        <p:txBody>
          <a:bodyPr/>
          <a:lstStyle/>
          <a:p>
            <a:r>
              <a:rPr lang="en-US" sz="2400">
                <a:ea typeface="ＭＳ Ｐゴシック" charset="-128"/>
                <a:cs typeface="ＭＳ Ｐゴシック" charset="-128"/>
              </a:rPr>
              <a:t>No Arbitrary Limits on User-Defined Names</a:t>
            </a:r>
          </a:p>
        </p:txBody>
      </p:sp>
      <p:sp>
        <p:nvSpPr>
          <p:cNvPr id="67587" name="Text Placeholder 7"/>
          <p:cNvSpPr>
            <a:spLocks noGrp="1"/>
          </p:cNvSpPr>
          <p:nvPr>
            <p:ph type="body" idx="1"/>
          </p:nvPr>
        </p:nvSpPr>
        <p:spPr/>
        <p:txBody>
          <a:bodyPr/>
          <a:lstStyle/>
          <a:p>
            <a:endParaRPr lang="en-US">
              <a:ea typeface="Arial" charset="0"/>
            </a:endParaRPr>
          </a:p>
        </p:txBody>
      </p:sp>
      <p:sp>
        <p:nvSpPr>
          <p:cNvPr id="67588" name="Date Placeholder 3"/>
          <p:cNvSpPr>
            <a:spLocks noGrp="1"/>
          </p:cNvSpPr>
          <p:nvPr>
            <p:ph type="dt" sz="quarter" idx="10"/>
          </p:nvPr>
        </p:nvSpPr>
        <p:spPr>
          <a:noFill/>
        </p:spPr>
        <p:txBody>
          <a:bodyPr/>
          <a:lstStyle/>
          <a:p>
            <a:r>
              <a:rPr lang="en-US" smtClean="0"/>
              <a:t>Spring 2013</a:t>
            </a:r>
            <a:endParaRPr lang="en-US"/>
          </a:p>
        </p:txBody>
      </p:sp>
      <p:sp>
        <p:nvSpPr>
          <p:cNvPr id="67589" name="Footer Placeholder 4"/>
          <p:cNvSpPr>
            <a:spLocks noGrp="1"/>
          </p:cNvSpPr>
          <p:nvPr>
            <p:ph type="ftr" sz="quarter" idx="11"/>
          </p:nvPr>
        </p:nvSpPr>
        <p:spPr>
          <a:noFill/>
        </p:spPr>
        <p:txBody>
          <a:bodyPr/>
          <a:lstStyle/>
          <a:p>
            <a:r>
              <a:rPr lang="en-US"/>
              <a:t>6.813/6.831 User Interface Design and Implementation</a:t>
            </a:r>
          </a:p>
        </p:txBody>
      </p:sp>
      <p:sp>
        <p:nvSpPr>
          <p:cNvPr id="67590" name="Slide Number Placeholder 5"/>
          <p:cNvSpPr>
            <a:spLocks noGrp="1"/>
          </p:cNvSpPr>
          <p:nvPr>
            <p:ph type="sldNum" sz="quarter" idx="12"/>
          </p:nvPr>
        </p:nvSpPr>
        <p:spPr>
          <a:noFill/>
        </p:spPr>
        <p:txBody>
          <a:bodyPr/>
          <a:lstStyle/>
          <a:p>
            <a:fld id="{396AC983-1F18-4C40-9258-681F96C1D0BD}" type="slidenum">
              <a:rPr lang="en-US"/>
              <a:pPr/>
              <a:t>25</a:t>
            </a:fld>
            <a:endParaRPr lang="en-US"/>
          </a:p>
        </p:txBody>
      </p:sp>
      <p:pic>
        <p:nvPicPr>
          <p:cNvPr id="67591" name="Picture 2"/>
          <p:cNvPicPr>
            <a:picLocks noChangeAspect="1" noChangeArrowheads="1"/>
          </p:cNvPicPr>
          <p:nvPr/>
        </p:nvPicPr>
        <p:blipFill>
          <a:blip r:embed="rId3"/>
          <a:srcRect/>
          <a:stretch>
            <a:fillRect/>
          </a:stretch>
        </p:blipFill>
        <p:spPr bwMode="auto">
          <a:xfrm>
            <a:off x="457200" y="1447800"/>
            <a:ext cx="8320088" cy="4038600"/>
          </a:xfrm>
          <a:prstGeom prst="rect">
            <a:avLst/>
          </a:prstGeom>
          <a:noFill/>
          <a:ln w="25400">
            <a:noFill/>
            <a:miter lim="800000"/>
            <a:headEnd/>
            <a:tailEnd type="none" w="lg" len="lg"/>
          </a:ln>
        </p:spPr>
      </p:pic>
    </p:spTree>
    <p:extLst>
      <p:ext uri="{BB962C8B-B14F-4D97-AF65-F5344CB8AC3E}">
        <p14:creationId xmlns:p14="http://schemas.microsoft.com/office/powerpoint/2010/main" val="3064753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Which of the following are correct connections of user freedom failures with the letters of CRUD?  (</a:t>
            </a:r>
            <a:r>
              <a:rPr lang="en-US" b="1" dirty="0" smtClean="0"/>
              <a:t>choose all good answers</a:t>
            </a:r>
            <a:r>
              <a:rPr lang="en-US" dirty="0" smtClean="0"/>
              <a:t>)</a:t>
            </a:r>
          </a:p>
          <a:p>
            <a:pPr marL="914400" lvl="1" indent="-457200">
              <a:buFont typeface="+mj-lt"/>
              <a:buAutoNum type="alphaUcPeriod"/>
            </a:pPr>
            <a:endParaRPr lang="en-US" dirty="0" smtClean="0"/>
          </a:p>
          <a:p>
            <a:pPr marL="914400" lvl="1" indent="-457200">
              <a:buFont typeface="+mj-lt"/>
              <a:buAutoNum type="alphaUcPeriod"/>
            </a:pPr>
            <a:r>
              <a:rPr lang="en-US" dirty="0" smtClean="0"/>
              <a:t>username can’t be changed after creating an account is a C failure </a:t>
            </a:r>
          </a:p>
          <a:p>
            <a:pPr marL="914400" lvl="1" indent="-457200">
              <a:buFont typeface="+mj-lt"/>
              <a:buAutoNum type="alphaUcPeriod"/>
            </a:pPr>
            <a:r>
              <a:rPr lang="en-US" dirty="0" smtClean="0"/>
              <a:t>fixed list of #</a:t>
            </a:r>
            <a:r>
              <a:rPr lang="en-US" dirty="0" err="1" smtClean="0"/>
              <a:t>hashtags</a:t>
            </a:r>
            <a:r>
              <a:rPr lang="en-US" dirty="0" smtClean="0"/>
              <a:t> in Piazza is a C failure</a:t>
            </a:r>
          </a:p>
          <a:p>
            <a:pPr marL="914400" lvl="1" indent="-457200">
              <a:buFont typeface="+mj-lt"/>
              <a:buAutoNum type="alphaUcPeriod"/>
            </a:pPr>
            <a:r>
              <a:rPr lang="en-US" dirty="0" smtClean="0"/>
              <a:t>instant messaging client that shows only the messages you receive, not the messages you send, is an R failure</a:t>
            </a:r>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26</a:t>
            </a:fld>
            <a:endParaRPr lang="en-US"/>
          </a:p>
        </p:txBody>
      </p:sp>
    </p:spTree>
    <p:extLst>
      <p:ext uri="{BB962C8B-B14F-4D97-AF65-F5344CB8AC3E}">
        <p14:creationId xmlns:p14="http://schemas.microsoft.com/office/powerpoint/2010/main" val="522128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Undo</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solidFill>
                  <a:srgbClr val="000000"/>
                </a:solidFill>
              </a:rPr>
              <a:t>Spring 2013</a:t>
            </a:r>
            <a:endParaRPr lang="en-US">
              <a:solidFill>
                <a:srgbClr val="000000"/>
              </a:solidFill>
            </a:endParaRPr>
          </a:p>
        </p:txBody>
      </p:sp>
      <p:sp>
        <p:nvSpPr>
          <p:cNvPr id="5" name="Footer Placeholder 4"/>
          <p:cNvSpPr>
            <a:spLocks noGrp="1"/>
          </p:cNvSpPr>
          <p:nvPr>
            <p:ph type="ftr" sz="quarter" idx="11"/>
          </p:nvPr>
        </p:nvSpPr>
        <p:spPr/>
        <p:txBody>
          <a:body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Slide Number Placeholder 5"/>
          <p:cNvSpPr>
            <a:spLocks noGrp="1"/>
          </p:cNvSpPr>
          <p:nvPr>
            <p:ph type="sldNum" sz="quarter" idx="12"/>
          </p:nvPr>
        </p:nvSpPr>
        <p:spPr/>
        <p:txBody>
          <a:bodyPr/>
          <a:lstStyle/>
          <a:p>
            <a:fld id="{2E8AB646-5AEA-3B49-9CF6-25E07660F97B}" type="slidenum">
              <a:rPr lang="en-US" smtClean="0">
                <a:solidFill>
                  <a:srgbClr val="000000"/>
                </a:solidFill>
              </a:rPr>
              <a:pPr/>
              <a:t>27</a:t>
            </a:fld>
            <a:endParaRPr lang="en-US">
              <a:solidFill>
                <a:srgbClr val="000000"/>
              </a:solidFill>
            </a:endParaRPr>
          </a:p>
        </p:txBody>
      </p:sp>
    </p:spTree>
    <p:extLst>
      <p:ext uri="{BB962C8B-B14F-4D97-AF65-F5344CB8AC3E}">
        <p14:creationId xmlns:p14="http://schemas.microsoft.com/office/powerpoint/2010/main" val="625771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6"/>
          <p:cNvSpPr>
            <a:spLocks noGrp="1"/>
          </p:cNvSpPr>
          <p:nvPr>
            <p:ph type="title"/>
          </p:nvPr>
        </p:nvSpPr>
        <p:spPr/>
        <p:txBody>
          <a:bodyPr/>
          <a:lstStyle/>
          <a:p>
            <a:r>
              <a:rPr lang="en-US">
                <a:ea typeface="ＭＳ Ｐゴシック" charset="-128"/>
                <a:cs typeface="ＭＳ Ｐゴシック" charset="-128"/>
              </a:rPr>
              <a:t>Support Undo</a:t>
            </a:r>
          </a:p>
        </p:txBody>
      </p:sp>
      <p:sp>
        <p:nvSpPr>
          <p:cNvPr id="69635" name="Text Placeholder 7"/>
          <p:cNvSpPr>
            <a:spLocks noGrp="1"/>
          </p:cNvSpPr>
          <p:nvPr>
            <p:ph idx="1"/>
          </p:nvPr>
        </p:nvSpPr>
        <p:spPr/>
        <p:txBody>
          <a:bodyPr/>
          <a:lstStyle/>
          <a:p>
            <a:r>
              <a:rPr lang="en-US">
                <a:ea typeface="Arial" charset="0"/>
              </a:rPr>
              <a:t>Desktop</a:t>
            </a:r>
          </a:p>
          <a:p>
            <a:endParaRPr lang="en-US">
              <a:ea typeface="Arial" charset="0"/>
            </a:endParaRPr>
          </a:p>
          <a:p>
            <a:endParaRPr lang="en-US">
              <a:ea typeface="Arial" charset="0"/>
            </a:endParaRPr>
          </a:p>
          <a:p>
            <a:r>
              <a:rPr lang="en-US">
                <a:ea typeface="Arial" charset="0"/>
              </a:rPr>
              <a:t>Web</a:t>
            </a:r>
          </a:p>
          <a:p>
            <a:endParaRPr lang="en-US">
              <a:ea typeface="Arial" charset="0"/>
            </a:endParaRPr>
          </a:p>
          <a:p>
            <a:r>
              <a:rPr lang="en-US">
                <a:ea typeface="Arial" charset="0"/>
              </a:rPr>
              <a:t>Revision history</a:t>
            </a:r>
          </a:p>
        </p:txBody>
      </p:sp>
      <p:sp>
        <p:nvSpPr>
          <p:cNvPr id="69636" name="Date Placeholder 3"/>
          <p:cNvSpPr>
            <a:spLocks noGrp="1"/>
          </p:cNvSpPr>
          <p:nvPr>
            <p:ph type="dt" sz="quarter" idx="10"/>
          </p:nvPr>
        </p:nvSpPr>
        <p:spPr>
          <a:noFill/>
        </p:spPr>
        <p:txBody>
          <a:bodyPr/>
          <a:lstStyle/>
          <a:p>
            <a:r>
              <a:rPr lang="en-US" smtClean="0"/>
              <a:t>Spring 2013</a:t>
            </a:r>
            <a:endParaRPr lang="en-US"/>
          </a:p>
        </p:txBody>
      </p:sp>
      <p:sp>
        <p:nvSpPr>
          <p:cNvPr id="69637" name="Footer Placeholder 4"/>
          <p:cNvSpPr>
            <a:spLocks noGrp="1"/>
          </p:cNvSpPr>
          <p:nvPr>
            <p:ph type="ftr" sz="quarter" idx="11"/>
          </p:nvPr>
        </p:nvSpPr>
        <p:spPr>
          <a:noFill/>
        </p:spPr>
        <p:txBody>
          <a:bodyPr/>
          <a:lstStyle/>
          <a:p>
            <a:r>
              <a:rPr lang="en-US"/>
              <a:t>6.813/6.831 User Interface Design and Implementation</a:t>
            </a:r>
          </a:p>
        </p:txBody>
      </p:sp>
      <p:sp>
        <p:nvSpPr>
          <p:cNvPr id="69638" name="Slide Number Placeholder 5"/>
          <p:cNvSpPr>
            <a:spLocks noGrp="1"/>
          </p:cNvSpPr>
          <p:nvPr>
            <p:ph type="sldNum" sz="quarter" idx="12"/>
          </p:nvPr>
        </p:nvSpPr>
        <p:spPr>
          <a:noFill/>
        </p:spPr>
        <p:txBody>
          <a:bodyPr/>
          <a:lstStyle/>
          <a:p>
            <a:fld id="{F6EA4923-2632-F646-99B6-F596A2CE894C}" type="slidenum">
              <a:rPr lang="en-US"/>
              <a:pPr/>
              <a:t>28</a:t>
            </a:fld>
            <a:endParaRPr lang="en-US"/>
          </a:p>
        </p:txBody>
      </p:sp>
      <p:pic>
        <p:nvPicPr>
          <p:cNvPr id="69639" name="Picture 3"/>
          <p:cNvPicPr>
            <a:picLocks noChangeAspect="1" noChangeArrowheads="1"/>
          </p:cNvPicPr>
          <p:nvPr/>
        </p:nvPicPr>
        <p:blipFill>
          <a:blip r:embed="rId3"/>
          <a:srcRect l="21201" t="36507" r="19067" b="44217"/>
          <a:stretch>
            <a:fillRect/>
          </a:stretch>
        </p:blipFill>
        <p:spPr bwMode="auto">
          <a:xfrm>
            <a:off x="2133600" y="4572000"/>
            <a:ext cx="6400800" cy="1143000"/>
          </a:xfrm>
          <a:prstGeom prst="rect">
            <a:avLst/>
          </a:prstGeom>
          <a:noFill/>
          <a:ln w="25400">
            <a:noFill/>
            <a:miter lim="800000"/>
            <a:headEnd/>
            <a:tailEnd type="none" w="lg" len="lg"/>
          </a:ln>
        </p:spPr>
      </p:pic>
      <p:pic>
        <p:nvPicPr>
          <p:cNvPr id="69640" name="Picture 12"/>
          <p:cNvPicPr>
            <a:picLocks noChangeAspect="1" noChangeArrowheads="1"/>
          </p:cNvPicPr>
          <p:nvPr/>
        </p:nvPicPr>
        <p:blipFill>
          <a:blip r:embed="rId4"/>
          <a:srcRect l="20357" t="30370" r="3584" b="58038"/>
          <a:stretch>
            <a:fillRect/>
          </a:stretch>
        </p:blipFill>
        <p:spPr bwMode="auto">
          <a:xfrm>
            <a:off x="2152650" y="2895600"/>
            <a:ext cx="6838950" cy="752475"/>
          </a:xfrm>
          <a:prstGeom prst="rect">
            <a:avLst/>
          </a:prstGeom>
          <a:noFill/>
          <a:ln w="12700">
            <a:noFill/>
            <a:miter lim="800000"/>
            <a:headEnd type="none" w="sm" len="sm"/>
            <a:tailEnd type="none" w="sm" len="sm"/>
          </a:ln>
        </p:spPr>
      </p:pic>
      <p:pic>
        <p:nvPicPr>
          <p:cNvPr id="69641" name="Picture 4"/>
          <p:cNvPicPr>
            <a:picLocks noChangeAspect="1" noChangeArrowheads="1"/>
          </p:cNvPicPr>
          <p:nvPr/>
        </p:nvPicPr>
        <p:blipFill>
          <a:blip r:embed="rId5"/>
          <a:srcRect l="4060" t="2805" r="16751" b="80373"/>
          <a:stretch>
            <a:fillRect/>
          </a:stretch>
        </p:blipFill>
        <p:spPr bwMode="auto">
          <a:xfrm>
            <a:off x="3200400" y="1447800"/>
            <a:ext cx="4648200" cy="1073150"/>
          </a:xfrm>
          <a:prstGeom prst="rect">
            <a:avLst/>
          </a:prstGeom>
          <a:noFill/>
          <a:ln w="25400">
            <a:noFill/>
            <a:miter lim="800000"/>
            <a:headEnd/>
            <a:tailEnd type="none" w="lg" len="lg"/>
          </a:ln>
        </p:spPr>
      </p:pic>
    </p:spTree>
    <p:extLst>
      <p:ext uri="{BB962C8B-B14F-4D97-AF65-F5344CB8AC3E}">
        <p14:creationId xmlns:p14="http://schemas.microsoft.com/office/powerpoint/2010/main" val="196565805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ea typeface="ＭＳ Ｐゴシック" charset="-128"/>
                <a:cs typeface="ＭＳ Ｐゴシック" charset="-128"/>
              </a:rPr>
              <a:t>Forming a Mental Model of Undo</a:t>
            </a:r>
          </a:p>
        </p:txBody>
      </p:sp>
      <p:sp>
        <p:nvSpPr>
          <p:cNvPr id="71683" name="Rectangle 3"/>
          <p:cNvSpPr>
            <a:spLocks noGrp="1" noChangeArrowheads="1"/>
          </p:cNvSpPr>
          <p:nvPr>
            <p:ph type="body" idx="1"/>
          </p:nvPr>
        </p:nvSpPr>
        <p:spPr/>
        <p:txBody>
          <a:bodyPr/>
          <a:lstStyle/>
          <a:p>
            <a:pPr>
              <a:lnSpc>
                <a:spcPct val="90000"/>
              </a:lnSpc>
            </a:pPr>
            <a:r>
              <a:rPr lang="en-US">
                <a:ea typeface="Arial" charset="0"/>
              </a:rPr>
              <a:t>Undo reverses the effect of an action</a:t>
            </a:r>
          </a:p>
          <a:p>
            <a:pPr>
              <a:lnSpc>
                <a:spcPct val="90000"/>
              </a:lnSpc>
            </a:pPr>
            <a:r>
              <a:rPr lang="en-US">
                <a:ea typeface="Arial" charset="0"/>
              </a:rPr>
              <a:t>But that leaves many questions:</a:t>
            </a:r>
          </a:p>
          <a:p>
            <a:pPr lvl="1">
              <a:lnSpc>
                <a:spcPct val="90000"/>
              </a:lnSpc>
            </a:pPr>
            <a:r>
              <a:rPr lang="en-US">
                <a:ea typeface="Arial" charset="0"/>
              </a:rPr>
              <a:t>What stream of actions will be undone?</a:t>
            </a:r>
          </a:p>
          <a:p>
            <a:pPr lvl="1">
              <a:lnSpc>
                <a:spcPct val="90000"/>
              </a:lnSpc>
            </a:pPr>
            <a:r>
              <a:rPr lang="en-US">
                <a:ea typeface="Arial" charset="0"/>
              </a:rPr>
              <a:t>How is the stream divided into undoable units?</a:t>
            </a:r>
          </a:p>
          <a:p>
            <a:pPr lvl="1">
              <a:lnSpc>
                <a:spcPct val="90000"/>
              </a:lnSpc>
            </a:pPr>
            <a:r>
              <a:rPr lang="en-US">
                <a:ea typeface="Arial" charset="0"/>
              </a:rPr>
              <a:t>Which actions are undoable, and which are skipped?</a:t>
            </a:r>
          </a:p>
          <a:p>
            <a:pPr lvl="1">
              <a:lnSpc>
                <a:spcPct val="90000"/>
              </a:lnSpc>
            </a:pPr>
            <a:r>
              <a:rPr lang="en-US">
                <a:ea typeface="Arial" charset="0"/>
              </a:rPr>
              <a:t>How much of the previous state is actually recovered by the undo?</a:t>
            </a:r>
          </a:p>
          <a:p>
            <a:pPr lvl="1">
              <a:lnSpc>
                <a:spcPct val="90000"/>
              </a:lnSpc>
            </a:pPr>
            <a:r>
              <a:rPr lang="en-US">
                <a:ea typeface="Arial" charset="0"/>
              </a:rPr>
              <a:t>How far back in the stream can you undo?</a:t>
            </a:r>
          </a:p>
        </p:txBody>
      </p:sp>
      <p:sp>
        <p:nvSpPr>
          <p:cNvPr id="71684" name="Date Placeholder 3"/>
          <p:cNvSpPr>
            <a:spLocks noGrp="1"/>
          </p:cNvSpPr>
          <p:nvPr>
            <p:ph type="dt" sz="quarter" idx="10"/>
          </p:nvPr>
        </p:nvSpPr>
        <p:spPr>
          <a:noFill/>
        </p:spPr>
        <p:txBody>
          <a:bodyPr/>
          <a:lstStyle/>
          <a:p>
            <a:r>
              <a:rPr lang="en-US" smtClean="0"/>
              <a:t>Spring 2013</a:t>
            </a:r>
            <a:endParaRPr lang="en-US"/>
          </a:p>
        </p:txBody>
      </p:sp>
      <p:sp>
        <p:nvSpPr>
          <p:cNvPr id="71685" name="Footer Placeholder 4"/>
          <p:cNvSpPr>
            <a:spLocks noGrp="1"/>
          </p:cNvSpPr>
          <p:nvPr>
            <p:ph type="ftr" sz="quarter" idx="11"/>
          </p:nvPr>
        </p:nvSpPr>
        <p:spPr>
          <a:noFill/>
        </p:spPr>
        <p:txBody>
          <a:bodyPr/>
          <a:lstStyle/>
          <a:p>
            <a:r>
              <a:rPr lang="en-US"/>
              <a:t>6.813/6.831 User Interface Design and Implementation</a:t>
            </a:r>
          </a:p>
        </p:txBody>
      </p:sp>
      <p:sp>
        <p:nvSpPr>
          <p:cNvPr id="71686" name="Slide Number Placeholder 5"/>
          <p:cNvSpPr>
            <a:spLocks noGrp="1"/>
          </p:cNvSpPr>
          <p:nvPr>
            <p:ph type="sldNum" sz="quarter" idx="12"/>
          </p:nvPr>
        </p:nvSpPr>
        <p:spPr>
          <a:noFill/>
        </p:spPr>
        <p:txBody>
          <a:bodyPr/>
          <a:lstStyle/>
          <a:p>
            <a:fld id="{BF891D53-D29F-674E-AEB0-4A274C2B18E0}" type="slidenum">
              <a:rPr lang="en-US"/>
              <a:pPr/>
              <a:t>29</a:t>
            </a:fld>
            <a:endParaRPr lang="en-US"/>
          </a:p>
        </p:txBody>
      </p:sp>
    </p:spTree>
    <p:extLst>
      <p:ext uri="{BB962C8B-B14F-4D97-AF65-F5344CB8AC3E}">
        <p14:creationId xmlns:p14="http://schemas.microsoft.com/office/powerpoint/2010/main" val="244019866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Today’s Topics</a:t>
            </a:r>
          </a:p>
        </p:txBody>
      </p:sp>
      <p:sp>
        <p:nvSpPr>
          <p:cNvPr id="5123" name="Rectangle 3"/>
          <p:cNvSpPr>
            <a:spLocks noGrp="1" noChangeArrowheads="1"/>
          </p:cNvSpPr>
          <p:nvPr>
            <p:ph type="body" idx="1"/>
          </p:nvPr>
        </p:nvSpPr>
        <p:spPr/>
        <p:txBody>
          <a:bodyPr/>
          <a:lstStyle/>
          <a:p>
            <a:r>
              <a:rPr lang="en-US" dirty="0" smtClean="0"/>
              <a:t>Kinds of human error</a:t>
            </a:r>
          </a:p>
          <a:p>
            <a:pPr lvl="1"/>
            <a:r>
              <a:rPr lang="en-US" dirty="0" smtClean="0"/>
              <a:t>capture, description, modes</a:t>
            </a:r>
          </a:p>
          <a:p>
            <a:r>
              <a:rPr lang="en-US" dirty="0" smtClean="0"/>
              <a:t>Error prevention</a:t>
            </a:r>
          </a:p>
          <a:p>
            <a:pPr lvl="1"/>
            <a:r>
              <a:rPr lang="en-US" dirty="0" smtClean="0"/>
              <a:t>confirmation</a:t>
            </a:r>
          </a:p>
          <a:p>
            <a:r>
              <a:rPr lang="en-US" dirty="0" smtClean="0"/>
              <a:t>Error recovery</a:t>
            </a:r>
          </a:p>
          <a:p>
            <a:pPr lvl="1"/>
            <a:r>
              <a:rPr lang="en-US" dirty="0" smtClean="0"/>
              <a:t>user control &amp; freedom</a:t>
            </a:r>
          </a:p>
          <a:p>
            <a:pPr lvl="1"/>
            <a:r>
              <a:rPr lang="en-US" dirty="0" smtClean="0"/>
              <a:t>undo</a:t>
            </a:r>
          </a:p>
          <a:p>
            <a:r>
              <a:rPr lang="en-US" dirty="0" smtClean="0"/>
              <a:t>Error messages</a:t>
            </a:r>
          </a:p>
        </p:txBody>
      </p:sp>
      <p:sp>
        <p:nvSpPr>
          <p:cNvPr id="5124" name="Date Placeholder 3"/>
          <p:cNvSpPr>
            <a:spLocks noGrp="1"/>
          </p:cNvSpPr>
          <p:nvPr>
            <p:ph type="dt" sz="quarter" idx="10"/>
          </p:nvPr>
        </p:nvSpPr>
        <p:spPr>
          <a:noFill/>
        </p:spPr>
        <p:txBody>
          <a:bodyPr/>
          <a:lstStyle/>
          <a:p>
            <a:r>
              <a:rPr lang="en-US" smtClean="0">
                <a:solidFill>
                  <a:srgbClr val="000000"/>
                </a:solidFill>
                <a:ea typeface="Arial" charset="0"/>
              </a:rPr>
              <a:t>Spring 2013</a:t>
            </a:r>
            <a:endParaRPr lang="en-US">
              <a:solidFill>
                <a:srgbClr val="000000"/>
              </a:solidFill>
              <a:ea typeface="Arial" charset="0"/>
            </a:endParaRPr>
          </a:p>
        </p:txBody>
      </p:sp>
      <p:sp>
        <p:nvSpPr>
          <p:cNvPr id="5125" name="Footer Placeholder 4"/>
          <p:cNvSpPr>
            <a:spLocks noGrp="1"/>
          </p:cNvSpPr>
          <p:nvPr>
            <p:ph type="ftr" sz="quarter" idx="11"/>
          </p:nvPr>
        </p:nvSpPr>
        <p:spPr>
          <a:noFill/>
        </p:spPr>
        <p:txBody>
          <a:bodyPr/>
          <a:lstStyle/>
          <a:p>
            <a:r>
              <a:rPr lang="en-US" smtClean="0">
                <a:solidFill>
                  <a:srgbClr val="000000"/>
                </a:solidFill>
                <a:ea typeface="Arial" charset="0"/>
              </a:rPr>
              <a:t>6.813/6.831 User Interface Design and Implementation</a:t>
            </a:r>
            <a:endParaRPr lang="en-US">
              <a:solidFill>
                <a:srgbClr val="000000"/>
              </a:solidFill>
              <a:ea typeface="Arial" charset="0"/>
            </a:endParaRPr>
          </a:p>
        </p:txBody>
      </p:sp>
      <p:sp>
        <p:nvSpPr>
          <p:cNvPr id="5126" name="Slide Number Placeholder 5"/>
          <p:cNvSpPr>
            <a:spLocks noGrp="1"/>
          </p:cNvSpPr>
          <p:nvPr>
            <p:ph type="sldNum" sz="quarter" idx="12"/>
          </p:nvPr>
        </p:nvSpPr>
        <p:spPr>
          <a:noFill/>
        </p:spPr>
        <p:txBody>
          <a:bodyPr/>
          <a:lstStyle/>
          <a:p>
            <a:fld id="{8B383A84-B768-5545-8DE5-C1D71D537395}" type="slidenum">
              <a:rPr lang="en-US">
                <a:solidFill>
                  <a:srgbClr val="000000"/>
                </a:solidFill>
              </a:rPr>
              <a:pPr/>
              <a:t>3</a:t>
            </a:fld>
            <a:endParaRPr lang="en-US">
              <a:solidFill>
                <a:srgbClr val="000000"/>
              </a:solidFill>
            </a:endParaRPr>
          </a:p>
        </p:txBody>
      </p:sp>
    </p:spTree>
    <p:extLst>
      <p:ext uri="{BB962C8B-B14F-4D97-AF65-F5344CB8AC3E}">
        <p14:creationId xmlns:p14="http://schemas.microsoft.com/office/powerpoint/2010/main" val="98095500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ea typeface="ＭＳ Ｐゴシック" charset="-128"/>
                <a:cs typeface="ＭＳ Ｐゴシック" charset="-128"/>
              </a:rPr>
              <a:t>What stream of actions will be undone?</a:t>
            </a:r>
          </a:p>
        </p:txBody>
      </p:sp>
      <p:sp>
        <p:nvSpPr>
          <p:cNvPr id="73731" name="Rectangle 3"/>
          <p:cNvSpPr>
            <a:spLocks noGrp="1" noChangeArrowheads="1"/>
          </p:cNvSpPr>
          <p:nvPr>
            <p:ph type="body" idx="1"/>
          </p:nvPr>
        </p:nvSpPr>
        <p:spPr/>
        <p:txBody>
          <a:bodyPr/>
          <a:lstStyle/>
          <a:p>
            <a:r>
              <a:rPr lang="en-US">
                <a:ea typeface="Arial" charset="0"/>
              </a:rPr>
              <a:t>Actions in this window (MS Office)</a:t>
            </a:r>
          </a:p>
          <a:p>
            <a:r>
              <a:rPr lang="en-US">
                <a:ea typeface="Arial" charset="0"/>
              </a:rPr>
              <a:t>Actions in this text widget (web browser)</a:t>
            </a:r>
          </a:p>
          <a:p>
            <a:r>
              <a:rPr lang="en-US">
                <a:ea typeface="Arial" charset="0"/>
              </a:rPr>
              <a:t>Just my actions, or everybody</a:t>
            </a:r>
            <a:r>
              <a:rPr lang="en-US">
                <a:latin typeface="Verdana" charset="0"/>
                <a:ea typeface="Arial" charset="0"/>
              </a:rPr>
              <a:t>’</a:t>
            </a:r>
            <a:r>
              <a:rPr lang="en-US">
                <a:ea typeface="Arial" charset="0"/>
              </a:rPr>
              <a:t>s (multiuser apps)</a:t>
            </a:r>
          </a:p>
          <a:p>
            <a:r>
              <a:rPr lang="en-US">
                <a:ea typeface="Arial" charset="0"/>
              </a:rPr>
              <a:t>Actions made by the computer</a:t>
            </a:r>
          </a:p>
          <a:p>
            <a:pPr lvl="1"/>
            <a:r>
              <a:rPr lang="en-US">
                <a:ea typeface="Arial" charset="0"/>
              </a:rPr>
              <a:t>MS Office AutoCorrect and AutoFormat are undoable, even though user didn</a:t>
            </a:r>
            <a:r>
              <a:rPr lang="en-US">
                <a:latin typeface="Verdana" charset="0"/>
                <a:ea typeface="Arial" charset="0"/>
              </a:rPr>
              <a:t>’</a:t>
            </a:r>
            <a:r>
              <a:rPr lang="en-US">
                <a:ea typeface="Arial" charset="0"/>
              </a:rPr>
              <a:t>t do them</a:t>
            </a:r>
          </a:p>
          <a:p>
            <a:pPr>
              <a:buFontTx/>
              <a:buNone/>
            </a:pPr>
            <a:endParaRPr lang="en-US">
              <a:ea typeface="Arial" charset="0"/>
            </a:endParaRPr>
          </a:p>
        </p:txBody>
      </p:sp>
      <p:sp>
        <p:nvSpPr>
          <p:cNvPr id="73732" name="Date Placeholder 3"/>
          <p:cNvSpPr>
            <a:spLocks noGrp="1"/>
          </p:cNvSpPr>
          <p:nvPr>
            <p:ph type="dt" sz="quarter" idx="10"/>
          </p:nvPr>
        </p:nvSpPr>
        <p:spPr>
          <a:noFill/>
        </p:spPr>
        <p:txBody>
          <a:bodyPr/>
          <a:lstStyle/>
          <a:p>
            <a:r>
              <a:rPr lang="en-US" smtClean="0"/>
              <a:t>Spring 2013</a:t>
            </a:r>
            <a:endParaRPr lang="en-US"/>
          </a:p>
        </p:txBody>
      </p:sp>
      <p:sp>
        <p:nvSpPr>
          <p:cNvPr id="73733" name="Footer Placeholder 4"/>
          <p:cNvSpPr>
            <a:spLocks noGrp="1"/>
          </p:cNvSpPr>
          <p:nvPr>
            <p:ph type="ftr" sz="quarter" idx="11"/>
          </p:nvPr>
        </p:nvSpPr>
        <p:spPr>
          <a:noFill/>
        </p:spPr>
        <p:txBody>
          <a:bodyPr/>
          <a:lstStyle/>
          <a:p>
            <a:r>
              <a:rPr lang="en-US"/>
              <a:t>6.813/6.831 User Interface Design and Implementation</a:t>
            </a:r>
          </a:p>
        </p:txBody>
      </p:sp>
      <p:sp>
        <p:nvSpPr>
          <p:cNvPr id="73734" name="Slide Number Placeholder 5"/>
          <p:cNvSpPr>
            <a:spLocks noGrp="1"/>
          </p:cNvSpPr>
          <p:nvPr>
            <p:ph type="sldNum" sz="quarter" idx="12"/>
          </p:nvPr>
        </p:nvSpPr>
        <p:spPr>
          <a:noFill/>
        </p:spPr>
        <p:txBody>
          <a:bodyPr/>
          <a:lstStyle/>
          <a:p>
            <a:fld id="{249BF6B4-354A-2440-A8AD-F33BB8134881}" type="slidenum">
              <a:rPr lang="en-US"/>
              <a:pPr/>
              <a:t>30</a:t>
            </a:fld>
            <a:endParaRPr lang="en-US"/>
          </a:p>
        </p:txBody>
      </p:sp>
    </p:spTree>
    <p:extLst>
      <p:ext uri="{BB962C8B-B14F-4D97-AF65-F5344CB8AC3E}">
        <p14:creationId xmlns:p14="http://schemas.microsoft.com/office/powerpoint/2010/main" val="183713252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ea typeface="ＭＳ Ｐゴシック" charset="-128"/>
                <a:cs typeface="ＭＳ Ｐゴシック" charset="-128"/>
              </a:rPr>
              <a:t>How is the stream divided into units?</a:t>
            </a:r>
          </a:p>
        </p:txBody>
      </p:sp>
      <p:sp>
        <p:nvSpPr>
          <p:cNvPr id="75779" name="Rectangle 3"/>
          <p:cNvSpPr>
            <a:spLocks noGrp="1" noChangeArrowheads="1"/>
          </p:cNvSpPr>
          <p:nvPr>
            <p:ph type="body" idx="1"/>
          </p:nvPr>
        </p:nvSpPr>
        <p:spPr/>
        <p:txBody>
          <a:bodyPr/>
          <a:lstStyle/>
          <a:p>
            <a:pPr>
              <a:lnSpc>
                <a:spcPct val="80000"/>
              </a:lnSpc>
            </a:pPr>
            <a:r>
              <a:rPr lang="en-US" sz="2400">
                <a:ea typeface="Arial" charset="0"/>
              </a:rPr>
              <a:t>Lexical level</a:t>
            </a:r>
          </a:p>
          <a:p>
            <a:pPr lvl="1">
              <a:lnSpc>
                <a:spcPct val="80000"/>
              </a:lnSpc>
            </a:pPr>
            <a:r>
              <a:rPr lang="en-US" sz="2000">
                <a:ea typeface="Arial" charset="0"/>
              </a:rPr>
              <a:t>Mouse clicks, key presses, mouse moves</a:t>
            </a:r>
          </a:p>
          <a:p>
            <a:pPr lvl="1">
              <a:lnSpc>
                <a:spcPct val="80000"/>
              </a:lnSpc>
            </a:pPr>
            <a:r>
              <a:rPr lang="en-US" sz="2000">
                <a:ea typeface="Arial" charset="0"/>
              </a:rPr>
              <a:t>Nobody does it at this level</a:t>
            </a:r>
          </a:p>
          <a:p>
            <a:pPr>
              <a:lnSpc>
                <a:spcPct val="80000"/>
              </a:lnSpc>
            </a:pPr>
            <a:r>
              <a:rPr lang="en-US" sz="2400">
                <a:ea typeface="Arial" charset="0"/>
              </a:rPr>
              <a:t>Syntactic level</a:t>
            </a:r>
          </a:p>
          <a:p>
            <a:pPr lvl="1">
              <a:lnSpc>
                <a:spcPct val="80000"/>
              </a:lnSpc>
            </a:pPr>
            <a:r>
              <a:rPr lang="en-US" sz="2000">
                <a:ea typeface="Arial" charset="0"/>
              </a:rPr>
              <a:t>Commands and button presses</a:t>
            </a:r>
          </a:p>
          <a:p>
            <a:pPr>
              <a:lnSpc>
                <a:spcPct val="80000"/>
              </a:lnSpc>
            </a:pPr>
            <a:r>
              <a:rPr lang="en-US" sz="2400">
                <a:ea typeface="Arial" charset="0"/>
              </a:rPr>
              <a:t>Semantic level</a:t>
            </a:r>
          </a:p>
          <a:p>
            <a:pPr lvl="1">
              <a:lnSpc>
                <a:spcPct val="80000"/>
              </a:lnSpc>
            </a:pPr>
            <a:r>
              <a:rPr lang="en-US" sz="2000">
                <a:ea typeface="Arial" charset="0"/>
              </a:rPr>
              <a:t>Changes to application data structures (e.g., the result of an entire Format dialog)</a:t>
            </a:r>
          </a:p>
          <a:p>
            <a:pPr lvl="1">
              <a:lnSpc>
                <a:spcPct val="80000"/>
              </a:lnSpc>
            </a:pPr>
            <a:r>
              <a:rPr lang="en-US" sz="2000">
                <a:ea typeface="Arial" charset="0"/>
              </a:rPr>
              <a:t>This is the normal level</a:t>
            </a:r>
          </a:p>
          <a:p>
            <a:pPr>
              <a:lnSpc>
                <a:spcPct val="80000"/>
              </a:lnSpc>
            </a:pPr>
            <a:r>
              <a:rPr lang="en-US" sz="2400">
                <a:ea typeface="Arial" charset="0"/>
              </a:rPr>
              <a:t>Text entry is aggregated into a single action</a:t>
            </a:r>
          </a:p>
          <a:p>
            <a:pPr lvl="1">
              <a:lnSpc>
                <a:spcPct val="80000"/>
              </a:lnSpc>
            </a:pPr>
            <a:r>
              <a:rPr lang="en-US" sz="2000">
                <a:ea typeface="Arial" charset="0"/>
              </a:rPr>
              <a:t>But other editing commands (like Backspace) and newlines interrupt the aggregation</a:t>
            </a:r>
          </a:p>
          <a:p>
            <a:pPr>
              <a:lnSpc>
                <a:spcPct val="80000"/>
              </a:lnSpc>
            </a:pPr>
            <a:r>
              <a:rPr lang="en-US" sz="2400">
                <a:ea typeface="Arial" charset="0"/>
              </a:rPr>
              <a:t>What about user-defined macros?</a:t>
            </a:r>
          </a:p>
          <a:p>
            <a:pPr lvl="1">
              <a:lnSpc>
                <a:spcPct val="80000"/>
              </a:lnSpc>
            </a:pPr>
            <a:r>
              <a:rPr lang="en-US" sz="2000">
                <a:ea typeface="Arial" charset="0"/>
              </a:rPr>
              <a:t>Undo macro actions individually, or as a unit?</a:t>
            </a:r>
          </a:p>
        </p:txBody>
      </p:sp>
      <p:sp>
        <p:nvSpPr>
          <p:cNvPr id="75780" name="Date Placeholder 3"/>
          <p:cNvSpPr>
            <a:spLocks noGrp="1"/>
          </p:cNvSpPr>
          <p:nvPr>
            <p:ph type="dt" sz="quarter" idx="10"/>
          </p:nvPr>
        </p:nvSpPr>
        <p:spPr>
          <a:noFill/>
        </p:spPr>
        <p:txBody>
          <a:bodyPr/>
          <a:lstStyle/>
          <a:p>
            <a:r>
              <a:rPr lang="en-US" smtClean="0"/>
              <a:t>Spring 2013</a:t>
            </a:r>
            <a:endParaRPr lang="en-US"/>
          </a:p>
        </p:txBody>
      </p:sp>
      <p:sp>
        <p:nvSpPr>
          <p:cNvPr id="75781" name="Footer Placeholder 4"/>
          <p:cNvSpPr>
            <a:spLocks noGrp="1"/>
          </p:cNvSpPr>
          <p:nvPr>
            <p:ph type="ftr" sz="quarter" idx="11"/>
          </p:nvPr>
        </p:nvSpPr>
        <p:spPr>
          <a:noFill/>
        </p:spPr>
        <p:txBody>
          <a:bodyPr/>
          <a:lstStyle/>
          <a:p>
            <a:r>
              <a:rPr lang="en-US"/>
              <a:t>6.813/6.831 User Interface Design and Implementation</a:t>
            </a:r>
          </a:p>
        </p:txBody>
      </p:sp>
      <p:sp>
        <p:nvSpPr>
          <p:cNvPr id="75782" name="Slide Number Placeholder 5"/>
          <p:cNvSpPr>
            <a:spLocks noGrp="1"/>
          </p:cNvSpPr>
          <p:nvPr>
            <p:ph type="sldNum" sz="quarter" idx="12"/>
          </p:nvPr>
        </p:nvSpPr>
        <p:spPr>
          <a:noFill/>
        </p:spPr>
        <p:txBody>
          <a:bodyPr/>
          <a:lstStyle/>
          <a:p>
            <a:fld id="{E7D61A50-C30B-814D-83F0-DD65607687EA}" type="slidenum">
              <a:rPr lang="en-US"/>
              <a:pPr/>
              <a:t>31</a:t>
            </a:fld>
            <a:endParaRPr lang="en-US"/>
          </a:p>
        </p:txBody>
      </p:sp>
    </p:spTree>
    <p:extLst>
      <p:ext uri="{BB962C8B-B14F-4D97-AF65-F5344CB8AC3E}">
        <p14:creationId xmlns:p14="http://schemas.microsoft.com/office/powerpoint/2010/main" val="282131328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ea typeface="ＭＳ Ｐゴシック" charset="-128"/>
                <a:cs typeface="ＭＳ Ｐゴシック" charset="-128"/>
              </a:rPr>
              <a:t>Which actions are undoable?</a:t>
            </a:r>
          </a:p>
        </p:txBody>
      </p:sp>
      <p:sp>
        <p:nvSpPr>
          <p:cNvPr id="77827" name="Rectangle 3"/>
          <p:cNvSpPr>
            <a:spLocks noGrp="1" noChangeArrowheads="1"/>
          </p:cNvSpPr>
          <p:nvPr>
            <p:ph type="body" idx="1"/>
          </p:nvPr>
        </p:nvSpPr>
        <p:spPr/>
        <p:txBody>
          <a:bodyPr/>
          <a:lstStyle/>
          <a:p>
            <a:pPr>
              <a:lnSpc>
                <a:spcPct val="80000"/>
              </a:lnSpc>
            </a:pPr>
            <a:r>
              <a:rPr lang="en-US">
                <a:ea typeface="Arial" charset="0"/>
              </a:rPr>
              <a:t>User</a:t>
            </a:r>
            <a:r>
              <a:rPr lang="en-US">
                <a:latin typeface="Verdana" charset="0"/>
                <a:ea typeface="Arial" charset="0"/>
              </a:rPr>
              <a:t>’</a:t>
            </a:r>
            <a:r>
              <a:rPr lang="en-US">
                <a:ea typeface="Arial" charset="0"/>
              </a:rPr>
              <a:t>s action stream may include many actions that are ignored by Undo</a:t>
            </a:r>
          </a:p>
          <a:p>
            <a:pPr lvl="1">
              <a:lnSpc>
                <a:spcPct val="80000"/>
              </a:lnSpc>
            </a:pPr>
            <a:r>
              <a:rPr lang="en-US">
                <a:ea typeface="Arial" charset="0"/>
              </a:rPr>
              <a:t>Selection</a:t>
            </a:r>
          </a:p>
          <a:p>
            <a:pPr lvl="1">
              <a:lnSpc>
                <a:spcPct val="80000"/>
              </a:lnSpc>
            </a:pPr>
            <a:r>
              <a:rPr lang="en-US">
                <a:ea typeface="Arial" charset="0"/>
              </a:rPr>
              <a:t>Keyboard focus</a:t>
            </a:r>
          </a:p>
          <a:p>
            <a:pPr lvl="1">
              <a:lnSpc>
                <a:spcPct val="80000"/>
              </a:lnSpc>
            </a:pPr>
            <a:r>
              <a:rPr lang="en-US">
                <a:ea typeface="Arial" charset="0"/>
              </a:rPr>
              <a:t>Changing viewpoint (scrolling, zooming)</a:t>
            </a:r>
          </a:p>
          <a:p>
            <a:pPr lvl="1">
              <a:lnSpc>
                <a:spcPct val="80000"/>
              </a:lnSpc>
            </a:pPr>
            <a:r>
              <a:rPr lang="en-US">
                <a:ea typeface="Arial" charset="0"/>
              </a:rPr>
              <a:t>Changing layout (opening palettes or sidebars, adjusting window sizes)</a:t>
            </a:r>
          </a:p>
          <a:p>
            <a:pPr lvl="1">
              <a:lnSpc>
                <a:spcPct val="80000"/>
              </a:lnSpc>
            </a:pPr>
            <a:r>
              <a:rPr lang="en-US">
                <a:ea typeface="Arial" charset="0"/>
              </a:rPr>
              <a:t>UI customization (adding buttons to toolbars)</a:t>
            </a:r>
          </a:p>
          <a:p>
            <a:pPr>
              <a:lnSpc>
                <a:spcPct val="80000"/>
              </a:lnSpc>
            </a:pPr>
            <a:r>
              <a:rPr lang="en-US">
                <a:ea typeface="Arial" charset="0"/>
              </a:rPr>
              <a:t>So which actions does Undo actually undo?</a:t>
            </a:r>
          </a:p>
          <a:p>
            <a:pPr lvl="1">
              <a:lnSpc>
                <a:spcPct val="80000"/>
              </a:lnSpc>
            </a:pPr>
            <a:r>
              <a:rPr lang="en-US">
                <a:ea typeface="Arial" charset="0"/>
              </a:rPr>
              <a:t>Some applications (e.g. web browsers, IDEs) have Undo/Redo for the editing stream, Back/Forward for the viewpoint stream</a:t>
            </a:r>
          </a:p>
        </p:txBody>
      </p:sp>
      <p:sp>
        <p:nvSpPr>
          <p:cNvPr id="77828" name="Date Placeholder 3"/>
          <p:cNvSpPr>
            <a:spLocks noGrp="1"/>
          </p:cNvSpPr>
          <p:nvPr>
            <p:ph type="dt" sz="quarter" idx="10"/>
          </p:nvPr>
        </p:nvSpPr>
        <p:spPr>
          <a:noFill/>
        </p:spPr>
        <p:txBody>
          <a:bodyPr/>
          <a:lstStyle/>
          <a:p>
            <a:r>
              <a:rPr lang="en-US" smtClean="0"/>
              <a:t>Spring 2013</a:t>
            </a:r>
            <a:endParaRPr lang="en-US"/>
          </a:p>
        </p:txBody>
      </p:sp>
      <p:sp>
        <p:nvSpPr>
          <p:cNvPr id="77829" name="Footer Placeholder 4"/>
          <p:cNvSpPr>
            <a:spLocks noGrp="1"/>
          </p:cNvSpPr>
          <p:nvPr>
            <p:ph type="ftr" sz="quarter" idx="11"/>
          </p:nvPr>
        </p:nvSpPr>
        <p:spPr>
          <a:noFill/>
        </p:spPr>
        <p:txBody>
          <a:bodyPr/>
          <a:lstStyle/>
          <a:p>
            <a:r>
              <a:rPr lang="en-US"/>
              <a:t>6.813/6.831 User Interface Design and Implementation</a:t>
            </a:r>
          </a:p>
        </p:txBody>
      </p:sp>
      <p:sp>
        <p:nvSpPr>
          <p:cNvPr id="77830" name="Slide Number Placeholder 5"/>
          <p:cNvSpPr>
            <a:spLocks noGrp="1"/>
          </p:cNvSpPr>
          <p:nvPr>
            <p:ph type="sldNum" sz="quarter" idx="12"/>
          </p:nvPr>
        </p:nvSpPr>
        <p:spPr>
          <a:noFill/>
        </p:spPr>
        <p:txBody>
          <a:bodyPr/>
          <a:lstStyle/>
          <a:p>
            <a:fld id="{0F5BDBB9-3374-4742-9649-DC08FD0A8001}" type="slidenum">
              <a:rPr lang="en-US"/>
              <a:pPr/>
              <a:t>32</a:t>
            </a:fld>
            <a:endParaRPr lang="en-US"/>
          </a:p>
        </p:txBody>
      </p:sp>
    </p:spTree>
    <p:extLst>
      <p:ext uri="{BB962C8B-B14F-4D97-AF65-F5344CB8AC3E}">
        <p14:creationId xmlns:p14="http://schemas.microsoft.com/office/powerpoint/2010/main" val="1143091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ea typeface="ＭＳ Ｐゴシック" charset="-128"/>
                <a:cs typeface="ＭＳ Ｐゴシック" charset="-128"/>
              </a:rPr>
              <a:t>How much state is recovered?</a:t>
            </a:r>
          </a:p>
        </p:txBody>
      </p:sp>
      <p:sp>
        <p:nvSpPr>
          <p:cNvPr id="79875" name="Rectangle 3"/>
          <p:cNvSpPr>
            <a:spLocks noGrp="1" noChangeArrowheads="1"/>
          </p:cNvSpPr>
          <p:nvPr>
            <p:ph type="body" idx="1"/>
          </p:nvPr>
        </p:nvSpPr>
        <p:spPr/>
        <p:txBody>
          <a:bodyPr/>
          <a:lstStyle/>
          <a:p>
            <a:r>
              <a:rPr lang="en-US">
                <a:ea typeface="Arial" charset="0"/>
              </a:rPr>
              <a:t>Select text, delete it, and then undo</a:t>
            </a:r>
          </a:p>
          <a:p>
            <a:pPr lvl="1"/>
            <a:r>
              <a:rPr lang="en-US">
                <a:ea typeface="Arial" charset="0"/>
              </a:rPr>
              <a:t>Text is restored</a:t>
            </a:r>
          </a:p>
          <a:p>
            <a:pPr lvl="1"/>
            <a:r>
              <a:rPr lang="en-US">
                <a:ea typeface="Arial" charset="0"/>
              </a:rPr>
              <a:t>But is selection restored?  Cursor position?</a:t>
            </a:r>
          </a:p>
        </p:txBody>
      </p:sp>
      <p:sp>
        <p:nvSpPr>
          <p:cNvPr id="79876" name="Date Placeholder 3"/>
          <p:cNvSpPr>
            <a:spLocks noGrp="1"/>
          </p:cNvSpPr>
          <p:nvPr>
            <p:ph type="dt" sz="quarter" idx="10"/>
          </p:nvPr>
        </p:nvSpPr>
        <p:spPr>
          <a:noFill/>
        </p:spPr>
        <p:txBody>
          <a:bodyPr/>
          <a:lstStyle/>
          <a:p>
            <a:r>
              <a:rPr lang="en-US" smtClean="0"/>
              <a:t>Spring 2013</a:t>
            </a:r>
            <a:endParaRPr lang="en-US"/>
          </a:p>
        </p:txBody>
      </p:sp>
      <p:sp>
        <p:nvSpPr>
          <p:cNvPr id="79877" name="Footer Placeholder 4"/>
          <p:cNvSpPr>
            <a:spLocks noGrp="1"/>
          </p:cNvSpPr>
          <p:nvPr>
            <p:ph type="ftr" sz="quarter" idx="11"/>
          </p:nvPr>
        </p:nvSpPr>
        <p:spPr>
          <a:noFill/>
        </p:spPr>
        <p:txBody>
          <a:bodyPr/>
          <a:lstStyle/>
          <a:p>
            <a:r>
              <a:rPr lang="en-US"/>
              <a:t>6.813/6.831 User Interface Design and Implementation</a:t>
            </a:r>
          </a:p>
        </p:txBody>
      </p:sp>
      <p:sp>
        <p:nvSpPr>
          <p:cNvPr id="79878" name="Slide Number Placeholder 5"/>
          <p:cNvSpPr>
            <a:spLocks noGrp="1"/>
          </p:cNvSpPr>
          <p:nvPr>
            <p:ph type="sldNum" sz="quarter" idx="12"/>
          </p:nvPr>
        </p:nvSpPr>
        <p:spPr>
          <a:noFill/>
        </p:spPr>
        <p:txBody>
          <a:bodyPr/>
          <a:lstStyle/>
          <a:p>
            <a:fld id="{7C50CA7B-FB27-7949-9D3D-67E6BFB89B47}" type="slidenum">
              <a:rPr lang="en-US"/>
              <a:pPr/>
              <a:t>33</a:t>
            </a:fld>
            <a:endParaRPr lang="en-US"/>
          </a:p>
        </p:txBody>
      </p:sp>
    </p:spTree>
    <p:extLst>
      <p:ext uri="{BB962C8B-B14F-4D97-AF65-F5344CB8AC3E}">
        <p14:creationId xmlns:p14="http://schemas.microsoft.com/office/powerpoint/2010/main" val="1772724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ea typeface="ＭＳ Ｐゴシック" charset="-128"/>
                <a:cs typeface="ＭＳ Ｐゴシック" charset="-128"/>
              </a:rPr>
              <a:t>How far back can you undo?</a:t>
            </a:r>
          </a:p>
        </p:txBody>
      </p:sp>
      <p:sp>
        <p:nvSpPr>
          <p:cNvPr id="81923" name="Rectangle 3"/>
          <p:cNvSpPr>
            <a:spLocks noGrp="1" noChangeArrowheads="1"/>
          </p:cNvSpPr>
          <p:nvPr>
            <p:ph type="body" idx="1"/>
          </p:nvPr>
        </p:nvSpPr>
        <p:spPr/>
        <p:txBody>
          <a:bodyPr/>
          <a:lstStyle/>
          <a:p>
            <a:r>
              <a:rPr lang="en-US">
                <a:ea typeface="Arial" charset="0"/>
              </a:rPr>
              <a:t>Often a limit on history size</a:t>
            </a:r>
          </a:p>
          <a:p>
            <a:pPr lvl="1"/>
            <a:r>
              <a:rPr lang="en-US">
                <a:ea typeface="Arial" charset="0"/>
              </a:rPr>
              <a:t>Used to be one action -- now usually hundreds, or infinite</a:t>
            </a:r>
          </a:p>
          <a:p>
            <a:r>
              <a:rPr lang="en-US">
                <a:ea typeface="Arial" charset="0"/>
              </a:rPr>
              <a:t>Does action stream persist across application sessions?</a:t>
            </a:r>
          </a:p>
          <a:p>
            <a:pPr lvl="1"/>
            <a:r>
              <a:rPr lang="en-US">
                <a:ea typeface="Arial" charset="0"/>
              </a:rPr>
              <a:t>If so, stream must be saved to file</a:t>
            </a:r>
          </a:p>
          <a:p>
            <a:r>
              <a:rPr lang="en-US">
                <a:ea typeface="Arial" charset="0"/>
              </a:rPr>
              <a:t>Does it persist across File/Save?</a:t>
            </a:r>
          </a:p>
        </p:txBody>
      </p:sp>
      <p:sp>
        <p:nvSpPr>
          <p:cNvPr id="81924" name="Date Placeholder 3"/>
          <p:cNvSpPr>
            <a:spLocks noGrp="1"/>
          </p:cNvSpPr>
          <p:nvPr>
            <p:ph type="dt" sz="quarter" idx="10"/>
          </p:nvPr>
        </p:nvSpPr>
        <p:spPr>
          <a:noFill/>
        </p:spPr>
        <p:txBody>
          <a:bodyPr/>
          <a:lstStyle/>
          <a:p>
            <a:r>
              <a:rPr lang="en-US" smtClean="0"/>
              <a:t>Spring 2013</a:t>
            </a:r>
            <a:endParaRPr lang="en-US"/>
          </a:p>
        </p:txBody>
      </p:sp>
      <p:sp>
        <p:nvSpPr>
          <p:cNvPr id="81925" name="Footer Placeholder 4"/>
          <p:cNvSpPr>
            <a:spLocks noGrp="1"/>
          </p:cNvSpPr>
          <p:nvPr>
            <p:ph type="ftr" sz="quarter" idx="11"/>
          </p:nvPr>
        </p:nvSpPr>
        <p:spPr>
          <a:noFill/>
        </p:spPr>
        <p:txBody>
          <a:bodyPr/>
          <a:lstStyle/>
          <a:p>
            <a:r>
              <a:rPr lang="en-US"/>
              <a:t>6.813/6.831 User Interface Design and Implementation</a:t>
            </a:r>
          </a:p>
        </p:txBody>
      </p:sp>
      <p:sp>
        <p:nvSpPr>
          <p:cNvPr id="81926" name="Slide Number Placeholder 5"/>
          <p:cNvSpPr>
            <a:spLocks noGrp="1"/>
          </p:cNvSpPr>
          <p:nvPr>
            <p:ph type="sldNum" sz="quarter" idx="12"/>
          </p:nvPr>
        </p:nvSpPr>
        <p:spPr>
          <a:noFill/>
        </p:spPr>
        <p:txBody>
          <a:bodyPr/>
          <a:lstStyle/>
          <a:p>
            <a:fld id="{211AA870-A71D-7A46-8F61-3B259B75FD4A}" type="slidenum">
              <a:rPr lang="en-US"/>
              <a:pPr/>
              <a:t>34</a:t>
            </a:fld>
            <a:endParaRPr lang="en-US"/>
          </a:p>
        </p:txBody>
      </p:sp>
    </p:spTree>
    <p:extLst>
      <p:ext uri="{BB962C8B-B14F-4D97-AF65-F5344CB8AC3E}">
        <p14:creationId xmlns:p14="http://schemas.microsoft.com/office/powerpoint/2010/main" val="1397522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ea typeface="ＭＳ Ｐゴシック" charset="-128"/>
                <a:cs typeface="ＭＳ Ｐゴシック" charset="-128"/>
              </a:rPr>
              <a:t>Curious Case Study: Outlook Sticky Notes</a:t>
            </a:r>
          </a:p>
        </p:txBody>
      </p:sp>
      <p:sp>
        <p:nvSpPr>
          <p:cNvPr id="83971" name="Text Placeholder 7"/>
          <p:cNvSpPr>
            <a:spLocks noGrp="1"/>
          </p:cNvSpPr>
          <p:nvPr>
            <p:ph type="body" idx="1"/>
          </p:nvPr>
        </p:nvSpPr>
        <p:spPr/>
        <p:txBody>
          <a:bodyPr/>
          <a:lstStyle/>
          <a:p>
            <a:endParaRPr lang="en-US">
              <a:ea typeface="Arial" charset="0"/>
            </a:endParaRPr>
          </a:p>
        </p:txBody>
      </p:sp>
      <p:sp>
        <p:nvSpPr>
          <p:cNvPr id="83972" name="Date Placeholder 2"/>
          <p:cNvSpPr>
            <a:spLocks noGrp="1"/>
          </p:cNvSpPr>
          <p:nvPr>
            <p:ph type="dt" sz="quarter" idx="10"/>
          </p:nvPr>
        </p:nvSpPr>
        <p:spPr>
          <a:noFill/>
        </p:spPr>
        <p:txBody>
          <a:bodyPr/>
          <a:lstStyle/>
          <a:p>
            <a:r>
              <a:rPr lang="en-US" smtClean="0"/>
              <a:t>Spring 2013</a:t>
            </a:r>
            <a:endParaRPr lang="en-US"/>
          </a:p>
        </p:txBody>
      </p:sp>
      <p:sp>
        <p:nvSpPr>
          <p:cNvPr id="83973" name="Footer Placeholder 3"/>
          <p:cNvSpPr>
            <a:spLocks noGrp="1"/>
          </p:cNvSpPr>
          <p:nvPr>
            <p:ph type="ftr" sz="quarter" idx="11"/>
          </p:nvPr>
        </p:nvSpPr>
        <p:spPr>
          <a:noFill/>
        </p:spPr>
        <p:txBody>
          <a:bodyPr/>
          <a:lstStyle/>
          <a:p>
            <a:r>
              <a:rPr lang="en-US"/>
              <a:t>6.813/6.831 User Interface Design and Implementation</a:t>
            </a:r>
          </a:p>
        </p:txBody>
      </p:sp>
      <p:sp>
        <p:nvSpPr>
          <p:cNvPr id="83974" name="Slide Number Placeholder 4"/>
          <p:cNvSpPr>
            <a:spLocks noGrp="1"/>
          </p:cNvSpPr>
          <p:nvPr>
            <p:ph type="sldNum" sz="quarter" idx="12"/>
          </p:nvPr>
        </p:nvSpPr>
        <p:spPr>
          <a:noFill/>
        </p:spPr>
        <p:txBody>
          <a:bodyPr/>
          <a:lstStyle/>
          <a:p>
            <a:fld id="{D9BDF657-B301-B84E-B14C-CC63E5E2F25B}" type="slidenum">
              <a:rPr lang="en-US"/>
              <a:pPr/>
              <a:t>35</a:t>
            </a:fld>
            <a:endParaRPr lang="en-US"/>
          </a:p>
        </p:txBody>
      </p:sp>
      <p:sp>
        <p:nvSpPr>
          <p:cNvPr id="83975" name="Text Box 3"/>
          <p:cNvSpPr txBox="1">
            <a:spLocks noChangeArrowheads="1"/>
          </p:cNvSpPr>
          <p:nvPr/>
        </p:nvSpPr>
        <p:spPr bwMode="auto">
          <a:xfrm>
            <a:off x="4876800" y="5562600"/>
            <a:ext cx="2473325" cy="336550"/>
          </a:xfrm>
          <a:prstGeom prst="rect">
            <a:avLst/>
          </a:prstGeom>
          <a:noFill/>
          <a:ln w="25400">
            <a:noFill/>
            <a:miter lim="800000"/>
            <a:headEnd/>
            <a:tailEnd type="none" w="lg" len="lg"/>
          </a:ln>
        </p:spPr>
        <p:txBody>
          <a:bodyPr wrap="none" anchorCtr="1">
            <a:prstTxWarp prst="textNoShape">
              <a:avLst/>
            </a:prstTxWarp>
            <a:spAutoFit/>
          </a:bodyPr>
          <a:lstStyle/>
          <a:p>
            <a:r>
              <a:rPr lang="en-US" sz="1600"/>
              <a:t>Suggested by Chris Child</a:t>
            </a:r>
          </a:p>
        </p:txBody>
      </p:sp>
      <p:pic>
        <p:nvPicPr>
          <p:cNvPr id="83976" name="Picture 4"/>
          <p:cNvPicPr>
            <a:picLocks noChangeAspect="1" noChangeArrowheads="1"/>
          </p:cNvPicPr>
          <p:nvPr/>
        </p:nvPicPr>
        <p:blipFill>
          <a:blip r:embed="rId3"/>
          <a:srcRect r="5376" b="8244"/>
          <a:stretch>
            <a:fillRect/>
          </a:stretch>
        </p:blipFill>
        <p:spPr bwMode="auto">
          <a:xfrm>
            <a:off x="1371600" y="1143000"/>
            <a:ext cx="6019800" cy="4378325"/>
          </a:xfrm>
          <a:prstGeom prst="rect">
            <a:avLst/>
          </a:prstGeom>
          <a:noFill/>
          <a:ln w="25400">
            <a:noFill/>
            <a:miter lim="800000"/>
            <a:headEnd/>
            <a:tailEnd type="none" w="lg" len="lg"/>
          </a:ln>
        </p:spPr>
      </p:pic>
    </p:spTree>
    <p:extLst>
      <p:ext uri="{BB962C8B-B14F-4D97-AF65-F5344CB8AC3E}">
        <p14:creationId xmlns:p14="http://schemas.microsoft.com/office/powerpoint/2010/main" val="411679733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ea typeface="ＭＳ Ｐゴシック" charset="-128"/>
                <a:cs typeface="ＭＳ Ｐゴシック" charset="-128"/>
              </a:rPr>
              <a:t>Design Principles for Undo</a:t>
            </a:r>
          </a:p>
        </p:txBody>
      </p:sp>
      <p:sp>
        <p:nvSpPr>
          <p:cNvPr id="86019" name="Rectangle 3"/>
          <p:cNvSpPr>
            <a:spLocks noGrp="1" noChangeArrowheads="1"/>
          </p:cNvSpPr>
          <p:nvPr>
            <p:ph type="body" idx="1"/>
          </p:nvPr>
        </p:nvSpPr>
        <p:spPr/>
        <p:txBody>
          <a:bodyPr/>
          <a:lstStyle/>
          <a:p>
            <a:pPr>
              <a:lnSpc>
                <a:spcPct val="80000"/>
              </a:lnSpc>
            </a:pPr>
            <a:r>
              <a:rPr lang="en-US" sz="1800">
                <a:ea typeface="Arial" charset="0"/>
              </a:rPr>
              <a:t>Visibility</a:t>
            </a:r>
          </a:p>
          <a:p>
            <a:pPr lvl="1">
              <a:lnSpc>
                <a:spcPct val="80000"/>
              </a:lnSpc>
            </a:pPr>
            <a:r>
              <a:rPr lang="en-US" sz="1600">
                <a:ea typeface="Arial" charset="0"/>
              </a:rPr>
              <a:t>Make sure undone effects are visible</a:t>
            </a:r>
          </a:p>
          <a:p>
            <a:pPr lvl="2">
              <a:lnSpc>
                <a:spcPct val="80000"/>
              </a:lnSpc>
            </a:pPr>
            <a:r>
              <a:rPr lang="en-US" sz="1400">
                <a:ea typeface="Arial" charset="0"/>
              </a:rPr>
              <a:t>e.g., scrolled into view, selected, possibly animated</a:t>
            </a:r>
          </a:p>
          <a:p>
            <a:pPr>
              <a:lnSpc>
                <a:spcPct val="80000"/>
              </a:lnSpc>
            </a:pPr>
            <a:r>
              <a:rPr lang="en-US" sz="1800">
                <a:ea typeface="Arial" charset="0"/>
              </a:rPr>
              <a:t>Aggregation</a:t>
            </a:r>
          </a:p>
          <a:p>
            <a:pPr lvl="1">
              <a:lnSpc>
                <a:spcPct val="80000"/>
              </a:lnSpc>
            </a:pPr>
            <a:r>
              <a:rPr lang="en-US" sz="1600">
                <a:ea typeface="Arial" charset="0"/>
              </a:rPr>
              <a:t>Units should be </a:t>
            </a:r>
            <a:r>
              <a:rPr lang="en-US" sz="1600">
                <a:latin typeface="Verdana" charset="0"/>
                <a:ea typeface="Arial" charset="0"/>
              </a:rPr>
              <a:t>“</a:t>
            </a:r>
            <a:r>
              <a:rPr lang="en-US" sz="1600">
                <a:ea typeface="Arial" charset="0"/>
              </a:rPr>
              <a:t>chunks</a:t>
            </a:r>
            <a:r>
              <a:rPr lang="en-US" sz="1600">
                <a:latin typeface="Verdana" charset="0"/>
                <a:ea typeface="Arial" charset="0"/>
              </a:rPr>
              <a:t>”</a:t>
            </a:r>
            <a:r>
              <a:rPr lang="en-US" sz="1600">
                <a:ea typeface="Arial" charset="0"/>
              </a:rPr>
              <a:t> of action stream: typed strings, dialogs, macros</a:t>
            </a:r>
          </a:p>
          <a:p>
            <a:pPr>
              <a:lnSpc>
                <a:spcPct val="80000"/>
              </a:lnSpc>
            </a:pPr>
            <a:r>
              <a:rPr lang="en-US" sz="1800">
                <a:ea typeface="Arial" charset="0"/>
              </a:rPr>
              <a:t>Reversibility of the Undo itself</a:t>
            </a:r>
          </a:p>
          <a:p>
            <a:pPr lvl="1">
              <a:lnSpc>
                <a:spcPct val="80000"/>
              </a:lnSpc>
            </a:pPr>
            <a:r>
              <a:rPr lang="en-US" sz="1600">
                <a:ea typeface="Arial" charset="0"/>
              </a:rPr>
              <a:t>Support Redo as well as Undo</a:t>
            </a:r>
          </a:p>
          <a:p>
            <a:pPr lvl="1">
              <a:lnSpc>
                <a:spcPct val="80000"/>
              </a:lnSpc>
            </a:pPr>
            <a:r>
              <a:rPr lang="en-US" sz="1600">
                <a:ea typeface="Arial" charset="0"/>
              </a:rPr>
              <a:t>Undo to a state where user can immediately reissue the undone command, or a variant on it</a:t>
            </a:r>
          </a:p>
          <a:p>
            <a:pPr lvl="2">
              <a:lnSpc>
                <a:spcPct val="80000"/>
              </a:lnSpc>
            </a:pPr>
            <a:r>
              <a:rPr lang="en-US" sz="1400">
                <a:ea typeface="Arial" charset="0"/>
              </a:rPr>
              <a:t>e.g., restore selection &amp; cursor position</a:t>
            </a:r>
          </a:p>
          <a:p>
            <a:pPr>
              <a:lnSpc>
                <a:spcPct val="80000"/>
              </a:lnSpc>
            </a:pPr>
            <a:r>
              <a:rPr lang="en-US" sz="1800">
                <a:ea typeface="Arial" charset="0"/>
              </a:rPr>
              <a:t>Reserve it for model changes, not view changes</a:t>
            </a:r>
          </a:p>
          <a:p>
            <a:pPr lvl="1">
              <a:lnSpc>
                <a:spcPct val="80000"/>
              </a:lnSpc>
            </a:pPr>
            <a:r>
              <a:rPr lang="en-US" sz="1600">
                <a:ea typeface="Arial" charset="0"/>
              </a:rPr>
              <a:t>For consistency with other applications, reserve Undo for changes to backend data</a:t>
            </a:r>
          </a:p>
          <a:p>
            <a:pPr>
              <a:lnSpc>
                <a:spcPct val="80000"/>
              </a:lnSpc>
            </a:pPr>
            <a:r>
              <a:rPr lang="en-US" sz="1800">
                <a:latin typeface="Verdana" charset="0"/>
                <a:ea typeface="Arial" charset="0"/>
              </a:rPr>
              <a:t>“</a:t>
            </a:r>
            <a:r>
              <a:rPr lang="en-US" sz="1800">
                <a:ea typeface="Arial" charset="0"/>
              </a:rPr>
              <a:t>Undo</a:t>
            </a:r>
            <a:r>
              <a:rPr lang="en-US" sz="1800">
                <a:latin typeface="Verdana" charset="0"/>
                <a:ea typeface="Arial" charset="0"/>
              </a:rPr>
              <a:t>”</a:t>
            </a:r>
            <a:r>
              <a:rPr lang="en-US" sz="1800">
                <a:ea typeface="Arial" charset="0"/>
              </a:rPr>
              <a:t> is not the only way to support reversibility</a:t>
            </a:r>
          </a:p>
          <a:p>
            <a:pPr lvl="1">
              <a:lnSpc>
                <a:spcPct val="80000"/>
              </a:lnSpc>
            </a:pPr>
            <a:r>
              <a:rPr lang="en-US" sz="1600">
                <a:ea typeface="Arial" charset="0"/>
              </a:rPr>
              <a:t>Backspace undoes typing, Back undoes browsing, Recent Files undoes file closing, scrolling back undoes scrolling</a:t>
            </a:r>
          </a:p>
          <a:p>
            <a:pPr lvl="1">
              <a:lnSpc>
                <a:spcPct val="80000"/>
              </a:lnSpc>
            </a:pPr>
            <a:r>
              <a:rPr lang="en-US" sz="1600">
                <a:ea typeface="Arial" charset="0"/>
              </a:rPr>
              <a:t>Forward error recovery: using new actions to fix errors</a:t>
            </a:r>
          </a:p>
        </p:txBody>
      </p:sp>
      <p:sp>
        <p:nvSpPr>
          <p:cNvPr id="86020" name="Date Placeholder 3"/>
          <p:cNvSpPr>
            <a:spLocks noGrp="1"/>
          </p:cNvSpPr>
          <p:nvPr>
            <p:ph type="dt" sz="quarter" idx="10"/>
          </p:nvPr>
        </p:nvSpPr>
        <p:spPr>
          <a:noFill/>
        </p:spPr>
        <p:txBody>
          <a:bodyPr/>
          <a:lstStyle/>
          <a:p>
            <a:r>
              <a:rPr lang="en-US" smtClean="0"/>
              <a:t>Spring 2013</a:t>
            </a:r>
            <a:endParaRPr lang="en-US"/>
          </a:p>
        </p:txBody>
      </p:sp>
      <p:sp>
        <p:nvSpPr>
          <p:cNvPr id="86021" name="Footer Placeholder 4"/>
          <p:cNvSpPr>
            <a:spLocks noGrp="1"/>
          </p:cNvSpPr>
          <p:nvPr>
            <p:ph type="ftr" sz="quarter" idx="11"/>
          </p:nvPr>
        </p:nvSpPr>
        <p:spPr>
          <a:noFill/>
        </p:spPr>
        <p:txBody>
          <a:bodyPr/>
          <a:lstStyle/>
          <a:p>
            <a:r>
              <a:rPr lang="en-US"/>
              <a:t>6.813/6.831 User Interface Design and Implementation</a:t>
            </a:r>
          </a:p>
        </p:txBody>
      </p:sp>
      <p:sp>
        <p:nvSpPr>
          <p:cNvPr id="86022" name="Slide Number Placeholder 5"/>
          <p:cNvSpPr>
            <a:spLocks noGrp="1"/>
          </p:cNvSpPr>
          <p:nvPr>
            <p:ph type="sldNum" sz="quarter" idx="12"/>
          </p:nvPr>
        </p:nvSpPr>
        <p:spPr>
          <a:noFill/>
        </p:spPr>
        <p:txBody>
          <a:bodyPr/>
          <a:lstStyle/>
          <a:p>
            <a:fld id="{29529235-584B-7940-8024-CC49B46E239D}" type="slidenum">
              <a:rPr lang="en-US"/>
              <a:pPr/>
              <a:t>36</a:t>
            </a:fld>
            <a:endParaRPr lang="en-US"/>
          </a:p>
        </p:txBody>
      </p:sp>
    </p:spTree>
    <p:extLst>
      <p:ext uri="{BB962C8B-B14F-4D97-AF65-F5344CB8AC3E}">
        <p14:creationId xmlns:p14="http://schemas.microsoft.com/office/powerpoint/2010/main" val="1042945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Consider the undo UI highlighted in yellow below.  Which of the following are represented in this example?  (</a:t>
            </a:r>
            <a:r>
              <a:rPr lang="en-US" b="1" dirty="0" smtClean="0"/>
              <a:t>choose all good answers</a:t>
            </a:r>
            <a:r>
              <a:rPr lang="en-US" dirty="0" smtClean="0"/>
              <a:t>)</a:t>
            </a:r>
          </a:p>
          <a:p>
            <a:pPr marL="914400" lvl="1" indent="-457200">
              <a:buFont typeface="+mj-lt"/>
              <a:buAutoNum type="alphaUcPeriod"/>
            </a:pPr>
            <a:endParaRPr lang="en-US" dirty="0" smtClean="0"/>
          </a:p>
          <a:p>
            <a:pPr marL="914400" lvl="1" indent="-457200">
              <a:buFont typeface="+mj-lt"/>
              <a:buAutoNum type="alphaUcPeriod"/>
            </a:pPr>
            <a:endParaRPr lang="en-US" dirty="0" smtClean="0"/>
          </a:p>
          <a:p>
            <a:pPr marL="457200" lvl="1" indent="0">
              <a:buNone/>
            </a:pPr>
            <a:endParaRPr lang="en-US" dirty="0" smtClean="0"/>
          </a:p>
          <a:p>
            <a:pPr marL="914400" lvl="1" indent="-457200">
              <a:buFont typeface="+mj-lt"/>
              <a:buAutoNum type="alphaUcPeriod"/>
            </a:pPr>
            <a:r>
              <a:rPr lang="en-US" dirty="0" smtClean="0"/>
              <a:t>single-level undo</a:t>
            </a:r>
          </a:p>
          <a:p>
            <a:pPr marL="914400" lvl="1" indent="-457200">
              <a:buFont typeface="+mj-lt"/>
              <a:buAutoNum type="alphaUcPeriod"/>
            </a:pPr>
            <a:r>
              <a:rPr lang="en-US" dirty="0" smtClean="0"/>
              <a:t>aggregation</a:t>
            </a:r>
          </a:p>
          <a:p>
            <a:pPr marL="914400" lvl="1" indent="-457200">
              <a:buFont typeface="+mj-lt"/>
              <a:buAutoNum type="alphaUcPeriod"/>
            </a:pPr>
            <a:r>
              <a:rPr lang="en-US" dirty="0" smtClean="0"/>
              <a:t>undoing a backend model change</a:t>
            </a:r>
          </a:p>
          <a:p>
            <a:pPr marL="914400" lvl="1" indent="-457200">
              <a:buFont typeface="+mj-lt"/>
              <a:buAutoNum type="alphaUcPeriod"/>
            </a:pPr>
            <a:r>
              <a:rPr lang="en-US" dirty="0" smtClean="0"/>
              <a:t>undoing a UI view change</a:t>
            </a:r>
          </a:p>
          <a:p>
            <a:pPr marL="914400" lvl="1" indent="-457200">
              <a:buFont typeface="+mj-lt"/>
              <a:buAutoNum type="alphaUcPeriod"/>
            </a:pPr>
            <a:endParaRPr lang="en-US"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37</a:t>
            </a:fld>
            <a:endParaRPr lang="en-US"/>
          </a:p>
        </p:txBody>
      </p:sp>
      <p:pic>
        <p:nvPicPr>
          <p:cNvPr id="7" name="Picture 12"/>
          <p:cNvPicPr>
            <a:picLocks noChangeAspect="1" noChangeArrowheads="1"/>
          </p:cNvPicPr>
          <p:nvPr/>
        </p:nvPicPr>
        <p:blipFill>
          <a:blip r:embed="rId3"/>
          <a:srcRect l="20357" t="30370" r="3584" b="58038"/>
          <a:stretch>
            <a:fillRect/>
          </a:stretch>
        </p:blipFill>
        <p:spPr bwMode="auto">
          <a:xfrm>
            <a:off x="1066800" y="2676525"/>
            <a:ext cx="6838950" cy="752475"/>
          </a:xfrm>
          <a:prstGeom prst="rect">
            <a:avLst/>
          </a:prstGeom>
          <a:noFill/>
          <a:ln w="12700">
            <a:noFill/>
            <a:miter lim="800000"/>
            <a:headEnd type="none" w="sm" len="sm"/>
            <a:tailEnd type="none" w="sm" len="sm"/>
          </a:ln>
        </p:spPr>
      </p:pic>
    </p:spTree>
    <p:extLst>
      <p:ext uri="{BB962C8B-B14F-4D97-AF65-F5344CB8AC3E}">
        <p14:creationId xmlns:p14="http://schemas.microsoft.com/office/powerpoint/2010/main" val="3646118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Error Messages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solidFill>
                  <a:srgbClr val="000000"/>
                </a:solidFill>
              </a:rPr>
              <a:t>Spring 2013</a:t>
            </a:r>
            <a:endParaRPr lang="en-US">
              <a:solidFill>
                <a:srgbClr val="000000"/>
              </a:solidFill>
            </a:endParaRPr>
          </a:p>
        </p:txBody>
      </p:sp>
      <p:sp>
        <p:nvSpPr>
          <p:cNvPr id="5" name="Footer Placeholder 4"/>
          <p:cNvSpPr>
            <a:spLocks noGrp="1"/>
          </p:cNvSpPr>
          <p:nvPr>
            <p:ph type="ftr" sz="quarter" idx="11"/>
          </p:nvPr>
        </p:nvSpPr>
        <p:spPr/>
        <p:txBody>
          <a:body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Slide Number Placeholder 5"/>
          <p:cNvSpPr>
            <a:spLocks noGrp="1"/>
          </p:cNvSpPr>
          <p:nvPr>
            <p:ph type="sldNum" sz="quarter" idx="12"/>
          </p:nvPr>
        </p:nvSpPr>
        <p:spPr/>
        <p:txBody>
          <a:bodyPr/>
          <a:lstStyle/>
          <a:p>
            <a:fld id="{2E8AB646-5AEA-3B49-9CF6-25E07660F97B}" type="slidenum">
              <a:rPr lang="en-US" smtClean="0">
                <a:solidFill>
                  <a:srgbClr val="000000"/>
                </a:solidFill>
              </a:rPr>
              <a:pPr/>
              <a:t>38</a:t>
            </a:fld>
            <a:endParaRPr lang="en-US">
              <a:solidFill>
                <a:srgbClr val="000000"/>
              </a:solidFill>
            </a:endParaRPr>
          </a:p>
        </p:txBody>
      </p:sp>
    </p:spTree>
    <p:extLst>
      <p:ext uri="{BB962C8B-B14F-4D97-AF65-F5344CB8AC3E}">
        <p14:creationId xmlns:p14="http://schemas.microsoft.com/office/powerpoint/2010/main" val="519610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6"/>
          <p:cNvSpPr>
            <a:spLocks noGrp="1"/>
          </p:cNvSpPr>
          <p:nvPr>
            <p:ph type="title"/>
          </p:nvPr>
        </p:nvSpPr>
        <p:spPr/>
        <p:txBody>
          <a:bodyPr/>
          <a:lstStyle/>
          <a:p>
            <a:r>
              <a:rPr lang="en-US">
                <a:ea typeface="ＭＳ Ｐゴシック" charset="-128"/>
                <a:cs typeface="ＭＳ Ｐゴシック" charset="-128"/>
              </a:rPr>
              <a:t>Writing Error Message Dialogs</a:t>
            </a:r>
          </a:p>
        </p:txBody>
      </p:sp>
      <p:sp>
        <p:nvSpPr>
          <p:cNvPr id="45059" name="Text Placeholder 7"/>
          <p:cNvSpPr>
            <a:spLocks noGrp="1"/>
          </p:cNvSpPr>
          <p:nvPr>
            <p:ph type="body" idx="1"/>
          </p:nvPr>
        </p:nvSpPr>
        <p:spPr/>
        <p:txBody>
          <a:bodyPr/>
          <a:lstStyle/>
          <a:p>
            <a:r>
              <a:rPr lang="en-US">
                <a:ea typeface="Arial" charset="0"/>
              </a:rPr>
              <a:t>Best error message is </a:t>
            </a:r>
            <a:r>
              <a:rPr lang="en-US" b="1">
                <a:ea typeface="Arial" charset="0"/>
              </a:rPr>
              <a:t>none at all</a:t>
            </a:r>
            <a:endParaRPr lang="en-US">
              <a:ea typeface="Arial" charset="0"/>
            </a:endParaRPr>
          </a:p>
          <a:p>
            <a:pPr lvl="1"/>
            <a:r>
              <a:rPr lang="en-US">
                <a:ea typeface="Arial" charset="0"/>
              </a:rPr>
              <a:t>Errors should be prevented</a:t>
            </a:r>
          </a:p>
          <a:p>
            <a:pPr lvl="1"/>
            <a:r>
              <a:rPr lang="en-US">
                <a:ea typeface="Arial" charset="0"/>
              </a:rPr>
              <a:t>Be more flexible and tolerant</a:t>
            </a:r>
          </a:p>
          <a:p>
            <a:pPr lvl="1"/>
            <a:r>
              <a:rPr lang="en-US">
                <a:ea typeface="Arial" charset="0"/>
              </a:rPr>
              <a:t>Nonsense entries can often be ignored without harm</a:t>
            </a:r>
          </a:p>
        </p:txBody>
      </p:sp>
      <p:sp>
        <p:nvSpPr>
          <p:cNvPr id="45060" name="Date Placeholder 3"/>
          <p:cNvSpPr>
            <a:spLocks noGrp="1"/>
          </p:cNvSpPr>
          <p:nvPr>
            <p:ph type="dt" sz="quarter" idx="10"/>
          </p:nvPr>
        </p:nvSpPr>
        <p:spPr>
          <a:noFill/>
        </p:spPr>
        <p:txBody>
          <a:bodyPr/>
          <a:lstStyle/>
          <a:p>
            <a:r>
              <a:rPr lang="en-US" smtClean="0"/>
              <a:t>Spring 2013</a:t>
            </a:r>
            <a:endParaRPr lang="en-US"/>
          </a:p>
        </p:txBody>
      </p:sp>
      <p:sp>
        <p:nvSpPr>
          <p:cNvPr id="45061" name="Footer Placeholder 4"/>
          <p:cNvSpPr>
            <a:spLocks noGrp="1"/>
          </p:cNvSpPr>
          <p:nvPr>
            <p:ph type="ftr" sz="quarter" idx="11"/>
          </p:nvPr>
        </p:nvSpPr>
        <p:spPr>
          <a:noFill/>
        </p:spPr>
        <p:txBody>
          <a:bodyPr/>
          <a:lstStyle/>
          <a:p>
            <a:r>
              <a:rPr lang="en-US"/>
              <a:t>6.813/6.831 User Interface Design and Implementation</a:t>
            </a:r>
          </a:p>
        </p:txBody>
      </p:sp>
      <p:sp>
        <p:nvSpPr>
          <p:cNvPr id="45062" name="Slide Number Placeholder 5"/>
          <p:cNvSpPr>
            <a:spLocks noGrp="1"/>
          </p:cNvSpPr>
          <p:nvPr>
            <p:ph type="sldNum" sz="quarter" idx="12"/>
          </p:nvPr>
        </p:nvSpPr>
        <p:spPr>
          <a:noFill/>
        </p:spPr>
        <p:txBody>
          <a:bodyPr/>
          <a:lstStyle/>
          <a:p>
            <a:fld id="{D8A449C9-F7F9-4D49-AA16-66636892F002}" type="slidenum">
              <a:rPr lang="en-US"/>
              <a:pPr/>
              <a:t>39</a:t>
            </a:fld>
            <a:endParaRPr lang="en-US"/>
          </a:p>
        </p:txBody>
      </p:sp>
      <p:pic>
        <p:nvPicPr>
          <p:cNvPr id="45063" name="Picture 7"/>
          <p:cNvPicPr>
            <a:picLocks noChangeAspect="1" noChangeArrowheads="1"/>
          </p:cNvPicPr>
          <p:nvPr/>
        </p:nvPicPr>
        <p:blipFill>
          <a:blip r:embed="rId3"/>
          <a:srcRect t="27432"/>
          <a:stretch>
            <a:fillRect/>
          </a:stretch>
        </p:blipFill>
        <p:spPr bwMode="auto">
          <a:xfrm>
            <a:off x="914400" y="3200400"/>
            <a:ext cx="7743825" cy="2438400"/>
          </a:xfrm>
          <a:prstGeom prst="rect">
            <a:avLst/>
          </a:prstGeom>
          <a:noFill/>
          <a:ln w="25400">
            <a:noFill/>
            <a:miter lim="800000"/>
            <a:headEnd/>
            <a:tailEnd type="none" w="lg" len="lg"/>
          </a:ln>
        </p:spPr>
      </p:pic>
      <p:sp>
        <p:nvSpPr>
          <p:cNvPr id="45064" name="Rectangle 8"/>
          <p:cNvSpPr>
            <a:spLocks noChangeArrowheads="1"/>
          </p:cNvSpPr>
          <p:nvPr/>
        </p:nvSpPr>
        <p:spPr bwMode="auto">
          <a:xfrm>
            <a:off x="3962400" y="5681663"/>
            <a:ext cx="4495800" cy="338137"/>
          </a:xfrm>
          <a:prstGeom prst="rect">
            <a:avLst/>
          </a:prstGeom>
          <a:noFill/>
          <a:ln w="9525">
            <a:noFill/>
            <a:miter lim="800000"/>
            <a:headEnd/>
            <a:tailEnd/>
          </a:ln>
        </p:spPr>
        <p:txBody>
          <a:bodyPr>
            <a:prstTxWarp prst="textNoShape">
              <a:avLst/>
            </a:prstTxWarp>
            <a:spAutoFit/>
          </a:bodyPr>
          <a:lstStyle/>
          <a:p>
            <a:r>
              <a:rPr lang="en-US" sz="1600"/>
              <a:t>Source: "No Dashes Or Spaces" Hall of Shame</a:t>
            </a:r>
          </a:p>
        </p:txBody>
      </p:sp>
    </p:spTree>
    <p:extLst>
      <p:ext uri="{BB962C8B-B14F-4D97-AF65-F5344CB8AC3E}">
        <p14:creationId xmlns:p14="http://schemas.microsoft.com/office/powerpoint/2010/main" val="3123603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Human Error</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solidFill>
                  <a:srgbClr val="000000"/>
                </a:solidFill>
              </a:rPr>
              <a:t>Spring 2013</a:t>
            </a:r>
            <a:endParaRPr lang="en-US">
              <a:solidFill>
                <a:srgbClr val="000000"/>
              </a:solidFill>
            </a:endParaRPr>
          </a:p>
        </p:txBody>
      </p:sp>
      <p:sp>
        <p:nvSpPr>
          <p:cNvPr id="5" name="Footer Placeholder 4"/>
          <p:cNvSpPr>
            <a:spLocks noGrp="1"/>
          </p:cNvSpPr>
          <p:nvPr>
            <p:ph type="ftr" sz="quarter" idx="11"/>
          </p:nvPr>
        </p:nvSpPr>
        <p:spPr/>
        <p:txBody>
          <a:body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Slide Number Placeholder 5"/>
          <p:cNvSpPr>
            <a:spLocks noGrp="1"/>
          </p:cNvSpPr>
          <p:nvPr>
            <p:ph type="sldNum" sz="quarter" idx="12"/>
          </p:nvPr>
        </p:nvSpPr>
        <p:spPr/>
        <p:txBody>
          <a:bodyPr/>
          <a:lstStyle/>
          <a:p>
            <a:fld id="{2E8AB646-5AEA-3B49-9CF6-25E07660F97B}" type="slidenum">
              <a:rPr lang="en-US" smtClean="0">
                <a:solidFill>
                  <a:srgbClr val="000000"/>
                </a:solidFill>
              </a:rPr>
              <a:pPr/>
              <a:t>4</a:t>
            </a:fld>
            <a:endParaRPr lang="en-US">
              <a:solidFill>
                <a:srgbClr val="000000"/>
              </a:solidFill>
            </a:endParaRPr>
          </a:p>
        </p:txBody>
      </p:sp>
    </p:spTree>
    <p:extLst>
      <p:ext uri="{BB962C8B-B14F-4D97-AF65-F5344CB8AC3E}">
        <p14:creationId xmlns:p14="http://schemas.microsoft.com/office/powerpoint/2010/main" val="908082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6"/>
          <p:cNvSpPr>
            <a:spLocks noGrp="1"/>
          </p:cNvSpPr>
          <p:nvPr>
            <p:ph type="title"/>
          </p:nvPr>
        </p:nvSpPr>
        <p:spPr/>
        <p:txBody>
          <a:bodyPr/>
          <a:lstStyle/>
          <a:p>
            <a:r>
              <a:rPr lang="en-US">
                <a:ea typeface="ＭＳ Ｐゴシック" charset="-128"/>
                <a:cs typeface="ＭＳ Ｐゴシック" charset="-128"/>
              </a:rPr>
              <a:t>Be Precise and Comprehensible</a:t>
            </a:r>
          </a:p>
        </p:txBody>
      </p:sp>
      <p:sp>
        <p:nvSpPr>
          <p:cNvPr id="47107" name="Text Placeholder 7"/>
          <p:cNvSpPr>
            <a:spLocks noGrp="1"/>
          </p:cNvSpPr>
          <p:nvPr>
            <p:ph type="body" idx="1"/>
          </p:nvPr>
        </p:nvSpPr>
        <p:spPr/>
        <p:txBody>
          <a:bodyPr/>
          <a:lstStyle/>
          <a:p>
            <a:pPr eaLnBrk="1" hangingPunct="1">
              <a:lnSpc>
                <a:spcPct val="90000"/>
              </a:lnSpc>
            </a:pPr>
            <a:r>
              <a:rPr lang="en-US">
                <a:ea typeface="Arial" charset="0"/>
              </a:rPr>
              <a:t>Be precise</a:t>
            </a:r>
          </a:p>
          <a:p>
            <a:pPr lvl="1" eaLnBrk="1" hangingPunct="1">
              <a:lnSpc>
                <a:spcPct val="90000"/>
              </a:lnSpc>
            </a:pPr>
            <a:r>
              <a:rPr lang="en-US" sz="2000">
                <a:ea typeface="Arial" charset="0"/>
              </a:rPr>
              <a:t>“File missing or wrong format”</a:t>
            </a:r>
          </a:p>
          <a:p>
            <a:pPr lvl="1" eaLnBrk="1" hangingPunct="1">
              <a:lnSpc>
                <a:spcPct val="90000"/>
              </a:lnSpc>
            </a:pPr>
            <a:r>
              <a:rPr lang="en-US" sz="2000">
                <a:ea typeface="Arial" charset="0"/>
              </a:rPr>
              <a:t>“File can’t be parsed”</a:t>
            </a:r>
          </a:p>
          <a:p>
            <a:pPr lvl="1" eaLnBrk="1" hangingPunct="1">
              <a:lnSpc>
                <a:spcPct val="90000"/>
              </a:lnSpc>
            </a:pPr>
            <a:r>
              <a:rPr lang="en-US" sz="2000">
                <a:ea typeface="Arial" charset="0"/>
              </a:rPr>
              <a:t>“Line too long”</a:t>
            </a:r>
          </a:p>
          <a:p>
            <a:pPr lvl="1" eaLnBrk="1" hangingPunct="1">
              <a:lnSpc>
                <a:spcPct val="90000"/>
              </a:lnSpc>
            </a:pPr>
            <a:r>
              <a:rPr lang="en-US" sz="2000">
                <a:ea typeface="Arial" charset="0"/>
              </a:rPr>
              <a:t>“Name contains bad characters”</a:t>
            </a:r>
          </a:p>
          <a:p>
            <a:pPr eaLnBrk="1" hangingPunct="1">
              <a:lnSpc>
                <a:spcPct val="90000"/>
              </a:lnSpc>
            </a:pPr>
            <a:r>
              <a:rPr lang="en-US">
                <a:ea typeface="Arial" charset="0"/>
              </a:rPr>
              <a:t>Restate user</a:t>
            </a:r>
            <a:r>
              <a:rPr lang="en-US">
                <a:latin typeface="Verdana" charset="0"/>
                <a:ea typeface="Arial" charset="0"/>
              </a:rPr>
              <a:t>’</a:t>
            </a:r>
            <a:r>
              <a:rPr lang="en-US">
                <a:ea typeface="Arial" charset="0"/>
              </a:rPr>
              <a:t>s input</a:t>
            </a:r>
          </a:p>
          <a:p>
            <a:pPr lvl="1" eaLnBrk="1" hangingPunct="1">
              <a:lnSpc>
                <a:spcPct val="90000"/>
              </a:lnSpc>
            </a:pPr>
            <a:r>
              <a:rPr lang="en-US" sz="2000">
                <a:ea typeface="Arial" charset="0"/>
              </a:rPr>
              <a:t>Not </a:t>
            </a:r>
            <a:r>
              <a:rPr lang="en-US" sz="2000">
                <a:latin typeface="Verdana" charset="0"/>
                <a:ea typeface="Arial" charset="0"/>
              </a:rPr>
              <a:t>“</a:t>
            </a:r>
            <a:r>
              <a:rPr lang="en-US" sz="2000">
                <a:ea typeface="Arial" charset="0"/>
              </a:rPr>
              <a:t>Cannot open file</a:t>
            </a:r>
            <a:r>
              <a:rPr lang="en-US" sz="2000">
                <a:latin typeface="Verdana" charset="0"/>
                <a:ea typeface="Arial" charset="0"/>
              </a:rPr>
              <a:t>”</a:t>
            </a:r>
            <a:r>
              <a:rPr lang="en-US" sz="2000">
                <a:ea typeface="Arial" charset="0"/>
              </a:rPr>
              <a:t>, but </a:t>
            </a:r>
            <a:r>
              <a:rPr lang="en-US" sz="2000">
                <a:latin typeface="Verdana" charset="0"/>
                <a:ea typeface="Arial" charset="0"/>
              </a:rPr>
              <a:t>“</a:t>
            </a:r>
            <a:r>
              <a:rPr lang="en-US" sz="2000">
                <a:ea typeface="Arial" charset="0"/>
              </a:rPr>
              <a:t>Cannot open file named paper.doc</a:t>
            </a:r>
            <a:r>
              <a:rPr lang="en-US" sz="2000">
                <a:latin typeface="Verdana" charset="0"/>
                <a:ea typeface="Arial" charset="0"/>
              </a:rPr>
              <a:t>”</a:t>
            </a:r>
            <a:endParaRPr lang="en-US">
              <a:ea typeface="Arial" charset="0"/>
            </a:endParaRPr>
          </a:p>
          <a:p>
            <a:pPr eaLnBrk="1" hangingPunct="1">
              <a:lnSpc>
                <a:spcPct val="90000"/>
              </a:lnSpc>
            </a:pPr>
            <a:r>
              <a:rPr lang="en-US">
                <a:ea typeface="Arial" charset="0"/>
              </a:rPr>
              <a:t>Speak the user’s language</a:t>
            </a:r>
          </a:p>
          <a:p>
            <a:pPr lvl="1" eaLnBrk="1" hangingPunct="1">
              <a:lnSpc>
                <a:spcPct val="90000"/>
              </a:lnSpc>
            </a:pPr>
            <a:r>
              <a:rPr lang="en-US" sz="2000">
                <a:ea typeface="Arial" charset="0"/>
              </a:rPr>
              <a:t>Not “FileNotFoundException”</a:t>
            </a:r>
          </a:p>
          <a:p>
            <a:pPr lvl="1" eaLnBrk="1" hangingPunct="1">
              <a:lnSpc>
                <a:spcPct val="90000"/>
              </a:lnSpc>
            </a:pPr>
            <a:r>
              <a:rPr lang="en-US" sz="2000">
                <a:ea typeface="Arial" charset="0"/>
              </a:rPr>
              <a:t>Hide technical details (like a stack trace) until requested</a:t>
            </a:r>
          </a:p>
        </p:txBody>
      </p:sp>
      <p:sp>
        <p:nvSpPr>
          <p:cNvPr id="47108" name="Date Placeholder 3"/>
          <p:cNvSpPr>
            <a:spLocks noGrp="1"/>
          </p:cNvSpPr>
          <p:nvPr>
            <p:ph type="dt" sz="quarter" idx="10"/>
          </p:nvPr>
        </p:nvSpPr>
        <p:spPr>
          <a:noFill/>
        </p:spPr>
        <p:txBody>
          <a:bodyPr/>
          <a:lstStyle/>
          <a:p>
            <a:r>
              <a:rPr lang="en-US" smtClean="0"/>
              <a:t>Spring 2013</a:t>
            </a:r>
            <a:endParaRPr lang="en-US"/>
          </a:p>
        </p:txBody>
      </p:sp>
      <p:sp>
        <p:nvSpPr>
          <p:cNvPr id="47109" name="Footer Placeholder 4"/>
          <p:cNvSpPr>
            <a:spLocks noGrp="1"/>
          </p:cNvSpPr>
          <p:nvPr>
            <p:ph type="ftr" sz="quarter" idx="11"/>
          </p:nvPr>
        </p:nvSpPr>
        <p:spPr>
          <a:noFill/>
        </p:spPr>
        <p:txBody>
          <a:bodyPr/>
          <a:lstStyle/>
          <a:p>
            <a:r>
              <a:rPr lang="en-US"/>
              <a:t>6.813/6.831 User Interface Design and Implementation</a:t>
            </a:r>
          </a:p>
        </p:txBody>
      </p:sp>
      <p:sp>
        <p:nvSpPr>
          <p:cNvPr id="47110" name="Slide Number Placeholder 5"/>
          <p:cNvSpPr>
            <a:spLocks noGrp="1"/>
          </p:cNvSpPr>
          <p:nvPr>
            <p:ph type="sldNum" sz="quarter" idx="12"/>
          </p:nvPr>
        </p:nvSpPr>
        <p:spPr>
          <a:noFill/>
        </p:spPr>
        <p:txBody>
          <a:bodyPr/>
          <a:lstStyle/>
          <a:p>
            <a:fld id="{5EE36CE5-20B5-E54E-82D5-244E4E456214}" type="slidenum">
              <a:rPr lang="en-US"/>
              <a:pPr/>
              <a:t>40</a:t>
            </a:fld>
            <a:endParaRPr lang="en-US"/>
          </a:p>
        </p:txBody>
      </p:sp>
    </p:spTree>
    <p:extLst>
      <p:ext uri="{BB962C8B-B14F-4D97-AF65-F5344CB8AC3E}">
        <p14:creationId xmlns:p14="http://schemas.microsoft.com/office/powerpoint/2010/main" val="1884744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ea typeface="ＭＳ Ｐゴシック" charset="-128"/>
                <a:cs typeface="ＭＳ Ｐゴシック" charset="-128"/>
              </a:rPr>
              <a:t>Suggest Reasons and Solutions</a:t>
            </a:r>
          </a:p>
        </p:txBody>
      </p:sp>
      <p:sp>
        <p:nvSpPr>
          <p:cNvPr id="49155" name="Rectangle 3"/>
          <p:cNvSpPr>
            <a:spLocks noGrp="1" noChangeArrowheads="1"/>
          </p:cNvSpPr>
          <p:nvPr>
            <p:ph type="body" idx="1"/>
          </p:nvPr>
        </p:nvSpPr>
        <p:spPr/>
        <p:txBody>
          <a:bodyPr/>
          <a:lstStyle/>
          <a:p>
            <a:pPr eaLnBrk="1" hangingPunct="1">
              <a:lnSpc>
                <a:spcPct val="90000"/>
              </a:lnSpc>
            </a:pPr>
            <a:r>
              <a:rPr lang="en-US">
                <a:ea typeface="Arial" charset="0"/>
              </a:rPr>
              <a:t>Give </a:t>
            </a:r>
            <a:r>
              <a:rPr lang="en-US" b="1">
                <a:ea typeface="Arial" charset="0"/>
              </a:rPr>
              <a:t>constructive</a:t>
            </a:r>
            <a:r>
              <a:rPr lang="en-US">
                <a:ea typeface="Arial" charset="0"/>
              </a:rPr>
              <a:t> help</a:t>
            </a:r>
          </a:p>
          <a:p>
            <a:pPr lvl="1" eaLnBrk="1" hangingPunct="1">
              <a:lnSpc>
                <a:spcPct val="90000"/>
              </a:lnSpc>
            </a:pPr>
            <a:r>
              <a:rPr lang="en-US">
                <a:ea typeface="Arial" charset="0"/>
              </a:rPr>
              <a:t>why error occurred and how to fix it</a:t>
            </a:r>
          </a:p>
        </p:txBody>
      </p:sp>
      <p:sp>
        <p:nvSpPr>
          <p:cNvPr id="49156" name="Date Placeholder 4"/>
          <p:cNvSpPr>
            <a:spLocks noGrp="1"/>
          </p:cNvSpPr>
          <p:nvPr>
            <p:ph type="dt" sz="quarter" idx="10"/>
          </p:nvPr>
        </p:nvSpPr>
        <p:spPr>
          <a:noFill/>
        </p:spPr>
        <p:txBody>
          <a:bodyPr/>
          <a:lstStyle/>
          <a:p>
            <a:r>
              <a:rPr lang="en-US" smtClean="0"/>
              <a:t>Spring 2013</a:t>
            </a:r>
            <a:endParaRPr lang="en-US"/>
          </a:p>
        </p:txBody>
      </p:sp>
      <p:sp>
        <p:nvSpPr>
          <p:cNvPr id="49157" name="Footer Placeholder 5"/>
          <p:cNvSpPr>
            <a:spLocks noGrp="1"/>
          </p:cNvSpPr>
          <p:nvPr>
            <p:ph type="ftr" sz="quarter" idx="11"/>
          </p:nvPr>
        </p:nvSpPr>
        <p:spPr>
          <a:noFill/>
        </p:spPr>
        <p:txBody>
          <a:bodyPr/>
          <a:lstStyle/>
          <a:p>
            <a:r>
              <a:rPr lang="en-US"/>
              <a:t>6.813/6.831 User Interface Design and Implementation</a:t>
            </a:r>
          </a:p>
        </p:txBody>
      </p:sp>
      <p:sp>
        <p:nvSpPr>
          <p:cNvPr id="49158" name="Slide Number Placeholder 6"/>
          <p:cNvSpPr>
            <a:spLocks noGrp="1"/>
          </p:cNvSpPr>
          <p:nvPr>
            <p:ph type="sldNum" sz="quarter" idx="12"/>
          </p:nvPr>
        </p:nvSpPr>
        <p:spPr>
          <a:noFill/>
        </p:spPr>
        <p:txBody>
          <a:bodyPr/>
          <a:lstStyle/>
          <a:p>
            <a:fld id="{05CEE5FF-DB22-C843-B6E3-14A67C0993E4}" type="slidenum">
              <a:rPr lang="en-US"/>
              <a:pPr/>
              <a:t>41</a:t>
            </a:fld>
            <a:endParaRPr lang="en-US"/>
          </a:p>
        </p:txBody>
      </p:sp>
      <p:pic>
        <p:nvPicPr>
          <p:cNvPr id="49159" name="Picture 7" descr="adobeErrorMessage"/>
          <p:cNvPicPr>
            <a:picLocks noChangeAspect="1" noChangeArrowheads="1"/>
          </p:cNvPicPr>
          <p:nvPr/>
        </p:nvPicPr>
        <p:blipFill>
          <a:blip r:embed="rId3"/>
          <a:srcRect/>
          <a:stretch>
            <a:fillRect/>
          </a:stretch>
        </p:blipFill>
        <p:spPr bwMode="auto">
          <a:xfrm>
            <a:off x="914400" y="1981200"/>
            <a:ext cx="7685088" cy="3886200"/>
          </a:xfrm>
          <a:prstGeom prst="rect">
            <a:avLst/>
          </a:prstGeom>
          <a:noFill/>
          <a:ln w="9525">
            <a:noFill/>
            <a:miter lim="800000"/>
            <a:headEnd/>
            <a:tailEnd/>
          </a:ln>
        </p:spPr>
      </p:pic>
    </p:spTree>
    <p:extLst>
      <p:ext uri="{BB962C8B-B14F-4D97-AF65-F5344CB8AC3E}">
        <p14:creationId xmlns:p14="http://schemas.microsoft.com/office/powerpoint/2010/main" val="1036698302"/>
      </p:ext>
    </p:extLst>
  </p:cSld>
  <p:clrMapOvr>
    <a:masterClrMapping/>
  </p:clrMapOvr>
  <p:transition xmlns:p14="http://schemas.microsoft.com/office/powerpoint/2010/mai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6"/>
          <p:cNvSpPr>
            <a:spLocks noGrp="1"/>
          </p:cNvSpPr>
          <p:nvPr>
            <p:ph type="title"/>
          </p:nvPr>
        </p:nvSpPr>
        <p:spPr/>
        <p:txBody>
          <a:bodyPr/>
          <a:lstStyle/>
          <a:p>
            <a:r>
              <a:rPr lang="en-US">
                <a:ea typeface="ＭＳ Ｐゴシック" charset="-128"/>
                <a:cs typeface="ＭＳ Ｐゴシック" charset="-128"/>
              </a:rPr>
              <a:t>Be Polite</a:t>
            </a:r>
          </a:p>
        </p:txBody>
      </p:sp>
      <p:sp>
        <p:nvSpPr>
          <p:cNvPr id="51203" name="Text Placeholder 7"/>
          <p:cNvSpPr>
            <a:spLocks noGrp="1"/>
          </p:cNvSpPr>
          <p:nvPr>
            <p:ph type="body" idx="1"/>
          </p:nvPr>
        </p:nvSpPr>
        <p:spPr>
          <a:xfrm>
            <a:off x="685800" y="838200"/>
            <a:ext cx="7772400" cy="5029200"/>
          </a:xfrm>
        </p:spPr>
        <p:txBody>
          <a:bodyPr/>
          <a:lstStyle/>
          <a:p>
            <a:pPr eaLnBrk="1" hangingPunct="1">
              <a:lnSpc>
                <a:spcPct val="90000"/>
              </a:lnSpc>
            </a:pPr>
            <a:r>
              <a:rPr lang="en-US" sz="2400" dirty="0">
                <a:ea typeface="Arial" charset="0"/>
              </a:rPr>
              <a:t>Be polite and </a:t>
            </a:r>
            <a:r>
              <a:rPr lang="en-US" sz="2400" dirty="0" err="1">
                <a:ea typeface="Arial" charset="0"/>
              </a:rPr>
              <a:t>nonblaming</a:t>
            </a:r>
            <a:endParaRPr lang="en-US" sz="2400" dirty="0">
              <a:ea typeface="Arial" charset="0"/>
            </a:endParaRPr>
          </a:p>
          <a:p>
            <a:pPr eaLnBrk="1" hangingPunct="1">
              <a:lnSpc>
                <a:spcPct val="90000"/>
              </a:lnSpc>
            </a:pPr>
            <a:endParaRPr lang="en-US" sz="2400" dirty="0">
              <a:ea typeface="Arial" charset="0"/>
            </a:endParaRPr>
          </a:p>
          <a:p>
            <a:pPr eaLnBrk="1" hangingPunct="1">
              <a:lnSpc>
                <a:spcPct val="90000"/>
              </a:lnSpc>
              <a:buFontTx/>
              <a:buNone/>
            </a:pPr>
            <a:endParaRPr lang="en-US" sz="2400" dirty="0">
              <a:ea typeface="Arial" charset="0"/>
            </a:endParaRPr>
          </a:p>
          <a:p>
            <a:pPr eaLnBrk="1" hangingPunct="1">
              <a:lnSpc>
                <a:spcPct val="90000"/>
              </a:lnSpc>
              <a:buFontTx/>
              <a:buNone/>
            </a:pPr>
            <a:endParaRPr lang="en-US" sz="2400" dirty="0">
              <a:ea typeface="Arial" charset="0"/>
            </a:endParaRPr>
          </a:p>
          <a:p>
            <a:endParaRPr lang="en-US" sz="3200" dirty="0">
              <a:ea typeface="Arial" charset="0"/>
            </a:endParaRPr>
          </a:p>
        </p:txBody>
      </p:sp>
      <p:sp>
        <p:nvSpPr>
          <p:cNvPr id="51204" name="Date Placeholder 3"/>
          <p:cNvSpPr>
            <a:spLocks noGrp="1"/>
          </p:cNvSpPr>
          <p:nvPr>
            <p:ph type="dt" sz="quarter" idx="10"/>
          </p:nvPr>
        </p:nvSpPr>
        <p:spPr>
          <a:noFill/>
        </p:spPr>
        <p:txBody>
          <a:bodyPr/>
          <a:lstStyle/>
          <a:p>
            <a:r>
              <a:rPr lang="en-US" smtClean="0"/>
              <a:t>Spring 2013</a:t>
            </a:r>
            <a:endParaRPr lang="en-US"/>
          </a:p>
        </p:txBody>
      </p:sp>
      <p:sp>
        <p:nvSpPr>
          <p:cNvPr id="51205" name="Footer Placeholder 4"/>
          <p:cNvSpPr>
            <a:spLocks noGrp="1"/>
          </p:cNvSpPr>
          <p:nvPr>
            <p:ph type="ftr" sz="quarter" idx="11"/>
          </p:nvPr>
        </p:nvSpPr>
        <p:spPr>
          <a:noFill/>
        </p:spPr>
        <p:txBody>
          <a:bodyPr/>
          <a:lstStyle/>
          <a:p>
            <a:r>
              <a:rPr lang="en-US"/>
              <a:t>6.813/6.831 User Interface Design and Implementation</a:t>
            </a:r>
          </a:p>
        </p:txBody>
      </p:sp>
      <p:sp>
        <p:nvSpPr>
          <p:cNvPr id="51206" name="Slide Number Placeholder 5"/>
          <p:cNvSpPr>
            <a:spLocks noGrp="1"/>
          </p:cNvSpPr>
          <p:nvPr>
            <p:ph type="sldNum" sz="quarter" idx="12"/>
          </p:nvPr>
        </p:nvSpPr>
        <p:spPr>
          <a:noFill/>
        </p:spPr>
        <p:txBody>
          <a:bodyPr/>
          <a:lstStyle/>
          <a:p>
            <a:fld id="{321CB47B-DDD8-4A40-9BC5-923B6C69D7AA}" type="slidenum">
              <a:rPr lang="en-US"/>
              <a:pPr/>
              <a:t>42</a:t>
            </a:fld>
            <a:endParaRPr lang="en-US"/>
          </a:p>
        </p:txBody>
      </p:sp>
      <p:pic>
        <p:nvPicPr>
          <p:cNvPr id="51209" name="Picture 9"/>
          <p:cNvPicPr>
            <a:picLocks noChangeAspect="1" noChangeArrowheads="1"/>
          </p:cNvPicPr>
          <p:nvPr/>
        </p:nvPicPr>
        <p:blipFill>
          <a:blip r:embed="rId3"/>
          <a:srcRect/>
          <a:stretch>
            <a:fillRect/>
          </a:stretch>
        </p:blipFill>
        <p:spPr bwMode="auto">
          <a:xfrm>
            <a:off x="1600200" y="1447800"/>
            <a:ext cx="5797216" cy="1600200"/>
          </a:xfrm>
          <a:prstGeom prst="rect">
            <a:avLst/>
          </a:prstGeom>
          <a:noFill/>
          <a:ln w="25400">
            <a:noFill/>
            <a:miter lim="800000"/>
            <a:headEnd/>
            <a:tailEnd type="none" w="lg" len="lg"/>
          </a:ln>
        </p:spPr>
      </p:pic>
      <p:pic>
        <p:nvPicPr>
          <p:cNvPr id="2" name="Picture 1" descr="Wunderlist - I'm Sorry.png"/>
          <p:cNvPicPr>
            <a:picLocks noChangeAspect="1"/>
          </p:cNvPicPr>
          <p:nvPr/>
        </p:nvPicPr>
        <p:blipFill rotWithShape="1">
          <a:blip r:embed="rId4">
            <a:extLst>
              <a:ext uri="{28A0092B-C50C-407E-A947-70E740481C1C}">
                <a14:useLocalDpi xmlns:a14="http://schemas.microsoft.com/office/drawing/2010/main" val="0"/>
              </a:ext>
            </a:extLst>
          </a:blip>
          <a:srcRect l="17124" t="51653" r="20601" b="16386"/>
          <a:stretch/>
        </p:blipFill>
        <p:spPr>
          <a:xfrm>
            <a:off x="1905000" y="3733800"/>
            <a:ext cx="5211915" cy="1534289"/>
          </a:xfrm>
          <a:prstGeom prst="rect">
            <a:avLst/>
          </a:prstGeom>
        </p:spPr>
      </p:pic>
    </p:spTree>
    <p:extLst>
      <p:ext uri="{BB962C8B-B14F-4D97-AF65-F5344CB8AC3E}">
        <p14:creationId xmlns:p14="http://schemas.microsoft.com/office/powerpoint/2010/main" val="31862793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Loaded Words</a:t>
            </a:r>
            <a:endParaRPr lang="en-US" dirty="0"/>
          </a:p>
        </p:txBody>
      </p:sp>
      <p:sp>
        <p:nvSpPr>
          <p:cNvPr id="3" name="Text Placeholder 2"/>
          <p:cNvSpPr>
            <a:spLocks noGrp="1"/>
          </p:cNvSpPr>
          <p:nvPr>
            <p:ph type="body" idx="1"/>
          </p:nvPr>
        </p:nvSpPr>
        <p:spPr/>
        <p:txBody>
          <a:bodyPr/>
          <a:lstStyle/>
          <a:p>
            <a:pPr marL="342900" lvl="1" indent="-342900">
              <a:buFontTx/>
              <a:buChar char="•"/>
            </a:pPr>
            <a:r>
              <a:rPr lang="en-US" sz="2000" dirty="0">
                <a:ea typeface="Arial" charset="0"/>
              </a:rPr>
              <a:t>Fatal, illegal, aborted, terminated</a:t>
            </a:r>
          </a:p>
          <a:p>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pPr>
              <a:defRPr/>
            </a:pPr>
            <a:fld id="{352CBB89-F1EF-554D-89EF-DFEE41DD5ACF}" type="slidenum">
              <a:rPr lang="en-US" smtClean="0"/>
              <a:pPr>
                <a:defRPr/>
              </a:pPr>
              <a:t>43</a:t>
            </a:fld>
            <a:endParaRPr lang="en-US"/>
          </a:p>
        </p:txBody>
      </p:sp>
      <p:pic>
        <p:nvPicPr>
          <p:cNvPr id="7" name="Picture 5" descr="autocad-idiot"/>
          <p:cNvPicPr>
            <a:picLocks noChangeAspect="1" noChangeArrowheads="1"/>
          </p:cNvPicPr>
          <p:nvPr/>
        </p:nvPicPr>
        <p:blipFill>
          <a:blip r:embed="rId3"/>
          <a:srcRect/>
          <a:stretch>
            <a:fillRect/>
          </a:stretch>
        </p:blipFill>
        <p:spPr bwMode="auto">
          <a:xfrm>
            <a:off x="1600200" y="3200400"/>
            <a:ext cx="5334000" cy="1793875"/>
          </a:xfrm>
          <a:prstGeom prst="rect">
            <a:avLst/>
          </a:prstGeom>
          <a:noFill/>
          <a:ln w="9525">
            <a:noFill/>
            <a:miter lim="800000"/>
            <a:headEnd/>
            <a:tailEnd/>
          </a:ln>
        </p:spPr>
      </p:pic>
      <p:pic>
        <p:nvPicPr>
          <p:cNvPr id="8" name="Picture 10"/>
          <p:cNvPicPr>
            <a:picLocks noChangeAspect="1" noChangeArrowheads="1"/>
          </p:cNvPicPr>
          <p:nvPr/>
        </p:nvPicPr>
        <p:blipFill>
          <a:blip r:embed="rId4"/>
          <a:srcRect l="4099" t="11446" r="9563" b="50000"/>
          <a:stretch>
            <a:fillRect/>
          </a:stretch>
        </p:blipFill>
        <p:spPr bwMode="auto">
          <a:xfrm>
            <a:off x="1066800" y="1752600"/>
            <a:ext cx="6019800" cy="914400"/>
          </a:xfrm>
          <a:prstGeom prst="rect">
            <a:avLst/>
          </a:prstGeom>
          <a:noFill/>
          <a:ln w="25400">
            <a:noFill/>
            <a:miter lim="800000"/>
            <a:headEnd/>
            <a:tailEnd type="none" w="lg" len="lg"/>
          </a:ln>
        </p:spPr>
      </p:pic>
      <p:sp>
        <p:nvSpPr>
          <p:cNvPr id="9" name="Rectangle 6"/>
          <p:cNvSpPr>
            <a:spLocks noChangeArrowheads="1"/>
          </p:cNvSpPr>
          <p:nvPr/>
        </p:nvSpPr>
        <p:spPr bwMode="auto">
          <a:xfrm>
            <a:off x="4837113" y="5821363"/>
            <a:ext cx="2478087" cy="274637"/>
          </a:xfrm>
          <a:prstGeom prst="rect">
            <a:avLst/>
          </a:prstGeom>
          <a:noFill/>
          <a:ln w="12700">
            <a:noFill/>
            <a:miter lim="800000"/>
            <a:headEnd type="none" w="sm" len="sm"/>
            <a:tailEnd type="none" w="sm" len="sm"/>
          </a:ln>
        </p:spPr>
        <p:txBody>
          <a:bodyPr wrap="none" anchorCtr="1">
            <a:prstTxWarp prst="textNoShape">
              <a:avLst/>
            </a:prstTxWarp>
            <a:spAutoFit/>
          </a:bodyPr>
          <a:lstStyle/>
          <a:p>
            <a:pPr eaLnBrk="0" hangingPunct="0"/>
            <a:r>
              <a:rPr lang="en-US" sz="1200" b="1" dirty="0">
                <a:solidFill>
                  <a:srgbClr val="001963"/>
                </a:solidFill>
                <a:latin typeface="Gill Sans MT" charset="0"/>
                <a:ea typeface="Times New Roman" charset="0"/>
                <a:cs typeface="Times New Roman" charset="0"/>
              </a:rPr>
              <a:t>Source Interface Hall of Shame</a:t>
            </a:r>
          </a:p>
        </p:txBody>
      </p:sp>
    </p:spTree>
    <p:extLst>
      <p:ext uri="{BB962C8B-B14F-4D97-AF65-F5344CB8AC3E}">
        <p14:creationId xmlns:p14="http://schemas.microsoft.com/office/powerpoint/2010/main" val="18610541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Suppose you’re a UI designer reviewing an error message in order to improve it.  Which of the following are good questions to ask?  (</a:t>
            </a:r>
            <a:r>
              <a:rPr lang="en-US" b="1" dirty="0" smtClean="0"/>
              <a:t>choose all good answers</a:t>
            </a:r>
            <a:r>
              <a:rPr lang="en-US" dirty="0" smtClean="0"/>
              <a:t>)</a:t>
            </a:r>
          </a:p>
          <a:p>
            <a:pPr marL="457200" lvl="1" indent="0">
              <a:buNone/>
            </a:pPr>
            <a:endParaRPr lang="en-US" dirty="0" smtClean="0"/>
          </a:p>
          <a:p>
            <a:pPr marL="914400" lvl="1" indent="-457200">
              <a:buFont typeface="+mj-lt"/>
              <a:buAutoNum type="alphaUcPeriod"/>
            </a:pPr>
            <a:r>
              <a:rPr lang="en-US" dirty="0" smtClean="0"/>
              <a:t>does it speak the user’s language?</a:t>
            </a:r>
          </a:p>
          <a:p>
            <a:pPr marL="914400" lvl="1" indent="-457200">
              <a:buFont typeface="+mj-lt"/>
              <a:buAutoNum type="alphaUcPeriod"/>
            </a:pPr>
            <a:r>
              <a:rPr lang="en-US" dirty="0" smtClean="0"/>
              <a:t>can this error be prevented entirely?</a:t>
            </a:r>
          </a:p>
          <a:p>
            <a:pPr marL="914400" lvl="1" indent="-457200">
              <a:buFont typeface="+mj-lt"/>
              <a:buAutoNum type="alphaUcPeriod"/>
            </a:pPr>
            <a:r>
              <a:rPr lang="en-US" dirty="0" smtClean="0"/>
              <a:t>does it restate the user’s input?</a:t>
            </a:r>
          </a:p>
          <a:p>
            <a:pPr marL="914400" lvl="1" indent="-457200">
              <a:buFont typeface="+mj-lt"/>
              <a:buAutoNum type="alphaUcPeriod"/>
            </a:pPr>
            <a:r>
              <a:rPr lang="en-US" dirty="0" smtClean="0"/>
              <a:t>is it necessary do display this error message at all?</a:t>
            </a:r>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44</a:t>
            </a:fld>
            <a:endParaRPr lang="en-US"/>
          </a:p>
        </p:txBody>
      </p:sp>
    </p:spTree>
    <p:extLst>
      <p:ext uri="{BB962C8B-B14F-4D97-AF65-F5344CB8AC3E}">
        <p14:creationId xmlns:p14="http://schemas.microsoft.com/office/powerpoint/2010/main" val="41927738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6"/>
          <p:cNvSpPr>
            <a:spLocks noGrp="1"/>
          </p:cNvSpPr>
          <p:nvPr>
            <p:ph type="title"/>
          </p:nvPr>
        </p:nvSpPr>
        <p:spPr/>
        <p:txBody>
          <a:bodyPr/>
          <a:lstStyle/>
          <a:p>
            <a:r>
              <a:rPr lang="en-US"/>
              <a:t>Summary</a:t>
            </a:r>
          </a:p>
        </p:txBody>
      </p:sp>
      <p:sp>
        <p:nvSpPr>
          <p:cNvPr id="30723" name="Text Placeholder 7"/>
          <p:cNvSpPr>
            <a:spLocks noGrp="1"/>
          </p:cNvSpPr>
          <p:nvPr>
            <p:ph type="body" idx="1"/>
          </p:nvPr>
        </p:nvSpPr>
        <p:spPr/>
        <p:txBody>
          <a:bodyPr/>
          <a:lstStyle/>
          <a:p>
            <a:r>
              <a:rPr lang="en-US" dirty="0"/>
              <a:t>Kinds of human error</a:t>
            </a:r>
          </a:p>
          <a:p>
            <a:pPr lvl="1"/>
            <a:r>
              <a:rPr lang="en-US" dirty="0" smtClean="0"/>
              <a:t>slips &amp; lapses</a:t>
            </a:r>
          </a:p>
          <a:p>
            <a:pPr lvl="1"/>
            <a:r>
              <a:rPr lang="en-US" dirty="0" smtClean="0"/>
              <a:t>capture</a:t>
            </a:r>
            <a:r>
              <a:rPr lang="en-US" dirty="0"/>
              <a:t>, description, </a:t>
            </a:r>
            <a:r>
              <a:rPr lang="en-US" dirty="0" smtClean="0"/>
              <a:t>mode slips</a:t>
            </a:r>
          </a:p>
          <a:p>
            <a:pPr lvl="1"/>
            <a:r>
              <a:rPr lang="en-US" dirty="0" smtClean="0"/>
              <a:t>big reasons for error: “strong but </a:t>
            </a:r>
            <a:r>
              <a:rPr lang="en-US" smtClean="0"/>
              <a:t>wrong”, inattention</a:t>
            </a:r>
            <a:r>
              <a:rPr lang="en-US" dirty="0" smtClean="0"/>
              <a:t>, efficiency</a:t>
            </a:r>
            <a:endParaRPr lang="en-US" dirty="0"/>
          </a:p>
          <a:p>
            <a:r>
              <a:rPr lang="en-US" dirty="0" smtClean="0"/>
              <a:t>Error </a:t>
            </a:r>
            <a:r>
              <a:rPr lang="en-US" dirty="0"/>
              <a:t>prevention</a:t>
            </a:r>
          </a:p>
          <a:p>
            <a:pPr lvl="1"/>
            <a:r>
              <a:rPr lang="en-US" dirty="0" smtClean="0"/>
              <a:t>avoid “strong but wrong” effects</a:t>
            </a:r>
          </a:p>
          <a:p>
            <a:pPr lvl="1"/>
            <a:r>
              <a:rPr lang="en-US" dirty="0" smtClean="0"/>
              <a:t>confirmation dialogs aren’t a panacea</a:t>
            </a:r>
            <a:endParaRPr lang="en-US" dirty="0"/>
          </a:p>
          <a:p>
            <a:r>
              <a:rPr lang="en-US" dirty="0"/>
              <a:t>Error recovery</a:t>
            </a:r>
          </a:p>
          <a:p>
            <a:pPr lvl="1"/>
            <a:r>
              <a:rPr lang="en-US" dirty="0" smtClean="0"/>
              <a:t>give the user </a:t>
            </a:r>
            <a:r>
              <a:rPr lang="en-US" dirty="0"/>
              <a:t>control &amp; </a:t>
            </a:r>
            <a:r>
              <a:rPr lang="en-US" dirty="0" smtClean="0"/>
              <a:t>freedom over dialog &amp; data</a:t>
            </a:r>
            <a:endParaRPr lang="en-US" dirty="0"/>
          </a:p>
          <a:p>
            <a:pPr lvl="1"/>
            <a:r>
              <a:rPr lang="en-US" dirty="0" smtClean="0"/>
              <a:t>support undo, but know that it can be subtle</a:t>
            </a:r>
            <a:endParaRPr lang="en-US" dirty="0"/>
          </a:p>
          <a:p>
            <a:r>
              <a:rPr lang="en-US" dirty="0"/>
              <a:t>Error </a:t>
            </a:r>
            <a:r>
              <a:rPr lang="en-US" dirty="0" smtClean="0"/>
              <a:t>messages</a:t>
            </a:r>
          </a:p>
          <a:p>
            <a:pPr lvl="1"/>
            <a:r>
              <a:rPr lang="en-US" dirty="0" smtClean="0"/>
              <a:t>be specific, be polite, be non-blaming</a:t>
            </a:r>
            <a:endParaRPr lang="en-US" dirty="0"/>
          </a:p>
          <a:p>
            <a:endParaRPr lang="en-US" dirty="0"/>
          </a:p>
        </p:txBody>
      </p:sp>
      <p:sp>
        <p:nvSpPr>
          <p:cNvPr id="30724" name="Date Placeholder 3"/>
          <p:cNvSpPr>
            <a:spLocks noGrp="1"/>
          </p:cNvSpPr>
          <p:nvPr>
            <p:ph type="dt" sz="quarter" idx="10"/>
          </p:nvPr>
        </p:nvSpPr>
        <p:spPr>
          <a:noFill/>
        </p:spPr>
        <p:txBody>
          <a:bodyPr/>
          <a:lstStyle/>
          <a:p>
            <a:r>
              <a:rPr lang="en-US" smtClean="0">
                <a:solidFill>
                  <a:srgbClr val="000000"/>
                </a:solidFill>
                <a:ea typeface="Arial" charset="0"/>
              </a:rPr>
              <a:t>Spring 2013</a:t>
            </a:r>
            <a:endParaRPr lang="en-US">
              <a:solidFill>
                <a:srgbClr val="000000"/>
              </a:solidFill>
              <a:ea typeface="Arial" charset="0"/>
            </a:endParaRPr>
          </a:p>
        </p:txBody>
      </p:sp>
      <p:sp>
        <p:nvSpPr>
          <p:cNvPr id="30725" name="Footer Placeholder 4"/>
          <p:cNvSpPr>
            <a:spLocks noGrp="1"/>
          </p:cNvSpPr>
          <p:nvPr>
            <p:ph type="ftr" sz="quarter" idx="11"/>
          </p:nvPr>
        </p:nvSpPr>
        <p:spPr>
          <a:noFill/>
        </p:spPr>
        <p:txBody>
          <a:bodyPr/>
          <a:lstStyle/>
          <a:p>
            <a:r>
              <a:rPr lang="en-US" smtClean="0">
                <a:solidFill>
                  <a:srgbClr val="000000"/>
                </a:solidFill>
                <a:ea typeface="Arial" charset="0"/>
              </a:rPr>
              <a:t>6.813/6.831 User Interface Design and Implementation</a:t>
            </a:r>
            <a:endParaRPr lang="en-US">
              <a:solidFill>
                <a:srgbClr val="000000"/>
              </a:solidFill>
              <a:ea typeface="Arial" charset="0"/>
            </a:endParaRPr>
          </a:p>
        </p:txBody>
      </p:sp>
      <p:sp>
        <p:nvSpPr>
          <p:cNvPr id="30726" name="Slide Number Placeholder 5"/>
          <p:cNvSpPr>
            <a:spLocks noGrp="1"/>
          </p:cNvSpPr>
          <p:nvPr>
            <p:ph type="sldNum" sz="quarter" idx="12"/>
          </p:nvPr>
        </p:nvSpPr>
        <p:spPr>
          <a:noFill/>
        </p:spPr>
        <p:txBody>
          <a:bodyPr/>
          <a:lstStyle/>
          <a:p>
            <a:fld id="{899918D3-C402-3742-A9CA-28750C704AA6}" type="slidenum">
              <a:rPr lang="en-US">
                <a:solidFill>
                  <a:srgbClr val="000000"/>
                </a:solidFill>
              </a:rPr>
              <a:pPr/>
              <a:t>45</a:t>
            </a:fld>
            <a:endParaRPr lang="en-US">
              <a:solidFill>
                <a:srgbClr val="000000"/>
              </a:solidFill>
            </a:endParaRPr>
          </a:p>
        </p:txBody>
      </p:sp>
    </p:spTree>
    <p:extLst>
      <p:ext uri="{BB962C8B-B14F-4D97-AF65-F5344CB8AC3E}">
        <p14:creationId xmlns:p14="http://schemas.microsoft.com/office/powerpoint/2010/main" val="26051160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6"/>
          <p:cNvSpPr>
            <a:spLocks noGrp="1"/>
          </p:cNvSpPr>
          <p:nvPr>
            <p:ph type="title"/>
          </p:nvPr>
        </p:nvSpPr>
        <p:spPr/>
        <p:txBody>
          <a:bodyPr/>
          <a:lstStyle/>
          <a:p>
            <a:r>
              <a:rPr lang="en-US">
                <a:ea typeface="ＭＳ Ｐゴシック" charset="-128"/>
                <a:cs typeface="ＭＳ Ｐゴシック" charset="-128"/>
              </a:rPr>
              <a:t>Error Types</a:t>
            </a:r>
          </a:p>
        </p:txBody>
      </p:sp>
      <p:sp>
        <p:nvSpPr>
          <p:cNvPr id="24579" name="Text Placeholder 7"/>
          <p:cNvSpPr>
            <a:spLocks noGrp="1"/>
          </p:cNvSpPr>
          <p:nvPr>
            <p:ph type="body" idx="1"/>
          </p:nvPr>
        </p:nvSpPr>
        <p:spPr/>
        <p:txBody>
          <a:bodyPr/>
          <a:lstStyle/>
          <a:p>
            <a:r>
              <a:rPr lang="en-US" dirty="0">
                <a:ea typeface="Arial" charset="0"/>
              </a:rPr>
              <a:t>Slips and lapses</a:t>
            </a:r>
          </a:p>
          <a:p>
            <a:pPr lvl="1"/>
            <a:r>
              <a:rPr lang="en-US" dirty="0">
                <a:ea typeface="Arial" charset="0"/>
              </a:rPr>
              <a:t>Failure to correctly execute a procedure</a:t>
            </a:r>
          </a:p>
          <a:p>
            <a:pPr lvl="1"/>
            <a:r>
              <a:rPr lang="en-US" dirty="0">
                <a:ea typeface="Arial" charset="0"/>
              </a:rPr>
              <a:t>Slip is a failure of execution, lapse is a failure of memory</a:t>
            </a:r>
          </a:p>
          <a:p>
            <a:pPr lvl="1"/>
            <a:r>
              <a:rPr lang="en-US" dirty="0">
                <a:ea typeface="Arial" charset="0"/>
              </a:rPr>
              <a:t>Typically found in skilled behavior</a:t>
            </a:r>
          </a:p>
          <a:p>
            <a:r>
              <a:rPr lang="en-US" dirty="0">
                <a:ea typeface="Arial" charset="0"/>
              </a:rPr>
              <a:t>Mistakes</a:t>
            </a:r>
          </a:p>
          <a:p>
            <a:pPr lvl="1"/>
            <a:r>
              <a:rPr lang="en-US" dirty="0">
                <a:ea typeface="Arial" charset="0"/>
              </a:rPr>
              <a:t>Using wrong procedure for the goal</a:t>
            </a:r>
          </a:p>
          <a:p>
            <a:pPr lvl="1"/>
            <a:r>
              <a:rPr lang="en-US" dirty="0">
                <a:ea typeface="Arial" charset="0"/>
              </a:rPr>
              <a:t>Typically found in rule-based behavior or problem-solving behavior</a:t>
            </a:r>
          </a:p>
        </p:txBody>
      </p:sp>
      <p:sp>
        <p:nvSpPr>
          <p:cNvPr id="24580" name="Date Placeholder 3"/>
          <p:cNvSpPr>
            <a:spLocks noGrp="1"/>
          </p:cNvSpPr>
          <p:nvPr>
            <p:ph type="dt" sz="quarter" idx="10"/>
          </p:nvPr>
        </p:nvSpPr>
        <p:spPr>
          <a:noFill/>
        </p:spPr>
        <p:txBody>
          <a:bodyPr/>
          <a:lstStyle/>
          <a:p>
            <a:r>
              <a:rPr lang="en-US" smtClean="0"/>
              <a:t>Spring 2013</a:t>
            </a:r>
            <a:endParaRPr lang="en-US"/>
          </a:p>
        </p:txBody>
      </p:sp>
      <p:sp>
        <p:nvSpPr>
          <p:cNvPr id="24581" name="Footer Placeholder 4"/>
          <p:cNvSpPr>
            <a:spLocks noGrp="1"/>
          </p:cNvSpPr>
          <p:nvPr>
            <p:ph type="ftr" sz="quarter" idx="11"/>
          </p:nvPr>
        </p:nvSpPr>
        <p:spPr>
          <a:noFill/>
        </p:spPr>
        <p:txBody>
          <a:bodyPr/>
          <a:lstStyle/>
          <a:p>
            <a:r>
              <a:rPr lang="en-US"/>
              <a:t>6.813/6.831 User Interface Design and Implementation</a:t>
            </a:r>
          </a:p>
        </p:txBody>
      </p:sp>
      <p:sp>
        <p:nvSpPr>
          <p:cNvPr id="24582" name="Slide Number Placeholder 5"/>
          <p:cNvSpPr>
            <a:spLocks noGrp="1"/>
          </p:cNvSpPr>
          <p:nvPr>
            <p:ph type="sldNum" sz="quarter" idx="12"/>
          </p:nvPr>
        </p:nvSpPr>
        <p:spPr>
          <a:noFill/>
        </p:spPr>
        <p:txBody>
          <a:bodyPr/>
          <a:lstStyle/>
          <a:p>
            <a:fld id="{DA9B46EE-8834-9D4B-8737-2FD63BB456DA}" type="slidenum">
              <a:rPr lang="en-US"/>
              <a:pPr/>
              <a:t>5</a:t>
            </a:fld>
            <a:endParaRPr lang="en-US"/>
          </a:p>
        </p:txBody>
      </p:sp>
    </p:spTree>
    <p:extLst>
      <p:ext uri="{BB962C8B-B14F-4D97-AF65-F5344CB8AC3E}">
        <p14:creationId xmlns:p14="http://schemas.microsoft.com/office/powerpoint/2010/main" val="1293938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smtClean="0">
                <a:ea typeface="ＭＳ Ｐゴシック" charset="-128"/>
                <a:cs typeface="ＭＳ Ｐゴシック" charset="-128"/>
              </a:rPr>
              <a:t>Capture Errors</a:t>
            </a:r>
            <a:endParaRPr lang="en-US" dirty="0">
              <a:ea typeface="ＭＳ Ｐゴシック" charset="-128"/>
              <a:cs typeface="ＭＳ Ｐゴシック" charset="-128"/>
            </a:endParaRPr>
          </a:p>
        </p:txBody>
      </p:sp>
      <p:sp>
        <p:nvSpPr>
          <p:cNvPr id="26627" name="Rectangle 3"/>
          <p:cNvSpPr>
            <a:spLocks noGrp="1" noChangeArrowheads="1"/>
          </p:cNvSpPr>
          <p:nvPr>
            <p:ph type="body" idx="1"/>
          </p:nvPr>
        </p:nvSpPr>
        <p:spPr>
          <a:xfrm>
            <a:off x="685800" y="1066800"/>
            <a:ext cx="8153400" cy="5029200"/>
          </a:xfrm>
        </p:spPr>
        <p:txBody>
          <a:bodyPr/>
          <a:lstStyle/>
          <a:p>
            <a:pPr lvl="1" eaLnBrk="1" hangingPunct="1"/>
            <a:r>
              <a:rPr lang="en-US" dirty="0" smtClean="0">
                <a:ea typeface="Arial" charset="0"/>
              </a:rPr>
              <a:t>Leave </a:t>
            </a:r>
            <a:r>
              <a:rPr lang="en-US" dirty="0">
                <a:ea typeface="Arial" charset="0"/>
              </a:rPr>
              <a:t>your house and find yourself walking to school instead of where you meant to go</a:t>
            </a:r>
          </a:p>
          <a:p>
            <a:pPr lvl="1" eaLnBrk="1" hangingPunct="1"/>
            <a:endParaRPr lang="en-US" dirty="0" smtClean="0">
              <a:ea typeface="Arial" charset="0"/>
            </a:endParaRPr>
          </a:p>
          <a:p>
            <a:pPr lvl="1" eaLnBrk="1" hangingPunct="1"/>
            <a:r>
              <a:rPr lang="en-US" dirty="0" smtClean="0">
                <a:ea typeface="Arial" charset="0"/>
              </a:rPr>
              <a:t>vi  </a:t>
            </a:r>
            <a:r>
              <a:rPr lang="en-US" dirty="0">
                <a:ea typeface="Arial" charset="0"/>
              </a:rPr>
              <a:t>:w command (to save the file) vs. :</a:t>
            </a:r>
            <a:r>
              <a:rPr lang="en-US" dirty="0" err="1">
                <a:ea typeface="Arial" charset="0"/>
              </a:rPr>
              <a:t>wq</a:t>
            </a:r>
            <a:r>
              <a:rPr lang="en-US" dirty="0">
                <a:ea typeface="Arial" charset="0"/>
              </a:rPr>
              <a:t> command (to save and quit)</a:t>
            </a:r>
          </a:p>
          <a:p>
            <a:pPr lvl="1" eaLnBrk="1" hangingPunct="1"/>
            <a:endParaRPr lang="en-US" dirty="0" smtClean="0">
              <a:ea typeface="Arial" charset="0"/>
            </a:endParaRPr>
          </a:p>
          <a:p>
            <a:pPr lvl="1" eaLnBrk="1" hangingPunct="1"/>
            <a:r>
              <a:rPr lang="en-US" dirty="0" smtClean="0">
                <a:ea typeface="Arial" charset="0"/>
              </a:rPr>
              <a:t>Excel </a:t>
            </a:r>
            <a:r>
              <a:rPr lang="en-US" dirty="0">
                <a:ea typeface="Arial" charset="0"/>
              </a:rPr>
              <a:t>array formulas must be entered with Ctrl-Shift-Enter, not just </a:t>
            </a:r>
            <a:r>
              <a:rPr lang="en-US" dirty="0" smtClean="0">
                <a:ea typeface="Arial" charset="0"/>
              </a:rPr>
              <a:t>Enter</a:t>
            </a:r>
            <a:endParaRPr lang="en-US" dirty="0">
              <a:ea typeface="Arial" charset="0"/>
            </a:endParaRPr>
          </a:p>
        </p:txBody>
      </p:sp>
      <p:sp>
        <p:nvSpPr>
          <p:cNvPr id="26628" name="Date Placeholder 3"/>
          <p:cNvSpPr>
            <a:spLocks noGrp="1"/>
          </p:cNvSpPr>
          <p:nvPr>
            <p:ph type="dt" sz="quarter" idx="10"/>
          </p:nvPr>
        </p:nvSpPr>
        <p:spPr>
          <a:noFill/>
        </p:spPr>
        <p:txBody>
          <a:bodyPr/>
          <a:lstStyle/>
          <a:p>
            <a:r>
              <a:rPr lang="en-US" smtClean="0"/>
              <a:t>Spring 2013</a:t>
            </a:r>
            <a:endParaRPr lang="en-US"/>
          </a:p>
        </p:txBody>
      </p:sp>
      <p:sp>
        <p:nvSpPr>
          <p:cNvPr id="26629" name="Footer Placeholder 4"/>
          <p:cNvSpPr>
            <a:spLocks noGrp="1"/>
          </p:cNvSpPr>
          <p:nvPr>
            <p:ph type="ftr" sz="quarter" idx="11"/>
          </p:nvPr>
        </p:nvSpPr>
        <p:spPr>
          <a:noFill/>
        </p:spPr>
        <p:txBody>
          <a:bodyPr/>
          <a:lstStyle/>
          <a:p>
            <a:r>
              <a:rPr lang="en-US"/>
              <a:t>6.813/6.831 User Interface Design and Implementation</a:t>
            </a:r>
          </a:p>
        </p:txBody>
      </p:sp>
      <p:sp>
        <p:nvSpPr>
          <p:cNvPr id="26630" name="Slide Number Placeholder 5"/>
          <p:cNvSpPr>
            <a:spLocks noGrp="1"/>
          </p:cNvSpPr>
          <p:nvPr>
            <p:ph type="sldNum" sz="quarter" idx="12"/>
          </p:nvPr>
        </p:nvSpPr>
        <p:spPr>
          <a:noFill/>
        </p:spPr>
        <p:txBody>
          <a:bodyPr/>
          <a:lstStyle/>
          <a:p>
            <a:fld id="{CEC05C0B-5A99-464C-ABBC-DB4930D5976A}" type="slidenum">
              <a:rPr lang="en-US"/>
              <a:pPr/>
              <a:t>6</a:t>
            </a:fld>
            <a:endParaRPr lang="en-US"/>
          </a:p>
        </p:txBody>
      </p:sp>
      <p:pic>
        <p:nvPicPr>
          <p:cNvPr id="2" name="Picture 1"/>
          <p:cNvPicPr>
            <a:picLocks noChangeAspect="1"/>
          </p:cNvPicPr>
          <p:nvPr/>
        </p:nvPicPr>
        <p:blipFill>
          <a:blip r:embed="rId3"/>
          <a:stretch>
            <a:fillRect/>
          </a:stretch>
        </p:blipFill>
        <p:spPr>
          <a:xfrm>
            <a:off x="2743200" y="3962400"/>
            <a:ext cx="2946400" cy="1473200"/>
          </a:xfrm>
          <a:prstGeom prst="rect">
            <a:avLst/>
          </a:prstGeom>
        </p:spPr>
      </p:pic>
    </p:spTree>
    <p:extLst>
      <p:ext uri="{BB962C8B-B14F-4D97-AF65-F5344CB8AC3E}">
        <p14:creationId xmlns:p14="http://schemas.microsoft.com/office/powerpoint/2010/main" val="10358628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Errors</a:t>
            </a:r>
            <a:endParaRPr lang="en-US" dirty="0"/>
          </a:p>
        </p:txBody>
      </p:sp>
      <p:sp>
        <p:nvSpPr>
          <p:cNvPr id="3" name="Text Placeholder 2"/>
          <p:cNvSpPr>
            <a:spLocks noGrp="1"/>
          </p:cNvSpPr>
          <p:nvPr>
            <p:ph type="body" idx="1"/>
          </p:nvPr>
        </p:nvSpPr>
        <p:spPr/>
        <p:txBody>
          <a:bodyPr/>
          <a:lstStyle/>
          <a:p>
            <a:pPr eaLnBrk="1" hangingPunct="1"/>
            <a:endParaRPr lang="en-US" dirty="0" smtClean="0"/>
          </a:p>
          <a:p>
            <a:pPr eaLnBrk="1" hangingPunct="1"/>
            <a:endParaRPr lang="en-US" dirty="0"/>
          </a:p>
          <a:p>
            <a:pPr eaLnBrk="1" hangingPunct="1"/>
            <a:endParaRPr lang="en-US" dirty="0" smtClean="0"/>
          </a:p>
          <a:p>
            <a:pPr eaLnBrk="1" hangingPunct="1"/>
            <a:endParaRPr lang="en-US" dirty="0"/>
          </a:p>
          <a:p>
            <a:pPr eaLnBrk="1" hangingPunct="1"/>
            <a:endParaRPr lang="en-US" dirty="0" smtClean="0"/>
          </a:p>
          <a:p>
            <a:pPr eaLnBrk="1" hangingPunct="1"/>
            <a:endParaRPr lang="en-US" dirty="0"/>
          </a:p>
          <a:p>
            <a:pPr eaLnBrk="1" hangingPunct="1"/>
            <a:endParaRPr lang="en-US" dirty="0" smtClean="0"/>
          </a:p>
          <a:p>
            <a:pPr eaLnBrk="1" hangingPunct="1"/>
            <a:endParaRPr lang="en-US" dirty="0"/>
          </a:p>
          <a:p>
            <a:pPr eaLnBrk="1" hangingPunct="1"/>
            <a:endParaRPr lang="en-US" dirty="0" smtClean="0"/>
          </a:p>
          <a:p>
            <a:pPr eaLnBrk="1" hangingPunct="1"/>
            <a:r>
              <a:rPr lang="en-US" dirty="0"/>
              <a:t>C</a:t>
            </a:r>
            <a:r>
              <a:rPr lang="en-US" dirty="0" smtClean="0"/>
              <a:t>onsistency (</a:t>
            </a:r>
            <a:r>
              <a:rPr lang="en-US" i="1" dirty="0" smtClean="0"/>
              <a:t>same</a:t>
            </a:r>
            <a:r>
              <a:rPr lang="en-US" dirty="0" smtClean="0"/>
              <a:t>) is good for learning</a:t>
            </a:r>
          </a:p>
          <a:p>
            <a:pPr eaLnBrk="1" hangingPunct="1"/>
            <a:r>
              <a:rPr lang="en-US" dirty="0" smtClean="0"/>
              <a:t>Inadvertent similarity (</a:t>
            </a:r>
            <a:r>
              <a:rPr lang="en-US" i="1" dirty="0" smtClean="0"/>
              <a:t>close-but-not-quite</a:t>
            </a:r>
            <a:r>
              <a:rPr lang="en-US" dirty="0" smtClean="0"/>
              <a:t>) is bad for safety</a:t>
            </a:r>
            <a:endParaRPr lang="en-US" dirty="0"/>
          </a:p>
          <a:p>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7</a:t>
            </a:fld>
            <a:endParaRPr lang="en-US"/>
          </a:p>
        </p:txBody>
      </p:sp>
      <p:pic>
        <p:nvPicPr>
          <p:cNvPr id="8" name="Picture 7"/>
          <p:cNvPicPr>
            <a:picLocks noChangeAspect="1"/>
          </p:cNvPicPr>
          <p:nvPr/>
        </p:nvPicPr>
        <p:blipFill>
          <a:blip r:embed="rId3"/>
          <a:stretch>
            <a:fillRect/>
          </a:stretch>
        </p:blipFill>
        <p:spPr>
          <a:xfrm>
            <a:off x="1981200" y="1066800"/>
            <a:ext cx="1168400" cy="1739900"/>
          </a:xfrm>
          <a:prstGeom prst="rect">
            <a:avLst/>
          </a:prstGeom>
        </p:spPr>
      </p:pic>
      <p:pic>
        <p:nvPicPr>
          <p:cNvPr id="9" name="Picture 8"/>
          <p:cNvPicPr>
            <a:picLocks noChangeAspect="1"/>
          </p:cNvPicPr>
          <p:nvPr/>
        </p:nvPicPr>
        <p:blipFill>
          <a:blip r:embed="rId4"/>
          <a:stretch>
            <a:fillRect/>
          </a:stretch>
        </p:blipFill>
        <p:spPr>
          <a:xfrm>
            <a:off x="457200" y="1143000"/>
            <a:ext cx="1600200" cy="1600200"/>
          </a:xfrm>
          <a:prstGeom prst="rect">
            <a:avLst/>
          </a:prstGeom>
        </p:spPr>
      </p:pic>
      <p:grpSp>
        <p:nvGrpSpPr>
          <p:cNvPr id="18" name="Group 17"/>
          <p:cNvGrpSpPr/>
          <p:nvPr/>
        </p:nvGrpSpPr>
        <p:grpSpPr>
          <a:xfrm>
            <a:off x="990600" y="3429000"/>
            <a:ext cx="2095120" cy="781110"/>
            <a:chOff x="4419600" y="1524000"/>
            <a:chExt cx="2095120" cy="781110"/>
          </a:xfrm>
        </p:grpSpPr>
        <p:sp>
          <p:nvSpPr>
            <p:cNvPr id="11" name="Rectangle 10"/>
            <p:cNvSpPr/>
            <p:nvPr/>
          </p:nvSpPr>
          <p:spPr>
            <a:xfrm>
              <a:off x="4419600" y="1905000"/>
              <a:ext cx="2095120" cy="400110"/>
            </a:xfrm>
            <a:prstGeom prst="rect">
              <a:avLst/>
            </a:prstGeom>
          </p:spPr>
          <p:txBody>
            <a:bodyPr wrap="none">
              <a:spAutoFit/>
            </a:bodyPr>
            <a:lstStyle/>
            <a:p>
              <a:r>
                <a:rPr lang="en-US" dirty="0"/>
                <a:t>Kenmore Station</a:t>
              </a:r>
            </a:p>
          </p:txBody>
        </p:sp>
        <p:sp>
          <p:nvSpPr>
            <p:cNvPr id="12" name="Rectangle 11"/>
            <p:cNvSpPr/>
            <p:nvPr/>
          </p:nvSpPr>
          <p:spPr>
            <a:xfrm>
              <a:off x="4419600" y="1524000"/>
              <a:ext cx="1910023" cy="400110"/>
            </a:xfrm>
            <a:prstGeom prst="rect">
              <a:avLst/>
            </a:prstGeom>
          </p:spPr>
          <p:txBody>
            <a:bodyPr wrap="none">
              <a:spAutoFit/>
            </a:bodyPr>
            <a:lstStyle/>
            <a:p>
              <a:r>
                <a:rPr lang="en-US" dirty="0" smtClean="0"/>
                <a:t>Kendall Station</a:t>
              </a:r>
              <a:endParaRPr lang="en-US" dirty="0"/>
            </a:p>
          </p:txBody>
        </p:sp>
      </p:grpSp>
      <p:pic>
        <p:nvPicPr>
          <p:cNvPr id="14" name="Picture 13"/>
          <p:cNvPicPr>
            <a:picLocks noChangeAspect="1"/>
          </p:cNvPicPr>
          <p:nvPr/>
        </p:nvPicPr>
        <p:blipFill>
          <a:blip r:embed="rId5"/>
          <a:stretch>
            <a:fillRect/>
          </a:stretch>
        </p:blipFill>
        <p:spPr>
          <a:xfrm>
            <a:off x="3657600" y="1066800"/>
            <a:ext cx="1350809" cy="1803400"/>
          </a:xfrm>
          <a:prstGeom prst="rect">
            <a:avLst/>
          </a:prstGeom>
        </p:spPr>
      </p:pic>
      <p:pic>
        <p:nvPicPr>
          <p:cNvPr id="15" name="Picture 14"/>
          <p:cNvPicPr>
            <a:picLocks noChangeAspect="1"/>
          </p:cNvPicPr>
          <p:nvPr/>
        </p:nvPicPr>
        <p:blipFill>
          <a:blip r:embed="rId5"/>
          <a:stretch>
            <a:fillRect/>
          </a:stretch>
        </p:blipFill>
        <p:spPr>
          <a:xfrm>
            <a:off x="4821391" y="1066800"/>
            <a:ext cx="1350809" cy="1803400"/>
          </a:xfrm>
          <a:prstGeom prst="rect">
            <a:avLst/>
          </a:prstGeom>
        </p:spPr>
      </p:pic>
      <p:sp>
        <p:nvSpPr>
          <p:cNvPr id="16" name="TextBox 15"/>
          <p:cNvSpPr txBox="1"/>
          <p:nvPr/>
        </p:nvSpPr>
        <p:spPr>
          <a:xfrm>
            <a:off x="3983395" y="1752600"/>
            <a:ext cx="479631" cy="369332"/>
          </a:xfrm>
          <a:prstGeom prst="rect">
            <a:avLst/>
          </a:prstGeom>
          <a:noFill/>
        </p:spPr>
        <p:txBody>
          <a:bodyPr wrap="none" rtlCol="0">
            <a:spAutoFit/>
          </a:bodyPr>
          <a:lstStyle/>
          <a:p>
            <a:r>
              <a:rPr lang="en-US" sz="1800" dirty="0" smtClean="0"/>
              <a:t>OJ</a:t>
            </a:r>
            <a:endParaRPr lang="en-US" sz="1800" dirty="0"/>
          </a:p>
        </p:txBody>
      </p:sp>
      <p:sp>
        <p:nvSpPr>
          <p:cNvPr id="17" name="TextBox 16"/>
          <p:cNvSpPr txBox="1"/>
          <p:nvPr/>
        </p:nvSpPr>
        <p:spPr>
          <a:xfrm>
            <a:off x="5181600" y="1764268"/>
            <a:ext cx="530915" cy="369332"/>
          </a:xfrm>
          <a:prstGeom prst="rect">
            <a:avLst/>
          </a:prstGeom>
          <a:noFill/>
        </p:spPr>
        <p:txBody>
          <a:bodyPr wrap="none" rtlCol="0">
            <a:spAutoFit/>
          </a:bodyPr>
          <a:lstStyle/>
          <a:p>
            <a:r>
              <a:rPr lang="en-US" sz="1800" dirty="0" smtClean="0">
                <a:latin typeface="Arial Narrow"/>
                <a:cs typeface="Arial Narrow"/>
              </a:rPr>
              <a:t>Milk</a:t>
            </a:r>
            <a:endParaRPr lang="en-US" sz="1800" dirty="0">
              <a:latin typeface="Arial Narrow"/>
              <a:cs typeface="Arial Narrow"/>
            </a:endParaRPr>
          </a:p>
        </p:txBody>
      </p:sp>
      <p:sp>
        <p:nvSpPr>
          <p:cNvPr id="21" name="Rectangle 20"/>
          <p:cNvSpPr/>
          <p:nvPr/>
        </p:nvSpPr>
        <p:spPr>
          <a:xfrm>
            <a:off x="4038600" y="3505200"/>
            <a:ext cx="1539579" cy="400110"/>
          </a:xfrm>
          <a:prstGeom prst="rect">
            <a:avLst/>
          </a:prstGeom>
        </p:spPr>
        <p:txBody>
          <a:bodyPr wrap="none">
            <a:spAutoFit/>
          </a:bodyPr>
          <a:lstStyle/>
          <a:p>
            <a:r>
              <a:rPr lang="en-US" dirty="0" smtClean="0"/>
              <a:t>6.813/6.831</a:t>
            </a:r>
            <a:endParaRPr lang="en-US" dirty="0"/>
          </a:p>
        </p:txBody>
      </p:sp>
      <p:pic>
        <p:nvPicPr>
          <p:cNvPr id="22" name="Picture 21"/>
          <p:cNvPicPr>
            <a:picLocks noChangeAspect="1"/>
          </p:cNvPicPr>
          <p:nvPr/>
        </p:nvPicPr>
        <p:blipFill rotWithShape="1">
          <a:blip r:embed="rId6"/>
          <a:srcRect r="46794"/>
          <a:stretch/>
        </p:blipFill>
        <p:spPr>
          <a:xfrm>
            <a:off x="6477000" y="1295400"/>
            <a:ext cx="2533952" cy="3429000"/>
          </a:xfrm>
          <a:prstGeom prst="rect">
            <a:avLst/>
          </a:prstGeom>
        </p:spPr>
      </p:pic>
    </p:spTree>
    <p:extLst>
      <p:ext uri="{BB962C8B-B14F-4D97-AF65-F5344CB8AC3E}">
        <p14:creationId xmlns:p14="http://schemas.microsoft.com/office/powerpoint/2010/main" val="1190966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Description-Slip Pitfalls</a:t>
            </a:r>
            <a:endParaRPr lang="en-US" dirty="0"/>
          </a:p>
        </p:txBody>
      </p:sp>
      <p:sp>
        <p:nvSpPr>
          <p:cNvPr id="4" name="Date Placeholder 3"/>
          <p:cNvSpPr>
            <a:spLocks noGrp="1"/>
          </p:cNvSpPr>
          <p:nvPr>
            <p:ph type="dt" sz="half" idx="10"/>
          </p:nvPr>
        </p:nvSpPr>
        <p:spPr/>
        <p:txBody>
          <a:bodyPr/>
          <a:lstStyle/>
          <a:p>
            <a:pPr>
              <a:defRPr/>
            </a:pPr>
            <a:r>
              <a:rPr lang="en-US" smtClean="0">
                <a:solidFill>
                  <a:srgbClr val="000000"/>
                </a:solidFill>
              </a:rPr>
              <a:t>Spring 2013</a:t>
            </a:r>
            <a:endParaRPr lang="en-US">
              <a:solidFill>
                <a:srgbClr val="000000"/>
              </a:solidFill>
            </a:endParaRPr>
          </a:p>
        </p:txBody>
      </p:sp>
      <p:sp>
        <p:nvSpPr>
          <p:cNvPr id="5" name="Footer Placeholder 4"/>
          <p:cNvSpPr>
            <a:spLocks noGrp="1"/>
          </p:cNvSpPr>
          <p:nvPr>
            <p:ph type="ftr" sz="quarter" idx="11"/>
          </p:nvPr>
        </p:nvSpPr>
        <p:spPr/>
        <p:txBody>
          <a:bodyPr/>
          <a:lstStyle/>
          <a:p>
            <a:pPr>
              <a:defRPr/>
            </a:pPr>
            <a:r>
              <a:rPr lang="en-US" smtClean="0">
                <a:solidFill>
                  <a:srgbClr val="000000"/>
                </a:solidFill>
              </a:rPr>
              <a:t>6.813/6.831 User Interface Design and Implementation</a:t>
            </a:r>
            <a:endParaRPr lang="en-US">
              <a:solidFill>
                <a:srgbClr val="000000"/>
              </a:solidFill>
            </a:endParaRPr>
          </a:p>
        </p:txBody>
      </p:sp>
      <p:sp>
        <p:nvSpPr>
          <p:cNvPr id="6" name="Slide Number Placeholder 5"/>
          <p:cNvSpPr>
            <a:spLocks noGrp="1"/>
          </p:cNvSpPr>
          <p:nvPr>
            <p:ph type="sldNum" sz="quarter" idx="12"/>
          </p:nvPr>
        </p:nvSpPr>
        <p:spPr/>
        <p:txBody>
          <a:bodyPr/>
          <a:lstStyle/>
          <a:p>
            <a:fld id="{2E8AB646-5AEA-3B49-9CF6-25E07660F97B}" type="slidenum">
              <a:rPr lang="en-US" smtClean="0">
                <a:solidFill>
                  <a:srgbClr val="000000"/>
                </a:solidFill>
              </a:rPr>
              <a:pPr/>
              <a:t>8</a:t>
            </a:fld>
            <a:endParaRPr lang="en-US">
              <a:solidFill>
                <a:srgbClr val="000000"/>
              </a:solidFill>
            </a:endParaRPr>
          </a:p>
        </p:txBody>
      </p:sp>
    </p:spTree>
    <p:extLst>
      <p:ext uri="{BB962C8B-B14F-4D97-AF65-F5344CB8AC3E}">
        <p14:creationId xmlns:p14="http://schemas.microsoft.com/office/powerpoint/2010/main" val="405330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ea typeface="ＭＳ Ｐゴシック" charset="-128"/>
                <a:cs typeface="ＭＳ Ｐゴシック" charset="-128"/>
              </a:rPr>
              <a:t>Mode Error</a:t>
            </a:r>
          </a:p>
        </p:txBody>
      </p:sp>
      <p:sp>
        <p:nvSpPr>
          <p:cNvPr id="30723" name="Rectangle 3"/>
          <p:cNvSpPr>
            <a:spLocks noGrp="1" noChangeArrowheads="1"/>
          </p:cNvSpPr>
          <p:nvPr>
            <p:ph type="body" idx="1"/>
          </p:nvPr>
        </p:nvSpPr>
        <p:spPr/>
        <p:txBody>
          <a:bodyPr/>
          <a:lstStyle/>
          <a:p>
            <a:pPr eaLnBrk="1" hangingPunct="1"/>
            <a:r>
              <a:rPr lang="en-US">
                <a:ea typeface="Arial" charset="0"/>
              </a:rPr>
              <a:t>Modes: states in which actions have different meanings</a:t>
            </a:r>
          </a:p>
          <a:p>
            <a:pPr lvl="1" eaLnBrk="1" hangingPunct="1"/>
            <a:r>
              <a:rPr lang="en-US">
                <a:ea typeface="Arial" charset="0"/>
              </a:rPr>
              <a:t>Vi</a:t>
            </a:r>
            <a:r>
              <a:rPr lang="en-US">
                <a:latin typeface="Verdana" charset="0"/>
                <a:ea typeface="Arial" charset="0"/>
              </a:rPr>
              <a:t>’</a:t>
            </a:r>
            <a:r>
              <a:rPr lang="en-US">
                <a:ea typeface="Arial" charset="0"/>
              </a:rPr>
              <a:t>s insert mode vs. command mode</a:t>
            </a:r>
          </a:p>
          <a:p>
            <a:pPr lvl="1" eaLnBrk="1" hangingPunct="1"/>
            <a:r>
              <a:rPr lang="en-US">
                <a:ea typeface="Arial" charset="0"/>
              </a:rPr>
              <a:t>Caps Lock</a:t>
            </a:r>
          </a:p>
          <a:p>
            <a:pPr lvl="1" eaLnBrk="1" hangingPunct="1"/>
            <a:r>
              <a:rPr lang="en-US">
                <a:ea typeface="Arial" charset="0"/>
              </a:rPr>
              <a:t>Drawing palette</a:t>
            </a:r>
          </a:p>
        </p:txBody>
      </p:sp>
      <p:sp>
        <p:nvSpPr>
          <p:cNvPr id="30724" name="Date Placeholder 3"/>
          <p:cNvSpPr>
            <a:spLocks noGrp="1"/>
          </p:cNvSpPr>
          <p:nvPr>
            <p:ph type="dt" sz="quarter" idx="10"/>
          </p:nvPr>
        </p:nvSpPr>
        <p:spPr>
          <a:noFill/>
        </p:spPr>
        <p:txBody>
          <a:bodyPr/>
          <a:lstStyle/>
          <a:p>
            <a:r>
              <a:rPr lang="en-US" smtClean="0"/>
              <a:t>Spring 2013</a:t>
            </a:r>
            <a:endParaRPr lang="en-US"/>
          </a:p>
        </p:txBody>
      </p:sp>
      <p:sp>
        <p:nvSpPr>
          <p:cNvPr id="30725" name="Footer Placeholder 4"/>
          <p:cNvSpPr>
            <a:spLocks noGrp="1"/>
          </p:cNvSpPr>
          <p:nvPr>
            <p:ph type="ftr" sz="quarter" idx="11"/>
          </p:nvPr>
        </p:nvSpPr>
        <p:spPr>
          <a:noFill/>
        </p:spPr>
        <p:txBody>
          <a:bodyPr/>
          <a:lstStyle/>
          <a:p>
            <a:r>
              <a:rPr lang="en-US"/>
              <a:t>6.813/6.831 User Interface Design and Implementation</a:t>
            </a:r>
          </a:p>
        </p:txBody>
      </p:sp>
      <p:sp>
        <p:nvSpPr>
          <p:cNvPr id="30726" name="Slide Number Placeholder 5"/>
          <p:cNvSpPr>
            <a:spLocks noGrp="1"/>
          </p:cNvSpPr>
          <p:nvPr>
            <p:ph type="sldNum" sz="quarter" idx="12"/>
          </p:nvPr>
        </p:nvSpPr>
        <p:spPr>
          <a:noFill/>
        </p:spPr>
        <p:txBody>
          <a:bodyPr/>
          <a:lstStyle/>
          <a:p>
            <a:fld id="{76E65453-515C-2440-8E60-3CBF997426AA}" type="slidenum">
              <a:rPr lang="en-US"/>
              <a:pPr/>
              <a:t>9</a:t>
            </a:fld>
            <a:endParaRPr lang="en-US"/>
          </a:p>
        </p:txBody>
      </p:sp>
      <p:grpSp>
        <p:nvGrpSpPr>
          <p:cNvPr id="30727" name="Group 4"/>
          <p:cNvGrpSpPr>
            <a:grpSpLocks/>
          </p:cNvGrpSpPr>
          <p:nvPr/>
        </p:nvGrpSpPr>
        <p:grpSpPr bwMode="auto">
          <a:xfrm>
            <a:off x="6858000" y="2514600"/>
            <a:ext cx="1838325" cy="2733675"/>
            <a:chOff x="3024" y="918"/>
            <a:chExt cx="1830" cy="2538"/>
          </a:xfrm>
        </p:grpSpPr>
        <p:pic>
          <p:nvPicPr>
            <p:cNvPr id="30728" name="Picture 5"/>
            <p:cNvPicPr>
              <a:picLocks noChangeAspect="1" noChangeArrowheads="1"/>
            </p:cNvPicPr>
            <p:nvPr/>
          </p:nvPicPr>
          <p:blipFill>
            <a:blip r:embed="rId3"/>
            <a:srcRect/>
            <a:stretch>
              <a:fillRect/>
            </a:stretch>
          </p:blipFill>
          <p:spPr bwMode="auto">
            <a:xfrm>
              <a:off x="3024" y="918"/>
              <a:ext cx="1830" cy="2538"/>
            </a:xfrm>
            <a:prstGeom prst="rect">
              <a:avLst/>
            </a:prstGeom>
            <a:noFill/>
            <a:ln w="25400">
              <a:noFill/>
              <a:miter lim="800000"/>
              <a:headEnd/>
              <a:tailEnd type="none" w="lg" len="lg"/>
            </a:ln>
          </p:spPr>
        </p:pic>
        <p:sp>
          <p:nvSpPr>
            <p:cNvPr id="30729" name="Line 6"/>
            <p:cNvSpPr>
              <a:spLocks noChangeShapeType="1"/>
            </p:cNvSpPr>
            <p:nvPr/>
          </p:nvSpPr>
          <p:spPr bwMode="auto">
            <a:xfrm flipV="1">
              <a:off x="4080" y="1782"/>
              <a:ext cx="96" cy="96"/>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grpSp>
    </p:spTree>
    <p:extLst>
      <p:ext uri="{BB962C8B-B14F-4D97-AF65-F5344CB8AC3E}">
        <p14:creationId xmlns:p14="http://schemas.microsoft.com/office/powerpoint/2010/main" val="68001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mit-6893</Template>
  <TotalTime>4928</TotalTime>
  <Words>9099</Words>
  <Application>Microsoft Macintosh PowerPoint</Application>
  <PresentationFormat>Letter Paper (8.5x11 in)</PresentationFormat>
  <Paragraphs>527</Paragraphs>
  <Slides>45</Slides>
  <Notes>39</Notes>
  <HiddenSlides>0</HiddenSlides>
  <MMClips>0</MMClips>
  <ScaleCrop>false</ScaleCrop>
  <HeadingPairs>
    <vt:vector size="4" baseType="variant">
      <vt:variant>
        <vt:lpstr>Theme</vt:lpstr>
      </vt:variant>
      <vt:variant>
        <vt:i4>2</vt:i4>
      </vt:variant>
      <vt:variant>
        <vt:lpstr>Slide Titles</vt:lpstr>
      </vt:variant>
      <vt:variant>
        <vt:i4>45</vt:i4>
      </vt:variant>
    </vt:vector>
  </HeadingPairs>
  <TitlesOfParts>
    <vt:vector size="47" baseType="lpstr">
      <vt:lpstr>mit-6893</vt:lpstr>
      <vt:lpstr>1_mit-6893</vt:lpstr>
      <vt:lpstr>L5: Safety</vt:lpstr>
      <vt:lpstr>UI Hall of Fame or Shame?</vt:lpstr>
      <vt:lpstr>Today’s Topics</vt:lpstr>
      <vt:lpstr>Human Error</vt:lpstr>
      <vt:lpstr>Error Types</vt:lpstr>
      <vt:lpstr>Capture Errors</vt:lpstr>
      <vt:lpstr>Description Errors</vt:lpstr>
      <vt:lpstr>More Description-Slip Pitfalls</vt:lpstr>
      <vt:lpstr>Mode Error</vt:lpstr>
      <vt:lpstr>Causes of Slips</vt:lpstr>
      <vt:lpstr>Picoquiz</vt:lpstr>
      <vt:lpstr>Error Prevention</vt:lpstr>
      <vt:lpstr>Safety from Capture Errors</vt:lpstr>
      <vt:lpstr>Safety from Description Errors</vt:lpstr>
      <vt:lpstr>Safety from Mode Errors</vt:lpstr>
      <vt:lpstr>Confirmation Dialogs</vt:lpstr>
      <vt:lpstr>Picoquiz</vt:lpstr>
      <vt:lpstr>User Control &amp; Freedom</vt:lpstr>
      <vt:lpstr>User Control &amp; Freedom</vt:lpstr>
      <vt:lpstr>Clearly Marked Exits</vt:lpstr>
      <vt:lpstr>Wizard vs. Center Stage: Who’s in Control?</vt:lpstr>
      <vt:lpstr>Manual Overrides for Automatic Systems</vt:lpstr>
      <vt:lpstr>Never Ask Me Again</vt:lpstr>
      <vt:lpstr>User Control Over Data</vt:lpstr>
      <vt:lpstr>No Arbitrary Limits on User-Defined Names</vt:lpstr>
      <vt:lpstr>Picoquiz</vt:lpstr>
      <vt:lpstr>Undo</vt:lpstr>
      <vt:lpstr>Support Undo</vt:lpstr>
      <vt:lpstr>Forming a Mental Model of Undo</vt:lpstr>
      <vt:lpstr>What stream of actions will be undone?</vt:lpstr>
      <vt:lpstr>How is the stream divided into units?</vt:lpstr>
      <vt:lpstr>Which actions are undoable?</vt:lpstr>
      <vt:lpstr>How much state is recovered?</vt:lpstr>
      <vt:lpstr>How far back can you undo?</vt:lpstr>
      <vt:lpstr>Curious Case Study: Outlook Sticky Notes</vt:lpstr>
      <vt:lpstr>Design Principles for Undo</vt:lpstr>
      <vt:lpstr>Picoquiz</vt:lpstr>
      <vt:lpstr>Error Messages</vt:lpstr>
      <vt:lpstr>Writing Error Message Dialogs</vt:lpstr>
      <vt:lpstr>Be Precise and Comprehensible</vt:lpstr>
      <vt:lpstr>Suggest Reasons and Solutions</vt:lpstr>
      <vt:lpstr>Be Polite</vt:lpstr>
      <vt:lpstr>Avoid Loaded Words</vt:lpstr>
      <vt:lpstr>Picoquiz</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Rob Miller</cp:lastModifiedBy>
  <cp:revision>870</cp:revision>
  <cp:lastPrinted>2012-02-22T17:05:16Z</cp:lastPrinted>
  <dcterms:created xsi:type="dcterms:W3CDTF">2011-02-02T13:01:24Z</dcterms:created>
  <dcterms:modified xsi:type="dcterms:W3CDTF">2013-03-04T16:31:19Z</dcterms:modified>
</cp:coreProperties>
</file>