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
  </p:notesMasterIdLst>
  <p:sldIdLst>
    <p:sldId id="256" r:id="rId2"/>
    <p:sldId id="264" r:id="rId3"/>
    <p:sldId id="257" r:id="rId4"/>
    <p:sldId id="261" r:id="rId5"/>
    <p:sldId id="258" r:id="rId6"/>
    <p:sldId id="259"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E6B96D-5F78-4F1F-94EF-421A7B1F87FA}" v="689" dt="2018-04-30T21:10:46.815"/>
    <p1510:client id="{B25A611C-5569-474D-9D2E-14ECD7BCFD46}" v="386" dt="2018-04-30T20:54:28.494"/>
    <p1510:client id="{612CB61D-5DE1-4E6C-AFC7-1DF01804AE1A}" v="59" dt="2018-04-30T21:13:45.3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D06720-CEC9-4C74-A37D-7B717B4E4FE2}" type="datetimeFigureOut">
              <a:rPr lang="en-US"/>
              <a:t>4/30/2018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6FE60A-8C5E-464C-89ED-6302D41CE761}" type="slidenum">
              <a:rPr lang="en-US"/>
              <a:t>‹#›</a:t>
            </a:fld>
            <a:endParaRPr lang="en-US"/>
          </a:p>
        </p:txBody>
      </p:sp>
    </p:spTree>
    <p:extLst>
      <p:ext uri="{BB962C8B-B14F-4D97-AF65-F5344CB8AC3E}">
        <p14:creationId xmlns:p14="http://schemas.microsoft.com/office/powerpoint/2010/main" val="2276065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endParaRPr lang="en-US">
              <a:cs typeface="Calibri"/>
            </a:endParaRPr>
          </a:p>
        </p:txBody>
      </p:sp>
      <p:sp>
        <p:nvSpPr>
          <p:cNvPr id="4" name="Slide Number Placeholder 3"/>
          <p:cNvSpPr>
            <a:spLocks noGrp="1"/>
          </p:cNvSpPr>
          <p:nvPr>
            <p:ph type="sldNum" sz="quarter" idx="10"/>
          </p:nvPr>
        </p:nvSpPr>
        <p:spPr/>
        <p:txBody>
          <a:bodyPr/>
          <a:lstStyle/>
          <a:p>
            <a:fld id="{E86FE60A-8C5E-464C-89ED-6302D41CE761}" type="slidenum">
              <a:rPr lang="en-US"/>
              <a:t>1</a:t>
            </a:fld>
            <a:endParaRPr lang="en-US"/>
          </a:p>
        </p:txBody>
      </p:sp>
    </p:spTree>
    <p:extLst>
      <p:ext uri="{BB962C8B-B14F-4D97-AF65-F5344CB8AC3E}">
        <p14:creationId xmlns:p14="http://schemas.microsoft.com/office/powerpoint/2010/main" val="2073387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case of ethics is focused on the exploitation of Facebook's primary business model, which is the creation of personalized advertising based on user data, to harvest and distribute user data to possibly influence the outcome of the 2016 presidential election. An app created by Dr. Aleksandr Kogan of Cambridge University, gave Kogan permission to access user data for all those who downloaded the app, as well as their friends. Although only 270,000 users downloaded the application, its reach extended to over 50 million users. Dr. Kogan shared these data with Cambridge Analytica, a company brought on by the 2016 Trump campaign, which allowed the campaign to create extremely specific political advertisements to those whose data had been shared.</a:t>
            </a:r>
          </a:p>
          <a:p>
            <a:r>
              <a:rPr lang="en-US"/>
              <a:t>After recognizing this incident, Facebook removed Kogan's app, and requested that the shared information be destroyed. Cambridge Analytica claimed to have destroyed all information, but the truth of the statement is subject to much doubt. Facebook has also come under fire due to their reactions to the sharing of this data, as the company did not notify affected users about their data being shared and did not place sufficient pressure on Cambridge Analytica to destroy the information.</a:t>
            </a:r>
          </a:p>
        </p:txBody>
      </p:sp>
      <p:sp>
        <p:nvSpPr>
          <p:cNvPr id="4" name="Slide Number Placeholder 3"/>
          <p:cNvSpPr>
            <a:spLocks noGrp="1"/>
          </p:cNvSpPr>
          <p:nvPr>
            <p:ph type="sldNum" sz="quarter" idx="10"/>
          </p:nvPr>
        </p:nvSpPr>
        <p:spPr/>
        <p:txBody>
          <a:bodyPr/>
          <a:lstStyle/>
          <a:p>
            <a:fld id="{E86FE60A-8C5E-464C-89ED-6302D41CE761}" type="slidenum">
              <a:rPr lang="en-US"/>
              <a:t>2</a:t>
            </a:fld>
            <a:endParaRPr lang="en-US"/>
          </a:p>
        </p:txBody>
      </p:sp>
    </p:spTree>
    <p:extLst>
      <p:ext uri="{BB962C8B-B14F-4D97-AF65-F5344CB8AC3E}">
        <p14:creationId xmlns:p14="http://schemas.microsoft.com/office/powerpoint/2010/main" val="3774170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846CE7D5-CF57-46EF-B807-FDD0502418D4}" type="datetimeFigureOut">
              <a:rPr lang="en-US" smtClean="0"/>
              <a:t>4/30/2018</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2076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54952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04672" y="320040"/>
            <a:ext cx="3657600" cy="320040"/>
          </a:xfrm>
        </p:spPr>
        <p:txBody>
          <a:bodyPr/>
          <a:lstStyle/>
          <a:p>
            <a:fld id="{846CE7D5-CF57-46EF-B807-FDD0502418D4}" type="datetimeFigureOut">
              <a:rPr lang="en-US" smtClean="0"/>
              <a:t>4/30/2018</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31263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50890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846CE7D5-CF57-46EF-B807-FDD0502418D4}" type="datetimeFigureOut">
              <a:rPr lang="en-US" smtClean="0"/>
              <a:t>4/30/2018</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86394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04672" y="320040"/>
            <a:ext cx="3657600" cy="320040"/>
          </a:xfrm>
        </p:spPr>
        <p:txBody>
          <a:bodyPr/>
          <a:lstStyle/>
          <a:p>
            <a:fld id="{846CE7D5-CF57-46EF-B807-FDD0502418D4}" type="datetimeFigureOut">
              <a:rPr lang="en-US" smtClean="0"/>
              <a:t>4/30/2018</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33710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04672" y="320040"/>
            <a:ext cx="3657600" cy="320040"/>
          </a:xfrm>
        </p:spPr>
        <p:txBody>
          <a:bodyPr/>
          <a:lstStyle/>
          <a:p>
            <a:fld id="{846CE7D5-CF57-46EF-B807-FDD0502418D4}" type="datetimeFigureOut">
              <a:rPr lang="en-US" smtClean="0"/>
              <a:t>4/30/2018</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07905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38157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846CE7D5-CF57-46EF-B807-FDD0502418D4}" type="datetimeFigureOut">
              <a:rPr lang="en-US" smtClean="0"/>
              <a:t>4/30/2018</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72047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7462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846CE7D5-CF57-46EF-B807-FDD0502418D4}" type="datetimeFigureOut">
              <a:rPr lang="en-US" smtClean="0"/>
              <a:t>4/30/2018</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71751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846CE7D5-CF57-46EF-B807-FDD0502418D4}" type="datetimeFigureOut">
              <a:rPr lang="en-US" smtClean="0"/>
              <a:t>4/30/2018</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23066614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Cambridge Analytica</a:t>
            </a:r>
            <a:endParaRPr lang="en-US" err="1"/>
          </a:p>
        </p:txBody>
      </p:sp>
      <p:sp>
        <p:nvSpPr>
          <p:cNvPr id="3" name="Subtitle 2"/>
          <p:cNvSpPr>
            <a:spLocks noGrp="1"/>
          </p:cNvSpPr>
          <p:nvPr>
            <p:ph type="subTitle" idx="1"/>
          </p:nvPr>
        </p:nvSpPr>
        <p:spPr/>
        <p:txBody>
          <a:bodyPr vert="horz" lIns="91440" tIns="0" rIns="91440" bIns="45720" rtlCol="0" anchor="t">
            <a:normAutofit/>
          </a:bodyPr>
          <a:lstStyle/>
          <a:p>
            <a:r>
              <a:rPr lang="en-US"/>
              <a:t>Nick – Dustin – Dan – Logan - Spencer</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53522-A48F-4183-8A4C-DB9C2EB16D7E}"/>
              </a:ext>
            </a:extLst>
          </p:cNvPr>
          <p:cNvSpPr>
            <a:spLocks noGrp="1"/>
          </p:cNvSpPr>
          <p:nvPr>
            <p:ph type="title"/>
          </p:nvPr>
        </p:nvSpPr>
        <p:spPr/>
        <p:txBody>
          <a:bodyPr/>
          <a:lstStyle/>
          <a:p>
            <a:r>
              <a:rPr lang="en-US">
                <a:cs typeface="Calibri Light"/>
              </a:rPr>
              <a:t>Summary</a:t>
            </a:r>
            <a:endParaRPr lang="en-US"/>
          </a:p>
        </p:txBody>
      </p:sp>
      <p:sp>
        <p:nvSpPr>
          <p:cNvPr id="3" name="Content Placeholder 2">
            <a:extLst>
              <a:ext uri="{FF2B5EF4-FFF2-40B4-BE49-F238E27FC236}">
                <a16:creationId xmlns:a16="http://schemas.microsoft.com/office/drawing/2014/main" id="{D7F5F59F-79E0-4204-801A-045029E8C5EB}"/>
              </a:ext>
            </a:extLst>
          </p:cNvPr>
          <p:cNvSpPr>
            <a:spLocks noGrp="1"/>
          </p:cNvSpPr>
          <p:nvPr>
            <p:ph idx="1"/>
          </p:nvPr>
        </p:nvSpPr>
        <p:spPr/>
        <p:txBody>
          <a:bodyPr/>
          <a:lstStyle/>
          <a:p>
            <a:r>
              <a:rPr lang="en-US" sz="2400"/>
              <a:t>Ads for 2016 Presidential Campaign</a:t>
            </a:r>
          </a:p>
          <a:p>
            <a:r>
              <a:rPr lang="en-US" sz="2400"/>
              <a:t>50 million users affected</a:t>
            </a:r>
          </a:p>
          <a:p>
            <a:r>
              <a:rPr lang="en-US" sz="2400"/>
              <a:t>Facebook did not tell affected users</a:t>
            </a:r>
          </a:p>
          <a:p>
            <a:endParaRPr lang="en-US"/>
          </a:p>
          <a:p>
            <a:endParaRPr lang="en-US"/>
          </a:p>
        </p:txBody>
      </p:sp>
    </p:spTree>
    <p:extLst>
      <p:ext uri="{BB962C8B-B14F-4D97-AF65-F5344CB8AC3E}">
        <p14:creationId xmlns:p14="http://schemas.microsoft.com/office/powerpoint/2010/main" val="336551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FC11B-C47D-47A7-A717-C6776940A2EE}"/>
              </a:ext>
            </a:extLst>
          </p:cNvPr>
          <p:cNvSpPr>
            <a:spLocks noGrp="1"/>
          </p:cNvSpPr>
          <p:nvPr>
            <p:ph type="title"/>
          </p:nvPr>
        </p:nvSpPr>
        <p:spPr/>
        <p:txBody>
          <a:bodyPr/>
          <a:lstStyle/>
          <a:p>
            <a:r>
              <a:rPr lang="en-US">
                <a:cs typeface="Calibri Light"/>
              </a:rPr>
              <a:t>1.02</a:t>
            </a:r>
            <a:endParaRPr lang="en-US"/>
          </a:p>
        </p:txBody>
      </p:sp>
      <p:sp>
        <p:nvSpPr>
          <p:cNvPr id="3" name="Content Placeholder 2">
            <a:extLst>
              <a:ext uri="{FF2B5EF4-FFF2-40B4-BE49-F238E27FC236}">
                <a16:creationId xmlns:a16="http://schemas.microsoft.com/office/drawing/2014/main" id="{B7A897AE-1306-4601-BA31-F3E317304269}"/>
              </a:ext>
            </a:extLst>
          </p:cNvPr>
          <p:cNvSpPr>
            <a:spLocks noGrp="1"/>
          </p:cNvSpPr>
          <p:nvPr>
            <p:ph sz="half" idx="1"/>
          </p:nvPr>
        </p:nvSpPr>
        <p:spPr>
          <a:xfrm>
            <a:off x="5120878" y="803187"/>
            <a:ext cx="6269591" cy="1548765"/>
          </a:xfrm>
        </p:spPr>
        <p:txBody>
          <a:bodyPr vert="horz" lIns="91440" tIns="45720" rIns="91440" bIns="45720" rtlCol="0" anchor="t">
            <a:noAutofit/>
          </a:bodyPr>
          <a:lstStyle/>
          <a:p>
            <a:r>
              <a:rPr lang="en-US" sz="2400" dirty="0"/>
              <a:t>Moderate the interests of the software engineer, the employer, the client and the users with the public good</a:t>
            </a:r>
          </a:p>
        </p:txBody>
      </p:sp>
      <p:sp>
        <p:nvSpPr>
          <p:cNvPr id="4" name="Content Placeholder 3">
            <a:extLst>
              <a:ext uri="{FF2B5EF4-FFF2-40B4-BE49-F238E27FC236}">
                <a16:creationId xmlns:a16="http://schemas.microsoft.com/office/drawing/2014/main" id="{B620F89F-93E3-4347-8C79-BCD27782A45A}"/>
              </a:ext>
            </a:extLst>
          </p:cNvPr>
          <p:cNvSpPr>
            <a:spLocks noGrp="1"/>
          </p:cNvSpPr>
          <p:nvPr>
            <p:ph sz="half" idx="2"/>
          </p:nvPr>
        </p:nvSpPr>
        <p:spPr>
          <a:xfrm>
            <a:off x="5118447" y="2967672"/>
            <a:ext cx="6272022" cy="3088076"/>
          </a:xfrm>
        </p:spPr>
        <p:txBody>
          <a:bodyPr vert="horz" lIns="91440" tIns="45720" rIns="91440" bIns="45720" rtlCol="0" anchor="t">
            <a:normAutofit/>
          </a:bodyPr>
          <a:lstStyle/>
          <a:p>
            <a:r>
              <a:rPr lang="en-US" sz="2400"/>
              <a:t>Political ads ran on user data</a:t>
            </a:r>
          </a:p>
          <a:p>
            <a:r>
              <a:rPr lang="en-US" sz="2400"/>
              <a:t>User interest isn't the same as Facebook's interest</a:t>
            </a:r>
          </a:p>
          <a:p>
            <a:pPr marL="0" indent="0">
              <a:buNone/>
            </a:pPr>
            <a:endParaRPr lang="en-US" sz="2400"/>
          </a:p>
          <a:p>
            <a:endParaRPr lang="en-US" sz="2400"/>
          </a:p>
        </p:txBody>
      </p:sp>
      <p:sp>
        <p:nvSpPr>
          <p:cNvPr id="5" name="TextBox 4">
            <a:extLst>
              <a:ext uri="{FF2B5EF4-FFF2-40B4-BE49-F238E27FC236}">
                <a16:creationId xmlns:a16="http://schemas.microsoft.com/office/drawing/2014/main" id="{8BCD4D99-9948-47AC-9FAE-C18187227BD4}"/>
              </a:ext>
            </a:extLst>
          </p:cNvPr>
          <p:cNvSpPr txBox="1"/>
          <p:nvPr/>
        </p:nvSpPr>
        <p:spPr>
          <a:xfrm>
            <a:off x="526210" y="1812984"/>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FFFFFF"/>
                </a:solidFill>
              </a:rPr>
              <a:t>Rule in violation</a:t>
            </a:r>
          </a:p>
        </p:txBody>
      </p:sp>
    </p:spTree>
    <p:extLst>
      <p:ext uri="{BB962C8B-B14F-4D97-AF65-F5344CB8AC3E}">
        <p14:creationId xmlns:p14="http://schemas.microsoft.com/office/powerpoint/2010/main" val="502256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FC11B-C47D-47A7-A717-C6776940A2EE}"/>
              </a:ext>
            </a:extLst>
          </p:cNvPr>
          <p:cNvSpPr>
            <a:spLocks noGrp="1"/>
          </p:cNvSpPr>
          <p:nvPr>
            <p:ph type="title"/>
          </p:nvPr>
        </p:nvSpPr>
        <p:spPr/>
        <p:txBody>
          <a:bodyPr/>
          <a:lstStyle/>
          <a:p>
            <a:r>
              <a:rPr lang="en-US">
                <a:cs typeface="Calibri Light"/>
              </a:rPr>
              <a:t>1.04</a:t>
            </a:r>
            <a:endParaRPr lang="en-US"/>
          </a:p>
        </p:txBody>
      </p:sp>
      <p:sp>
        <p:nvSpPr>
          <p:cNvPr id="3" name="Content Placeholder 2">
            <a:extLst>
              <a:ext uri="{FF2B5EF4-FFF2-40B4-BE49-F238E27FC236}">
                <a16:creationId xmlns:a16="http://schemas.microsoft.com/office/drawing/2014/main" id="{B7A897AE-1306-4601-BA31-F3E317304269}"/>
              </a:ext>
            </a:extLst>
          </p:cNvPr>
          <p:cNvSpPr>
            <a:spLocks noGrp="1"/>
          </p:cNvSpPr>
          <p:nvPr>
            <p:ph sz="half" idx="1"/>
          </p:nvPr>
        </p:nvSpPr>
        <p:spPr/>
        <p:txBody>
          <a:bodyPr vert="horz" lIns="91440" tIns="45720" rIns="91440" bIns="45720" rtlCol="0" anchor="t">
            <a:noAutofit/>
          </a:bodyPr>
          <a:lstStyle/>
          <a:p>
            <a:r>
              <a:rPr lang="en-US" sz="2000" dirty="0"/>
              <a:t>Disclose to appropriate persons or authorities any actual or potential danger to the user, the public, or the environment, that they reasonably believe to be associated with software or related documents.</a:t>
            </a:r>
          </a:p>
        </p:txBody>
      </p:sp>
      <p:sp>
        <p:nvSpPr>
          <p:cNvPr id="4" name="Content Placeholder 3">
            <a:extLst>
              <a:ext uri="{FF2B5EF4-FFF2-40B4-BE49-F238E27FC236}">
                <a16:creationId xmlns:a16="http://schemas.microsoft.com/office/drawing/2014/main" id="{B620F89F-93E3-4347-8C79-BCD27782A45A}"/>
              </a:ext>
            </a:extLst>
          </p:cNvPr>
          <p:cNvSpPr>
            <a:spLocks noGrp="1"/>
          </p:cNvSpPr>
          <p:nvPr>
            <p:ph sz="half" idx="2"/>
          </p:nvPr>
        </p:nvSpPr>
        <p:spPr/>
        <p:txBody>
          <a:bodyPr vert="horz" lIns="91440" tIns="45720" rIns="91440" bIns="45720" rtlCol="0" anchor="t">
            <a:normAutofit/>
          </a:bodyPr>
          <a:lstStyle/>
          <a:p>
            <a:r>
              <a:rPr lang="en-US" sz="2000" dirty="0"/>
              <a:t>Facebook users were likely unaware of how their data was being used.</a:t>
            </a:r>
          </a:p>
          <a:p>
            <a:r>
              <a:rPr lang="en-US" sz="2000" dirty="0"/>
              <a:t>The public was not made aware of the risks associated with using the platform, specifically the privacy concerns.</a:t>
            </a:r>
          </a:p>
        </p:txBody>
      </p:sp>
      <p:sp>
        <p:nvSpPr>
          <p:cNvPr id="5" name="TextBox 4">
            <a:extLst>
              <a:ext uri="{FF2B5EF4-FFF2-40B4-BE49-F238E27FC236}">
                <a16:creationId xmlns:a16="http://schemas.microsoft.com/office/drawing/2014/main" id="{8BCD4D99-9948-47AC-9FAE-C18187227BD4}"/>
              </a:ext>
            </a:extLst>
          </p:cNvPr>
          <p:cNvSpPr txBox="1"/>
          <p:nvPr/>
        </p:nvSpPr>
        <p:spPr>
          <a:xfrm>
            <a:off x="526210" y="1812984"/>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FFFFFF"/>
                </a:solidFill>
              </a:rPr>
              <a:t>Rule in violation</a:t>
            </a:r>
          </a:p>
        </p:txBody>
      </p:sp>
    </p:spTree>
    <p:extLst>
      <p:ext uri="{BB962C8B-B14F-4D97-AF65-F5344CB8AC3E}">
        <p14:creationId xmlns:p14="http://schemas.microsoft.com/office/powerpoint/2010/main" val="558730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FC11B-C47D-47A7-A717-C6776940A2EE}"/>
              </a:ext>
            </a:extLst>
          </p:cNvPr>
          <p:cNvSpPr>
            <a:spLocks noGrp="1"/>
          </p:cNvSpPr>
          <p:nvPr>
            <p:ph type="title"/>
          </p:nvPr>
        </p:nvSpPr>
        <p:spPr/>
        <p:txBody>
          <a:bodyPr/>
          <a:lstStyle/>
          <a:p>
            <a:r>
              <a:rPr lang="en-US">
                <a:cs typeface="Calibri Light"/>
              </a:rPr>
              <a:t>1.06</a:t>
            </a:r>
            <a:endParaRPr lang="en-US"/>
          </a:p>
        </p:txBody>
      </p:sp>
      <p:sp>
        <p:nvSpPr>
          <p:cNvPr id="3" name="Content Placeholder 2">
            <a:extLst>
              <a:ext uri="{FF2B5EF4-FFF2-40B4-BE49-F238E27FC236}">
                <a16:creationId xmlns:a16="http://schemas.microsoft.com/office/drawing/2014/main" id="{B7A897AE-1306-4601-BA31-F3E317304269}"/>
              </a:ext>
            </a:extLst>
          </p:cNvPr>
          <p:cNvSpPr>
            <a:spLocks noGrp="1"/>
          </p:cNvSpPr>
          <p:nvPr>
            <p:ph sz="half" idx="1"/>
          </p:nvPr>
        </p:nvSpPr>
        <p:spPr/>
        <p:txBody>
          <a:bodyPr vert="horz" lIns="91440" tIns="45720" rIns="91440" bIns="45720" rtlCol="0" anchor="t">
            <a:normAutofit/>
          </a:bodyPr>
          <a:lstStyle/>
          <a:p>
            <a:r>
              <a:rPr lang="en-US" sz="2400" dirty="0"/>
              <a:t>Be fair and avoid deception in all statements, particularly public ones, concerning software or related documents, methods and tools.</a:t>
            </a:r>
          </a:p>
        </p:txBody>
      </p:sp>
      <p:sp>
        <p:nvSpPr>
          <p:cNvPr id="4" name="Content Placeholder 3">
            <a:extLst>
              <a:ext uri="{FF2B5EF4-FFF2-40B4-BE49-F238E27FC236}">
                <a16:creationId xmlns:a16="http://schemas.microsoft.com/office/drawing/2014/main" id="{B620F89F-93E3-4347-8C79-BCD27782A45A}"/>
              </a:ext>
            </a:extLst>
          </p:cNvPr>
          <p:cNvSpPr>
            <a:spLocks noGrp="1"/>
          </p:cNvSpPr>
          <p:nvPr>
            <p:ph sz="half" idx="2"/>
          </p:nvPr>
        </p:nvSpPr>
        <p:spPr/>
        <p:txBody>
          <a:bodyPr vert="horz" lIns="91440" tIns="45720" rIns="91440" bIns="45720" rtlCol="0" anchor="t">
            <a:normAutofit/>
          </a:bodyPr>
          <a:lstStyle/>
          <a:p>
            <a:r>
              <a:rPr lang="en-US" sz="2000" dirty="0"/>
              <a:t>The convoluted terms of service obfuscate Facebook's intentions.</a:t>
            </a:r>
          </a:p>
          <a:p>
            <a:r>
              <a:rPr lang="en-US" sz="2000" dirty="0"/>
              <a:t>Facebook has claimed it doesn't sell user data.</a:t>
            </a:r>
          </a:p>
          <a:p>
            <a:endParaRPr lang="en-US" dirty="0"/>
          </a:p>
        </p:txBody>
      </p:sp>
      <p:sp>
        <p:nvSpPr>
          <p:cNvPr id="5" name="TextBox 4">
            <a:extLst>
              <a:ext uri="{FF2B5EF4-FFF2-40B4-BE49-F238E27FC236}">
                <a16:creationId xmlns:a16="http://schemas.microsoft.com/office/drawing/2014/main" id="{8BCD4D99-9948-47AC-9FAE-C18187227BD4}"/>
              </a:ext>
            </a:extLst>
          </p:cNvPr>
          <p:cNvSpPr txBox="1"/>
          <p:nvPr/>
        </p:nvSpPr>
        <p:spPr>
          <a:xfrm>
            <a:off x="526210" y="1812984"/>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FFFFFF"/>
                </a:solidFill>
              </a:rPr>
              <a:t>Rule in violation</a:t>
            </a:r>
          </a:p>
        </p:txBody>
      </p:sp>
    </p:spTree>
    <p:extLst>
      <p:ext uri="{BB962C8B-B14F-4D97-AF65-F5344CB8AC3E}">
        <p14:creationId xmlns:p14="http://schemas.microsoft.com/office/powerpoint/2010/main" val="1180005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FC11B-C47D-47A7-A717-C6776940A2EE}"/>
              </a:ext>
            </a:extLst>
          </p:cNvPr>
          <p:cNvSpPr>
            <a:spLocks noGrp="1"/>
          </p:cNvSpPr>
          <p:nvPr>
            <p:ph type="title"/>
          </p:nvPr>
        </p:nvSpPr>
        <p:spPr/>
        <p:txBody>
          <a:bodyPr/>
          <a:lstStyle/>
          <a:p>
            <a:r>
              <a:rPr lang="en-US">
                <a:cs typeface="Calibri Light"/>
              </a:rPr>
              <a:t>3.12</a:t>
            </a:r>
            <a:endParaRPr lang="en-US"/>
          </a:p>
        </p:txBody>
      </p:sp>
      <p:sp>
        <p:nvSpPr>
          <p:cNvPr id="3" name="Content Placeholder 2">
            <a:extLst>
              <a:ext uri="{FF2B5EF4-FFF2-40B4-BE49-F238E27FC236}">
                <a16:creationId xmlns:a16="http://schemas.microsoft.com/office/drawing/2014/main" id="{B7A897AE-1306-4601-BA31-F3E317304269}"/>
              </a:ext>
            </a:extLst>
          </p:cNvPr>
          <p:cNvSpPr>
            <a:spLocks noGrp="1"/>
          </p:cNvSpPr>
          <p:nvPr>
            <p:ph sz="half" idx="1"/>
          </p:nvPr>
        </p:nvSpPr>
        <p:spPr/>
        <p:txBody>
          <a:bodyPr vert="horz" lIns="91440" tIns="45720" rIns="91440" bIns="45720" rtlCol="0" anchor="t">
            <a:normAutofit/>
          </a:bodyPr>
          <a:lstStyle/>
          <a:p>
            <a:r>
              <a:rPr lang="en-US" sz="2400" dirty="0"/>
              <a:t>Work to develop software and related documents that respect the privacy of those who will be affected by that software.</a:t>
            </a:r>
          </a:p>
        </p:txBody>
      </p:sp>
      <p:sp>
        <p:nvSpPr>
          <p:cNvPr id="4" name="Content Placeholder 3">
            <a:extLst>
              <a:ext uri="{FF2B5EF4-FFF2-40B4-BE49-F238E27FC236}">
                <a16:creationId xmlns:a16="http://schemas.microsoft.com/office/drawing/2014/main" id="{B620F89F-93E3-4347-8C79-BCD27782A45A}"/>
              </a:ext>
            </a:extLst>
          </p:cNvPr>
          <p:cNvSpPr>
            <a:spLocks noGrp="1"/>
          </p:cNvSpPr>
          <p:nvPr>
            <p:ph sz="half" idx="2"/>
          </p:nvPr>
        </p:nvSpPr>
        <p:spPr/>
        <p:txBody>
          <a:bodyPr vert="horz" lIns="91440" tIns="45720" rIns="91440" bIns="45720" rtlCol="0" anchor="t">
            <a:normAutofit/>
          </a:bodyPr>
          <a:lstStyle/>
          <a:p>
            <a:r>
              <a:rPr lang="en-US" sz="2000" dirty="0"/>
              <a:t>Facebook's third party integration allowed tons of user data to be exported off-platform. </a:t>
            </a:r>
            <a:endParaRPr lang="en-US" dirty="0"/>
          </a:p>
          <a:p>
            <a:endParaRPr lang="en-US" sz="2000" dirty="0"/>
          </a:p>
        </p:txBody>
      </p:sp>
      <p:sp>
        <p:nvSpPr>
          <p:cNvPr id="5" name="TextBox 4">
            <a:extLst>
              <a:ext uri="{FF2B5EF4-FFF2-40B4-BE49-F238E27FC236}">
                <a16:creationId xmlns:a16="http://schemas.microsoft.com/office/drawing/2014/main" id="{8BCD4D99-9948-47AC-9FAE-C18187227BD4}"/>
              </a:ext>
            </a:extLst>
          </p:cNvPr>
          <p:cNvSpPr txBox="1"/>
          <p:nvPr/>
        </p:nvSpPr>
        <p:spPr>
          <a:xfrm>
            <a:off x="526210" y="1812984"/>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FFFFFF"/>
                </a:solidFill>
              </a:rPr>
              <a:t>Rule in violation</a:t>
            </a:r>
          </a:p>
        </p:txBody>
      </p:sp>
    </p:spTree>
    <p:extLst>
      <p:ext uri="{BB962C8B-B14F-4D97-AF65-F5344CB8AC3E}">
        <p14:creationId xmlns:p14="http://schemas.microsoft.com/office/powerpoint/2010/main" val="148736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448CA-F15E-4EE7-8990-039A5407D7D1}"/>
              </a:ext>
            </a:extLst>
          </p:cNvPr>
          <p:cNvSpPr>
            <a:spLocks noGrp="1"/>
          </p:cNvSpPr>
          <p:nvPr>
            <p:ph type="title"/>
          </p:nvPr>
        </p:nvSpPr>
        <p:spPr/>
        <p:txBody>
          <a:bodyPr/>
          <a:lstStyle/>
          <a:p>
            <a:r>
              <a:rPr lang="en-US">
                <a:cs typeface="Calibri Light"/>
              </a:rPr>
              <a:t>Applying the code of conduct</a:t>
            </a:r>
            <a:endParaRPr lang="en-US"/>
          </a:p>
        </p:txBody>
      </p:sp>
      <p:sp>
        <p:nvSpPr>
          <p:cNvPr id="3" name="Content Placeholder 2">
            <a:extLst>
              <a:ext uri="{FF2B5EF4-FFF2-40B4-BE49-F238E27FC236}">
                <a16:creationId xmlns:a16="http://schemas.microsoft.com/office/drawing/2014/main" id="{4A837AA5-2F82-401D-805C-B9EA6CD6FB7A}"/>
              </a:ext>
            </a:extLst>
          </p:cNvPr>
          <p:cNvSpPr>
            <a:spLocks noGrp="1"/>
          </p:cNvSpPr>
          <p:nvPr>
            <p:ph idx="1"/>
          </p:nvPr>
        </p:nvSpPr>
        <p:spPr/>
        <p:txBody>
          <a:bodyPr/>
          <a:lstStyle/>
          <a:p>
            <a:r>
              <a:rPr lang="en-US" sz="2000"/>
              <a:t>Use 1.02 to prioritize the user's interest over those of advertisers.</a:t>
            </a:r>
          </a:p>
          <a:p>
            <a:r>
              <a:rPr lang="en-US" sz="2000"/>
              <a:t>Use 1.04 to provide open disclosure on how a user's personal data is used. </a:t>
            </a:r>
          </a:p>
          <a:p>
            <a:r>
              <a:rPr lang="en-US" sz="2000"/>
              <a:t>Use 1.06 to better communicate with the public on issues regarding their private information.</a:t>
            </a:r>
          </a:p>
          <a:p>
            <a:r>
              <a:rPr lang="en-US" sz="2000"/>
              <a:t>Use 3.12 to implement more comprehensive terms of service and build software that avoids ethical violations.</a:t>
            </a:r>
          </a:p>
        </p:txBody>
      </p:sp>
    </p:spTree>
    <p:extLst>
      <p:ext uri="{BB962C8B-B14F-4D97-AF65-F5344CB8AC3E}">
        <p14:creationId xmlns:p14="http://schemas.microsoft.com/office/powerpoint/2010/main" val="2137539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94A92-2D1D-4609-8366-D196A79383F9}"/>
              </a:ext>
            </a:extLst>
          </p:cNvPr>
          <p:cNvSpPr>
            <a:spLocks noGrp="1"/>
          </p:cNvSpPr>
          <p:nvPr>
            <p:ph type="title"/>
          </p:nvPr>
        </p:nvSpPr>
        <p:spPr/>
        <p:txBody>
          <a:bodyPr/>
          <a:lstStyle/>
          <a:p>
            <a:r>
              <a:rPr lang="en-US">
                <a:cs typeface="Calibri Light"/>
              </a:rPr>
              <a:t>Conclusions</a:t>
            </a:r>
            <a:endParaRPr lang="en-US"/>
          </a:p>
        </p:txBody>
      </p:sp>
      <p:sp>
        <p:nvSpPr>
          <p:cNvPr id="3" name="Content Placeholder 2">
            <a:extLst>
              <a:ext uri="{FF2B5EF4-FFF2-40B4-BE49-F238E27FC236}">
                <a16:creationId xmlns:a16="http://schemas.microsoft.com/office/drawing/2014/main" id="{02F584AF-BE15-44A9-BDB5-80E4F17B8F88}"/>
              </a:ext>
            </a:extLst>
          </p:cNvPr>
          <p:cNvSpPr>
            <a:spLocks noGrp="1"/>
          </p:cNvSpPr>
          <p:nvPr>
            <p:ph idx="1"/>
          </p:nvPr>
        </p:nvSpPr>
        <p:spPr/>
        <p:txBody>
          <a:bodyPr/>
          <a:lstStyle/>
          <a:p>
            <a:r>
              <a:rPr lang="en-US" sz="2000"/>
              <a:t>Ethical concerns are broader than the concerns of creating software; they encompass proctoring the use of the software as well.</a:t>
            </a:r>
          </a:p>
          <a:p>
            <a:r>
              <a:rPr lang="en-US" sz="2000"/>
              <a:t>One violation to the code of ethics can smear a company's public view.</a:t>
            </a:r>
          </a:p>
          <a:p>
            <a:r>
              <a:rPr lang="en-US" sz="2000"/>
              <a:t>It is hard to separate corporate needs and software ethics.</a:t>
            </a:r>
          </a:p>
        </p:txBody>
      </p:sp>
    </p:spTree>
    <p:extLst>
      <p:ext uri="{BB962C8B-B14F-4D97-AF65-F5344CB8AC3E}">
        <p14:creationId xmlns:p14="http://schemas.microsoft.com/office/powerpoint/2010/main" val="493958866"/>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3960F"/>
      </a:accent1>
      <a:accent2>
        <a:srgbClr val="E04116"/>
      </a:accent2>
      <a:accent3>
        <a:srgbClr val="9D4DE7"/>
      </a:accent3>
      <a:accent4>
        <a:srgbClr val="449EF3"/>
      </a:accent4>
      <a:accent5>
        <a:srgbClr val="39C6BE"/>
      </a:accent5>
      <a:accent6>
        <a:srgbClr val="88C933"/>
      </a:accent6>
      <a:hlink>
        <a:srgbClr val="EBB41F"/>
      </a:hlink>
      <a:folHlink>
        <a:srgbClr val="E1D676"/>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29B3952A-A5A2-4E72-A5C9-A88B41734E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2</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Atlas</vt:lpstr>
      <vt:lpstr>Cambridge Analytica</vt:lpstr>
      <vt:lpstr>Summary</vt:lpstr>
      <vt:lpstr>1.02</vt:lpstr>
      <vt:lpstr>1.04</vt:lpstr>
      <vt:lpstr>1.06</vt:lpstr>
      <vt:lpstr>3.12</vt:lpstr>
      <vt:lpstr>Applying the code of conduct</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2</cp:revision>
  <dcterms:modified xsi:type="dcterms:W3CDTF">2018-04-30T21:20:39Z</dcterms:modified>
</cp:coreProperties>
</file>