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72" r:id="rId2"/>
    <p:sldId id="285" r:id="rId3"/>
    <p:sldId id="276" r:id="rId4"/>
    <p:sldId id="273" r:id="rId5"/>
    <p:sldId id="274" r:id="rId6"/>
    <p:sldId id="275" r:id="rId7"/>
    <p:sldId id="296" r:id="rId8"/>
    <p:sldId id="283" r:id="rId9"/>
    <p:sldId id="259" r:id="rId10"/>
    <p:sldId id="279" r:id="rId11"/>
    <p:sldId id="289" r:id="rId12"/>
    <p:sldId id="291" r:id="rId13"/>
    <p:sldId id="258" r:id="rId14"/>
    <p:sldId id="298" r:id="rId15"/>
    <p:sldId id="297" r:id="rId16"/>
    <p:sldId id="293" r:id="rId17"/>
    <p:sldId id="294" r:id="rId18"/>
    <p:sldId id="295" r:id="rId19"/>
    <p:sldId id="264" r:id="rId20"/>
    <p:sldId id="265" r:id="rId21"/>
    <p:sldId id="299" r:id="rId22"/>
    <p:sldId id="300" r:id="rId23"/>
    <p:sldId id="269" r:id="rId24"/>
    <p:sldId id="308" r:id="rId25"/>
    <p:sldId id="301" r:id="rId26"/>
    <p:sldId id="302" r:id="rId27"/>
    <p:sldId id="307" r:id="rId28"/>
    <p:sldId id="306" r:id="rId29"/>
    <p:sldId id="270" r:id="rId30"/>
    <p:sldId id="305" r:id="rId31"/>
    <p:sldId id="303" r:id="rId32"/>
    <p:sldId id="304" r:id="rId33"/>
    <p:sldId id="310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6"/>
    <a:srgbClr val="E9726C"/>
    <a:srgbClr val="1EB9BE"/>
    <a:srgbClr val="373746"/>
    <a:srgbClr val="6FA5CA"/>
    <a:srgbClr val="CF3A35"/>
    <a:srgbClr val="67D78F"/>
    <a:srgbClr val="FFF1D6"/>
    <a:srgbClr val="F9EAC7"/>
    <a:srgbClr val="E6D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D397-B288-CB47-BC87-B029FBA0BE44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32C4-7286-4440-A980-3938C157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5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color preferring DO</a:t>
            </a:r>
            <a:r>
              <a:rPr lang="en-US" baseline="0" dirty="0" smtClean="0"/>
              <a:t> cells are not purely chromatic, they respond to brightness changes also. Perhaps brightness should be added to the chromatic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 are introducing</a:t>
            </a:r>
            <a:r>
              <a:rPr lang="en-US" baseline="0" dirty="0" smtClean="0"/>
              <a:t> to our model: color, a perceptual phenomenon.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non-sequitur</a:t>
            </a:r>
            <a:r>
              <a:rPr lang="en-US" baseline="0" dirty="0" smtClean="0"/>
              <a:t> from previous slides.</a:t>
            </a:r>
          </a:p>
          <a:p>
            <a:r>
              <a:rPr lang="en-US" baseline="0" dirty="0" smtClean="0"/>
              <a:t>BUT,</a:t>
            </a:r>
            <a:r>
              <a:rPr lang="en-US" dirty="0" smtClean="0"/>
              <a:t> </a:t>
            </a:r>
            <a:r>
              <a:rPr lang="en-US" baseline="0" dirty="0" smtClean="0"/>
              <a:t>we just saw this with the two green bars: the background heavily defined the PERCEIVED 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Dorsal view of one hemisphere</a:t>
            </a:r>
            <a:r>
              <a:rPr lang="en-US" baseline="0" dirty="0" smtClean="0"/>
              <a:t> w/ cross section of retina, LGN, and V1.</a:t>
            </a:r>
            <a:endParaRPr lang="en-US" dirty="0" smtClean="0"/>
          </a:p>
          <a:p>
            <a:r>
              <a:rPr lang="en-US" dirty="0" smtClean="0"/>
              <a:t>- Signal grows</a:t>
            </a:r>
            <a:r>
              <a:rPr lang="en-US" baseline="0" dirty="0" smtClean="0"/>
              <a:t> ever more complicated – information is being derived.</a:t>
            </a:r>
          </a:p>
          <a:p>
            <a:r>
              <a:rPr lang="en-US" dirty="0" smtClean="0"/>
              <a:t>- </a:t>
            </a:r>
            <a:r>
              <a:rPr lang="en-US" b="1" dirty="0" smtClean="0"/>
              <a:t>C</a:t>
            </a:r>
            <a:r>
              <a:rPr lang="en-US" b="1" baseline="0" dirty="0" smtClean="0"/>
              <a:t>olor in context </a:t>
            </a:r>
            <a:r>
              <a:rPr lang="en-US" baseline="0" dirty="0" smtClean="0"/>
              <a:t>at the retina already, optic nerve/tract/radiation are like highways, LGN function is not well understood (time processing), but signal is integrated deeply at V1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Still strongly retinotopic at V1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ON/OFF receptive</a:t>
            </a:r>
            <a:r>
              <a:rPr lang="en-US" baseline="0" dirty="0" smtClean="0"/>
              <a:t> fields in the visual pathway describe color: opponency between cones gives the opponent color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2C4-7286-4440-A980-3938C1572C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2518-A52F-8D49-976A-0E7A6EB96D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CBCF-8750-A84B-8880-4D1BA8A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Introduction of a Biologically Plausible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Color Descriptor to a Neurodynamical Model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of the Primary Visual Cortex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Helvetica Light"/>
                <a:cs typeface="Helvetica Light"/>
              </a:rPr>
              <a:t>Sean Thomas Connolly</a:t>
            </a:r>
          </a:p>
          <a:p>
            <a:endParaRPr lang="en-US" sz="2000" dirty="0" smtClean="0">
              <a:latin typeface="Helvetica Light"/>
              <a:cs typeface="Helvetica Light"/>
            </a:endParaRPr>
          </a:p>
          <a:p>
            <a:r>
              <a:rPr lang="en-US" sz="1800" dirty="0" smtClean="0">
                <a:latin typeface="Helvetica Light"/>
                <a:cs typeface="Helvetica Light"/>
              </a:rPr>
              <a:t>Master Thesis </a:t>
            </a:r>
            <a:r>
              <a:rPr lang="en-US" sz="1800" dirty="0">
                <a:latin typeface="Helvetica Light"/>
                <a:cs typeface="Helvetica Light"/>
              </a:rPr>
              <a:t>Defense</a:t>
            </a:r>
          </a:p>
          <a:p>
            <a:r>
              <a:rPr lang="en-US" sz="1800" dirty="0">
                <a:latin typeface="Helvetica Light"/>
                <a:cs typeface="Helvetica Light"/>
              </a:rPr>
              <a:t>September </a:t>
            </a:r>
            <a:r>
              <a:rPr lang="en-US" sz="1800" dirty="0" smtClean="0">
                <a:latin typeface="Helvetica Light"/>
                <a:cs typeface="Helvetica Light"/>
              </a:rPr>
              <a:t>2014</a:t>
            </a:r>
          </a:p>
          <a:p>
            <a:endParaRPr lang="en-US" sz="1800" dirty="0" smtClean="0">
              <a:latin typeface="Helvetica Light"/>
              <a:cs typeface="Helvetica Light"/>
            </a:endParaRPr>
          </a:p>
          <a:p>
            <a:r>
              <a:rPr lang="en-US" sz="1800" dirty="0">
                <a:latin typeface="Helvetica Light"/>
                <a:cs typeface="Helvetica Light"/>
              </a:rPr>
              <a:t>Advisor: Xavier </a:t>
            </a:r>
            <a:r>
              <a:rPr lang="en-US" sz="1800" dirty="0" err="1" smtClean="0">
                <a:latin typeface="Helvetica Light"/>
                <a:cs typeface="Helvetica Light"/>
              </a:rPr>
              <a:t>Otazu</a:t>
            </a:r>
            <a:endParaRPr lang="en-US" sz="18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067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1803400"/>
            <a:ext cx="647700" cy="3619500"/>
          </a:xfrm>
          <a:prstGeom prst="rect">
            <a:avLst/>
          </a:prstGeom>
          <a:solidFill>
            <a:srgbClr val="BBFF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9100" y="1803400"/>
            <a:ext cx="647700" cy="3619500"/>
          </a:xfrm>
          <a:prstGeom prst="rect">
            <a:avLst/>
          </a:prstGeom>
          <a:solidFill>
            <a:srgbClr val="BBFF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5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803400"/>
            <a:ext cx="8229600" cy="3619500"/>
          </a:xfrm>
          <a:prstGeom prst="rect">
            <a:avLst/>
          </a:prstGeom>
          <a:solidFill>
            <a:srgbClr val="BBFF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286896"/>
            <a:ext cx="8229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Helvetica"/>
                <a:cs typeface="Helvetica"/>
              </a:rPr>
              <a:t>Light</a:t>
            </a:r>
            <a:r>
              <a:rPr lang="en-US" sz="2000" dirty="0">
                <a:latin typeface="Helvetica Light"/>
                <a:cs typeface="Helvetica Light"/>
              </a:rPr>
              <a:t> has wavelength</a:t>
            </a:r>
            <a:r>
              <a:rPr lang="en-US" sz="2000" dirty="0" smtClean="0">
                <a:latin typeface="Helvetica Light"/>
                <a:cs typeface="Helvetica Light"/>
              </a:rPr>
              <a:t>.</a:t>
            </a:r>
            <a:endParaRPr lang="en-US" sz="2000" dirty="0">
              <a:latin typeface="Helvetica Light"/>
              <a:cs typeface="Helvetica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0513" y="248429"/>
            <a:ext cx="2878553" cy="2878553"/>
            <a:chOff x="220513" y="248429"/>
            <a:chExt cx="2878553" cy="2878553"/>
          </a:xfrm>
        </p:grpSpPr>
        <p:sp>
          <p:nvSpPr>
            <p:cNvPr id="6" name="Oval 5"/>
            <p:cNvSpPr/>
            <p:nvPr/>
          </p:nvSpPr>
          <p:spPr>
            <a:xfrm rot="20082028">
              <a:off x="220513" y="248429"/>
              <a:ext cx="2878553" cy="2878553"/>
            </a:xfrm>
            <a:prstGeom prst="ellipse">
              <a:avLst/>
            </a:prstGeom>
            <a:solidFill>
              <a:srgbClr val="E9726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Helvetica Neue UltraLight"/>
                  <a:cs typeface="Helvetica Neue UltraLight"/>
                </a:rPr>
                <a:t>Color</a:t>
              </a:r>
            </a:p>
            <a:p>
              <a:pPr algn="ctr"/>
              <a:r>
                <a:rPr lang="en-US" sz="3200" dirty="0" smtClean="0">
                  <a:latin typeface="Helvetica Neue"/>
                  <a:cs typeface="Helvetica Neue"/>
                </a:rPr>
                <a:t>Does Not</a:t>
              </a:r>
            </a:p>
            <a:p>
              <a:pPr algn="ctr"/>
              <a:r>
                <a:rPr lang="en-US" sz="3200" dirty="0" smtClean="0">
                  <a:latin typeface="Helvetica Neue UltraLight"/>
                  <a:cs typeface="Helvetica Neue UltraLight"/>
                </a:rPr>
                <a:t> Exist*</a:t>
              </a:r>
              <a:endParaRPr lang="en-US" sz="3200" dirty="0">
                <a:latin typeface="Helvetica Neue UltraLight"/>
                <a:cs typeface="Helvetica Neue UltraLigh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20017084">
              <a:off x="1796797" y="2655736"/>
              <a:ext cx="8173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Helvetica Light"/>
                  <a:cs typeface="Helvetica Light"/>
                </a:rPr>
                <a:t>*physically</a:t>
              </a:r>
              <a:endParaRPr lang="en-US" sz="1000" dirty="0">
                <a:solidFill>
                  <a:schemeClr val="bg1"/>
                </a:solidFill>
                <a:latin typeface="Helvetica Light"/>
                <a:cs typeface="Helvetica Ligh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0" y="3876272"/>
            <a:ext cx="8229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Helvetica"/>
                <a:cs typeface="Helvetica"/>
              </a:rPr>
              <a:t>Objects</a:t>
            </a:r>
            <a:r>
              <a:rPr lang="en-US" sz="2000" dirty="0" smtClean="0">
                <a:latin typeface="Helvetica Light"/>
                <a:cs typeface="Helvetica Light"/>
              </a:rPr>
              <a:t> </a:t>
            </a:r>
            <a:r>
              <a:rPr lang="en-US" sz="2000" dirty="0">
                <a:latin typeface="Helvetica Light"/>
                <a:cs typeface="Helvetica Light"/>
              </a:rPr>
              <a:t>have spectral reflectance properties</a:t>
            </a:r>
            <a:r>
              <a:rPr lang="en-US" sz="2000" dirty="0" smtClean="0">
                <a:latin typeface="Helvetica Light"/>
                <a:cs typeface="Helvetica Light"/>
              </a:rPr>
              <a:t>.</a:t>
            </a:r>
            <a:endParaRPr lang="en-US" sz="2000" dirty="0"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081584"/>
            <a:ext cx="8229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Helvetica"/>
                <a:cs typeface="Helvetica"/>
              </a:rPr>
              <a:t>Light </a:t>
            </a:r>
            <a:r>
              <a:rPr lang="en-US" sz="2000" b="1" dirty="0">
                <a:latin typeface="Helvetica"/>
                <a:cs typeface="Helvetica"/>
              </a:rPr>
              <a:t>sources</a:t>
            </a:r>
            <a:r>
              <a:rPr lang="en-US" sz="2000" b="1" dirty="0">
                <a:latin typeface="Helvetica Light"/>
                <a:cs typeface="Helvetica Light"/>
              </a:rPr>
              <a:t> </a:t>
            </a:r>
            <a:r>
              <a:rPr lang="en-US" sz="2000" dirty="0">
                <a:latin typeface="Helvetica Light"/>
                <a:cs typeface="Helvetica Light"/>
              </a:rPr>
              <a:t>have spectral power distributions</a:t>
            </a:r>
            <a:r>
              <a:rPr lang="en-US" sz="2000" dirty="0" smtClean="0">
                <a:latin typeface="Helvetica Light"/>
                <a:cs typeface="Helvetica Light"/>
              </a:rPr>
              <a:t>.</a:t>
            </a:r>
            <a:endParaRPr lang="en-US" sz="2000" dirty="0"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670960"/>
            <a:ext cx="8229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Helvetica"/>
                <a:cs typeface="Helvetica"/>
              </a:rPr>
              <a:t>Organisms perceive </a:t>
            </a:r>
            <a:r>
              <a:rPr lang="en-US" sz="2000" b="1" dirty="0">
                <a:solidFill>
                  <a:srgbClr val="E9726C"/>
                </a:solidFill>
                <a:latin typeface="Helvetica"/>
                <a:cs typeface="Helvetica"/>
              </a:rPr>
              <a:t>color</a:t>
            </a:r>
            <a:r>
              <a:rPr lang="en-US" sz="2000" b="1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2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6DD"/>
            </a:gs>
            <a:gs pos="100000">
              <a:srgbClr val="FFF1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21463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 UltraLight"/>
                <a:cs typeface="Helvetica Neue UltraLight"/>
              </a:rPr>
              <a:t>The perceived color of an object</a:t>
            </a:r>
            <a:br>
              <a:rPr lang="en-US" sz="3200" dirty="0" smtClean="0">
                <a:latin typeface="Helvetica Neue UltraLight"/>
                <a:cs typeface="Helvetica Neue UltraLight"/>
              </a:rPr>
            </a:br>
            <a:r>
              <a:rPr lang="en-US" sz="3200" dirty="0" smtClean="0">
                <a:latin typeface="Helvetica Neue UltraLight"/>
                <a:cs typeface="Helvetica Neue UltraLight"/>
              </a:rPr>
              <a:t>is defined by the </a:t>
            </a:r>
            <a:r>
              <a:rPr lang="en-US" sz="3200" b="1" dirty="0" smtClean="0">
                <a:latin typeface="Helvetica Neue Light"/>
                <a:cs typeface="Helvetica Neue Light"/>
              </a:rPr>
              <a:t>illuminant</a:t>
            </a:r>
            <a:r>
              <a:rPr lang="en-US" sz="3200" dirty="0" smtClean="0">
                <a:latin typeface="Helvetica Neue UltraLight"/>
                <a:cs typeface="Helvetica Neue UltraLight"/>
              </a:rPr>
              <a:t>,</a:t>
            </a:r>
            <a:br>
              <a:rPr lang="en-US" sz="3200" dirty="0" smtClean="0">
                <a:latin typeface="Helvetica Neue UltraLight"/>
                <a:cs typeface="Helvetica Neue UltraLight"/>
              </a:rPr>
            </a:br>
            <a:r>
              <a:rPr lang="en-US" sz="3200" dirty="0" smtClean="0">
                <a:latin typeface="Helvetica Neue UltraLight"/>
                <a:cs typeface="Helvetica Neue UltraLight"/>
              </a:rPr>
              <a:t>the object’s </a:t>
            </a:r>
            <a:r>
              <a:rPr lang="en-US" sz="3200" b="1" dirty="0" smtClean="0">
                <a:latin typeface="Helvetica Neue Light"/>
                <a:cs typeface="Helvetica Neue Light"/>
              </a:rPr>
              <a:t>physical properties</a:t>
            </a:r>
            <a:r>
              <a:rPr lang="en-US" sz="3200" dirty="0" smtClean="0">
                <a:latin typeface="Helvetica Neue UltraLight"/>
                <a:cs typeface="Helvetica Neue UltraLight"/>
              </a:rPr>
              <a:t>,</a:t>
            </a:r>
            <a:br>
              <a:rPr lang="en-US" sz="3200" dirty="0" smtClean="0">
                <a:latin typeface="Helvetica Neue UltraLight"/>
                <a:cs typeface="Helvetica Neue UltraLight"/>
              </a:rPr>
            </a:br>
            <a:r>
              <a:rPr lang="en-US" sz="3200" dirty="0" smtClean="0">
                <a:latin typeface="Helvetica Neue UltraLight"/>
                <a:cs typeface="Helvetica Neue UltraLight"/>
              </a:rPr>
              <a:t>and its </a:t>
            </a:r>
            <a:r>
              <a:rPr lang="en-US" sz="3200" b="1" dirty="0" smtClean="0">
                <a:latin typeface="Helvetica Neue Light"/>
                <a:cs typeface="Helvetica Neue Light"/>
              </a:rPr>
              <a:t>context</a:t>
            </a:r>
            <a:endParaRPr lang="en-US" sz="3200" dirty="0">
              <a:latin typeface="Helvetica Neue UltraLight"/>
              <a:cs typeface="Helvetica Neue Ultra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42767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rgbClr val="000000"/>
                </a:solidFill>
                <a:latin typeface="Helvetica Neue UltraLight"/>
                <a:cs typeface="Helvetica Neue UltraLight"/>
              </a:rPr>
              <a:t>…let’s see how.</a:t>
            </a:r>
            <a:endParaRPr lang="en-US" sz="2400" dirty="0">
              <a:solidFill>
                <a:srgbClr val="000000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61469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29 at 3.39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428" y="6005036"/>
            <a:ext cx="2399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Helvetica Light"/>
                <a:cs typeface="Helvetica Light"/>
              </a:rPr>
              <a:t>Solomon, S. and </a:t>
            </a:r>
            <a:r>
              <a:rPr lang="en-US" sz="1200" dirty="0" err="1">
                <a:latin typeface="Helvetica Light"/>
                <a:cs typeface="Helvetica Light"/>
              </a:rPr>
              <a:t>Lennie</a:t>
            </a:r>
            <a:r>
              <a:rPr lang="en-US" sz="1200" dirty="0">
                <a:latin typeface="Helvetica Light"/>
                <a:cs typeface="Helvetica Light"/>
              </a:rPr>
              <a:t>, P.</a:t>
            </a:r>
          </a:p>
          <a:p>
            <a:pPr algn="r"/>
            <a:r>
              <a:rPr lang="en-US" sz="1200" dirty="0" smtClean="0">
                <a:latin typeface="Helvetica Light"/>
                <a:cs typeface="Helvetica Light"/>
              </a:rPr>
              <a:t>“The machinery </a:t>
            </a:r>
            <a:r>
              <a:rPr lang="en-US" sz="1200" dirty="0">
                <a:latin typeface="Helvetica Light"/>
                <a:cs typeface="Helvetica Light"/>
              </a:rPr>
              <a:t>of </a:t>
            </a:r>
            <a:r>
              <a:rPr lang="en-US" sz="1200" dirty="0" err="1" smtClean="0">
                <a:latin typeface="Helvetica Light"/>
                <a:cs typeface="Helvetica Light"/>
              </a:rPr>
              <a:t>colour</a:t>
            </a:r>
            <a:r>
              <a:rPr lang="en-US" sz="1200" dirty="0" smtClean="0">
                <a:latin typeface="Helvetica Light"/>
                <a:cs typeface="Helvetica Light"/>
              </a:rPr>
              <a:t> vision</a:t>
            </a:r>
            <a:r>
              <a:rPr lang="en-US" sz="1200" dirty="0">
                <a:latin typeface="Helvetica Light"/>
                <a:cs typeface="Helvetica Light"/>
              </a:rPr>
              <a:t>”</a:t>
            </a:r>
          </a:p>
          <a:p>
            <a:pPr algn="r"/>
            <a:r>
              <a:rPr lang="en-US" sz="1200" dirty="0" smtClean="0">
                <a:latin typeface="Helvetica Light"/>
                <a:cs typeface="Helvetica Light"/>
              </a:rPr>
              <a:t>Nature, </a:t>
            </a:r>
            <a:r>
              <a:rPr lang="en-US" sz="1200" dirty="0">
                <a:latin typeface="Helvetica Light"/>
                <a:cs typeface="Helvetica Light"/>
              </a:rPr>
              <a:t>2007, Vol. 8</a:t>
            </a:r>
            <a:r>
              <a:rPr lang="en-US" sz="1200" dirty="0" smtClean="0">
                <a:latin typeface="Helvetica Light"/>
                <a:cs typeface="Helvetica Light"/>
              </a:rPr>
              <a:t>.</a:t>
            </a:r>
            <a:endParaRPr lang="en-US" sz="1200" dirty="0">
              <a:latin typeface="Helvetica Light"/>
              <a:cs typeface="Helvetica Light"/>
            </a:endParaRPr>
          </a:p>
        </p:txBody>
      </p:sp>
      <p:sp>
        <p:nvSpPr>
          <p:cNvPr id="4" name="Line Callout 2 (Border and Accent Bar) 3"/>
          <p:cNvSpPr/>
          <p:nvPr/>
        </p:nvSpPr>
        <p:spPr>
          <a:xfrm>
            <a:off x="6908800" y="355600"/>
            <a:ext cx="1981200" cy="762000"/>
          </a:xfrm>
          <a:prstGeom prst="accentBorderCallout2">
            <a:avLst>
              <a:gd name="adj1" fmla="val 48750"/>
              <a:gd name="adj2" fmla="val -8333"/>
              <a:gd name="adj3" fmla="val 48750"/>
              <a:gd name="adj4" fmla="val -14744"/>
              <a:gd name="adj5" fmla="val 65834"/>
              <a:gd name="adj6" fmla="val -27276"/>
            </a:avLst>
          </a:prstGeom>
          <a:solidFill>
            <a:srgbClr val="FBF8E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Response to Light</a:t>
            </a:r>
            <a:endParaRPr lang="en-US" sz="14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6908800" y="1511300"/>
            <a:ext cx="1981200" cy="762000"/>
          </a:xfrm>
          <a:prstGeom prst="accentBorderCallout2">
            <a:avLst>
              <a:gd name="adj1" fmla="val 48750"/>
              <a:gd name="adj2" fmla="val -8333"/>
              <a:gd name="adj3" fmla="val 48750"/>
              <a:gd name="adj4" fmla="val -14744"/>
              <a:gd name="adj5" fmla="val 37501"/>
              <a:gd name="adj6" fmla="val -45225"/>
            </a:avLst>
          </a:prstGeom>
          <a:solidFill>
            <a:srgbClr val="FBF8E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Signal Combination</a:t>
            </a:r>
            <a:endParaRPr lang="en-US" sz="14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6908800" y="2705100"/>
            <a:ext cx="1981200" cy="762000"/>
          </a:xfrm>
          <a:prstGeom prst="accentBorderCallout2">
            <a:avLst>
              <a:gd name="adj1" fmla="val 48750"/>
              <a:gd name="adj2" fmla="val -8333"/>
              <a:gd name="adj3" fmla="val 48750"/>
              <a:gd name="adj4" fmla="val -14744"/>
              <a:gd name="adj5" fmla="val 105834"/>
              <a:gd name="adj6" fmla="val -33045"/>
            </a:avLst>
          </a:prstGeom>
          <a:solidFill>
            <a:srgbClr val="FBF8E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Long &amp; Medium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Wavelength Cones</a:t>
            </a:r>
            <a:endParaRPr lang="en-US" sz="14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6908800" y="3644900"/>
            <a:ext cx="1981200" cy="762000"/>
          </a:xfrm>
          <a:prstGeom prst="accentBorderCallout2">
            <a:avLst>
              <a:gd name="adj1" fmla="val 48750"/>
              <a:gd name="adj2" fmla="val -8333"/>
              <a:gd name="adj3" fmla="val 48750"/>
              <a:gd name="adj4" fmla="val -14744"/>
              <a:gd name="adj5" fmla="val 49168"/>
              <a:gd name="adj6" fmla="val -31763"/>
            </a:avLst>
          </a:prstGeom>
          <a:solidFill>
            <a:srgbClr val="FBF8E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Short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Wavelength Cones</a:t>
            </a:r>
            <a:endParaRPr lang="en-US" sz="14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10" name="Line Callout 2 (Border and Accent Bar) 9"/>
          <p:cNvSpPr/>
          <p:nvPr/>
        </p:nvSpPr>
        <p:spPr>
          <a:xfrm>
            <a:off x="6908800" y="4635500"/>
            <a:ext cx="1981200" cy="762000"/>
          </a:xfrm>
          <a:prstGeom prst="accentBorderCallout2">
            <a:avLst>
              <a:gd name="adj1" fmla="val 48750"/>
              <a:gd name="adj2" fmla="val -8333"/>
              <a:gd name="adj3" fmla="val 48750"/>
              <a:gd name="adj4" fmla="val -14744"/>
              <a:gd name="adj5" fmla="val -12499"/>
              <a:gd name="adj6" fmla="val -30481"/>
            </a:avLst>
          </a:prstGeom>
          <a:solidFill>
            <a:srgbClr val="FBF8E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Rods</a:t>
            </a:r>
            <a:endParaRPr lang="en-US" sz="14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92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6DD"/>
            </a:gs>
            <a:gs pos="100000">
              <a:srgbClr val="FFF1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UltraLight"/>
                <a:cs typeface="Helvetica Neue UltraLight"/>
              </a:rPr>
              <a:t>Receptive Fields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24" name="Picture 23" descr="Screen Shot 2014-09-29 at 9.39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095500"/>
            <a:ext cx="2559946" cy="2819400"/>
          </a:xfrm>
          <a:prstGeom prst="rect">
            <a:avLst/>
          </a:prstGeom>
        </p:spPr>
      </p:pic>
      <p:pic>
        <p:nvPicPr>
          <p:cNvPr id="2" name="Picture 1" descr="Screen Shot 2014-09-29 at 9.39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994940"/>
            <a:ext cx="1919960" cy="1919960"/>
          </a:xfrm>
          <a:prstGeom prst="rect">
            <a:avLst/>
          </a:prstGeom>
        </p:spPr>
      </p:pic>
      <p:pic>
        <p:nvPicPr>
          <p:cNvPr id="3" name="Picture 2" descr="L+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3613150"/>
            <a:ext cx="546100" cy="342900"/>
          </a:xfrm>
          <a:prstGeom prst="rect">
            <a:avLst/>
          </a:prstGeom>
        </p:spPr>
      </p:pic>
      <p:pic>
        <p:nvPicPr>
          <p:cNvPr id="4" name="Picture 3" descr="M-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3" y="4707336"/>
            <a:ext cx="484314" cy="2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6DD"/>
            </a:gs>
            <a:gs pos="100000">
              <a:srgbClr val="FFF1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57200"/>
            <a:ext cx="41148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 UltraLight"/>
                <a:cs typeface="Helvetica Neue UltraLight"/>
              </a:rPr>
              <a:t>Double-Opponent</a:t>
            </a:r>
            <a:br>
              <a:rPr lang="en-US" sz="3200" dirty="0" smtClean="0">
                <a:latin typeface="Helvetica Neue UltraLight"/>
                <a:cs typeface="Helvetica Neue UltraLight"/>
              </a:rPr>
            </a:br>
            <a:r>
              <a:rPr lang="en-US" sz="3200" dirty="0" smtClean="0">
                <a:latin typeface="Helvetica Neue UltraLight"/>
                <a:cs typeface="Helvetica Neue UltraLight"/>
              </a:rPr>
              <a:t>Neurons</a:t>
            </a:r>
            <a:endParaRPr lang="en-US" sz="3200" dirty="0">
              <a:latin typeface="Helvetica Neue UltraLight"/>
              <a:cs typeface="Helvetica Neue UltraLigh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39738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 UltraLight"/>
                <a:cs typeface="Helvetica Neue UltraLight"/>
              </a:rPr>
              <a:t>Single-Opponent</a:t>
            </a:r>
          </a:p>
          <a:p>
            <a:r>
              <a:rPr lang="en-US" sz="3200" dirty="0" smtClean="0">
                <a:latin typeface="Helvetica Neue UltraLight"/>
                <a:cs typeface="Helvetica Neue UltraLight"/>
              </a:rPr>
              <a:t>Neurons</a:t>
            </a:r>
            <a:endParaRPr lang="en-US" sz="3200" dirty="0">
              <a:latin typeface="Helvetica Neue UltraLight"/>
              <a:cs typeface="Helvetica Neue UltraLight"/>
            </a:endParaRPr>
          </a:p>
        </p:txBody>
      </p:sp>
      <p:pic>
        <p:nvPicPr>
          <p:cNvPr id="9" name="Picture 8" descr="so-rf-fu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69" y="2089149"/>
            <a:ext cx="1692231" cy="4298950"/>
          </a:xfrm>
          <a:prstGeom prst="rect">
            <a:avLst/>
          </a:prstGeom>
        </p:spPr>
      </p:pic>
      <p:pic>
        <p:nvPicPr>
          <p:cNvPr id="10" name="Picture 9" descr="do-rf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081503"/>
            <a:ext cx="3403600" cy="43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6DD"/>
            </a:gs>
            <a:gs pos="100000">
              <a:srgbClr val="FFF1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3888234"/>
            <a:ext cx="8229600" cy="1003300"/>
          </a:xfrm>
          <a:prstGeom prst="roundRect">
            <a:avLst/>
          </a:prstGeom>
          <a:solidFill>
            <a:srgbClr val="E9726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0501" y="3888234"/>
            <a:ext cx="1003300" cy="1003300"/>
          </a:xfrm>
          <a:prstGeom prst="rect">
            <a:avLst/>
          </a:prstGeom>
          <a:solidFill>
            <a:srgbClr val="67D7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3081" y="3888234"/>
            <a:ext cx="492990" cy="1003300"/>
          </a:xfrm>
          <a:prstGeom prst="rect">
            <a:avLst/>
          </a:prstGeom>
          <a:solidFill>
            <a:srgbClr val="67D7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2364" y="3888232"/>
            <a:ext cx="226293" cy="1003300"/>
          </a:xfrm>
          <a:prstGeom prst="rect">
            <a:avLst/>
          </a:prstGeom>
          <a:solidFill>
            <a:srgbClr val="67D7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4950" y="3888234"/>
            <a:ext cx="226293" cy="1003300"/>
          </a:xfrm>
          <a:prstGeom prst="rect">
            <a:avLst/>
          </a:prstGeom>
          <a:solidFill>
            <a:srgbClr val="67D7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7536" y="3888230"/>
            <a:ext cx="226293" cy="1003300"/>
          </a:xfrm>
          <a:prstGeom prst="rect">
            <a:avLst/>
          </a:prstGeom>
          <a:solidFill>
            <a:srgbClr val="67D7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" y="6288697"/>
            <a:ext cx="8229600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290455" y="5541853"/>
            <a:ext cx="346363" cy="746844"/>
            <a:chOff x="3290455" y="5541853"/>
            <a:chExt cx="346363" cy="74684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290455" y="5541853"/>
              <a:ext cx="151245" cy="746844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41700" y="5552433"/>
              <a:ext cx="195118" cy="736264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81200" y="5541853"/>
            <a:ext cx="349019" cy="755180"/>
            <a:chOff x="1281200" y="5541853"/>
            <a:chExt cx="349019" cy="75518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1281200" y="5541853"/>
              <a:ext cx="179301" cy="75518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60501" y="5552433"/>
              <a:ext cx="169718" cy="736264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13614" y="6007034"/>
            <a:ext cx="777304" cy="289999"/>
            <a:chOff x="6613614" y="6007034"/>
            <a:chExt cx="777304" cy="289999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6613614" y="6007034"/>
              <a:ext cx="441812" cy="289999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55426" y="6007034"/>
              <a:ext cx="335492" cy="28166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460664" y="3413720"/>
            <a:ext cx="8226136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60666" y="2669120"/>
            <a:ext cx="682334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43000" y="2669120"/>
            <a:ext cx="487219" cy="7446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96440" y="2491066"/>
            <a:ext cx="364224" cy="922654"/>
            <a:chOff x="96440" y="2491066"/>
            <a:chExt cx="364224" cy="922654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460664" y="2491067"/>
              <a:ext cx="0" cy="922653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6200000">
              <a:off x="-226387" y="2813893"/>
              <a:ext cx="922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activity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latin typeface="Helvetica Neue UltraLight"/>
                <a:cs typeface="Helvetica Neue UltraLight"/>
              </a:rPr>
              <a:t>Single-Opponent &amp; Double-Opponent</a:t>
            </a:r>
            <a:r>
              <a:rPr lang="en-US" dirty="0" smtClean="0">
                <a:latin typeface="Helvetica Neue UltraLight"/>
                <a:cs typeface="Helvetica Neue UltraLight"/>
              </a:rPr>
              <a:t/>
            </a:r>
            <a:br>
              <a:rPr lang="en-US" dirty="0" smtClean="0">
                <a:latin typeface="Helvetica Neue UltraLight"/>
                <a:cs typeface="Helvetica Neue UltraLight"/>
              </a:rPr>
            </a:br>
            <a:r>
              <a:rPr lang="en-US" dirty="0" smtClean="0">
                <a:latin typeface="Helvetica Neue UltraLight"/>
                <a:cs typeface="Helvetica Neue UltraLight"/>
              </a:rPr>
              <a:t>Stimulus Response Patterns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sp>
        <p:nvSpPr>
          <p:cNvPr id="76" name="Trapezoid 75"/>
          <p:cNvSpPr/>
          <p:nvPr/>
        </p:nvSpPr>
        <p:spPr>
          <a:xfrm>
            <a:off x="6896101" y="3888238"/>
            <a:ext cx="999518" cy="1003296"/>
          </a:xfrm>
          <a:prstGeom prst="trapezoid">
            <a:avLst>
              <a:gd name="adj" fmla="val 50000"/>
            </a:avLst>
          </a:prstGeom>
          <a:solidFill>
            <a:srgbClr val="67D7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3888234"/>
            <a:ext cx="8229600" cy="1003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80797" y="2669120"/>
            <a:ext cx="3406003" cy="695920"/>
            <a:chOff x="5280797" y="2669120"/>
            <a:chExt cx="3406003" cy="695920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5744353" y="3121786"/>
              <a:ext cx="238935" cy="16994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983288" y="3121786"/>
              <a:ext cx="213651" cy="16994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187119" y="2669120"/>
              <a:ext cx="227447" cy="63288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733818" y="2669120"/>
              <a:ext cx="657100" cy="69592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414566" y="2669120"/>
              <a:ext cx="319252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390918" y="2681511"/>
              <a:ext cx="591290" cy="671138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7982208" y="2671240"/>
              <a:ext cx="704592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280797" y="3121786"/>
              <a:ext cx="235110" cy="16994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515907" y="3121786"/>
              <a:ext cx="232271" cy="16994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20192" y="2491067"/>
            <a:ext cx="1958108" cy="924773"/>
            <a:chOff x="2220192" y="2491067"/>
            <a:chExt cx="1958108" cy="924773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628737" y="2491067"/>
              <a:ext cx="549563" cy="92477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141518" y="2671240"/>
              <a:ext cx="487219" cy="74460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2707410" y="2669120"/>
              <a:ext cx="434108" cy="12391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220192" y="2681511"/>
              <a:ext cx="487218" cy="73432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78300" y="2491066"/>
            <a:ext cx="1103647" cy="912383"/>
            <a:chOff x="4178300" y="2491066"/>
            <a:chExt cx="1103647" cy="912383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4721520" y="3121786"/>
              <a:ext cx="346776" cy="28166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068296" y="3121786"/>
              <a:ext cx="213651" cy="16994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178300" y="2491066"/>
              <a:ext cx="533400" cy="91238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/>
          <p:nvPr/>
        </p:nvSpPr>
        <p:spPr>
          <a:xfrm>
            <a:off x="3416300" y="3888230"/>
            <a:ext cx="492990" cy="1003300"/>
          </a:xfrm>
          <a:prstGeom prst="rect">
            <a:avLst/>
          </a:prstGeom>
          <a:solidFill>
            <a:srgbClr val="67D7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 descr="so-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4" y="1702092"/>
            <a:ext cx="788974" cy="788974"/>
          </a:xfrm>
          <a:prstGeom prst="rect">
            <a:avLst/>
          </a:prstGeom>
        </p:spPr>
      </p:pic>
      <p:pic>
        <p:nvPicPr>
          <p:cNvPr id="115" name="Picture 114" descr="do-r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4" y="5223095"/>
            <a:ext cx="596275" cy="65867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520882" y="5359352"/>
            <a:ext cx="213651" cy="937681"/>
            <a:chOff x="5520882" y="5359352"/>
            <a:chExt cx="213651" cy="937681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5520882" y="5359352"/>
              <a:ext cx="104068" cy="937681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624950" y="5363800"/>
              <a:ext cx="109583" cy="93323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068296" y="5359352"/>
            <a:ext cx="213651" cy="929344"/>
            <a:chOff x="5068296" y="5359352"/>
            <a:chExt cx="213651" cy="929344"/>
          </a:xfrm>
        </p:grpSpPr>
        <p:cxnSp>
          <p:nvCxnSpPr>
            <p:cNvPr id="157" name="Straight Connector 156"/>
            <p:cNvCxnSpPr/>
            <p:nvPr/>
          </p:nvCxnSpPr>
          <p:spPr>
            <a:xfrm flipH="1">
              <a:off x="5068296" y="5359352"/>
              <a:ext cx="104068" cy="929344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72364" y="5359352"/>
              <a:ext cx="109583" cy="929344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276436" y="5541853"/>
            <a:ext cx="346363" cy="742272"/>
            <a:chOff x="4276436" y="5541853"/>
            <a:chExt cx="346363" cy="742272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4276436" y="5541853"/>
              <a:ext cx="176645" cy="74227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453081" y="5552433"/>
              <a:ext cx="169718" cy="73169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96440" y="5363799"/>
            <a:ext cx="364224" cy="922654"/>
            <a:chOff x="96440" y="2491066"/>
            <a:chExt cx="364224" cy="922654"/>
          </a:xfrm>
        </p:grpSpPr>
        <p:cxnSp>
          <p:nvCxnSpPr>
            <p:cNvPr id="164" name="Straight Arrow Connector 163"/>
            <p:cNvCxnSpPr/>
            <p:nvPr/>
          </p:nvCxnSpPr>
          <p:spPr>
            <a:xfrm flipV="1">
              <a:off x="460664" y="2491067"/>
              <a:ext cx="0" cy="922653"/>
            </a:xfrm>
            <a:prstGeom prst="straightConnector1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 rot="16200000">
              <a:off x="-226387" y="2813893"/>
              <a:ext cx="922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activity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109200" y="6604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956738" y="5359352"/>
            <a:ext cx="213651" cy="937681"/>
            <a:chOff x="5956738" y="5359352"/>
            <a:chExt cx="213651" cy="937681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5956738" y="5359352"/>
              <a:ext cx="104068" cy="937681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6060806" y="5363800"/>
              <a:ext cx="109583" cy="93323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9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2.5E-6 0.33518 " pathEditMode="relative" ptsTypes="AA">
                                      <p:cBhvr>
                                        <p:cTn id="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33518 L 0.10538 0.33518 " pathEditMode="relative" ptsTypes="AA"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9 0.33519 L 0.35382 0.3351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1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82 0.33518 L 0.44827 0.33541 " pathEditMode="relative" ptsTypes="AA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27 0.33541 L 0.70521 0.33541 " pathEditMode="relative" ptsTypes="AA">
                                      <p:cBhvr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521 0.33541 L 0.70521 0.00024 " pathEditMode="relative" ptsTypes="AA">
                                      <p:cBhvr>
                                        <p:cTn id="4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1111E-6 3.33333E-6 L -8.61111E-6 -0.16621 " pathEditMode="relative" ptsTypes="AA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6875 L 0.04965 -0.1687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65 -0.16875 L 0.10208 -0.1687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25 -0.16875 L 0.16059 -0.16875 " pathEditMode="relative" ptsTypes="AA">
                                      <p:cBhvr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9 -0.16875 L 0.48263 -0.168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64 -0.16875 L 0.66458 -0.16875 " pathEditMode="relative" ptsTypes="AA">
                                      <p:cBhvr>
                                        <p:cTn id="7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458 -0.16875 L 0.70191 -0.16875 " pathEditMode="relative" ptsTypes="AA">
                                      <p:cBhvr>
                                        <p:cTn id="8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208 -0.16852 L 0.70208 0.00046 " pathEditMode="relative" ptsTypes="AA">
                                      <p:cBhvr>
                                        <p:cTn id="9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6DD"/>
            </a:gs>
            <a:gs pos="100000">
              <a:srgbClr val="FFF1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 Neue UltraLight"/>
                <a:cs typeface="Helvetica Neue UltraLight"/>
              </a:rPr>
              <a:t>Single-Opponent &amp; Double-</a:t>
            </a:r>
            <a:r>
              <a:rPr lang="en-US" sz="2400" dirty="0" smtClean="0">
                <a:latin typeface="Helvetica Neue UltraLight"/>
                <a:cs typeface="Helvetica Neue UltraLight"/>
              </a:rPr>
              <a:t>Opponent</a:t>
            </a:r>
            <a:r>
              <a:rPr lang="en-US" sz="2800" dirty="0" smtClean="0">
                <a:latin typeface="Helvetica Neue UltraLight"/>
                <a:cs typeface="Helvetica Neue UltraLight"/>
              </a:rPr>
              <a:t/>
            </a:r>
            <a:br>
              <a:rPr lang="en-US" sz="2800" dirty="0" smtClean="0">
                <a:latin typeface="Helvetica Neue UltraLight"/>
                <a:cs typeface="Helvetica Neue UltraLight"/>
              </a:rPr>
            </a:br>
            <a:r>
              <a:rPr lang="en-US" sz="4000" dirty="0" smtClean="0">
                <a:latin typeface="Helvetica Neue UltraLight"/>
                <a:cs typeface="Helvetica Neue UltraLight"/>
              </a:rPr>
              <a:t>Characteristics</a:t>
            </a:r>
            <a:endParaRPr lang="en-US" sz="40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333466"/>
              </p:ext>
            </p:extLst>
          </p:nvPr>
        </p:nvGraphicFramePr>
        <p:xfrm>
          <a:off x="704850" y="1600200"/>
          <a:ext cx="7734301" cy="453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0363"/>
                <a:gridCol w="2416969"/>
                <a:gridCol w="2416969"/>
              </a:tblGrid>
              <a:tr h="64770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Light"/>
                          <a:cs typeface="Helvetica Light"/>
                        </a:rPr>
                        <a:t>Single-Opponent Cells</a:t>
                      </a:r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Light"/>
                          <a:cs typeface="Helvetica Light"/>
                        </a:rPr>
                        <a:t>Double-Opponent Cells</a:t>
                      </a:r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Light"/>
                          <a:cs typeface="Helvetica Light"/>
                        </a:rPr>
                        <a:t>Cone Opponency:</a:t>
                      </a:r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Light"/>
                          <a:cs typeface="Helvetica Light"/>
                        </a:rPr>
                        <a:t>Spatial Opponency:</a:t>
                      </a:r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Light"/>
                          <a:cs typeface="Helvetica Light"/>
                        </a:rPr>
                        <a:t>Achromatic</a:t>
                      </a:r>
                      <a:r>
                        <a:rPr lang="en-US" sz="1600" baseline="0" dirty="0" smtClean="0">
                          <a:latin typeface="Helvetica Light"/>
                          <a:cs typeface="Helvetica Light"/>
                        </a:rPr>
                        <a:t> Selectivity:</a:t>
                      </a:r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Light"/>
                          <a:cs typeface="Helvetica Light"/>
                        </a:rPr>
                        <a:t>Chromatic Selectivity:</a:t>
                      </a:r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Light"/>
                          <a:cs typeface="Helvetica Light"/>
                        </a:rPr>
                        <a:t>Orientation Selectivity:</a:t>
                      </a:r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r>
                        <a:rPr lang="en-US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endParaRPr lang="en-US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Light"/>
                          <a:cs typeface="Helvetica Light"/>
                        </a:rPr>
                        <a:t>Spatial Frequency Selectivity:</a:t>
                      </a:r>
                      <a:endParaRPr lang="en-US" sz="160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9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6DD"/>
            </a:gs>
            <a:gs pos="100000">
              <a:srgbClr val="FFF1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25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 UltraLight"/>
                <a:cs typeface="Helvetica Neue UltraLight"/>
              </a:rPr>
              <a:t>Single-opponent neurons respond</a:t>
            </a:r>
            <a:br>
              <a:rPr lang="en-US" sz="3200" dirty="0" smtClean="0">
                <a:latin typeface="Helvetica Neue UltraLight"/>
                <a:cs typeface="Helvetica Neue UltraLight"/>
              </a:rPr>
            </a:br>
            <a:r>
              <a:rPr lang="en-US" sz="3200" dirty="0" smtClean="0">
                <a:latin typeface="Helvetica Neue UltraLight"/>
                <a:cs typeface="Helvetica Neue UltraLight"/>
              </a:rPr>
              <a:t>best to </a:t>
            </a:r>
            <a:r>
              <a:rPr lang="en-US" sz="3200" b="1" dirty="0" smtClean="0">
                <a:solidFill>
                  <a:srgbClr val="CF3A35"/>
                </a:solidFill>
                <a:latin typeface="Helvetica Neue UltraLight"/>
                <a:cs typeface="Helvetica Neue UltraLight"/>
              </a:rPr>
              <a:t>regions</a:t>
            </a:r>
            <a:r>
              <a:rPr lang="en-US" sz="3200" dirty="0" smtClean="0">
                <a:latin typeface="Helvetica Neue UltraLight"/>
                <a:cs typeface="Helvetica Neue UltraLight"/>
              </a:rPr>
              <a:t> of color.</a:t>
            </a:r>
            <a:endParaRPr lang="en-US" sz="3200" dirty="0">
              <a:latin typeface="Helvetica Neue UltraLight"/>
              <a:cs typeface="Helvetica Neue UltraLigh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40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  <a:latin typeface="Helvetica Neue UltraLight"/>
                <a:cs typeface="Helvetica Neue UltraLight"/>
              </a:rPr>
              <a:t>Double-opponent neurons </a:t>
            </a:r>
            <a:r>
              <a:rPr lang="en-US" sz="3200" dirty="0" smtClean="0">
                <a:latin typeface="Helvetica Neue UltraLight"/>
                <a:cs typeface="Helvetica Neue UltraLight"/>
              </a:rPr>
              <a:t>respond</a:t>
            </a:r>
          </a:p>
          <a:p>
            <a:r>
              <a:rPr lang="en-US" sz="3200" dirty="0" smtClean="0">
                <a:latin typeface="Helvetica Neue UltraLight"/>
                <a:cs typeface="Helvetica Neue UltraLight"/>
              </a:rPr>
              <a:t>best to the </a:t>
            </a:r>
            <a:r>
              <a:rPr lang="en-US" sz="3200" b="1" dirty="0" smtClean="0">
                <a:solidFill>
                  <a:srgbClr val="CF3A35"/>
                </a:solidFill>
                <a:latin typeface="Helvetica Neue UltraLight"/>
                <a:cs typeface="Helvetica Neue UltraLight"/>
              </a:rPr>
              <a:t>boundaries</a:t>
            </a:r>
            <a:r>
              <a:rPr lang="en-US" sz="3200" dirty="0" smtClean="0">
                <a:latin typeface="Helvetica Neue UltraLight"/>
                <a:cs typeface="Helvetica Neue UltraLight"/>
              </a:rPr>
              <a:t> between.</a:t>
            </a:r>
            <a:endParaRPr lang="en-US" sz="3200" dirty="0">
              <a:latin typeface="Helvetica Neue UltraLight"/>
              <a:cs typeface="Helvetica Neue UltraLight"/>
            </a:endParaRPr>
          </a:p>
        </p:txBody>
      </p:sp>
      <p:pic>
        <p:nvPicPr>
          <p:cNvPr id="6" name="Picture 5" descr="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4743450"/>
            <a:ext cx="266700" cy="110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900000">
            <a:off x="4251099" y="5873234"/>
            <a:ext cx="103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(context)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912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Opponent processing</a:t>
            </a:r>
            <a:b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</a:br>
            <a: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of single and double-opponent receptive fields</a:t>
            </a:r>
            <a:b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</a:br>
            <a: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will describe </a:t>
            </a:r>
            <a:r>
              <a:rPr lang="en-US" sz="28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color</a:t>
            </a:r>
            <a: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, in it’s </a:t>
            </a:r>
            <a:r>
              <a:rPr lang="en-US" sz="28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context</a:t>
            </a:r>
            <a: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,</a:t>
            </a:r>
            <a:b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</a:br>
            <a:r>
              <a:rPr lang="en-US" sz="28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in a biologically plausible manner.</a:t>
            </a:r>
            <a:endParaRPr lang="en-US" sz="2800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29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Introduction of a Biologically Plausible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Color Descriptor to a Neurodynamical Model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of the Primary Visual Cortex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913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9-29 at 2.10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64421"/>
            <a:ext cx="7480708" cy="6314179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 rot="10800000">
            <a:off x="5854700" y="0"/>
            <a:ext cx="3289300" cy="6858000"/>
          </a:xfrm>
          <a:prstGeom prst="rtTriangle">
            <a:avLst/>
          </a:prstGeom>
          <a:solidFill>
            <a:srgbClr val="373746"/>
          </a:solidFill>
          <a:ln>
            <a:solidFill>
              <a:srgbClr val="3737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7575" y="161185"/>
            <a:ext cx="25990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Color Descriptor: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Convolution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Helvetica Neue UltraLight"/>
                <a:cs typeface="Helvetica Neue UltraLight"/>
              </a:rPr>
              <a:t>&amp;</a:t>
            </a:r>
            <a:endParaRPr lang="en-US" sz="2800" dirty="0" smtClean="0">
              <a:solidFill>
                <a:schemeClr val="bg1"/>
              </a:solidFill>
              <a:latin typeface="Helvetica Neue UltraLight"/>
              <a:cs typeface="Helvetica Neue UltraLight"/>
            </a:endParaRP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Opponent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Processing</a:t>
            </a:r>
            <a:endParaRPr lang="en-US" sz="28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60679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9 at 10.2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44" y="0"/>
            <a:ext cx="4626956" cy="2505110"/>
          </a:xfrm>
          <a:prstGeom prst="rect">
            <a:avLst/>
          </a:prstGeom>
        </p:spPr>
      </p:pic>
      <p:pic>
        <p:nvPicPr>
          <p:cNvPr id="5" name="Picture 4" descr="Screen Shot 2014-09-29 at 10.28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99" y="2509282"/>
            <a:ext cx="4626001" cy="2198711"/>
          </a:xfrm>
          <a:prstGeom prst="rect">
            <a:avLst/>
          </a:prstGeom>
        </p:spPr>
      </p:pic>
      <p:pic>
        <p:nvPicPr>
          <p:cNvPr id="6" name="Picture 5" descr="Screen Shot 2014-09-29 at 10.28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43" y="4712164"/>
            <a:ext cx="4626957" cy="2145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3898900" cy="6858000"/>
          </a:xfrm>
          <a:prstGeom prst="rect">
            <a:avLst/>
          </a:prstGeom>
          <a:solidFill>
            <a:srgbClr val="373746"/>
          </a:solidFill>
          <a:ln>
            <a:solidFill>
              <a:srgbClr val="3737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atin typeface="Helvetica Neue UltraLight"/>
              <a:cs typeface="Helvetica Neue Ul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084" y="1773937"/>
            <a:ext cx="3059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Helvetica Neue UltraLight"/>
                <a:cs typeface="Helvetica Neue UltraLight"/>
              </a:rPr>
              <a:t>Double-opponent</a:t>
            </a:r>
          </a:p>
          <a:p>
            <a:r>
              <a:rPr lang="en-US" sz="3200" dirty="0">
                <a:solidFill>
                  <a:srgbClr val="FFFFFF"/>
                </a:solidFill>
                <a:latin typeface="Helvetica Neue UltraLight"/>
                <a:cs typeface="Helvetica Neue UltraLight"/>
              </a:rPr>
              <a:t>receptive fields</a:t>
            </a:r>
          </a:p>
          <a:p>
            <a:r>
              <a:rPr lang="en-US" sz="3200" dirty="0">
                <a:solidFill>
                  <a:srgbClr val="FFFFFF"/>
                </a:solidFill>
                <a:latin typeface="Helvetica Neue UltraLight"/>
                <a:cs typeface="Helvetica Neue UltraLight"/>
              </a:rPr>
              <a:t>modeled with</a:t>
            </a:r>
          </a:p>
          <a:p>
            <a:r>
              <a:rPr lang="en-US" sz="3200" dirty="0">
                <a:solidFill>
                  <a:srgbClr val="1EB9BE"/>
                </a:solidFill>
                <a:latin typeface="Helvetica Neue UltraLight"/>
                <a:cs typeface="Helvetica Neue UltraLight"/>
              </a:rPr>
              <a:t>off-center</a:t>
            </a:r>
          </a:p>
          <a:p>
            <a:r>
              <a:rPr lang="en-US" sz="32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Gaussians.</a:t>
            </a:r>
            <a:endParaRPr lang="en-US" sz="3200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3305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9 at 10.3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51" y="3124200"/>
            <a:ext cx="6386706" cy="254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373746"/>
          </a:solidFill>
          <a:ln>
            <a:solidFill>
              <a:srgbClr val="3737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8150" y="850900"/>
            <a:ext cx="572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Opponent color processing…</a:t>
            </a:r>
            <a:endParaRPr lang="en-US" sz="3600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  <p:pic>
        <p:nvPicPr>
          <p:cNvPr id="12" name="Picture 11" descr="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27" y="5537200"/>
            <a:ext cx="128752" cy="533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900000">
            <a:off x="2277542" y="6092846"/>
            <a:ext cx="600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(scale)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348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Neurodynamical Model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/>
            </a:r>
            <a:b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Penacchio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et al.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 2013</a:t>
            </a:r>
            <a:b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(based on work by Z Li 1998)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9500" y="2177534"/>
            <a:ext cx="681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Model of the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dynamic </a:t>
            </a:r>
            <a:r>
              <a:rPr lang="en-US" sz="40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interactions</a:t>
            </a:r>
            <a:endParaRPr lang="en-US" sz="40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between neurons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over </a:t>
            </a:r>
            <a:r>
              <a:rPr lang="en-US" sz="40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time</a:t>
            </a:r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.</a:t>
            </a:r>
            <a:endParaRPr lang="en-US" sz="40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5830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Neurodynamical Model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/>
            </a:r>
            <a:b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Penacchio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et al.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 2013</a:t>
            </a:r>
            <a:b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UltraLight"/>
                <a:cs typeface="Helvetica Neue UltraLight"/>
              </a:rPr>
              <a:t>(based on work by Z Li 1998)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9500" y="2177534"/>
            <a:ext cx="6819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..of a 5-dimensional matrix: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positions x &amp; y, decomposed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Into </a:t>
            </a:r>
            <a:r>
              <a:rPr lang="en-US" sz="40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6 color channels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at </a:t>
            </a:r>
            <a:r>
              <a:rPr lang="en-US" sz="3200" i="1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s</a:t>
            </a:r>
            <a:r>
              <a:rPr lang="en-US" sz="40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 scales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and </a:t>
            </a:r>
            <a:r>
              <a:rPr lang="en-US" sz="4000" dirty="0" smtClean="0">
                <a:solidFill>
                  <a:srgbClr val="1EB9BE"/>
                </a:solidFill>
                <a:latin typeface="Helvetica Neue UltraLight"/>
                <a:cs typeface="Helvetica Neue UltraLight"/>
              </a:rPr>
              <a:t>4 orientations</a:t>
            </a:r>
            <a:r>
              <a:rPr lang="en-US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.</a:t>
            </a:r>
            <a:endParaRPr lang="en-US" sz="40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2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9144000" cy="2273300"/>
          </a:xfrm>
          <a:prstGeom prst="rect">
            <a:avLst/>
          </a:prstGeom>
          <a:solidFill>
            <a:srgbClr val="373746"/>
          </a:solidFill>
          <a:ln>
            <a:solidFill>
              <a:srgbClr val="3737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 UltraLight"/>
                <a:cs typeface="Helvetica Neue UltraLight"/>
              </a:rPr>
              <a:t>Receptive fields specific to cells’</a:t>
            </a:r>
          </a:p>
          <a:p>
            <a:pPr algn="ctr"/>
            <a:r>
              <a:rPr lang="en-US" sz="2800" dirty="0">
                <a:solidFill>
                  <a:srgbClr val="1EB9BE"/>
                </a:solidFill>
                <a:latin typeface="Helvetica Neue UltraLight"/>
                <a:cs typeface="Helvetica Neue UltraLight"/>
              </a:rPr>
              <a:t>orientation</a:t>
            </a:r>
            <a:r>
              <a:rPr lang="en-US" sz="2800" dirty="0">
                <a:solidFill>
                  <a:schemeClr val="bg1"/>
                </a:solidFill>
                <a:latin typeface="Helvetica Neue UltraLight"/>
                <a:cs typeface="Helvetica Neue UltraLight"/>
              </a:rPr>
              <a:t> selectivities.</a:t>
            </a:r>
          </a:p>
        </p:txBody>
      </p:sp>
      <p:pic>
        <p:nvPicPr>
          <p:cNvPr id="23" name="Picture 22" descr="map-w_1_1.png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7214" y="3290447"/>
            <a:ext cx="3841105" cy="2638927"/>
          </a:xfrm>
          <a:prstGeom prst="rect">
            <a:avLst/>
          </a:prstGeom>
        </p:spPr>
      </p:pic>
      <p:pic>
        <p:nvPicPr>
          <p:cNvPr id="21" name="Picture 20" descr="map-j_1_1.png"/>
          <p:cNvPicPr>
            <a:picLocks noChangeAspect="1"/>
          </p:cNvPicPr>
          <p:nvPr/>
        </p:nvPicPr>
        <p:blipFill>
          <a:blip r:embed="rId3">
            <a:alphaModFix amt="6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79234" y="2555591"/>
            <a:ext cx="2785534" cy="410499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4576461" y="3831878"/>
            <a:ext cx="1" cy="48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33640" y="3660428"/>
            <a:ext cx="3582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74395" y="4105895"/>
            <a:ext cx="41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2" idx="2"/>
          </p:cNvCxnSpPr>
          <p:nvPr/>
        </p:nvCxnSpPr>
        <p:spPr>
          <a:xfrm flipH="1">
            <a:off x="4947652" y="4612473"/>
            <a:ext cx="646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do-rf-bla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7404" y="4312909"/>
            <a:ext cx="530872" cy="586428"/>
          </a:xfrm>
          <a:prstGeom prst="rect">
            <a:avLst/>
          </a:prstGeom>
        </p:spPr>
      </p:pic>
      <p:pic>
        <p:nvPicPr>
          <p:cNvPr id="22" name="Picture 21" descr="do-rf-bla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1794" y="4319259"/>
            <a:ext cx="530872" cy="586428"/>
          </a:xfrm>
          <a:prstGeom prst="rect">
            <a:avLst/>
          </a:prstGeom>
        </p:spPr>
      </p:pic>
      <p:pic>
        <p:nvPicPr>
          <p:cNvPr id="24" name="Picture 23" descr="do-rf-bla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7404" y="3187545"/>
            <a:ext cx="530872" cy="5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map-j_1_1.png"/>
          <p:cNvPicPr>
            <a:picLocks noChangeAspect="1"/>
          </p:cNvPicPr>
          <p:nvPr/>
        </p:nvPicPr>
        <p:blipFill>
          <a:blip r:embed="rId2">
            <a:alphaModFix amt="6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79234" y="2555591"/>
            <a:ext cx="2785534" cy="41049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2273300"/>
          </a:xfrm>
          <a:prstGeom prst="rect">
            <a:avLst/>
          </a:prstGeom>
          <a:solidFill>
            <a:srgbClr val="373746"/>
          </a:solidFill>
          <a:ln>
            <a:solidFill>
              <a:srgbClr val="3737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 UltraLight"/>
                <a:cs typeface="Helvetica Neue UltraLight"/>
              </a:rPr>
              <a:t>Receptive fields specific to cells’</a:t>
            </a:r>
          </a:p>
          <a:p>
            <a:pPr algn="ctr"/>
            <a:r>
              <a:rPr lang="en-US" sz="2800" dirty="0">
                <a:solidFill>
                  <a:srgbClr val="1EB9BE"/>
                </a:solidFill>
                <a:latin typeface="Helvetica Neue UltraLight"/>
                <a:cs typeface="Helvetica Neue UltraLight"/>
              </a:rPr>
              <a:t>(a)chromatic </a:t>
            </a:r>
            <a:r>
              <a:rPr lang="en-US" sz="2800" dirty="0">
                <a:solidFill>
                  <a:schemeClr val="bg1"/>
                </a:solidFill>
                <a:latin typeface="Helvetica Neue UltraLight"/>
                <a:cs typeface="Helvetica Neue UltraLight"/>
              </a:rPr>
              <a:t>selectivities.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0991" y="4015872"/>
            <a:ext cx="41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stCxn id="18" idx="2"/>
          </p:cNvCxnSpPr>
          <p:nvPr/>
        </p:nvCxnSpPr>
        <p:spPr>
          <a:xfrm flipH="1">
            <a:off x="4918907" y="4592276"/>
            <a:ext cx="646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do-rf-bl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2607" y="4303729"/>
            <a:ext cx="522422" cy="5770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65590" y="4109756"/>
            <a:ext cx="3521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pic>
        <p:nvPicPr>
          <p:cNvPr id="2" name="Picture 1" descr="do-rf-blank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2606" y="4307072"/>
            <a:ext cx="522423" cy="577095"/>
          </a:xfrm>
          <a:prstGeom prst="rect">
            <a:avLst/>
          </a:prstGeom>
        </p:spPr>
      </p:pic>
      <p:pic>
        <p:nvPicPr>
          <p:cNvPr id="31" name="Picture 30" descr="do-rf-bl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7404" y="4312909"/>
            <a:ext cx="530872" cy="5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20" grpId="0"/>
      <p:bldP spid="20" grpId="1"/>
      <p:bldP spid="20" grpId="2"/>
      <p:bldP spid="20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826379"/>
              </p:ext>
            </p:extLst>
          </p:nvPr>
        </p:nvGraphicFramePr>
        <p:xfrm>
          <a:off x="-2" y="2273302"/>
          <a:ext cx="9144002" cy="4584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143"/>
                <a:gridCol w="653143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654957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to</a:t>
                      </a:r>
                      <a:endParaRPr lang="en-US" sz="1000" dirty="0">
                        <a:solidFill>
                          <a:srgbClr val="FFFF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from</a:t>
                      </a:r>
                      <a:endParaRPr lang="en-US" sz="1000" dirty="0">
                        <a:solidFill>
                          <a:srgbClr val="FFFFFF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27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Light</a:t>
                      </a:r>
                      <a:endParaRPr lang="en-US" sz="14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Helvetica"/>
                          <a:cs typeface="Helvetica"/>
                        </a:rPr>
                        <a:t>Dark</a:t>
                      </a:r>
                      <a:endParaRPr lang="en-US" sz="1400" dirty="0">
                        <a:solidFill>
                          <a:schemeClr val="bg2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Red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2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Green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D7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Blue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5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Yellow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6"/>
                    </a:solidFill>
                  </a:tcPr>
                </a:tc>
              </a:tr>
              <a:tr h="6549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Light</a:t>
                      </a:r>
                      <a:endParaRPr lang="en-US" sz="14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49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EEECE1"/>
                          </a:solidFill>
                          <a:latin typeface="Helvetica"/>
                          <a:cs typeface="Helvetica"/>
                        </a:rPr>
                        <a:t>Dark</a:t>
                      </a:r>
                      <a:endParaRPr lang="en-US" sz="1400" dirty="0">
                        <a:solidFill>
                          <a:srgbClr val="EEECE1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</a:tr>
              <a:tr h="6549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Red</a:t>
                      </a:r>
                      <a:endParaRPr lang="en-US" sz="14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72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</a:tr>
              <a:tr h="6549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Green</a:t>
                      </a:r>
                      <a:endParaRPr lang="en-US" sz="14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D7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</a:tr>
              <a:tr h="6549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Blue</a:t>
                      </a:r>
                      <a:endParaRPr lang="en-US" sz="14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A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549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Yellow</a:t>
                      </a:r>
                      <a:endParaRPr lang="en-US" sz="14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1EB9BE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1EB9BE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2273300"/>
          </a:xfrm>
          <a:prstGeom prst="rect">
            <a:avLst/>
          </a:prstGeom>
          <a:solidFill>
            <a:srgbClr val="373746"/>
          </a:solidFill>
          <a:ln>
            <a:solidFill>
              <a:srgbClr val="3737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 UltraLight"/>
                <a:cs typeface="Helvetica Neue UltraLight"/>
              </a:rPr>
              <a:t>Receptive fields specific to cells’</a:t>
            </a:r>
          </a:p>
          <a:p>
            <a:pPr algn="ctr"/>
            <a:r>
              <a:rPr lang="en-US" sz="2800" dirty="0">
                <a:solidFill>
                  <a:srgbClr val="1EB9BE"/>
                </a:solidFill>
                <a:latin typeface="Helvetica Neue UltraLight"/>
                <a:cs typeface="Helvetica Neue UltraLight"/>
              </a:rPr>
              <a:t>(a)chromatic </a:t>
            </a:r>
            <a:r>
              <a:rPr lang="en-US" sz="2800" dirty="0">
                <a:solidFill>
                  <a:schemeClr val="bg1"/>
                </a:solidFill>
                <a:latin typeface="Helvetica Neue UltraLight"/>
                <a:cs typeface="Helvetica Neue UltraLight"/>
              </a:rPr>
              <a:t>selectivities.</a:t>
            </a:r>
          </a:p>
        </p:txBody>
      </p:sp>
    </p:spTree>
    <p:extLst>
      <p:ext uri="{BB962C8B-B14F-4D97-AF65-F5344CB8AC3E}">
        <p14:creationId xmlns:p14="http://schemas.microsoft.com/office/powerpoint/2010/main" val="353305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5955" y="1154548"/>
            <a:ext cx="1492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Results.</a:t>
            </a:r>
            <a:endParaRPr lang="en-US" sz="3200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380" y="3836168"/>
            <a:ext cx="51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Each experiment was run for </a:t>
            </a:r>
            <a:r>
              <a:rPr lang="en-US" dirty="0" smtClean="0">
                <a:solidFill>
                  <a:srgbClr val="F79646"/>
                </a:solidFill>
                <a:latin typeface="Helvetica Neue UltraLight"/>
                <a:cs typeface="Helvetica Neue UltraLight"/>
              </a:rPr>
              <a:t>20 time steps</a:t>
            </a:r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,</a:t>
            </a:r>
          </a:p>
          <a:p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with </a:t>
            </a:r>
            <a:r>
              <a:rPr lang="en-US" dirty="0" smtClean="0">
                <a:solidFill>
                  <a:srgbClr val="F79646"/>
                </a:solidFill>
                <a:latin typeface="Helvetica Neue UltraLight"/>
                <a:cs typeface="Helvetica Neue UltraLight"/>
              </a:rPr>
              <a:t>10 iterations</a:t>
            </a:r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 of neural interaction at each step.</a:t>
            </a:r>
            <a:endParaRPr lang="en-US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480" y="2252870"/>
            <a:ext cx="51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Input images were scaled to </a:t>
            </a:r>
            <a:r>
              <a:rPr lang="en-US" dirty="0" smtClean="0">
                <a:solidFill>
                  <a:schemeClr val="accent6"/>
                </a:solidFill>
                <a:latin typeface="Helvetica Neue UltraLight"/>
                <a:cs typeface="Helvetica Neue UltraLight"/>
              </a:rPr>
              <a:t>~150px</a:t>
            </a:r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 wide.</a:t>
            </a:r>
            <a:endParaRPr lang="en-US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3380" y="4904816"/>
            <a:ext cx="51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We </a:t>
            </a:r>
            <a:r>
              <a:rPr lang="en-US" dirty="0" smtClean="0">
                <a:solidFill>
                  <a:srgbClr val="F79646"/>
                </a:solidFill>
                <a:latin typeface="Helvetica Neue UltraLight"/>
                <a:cs typeface="Helvetica Neue UltraLight"/>
              </a:rPr>
              <a:t>averaged neural activity </a:t>
            </a:r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at each time step.</a:t>
            </a:r>
            <a:endParaRPr lang="en-US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590" y="5696465"/>
            <a:ext cx="563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Helvetica Neue UltraLight"/>
                <a:cs typeface="Helvetica Neue UltraLight"/>
              </a:rPr>
              <a:t>Subtracted opponent color channels</a:t>
            </a:r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 from each other.</a:t>
            </a:r>
            <a:endParaRPr lang="en-US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680" y="3044519"/>
            <a:ext cx="51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Helvetica Neue UltraLight"/>
                <a:cs typeface="Helvetica Neue UltraLight"/>
              </a:rPr>
              <a:t>3 scales</a:t>
            </a:r>
            <a:r>
              <a:rPr lang="en-US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 (spatial frequencies) were used.</a:t>
            </a:r>
            <a:endParaRPr lang="en-US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08091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st-gradi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596900"/>
            <a:ext cx="2730500" cy="218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est-gradient-opp-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4012863"/>
            <a:ext cx="27305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est-gradient-opp-l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4012863"/>
            <a:ext cx="27305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test-gradient-opp-r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012863"/>
            <a:ext cx="27305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0500" y="3342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Light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Dark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1350" y="3342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Red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Green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4900" y="3344228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Blue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Yellow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886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Introduction of a Biologically Plausible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b="1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Color Descriptor </a:t>
            </a: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to a Neurodynamical Model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of the Primary Visual Cortex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89100" y="3251200"/>
            <a:ext cx="0" cy="1358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6333" y="4718734"/>
            <a:ext cx="1775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how can color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be represented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as </a:t>
            </a:r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40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9100" y="3204528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Light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Dark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6450" y="3202464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Red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Green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202464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Blue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Yellow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2" name="Picture 1" descr="test-b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38" y="561897"/>
            <a:ext cx="2921662" cy="2184399"/>
          </a:xfrm>
          <a:prstGeom prst="rect">
            <a:avLst/>
          </a:prstGeom>
        </p:spPr>
      </p:pic>
      <p:pic>
        <p:nvPicPr>
          <p:cNvPr id="3" name="Picture 2" descr="test-bars-opp-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71435"/>
            <a:ext cx="2387600" cy="2263799"/>
          </a:xfrm>
          <a:prstGeom prst="rect">
            <a:avLst/>
          </a:prstGeom>
        </p:spPr>
      </p:pic>
      <p:pic>
        <p:nvPicPr>
          <p:cNvPr id="4" name="Picture 3" descr="test-bars-opp-l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875563"/>
            <a:ext cx="2387600" cy="2263799"/>
          </a:xfrm>
          <a:prstGeom prst="rect">
            <a:avLst/>
          </a:prstGeom>
        </p:spPr>
      </p:pic>
      <p:pic>
        <p:nvPicPr>
          <p:cNvPr id="12" name="Picture 11" descr="test-bars-opp-r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873499"/>
            <a:ext cx="2387600" cy="22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1807868" y="2790398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Light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 Dark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1790961" y="4115405"/>
            <a:ext cx="122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Red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  Green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807867" y="5455335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Blue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 Yellow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3" name="Picture 2" descr="test-circle-a-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90500"/>
            <a:ext cx="2082800" cy="2082800"/>
          </a:xfrm>
          <a:prstGeom prst="rect">
            <a:avLst/>
          </a:prstGeom>
        </p:spPr>
      </p:pic>
      <p:pic>
        <p:nvPicPr>
          <p:cNvPr id="4" name="Picture 3" descr="test-circle-a-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"/>
            <a:ext cx="2082800" cy="2082800"/>
          </a:xfrm>
          <a:prstGeom prst="rect">
            <a:avLst/>
          </a:prstGeom>
        </p:spPr>
      </p:pic>
      <p:pic>
        <p:nvPicPr>
          <p:cNvPr id="13" name="Picture 12" descr="test-circle-a-opp-a-l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503964"/>
            <a:ext cx="1206500" cy="1206500"/>
          </a:xfrm>
          <a:prstGeom prst="rect">
            <a:avLst/>
          </a:prstGeom>
        </p:spPr>
      </p:pic>
      <p:pic>
        <p:nvPicPr>
          <p:cNvPr id="14" name="Picture 13" descr="test-circle-a-opp-a-r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824764"/>
            <a:ext cx="1206500" cy="1206500"/>
          </a:xfrm>
          <a:prstGeom prst="rect">
            <a:avLst/>
          </a:prstGeom>
        </p:spPr>
      </p:pic>
      <p:pic>
        <p:nvPicPr>
          <p:cNvPr id="15" name="Picture 14" descr="test-circle-a-opp-a-b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5168900"/>
            <a:ext cx="1206500" cy="1206500"/>
          </a:xfrm>
          <a:prstGeom prst="rect">
            <a:avLst/>
          </a:prstGeom>
        </p:spPr>
      </p:pic>
      <p:pic>
        <p:nvPicPr>
          <p:cNvPr id="16" name="Picture 15" descr="test-circle-a-opp-b-l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2516664"/>
            <a:ext cx="1193800" cy="1193800"/>
          </a:xfrm>
          <a:prstGeom prst="rect">
            <a:avLst/>
          </a:prstGeom>
        </p:spPr>
      </p:pic>
      <p:pic>
        <p:nvPicPr>
          <p:cNvPr id="17" name="Picture 16" descr="test-circle-a-opp-b-r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3837464"/>
            <a:ext cx="1193800" cy="1193800"/>
          </a:xfrm>
          <a:prstGeom prst="rect">
            <a:avLst/>
          </a:prstGeom>
        </p:spPr>
      </p:pic>
      <p:pic>
        <p:nvPicPr>
          <p:cNvPr id="18" name="Picture 17" descr="test-circle-a-opp-b-b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5194300"/>
            <a:ext cx="1193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-circle-neon-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90500"/>
            <a:ext cx="2082800" cy="2082800"/>
          </a:xfrm>
          <a:prstGeom prst="rect">
            <a:avLst/>
          </a:prstGeom>
        </p:spPr>
      </p:pic>
      <p:pic>
        <p:nvPicPr>
          <p:cNvPr id="5" name="Picture 4" descr="test-circle-neon-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"/>
            <a:ext cx="2082800" cy="208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807868" y="2790398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Light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 Dark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1790961" y="4115405"/>
            <a:ext cx="122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Red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  Green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807867" y="5455335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Blue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 Yellow</a:t>
            </a:r>
            <a:r>
              <a:rPr lang="en-US" baseline="30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-</a:t>
            </a:r>
            <a:endParaRPr lang="en-US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 descr="test-circle-neon-dwt-b-l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34" y="2503964"/>
            <a:ext cx="1181100" cy="1181100"/>
          </a:xfrm>
          <a:prstGeom prst="rect">
            <a:avLst/>
          </a:prstGeom>
        </p:spPr>
      </p:pic>
      <p:pic>
        <p:nvPicPr>
          <p:cNvPr id="7" name="Picture 6" descr="test-circle-neon-dwt-b-r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34" y="3824764"/>
            <a:ext cx="1181100" cy="1181100"/>
          </a:xfrm>
          <a:prstGeom prst="rect">
            <a:avLst/>
          </a:prstGeom>
        </p:spPr>
      </p:pic>
      <p:pic>
        <p:nvPicPr>
          <p:cNvPr id="8" name="Picture 7" descr="test-circle-neon-opp-a-b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34" y="5168900"/>
            <a:ext cx="1181100" cy="1181100"/>
          </a:xfrm>
          <a:prstGeom prst="rect">
            <a:avLst/>
          </a:prstGeom>
        </p:spPr>
      </p:pic>
      <p:pic>
        <p:nvPicPr>
          <p:cNvPr id="12" name="Picture 11" descr="test-circle-neon-opp-b-l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20" y="2495550"/>
            <a:ext cx="1189514" cy="1189514"/>
          </a:xfrm>
          <a:prstGeom prst="rect">
            <a:avLst/>
          </a:prstGeom>
        </p:spPr>
      </p:pic>
      <p:pic>
        <p:nvPicPr>
          <p:cNvPr id="19" name="Picture 18" descr="test-circle-neon-opp-b-r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20" y="3824764"/>
            <a:ext cx="1189514" cy="1189514"/>
          </a:xfrm>
          <a:prstGeom prst="rect">
            <a:avLst/>
          </a:prstGeom>
        </p:spPr>
      </p:pic>
      <p:pic>
        <p:nvPicPr>
          <p:cNvPr id="20" name="Picture 19" descr="test-circle-neon-opp-b-b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20" y="5160486"/>
            <a:ext cx="1189514" cy="1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0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Conclusions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  <a:latin typeface="Helvetica Neue UltraLight"/>
                <a:cs typeface="Helvetica Neue UltraLight"/>
              </a:rPr>
              <a:t>Color Description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rgbClr val="67D78F"/>
                </a:solidFill>
                <a:latin typeface="Helvetica Neue UltraLight"/>
                <a:cs typeface="Helvetica Neue UltraLigh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Biologically plausible representation of color in V1.</a:t>
            </a:r>
          </a:p>
          <a:p>
            <a:pPr lvl="1"/>
            <a:r>
              <a:rPr lang="en-US" dirty="0" smtClean="0">
                <a:solidFill>
                  <a:srgbClr val="E9726C"/>
                </a:solidFill>
                <a:latin typeface="Helvetica Neue UltraLight"/>
                <a:cs typeface="Helvetica Neue UltraLigh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Better understanding of light &amp; dark receptive fields needed.</a:t>
            </a:r>
          </a:p>
          <a:p>
            <a:pPr lvl="1"/>
            <a:r>
              <a:rPr lang="en-US" dirty="0" smtClean="0">
                <a:solidFill>
                  <a:srgbClr val="E9726C"/>
                </a:solidFill>
                <a:latin typeface="Helvetica Neue UltraLight"/>
                <a:cs typeface="Helvetica Neue UltraLigh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Tweaking of receptive field dimensions suggested.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  <a:latin typeface="Helvetica Neue UltraLight"/>
              <a:cs typeface="Helvetica Neue UltraLight"/>
            </a:endParaRPr>
          </a:p>
          <a:p>
            <a:r>
              <a:rPr lang="en-US" dirty="0" smtClean="0">
                <a:solidFill>
                  <a:srgbClr val="EEECE1"/>
                </a:solidFill>
                <a:latin typeface="Helvetica Neue UltraLight"/>
                <a:cs typeface="Helvetica Neue UltraLight"/>
              </a:rPr>
              <a:t>Neurodynamical Model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rgbClr val="67D78F"/>
                </a:solidFill>
                <a:latin typeface="Helvetica Neue UltraLight"/>
                <a:cs typeface="Helvetica Neue UltraLigh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Biologically plausible model of feature processing in V1.</a:t>
            </a:r>
          </a:p>
          <a:p>
            <a:pPr lvl="1"/>
            <a:r>
              <a:rPr lang="en-US" dirty="0" smtClean="0">
                <a:solidFill>
                  <a:srgbClr val="E9726C"/>
                </a:solidFill>
                <a:latin typeface="Helvetica Neue UltraLight"/>
                <a:cs typeface="Helvetica Neue UltraLigh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Analysis of inter-color connections/weights needed.</a:t>
            </a:r>
          </a:p>
          <a:p>
            <a:endParaRPr lang="en-US" dirty="0" smtClean="0">
              <a:solidFill>
                <a:schemeClr val="bg1"/>
              </a:solidFill>
              <a:latin typeface="Helvetica Neue UltraLight"/>
              <a:cs typeface="Helvetica Neue UltraLight"/>
            </a:endParaRPr>
          </a:p>
          <a:p>
            <a:endParaRPr lang="en-US" dirty="0" smtClean="0">
              <a:solidFill>
                <a:schemeClr val="bg1"/>
              </a:solidFill>
              <a:latin typeface="Helvetica Neue UltraLight"/>
              <a:cs typeface="Helvetica Neue UltraLigh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Way forward..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Systematic analysis of behavior: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Analysis of evolution of neurodynamical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Analysis of effects of parameters.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Comparison with psychophysical metrics.</a:t>
            </a:r>
            <a:endParaRPr lang="en-US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0545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Discussion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72536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Introduction of a </a:t>
            </a:r>
            <a:r>
              <a:rPr lang="en-US" sz="3200" b="1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Biologically Plausible</a:t>
            </a: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Color Descriptor to a Neurodynamical Model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of the Primary Visual Cortex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89100" y="3251200"/>
            <a:ext cx="0" cy="1358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6333" y="4718734"/>
            <a:ext cx="1775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how can color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be represented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as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0" y="1333500"/>
            <a:ext cx="0" cy="7969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0438" y="596899"/>
            <a:ext cx="219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how does the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brain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Helvetica Light"/>
              <a:cs typeface="Helvetica Light"/>
            </a:endParaRPr>
          </a:p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represent color?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400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Introduction of a Biologically Plausible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Color Descriptor to a </a:t>
            </a:r>
            <a:r>
              <a:rPr lang="en-US" sz="3200" b="1" dirty="0" smtClean="0">
                <a:solidFill>
                  <a:srgbClr val="F79646"/>
                </a:solidFill>
                <a:latin typeface="Helvetica Neue Light"/>
                <a:cs typeface="Helvetica Neue Light"/>
              </a:rPr>
              <a:t>Neurodynamical Model</a:t>
            </a:r>
            <a:br>
              <a:rPr lang="en-US" sz="3200" b="1" dirty="0" smtClean="0">
                <a:solidFill>
                  <a:srgbClr val="F79646"/>
                </a:solidFill>
                <a:latin typeface="Helvetica Neue Light"/>
                <a:cs typeface="Helvetica Neue 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of the Primary Visual Cortex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89100" y="3251200"/>
            <a:ext cx="0" cy="1358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6333" y="4718734"/>
            <a:ext cx="1775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how can color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be represented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as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0" y="1333500"/>
            <a:ext cx="0" cy="7969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0438" y="596899"/>
            <a:ext cx="219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how does the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brain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represent color?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99301" y="3251200"/>
            <a:ext cx="0" cy="7747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4213" y="4121834"/>
            <a:ext cx="222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how does the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brain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process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 color?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223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Introduction of a Biologically Plausible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Color Descriptor to a Neurodynamical Model</a:t>
            </a:r>
            <a:b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</a:br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of the </a:t>
            </a:r>
            <a:r>
              <a:rPr lang="en-US" sz="3200" b="1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Primary Visual Cortex</a:t>
            </a:r>
            <a:endParaRPr lang="en-US" sz="3200" b="1" dirty="0">
              <a:solidFill>
                <a:schemeClr val="accent6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89100" y="3251200"/>
            <a:ext cx="0" cy="1358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6333" y="4718734"/>
            <a:ext cx="1775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how can color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be represented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as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0" y="1333500"/>
            <a:ext cx="0" cy="7969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0438" y="596899"/>
            <a:ext cx="219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how does the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brain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represent color?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4213" y="4121834"/>
            <a:ext cx="222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how does the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brain</a:t>
            </a:r>
          </a:p>
          <a:p>
            <a:pPr algn="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process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 color?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99301" y="3251200"/>
            <a:ext cx="0" cy="7747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9832" y="5642064"/>
            <a:ext cx="265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…at a very </a:t>
            </a:r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early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 stage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/>
                <a:cs typeface="Helvetica Light"/>
              </a:rPr>
              <a:t>of visual processing.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96982" y="3708400"/>
            <a:ext cx="0" cy="1892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8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Overview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en-US" sz="20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What is color?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en-US" sz="20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Color in biology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en-US" sz="20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Color descriptor(s)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en-US" sz="20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Neurodynamical model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en-US" sz="20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Results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en-US" sz="20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Conclusions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en-US" sz="20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Discussion</a:t>
            </a:r>
            <a:endParaRPr lang="en-US" sz="2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85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43136"/>
            </a:gs>
            <a:gs pos="0">
              <a:srgbClr val="4844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Color.</a:t>
            </a:r>
            <a:endParaRPr lang="en-US" sz="32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588" y="254701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V</a:t>
            </a:r>
            <a:endParaRPr lang="en-US" sz="1200" dirty="0">
              <a:solidFill>
                <a:srgbClr val="FFFFFF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4" name="TextBox 3"/>
          <p:cNvSpPr txBox="1"/>
          <p:nvPr/>
        </p:nvSpPr>
        <p:spPr>
          <a:xfrm rot="20213019">
            <a:off x="4622085" y="2048103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18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32FF74"/>
            </a:gs>
            <a:gs pos="80000">
              <a:srgbClr val="FFFF76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803400"/>
            <a:ext cx="647700" cy="3619500"/>
          </a:xfrm>
          <a:prstGeom prst="rect">
            <a:avLst/>
          </a:prstGeom>
          <a:solidFill>
            <a:srgbClr val="BBFF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39100" y="1803400"/>
            <a:ext cx="647700" cy="3619500"/>
          </a:xfrm>
          <a:prstGeom prst="rect">
            <a:avLst/>
          </a:prstGeom>
          <a:solidFill>
            <a:srgbClr val="BBFF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3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829</Words>
  <Application>Microsoft Macintosh PowerPoint</Application>
  <PresentationFormat>On-screen Show (4:3)</PresentationFormat>
  <Paragraphs>246</Paragraphs>
  <Slides>34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of a Biologically Plausible Color Descriptor to a Neurodynamical Model of the Primary Visual Cortex</vt:lpstr>
      <vt:lpstr>Introduction of a Biologically Plausible Color Descriptor to a Neurodynamical Model of the Primary Visual Cortex</vt:lpstr>
      <vt:lpstr>Introduction of a Biologically Plausible Color Descriptor to a Neurodynamical Model of the Primary Visual Cortex</vt:lpstr>
      <vt:lpstr>Introduction of a Biologically Plausible Color Descriptor to a Neurodynamical Model of the Primary Visual Cortex</vt:lpstr>
      <vt:lpstr>Introduction of a Biologically Plausible Color Descriptor to a Neurodynamical Model of the Primary Visual Cortex</vt:lpstr>
      <vt:lpstr>Introduction of a Biologically Plausible Color Descriptor to a Neurodynamical Model of the Primary Visual Cortex</vt:lpstr>
      <vt:lpstr>Overview</vt:lpstr>
      <vt:lpstr>Color.</vt:lpstr>
      <vt:lpstr>PowerPoint Presentation</vt:lpstr>
      <vt:lpstr>PowerPoint Presentation</vt:lpstr>
      <vt:lpstr>PowerPoint Presentation</vt:lpstr>
      <vt:lpstr>The perceived color of an object is defined by the illuminant, the object’s physical properties, and its context</vt:lpstr>
      <vt:lpstr>PowerPoint Presentation</vt:lpstr>
      <vt:lpstr>Receptive Fields</vt:lpstr>
      <vt:lpstr>Double-Opponent Neurons</vt:lpstr>
      <vt:lpstr>Single-Opponent &amp; Double-Opponent Stimulus Response Patterns</vt:lpstr>
      <vt:lpstr>Single-Opponent &amp; Double-Opponent Characteristics</vt:lpstr>
      <vt:lpstr>Single-opponent neurons respond best to regions of color.</vt:lpstr>
      <vt:lpstr>Opponent processing of single and double-opponent receptive fields will describe color, in it’s context, in a biologically plausible manner.</vt:lpstr>
      <vt:lpstr>PowerPoint Presentation</vt:lpstr>
      <vt:lpstr>PowerPoint Presentation</vt:lpstr>
      <vt:lpstr>PowerPoint Presentation</vt:lpstr>
      <vt:lpstr>Neurodynamical Model Penacchio et al. 2013 (based on work by Z Li 1998)</vt:lpstr>
      <vt:lpstr>Neurodynamical Model Penacchio et al. 2013 (based on work by Z Li 1998)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 Biologically Plausible Color Descriptor to a Neurodynamical Model of the Primary Visual Cortex</dc:title>
  <dc:creator>Sean Connolly</dc:creator>
  <cp:lastModifiedBy>Sean Connolly</cp:lastModifiedBy>
  <cp:revision>387</cp:revision>
  <dcterms:created xsi:type="dcterms:W3CDTF">2014-09-29T10:16:04Z</dcterms:created>
  <dcterms:modified xsi:type="dcterms:W3CDTF">2014-09-29T23:18:39Z</dcterms:modified>
</cp:coreProperties>
</file>