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18"/>
  </p:notesMasterIdLst>
  <p:sldIdLst>
    <p:sldId id="506" r:id="rId3"/>
    <p:sldId id="578" r:id="rId4"/>
    <p:sldId id="959" r:id="rId5"/>
    <p:sldId id="960" r:id="rId6"/>
    <p:sldId id="961" r:id="rId7"/>
    <p:sldId id="962" r:id="rId8"/>
    <p:sldId id="935" r:id="rId9"/>
    <p:sldId id="963" r:id="rId10"/>
    <p:sldId id="885" r:id="rId11"/>
    <p:sldId id="886" r:id="rId12"/>
    <p:sldId id="887" r:id="rId13"/>
    <p:sldId id="888" r:id="rId14"/>
    <p:sldId id="889" r:id="rId15"/>
    <p:sldId id="890" r:id="rId16"/>
    <p:sldId id="89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FFFF"/>
    <a:srgbClr val="000000"/>
    <a:srgbClr val="660033"/>
    <a:srgbClr val="FF33CC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88" d="100"/>
          <a:sy n="88" d="100"/>
        </p:scale>
        <p:origin x="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8.wmf"/><Relationship Id="rId5" Type="http://schemas.openxmlformats.org/officeDocument/2006/relationships/image" Target="../media/image16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4.wmf"/><Relationship Id="rId7" Type="http://schemas.openxmlformats.org/officeDocument/2006/relationships/image" Target="../media/image1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9.wmf"/><Relationship Id="rId11" Type="http://schemas.openxmlformats.org/officeDocument/2006/relationships/image" Target="../media/image17.wmf"/><Relationship Id="rId5" Type="http://schemas.openxmlformats.org/officeDocument/2006/relationships/image" Target="../media/image20.wmf"/><Relationship Id="rId10" Type="http://schemas.openxmlformats.org/officeDocument/2006/relationships/image" Target="../media/image16.wmf"/><Relationship Id="rId4" Type="http://schemas.openxmlformats.org/officeDocument/2006/relationships/image" Target="../media/image25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2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3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4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5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6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4C60-42FF-4624-812E-98EEB56E2FDB}" type="slidenum">
              <a:rPr lang="en-US"/>
              <a:pPr/>
              <a:t>7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5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2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0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15" Type="http://schemas.openxmlformats.org/officeDocument/2006/relationships/image" Target="../media/image9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10</a:t>
            </a:r>
            <a:endParaRPr lang="en-US" altLang="zh-CN" sz="2800" b="1" dirty="0">
              <a:solidFill>
                <a:srgbClr val="FF0000"/>
              </a:solidFill>
              <a:latin typeface="Verdana" pitchFamily="34" charset="0"/>
              <a:ea typeface="宋体" charset="-122"/>
            </a:endParaRP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Ensemble Systems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3730333" y="742658"/>
            <a:ext cx="1330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299" y="12326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is a structured way to use mixtures of experts.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299" y="1898294"/>
            <a:ext cx="7224798" cy="2215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set of three weak experts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 sets for each expert by filtering sequentially,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2’s training set depends on the performance of Expert 1,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and Expert 3’s set on the performance of Experts 1 and 2.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decision of the three experts to arrive at the final decision.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299" y="4410635"/>
            <a:ext cx="7346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experts with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mutually exclusive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expertise, which is an example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modularity.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experts may be very different – even of different types – which is an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00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3200400" y="674247"/>
            <a:ext cx="2569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0473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"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Consider a 2-class problem,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points, and three learners: First, Second, Third.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Train First on a dataset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samples (e.g. randomly chosen, or first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First to filter the training set for Second as follows:</a:t>
            </a:r>
          </a:p>
          <a:p>
            <a:pPr defTabSz="91440">
              <a:tabLst>
                <a:tab pos="91440" algn="l"/>
              </a:tabLs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Flip a fair coin.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If heads: Randomly choose points one by one and classify them with First until you get a 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that is misclassified. Add that point to the training set for Second.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If tails: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Randomly choose points one by one and classify them with First until you get a 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point that is correctly classified. Add that point to the training set for Second.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Continue this process until a training set of size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obtained for Second.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Train Second on the generated training set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 First and Second to filter the training set for Third as follows:</a:t>
            </a:r>
          </a:p>
          <a:p>
            <a:pPr defTabSz="91440"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Choose a random data point and pass it through First and Second.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If they agree, discard the point; else add it to the training set for Third.</a:t>
            </a:r>
          </a:p>
          <a:p>
            <a:pPr defTabSz="91440">
              <a:tabLst>
                <a:tab pos="91440" algn="l"/>
              </a:tabLs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Continue this process until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are obtained for training Third.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Train Third using the generated training set.</a:t>
            </a:r>
          </a:p>
          <a:p>
            <a:pPr defTabSz="91440">
              <a:spcBef>
                <a:spcPts val="1200"/>
              </a:spcBef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For any new data point, try First and Second. If they agree, accept that answer;</a:t>
            </a:r>
          </a:p>
          <a:p>
            <a:pPr defTabSz="91440">
              <a:tabLst>
                <a:tab pos="914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accept the answer given by Third.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290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03" y="780835"/>
            <a:ext cx="78079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is trained on a set for which the performance of First is ½ by design (i.e., First knows nothing about it).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is trained on data points that need a tie-breaker.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selecting the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for Second required going through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selecting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for Third required going through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Total number of data points used =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but training cost is only for 3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each expert has an error rate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&lt; ½,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Schapire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(1990) proved that the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error of the committee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is bounded by: g() = 3 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- 2 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The error could be brought down further by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using boosting recursively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67400" y="4308027"/>
            <a:ext cx="2653995" cy="2331223"/>
            <a:chOff x="5209775" y="3980329"/>
            <a:chExt cx="2896880" cy="269709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5209775" y="3980329"/>
              <a:ext cx="2896880" cy="2697096"/>
            </a:xfrm>
            <a:prstGeom prst="rect">
              <a:avLst/>
            </a:prstGeom>
            <a:solidFill>
              <a:srgbClr val="FFFFCC"/>
            </a:solidFill>
            <a:ln w="127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832182" y="4110958"/>
              <a:ext cx="7684" cy="2213002"/>
            </a:xfrm>
            <a:prstGeom prst="line">
              <a:avLst/>
            </a:prstGeom>
            <a:noFill/>
            <a:ln w="12700" cap="sq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839866" y="6323960"/>
              <a:ext cx="1921008" cy="0"/>
            </a:xfrm>
            <a:prstGeom prst="line">
              <a:avLst/>
            </a:prstGeom>
            <a:noFill/>
            <a:ln w="12700" cap="sq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7330568" y="4933150"/>
              <a:ext cx="0" cy="1390810"/>
            </a:xfrm>
            <a:prstGeom prst="line">
              <a:avLst/>
            </a:prstGeom>
            <a:noFill/>
            <a:ln w="12700" cap="sq" cmpd="sng" algn="ctr">
              <a:solidFill>
                <a:srgbClr val="00008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5839866" y="4933150"/>
              <a:ext cx="1490702" cy="1390810"/>
            </a:xfrm>
            <a:prstGeom prst="line">
              <a:avLst/>
            </a:prstGeom>
            <a:noFill/>
            <a:ln w="25400" cap="sq" cmpd="sng" algn="ctr">
              <a:solidFill>
                <a:srgbClr val="33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Freeform 21"/>
            <p:cNvSpPr/>
            <p:nvPr/>
          </p:nvSpPr>
          <p:spPr bwMode="auto">
            <a:xfrm>
              <a:off x="5824498" y="4940834"/>
              <a:ext cx="1506070" cy="1375442"/>
            </a:xfrm>
            <a:custGeom>
              <a:avLst/>
              <a:gdLst>
                <a:gd name="connsiteX0" fmla="*/ 0 w 1506070"/>
                <a:gd name="connsiteY0" fmla="*/ 1375442 h 1375442"/>
                <a:gd name="connsiteX1" fmla="*/ 699247 w 1506070"/>
                <a:gd name="connsiteY1" fmla="*/ 1068080 h 1375442"/>
                <a:gd name="connsiteX2" fmla="*/ 1506070 w 1506070"/>
                <a:gd name="connsiteY2" fmla="*/ 0 h 137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070" h="1375442">
                  <a:moveTo>
                    <a:pt x="0" y="1375442"/>
                  </a:moveTo>
                  <a:cubicBezTo>
                    <a:pt x="224117" y="1336381"/>
                    <a:pt x="448235" y="1297320"/>
                    <a:pt x="699247" y="1068080"/>
                  </a:cubicBezTo>
                  <a:cubicBezTo>
                    <a:pt x="950259" y="838840"/>
                    <a:pt x="1228164" y="419420"/>
                    <a:pt x="1506070" y="0"/>
                  </a:cubicBezTo>
                </a:path>
              </a:pathLst>
            </a:custGeom>
            <a:noFill/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26025" y="6301115"/>
              <a:ext cx="446524" cy="356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45701" y="6262447"/>
              <a:ext cx="299549" cy="391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</a:t>
              </a:r>
              <a:endPara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756993" y="4911151"/>
              <a:ext cx="1758519" cy="335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Error Rate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7281" y="6301115"/>
              <a:ext cx="299549" cy="356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33600" y="5638800"/>
            <a:ext cx="33201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Committees of weak learners can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become arbitrarily strong</a:t>
            </a:r>
          </a:p>
        </p:txBody>
      </p:sp>
      <p:sp>
        <p:nvSpPr>
          <p:cNvPr id="31" name="Bent Arrow 30"/>
          <p:cNvSpPr/>
          <p:nvPr/>
        </p:nvSpPr>
        <p:spPr bwMode="auto">
          <a:xfrm rot="10800000" flipH="1">
            <a:off x="1629405" y="5473639"/>
            <a:ext cx="421068" cy="48832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25400" cap="sq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3778872" y="624382"/>
            <a:ext cx="1468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9499" y="566234"/>
            <a:ext cx="381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Freund,  Y. and </a:t>
            </a:r>
            <a:r>
              <a:rPr lang="en-US" sz="12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Schapire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R.E. (1996) Experiments with </a:t>
            </a:r>
          </a:p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boosting algorithm, </a:t>
            </a:r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13</a:t>
            </a:r>
            <a:r>
              <a:rPr lang="en-US" sz="1200" i="1" baseline="300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</a:p>
          <a:p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Machine Learning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Bari, Italy, pp. 148-156.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809" y="1191808"/>
            <a:ext cx="433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59374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data set (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for a 2-class problem and a weak learner: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initial sampling distribution to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1, … 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 to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-  Use distribution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to train the learner and get weak hypothesis (rule)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-  Calculate error 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of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using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-  If               ,  set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and abort the loop (repeat from previous step)</a:t>
            </a: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endParaRPr lang="en-US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-  Set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72248" y="5496510"/>
          <a:ext cx="953920" cy="65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29" name="Equation" r:id="rId4" imgW="685800" imgH="469800" progId="Equation.3">
                  <p:embed/>
                </p:oleObj>
              </mc:Choice>
              <mc:Fallback>
                <p:oleObj name="Equation" r:id="rId4" imgW="685800" imgH="469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248" y="5496510"/>
                        <a:ext cx="953920" cy="65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84909" y="5602461"/>
            <a:ext cx="240431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is a scaled error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164217" y="5780975"/>
            <a:ext cx="820692" cy="39139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93385" y="6195647"/>
            <a:ext cx="552747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=1 at 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=0.5, and decreases convexly with decreasing 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30185" y="3820432"/>
          <a:ext cx="1766046" cy="60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30" name="Equation" r:id="rId6" imgW="1117440" imgH="380880" progId="Equation.3">
                  <p:embed/>
                </p:oleObj>
              </mc:Choice>
              <mc:Fallback>
                <p:oleObj name="Equation" r:id="rId6" imgW="1117440" imgH="380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185" y="3820432"/>
                        <a:ext cx="1766046" cy="60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85737" y="4745333"/>
          <a:ext cx="685490" cy="40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31" name="Equation" r:id="rId8" imgW="520560" imgH="304560" progId="Equation.3">
                  <p:embed/>
                </p:oleObj>
              </mc:Choice>
              <mc:Fallback>
                <p:oleObj name="Equation" r:id="rId8" imgW="520560" imgH="30456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737" y="4745333"/>
                        <a:ext cx="685490" cy="400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62183" y="3450618"/>
            <a:ext cx="304121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the probability of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being chosen in distribution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6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5439150" y="3743006"/>
            <a:ext cx="522562" cy="191422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22385" y="3947924"/>
            <a:ext cx="29547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weight of all the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points on which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wrong</a:t>
            </a:r>
            <a:endParaRPr lang="en-US" sz="16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234134" y="4102870"/>
            <a:ext cx="368195" cy="109308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691823" y="2344670"/>
            <a:ext cx="131157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points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582879" y="2526611"/>
            <a:ext cx="2108944" cy="110447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B5C5434-ABCA-41C3-8025-23E1E43DA54C}"/>
              </a:ext>
            </a:extLst>
          </p:cNvPr>
          <p:cNvGrpSpPr/>
          <p:nvPr/>
        </p:nvGrpSpPr>
        <p:grpSpPr>
          <a:xfrm>
            <a:off x="7691822" y="4804659"/>
            <a:ext cx="1437457" cy="1952631"/>
            <a:chOff x="7413624" y="5159003"/>
            <a:chExt cx="1610413" cy="1952631"/>
          </a:xfrm>
        </p:grpSpPr>
        <p:sp>
          <p:nvSpPr>
            <p:cNvPr id="29" name="Rectangle 28"/>
            <p:cNvSpPr/>
            <p:nvPr/>
          </p:nvSpPr>
          <p:spPr bwMode="auto">
            <a:xfrm>
              <a:off x="7413624" y="5159003"/>
              <a:ext cx="1610413" cy="1772611"/>
            </a:xfrm>
            <a:prstGeom prst="rect">
              <a:avLst/>
            </a:prstGeom>
            <a:solidFill>
              <a:srgbClr val="FFFFCC"/>
            </a:solidFill>
            <a:ln w="25400" cap="sq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426" y="5483119"/>
              <a:ext cx="1009910" cy="1364768"/>
            </a:xfrm>
            <a:prstGeom prst="rect">
              <a:avLst/>
            </a:prstGeom>
            <a:noFill/>
            <a:ln w="635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7840425" y="5490141"/>
              <a:ext cx="997527" cy="1357746"/>
            </a:xfrm>
            <a:custGeom>
              <a:avLst/>
              <a:gdLst>
                <a:gd name="connsiteX0" fmla="*/ 1173018 w 1173018"/>
                <a:gd name="connsiteY0" fmla="*/ 0 h 1357746"/>
                <a:gd name="connsiteX1" fmla="*/ 1062182 w 1173018"/>
                <a:gd name="connsiteY1" fmla="*/ 489528 h 1357746"/>
                <a:gd name="connsiteX2" fmla="*/ 905164 w 1173018"/>
                <a:gd name="connsiteY2" fmla="*/ 831273 h 1357746"/>
                <a:gd name="connsiteX3" fmla="*/ 581891 w 1173018"/>
                <a:gd name="connsiteY3" fmla="*/ 1173019 h 1357746"/>
                <a:gd name="connsiteX4" fmla="*/ 0 w 1173018"/>
                <a:gd name="connsiteY4" fmla="*/ 1357746 h 135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018" h="1357746">
                  <a:moveTo>
                    <a:pt x="1173018" y="0"/>
                  </a:moveTo>
                  <a:cubicBezTo>
                    <a:pt x="1139921" y="175491"/>
                    <a:pt x="1106824" y="350983"/>
                    <a:pt x="1062182" y="489528"/>
                  </a:cubicBezTo>
                  <a:cubicBezTo>
                    <a:pt x="1017540" y="628074"/>
                    <a:pt x="985212" y="717358"/>
                    <a:pt x="905164" y="831273"/>
                  </a:cubicBezTo>
                  <a:cubicBezTo>
                    <a:pt x="825116" y="945188"/>
                    <a:pt x="732752" y="1085274"/>
                    <a:pt x="581891" y="1173019"/>
                  </a:cubicBezTo>
                  <a:cubicBezTo>
                    <a:pt x="431030" y="1260764"/>
                    <a:pt x="215515" y="1309255"/>
                    <a:pt x="0" y="1357746"/>
                  </a:cubicBezTo>
                </a:path>
              </a:pathLst>
            </a:custGeom>
            <a:noFill/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82735" y="6773080"/>
              <a:ext cx="3505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</a:t>
              </a:r>
              <a:r>
                <a: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j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8758" y="6028037"/>
              <a:ext cx="3756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j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99672" y="5372469"/>
              <a:ext cx="307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9672" y="6686976"/>
              <a:ext cx="307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44187" y="6803857"/>
              <a:ext cx="307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740134" y="642338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02869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7" y="80859"/>
            <a:ext cx="381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Freund,  Y. and </a:t>
            </a:r>
            <a:r>
              <a:rPr lang="en-US" sz="12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Schapire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R.E. (1996) Experiments with </a:t>
            </a:r>
          </a:p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 new boosting algorithm, </a:t>
            </a:r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Proc. 13</a:t>
            </a:r>
            <a:r>
              <a:rPr lang="en-US" sz="1200" i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 </a:t>
            </a:r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International </a:t>
            </a:r>
          </a:p>
          <a:p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Conference on Machine Learning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Bari, Italy, pp. 148-156.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758" y="675131"/>
            <a:ext cx="53335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- Set sampling distribution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as: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Given test point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choose the class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that maximizes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3425" y="1338263"/>
          <a:ext cx="54229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40" name="Equation" r:id="rId3" imgW="3606480" imgH="634680" progId="Equation.3">
                  <p:embed/>
                </p:oleObj>
              </mc:Choice>
              <mc:Fallback>
                <p:oleObj name="Equation" r:id="rId3" imgW="3606480" imgH="634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338263"/>
                        <a:ext cx="54229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49040"/>
              </p:ext>
            </p:extLst>
          </p:nvPr>
        </p:nvGraphicFramePr>
        <p:xfrm>
          <a:off x="6207812" y="5011722"/>
          <a:ext cx="18018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41" name="Equation" r:id="rId5" imgW="1295280" imgH="457200" progId="Equation.DSMT4">
                  <p:embed/>
                </p:oleObj>
              </mc:Choice>
              <mc:Fallback>
                <p:oleObj name="Equation" r:id="rId5" imgW="1295280" imgH="457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812" y="5011722"/>
                        <a:ext cx="18018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5385" y="2776373"/>
            <a:ext cx="7266733" cy="172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So if a data-point was correctly classified by the previous learner, the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current one gives it lower weight. Otherwise, the full weight.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This also means that the weight of each data-point comes to depend on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how many previous learners classified it correctly: If many learners did so,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it gets much less weight; if only a few did, it has more weight but still less than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full; if none did, it gets full weight.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3659" y="5836675"/>
            <a:ext cx="737310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log 1/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is a measure of accuracy,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sum is the total accuracy of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learners voting for class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Thus,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we’re choosing that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for which the most accurate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learners gave the most vote.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407" y="2029241"/>
            <a:ext cx="175721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factor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 bwMode="auto">
          <a:xfrm flipV="1">
            <a:off x="2411619" y="2029242"/>
            <a:ext cx="566046" cy="169276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601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556" y="914400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 if all the hypotheses have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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½ , the error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of the overall system drops exponentially fast with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say anything about generalization, but generalization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performance with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often excellent.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207" y="3429000"/>
            <a:ext cx="8020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discussion of boosting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based on: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Haykin</a:t>
            </a:r>
            <a:r>
              <a:rPr 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(1999) Neural Networks: A Comprehensive Foundation.</a:t>
            </a:r>
          </a:p>
          <a:p>
            <a:r>
              <a:rPr 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Prentice-Hall. pp 357-363.</a:t>
            </a:r>
          </a:p>
          <a:p>
            <a:endParaRPr lang="en-US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given here is AdaBoost.M1 from Freund &amp;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Schapire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(1996)</a:t>
            </a:r>
          </a:p>
        </p:txBody>
      </p:sp>
    </p:spTree>
    <p:extLst>
      <p:ext uri="{BB962C8B-B14F-4D97-AF65-F5344CB8AC3E}">
        <p14:creationId xmlns:p14="http://schemas.microsoft.com/office/powerpoint/2010/main" val="4393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524388" y="646371"/>
            <a:ext cx="4095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Three Fundamental Concepts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303" y="1119626"/>
            <a:ext cx="7805394" cy="1354217"/>
          </a:xfrm>
          <a:prstGeom prst="rect">
            <a:avLst/>
          </a:prstGeom>
          <a:solidFill>
            <a:srgbClr val="99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Redundancy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Strength in numbers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Train several similar systems on all the data and base the conclusion on their joint results.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Why it works: </a:t>
            </a:r>
            <a:r>
              <a:rPr lang="en-US" dirty="0">
                <a:solidFill>
                  <a:srgbClr val="000000"/>
                </a:solidFill>
              </a:rPr>
              <a:t>Failure in one system can be covered by others.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DDEE2-504E-4026-9A37-018CEA68FC74}"/>
              </a:ext>
            </a:extLst>
          </p:cNvPr>
          <p:cNvSpPr txBox="1"/>
          <p:nvPr/>
        </p:nvSpPr>
        <p:spPr>
          <a:xfrm>
            <a:off x="669303" y="2609061"/>
            <a:ext cx="7805394" cy="1908215"/>
          </a:xfrm>
          <a:prstGeom prst="rect">
            <a:avLst/>
          </a:prstGeom>
          <a:solidFill>
            <a:srgbClr val="99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</a:rPr>
              <a:t>Degeneracy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Leveraging diversity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Train several different systems on all the data and base the conclusion on their joint results.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Why it works: </a:t>
            </a:r>
            <a:r>
              <a:rPr lang="en-US" dirty="0">
                <a:solidFill>
                  <a:srgbClr val="000000"/>
                </a:solidFill>
              </a:rPr>
              <a:t>Each system has its own  strengths and weaknesses → each captures different aspects of the data. Combining them can pool their strengths and cancel their weaknesses.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E9269-DC1D-4D9D-8D87-499B6256DFBE}"/>
              </a:ext>
            </a:extLst>
          </p:cNvPr>
          <p:cNvSpPr txBox="1"/>
          <p:nvPr/>
        </p:nvSpPr>
        <p:spPr>
          <a:xfrm>
            <a:off x="669303" y="4648167"/>
            <a:ext cx="7805394" cy="1908215"/>
          </a:xfrm>
          <a:prstGeom prst="rect">
            <a:avLst/>
          </a:prstGeom>
          <a:solidFill>
            <a:srgbClr val="99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Modularity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Divide and conquer</a:t>
            </a:r>
          </a:p>
          <a:p>
            <a:r>
              <a:rPr lang="en-US" dirty="0">
                <a:solidFill>
                  <a:srgbClr val="000000"/>
                </a:solidFill>
              </a:rPr>
              <a:t>Train different networks for distinct subsets of the data (e.g. regions of input space) or different aspects of the task, and use the results of all networks appropriately.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Why it works: </a:t>
            </a:r>
            <a:r>
              <a:rPr lang="en-US" dirty="0">
                <a:solidFill>
                  <a:srgbClr val="000000"/>
                </a:solidFill>
              </a:rPr>
              <a:t>The learning problems corresponding to the subsets of data are often simpler than the full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2424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760941" y="879511"/>
            <a:ext cx="3807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Committee Machines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8663" y="1259590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 Redundancy or Degeneracy)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64520" y="2416630"/>
            <a:ext cx="671804" cy="615820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62691" y="3321699"/>
            <a:ext cx="643812" cy="1474236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254546" y="2496572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262225" y="2671424"/>
            <a:ext cx="93258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60378" y="2858376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52724" y="2676186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>
            <a:stCxn id="14" idx="6"/>
            <a:endCxn id="17" idx="0"/>
          </p:cNvCxnSpPr>
          <p:nvPr/>
        </p:nvCxnSpPr>
        <p:spPr bwMode="auto">
          <a:xfrm>
            <a:off x="2347853" y="2547891"/>
            <a:ext cx="151525" cy="1282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17" idx="2"/>
            <a:endCxn id="15" idx="6"/>
          </p:cNvCxnSpPr>
          <p:nvPr/>
        </p:nvCxnSpPr>
        <p:spPr bwMode="auto">
          <a:xfrm rot="10800000">
            <a:off x="2355484" y="2722743"/>
            <a:ext cx="97241" cy="47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17" idx="4"/>
            <a:endCxn id="16" idx="6"/>
          </p:cNvCxnSpPr>
          <p:nvPr/>
        </p:nvCxnSpPr>
        <p:spPr bwMode="auto">
          <a:xfrm rot="5400000">
            <a:off x="2361096" y="2771413"/>
            <a:ext cx="130872" cy="145693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9" idx="1"/>
            <a:endCxn id="14" idx="2"/>
          </p:cNvCxnSpPr>
          <p:nvPr/>
        </p:nvCxnSpPr>
        <p:spPr bwMode="auto">
          <a:xfrm rot="10800000" flipH="1">
            <a:off x="1964520" y="2547892"/>
            <a:ext cx="290026" cy="176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9" idx="1"/>
            <a:endCxn id="15" idx="2"/>
          </p:cNvCxnSpPr>
          <p:nvPr/>
        </p:nvCxnSpPr>
        <p:spPr bwMode="auto">
          <a:xfrm rot="10800000" flipH="1">
            <a:off x="1964519" y="2722744"/>
            <a:ext cx="297705" cy="17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1"/>
            <a:endCxn id="16" idx="2"/>
          </p:cNvCxnSpPr>
          <p:nvPr/>
        </p:nvCxnSpPr>
        <p:spPr bwMode="auto">
          <a:xfrm rot="10800000" flipH="1" flipV="1">
            <a:off x="1964520" y="2724539"/>
            <a:ext cx="295858" cy="18515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17" idx="6"/>
            <a:endCxn id="9" idx="3"/>
          </p:cNvCxnSpPr>
          <p:nvPr/>
        </p:nvCxnSpPr>
        <p:spPr bwMode="auto">
          <a:xfrm flipV="1">
            <a:off x="2546031" y="2724540"/>
            <a:ext cx="90293" cy="2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0" name="Freeform 39"/>
          <p:cNvSpPr/>
          <p:nvPr/>
        </p:nvSpPr>
        <p:spPr bwMode="auto">
          <a:xfrm>
            <a:off x="2301589" y="2796415"/>
            <a:ext cx="15222" cy="18353"/>
          </a:xfrm>
          <a:custGeom>
            <a:avLst/>
            <a:gdLst>
              <a:gd name="connsiteX0" fmla="*/ 1506 w 15222"/>
              <a:gd name="connsiteY0" fmla="*/ 7144 h 18353"/>
              <a:gd name="connsiteX1" fmla="*/ 3887 w 15222"/>
              <a:gd name="connsiteY1" fmla="*/ 16669 h 18353"/>
              <a:gd name="connsiteX2" fmla="*/ 13412 w 15222"/>
              <a:gd name="connsiteY2" fmla="*/ 14287 h 18353"/>
              <a:gd name="connsiteX3" fmla="*/ 11031 w 15222"/>
              <a:gd name="connsiteY3" fmla="*/ 2381 h 18353"/>
              <a:gd name="connsiteX4" fmla="*/ 1506 w 15222"/>
              <a:gd name="connsiteY4" fmla="*/ 4762 h 18353"/>
              <a:gd name="connsiteX5" fmla="*/ 3887 w 15222"/>
              <a:gd name="connsiteY5" fmla="*/ 11906 h 18353"/>
              <a:gd name="connsiteX6" fmla="*/ 6268 w 15222"/>
              <a:gd name="connsiteY6" fmla="*/ 4762 h 18353"/>
              <a:gd name="connsiteX7" fmla="*/ 13412 w 15222"/>
              <a:gd name="connsiteY7" fmla="*/ 0 h 18353"/>
              <a:gd name="connsiteX8" fmla="*/ 11031 w 15222"/>
              <a:gd name="connsiteY8" fmla="*/ 11906 h 18353"/>
              <a:gd name="connsiteX9" fmla="*/ 3887 w 15222"/>
              <a:gd name="connsiteY9" fmla="*/ 14287 h 18353"/>
              <a:gd name="connsiteX10" fmla="*/ 1506 w 15222"/>
              <a:gd name="connsiteY10" fmla="*/ 7144 h 1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22" h="18353">
                <a:moveTo>
                  <a:pt x="1506" y="7144"/>
                </a:moveTo>
                <a:cubicBezTo>
                  <a:pt x="1506" y="7541"/>
                  <a:pt x="1081" y="14985"/>
                  <a:pt x="3887" y="16669"/>
                </a:cubicBezTo>
                <a:cubicBezTo>
                  <a:pt x="6693" y="18353"/>
                  <a:pt x="11948" y="17214"/>
                  <a:pt x="13412" y="14287"/>
                </a:cubicBezTo>
                <a:cubicBezTo>
                  <a:pt x="15222" y="10667"/>
                  <a:pt x="11825" y="6350"/>
                  <a:pt x="11031" y="2381"/>
                </a:cubicBezTo>
                <a:cubicBezTo>
                  <a:pt x="7856" y="3175"/>
                  <a:pt x="3470" y="2144"/>
                  <a:pt x="1506" y="4762"/>
                </a:cubicBezTo>
                <a:cubicBezTo>
                  <a:pt x="0" y="6770"/>
                  <a:pt x="1377" y="11906"/>
                  <a:pt x="3887" y="11906"/>
                </a:cubicBezTo>
                <a:cubicBezTo>
                  <a:pt x="6397" y="11906"/>
                  <a:pt x="4700" y="6722"/>
                  <a:pt x="6268" y="4762"/>
                </a:cubicBezTo>
                <a:cubicBezTo>
                  <a:pt x="8056" y="2527"/>
                  <a:pt x="11031" y="1587"/>
                  <a:pt x="13412" y="0"/>
                </a:cubicBezTo>
                <a:cubicBezTo>
                  <a:pt x="12618" y="3969"/>
                  <a:pt x="13276" y="8539"/>
                  <a:pt x="11031" y="11906"/>
                </a:cubicBezTo>
                <a:cubicBezTo>
                  <a:pt x="9639" y="13995"/>
                  <a:pt x="5895" y="15793"/>
                  <a:pt x="3887" y="14287"/>
                </a:cubicBezTo>
                <a:cubicBezTo>
                  <a:pt x="1314" y="12357"/>
                  <a:pt x="1506" y="6747"/>
                  <a:pt x="1506" y="7144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2299919" y="2824990"/>
            <a:ext cx="15776" cy="10319"/>
          </a:xfrm>
          <a:custGeom>
            <a:avLst/>
            <a:gdLst>
              <a:gd name="connsiteX0" fmla="*/ 794 w 15776"/>
              <a:gd name="connsiteY0" fmla="*/ 4762 h 10319"/>
              <a:gd name="connsiteX1" fmla="*/ 3176 w 15776"/>
              <a:gd name="connsiteY1" fmla="*/ 4762 h 10319"/>
              <a:gd name="connsiteX2" fmla="*/ 10319 w 15776"/>
              <a:gd name="connsiteY2" fmla="*/ 0 h 10319"/>
              <a:gd name="connsiteX3" fmla="*/ 15082 w 15776"/>
              <a:gd name="connsiteY3" fmla="*/ 7144 h 10319"/>
              <a:gd name="connsiteX4" fmla="*/ 7938 w 15776"/>
              <a:gd name="connsiteY4" fmla="*/ 9525 h 10319"/>
              <a:gd name="connsiteX5" fmla="*/ 794 w 15776"/>
              <a:gd name="connsiteY5" fmla="*/ 4762 h 1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6" h="10319">
                <a:moveTo>
                  <a:pt x="794" y="4762"/>
                </a:moveTo>
                <a:cubicBezTo>
                  <a:pt x="0" y="3968"/>
                  <a:pt x="1943" y="7844"/>
                  <a:pt x="3176" y="4762"/>
                </a:cubicBezTo>
                <a:cubicBezTo>
                  <a:pt x="4239" y="2105"/>
                  <a:pt x="7938" y="1587"/>
                  <a:pt x="10319" y="0"/>
                </a:cubicBezTo>
                <a:cubicBezTo>
                  <a:pt x="11907" y="2381"/>
                  <a:pt x="15776" y="4367"/>
                  <a:pt x="15082" y="7144"/>
                </a:cubicBezTo>
                <a:cubicBezTo>
                  <a:pt x="14473" y="9579"/>
                  <a:pt x="10319" y="10319"/>
                  <a:pt x="7938" y="9525"/>
                </a:cubicBezTo>
                <a:cubicBezTo>
                  <a:pt x="6432" y="9023"/>
                  <a:pt x="1588" y="5556"/>
                  <a:pt x="794" y="4762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976961" y="3306148"/>
            <a:ext cx="671804" cy="615820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266987" y="3386090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274666" y="3560942"/>
            <a:ext cx="93258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2272819" y="3747894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465165" y="3565704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>
            <a:stCxn id="43" idx="6"/>
            <a:endCxn id="46" idx="0"/>
          </p:cNvCxnSpPr>
          <p:nvPr/>
        </p:nvCxnSpPr>
        <p:spPr bwMode="auto">
          <a:xfrm>
            <a:off x="2360294" y="3437409"/>
            <a:ext cx="151525" cy="1282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46" idx="2"/>
            <a:endCxn id="44" idx="6"/>
          </p:cNvCxnSpPr>
          <p:nvPr/>
        </p:nvCxnSpPr>
        <p:spPr bwMode="auto">
          <a:xfrm rot="10800000">
            <a:off x="2367925" y="3612261"/>
            <a:ext cx="97241" cy="47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9" name="Straight Connector 48"/>
          <p:cNvCxnSpPr>
            <a:stCxn id="46" idx="4"/>
            <a:endCxn id="45" idx="6"/>
          </p:cNvCxnSpPr>
          <p:nvPr/>
        </p:nvCxnSpPr>
        <p:spPr bwMode="auto">
          <a:xfrm rot="5400000">
            <a:off x="2373537" y="3660931"/>
            <a:ext cx="130872" cy="145693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42" idx="1"/>
            <a:endCxn id="43" idx="2"/>
          </p:cNvCxnSpPr>
          <p:nvPr/>
        </p:nvCxnSpPr>
        <p:spPr bwMode="auto">
          <a:xfrm rot="10800000" flipH="1">
            <a:off x="1976961" y="3437410"/>
            <a:ext cx="290026" cy="176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1" name="Straight Connector 50"/>
          <p:cNvCxnSpPr>
            <a:stCxn id="42" idx="1"/>
            <a:endCxn id="44" idx="2"/>
          </p:cNvCxnSpPr>
          <p:nvPr/>
        </p:nvCxnSpPr>
        <p:spPr bwMode="auto">
          <a:xfrm rot="10800000" flipH="1">
            <a:off x="1976960" y="3612262"/>
            <a:ext cx="297705" cy="17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42" idx="1"/>
            <a:endCxn id="45" idx="2"/>
          </p:cNvCxnSpPr>
          <p:nvPr/>
        </p:nvCxnSpPr>
        <p:spPr bwMode="auto">
          <a:xfrm rot="10800000" flipH="1" flipV="1">
            <a:off x="1976961" y="3614057"/>
            <a:ext cx="295858" cy="18515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46" idx="6"/>
            <a:endCxn id="42" idx="3"/>
          </p:cNvCxnSpPr>
          <p:nvPr/>
        </p:nvCxnSpPr>
        <p:spPr bwMode="auto">
          <a:xfrm flipV="1">
            <a:off x="2558472" y="3614058"/>
            <a:ext cx="90293" cy="2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4" name="Freeform 53"/>
          <p:cNvSpPr/>
          <p:nvPr/>
        </p:nvSpPr>
        <p:spPr bwMode="auto">
          <a:xfrm>
            <a:off x="2314030" y="3685933"/>
            <a:ext cx="15222" cy="18353"/>
          </a:xfrm>
          <a:custGeom>
            <a:avLst/>
            <a:gdLst>
              <a:gd name="connsiteX0" fmla="*/ 1506 w 15222"/>
              <a:gd name="connsiteY0" fmla="*/ 7144 h 18353"/>
              <a:gd name="connsiteX1" fmla="*/ 3887 w 15222"/>
              <a:gd name="connsiteY1" fmla="*/ 16669 h 18353"/>
              <a:gd name="connsiteX2" fmla="*/ 13412 w 15222"/>
              <a:gd name="connsiteY2" fmla="*/ 14287 h 18353"/>
              <a:gd name="connsiteX3" fmla="*/ 11031 w 15222"/>
              <a:gd name="connsiteY3" fmla="*/ 2381 h 18353"/>
              <a:gd name="connsiteX4" fmla="*/ 1506 w 15222"/>
              <a:gd name="connsiteY4" fmla="*/ 4762 h 18353"/>
              <a:gd name="connsiteX5" fmla="*/ 3887 w 15222"/>
              <a:gd name="connsiteY5" fmla="*/ 11906 h 18353"/>
              <a:gd name="connsiteX6" fmla="*/ 6268 w 15222"/>
              <a:gd name="connsiteY6" fmla="*/ 4762 h 18353"/>
              <a:gd name="connsiteX7" fmla="*/ 13412 w 15222"/>
              <a:gd name="connsiteY7" fmla="*/ 0 h 18353"/>
              <a:gd name="connsiteX8" fmla="*/ 11031 w 15222"/>
              <a:gd name="connsiteY8" fmla="*/ 11906 h 18353"/>
              <a:gd name="connsiteX9" fmla="*/ 3887 w 15222"/>
              <a:gd name="connsiteY9" fmla="*/ 14287 h 18353"/>
              <a:gd name="connsiteX10" fmla="*/ 1506 w 15222"/>
              <a:gd name="connsiteY10" fmla="*/ 7144 h 1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22" h="18353">
                <a:moveTo>
                  <a:pt x="1506" y="7144"/>
                </a:moveTo>
                <a:cubicBezTo>
                  <a:pt x="1506" y="7541"/>
                  <a:pt x="1081" y="14985"/>
                  <a:pt x="3887" y="16669"/>
                </a:cubicBezTo>
                <a:cubicBezTo>
                  <a:pt x="6693" y="18353"/>
                  <a:pt x="11948" y="17214"/>
                  <a:pt x="13412" y="14287"/>
                </a:cubicBezTo>
                <a:cubicBezTo>
                  <a:pt x="15222" y="10667"/>
                  <a:pt x="11825" y="6350"/>
                  <a:pt x="11031" y="2381"/>
                </a:cubicBezTo>
                <a:cubicBezTo>
                  <a:pt x="7856" y="3175"/>
                  <a:pt x="3470" y="2144"/>
                  <a:pt x="1506" y="4762"/>
                </a:cubicBezTo>
                <a:cubicBezTo>
                  <a:pt x="0" y="6770"/>
                  <a:pt x="1377" y="11906"/>
                  <a:pt x="3887" y="11906"/>
                </a:cubicBezTo>
                <a:cubicBezTo>
                  <a:pt x="6397" y="11906"/>
                  <a:pt x="4700" y="6722"/>
                  <a:pt x="6268" y="4762"/>
                </a:cubicBezTo>
                <a:cubicBezTo>
                  <a:pt x="8056" y="2527"/>
                  <a:pt x="11031" y="1587"/>
                  <a:pt x="13412" y="0"/>
                </a:cubicBezTo>
                <a:cubicBezTo>
                  <a:pt x="12618" y="3969"/>
                  <a:pt x="13276" y="8539"/>
                  <a:pt x="11031" y="11906"/>
                </a:cubicBezTo>
                <a:cubicBezTo>
                  <a:pt x="9639" y="13995"/>
                  <a:pt x="5895" y="15793"/>
                  <a:pt x="3887" y="14287"/>
                </a:cubicBezTo>
                <a:cubicBezTo>
                  <a:pt x="1314" y="12357"/>
                  <a:pt x="1506" y="6747"/>
                  <a:pt x="1506" y="7144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2312360" y="3714508"/>
            <a:ext cx="15776" cy="10319"/>
          </a:xfrm>
          <a:custGeom>
            <a:avLst/>
            <a:gdLst>
              <a:gd name="connsiteX0" fmla="*/ 794 w 15776"/>
              <a:gd name="connsiteY0" fmla="*/ 4762 h 10319"/>
              <a:gd name="connsiteX1" fmla="*/ 3176 w 15776"/>
              <a:gd name="connsiteY1" fmla="*/ 4762 h 10319"/>
              <a:gd name="connsiteX2" fmla="*/ 10319 w 15776"/>
              <a:gd name="connsiteY2" fmla="*/ 0 h 10319"/>
              <a:gd name="connsiteX3" fmla="*/ 15082 w 15776"/>
              <a:gd name="connsiteY3" fmla="*/ 7144 h 10319"/>
              <a:gd name="connsiteX4" fmla="*/ 7938 w 15776"/>
              <a:gd name="connsiteY4" fmla="*/ 9525 h 10319"/>
              <a:gd name="connsiteX5" fmla="*/ 794 w 15776"/>
              <a:gd name="connsiteY5" fmla="*/ 4762 h 1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6" h="10319">
                <a:moveTo>
                  <a:pt x="794" y="4762"/>
                </a:moveTo>
                <a:cubicBezTo>
                  <a:pt x="0" y="3968"/>
                  <a:pt x="1943" y="7844"/>
                  <a:pt x="3176" y="4762"/>
                </a:cubicBezTo>
                <a:cubicBezTo>
                  <a:pt x="4239" y="2105"/>
                  <a:pt x="7938" y="1587"/>
                  <a:pt x="10319" y="0"/>
                </a:cubicBezTo>
                <a:cubicBezTo>
                  <a:pt x="11907" y="2381"/>
                  <a:pt x="15776" y="4367"/>
                  <a:pt x="15082" y="7144"/>
                </a:cubicBezTo>
                <a:cubicBezTo>
                  <a:pt x="14473" y="9579"/>
                  <a:pt x="10319" y="10319"/>
                  <a:pt x="7938" y="9525"/>
                </a:cubicBezTo>
                <a:cubicBezTo>
                  <a:pt x="6432" y="9023"/>
                  <a:pt x="1588" y="5556"/>
                  <a:pt x="794" y="4762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995622" y="4183226"/>
            <a:ext cx="671804" cy="615820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285648" y="4263168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293327" y="4438020"/>
            <a:ext cx="93258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291480" y="4624972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483826" y="4442782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7" idx="6"/>
            <a:endCxn id="60" idx="0"/>
          </p:cNvCxnSpPr>
          <p:nvPr/>
        </p:nvCxnSpPr>
        <p:spPr bwMode="auto">
          <a:xfrm>
            <a:off x="2378955" y="4314487"/>
            <a:ext cx="151525" cy="1282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2" name="Straight Connector 61"/>
          <p:cNvCxnSpPr>
            <a:stCxn id="60" idx="2"/>
            <a:endCxn id="58" idx="6"/>
          </p:cNvCxnSpPr>
          <p:nvPr/>
        </p:nvCxnSpPr>
        <p:spPr bwMode="auto">
          <a:xfrm rot="10800000">
            <a:off x="2386586" y="4489339"/>
            <a:ext cx="97241" cy="47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3" name="Straight Connector 62"/>
          <p:cNvCxnSpPr>
            <a:stCxn id="60" idx="4"/>
            <a:endCxn id="59" idx="6"/>
          </p:cNvCxnSpPr>
          <p:nvPr/>
        </p:nvCxnSpPr>
        <p:spPr bwMode="auto">
          <a:xfrm rot="5400000">
            <a:off x="2392198" y="4538009"/>
            <a:ext cx="130872" cy="145693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4" name="Straight Connector 63"/>
          <p:cNvCxnSpPr>
            <a:stCxn id="56" idx="1"/>
            <a:endCxn id="57" idx="2"/>
          </p:cNvCxnSpPr>
          <p:nvPr/>
        </p:nvCxnSpPr>
        <p:spPr bwMode="auto">
          <a:xfrm rot="10800000" flipH="1">
            <a:off x="1995622" y="4314488"/>
            <a:ext cx="290026" cy="176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5" name="Straight Connector 64"/>
          <p:cNvCxnSpPr>
            <a:stCxn id="56" idx="1"/>
            <a:endCxn id="58" idx="2"/>
          </p:cNvCxnSpPr>
          <p:nvPr/>
        </p:nvCxnSpPr>
        <p:spPr bwMode="auto">
          <a:xfrm rot="10800000" flipH="1">
            <a:off x="1995621" y="4489340"/>
            <a:ext cx="297705" cy="17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6" name="Straight Connector 65"/>
          <p:cNvCxnSpPr>
            <a:stCxn id="56" idx="1"/>
            <a:endCxn id="59" idx="2"/>
          </p:cNvCxnSpPr>
          <p:nvPr/>
        </p:nvCxnSpPr>
        <p:spPr bwMode="auto">
          <a:xfrm rot="10800000" flipH="1" flipV="1">
            <a:off x="1995622" y="4491135"/>
            <a:ext cx="295858" cy="18515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7" name="Straight Connector 66"/>
          <p:cNvCxnSpPr>
            <a:stCxn id="60" idx="6"/>
            <a:endCxn id="56" idx="3"/>
          </p:cNvCxnSpPr>
          <p:nvPr/>
        </p:nvCxnSpPr>
        <p:spPr bwMode="auto">
          <a:xfrm flipV="1">
            <a:off x="2577133" y="4491136"/>
            <a:ext cx="90293" cy="2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68" name="Freeform 67"/>
          <p:cNvSpPr/>
          <p:nvPr/>
        </p:nvSpPr>
        <p:spPr bwMode="auto">
          <a:xfrm>
            <a:off x="2332691" y="4563011"/>
            <a:ext cx="15222" cy="18353"/>
          </a:xfrm>
          <a:custGeom>
            <a:avLst/>
            <a:gdLst>
              <a:gd name="connsiteX0" fmla="*/ 1506 w 15222"/>
              <a:gd name="connsiteY0" fmla="*/ 7144 h 18353"/>
              <a:gd name="connsiteX1" fmla="*/ 3887 w 15222"/>
              <a:gd name="connsiteY1" fmla="*/ 16669 h 18353"/>
              <a:gd name="connsiteX2" fmla="*/ 13412 w 15222"/>
              <a:gd name="connsiteY2" fmla="*/ 14287 h 18353"/>
              <a:gd name="connsiteX3" fmla="*/ 11031 w 15222"/>
              <a:gd name="connsiteY3" fmla="*/ 2381 h 18353"/>
              <a:gd name="connsiteX4" fmla="*/ 1506 w 15222"/>
              <a:gd name="connsiteY4" fmla="*/ 4762 h 18353"/>
              <a:gd name="connsiteX5" fmla="*/ 3887 w 15222"/>
              <a:gd name="connsiteY5" fmla="*/ 11906 h 18353"/>
              <a:gd name="connsiteX6" fmla="*/ 6268 w 15222"/>
              <a:gd name="connsiteY6" fmla="*/ 4762 h 18353"/>
              <a:gd name="connsiteX7" fmla="*/ 13412 w 15222"/>
              <a:gd name="connsiteY7" fmla="*/ 0 h 18353"/>
              <a:gd name="connsiteX8" fmla="*/ 11031 w 15222"/>
              <a:gd name="connsiteY8" fmla="*/ 11906 h 18353"/>
              <a:gd name="connsiteX9" fmla="*/ 3887 w 15222"/>
              <a:gd name="connsiteY9" fmla="*/ 14287 h 18353"/>
              <a:gd name="connsiteX10" fmla="*/ 1506 w 15222"/>
              <a:gd name="connsiteY10" fmla="*/ 7144 h 1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22" h="18353">
                <a:moveTo>
                  <a:pt x="1506" y="7144"/>
                </a:moveTo>
                <a:cubicBezTo>
                  <a:pt x="1506" y="7541"/>
                  <a:pt x="1081" y="14985"/>
                  <a:pt x="3887" y="16669"/>
                </a:cubicBezTo>
                <a:cubicBezTo>
                  <a:pt x="6693" y="18353"/>
                  <a:pt x="11948" y="17214"/>
                  <a:pt x="13412" y="14287"/>
                </a:cubicBezTo>
                <a:cubicBezTo>
                  <a:pt x="15222" y="10667"/>
                  <a:pt x="11825" y="6350"/>
                  <a:pt x="11031" y="2381"/>
                </a:cubicBezTo>
                <a:cubicBezTo>
                  <a:pt x="7856" y="3175"/>
                  <a:pt x="3470" y="2144"/>
                  <a:pt x="1506" y="4762"/>
                </a:cubicBezTo>
                <a:cubicBezTo>
                  <a:pt x="0" y="6770"/>
                  <a:pt x="1377" y="11906"/>
                  <a:pt x="3887" y="11906"/>
                </a:cubicBezTo>
                <a:cubicBezTo>
                  <a:pt x="6397" y="11906"/>
                  <a:pt x="4700" y="6722"/>
                  <a:pt x="6268" y="4762"/>
                </a:cubicBezTo>
                <a:cubicBezTo>
                  <a:pt x="8056" y="2527"/>
                  <a:pt x="11031" y="1587"/>
                  <a:pt x="13412" y="0"/>
                </a:cubicBezTo>
                <a:cubicBezTo>
                  <a:pt x="12618" y="3969"/>
                  <a:pt x="13276" y="8539"/>
                  <a:pt x="11031" y="11906"/>
                </a:cubicBezTo>
                <a:cubicBezTo>
                  <a:pt x="9639" y="13995"/>
                  <a:pt x="5895" y="15793"/>
                  <a:pt x="3887" y="14287"/>
                </a:cubicBezTo>
                <a:cubicBezTo>
                  <a:pt x="1314" y="12357"/>
                  <a:pt x="1506" y="6747"/>
                  <a:pt x="1506" y="7144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331021" y="4591586"/>
            <a:ext cx="15776" cy="10319"/>
          </a:xfrm>
          <a:custGeom>
            <a:avLst/>
            <a:gdLst>
              <a:gd name="connsiteX0" fmla="*/ 794 w 15776"/>
              <a:gd name="connsiteY0" fmla="*/ 4762 h 10319"/>
              <a:gd name="connsiteX1" fmla="*/ 3176 w 15776"/>
              <a:gd name="connsiteY1" fmla="*/ 4762 h 10319"/>
              <a:gd name="connsiteX2" fmla="*/ 10319 w 15776"/>
              <a:gd name="connsiteY2" fmla="*/ 0 h 10319"/>
              <a:gd name="connsiteX3" fmla="*/ 15082 w 15776"/>
              <a:gd name="connsiteY3" fmla="*/ 7144 h 10319"/>
              <a:gd name="connsiteX4" fmla="*/ 7938 w 15776"/>
              <a:gd name="connsiteY4" fmla="*/ 9525 h 10319"/>
              <a:gd name="connsiteX5" fmla="*/ 794 w 15776"/>
              <a:gd name="connsiteY5" fmla="*/ 4762 h 1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6" h="10319">
                <a:moveTo>
                  <a:pt x="794" y="4762"/>
                </a:moveTo>
                <a:cubicBezTo>
                  <a:pt x="0" y="3968"/>
                  <a:pt x="1943" y="7844"/>
                  <a:pt x="3176" y="4762"/>
                </a:cubicBezTo>
                <a:cubicBezTo>
                  <a:pt x="4239" y="2105"/>
                  <a:pt x="7938" y="1587"/>
                  <a:pt x="10319" y="0"/>
                </a:cubicBezTo>
                <a:cubicBezTo>
                  <a:pt x="11907" y="2381"/>
                  <a:pt x="15776" y="4367"/>
                  <a:pt x="15082" y="7144"/>
                </a:cubicBezTo>
                <a:cubicBezTo>
                  <a:pt x="14473" y="9579"/>
                  <a:pt x="10319" y="10319"/>
                  <a:pt x="7938" y="9525"/>
                </a:cubicBezTo>
                <a:cubicBezTo>
                  <a:pt x="6432" y="9023"/>
                  <a:pt x="1588" y="5556"/>
                  <a:pt x="794" y="4762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004953" y="5116287"/>
            <a:ext cx="671804" cy="615820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294979" y="5196229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302658" y="5371081"/>
            <a:ext cx="93258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00811" y="5558033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493157" y="5375843"/>
            <a:ext cx="93307" cy="102637"/>
          </a:xfrm>
          <a:prstGeom prst="ellips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1" idx="6"/>
            <a:endCxn id="74" idx="0"/>
          </p:cNvCxnSpPr>
          <p:nvPr/>
        </p:nvCxnSpPr>
        <p:spPr bwMode="auto">
          <a:xfrm>
            <a:off x="2388286" y="5247548"/>
            <a:ext cx="151525" cy="1282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6" name="Straight Connector 75"/>
          <p:cNvCxnSpPr>
            <a:stCxn id="74" idx="2"/>
            <a:endCxn id="72" idx="6"/>
          </p:cNvCxnSpPr>
          <p:nvPr/>
        </p:nvCxnSpPr>
        <p:spPr bwMode="auto">
          <a:xfrm rot="10800000">
            <a:off x="2395917" y="5422400"/>
            <a:ext cx="97241" cy="47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7" name="Straight Connector 76"/>
          <p:cNvCxnSpPr>
            <a:stCxn id="74" idx="4"/>
            <a:endCxn id="73" idx="6"/>
          </p:cNvCxnSpPr>
          <p:nvPr/>
        </p:nvCxnSpPr>
        <p:spPr bwMode="auto">
          <a:xfrm rot="5400000">
            <a:off x="2401529" y="5471070"/>
            <a:ext cx="130872" cy="145693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70" idx="1"/>
            <a:endCxn id="71" idx="2"/>
          </p:cNvCxnSpPr>
          <p:nvPr/>
        </p:nvCxnSpPr>
        <p:spPr bwMode="auto">
          <a:xfrm rot="10800000" flipH="1">
            <a:off x="2004953" y="5247549"/>
            <a:ext cx="290026" cy="176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9" name="Straight Connector 78"/>
          <p:cNvCxnSpPr>
            <a:stCxn id="70" idx="1"/>
            <a:endCxn id="72" idx="2"/>
          </p:cNvCxnSpPr>
          <p:nvPr/>
        </p:nvCxnSpPr>
        <p:spPr bwMode="auto">
          <a:xfrm rot="10800000" flipH="1">
            <a:off x="2004952" y="5422401"/>
            <a:ext cx="297705" cy="17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70" idx="1"/>
            <a:endCxn id="73" idx="2"/>
          </p:cNvCxnSpPr>
          <p:nvPr/>
        </p:nvCxnSpPr>
        <p:spPr bwMode="auto">
          <a:xfrm rot="10800000" flipH="1" flipV="1">
            <a:off x="2004953" y="5424196"/>
            <a:ext cx="295858" cy="18515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1" name="Straight Connector 80"/>
          <p:cNvCxnSpPr>
            <a:stCxn id="74" idx="6"/>
            <a:endCxn id="70" idx="3"/>
          </p:cNvCxnSpPr>
          <p:nvPr/>
        </p:nvCxnSpPr>
        <p:spPr bwMode="auto">
          <a:xfrm flipV="1">
            <a:off x="2586464" y="5424197"/>
            <a:ext cx="90293" cy="2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82" name="Freeform 81"/>
          <p:cNvSpPr/>
          <p:nvPr/>
        </p:nvSpPr>
        <p:spPr bwMode="auto">
          <a:xfrm>
            <a:off x="2342022" y="5496072"/>
            <a:ext cx="15222" cy="18353"/>
          </a:xfrm>
          <a:custGeom>
            <a:avLst/>
            <a:gdLst>
              <a:gd name="connsiteX0" fmla="*/ 1506 w 15222"/>
              <a:gd name="connsiteY0" fmla="*/ 7144 h 18353"/>
              <a:gd name="connsiteX1" fmla="*/ 3887 w 15222"/>
              <a:gd name="connsiteY1" fmla="*/ 16669 h 18353"/>
              <a:gd name="connsiteX2" fmla="*/ 13412 w 15222"/>
              <a:gd name="connsiteY2" fmla="*/ 14287 h 18353"/>
              <a:gd name="connsiteX3" fmla="*/ 11031 w 15222"/>
              <a:gd name="connsiteY3" fmla="*/ 2381 h 18353"/>
              <a:gd name="connsiteX4" fmla="*/ 1506 w 15222"/>
              <a:gd name="connsiteY4" fmla="*/ 4762 h 18353"/>
              <a:gd name="connsiteX5" fmla="*/ 3887 w 15222"/>
              <a:gd name="connsiteY5" fmla="*/ 11906 h 18353"/>
              <a:gd name="connsiteX6" fmla="*/ 6268 w 15222"/>
              <a:gd name="connsiteY6" fmla="*/ 4762 h 18353"/>
              <a:gd name="connsiteX7" fmla="*/ 13412 w 15222"/>
              <a:gd name="connsiteY7" fmla="*/ 0 h 18353"/>
              <a:gd name="connsiteX8" fmla="*/ 11031 w 15222"/>
              <a:gd name="connsiteY8" fmla="*/ 11906 h 18353"/>
              <a:gd name="connsiteX9" fmla="*/ 3887 w 15222"/>
              <a:gd name="connsiteY9" fmla="*/ 14287 h 18353"/>
              <a:gd name="connsiteX10" fmla="*/ 1506 w 15222"/>
              <a:gd name="connsiteY10" fmla="*/ 7144 h 1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22" h="18353">
                <a:moveTo>
                  <a:pt x="1506" y="7144"/>
                </a:moveTo>
                <a:cubicBezTo>
                  <a:pt x="1506" y="7541"/>
                  <a:pt x="1081" y="14985"/>
                  <a:pt x="3887" y="16669"/>
                </a:cubicBezTo>
                <a:cubicBezTo>
                  <a:pt x="6693" y="18353"/>
                  <a:pt x="11948" y="17214"/>
                  <a:pt x="13412" y="14287"/>
                </a:cubicBezTo>
                <a:cubicBezTo>
                  <a:pt x="15222" y="10667"/>
                  <a:pt x="11825" y="6350"/>
                  <a:pt x="11031" y="2381"/>
                </a:cubicBezTo>
                <a:cubicBezTo>
                  <a:pt x="7856" y="3175"/>
                  <a:pt x="3470" y="2144"/>
                  <a:pt x="1506" y="4762"/>
                </a:cubicBezTo>
                <a:cubicBezTo>
                  <a:pt x="0" y="6770"/>
                  <a:pt x="1377" y="11906"/>
                  <a:pt x="3887" y="11906"/>
                </a:cubicBezTo>
                <a:cubicBezTo>
                  <a:pt x="6397" y="11906"/>
                  <a:pt x="4700" y="6722"/>
                  <a:pt x="6268" y="4762"/>
                </a:cubicBezTo>
                <a:cubicBezTo>
                  <a:pt x="8056" y="2527"/>
                  <a:pt x="11031" y="1587"/>
                  <a:pt x="13412" y="0"/>
                </a:cubicBezTo>
                <a:cubicBezTo>
                  <a:pt x="12618" y="3969"/>
                  <a:pt x="13276" y="8539"/>
                  <a:pt x="11031" y="11906"/>
                </a:cubicBezTo>
                <a:cubicBezTo>
                  <a:pt x="9639" y="13995"/>
                  <a:pt x="5895" y="15793"/>
                  <a:pt x="3887" y="14287"/>
                </a:cubicBezTo>
                <a:cubicBezTo>
                  <a:pt x="1314" y="12357"/>
                  <a:pt x="1506" y="6747"/>
                  <a:pt x="1506" y="7144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2340352" y="5524647"/>
            <a:ext cx="15776" cy="10319"/>
          </a:xfrm>
          <a:custGeom>
            <a:avLst/>
            <a:gdLst>
              <a:gd name="connsiteX0" fmla="*/ 794 w 15776"/>
              <a:gd name="connsiteY0" fmla="*/ 4762 h 10319"/>
              <a:gd name="connsiteX1" fmla="*/ 3176 w 15776"/>
              <a:gd name="connsiteY1" fmla="*/ 4762 h 10319"/>
              <a:gd name="connsiteX2" fmla="*/ 10319 w 15776"/>
              <a:gd name="connsiteY2" fmla="*/ 0 h 10319"/>
              <a:gd name="connsiteX3" fmla="*/ 15082 w 15776"/>
              <a:gd name="connsiteY3" fmla="*/ 7144 h 10319"/>
              <a:gd name="connsiteX4" fmla="*/ 7938 w 15776"/>
              <a:gd name="connsiteY4" fmla="*/ 9525 h 10319"/>
              <a:gd name="connsiteX5" fmla="*/ 794 w 15776"/>
              <a:gd name="connsiteY5" fmla="*/ 4762 h 1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6" h="10319">
                <a:moveTo>
                  <a:pt x="794" y="4762"/>
                </a:moveTo>
                <a:cubicBezTo>
                  <a:pt x="0" y="3968"/>
                  <a:pt x="1943" y="7844"/>
                  <a:pt x="3176" y="4762"/>
                </a:cubicBezTo>
                <a:cubicBezTo>
                  <a:pt x="4239" y="2105"/>
                  <a:pt x="7938" y="1587"/>
                  <a:pt x="10319" y="0"/>
                </a:cubicBezTo>
                <a:cubicBezTo>
                  <a:pt x="11907" y="2381"/>
                  <a:pt x="15776" y="4367"/>
                  <a:pt x="15082" y="7144"/>
                </a:cubicBezTo>
                <a:cubicBezTo>
                  <a:pt x="14473" y="9579"/>
                  <a:pt x="10319" y="10319"/>
                  <a:pt x="7938" y="9525"/>
                </a:cubicBezTo>
                <a:cubicBezTo>
                  <a:pt x="6432" y="9023"/>
                  <a:pt x="1588" y="5556"/>
                  <a:pt x="794" y="4762"/>
                </a:cubicBezTo>
                <a:close/>
              </a:path>
            </a:pathLst>
          </a:custGeom>
          <a:noFill/>
          <a:ln w="635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>
            <a:stCxn id="9" idx="3"/>
          </p:cNvCxnSpPr>
          <p:nvPr/>
        </p:nvCxnSpPr>
        <p:spPr bwMode="auto">
          <a:xfrm>
            <a:off x="2636324" y="2724540"/>
            <a:ext cx="60649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2667426" y="3614058"/>
            <a:ext cx="60649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2667426" y="4491136"/>
            <a:ext cx="60649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2695418" y="5433527"/>
            <a:ext cx="60649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3093525" y="3788229"/>
            <a:ext cx="354563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16200000" flipV="1">
            <a:off x="3066289" y="4271603"/>
            <a:ext cx="426241" cy="952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2841598" y="3125756"/>
            <a:ext cx="802433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16200000" flipV="1">
            <a:off x="2869590" y="4973217"/>
            <a:ext cx="839755" cy="1866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3261475" y="3526973"/>
            <a:ext cx="389407" cy="486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3275762" y="3967504"/>
            <a:ext cx="389407" cy="486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3278143" y="4057991"/>
            <a:ext cx="389407" cy="486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3280525" y="4546147"/>
            <a:ext cx="389407" cy="486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V="1">
            <a:off x="1362501" y="2728138"/>
            <a:ext cx="621312" cy="398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 flipV="1">
            <a:off x="1374406" y="3613963"/>
            <a:ext cx="621312" cy="398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 flipV="1">
            <a:off x="1379169" y="4490263"/>
            <a:ext cx="621312" cy="398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flipV="1">
            <a:off x="1398220" y="5423712"/>
            <a:ext cx="621312" cy="398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16200000" flipH="1">
            <a:off x="19087" y="4072815"/>
            <a:ext cx="2677885" cy="186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 rot="10800000">
            <a:off x="900831" y="4012164"/>
            <a:ext cx="44786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>
            <a:off x="4315834" y="3993503"/>
            <a:ext cx="625152" cy="1588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73" name="Object 172"/>
          <p:cNvGraphicFramePr>
            <a:graphicFrameLocks noChangeAspect="1"/>
          </p:cNvGraphicFramePr>
          <p:nvPr/>
        </p:nvGraphicFramePr>
        <p:xfrm>
          <a:off x="476415" y="3803651"/>
          <a:ext cx="321777" cy="38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7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173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15" y="3803651"/>
                        <a:ext cx="321777" cy="380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4978826" y="3770346"/>
          <a:ext cx="3222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8" name="Equation" r:id="rId6" imgW="139680" imgH="190440" progId="Equation.3">
                  <p:embed/>
                </p:oleObj>
              </mc:Choice>
              <mc:Fallback>
                <p:oleObj name="Equation" r:id="rId6" imgW="139680" imgH="190440" progId="Equation.3">
                  <p:embed/>
                  <p:pic>
                    <p:nvPicPr>
                      <p:cNvPr id="859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26" y="3770346"/>
                        <a:ext cx="3222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2846814" y="2225288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9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859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814" y="2225288"/>
                        <a:ext cx="381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2808714" y="3106771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40" name="Equation" r:id="rId10" imgW="177480" imgH="215640" progId="Equation.3">
                  <p:embed/>
                </p:oleObj>
              </mc:Choice>
              <mc:Fallback>
                <p:oleObj name="Equation" r:id="rId10" imgW="177480" imgH="215640" progId="Equation.3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714" y="3106771"/>
                        <a:ext cx="4095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2" name="Object 6"/>
          <p:cNvGraphicFramePr>
            <a:graphicFrameLocks noChangeAspect="1"/>
          </p:cNvGraphicFramePr>
          <p:nvPr/>
        </p:nvGraphicFramePr>
        <p:xfrm>
          <a:off x="2831748" y="4002121"/>
          <a:ext cx="409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41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859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748" y="4002121"/>
                        <a:ext cx="4095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3" name="Object 7"/>
          <p:cNvGraphicFramePr>
            <a:graphicFrameLocks noChangeAspect="1"/>
          </p:cNvGraphicFramePr>
          <p:nvPr/>
        </p:nvGraphicFramePr>
        <p:xfrm>
          <a:off x="2808649" y="4935571"/>
          <a:ext cx="527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42" name="Equation" r:id="rId14" imgW="228600" imgH="215640" progId="Equation.3">
                  <p:embed/>
                </p:oleObj>
              </mc:Choice>
              <mc:Fallback>
                <p:oleObj name="Equation" r:id="rId14" imgW="228600" imgH="215640" progId="Equation.3">
                  <p:embed/>
                  <p:pic>
                    <p:nvPicPr>
                      <p:cNvPr id="859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649" y="4935571"/>
                        <a:ext cx="5270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3410766" y="2845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703262" y="1679511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177" name="Oval 176"/>
          <p:cNvSpPr/>
          <p:nvPr/>
        </p:nvSpPr>
        <p:spPr bwMode="auto">
          <a:xfrm>
            <a:off x="1564907" y="461092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1567288" y="473475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1569669" y="484667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1572050" y="4970496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1569669" y="50871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1572050" y="521100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2307857" y="483476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2312619" y="49347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2312619" y="503002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638800" y="2286000"/>
            <a:ext cx="334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-Typical combiners: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Weighted average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Systems can have different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architectures (indeed, can be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different types)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Individual systems can often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be over-trained while preserving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generalization of 	</a:t>
            </a:r>
          </a:p>
        </p:txBody>
      </p:sp>
      <p:graphicFrame>
        <p:nvGraphicFramePr>
          <p:cNvPr id="859144" name="Object 8"/>
          <p:cNvGraphicFramePr>
            <a:graphicFrameLocks noChangeAspect="1"/>
          </p:cNvGraphicFramePr>
          <p:nvPr/>
        </p:nvGraphicFramePr>
        <p:xfrm>
          <a:off x="7437410" y="5314596"/>
          <a:ext cx="290019" cy="39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43" name="Equation" r:id="rId16" imgW="139680" imgH="190440" progId="Equation.3">
                  <p:embed/>
                </p:oleObj>
              </mc:Choice>
              <mc:Fallback>
                <p:oleObj name="Equation" r:id="rId16" imgW="139680" imgH="190440" progId="Equation.3">
                  <p:embed/>
                  <p:pic>
                    <p:nvPicPr>
                      <p:cNvPr id="8591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10" y="5314596"/>
                        <a:ext cx="290019" cy="395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80103" y="6017307"/>
            <a:ext cx="19159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 bwMode="auto">
          <a:xfrm flipV="1">
            <a:off x="3638058" y="4068247"/>
            <a:ext cx="1998646" cy="1949060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6357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1734299" y="779114"/>
            <a:ext cx="5940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of Experts: Domain Decomposition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43" y="124077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(uses Modularity)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526663" y="2362200"/>
            <a:ext cx="36173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Each expert is trained on a distinct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subset of data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gating network ensures that the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output from the right expert gets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 the summation node.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gating can be “soft” if the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modularity of expertise is not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sharp.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There is some danger of poor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generalization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ECCFFB-EB6F-4DF3-8C5B-402E5B0EFE7F}"/>
              </a:ext>
            </a:extLst>
          </p:cNvPr>
          <p:cNvGrpSpPr/>
          <p:nvPr/>
        </p:nvGrpSpPr>
        <p:grpSpPr>
          <a:xfrm>
            <a:off x="669078" y="2005888"/>
            <a:ext cx="4507432" cy="4126650"/>
            <a:chOff x="669078" y="2005888"/>
            <a:chExt cx="4507432" cy="4126650"/>
          </a:xfrm>
        </p:grpSpPr>
        <p:sp>
          <p:nvSpPr>
            <p:cNvPr id="9" name="Rectangle 8"/>
            <p:cNvSpPr/>
            <p:nvPr/>
          </p:nvSpPr>
          <p:spPr bwMode="auto">
            <a:xfrm>
              <a:off x="2157183" y="2407105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69624" y="3296623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188285" y="4257676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Connector 84"/>
            <p:cNvCxnSpPr>
              <a:stCxn id="9" idx="3"/>
            </p:cNvCxnSpPr>
            <p:nvPr/>
          </p:nvCxnSpPr>
          <p:spPr bwMode="auto">
            <a:xfrm>
              <a:off x="2828987" y="2715015"/>
              <a:ext cx="860506" cy="2819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2860089" y="3604533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2860089" y="4481611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 flipV="1">
              <a:off x="1555164" y="271861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 bwMode="auto">
            <a:xfrm flipV="1">
              <a:off x="1567069" y="3604438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1571832" y="454605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2" name="Straight Arrow Connector 161"/>
            <p:cNvCxnSpPr/>
            <p:nvPr/>
          </p:nvCxnSpPr>
          <p:spPr bwMode="auto">
            <a:xfrm flipV="1">
              <a:off x="1569541" y="5743979"/>
              <a:ext cx="1144555" cy="12442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rot="16200000" flipH="1">
              <a:off x="46600" y="4228439"/>
              <a:ext cx="3009868" cy="20343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 rot="10800000">
              <a:off x="1093494" y="4002639"/>
              <a:ext cx="44786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 bwMode="auto">
            <a:xfrm>
              <a:off x="4713769" y="3834688"/>
              <a:ext cx="382557" cy="158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graphicFrame>
          <p:nvGraphicFramePr>
            <p:cNvPr id="173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028144"/>
                </p:ext>
              </p:extLst>
            </p:nvPr>
          </p:nvGraphicFramePr>
          <p:xfrm>
            <a:off x="669078" y="3794126"/>
            <a:ext cx="321777" cy="380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48"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173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78" y="3794126"/>
                          <a:ext cx="321777" cy="380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109141"/>
                </p:ext>
              </p:extLst>
            </p:nvPr>
          </p:nvGraphicFramePr>
          <p:xfrm>
            <a:off x="4854247" y="3378265"/>
            <a:ext cx="32226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49" name="Equation" r:id="rId6" imgW="139680" imgH="190440" progId="Equation.3">
                    <p:embed/>
                  </p:oleObj>
                </mc:Choice>
                <mc:Fallback>
                  <p:oleObj name="Equation" r:id="rId6" imgW="139680" imgH="190440" progId="Equation.3">
                    <p:embed/>
                    <p:pic>
                      <p:nvPicPr>
                        <p:cNvPr id="8591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247" y="3378265"/>
                          <a:ext cx="322263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6190806"/>
                </p:ext>
              </p:extLst>
            </p:nvPr>
          </p:nvGraphicFramePr>
          <p:xfrm>
            <a:off x="3107145" y="2223105"/>
            <a:ext cx="347432" cy="454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50"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8591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145" y="2223105"/>
                          <a:ext cx="347432" cy="454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652179"/>
                </p:ext>
              </p:extLst>
            </p:nvPr>
          </p:nvGraphicFramePr>
          <p:xfrm>
            <a:off x="3120250" y="3128361"/>
            <a:ext cx="384009" cy="467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51" name="Equation" r:id="rId10" imgW="177480" imgH="215640" progId="Equation.3">
                    <p:embed/>
                  </p:oleObj>
                </mc:Choice>
                <mc:Fallback>
                  <p:oleObj name="Equation" r:id="rId10" imgW="177480" imgH="215640" progId="Equation.3">
                    <p:embed/>
                    <p:pic>
                      <p:nvPicPr>
                        <p:cNvPr id="859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250" y="3128361"/>
                          <a:ext cx="384009" cy="467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700884"/>
                </p:ext>
              </p:extLst>
            </p:nvPr>
          </p:nvGraphicFramePr>
          <p:xfrm>
            <a:off x="2932285" y="4006185"/>
            <a:ext cx="474981" cy="450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52" name="Equation" r:id="rId12" imgW="228600" imgH="215640" progId="Equation.3">
                    <p:embed/>
                  </p:oleObj>
                </mc:Choice>
                <mc:Fallback>
                  <p:oleObj name="Equation" r:id="rId12" imgW="228600" imgH="215640" progId="Equation.3">
                    <p:embed/>
                    <p:pic>
                      <p:nvPicPr>
                        <p:cNvPr id="8591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285" y="4006185"/>
                          <a:ext cx="474981" cy="450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TextBox 175"/>
            <p:cNvSpPr txBox="1"/>
            <p:nvPr/>
          </p:nvSpPr>
          <p:spPr>
            <a:xfrm>
              <a:off x="2026554" y="200588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Experts</a:t>
              </a: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2457366" y="4172195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2459747" y="4072084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2452797" y="3950738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732570" y="5492427"/>
              <a:ext cx="1094792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079289" y="3545439"/>
              <a:ext cx="625151" cy="587829"/>
            </a:xfrm>
            <a:prstGeom prst="ellips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398206"/>
                </p:ext>
              </p:extLst>
            </p:nvPr>
          </p:nvGraphicFramePr>
          <p:xfrm>
            <a:off x="4269141" y="3656370"/>
            <a:ext cx="40894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053" name="Equation" r:id="rId14" imgW="291960" imgH="253800" progId="Equation.3">
                    <p:embed/>
                  </p:oleObj>
                </mc:Choice>
                <mc:Fallback>
                  <p:oleObj name="Equation" r:id="rId14" imgW="291960" imgH="253800" progId="Equation.3">
                    <p:embed/>
                    <p:pic>
                      <p:nvPicPr>
                        <p:cNvPr id="118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141" y="3656370"/>
                          <a:ext cx="40894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>
              <a:endCxn id="117" idx="2"/>
            </p:cNvCxnSpPr>
            <p:nvPr/>
          </p:nvCxnSpPr>
          <p:spPr bwMode="auto">
            <a:xfrm>
              <a:off x="3482130" y="3610754"/>
              <a:ext cx="597159" cy="228600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5" name="Straight Arrow Connector 124"/>
            <p:cNvCxnSpPr>
              <a:endCxn id="117" idx="1"/>
            </p:cNvCxnSpPr>
            <p:nvPr/>
          </p:nvCxnSpPr>
          <p:spPr bwMode="auto">
            <a:xfrm rot="16200000" flipH="1">
              <a:off x="3488799" y="2949484"/>
              <a:ext cx="899404" cy="46467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 flipV="1">
              <a:off x="3481943" y="4038038"/>
              <a:ext cx="688897" cy="443635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2791665" y="5486207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Gating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 bwMode="auto">
            <a:xfrm rot="16200000" flipV="1">
              <a:off x="2661036" y="5038338"/>
              <a:ext cx="877080" cy="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2987802" y="4589496"/>
              <a:ext cx="218297" cy="973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5400000" flipH="1" flipV="1">
              <a:off x="2503630" y="4596640"/>
              <a:ext cx="1728788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flipV="1">
              <a:off x="3256883" y="3715578"/>
              <a:ext cx="218297" cy="97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 rot="16200000" flipV="1">
              <a:off x="2225731" y="4140146"/>
              <a:ext cx="2668603" cy="16035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 flipV="1">
              <a:off x="3440240" y="2803559"/>
              <a:ext cx="218297" cy="97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44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1749357" y="926852"/>
            <a:ext cx="6018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of Experts: Problem Decomposition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280" y="139317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(uses Modularity)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410200" y="2514600"/>
            <a:ext cx="3512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Each expert is trained on a distinct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component of the task.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combines the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outputs of all experts to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make a choice.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each expert classifies data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into Class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yes/no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A92129-F21A-429E-9F9C-82F114C9743F}"/>
              </a:ext>
            </a:extLst>
          </p:cNvPr>
          <p:cNvGrpSpPr/>
          <p:nvPr/>
        </p:nvGrpSpPr>
        <p:grpSpPr>
          <a:xfrm>
            <a:off x="552615" y="2158288"/>
            <a:ext cx="4507432" cy="2867608"/>
            <a:chOff x="552615" y="2158288"/>
            <a:chExt cx="4507432" cy="2867608"/>
          </a:xfrm>
        </p:grpSpPr>
        <p:sp>
          <p:nvSpPr>
            <p:cNvPr id="9" name="Rectangle 8"/>
            <p:cNvSpPr/>
            <p:nvPr/>
          </p:nvSpPr>
          <p:spPr bwMode="auto">
            <a:xfrm>
              <a:off x="2040720" y="2559505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3161" y="3449023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71822" y="4410076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Connector 84"/>
            <p:cNvCxnSpPr>
              <a:stCxn id="9" idx="3"/>
            </p:cNvCxnSpPr>
            <p:nvPr/>
          </p:nvCxnSpPr>
          <p:spPr bwMode="auto">
            <a:xfrm>
              <a:off x="2712524" y="2867415"/>
              <a:ext cx="860506" cy="2819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2743626" y="3756933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2743626" y="4634011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 flipV="1">
              <a:off x="1438701" y="287101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 bwMode="auto">
            <a:xfrm flipV="1">
              <a:off x="1450606" y="3756838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1455369" y="469845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>
              <a:off x="1424899" y="2886077"/>
              <a:ext cx="10174" cy="1812378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 rot="10800000">
              <a:off x="977031" y="4155039"/>
              <a:ext cx="44786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 bwMode="auto">
            <a:xfrm>
              <a:off x="4597306" y="3987088"/>
              <a:ext cx="382557" cy="158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graphicFrame>
          <p:nvGraphicFramePr>
            <p:cNvPr id="173" name="Object 172"/>
            <p:cNvGraphicFramePr>
              <a:graphicFrameLocks noChangeAspect="1"/>
            </p:cNvGraphicFramePr>
            <p:nvPr/>
          </p:nvGraphicFramePr>
          <p:xfrm>
            <a:off x="552615" y="3946526"/>
            <a:ext cx="321777" cy="380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2"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173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15" y="3946526"/>
                          <a:ext cx="321777" cy="380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39" name="Object 3"/>
            <p:cNvGraphicFramePr>
              <a:graphicFrameLocks noChangeAspect="1"/>
            </p:cNvGraphicFramePr>
            <p:nvPr/>
          </p:nvGraphicFramePr>
          <p:xfrm>
            <a:off x="4737784" y="3530665"/>
            <a:ext cx="32226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3" name="Equation" r:id="rId6" imgW="139680" imgH="190440" progId="Equation.3">
                    <p:embed/>
                  </p:oleObj>
                </mc:Choice>
                <mc:Fallback>
                  <p:oleObj name="Equation" r:id="rId6" imgW="139680" imgH="190440" progId="Equation.3">
                    <p:embed/>
                    <p:pic>
                      <p:nvPicPr>
                        <p:cNvPr id="8591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784" y="3530665"/>
                          <a:ext cx="322263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0" name="Object 4"/>
            <p:cNvGraphicFramePr>
              <a:graphicFrameLocks noChangeAspect="1"/>
            </p:cNvGraphicFramePr>
            <p:nvPr/>
          </p:nvGraphicFramePr>
          <p:xfrm>
            <a:off x="2990682" y="2375505"/>
            <a:ext cx="347432" cy="454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4"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8591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682" y="2375505"/>
                          <a:ext cx="347432" cy="454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1" name="Object 5"/>
            <p:cNvGraphicFramePr>
              <a:graphicFrameLocks noChangeAspect="1"/>
            </p:cNvGraphicFramePr>
            <p:nvPr/>
          </p:nvGraphicFramePr>
          <p:xfrm>
            <a:off x="3003787" y="3280761"/>
            <a:ext cx="384009" cy="467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5" name="Equation" r:id="rId10" imgW="177480" imgH="215640" progId="Equation.3">
                    <p:embed/>
                  </p:oleObj>
                </mc:Choice>
                <mc:Fallback>
                  <p:oleObj name="Equation" r:id="rId10" imgW="177480" imgH="215640" progId="Equation.3">
                    <p:embed/>
                    <p:pic>
                      <p:nvPicPr>
                        <p:cNvPr id="859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787" y="3280761"/>
                          <a:ext cx="384009" cy="467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9143" name="Object 7"/>
            <p:cNvGraphicFramePr>
              <a:graphicFrameLocks noChangeAspect="1"/>
            </p:cNvGraphicFramePr>
            <p:nvPr/>
          </p:nvGraphicFramePr>
          <p:xfrm>
            <a:off x="2815822" y="4158585"/>
            <a:ext cx="474981" cy="450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6" name="Equation" r:id="rId12" imgW="228600" imgH="215640" progId="Equation.3">
                    <p:embed/>
                  </p:oleObj>
                </mc:Choice>
                <mc:Fallback>
                  <p:oleObj name="Equation" r:id="rId12" imgW="228600" imgH="215640" progId="Equation.3">
                    <p:embed/>
                    <p:pic>
                      <p:nvPicPr>
                        <p:cNvPr id="8591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822" y="4158585"/>
                          <a:ext cx="474981" cy="450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TextBox 175"/>
            <p:cNvSpPr txBox="1"/>
            <p:nvPr/>
          </p:nvSpPr>
          <p:spPr>
            <a:xfrm>
              <a:off x="1910091" y="215828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Experts</a:t>
              </a: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2340903" y="4324595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2343284" y="4224484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2336334" y="4103138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3962826" y="3697839"/>
              <a:ext cx="625151" cy="587829"/>
            </a:xfrm>
            <a:prstGeom prst="ellips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8" name="Object 117"/>
            <p:cNvGraphicFramePr>
              <a:graphicFrameLocks noChangeAspect="1"/>
            </p:cNvGraphicFramePr>
            <p:nvPr/>
          </p:nvGraphicFramePr>
          <p:xfrm>
            <a:off x="4160307" y="3875865"/>
            <a:ext cx="230187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77" name="Equation" r:id="rId14" imgW="164880" imgH="164880" progId="Equation.3">
                    <p:embed/>
                  </p:oleObj>
                </mc:Choice>
                <mc:Fallback>
                  <p:oleObj name="Equation" r:id="rId14" imgW="164880" imgH="164880" progId="Equation.3">
                    <p:embed/>
                    <p:pic>
                      <p:nvPicPr>
                        <p:cNvPr id="118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307" y="3875865"/>
                          <a:ext cx="230187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>
              <a:endCxn id="117" idx="2"/>
            </p:cNvCxnSpPr>
            <p:nvPr/>
          </p:nvCxnSpPr>
          <p:spPr bwMode="auto">
            <a:xfrm>
              <a:off x="3365667" y="3763154"/>
              <a:ext cx="597159" cy="228600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5" name="Straight Arrow Connector 124"/>
            <p:cNvCxnSpPr>
              <a:endCxn id="117" idx="1"/>
            </p:cNvCxnSpPr>
            <p:nvPr/>
          </p:nvCxnSpPr>
          <p:spPr bwMode="auto">
            <a:xfrm rot="16200000" flipH="1">
              <a:off x="3372336" y="3101884"/>
              <a:ext cx="899404" cy="46467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 flipV="1">
              <a:off x="3365480" y="4190438"/>
              <a:ext cx="688897" cy="443635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44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932995" y="830789"/>
            <a:ext cx="3270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Soft Gating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7026" y="1716833"/>
            <a:ext cx="37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training data for each expert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localized Gaussian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960336" y="2272651"/>
          <a:ext cx="547308" cy="35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2" name="Equation" r:id="rId4" imgW="368280" imgH="241200" progId="Equation.3">
                  <p:embed/>
                </p:oleObj>
              </mc:Choice>
              <mc:Fallback>
                <p:oleObj name="Equation" r:id="rId4" imgW="368280" imgH="241200" progId="Equation.3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336" y="2272651"/>
                        <a:ext cx="547308" cy="358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62339" y="3247054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For a new input pattern      let each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expert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 an output, 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2793632" y="3286653"/>
          <a:ext cx="256462" cy="3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3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632" y="3286653"/>
                        <a:ext cx="256462" cy="303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94" name="Object 10"/>
          <p:cNvGraphicFramePr>
            <a:graphicFrameLocks noChangeAspect="1"/>
          </p:cNvGraphicFramePr>
          <p:nvPr/>
        </p:nvGraphicFramePr>
        <p:xfrm>
          <a:off x="1414958" y="4130944"/>
          <a:ext cx="3270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4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861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958" y="4130944"/>
                        <a:ext cx="32702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97" name="Object 13"/>
          <p:cNvGraphicFramePr>
            <a:graphicFrameLocks noChangeAspect="1"/>
          </p:cNvGraphicFramePr>
          <p:nvPr/>
        </p:nvGraphicFramePr>
        <p:xfrm>
          <a:off x="785652" y="4679821"/>
          <a:ext cx="2482746" cy="184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5" name="Equation" r:id="rId10" imgW="1434960" imgH="1066680" progId="Equation.3">
                  <p:embed/>
                </p:oleObj>
              </mc:Choice>
              <mc:Fallback>
                <p:oleObj name="Equation" r:id="rId10" imgW="1434960" imgH="1066680" progId="Equation.3">
                  <p:embed/>
                  <p:pic>
                    <p:nvPicPr>
                      <p:cNvPr id="861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2" y="4679821"/>
                        <a:ext cx="2482746" cy="184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62339" y="413094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Combine      s using: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 bwMode="auto">
          <a:xfrm>
            <a:off x="4394441" y="3275208"/>
            <a:ext cx="4412102" cy="224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834275" y="356079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Space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11126" y="4009035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principle, the distributions            could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be chosen adaptively, and do not have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 be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unimodal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61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7403"/>
              </p:ext>
            </p:extLst>
          </p:nvPr>
        </p:nvGraphicFramePr>
        <p:xfrm>
          <a:off x="7444879" y="4037189"/>
          <a:ext cx="547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6" name="Equation" r:id="rId12" imgW="368280" imgH="241200" progId="Equation.3">
                  <p:embed/>
                </p:oleObj>
              </mc:Choice>
              <mc:Fallback>
                <p:oleObj name="Equation" r:id="rId12" imgW="368280" imgH="241200" progId="Equation.3">
                  <p:embed/>
                  <p:pic>
                    <p:nvPicPr>
                      <p:cNvPr id="861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879" y="4037189"/>
                        <a:ext cx="54768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97"/>
          <p:cNvSpPr/>
          <p:nvPr/>
        </p:nvSpPr>
        <p:spPr bwMode="auto">
          <a:xfrm>
            <a:off x="4433844" y="3887737"/>
            <a:ext cx="4320074" cy="1156996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5335532" y="2252233"/>
            <a:ext cx="2631278" cy="936413"/>
          </a:xfrm>
          <a:custGeom>
            <a:avLst/>
            <a:gdLst>
              <a:gd name="connsiteX0" fmla="*/ 0 w 2613891"/>
              <a:gd name="connsiteY0" fmla="*/ 936413 h 936413"/>
              <a:gd name="connsiteX1" fmla="*/ 295564 w 2613891"/>
              <a:gd name="connsiteY1" fmla="*/ 899467 h 936413"/>
              <a:gd name="connsiteX2" fmla="*/ 489528 w 2613891"/>
              <a:gd name="connsiteY2" fmla="*/ 751686 h 936413"/>
              <a:gd name="connsiteX3" fmla="*/ 831273 w 2613891"/>
              <a:gd name="connsiteY3" fmla="*/ 215977 h 936413"/>
              <a:gd name="connsiteX4" fmla="*/ 1237673 w 2613891"/>
              <a:gd name="connsiteY4" fmla="*/ 3540 h 936413"/>
              <a:gd name="connsiteX5" fmla="*/ 1644073 w 2613891"/>
              <a:gd name="connsiteY5" fmla="*/ 123613 h 936413"/>
              <a:gd name="connsiteX6" fmla="*/ 2032000 w 2613891"/>
              <a:gd name="connsiteY6" fmla="*/ 613140 h 936413"/>
              <a:gd name="connsiteX7" fmla="*/ 2272146 w 2613891"/>
              <a:gd name="connsiteY7" fmla="*/ 862522 h 936413"/>
              <a:gd name="connsiteX8" fmla="*/ 2613891 w 2613891"/>
              <a:gd name="connsiteY8" fmla="*/ 917940 h 9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3891" h="936413">
                <a:moveTo>
                  <a:pt x="0" y="936413"/>
                </a:moveTo>
                <a:cubicBezTo>
                  <a:pt x="106988" y="933334"/>
                  <a:pt x="213976" y="930255"/>
                  <a:pt x="295564" y="899467"/>
                </a:cubicBezTo>
                <a:cubicBezTo>
                  <a:pt x="377152" y="868679"/>
                  <a:pt x="400243" y="865601"/>
                  <a:pt x="489528" y="751686"/>
                </a:cubicBezTo>
                <a:cubicBezTo>
                  <a:pt x="578813" y="637771"/>
                  <a:pt x="706582" y="340668"/>
                  <a:pt x="831273" y="215977"/>
                </a:cubicBezTo>
                <a:cubicBezTo>
                  <a:pt x="955964" y="91286"/>
                  <a:pt x="1102206" y="18934"/>
                  <a:pt x="1237673" y="3540"/>
                </a:cubicBezTo>
                <a:cubicBezTo>
                  <a:pt x="1373140" y="-11854"/>
                  <a:pt x="1511685" y="22013"/>
                  <a:pt x="1644073" y="123613"/>
                </a:cubicBezTo>
                <a:cubicBezTo>
                  <a:pt x="1776461" y="225213"/>
                  <a:pt x="1927321" y="489989"/>
                  <a:pt x="2032000" y="613140"/>
                </a:cubicBezTo>
                <a:cubicBezTo>
                  <a:pt x="2136679" y="736291"/>
                  <a:pt x="2175164" y="811722"/>
                  <a:pt x="2272146" y="862522"/>
                </a:cubicBezTo>
                <a:cubicBezTo>
                  <a:pt x="2369128" y="913322"/>
                  <a:pt x="2491509" y="915631"/>
                  <a:pt x="2613891" y="917940"/>
                </a:cubicBezTo>
              </a:path>
            </a:pathLst>
          </a:custGeom>
          <a:noFill/>
          <a:ln w="254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266060" y="2266676"/>
            <a:ext cx="2549814" cy="936413"/>
          </a:xfrm>
          <a:custGeom>
            <a:avLst/>
            <a:gdLst>
              <a:gd name="connsiteX0" fmla="*/ 0 w 2613891"/>
              <a:gd name="connsiteY0" fmla="*/ 936413 h 936413"/>
              <a:gd name="connsiteX1" fmla="*/ 295564 w 2613891"/>
              <a:gd name="connsiteY1" fmla="*/ 899467 h 936413"/>
              <a:gd name="connsiteX2" fmla="*/ 489528 w 2613891"/>
              <a:gd name="connsiteY2" fmla="*/ 751686 h 936413"/>
              <a:gd name="connsiteX3" fmla="*/ 831273 w 2613891"/>
              <a:gd name="connsiteY3" fmla="*/ 215977 h 936413"/>
              <a:gd name="connsiteX4" fmla="*/ 1237673 w 2613891"/>
              <a:gd name="connsiteY4" fmla="*/ 3540 h 936413"/>
              <a:gd name="connsiteX5" fmla="*/ 1644073 w 2613891"/>
              <a:gd name="connsiteY5" fmla="*/ 123613 h 936413"/>
              <a:gd name="connsiteX6" fmla="*/ 2032000 w 2613891"/>
              <a:gd name="connsiteY6" fmla="*/ 613140 h 936413"/>
              <a:gd name="connsiteX7" fmla="*/ 2272146 w 2613891"/>
              <a:gd name="connsiteY7" fmla="*/ 862522 h 936413"/>
              <a:gd name="connsiteX8" fmla="*/ 2613891 w 2613891"/>
              <a:gd name="connsiteY8" fmla="*/ 917940 h 9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3891" h="936413">
                <a:moveTo>
                  <a:pt x="0" y="936413"/>
                </a:moveTo>
                <a:cubicBezTo>
                  <a:pt x="106988" y="933334"/>
                  <a:pt x="213976" y="930255"/>
                  <a:pt x="295564" y="899467"/>
                </a:cubicBezTo>
                <a:cubicBezTo>
                  <a:pt x="377152" y="868679"/>
                  <a:pt x="400243" y="865601"/>
                  <a:pt x="489528" y="751686"/>
                </a:cubicBezTo>
                <a:cubicBezTo>
                  <a:pt x="578813" y="637771"/>
                  <a:pt x="706582" y="340668"/>
                  <a:pt x="831273" y="215977"/>
                </a:cubicBezTo>
                <a:cubicBezTo>
                  <a:pt x="955964" y="91286"/>
                  <a:pt x="1102206" y="18934"/>
                  <a:pt x="1237673" y="3540"/>
                </a:cubicBezTo>
                <a:cubicBezTo>
                  <a:pt x="1373140" y="-11854"/>
                  <a:pt x="1511685" y="22013"/>
                  <a:pt x="1644073" y="123613"/>
                </a:cubicBezTo>
                <a:cubicBezTo>
                  <a:pt x="1776461" y="225213"/>
                  <a:pt x="1927321" y="489989"/>
                  <a:pt x="2032000" y="613140"/>
                </a:cubicBezTo>
                <a:cubicBezTo>
                  <a:pt x="2136679" y="736291"/>
                  <a:pt x="2175164" y="811722"/>
                  <a:pt x="2272146" y="862522"/>
                </a:cubicBezTo>
                <a:cubicBezTo>
                  <a:pt x="2369128" y="913322"/>
                  <a:pt x="2491509" y="915631"/>
                  <a:pt x="2613891" y="917940"/>
                </a:cubicBezTo>
              </a:path>
            </a:pathLst>
          </a:cu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394441" y="2253972"/>
            <a:ext cx="2631278" cy="936413"/>
          </a:xfrm>
          <a:custGeom>
            <a:avLst/>
            <a:gdLst>
              <a:gd name="connsiteX0" fmla="*/ 0 w 2613891"/>
              <a:gd name="connsiteY0" fmla="*/ 936413 h 936413"/>
              <a:gd name="connsiteX1" fmla="*/ 295564 w 2613891"/>
              <a:gd name="connsiteY1" fmla="*/ 899467 h 936413"/>
              <a:gd name="connsiteX2" fmla="*/ 489528 w 2613891"/>
              <a:gd name="connsiteY2" fmla="*/ 751686 h 936413"/>
              <a:gd name="connsiteX3" fmla="*/ 831273 w 2613891"/>
              <a:gd name="connsiteY3" fmla="*/ 215977 h 936413"/>
              <a:gd name="connsiteX4" fmla="*/ 1237673 w 2613891"/>
              <a:gd name="connsiteY4" fmla="*/ 3540 h 936413"/>
              <a:gd name="connsiteX5" fmla="*/ 1644073 w 2613891"/>
              <a:gd name="connsiteY5" fmla="*/ 123613 h 936413"/>
              <a:gd name="connsiteX6" fmla="*/ 2032000 w 2613891"/>
              <a:gd name="connsiteY6" fmla="*/ 613140 h 936413"/>
              <a:gd name="connsiteX7" fmla="*/ 2272146 w 2613891"/>
              <a:gd name="connsiteY7" fmla="*/ 862522 h 936413"/>
              <a:gd name="connsiteX8" fmla="*/ 2613891 w 2613891"/>
              <a:gd name="connsiteY8" fmla="*/ 917940 h 9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3891" h="936413">
                <a:moveTo>
                  <a:pt x="0" y="936413"/>
                </a:moveTo>
                <a:cubicBezTo>
                  <a:pt x="106988" y="933334"/>
                  <a:pt x="213976" y="930255"/>
                  <a:pt x="295564" y="899467"/>
                </a:cubicBezTo>
                <a:cubicBezTo>
                  <a:pt x="377152" y="868679"/>
                  <a:pt x="400243" y="865601"/>
                  <a:pt x="489528" y="751686"/>
                </a:cubicBezTo>
                <a:cubicBezTo>
                  <a:pt x="578813" y="637771"/>
                  <a:pt x="706582" y="340668"/>
                  <a:pt x="831273" y="215977"/>
                </a:cubicBezTo>
                <a:cubicBezTo>
                  <a:pt x="955964" y="91286"/>
                  <a:pt x="1102206" y="18934"/>
                  <a:pt x="1237673" y="3540"/>
                </a:cubicBezTo>
                <a:cubicBezTo>
                  <a:pt x="1373140" y="-11854"/>
                  <a:pt x="1511685" y="22013"/>
                  <a:pt x="1644073" y="123613"/>
                </a:cubicBezTo>
                <a:cubicBezTo>
                  <a:pt x="1776461" y="225213"/>
                  <a:pt x="1927321" y="489989"/>
                  <a:pt x="2032000" y="613140"/>
                </a:cubicBezTo>
                <a:cubicBezTo>
                  <a:pt x="2136679" y="736291"/>
                  <a:pt x="2175164" y="811722"/>
                  <a:pt x="2272146" y="862522"/>
                </a:cubicBezTo>
                <a:cubicBezTo>
                  <a:pt x="2369128" y="913322"/>
                  <a:pt x="2491509" y="915631"/>
                  <a:pt x="2613891" y="917940"/>
                </a:cubicBez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4824D95-EC15-41B2-B18C-F828AAD3A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5532" y="1800545"/>
          <a:ext cx="5857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7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4824D95-EC15-41B2-B18C-F828AAD3A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32" y="1800545"/>
                        <a:ext cx="58578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78301A3-657F-46A0-9B55-027DF887F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9227" y="1788324"/>
          <a:ext cx="6238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8" name="Equation" r:id="rId15" imgW="419040" imgH="253800" progId="Equation.DSMT4">
                  <p:embed/>
                </p:oleObj>
              </mc:Choice>
              <mc:Fallback>
                <p:oleObj name="Equation" r:id="rId15" imgW="419040" imgH="2538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078301A3-657F-46A0-9B55-027DF887F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227" y="1788324"/>
                        <a:ext cx="6238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181CCF9-6B98-4425-948D-A393B3AFC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809750"/>
          <a:ext cx="6048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29" name="Equation" r:id="rId17" imgW="406080" imgH="253800" progId="Equation.DSMT4">
                  <p:embed/>
                </p:oleObj>
              </mc:Choice>
              <mc:Fallback>
                <p:oleObj name="Equation" r:id="rId17" imgW="406080" imgH="2538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D181CCF9-6B98-4425-948D-A393B3AFC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809750"/>
                        <a:ext cx="6048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56C4E7-9ABB-4453-9640-A1170C202348}"/>
              </a:ext>
            </a:extLst>
          </p:cNvPr>
          <p:cNvCxnSpPr/>
          <p:nvPr/>
        </p:nvCxnSpPr>
        <p:spPr>
          <a:xfrm flipV="1">
            <a:off x="4394441" y="1881828"/>
            <a:ext cx="0" cy="1404825"/>
          </a:xfrm>
          <a:prstGeom prst="line">
            <a:avLst/>
          </a:prstGeom>
          <a:ln w="1905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49BFF6-0063-4E91-A0DA-5BA6FA8ACF6A}"/>
              </a:ext>
            </a:extLst>
          </p:cNvPr>
          <p:cNvSpPr txBox="1"/>
          <p:nvPr/>
        </p:nvSpPr>
        <p:spPr>
          <a:xfrm>
            <a:off x="3784109" y="5600960"/>
            <a:ext cx="5110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approximation. Classification would require treating the outputs as probabilities, e.g., with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5914E7-A604-4926-A9EF-E63015A00615}"/>
              </a:ext>
            </a:extLst>
          </p:cNvPr>
          <p:cNvCxnSpPr/>
          <p:nvPr/>
        </p:nvCxnSpPr>
        <p:spPr>
          <a:xfrm flipH="1" flipV="1">
            <a:off x="2586025" y="5128181"/>
            <a:ext cx="1062148" cy="5467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932995" y="830789"/>
            <a:ext cx="3270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Soft Gating</a:t>
            </a:r>
          </a:p>
        </p:txBody>
      </p:sp>
      <p:graphicFrame>
        <p:nvGraphicFramePr>
          <p:cNvPr id="861197" name="Object 13"/>
          <p:cNvGraphicFramePr>
            <a:graphicFrameLocks noChangeAspect="1"/>
          </p:cNvGraphicFramePr>
          <p:nvPr/>
        </p:nvGraphicFramePr>
        <p:xfrm>
          <a:off x="1817688" y="4352925"/>
          <a:ext cx="527367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5" name="Equation" r:id="rId4" imgW="3047760" imgH="927000" progId="Equation.DSMT4">
                  <p:embed/>
                </p:oleObj>
              </mc:Choice>
              <mc:Fallback>
                <p:oleObj name="Equation" r:id="rId4" imgW="3047760" imgH="927000" progId="Equation.DSMT4">
                  <p:embed/>
                  <p:pic>
                    <p:nvPicPr>
                      <p:cNvPr id="861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352925"/>
                        <a:ext cx="5273675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D41C890-B451-4477-B086-1A3DD9F60037}"/>
              </a:ext>
            </a:extLst>
          </p:cNvPr>
          <p:cNvGrpSpPr/>
          <p:nvPr/>
        </p:nvGrpSpPr>
        <p:grpSpPr>
          <a:xfrm>
            <a:off x="4076004" y="1751790"/>
            <a:ext cx="4967691" cy="1694845"/>
            <a:chOff x="368142" y="1704962"/>
            <a:chExt cx="4967691" cy="1694845"/>
          </a:xfrm>
        </p:grpSpPr>
        <p:cxnSp>
          <p:nvCxnSpPr>
            <p:cNvPr id="95" name="Straight Connector 94"/>
            <p:cNvCxnSpPr>
              <a:cxnSpLocks/>
            </p:cNvCxnSpPr>
            <p:nvPr/>
          </p:nvCxnSpPr>
          <p:spPr bwMode="auto">
            <a:xfrm>
              <a:off x="914400" y="3191846"/>
              <a:ext cx="4412102" cy="224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3" name="Freeform 2"/>
            <p:cNvSpPr/>
            <p:nvPr/>
          </p:nvSpPr>
          <p:spPr bwMode="auto">
            <a:xfrm>
              <a:off x="1855491" y="2168871"/>
              <a:ext cx="2631278" cy="936413"/>
            </a:xfrm>
            <a:custGeom>
              <a:avLst/>
              <a:gdLst>
                <a:gd name="connsiteX0" fmla="*/ 0 w 2613891"/>
                <a:gd name="connsiteY0" fmla="*/ 936413 h 936413"/>
                <a:gd name="connsiteX1" fmla="*/ 295564 w 2613891"/>
                <a:gd name="connsiteY1" fmla="*/ 899467 h 936413"/>
                <a:gd name="connsiteX2" fmla="*/ 489528 w 2613891"/>
                <a:gd name="connsiteY2" fmla="*/ 751686 h 936413"/>
                <a:gd name="connsiteX3" fmla="*/ 831273 w 2613891"/>
                <a:gd name="connsiteY3" fmla="*/ 215977 h 936413"/>
                <a:gd name="connsiteX4" fmla="*/ 1237673 w 2613891"/>
                <a:gd name="connsiteY4" fmla="*/ 3540 h 936413"/>
                <a:gd name="connsiteX5" fmla="*/ 1644073 w 2613891"/>
                <a:gd name="connsiteY5" fmla="*/ 123613 h 936413"/>
                <a:gd name="connsiteX6" fmla="*/ 2032000 w 2613891"/>
                <a:gd name="connsiteY6" fmla="*/ 613140 h 936413"/>
                <a:gd name="connsiteX7" fmla="*/ 2272146 w 2613891"/>
                <a:gd name="connsiteY7" fmla="*/ 862522 h 936413"/>
                <a:gd name="connsiteX8" fmla="*/ 2613891 w 2613891"/>
                <a:gd name="connsiteY8" fmla="*/ 917940 h 93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3891" h="936413">
                  <a:moveTo>
                    <a:pt x="0" y="936413"/>
                  </a:moveTo>
                  <a:cubicBezTo>
                    <a:pt x="106988" y="933334"/>
                    <a:pt x="213976" y="930255"/>
                    <a:pt x="295564" y="899467"/>
                  </a:cubicBezTo>
                  <a:cubicBezTo>
                    <a:pt x="377152" y="868679"/>
                    <a:pt x="400243" y="865601"/>
                    <a:pt x="489528" y="751686"/>
                  </a:cubicBezTo>
                  <a:cubicBezTo>
                    <a:pt x="578813" y="637771"/>
                    <a:pt x="706582" y="340668"/>
                    <a:pt x="831273" y="215977"/>
                  </a:cubicBezTo>
                  <a:cubicBezTo>
                    <a:pt x="955964" y="91286"/>
                    <a:pt x="1102206" y="18934"/>
                    <a:pt x="1237673" y="3540"/>
                  </a:cubicBezTo>
                  <a:cubicBezTo>
                    <a:pt x="1373140" y="-11854"/>
                    <a:pt x="1511685" y="22013"/>
                    <a:pt x="1644073" y="123613"/>
                  </a:cubicBezTo>
                  <a:cubicBezTo>
                    <a:pt x="1776461" y="225213"/>
                    <a:pt x="1927321" y="489989"/>
                    <a:pt x="2032000" y="613140"/>
                  </a:cubicBezTo>
                  <a:cubicBezTo>
                    <a:pt x="2136679" y="736291"/>
                    <a:pt x="2175164" y="811722"/>
                    <a:pt x="2272146" y="862522"/>
                  </a:cubicBezTo>
                  <a:cubicBezTo>
                    <a:pt x="2369128" y="913322"/>
                    <a:pt x="2491509" y="915631"/>
                    <a:pt x="2613891" y="917940"/>
                  </a:cubicBezTo>
                </a:path>
              </a:pathLst>
            </a:custGeom>
            <a:noFill/>
            <a:ln w="25400" cap="sq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786019" y="2183314"/>
              <a:ext cx="2549814" cy="936413"/>
            </a:xfrm>
            <a:custGeom>
              <a:avLst/>
              <a:gdLst>
                <a:gd name="connsiteX0" fmla="*/ 0 w 2613891"/>
                <a:gd name="connsiteY0" fmla="*/ 936413 h 936413"/>
                <a:gd name="connsiteX1" fmla="*/ 295564 w 2613891"/>
                <a:gd name="connsiteY1" fmla="*/ 899467 h 936413"/>
                <a:gd name="connsiteX2" fmla="*/ 489528 w 2613891"/>
                <a:gd name="connsiteY2" fmla="*/ 751686 h 936413"/>
                <a:gd name="connsiteX3" fmla="*/ 831273 w 2613891"/>
                <a:gd name="connsiteY3" fmla="*/ 215977 h 936413"/>
                <a:gd name="connsiteX4" fmla="*/ 1237673 w 2613891"/>
                <a:gd name="connsiteY4" fmla="*/ 3540 h 936413"/>
                <a:gd name="connsiteX5" fmla="*/ 1644073 w 2613891"/>
                <a:gd name="connsiteY5" fmla="*/ 123613 h 936413"/>
                <a:gd name="connsiteX6" fmla="*/ 2032000 w 2613891"/>
                <a:gd name="connsiteY6" fmla="*/ 613140 h 936413"/>
                <a:gd name="connsiteX7" fmla="*/ 2272146 w 2613891"/>
                <a:gd name="connsiteY7" fmla="*/ 862522 h 936413"/>
                <a:gd name="connsiteX8" fmla="*/ 2613891 w 2613891"/>
                <a:gd name="connsiteY8" fmla="*/ 917940 h 93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3891" h="936413">
                  <a:moveTo>
                    <a:pt x="0" y="936413"/>
                  </a:moveTo>
                  <a:cubicBezTo>
                    <a:pt x="106988" y="933334"/>
                    <a:pt x="213976" y="930255"/>
                    <a:pt x="295564" y="899467"/>
                  </a:cubicBezTo>
                  <a:cubicBezTo>
                    <a:pt x="377152" y="868679"/>
                    <a:pt x="400243" y="865601"/>
                    <a:pt x="489528" y="751686"/>
                  </a:cubicBezTo>
                  <a:cubicBezTo>
                    <a:pt x="578813" y="637771"/>
                    <a:pt x="706582" y="340668"/>
                    <a:pt x="831273" y="215977"/>
                  </a:cubicBezTo>
                  <a:cubicBezTo>
                    <a:pt x="955964" y="91286"/>
                    <a:pt x="1102206" y="18934"/>
                    <a:pt x="1237673" y="3540"/>
                  </a:cubicBezTo>
                  <a:cubicBezTo>
                    <a:pt x="1373140" y="-11854"/>
                    <a:pt x="1511685" y="22013"/>
                    <a:pt x="1644073" y="123613"/>
                  </a:cubicBezTo>
                  <a:cubicBezTo>
                    <a:pt x="1776461" y="225213"/>
                    <a:pt x="1927321" y="489989"/>
                    <a:pt x="2032000" y="613140"/>
                  </a:cubicBezTo>
                  <a:cubicBezTo>
                    <a:pt x="2136679" y="736291"/>
                    <a:pt x="2175164" y="811722"/>
                    <a:pt x="2272146" y="862522"/>
                  </a:cubicBezTo>
                  <a:cubicBezTo>
                    <a:pt x="2369128" y="913322"/>
                    <a:pt x="2491509" y="915631"/>
                    <a:pt x="2613891" y="917940"/>
                  </a:cubicBezTo>
                </a:path>
              </a:pathLst>
            </a:custGeom>
            <a:noFill/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914400" y="2170610"/>
              <a:ext cx="2631278" cy="936413"/>
            </a:xfrm>
            <a:custGeom>
              <a:avLst/>
              <a:gdLst>
                <a:gd name="connsiteX0" fmla="*/ 0 w 2613891"/>
                <a:gd name="connsiteY0" fmla="*/ 936413 h 936413"/>
                <a:gd name="connsiteX1" fmla="*/ 295564 w 2613891"/>
                <a:gd name="connsiteY1" fmla="*/ 899467 h 936413"/>
                <a:gd name="connsiteX2" fmla="*/ 489528 w 2613891"/>
                <a:gd name="connsiteY2" fmla="*/ 751686 h 936413"/>
                <a:gd name="connsiteX3" fmla="*/ 831273 w 2613891"/>
                <a:gd name="connsiteY3" fmla="*/ 215977 h 936413"/>
                <a:gd name="connsiteX4" fmla="*/ 1237673 w 2613891"/>
                <a:gd name="connsiteY4" fmla="*/ 3540 h 936413"/>
                <a:gd name="connsiteX5" fmla="*/ 1644073 w 2613891"/>
                <a:gd name="connsiteY5" fmla="*/ 123613 h 936413"/>
                <a:gd name="connsiteX6" fmla="*/ 2032000 w 2613891"/>
                <a:gd name="connsiteY6" fmla="*/ 613140 h 936413"/>
                <a:gd name="connsiteX7" fmla="*/ 2272146 w 2613891"/>
                <a:gd name="connsiteY7" fmla="*/ 862522 h 936413"/>
                <a:gd name="connsiteX8" fmla="*/ 2613891 w 2613891"/>
                <a:gd name="connsiteY8" fmla="*/ 917940 h 93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3891" h="936413">
                  <a:moveTo>
                    <a:pt x="0" y="936413"/>
                  </a:moveTo>
                  <a:cubicBezTo>
                    <a:pt x="106988" y="933334"/>
                    <a:pt x="213976" y="930255"/>
                    <a:pt x="295564" y="899467"/>
                  </a:cubicBezTo>
                  <a:cubicBezTo>
                    <a:pt x="377152" y="868679"/>
                    <a:pt x="400243" y="865601"/>
                    <a:pt x="489528" y="751686"/>
                  </a:cubicBezTo>
                  <a:cubicBezTo>
                    <a:pt x="578813" y="637771"/>
                    <a:pt x="706582" y="340668"/>
                    <a:pt x="831273" y="215977"/>
                  </a:cubicBezTo>
                  <a:cubicBezTo>
                    <a:pt x="955964" y="91286"/>
                    <a:pt x="1102206" y="18934"/>
                    <a:pt x="1237673" y="3540"/>
                  </a:cubicBezTo>
                  <a:cubicBezTo>
                    <a:pt x="1373140" y="-11854"/>
                    <a:pt x="1511685" y="22013"/>
                    <a:pt x="1644073" y="123613"/>
                  </a:cubicBezTo>
                  <a:cubicBezTo>
                    <a:pt x="1776461" y="225213"/>
                    <a:pt x="1927321" y="489989"/>
                    <a:pt x="2032000" y="613140"/>
                  </a:cubicBezTo>
                  <a:cubicBezTo>
                    <a:pt x="2136679" y="736291"/>
                    <a:pt x="2175164" y="811722"/>
                    <a:pt x="2272146" y="862522"/>
                  </a:cubicBezTo>
                  <a:cubicBezTo>
                    <a:pt x="2369128" y="913322"/>
                    <a:pt x="2491509" y="915631"/>
                    <a:pt x="2613891" y="917940"/>
                  </a:cubicBezTo>
                </a:path>
              </a:pathLst>
            </a:cu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F4824D95-EC15-41B2-B18C-F828AAD3A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5491" y="1717183"/>
            <a:ext cx="585787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86" name="Equation" r:id="rId6" imgW="393480" imgH="253800" progId="Equation.DSMT4">
                    <p:embed/>
                  </p:oleObj>
                </mc:Choice>
                <mc:Fallback>
                  <p:oleObj name="Equation" r:id="rId6" imgW="39348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F4824D95-EC15-41B2-B18C-F828AAD3AF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491" y="1717183"/>
                          <a:ext cx="585787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078301A3-657F-46A0-9B55-027DF887F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9186" y="1704962"/>
            <a:ext cx="6238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87" name="Equation" r:id="rId8" imgW="419040" imgH="253800" progId="Equation.DSMT4">
                    <p:embed/>
                  </p:oleObj>
                </mc:Choice>
                <mc:Fallback>
                  <p:oleObj name="Equation" r:id="rId8" imgW="419040" imgH="25380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078301A3-657F-46A0-9B55-027DF887F9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186" y="1704962"/>
                          <a:ext cx="623888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D181CCF9-6B98-4425-948D-A393B3AFCE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8959" y="1726388"/>
            <a:ext cx="60483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88" name="Equation" r:id="rId10" imgW="406080" imgH="253800" progId="Equation.DSMT4">
                    <p:embed/>
                  </p:oleObj>
                </mc:Choice>
                <mc:Fallback>
                  <p:oleObj name="Equation" r:id="rId10" imgW="406080" imgH="25380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D181CCF9-6B98-4425-948D-A393B3AFCE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959" y="1726388"/>
                          <a:ext cx="604838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E59EE0-C59A-4E90-BDF0-8E190313027A}"/>
                </a:ext>
              </a:extLst>
            </p:cNvPr>
            <p:cNvSpPr txBox="1"/>
            <p:nvPr/>
          </p:nvSpPr>
          <p:spPr>
            <a:xfrm>
              <a:off x="3171130" y="299969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F4E29A-DC1B-4193-AE8F-187FC69A8876}"/>
                </a:ext>
              </a:extLst>
            </p:cNvPr>
            <p:cNvCxnSpPr/>
            <p:nvPr/>
          </p:nvCxnSpPr>
          <p:spPr>
            <a:xfrm flipV="1">
              <a:off x="3334797" y="2104213"/>
              <a:ext cx="0" cy="1059479"/>
            </a:xfrm>
            <a:prstGeom prst="line">
              <a:avLst/>
            </a:prstGeom>
            <a:ln w="1905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56C4E7-9ABB-4453-9640-A1170C202348}"/>
                </a:ext>
              </a:extLst>
            </p:cNvPr>
            <p:cNvCxnSpPr/>
            <p:nvPr/>
          </p:nvCxnSpPr>
          <p:spPr>
            <a:xfrm flipV="1">
              <a:off x="914400" y="1798466"/>
              <a:ext cx="0" cy="1404825"/>
            </a:xfrm>
            <a:prstGeom prst="line">
              <a:avLst/>
            </a:prstGeom>
            <a:ln w="1905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F475F6-E0DD-4A8F-84CD-4DD8480419AC}"/>
                </a:ext>
              </a:extLst>
            </p:cNvPr>
            <p:cNvCxnSpPr/>
            <p:nvPr/>
          </p:nvCxnSpPr>
          <p:spPr>
            <a:xfrm flipH="1">
              <a:off x="787159" y="3105284"/>
              <a:ext cx="2547638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5B6110-0A49-4955-87AA-14F0F198CBBB}"/>
                </a:ext>
              </a:extLst>
            </p:cNvPr>
            <p:cNvCxnSpPr/>
            <p:nvPr/>
          </p:nvCxnSpPr>
          <p:spPr>
            <a:xfrm flipH="1">
              <a:off x="787159" y="2812238"/>
              <a:ext cx="254763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8D10A5-D155-452A-BB1C-56223E25C3D1}"/>
                </a:ext>
              </a:extLst>
            </p:cNvPr>
            <p:cNvCxnSpPr/>
            <p:nvPr/>
          </p:nvCxnSpPr>
          <p:spPr>
            <a:xfrm flipH="1">
              <a:off x="787159" y="2183314"/>
              <a:ext cx="2547638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DE08E9-0C47-480A-8110-DE9E1381C1BD}"/>
                </a:ext>
              </a:extLst>
            </p:cNvPr>
            <p:cNvSpPr txBox="1"/>
            <p:nvPr/>
          </p:nvSpPr>
          <p:spPr>
            <a:xfrm>
              <a:off x="368142" y="2904757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737914-6CAC-4C4E-B630-743C5EDB7EB2}"/>
                </a:ext>
              </a:extLst>
            </p:cNvPr>
            <p:cNvSpPr txBox="1"/>
            <p:nvPr/>
          </p:nvSpPr>
          <p:spPr>
            <a:xfrm>
              <a:off x="375943" y="2606039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4EC9C7-5483-48A6-AD40-0B77FF18B2BB}"/>
                </a:ext>
              </a:extLst>
            </p:cNvPr>
            <p:cNvSpPr txBox="1"/>
            <p:nvPr/>
          </p:nvSpPr>
          <p:spPr>
            <a:xfrm>
              <a:off x="381042" y="1978914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</a:t>
              </a:r>
            </a:p>
          </p:txBody>
        </p:sp>
      </p:grp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E29AF374-D95C-4BA8-B7A7-F3506843A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3516" y="3350554"/>
          <a:ext cx="256462" cy="3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9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E29AF374-D95C-4BA8-B7A7-F3506843A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516" y="3350554"/>
                        <a:ext cx="256462" cy="303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D0771548-0EC3-4EC8-9886-A9B3E22D4723}"/>
              </a:ext>
            </a:extLst>
          </p:cNvPr>
          <p:cNvGrpSpPr/>
          <p:nvPr/>
        </p:nvGrpSpPr>
        <p:grpSpPr>
          <a:xfrm>
            <a:off x="293554" y="1061621"/>
            <a:ext cx="3486045" cy="3122253"/>
            <a:chOff x="669078" y="2005888"/>
            <a:chExt cx="4507432" cy="41809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11212D-E516-4F92-982B-0FB970EB63AC}"/>
                </a:ext>
              </a:extLst>
            </p:cNvPr>
            <p:cNvSpPr/>
            <p:nvPr/>
          </p:nvSpPr>
          <p:spPr bwMode="auto">
            <a:xfrm>
              <a:off x="2157183" y="2407105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495E12-DF51-4FC4-997B-67C3A89CD4D9}"/>
                </a:ext>
              </a:extLst>
            </p:cNvPr>
            <p:cNvSpPr/>
            <p:nvPr/>
          </p:nvSpPr>
          <p:spPr bwMode="auto">
            <a:xfrm>
              <a:off x="2169624" y="3296623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117CEE-E2E2-4B94-9583-65979B073F62}"/>
                </a:ext>
              </a:extLst>
            </p:cNvPr>
            <p:cNvSpPr/>
            <p:nvPr/>
          </p:nvSpPr>
          <p:spPr bwMode="auto">
            <a:xfrm>
              <a:off x="2188285" y="4257676"/>
              <a:ext cx="671804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64DA22-053B-4655-BED4-0AF51055AE75}"/>
                </a:ext>
              </a:extLst>
            </p:cNvPr>
            <p:cNvCxnSpPr>
              <a:stCxn id="59" idx="3"/>
            </p:cNvCxnSpPr>
            <p:nvPr/>
          </p:nvCxnSpPr>
          <p:spPr bwMode="auto">
            <a:xfrm>
              <a:off x="2828987" y="2715015"/>
              <a:ext cx="860506" cy="2819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4C46471-21FD-4D41-B611-C0CA18711D20}"/>
                </a:ext>
              </a:extLst>
            </p:cNvPr>
            <p:cNvCxnSpPr/>
            <p:nvPr/>
          </p:nvCxnSpPr>
          <p:spPr bwMode="auto">
            <a:xfrm>
              <a:off x="2860089" y="3604533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92D656-CE7A-4AC8-8469-3DDFEA3FB03B}"/>
                </a:ext>
              </a:extLst>
            </p:cNvPr>
            <p:cNvCxnSpPr/>
            <p:nvPr/>
          </p:nvCxnSpPr>
          <p:spPr bwMode="auto">
            <a:xfrm>
              <a:off x="2860089" y="4481611"/>
              <a:ext cx="606490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25F3151-7358-4513-9553-BF4881A024B7}"/>
                </a:ext>
              </a:extLst>
            </p:cNvPr>
            <p:cNvCxnSpPr/>
            <p:nvPr/>
          </p:nvCxnSpPr>
          <p:spPr bwMode="auto">
            <a:xfrm flipV="1">
              <a:off x="1555164" y="271861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565D69B-4294-4BB6-8CF4-CCC6E58C0B87}"/>
                </a:ext>
              </a:extLst>
            </p:cNvPr>
            <p:cNvCxnSpPr/>
            <p:nvPr/>
          </p:nvCxnSpPr>
          <p:spPr bwMode="auto">
            <a:xfrm flipV="1">
              <a:off x="1567069" y="3604438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66FE66-D8FD-4BE7-B6CF-C09778A2FF40}"/>
                </a:ext>
              </a:extLst>
            </p:cNvPr>
            <p:cNvCxnSpPr/>
            <p:nvPr/>
          </p:nvCxnSpPr>
          <p:spPr bwMode="auto">
            <a:xfrm flipV="1">
              <a:off x="1571832" y="4546053"/>
              <a:ext cx="621312" cy="3983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DE6F80A-2E0A-4D84-8A85-6F1FB903310D}"/>
                </a:ext>
              </a:extLst>
            </p:cNvPr>
            <p:cNvCxnSpPr/>
            <p:nvPr/>
          </p:nvCxnSpPr>
          <p:spPr bwMode="auto">
            <a:xfrm flipV="1">
              <a:off x="1569541" y="5743979"/>
              <a:ext cx="1144555" cy="12442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9214531-B424-4EA4-A6B1-B987A6FFEBB2}"/>
                </a:ext>
              </a:extLst>
            </p:cNvPr>
            <p:cNvCxnSpPr/>
            <p:nvPr/>
          </p:nvCxnSpPr>
          <p:spPr bwMode="auto">
            <a:xfrm rot="16200000" flipH="1">
              <a:off x="46600" y="4228439"/>
              <a:ext cx="3009868" cy="20343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C61980-A179-4DC0-9997-2563C402A260}"/>
                </a:ext>
              </a:extLst>
            </p:cNvPr>
            <p:cNvCxnSpPr/>
            <p:nvPr/>
          </p:nvCxnSpPr>
          <p:spPr bwMode="auto">
            <a:xfrm rot="10800000">
              <a:off x="1093494" y="4002639"/>
              <a:ext cx="44786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89B9EA0-AE46-442B-A074-D4263582A592}"/>
                </a:ext>
              </a:extLst>
            </p:cNvPr>
            <p:cNvCxnSpPr/>
            <p:nvPr/>
          </p:nvCxnSpPr>
          <p:spPr bwMode="auto">
            <a:xfrm>
              <a:off x="4713769" y="3834688"/>
              <a:ext cx="382557" cy="158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44BBD14D-24B3-495E-8449-E492BC437F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147811"/>
                </p:ext>
              </p:extLst>
            </p:nvPr>
          </p:nvGraphicFramePr>
          <p:xfrm>
            <a:off x="669078" y="3794126"/>
            <a:ext cx="321777" cy="380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0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173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78" y="3794126"/>
                          <a:ext cx="321777" cy="380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">
              <a:extLst>
                <a:ext uri="{FF2B5EF4-FFF2-40B4-BE49-F238E27FC236}">
                  <a16:creationId xmlns:a16="http://schemas.microsoft.com/office/drawing/2014/main" id="{1CF3A70D-6A08-4093-BF27-C657FEAC2C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082725"/>
                </p:ext>
              </p:extLst>
            </p:nvPr>
          </p:nvGraphicFramePr>
          <p:xfrm>
            <a:off x="4854247" y="3378265"/>
            <a:ext cx="32226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1" name="Equation" r:id="rId16" imgW="139680" imgH="190440" progId="Equation.3">
                    <p:embed/>
                  </p:oleObj>
                </mc:Choice>
                <mc:Fallback>
                  <p:oleObj name="Equation" r:id="rId16" imgW="139680" imgH="190440" progId="Equation.3">
                    <p:embed/>
                    <p:pic>
                      <p:nvPicPr>
                        <p:cNvPr id="8591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247" y="3378265"/>
                          <a:ext cx="322263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4">
              <a:extLst>
                <a:ext uri="{FF2B5EF4-FFF2-40B4-BE49-F238E27FC236}">
                  <a16:creationId xmlns:a16="http://schemas.microsoft.com/office/drawing/2014/main" id="{FF791E15-BC5C-4B78-8066-DE8BFE28FD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97243"/>
                </p:ext>
              </p:extLst>
            </p:nvPr>
          </p:nvGraphicFramePr>
          <p:xfrm>
            <a:off x="3107144" y="2248715"/>
            <a:ext cx="327858" cy="428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2" name="Equation" r:id="rId18" imgW="164880" imgH="215640" progId="Equation.DSMT4">
                    <p:embed/>
                  </p:oleObj>
                </mc:Choice>
                <mc:Fallback>
                  <p:oleObj name="Equation" r:id="rId18" imgW="164880" imgH="215640" progId="Equation.DSMT4">
                    <p:embed/>
                    <p:pic>
                      <p:nvPicPr>
                        <p:cNvPr id="8591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144" y="2248715"/>
                          <a:ext cx="327858" cy="4289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5">
              <a:extLst>
                <a:ext uri="{FF2B5EF4-FFF2-40B4-BE49-F238E27FC236}">
                  <a16:creationId xmlns:a16="http://schemas.microsoft.com/office/drawing/2014/main" id="{496183A0-6C58-4F63-B590-E2F10A24AB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927981"/>
                </p:ext>
              </p:extLst>
            </p:nvPr>
          </p:nvGraphicFramePr>
          <p:xfrm>
            <a:off x="3120250" y="3212650"/>
            <a:ext cx="314752" cy="383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3" name="Equation" r:id="rId20" imgW="177480" imgH="215640" progId="Equation.3">
                    <p:embed/>
                  </p:oleObj>
                </mc:Choice>
                <mc:Fallback>
                  <p:oleObj name="Equation" r:id="rId20" imgW="177480" imgH="215640" progId="Equation.3">
                    <p:embed/>
                    <p:pic>
                      <p:nvPicPr>
                        <p:cNvPr id="859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250" y="3212650"/>
                          <a:ext cx="314752" cy="38307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7">
              <a:extLst>
                <a:ext uri="{FF2B5EF4-FFF2-40B4-BE49-F238E27FC236}">
                  <a16:creationId xmlns:a16="http://schemas.microsoft.com/office/drawing/2014/main" id="{DE27B502-2366-4940-992C-6AE2AE2CF4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839513"/>
                </p:ext>
              </p:extLst>
            </p:nvPr>
          </p:nvGraphicFramePr>
          <p:xfrm>
            <a:off x="2932285" y="4069631"/>
            <a:ext cx="408111" cy="387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4" name="Equation" r:id="rId22" imgW="228600" imgH="215640" progId="Equation.3">
                    <p:embed/>
                  </p:oleObj>
                </mc:Choice>
                <mc:Fallback>
                  <p:oleObj name="Equation" r:id="rId22" imgW="228600" imgH="215640" progId="Equation.3">
                    <p:embed/>
                    <p:pic>
                      <p:nvPicPr>
                        <p:cNvPr id="8591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285" y="4069631"/>
                          <a:ext cx="408111" cy="38721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66CBDE-833F-453F-8EB9-3C9A103CF929}"/>
                </a:ext>
              </a:extLst>
            </p:cNvPr>
            <p:cNvSpPr txBox="1"/>
            <p:nvPr/>
          </p:nvSpPr>
          <p:spPr>
            <a:xfrm>
              <a:off x="2026554" y="2005888"/>
              <a:ext cx="947626" cy="4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051621C-B7FD-4AB4-ADC6-1D4A316F6B57}"/>
                </a:ext>
              </a:extLst>
            </p:cNvPr>
            <p:cNvSpPr/>
            <p:nvPr/>
          </p:nvSpPr>
          <p:spPr bwMode="auto">
            <a:xfrm>
              <a:off x="2457366" y="4172195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7E1EEF-B391-4E39-9513-27DF5EDAA62D}"/>
                </a:ext>
              </a:extLst>
            </p:cNvPr>
            <p:cNvSpPr/>
            <p:nvPr/>
          </p:nvSpPr>
          <p:spPr bwMode="auto">
            <a:xfrm>
              <a:off x="2459747" y="4072084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A6F94AB-CEB3-4EFF-AFFE-D8C9E68AAB6F}"/>
                </a:ext>
              </a:extLst>
            </p:cNvPr>
            <p:cNvSpPr/>
            <p:nvPr/>
          </p:nvSpPr>
          <p:spPr bwMode="auto">
            <a:xfrm>
              <a:off x="2452797" y="3950738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847FE-E1FD-47A5-997F-E120C76C12F5}"/>
                </a:ext>
              </a:extLst>
            </p:cNvPr>
            <p:cNvSpPr/>
            <p:nvPr/>
          </p:nvSpPr>
          <p:spPr bwMode="auto">
            <a:xfrm>
              <a:off x="2732570" y="5492427"/>
              <a:ext cx="1094792" cy="615820"/>
            </a:xfrm>
            <a:prstGeom prst="rect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7333CAA-0111-4A89-80CD-B14E608759CB}"/>
                </a:ext>
              </a:extLst>
            </p:cNvPr>
            <p:cNvSpPr/>
            <p:nvPr/>
          </p:nvSpPr>
          <p:spPr bwMode="auto">
            <a:xfrm>
              <a:off x="4079289" y="3545439"/>
              <a:ext cx="625151" cy="587829"/>
            </a:xfrm>
            <a:prstGeom prst="ellips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9" name="Object 88">
              <a:extLst>
                <a:ext uri="{FF2B5EF4-FFF2-40B4-BE49-F238E27FC236}">
                  <a16:creationId xmlns:a16="http://schemas.microsoft.com/office/drawing/2014/main" id="{DE6F3328-6C30-4020-A208-74A073B38B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28578"/>
                </p:ext>
              </p:extLst>
            </p:nvPr>
          </p:nvGraphicFramePr>
          <p:xfrm>
            <a:off x="4269141" y="3656370"/>
            <a:ext cx="40894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5" name="Equation" r:id="rId24" imgW="291960" imgH="253800" progId="Equation.3">
                    <p:embed/>
                  </p:oleObj>
                </mc:Choice>
                <mc:Fallback>
                  <p:oleObj name="Equation" r:id="rId24" imgW="291960" imgH="253800" progId="Equation.3">
                    <p:embed/>
                    <p:pic>
                      <p:nvPicPr>
                        <p:cNvPr id="118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141" y="3656370"/>
                          <a:ext cx="40894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AB870F4-E050-41E5-B93B-413409CE4E71}"/>
                </a:ext>
              </a:extLst>
            </p:cNvPr>
            <p:cNvCxnSpPr>
              <a:endCxn id="88" idx="2"/>
            </p:cNvCxnSpPr>
            <p:nvPr/>
          </p:nvCxnSpPr>
          <p:spPr bwMode="auto">
            <a:xfrm>
              <a:off x="3482130" y="3610754"/>
              <a:ext cx="597159" cy="228600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4A09AC7-EC75-4FE4-AD2F-354FFAFA0DAF}"/>
                </a:ext>
              </a:extLst>
            </p:cNvPr>
            <p:cNvCxnSpPr>
              <a:endCxn id="88" idx="1"/>
            </p:cNvCxnSpPr>
            <p:nvPr/>
          </p:nvCxnSpPr>
          <p:spPr bwMode="auto">
            <a:xfrm rot="16200000" flipH="1">
              <a:off x="3488799" y="2949484"/>
              <a:ext cx="899404" cy="464678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3AC8CBC-432E-4468-AB63-CBDFC4BF60ED}"/>
                </a:ext>
              </a:extLst>
            </p:cNvPr>
            <p:cNvCxnSpPr/>
            <p:nvPr/>
          </p:nvCxnSpPr>
          <p:spPr bwMode="auto">
            <a:xfrm flipV="1">
              <a:off x="3481943" y="4038038"/>
              <a:ext cx="688897" cy="443635"/>
            </a:xfrm>
            <a:prstGeom prst="straightConnector1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B17E906-E960-44F0-9BA2-134B90FC21C4}"/>
                </a:ext>
              </a:extLst>
            </p:cNvPr>
            <p:cNvSpPr txBox="1"/>
            <p:nvPr/>
          </p:nvSpPr>
          <p:spPr>
            <a:xfrm>
              <a:off x="2791664" y="5486207"/>
              <a:ext cx="1051259" cy="70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Gating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EECC3F2-D6B1-4812-8399-81A7FD55E7D9}"/>
                </a:ext>
              </a:extLst>
            </p:cNvPr>
            <p:cNvCxnSpPr/>
            <p:nvPr/>
          </p:nvCxnSpPr>
          <p:spPr bwMode="auto">
            <a:xfrm rot="16200000" flipV="1">
              <a:off x="2661036" y="5038338"/>
              <a:ext cx="877080" cy="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CD3C04-9C3B-4EB6-AB19-47E01475FC72}"/>
                </a:ext>
              </a:extLst>
            </p:cNvPr>
            <p:cNvCxnSpPr/>
            <p:nvPr/>
          </p:nvCxnSpPr>
          <p:spPr bwMode="auto">
            <a:xfrm flipV="1">
              <a:off x="2987802" y="4589496"/>
              <a:ext cx="218297" cy="973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7BB2D80-CB3B-4701-97A2-581F0CE34BBC}"/>
                </a:ext>
              </a:extLst>
            </p:cNvPr>
            <p:cNvCxnSpPr/>
            <p:nvPr/>
          </p:nvCxnSpPr>
          <p:spPr bwMode="auto">
            <a:xfrm rot="5400000" flipH="1" flipV="1">
              <a:off x="2503630" y="4596640"/>
              <a:ext cx="1728788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E5DB61-9226-4D47-9F86-373898547373}"/>
                </a:ext>
              </a:extLst>
            </p:cNvPr>
            <p:cNvCxnSpPr/>
            <p:nvPr/>
          </p:nvCxnSpPr>
          <p:spPr bwMode="auto">
            <a:xfrm flipV="1">
              <a:off x="3256883" y="3715578"/>
              <a:ext cx="218297" cy="97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26AA76B-8107-4BB6-87EB-18E21FFAE2C8}"/>
                </a:ext>
              </a:extLst>
            </p:cNvPr>
            <p:cNvCxnSpPr/>
            <p:nvPr/>
          </p:nvCxnSpPr>
          <p:spPr bwMode="auto">
            <a:xfrm rot="16200000" flipV="1">
              <a:off x="2225731" y="4140146"/>
              <a:ext cx="2668603" cy="16035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F229CB9-F631-4D79-9A4F-B24063F8AC40}"/>
                </a:ext>
              </a:extLst>
            </p:cNvPr>
            <p:cNvCxnSpPr/>
            <p:nvPr/>
          </p:nvCxnSpPr>
          <p:spPr bwMode="auto">
            <a:xfrm flipV="1">
              <a:off x="3440240" y="2803559"/>
              <a:ext cx="218297" cy="972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7473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2637034" y="639704"/>
            <a:ext cx="4522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 (Bootstrap Aggregation)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658" y="1606918"/>
            <a:ext cx="8039512" cy="2292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 a training dataset,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sample this set 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replacement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datasets,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2, …,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samples each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separate classifiers on each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new data point, combine the result of all classifiers (e.g., majority, plurality, average + threshold,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075687"/>
            <a:ext cx="6473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(1996) Bagging predictors, </a:t>
            </a:r>
            <a:r>
              <a:rPr lang="en-US" sz="1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(2): 123–140.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658" y="3978384"/>
            <a:ext cx="807144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sampling with replacement, each dataset may include multiple copies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of the same data point in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data points in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necessarily included in the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834" y="5490705"/>
            <a:ext cx="8045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 can improve performance and reduce variance of error (e.g., neural networks, decision trees).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Sometimes, bagging can slightly degrade performance (e.g., k-NN).</a:t>
            </a:r>
          </a:p>
        </p:txBody>
      </p:sp>
      <p:sp>
        <p:nvSpPr>
          <p:cNvPr id="13" name="Plus 12"/>
          <p:cNvSpPr/>
          <p:nvPr/>
        </p:nvSpPr>
        <p:spPr bwMode="auto">
          <a:xfrm>
            <a:off x="537883" y="5602795"/>
            <a:ext cx="230522" cy="255608"/>
          </a:xfrm>
          <a:prstGeom prst="mathPlus">
            <a:avLst/>
          </a:prstGeom>
          <a:solidFill>
            <a:schemeClr val="accent5">
              <a:lumMod val="50000"/>
            </a:schemeClr>
          </a:solidFill>
          <a:ln w="25400" cap="sq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inus 13"/>
          <p:cNvSpPr/>
          <p:nvPr/>
        </p:nvSpPr>
        <p:spPr bwMode="auto">
          <a:xfrm>
            <a:off x="537883" y="6306784"/>
            <a:ext cx="253336" cy="182608"/>
          </a:xfrm>
          <a:prstGeom prst="mathMinus">
            <a:avLst/>
          </a:prstGeom>
          <a:solidFill>
            <a:srgbClr val="FF0000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7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2693569" y="818530"/>
            <a:ext cx="3756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and Weak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34" y="1652497"/>
            <a:ext cx="5782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 a set,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all objects of interest (e.g., faces).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concept,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defined as a Boolean function on this space: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94439" y="2672238"/>
          <a:ext cx="15811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439" y="2672238"/>
                        <a:ext cx="15811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4834" y="3320431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concept “Beautiful Song” maps every song to 1 (yes) or 0 (no).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835" y="3211926"/>
            <a:ext cx="569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are drawn from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probability distribution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835" y="3857385"/>
            <a:ext cx="815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Learner: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learn the unknown concept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an arbitrarily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small error,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probability 1 -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over all distributions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834" y="4948518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Learner: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learn the unknown concept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an error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slightly less than ½ with probability 1 -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over all distributions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2652" y="5768725"/>
            <a:ext cx="490390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Can we get strong learning from weak learners?</a:t>
            </a:r>
          </a:p>
          <a:p>
            <a:r>
              <a:rPr 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Yes, through boosting.</a:t>
            </a:r>
          </a:p>
        </p:txBody>
      </p:sp>
    </p:spTree>
    <p:extLst>
      <p:ext uri="{BB962C8B-B14F-4D97-AF65-F5344CB8AC3E}">
        <p14:creationId xmlns:p14="http://schemas.microsoft.com/office/powerpoint/2010/main" val="19084368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44326</TotalTime>
  <Words>1815</Words>
  <Application>Microsoft Office PowerPoint</Application>
  <PresentationFormat>On-screen Show (4:3)</PresentationFormat>
  <Paragraphs>240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463</cp:revision>
  <dcterms:created xsi:type="dcterms:W3CDTF">2001-12-20T03:37:59Z</dcterms:created>
  <dcterms:modified xsi:type="dcterms:W3CDTF">2022-11-01T05:33:10Z</dcterms:modified>
</cp:coreProperties>
</file>