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81" r:id="rId2"/>
  </p:sldMasterIdLst>
  <p:notesMasterIdLst>
    <p:notesMasterId r:id="rId41"/>
  </p:notesMasterIdLst>
  <p:sldIdLst>
    <p:sldId id="506" r:id="rId3"/>
    <p:sldId id="577" r:id="rId4"/>
    <p:sldId id="602" r:id="rId5"/>
    <p:sldId id="603" r:id="rId6"/>
    <p:sldId id="604" r:id="rId7"/>
    <p:sldId id="605" r:id="rId8"/>
    <p:sldId id="606" r:id="rId9"/>
    <p:sldId id="607" r:id="rId10"/>
    <p:sldId id="608" r:id="rId11"/>
    <p:sldId id="609" r:id="rId12"/>
    <p:sldId id="610" r:id="rId13"/>
    <p:sldId id="611" r:id="rId14"/>
    <p:sldId id="612" r:id="rId15"/>
    <p:sldId id="613" r:id="rId16"/>
    <p:sldId id="578" r:id="rId17"/>
    <p:sldId id="579" r:id="rId18"/>
    <p:sldId id="580" r:id="rId19"/>
    <p:sldId id="581" r:id="rId20"/>
    <p:sldId id="582" r:id="rId21"/>
    <p:sldId id="583" r:id="rId22"/>
    <p:sldId id="584" r:id="rId23"/>
    <p:sldId id="585" r:id="rId24"/>
    <p:sldId id="586" r:id="rId25"/>
    <p:sldId id="587" r:id="rId26"/>
    <p:sldId id="588" r:id="rId27"/>
    <p:sldId id="589" r:id="rId28"/>
    <p:sldId id="590" r:id="rId29"/>
    <p:sldId id="591" r:id="rId30"/>
    <p:sldId id="592" r:id="rId31"/>
    <p:sldId id="593" r:id="rId32"/>
    <p:sldId id="594" r:id="rId33"/>
    <p:sldId id="595" r:id="rId34"/>
    <p:sldId id="596" r:id="rId35"/>
    <p:sldId id="597" r:id="rId36"/>
    <p:sldId id="598" r:id="rId37"/>
    <p:sldId id="599" r:id="rId38"/>
    <p:sldId id="600" r:id="rId39"/>
    <p:sldId id="601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0000"/>
    <a:srgbClr val="660033"/>
    <a:srgbClr val="FF33CC"/>
    <a:srgbClr val="99FFCC"/>
    <a:srgbClr val="9999FF"/>
    <a:srgbClr val="FFFFFF"/>
    <a:srgbClr val="FF99F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3099" autoAdjust="0"/>
  </p:normalViewPr>
  <p:slideViewPr>
    <p:cSldViewPr snapToGrid="0">
      <p:cViewPr varScale="1">
        <p:scale>
          <a:sx n="100" d="100"/>
          <a:sy n="100" d="100"/>
        </p:scale>
        <p:origin x="191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0.wmf"/><Relationship Id="rId16" Type="http://schemas.openxmlformats.org/officeDocument/2006/relationships/image" Target="../media/image24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5" Type="http://schemas.openxmlformats.org/officeDocument/2006/relationships/image" Target="../media/image2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2.wmf"/><Relationship Id="rId1" Type="http://schemas.openxmlformats.org/officeDocument/2006/relationships/image" Target="../media/image49.wmf"/><Relationship Id="rId4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29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29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9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29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15BFA6-F044-48F3-8C58-7242159ED3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0342-B342-478D-AD77-F3D307F83D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98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10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11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13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14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15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couldn’t</a:t>
            </a:r>
            <a:r>
              <a:rPr lang="en-US" baseline="0" dirty="0"/>
              <a:t> read some notes.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16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17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18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19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20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2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21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22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23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24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CB4FB-81E5-4D71-BEBF-C2CEFCC34B8C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43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CB4FB-81E5-4D71-BEBF-C2CEFCC34B8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436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5BFA6-F044-48F3-8C58-7242159ED39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896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411359-4766-4255-B596-A5C788198DD2}" type="slidenum">
              <a:rPr lang="en-US"/>
              <a:pPr/>
              <a:t>35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4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411359-4766-4255-B596-A5C788198DD2}" type="slidenum">
              <a:rPr lang="en-US"/>
              <a:pPr/>
              <a:t>36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359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411359-4766-4255-B596-A5C788198DD2}" type="slidenum">
              <a:rPr lang="en-US"/>
              <a:pPr/>
              <a:t>38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05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3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4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5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6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7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8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FBA83-8430-4CBD-8F3A-C40B35665AEF}" type="slidenum">
              <a:rPr lang="en-US"/>
              <a:pPr/>
              <a:t>9</a:t>
            </a:fld>
            <a:endParaRPr lang="en-US"/>
          </a:p>
        </p:txBody>
      </p:sp>
      <p:sp>
        <p:nvSpPr>
          <p:cNvPr id="80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0" y="228600"/>
            <a:ext cx="3657600" cy="2971800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spect="1"/>
          </p:cNvSpPr>
          <p:nvPr userDrawn="1"/>
        </p:nvSpPr>
        <p:spPr>
          <a:xfrm>
            <a:off x="40614600" y="181112"/>
            <a:ext cx="3015170" cy="3019288"/>
          </a:xfrm>
          <a:prstGeom prst="rect">
            <a:avLst/>
          </a:prstGeom>
          <a:noFill/>
          <a:ln>
            <a:noFill/>
          </a:ln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C</a:t>
            </a:r>
            <a:r>
              <a:rPr lang="en-US" sz="4800" b="1" i="1" dirty="0">
                <a:cs typeface="Arial" pitchFamily="34" charset="0"/>
              </a:rPr>
              <a:t>omplex 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A</a:t>
            </a:r>
            <a:r>
              <a:rPr lang="en-US" sz="4800" b="1" i="1" dirty="0">
                <a:cs typeface="Arial" pitchFamily="34" charset="0"/>
              </a:rPr>
              <a:t>daptive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S</a:t>
            </a:r>
            <a:r>
              <a:rPr lang="en-US" sz="4800" b="1" i="1" dirty="0">
                <a:cs typeface="Arial" pitchFamily="34" charset="0"/>
              </a:rPr>
              <a:t>ystems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L</a:t>
            </a:r>
            <a:r>
              <a:rPr lang="en-US" sz="4800" b="1" i="1" dirty="0">
                <a:cs typeface="Arial" pitchFamily="34" charset="0"/>
              </a:rPr>
              <a:t>aboratory</a:t>
            </a:r>
          </a:p>
        </p:txBody>
      </p:sp>
      <p:pic>
        <p:nvPicPr>
          <p:cNvPr id="13" name="Picture 12" descr="Logo_UC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576" y="36577"/>
            <a:ext cx="954024" cy="5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985551" y="36577"/>
            <a:ext cx="9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solidFill>
                  <a:srgbClr val="000000"/>
                </a:solidFill>
                <a:ea typeface="宋体" charset="-122"/>
              </a:rPr>
              <a:t>College of  Engineering &amp; Applied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solidFill>
                  <a:srgbClr val="000000"/>
                </a:solidFill>
                <a:ea typeface="宋体" charset="-122"/>
              </a:rPr>
              <a:t>Science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8575"/>
            <a:ext cx="1207554" cy="80962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07727" y="623959"/>
            <a:ext cx="87782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905000" y="590574"/>
            <a:ext cx="57912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7" descr="forUC08_96_top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318"/>
            <a:ext cx="5791200" cy="3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1137419" y="826265"/>
            <a:ext cx="6947439" cy="78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 u="sng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</a:t>
            </a:r>
            <a:r>
              <a:rPr lang="en-US" sz="1000" b="1" dirty="0" err="1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Minai</a:t>
            </a:r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2017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995504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000" b="1" baseline="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Systems</a:t>
            </a:r>
            <a:endParaRPr lang="en-US" sz="1000" b="1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448089" y="6614988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EECS Department, University of Cincinnati</a:t>
            </a:r>
          </a:p>
        </p:txBody>
      </p:sp>
    </p:spTree>
    <p:extLst>
      <p:ext uri="{BB962C8B-B14F-4D97-AF65-F5344CB8AC3E}">
        <p14:creationId xmlns:p14="http://schemas.microsoft.com/office/powerpoint/2010/main" val="2330781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800" y="228600"/>
            <a:ext cx="3657600" cy="2971800"/>
          </a:xfrm>
          <a:prstGeom prst="rect">
            <a:avLst/>
          </a:prstGeom>
        </p:spPr>
      </p:pic>
      <p:sp>
        <p:nvSpPr>
          <p:cNvPr id="11" name="TextBox 10"/>
          <p:cNvSpPr txBox="1">
            <a:spLocks noChangeAspect="1"/>
          </p:cNvSpPr>
          <p:nvPr userDrawn="1"/>
        </p:nvSpPr>
        <p:spPr>
          <a:xfrm>
            <a:off x="40614600" y="181112"/>
            <a:ext cx="3015170" cy="3019288"/>
          </a:xfrm>
          <a:prstGeom prst="rect">
            <a:avLst/>
          </a:prstGeom>
          <a:noFill/>
          <a:ln>
            <a:noFill/>
          </a:ln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C</a:t>
            </a:r>
            <a:r>
              <a:rPr lang="en-US" sz="4800" b="1" i="1" dirty="0">
                <a:cs typeface="Arial" pitchFamily="34" charset="0"/>
              </a:rPr>
              <a:t>omplex 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A</a:t>
            </a:r>
            <a:r>
              <a:rPr lang="en-US" sz="4800" b="1" i="1" dirty="0">
                <a:cs typeface="Arial" pitchFamily="34" charset="0"/>
              </a:rPr>
              <a:t>daptive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S</a:t>
            </a:r>
            <a:r>
              <a:rPr lang="en-US" sz="4800" b="1" i="1" dirty="0">
                <a:cs typeface="Arial" pitchFamily="34" charset="0"/>
              </a:rPr>
              <a:t>ystems</a:t>
            </a:r>
          </a:p>
          <a:p>
            <a:pPr algn="ctr"/>
            <a:r>
              <a:rPr lang="en-US" sz="4800" b="1" i="1" dirty="0">
                <a:solidFill>
                  <a:srgbClr val="FF0000"/>
                </a:solidFill>
                <a:cs typeface="Arial" pitchFamily="34" charset="0"/>
              </a:rPr>
              <a:t>L</a:t>
            </a:r>
            <a:r>
              <a:rPr lang="en-US" sz="4800" b="1" i="1" dirty="0">
                <a:cs typeface="Arial" pitchFamily="34" charset="0"/>
              </a:rPr>
              <a:t>aboratory</a:t>
            </a:r>
          </a:p>
        </p:txBody>
      </p:sp>
      <p:pic>
        <p:nvPicPr>
          <p:cNvPr id="13" name="Picture 12" descr="Logo_UC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576" y="36577"/>
            <a:ext cx="954024" cy="5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 userDrawn="1"/>
        </p:nvSpPr>
        <p:spPr>
          <a:xfrm>
            <a:off x="985551" y="36577"/>
            <a:ext cx="9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College of  Engineering &amp; Applied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Science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49429" y="990600"/>
            <a:ext cx="9132354" cy="5388864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07727" y="623959"/>
            <a:ext cx="87782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905000" y="590574"/>
            <a:ext cx="57912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7" descr="forUC08_96_top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318"/>
            <a:ext cx="5791200" cy="3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1137419" y="826265"/>
            <a:ext cx="6947439" cy="780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 u="sng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</a:t>
            </a:r>
            <a:r>
              <a:rPr lang="en-US" sz="1000" b="1" dirty="0" err="1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Minai</a:t>
            </a:r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2017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7995504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000" b="1" baseline="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Systems</a:t>
            </a:r>
            <a:endParaRPr lang="en-US" sz="1000" b="1" dirty="0">
              <a:solidFill>
                <a:srgbClr val="FF0000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863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44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91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25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01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Minai 2022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007150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 Systems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352800" y="6611779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EECS Department, University of Cincinnati</a:t>
            </a:r>
          </a:p>
        </p:txBody>
      </p:sp>
    </p:spTree>
    <p:extLst>
      <p:ext uri="{BB962C8B-B14F-4D97-AF65-F5344CB8AC3E}">
        <p14:creationId xmlns:p14="http://schemas.microsoft.com/office/powerpoint/2010/main" val="1294247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1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50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74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C338-B5B2-492C-8706-2C43A7098AA7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5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2406" y="661177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Ali A. </a:t>
            </a:r>
            <a:r>
              <a:rPr lang="en-US" sz="1000" b="1" dirty="0" err="1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Minai</a:t>
            </a:r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2017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995504" y="66117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Intelligent</a:t>
            </a:r>
            <a:r>
              <a:rPr lang="en-US" sz="1000" b="1" baseline="0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Systems</a:t>
            </a:r>
            <a:endParaRPr lang="en-US" sz="1000" b="1" dirty="0">
              <a:solidFill>
                <a:schemeClr val="accent3">
                  <a:lumMod val="75000"/>
                </a:schemeClr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448089" y="6614988"/>
            <a:ext cx="2307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EECS Department, University of Cincinnati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8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CC338-B5B2-492C-8706-2C43A7098AA7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31EFA-DCA1-4439-B07D-A1B985F6456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Logo_UC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36576" y="36577"/>
            <a:ext cx="954024" cy="5653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 userDrawn="1"/>
        </p:nvSpPr>
        <p:spPr>
          <a:xfrm>
            <a:off x="985551" y="36577"/>
            <a:ext cx="995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College of  Engineering &amp; Applied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Science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7727" y="623959"/>
            <a:ext cx="877824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905000" y="590574"/>
            <a:ext cx="57912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7" descr="forUC08_96_top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318"/>
            <a:ext cx="5791200" cy="32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F135F6-E23D-427A-A105-7C96F920635E}"/>
              </a:ext>
            </a:extLst>
          </p:cNvPr>
          <p:cNvSpPr txBox="1"/>
          <p:nvPr userDrawn="1"/>
        </p:nvSpPr>
        <p:spPr>
          <a:xfrm>
            <a:off x="7696200" y="26638"/>
            <a:ext cx="1340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100" b="1" i="0" dirty="0">
                <a:ea typeface="宋体" charset="-122"/>
              </a:rPr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31994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1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56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5" Type="http://schemas.openxmlformats.org/officeDocument/2006/relationships/image" Target="../media/image57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5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62.wmf"/><Relationship Id="rId18" Type="http://schemas.openxmlformats.org/officeDocument/2006/relationships/oleObject" Target="../embeddings/oleObject59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64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58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65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5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71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6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76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7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81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7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5" Type="http://schemas.openxmlformats.org/officeDocument/2006/relationships/image" Target="../media/image82.w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7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87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8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8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8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88.wmf"/><Relationship Id="rId4" Type="http://schemas.openxmlformats.org/officeDocument/2006/relationships/oleObject" Target="../embeddings/oleObject84.bin"/><Relationship Id="rId9" Type="http://schemas.openxmlformats.org/officeDocument/2006/relationships/image" Target="../media/image9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95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97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93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5" Type="http://schemas.openxmlformats.org/officeDocument/2006/relationships/image" Target="../media/image96.w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9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98.wmf"/><Relationship Id="rId4" Type="http://schemas.openxmlformats.org/officeDocument/2006/relationships/oleObject" Target="../embeddings/oleObject9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0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97.bin"/><Relationship Id="rId9" Type="http://schemas.openxmlformats.org/officeDocument/2006/relationships/image" Target="../media/image10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0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0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1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1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1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3.bin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1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1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2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121.wmf"/><Relationship Id="rId4" Type="http://schemas.openxmlformats.org/officeDocument/2006/relationships/oleObject" Target="../embeddings/oleObject11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2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22.bin"/><Relationship Id="rId5" Type="http://schemas.openxmlformats.org/officeDocument/2006/relationships/image" Target="../media/image123.wmf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25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2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image" Target="../media/image132.wmf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29.wmf"/><Relationship Id="rId12" Type="http://schemas.openxmlformats.org/officeDocument/2006/relationships/oleObject" Target="../embeddings/oleObject13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31.wmf"/><Relationship Id="rId5" Type="http://schemas.openxmlformats.org/officeDocument/2006/relationships/image" Target="../media/image123.wmf"/><Relationship Id="rId10" Type="http://schemas.openxmlformats.org/officeDocument/2006/relationships/oleObject" Target="../embeddings/oleObject130.bin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30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7.wmf"/><Relationship Id="rId34" Type="http://schemas.openxmlformats.org/officeDocument/2006/relationships/oleObject" Target="../embeddings/oleObject16.bin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5.wmf"/><Relationship Id="rId25" Type="http://schemas.openxmlformats.org/officeDocument/2006/relationships/image" Target="../media/image19.wmf"/><Relationship Id="rId33" Type="http://schemas.openxmlformats.org/officeDocument/2006/relationships/image" Target="../media/image23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21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23" Type="http://schemas.openxmlformats.org/officeDocument/2006/relationships/image" Target="../media/image18.wmf"/><Relationship Id="rId28" Type="http://schemas.openxmlformats.org/officeDocument/2006/relationships/oleObject" Target="../embeddings/oleObject13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6.wmf"/><Relationship Id="rId31" Type="http://schemas.openxmlformats.org/officeDocument/2006/relationships/image" Target="../media/image2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20.w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24.wmf"/><Relationship Id="rId8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oleObject" Target="../embeddings/oleObject27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9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3062407"/>
            <a:ext cx="7467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703200" eaLnBrk="0" hangingPunct="0"/>
            <a:r>
              <a:rPr lang="en-US" altLang="zh-CN" sz="28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Lecture 12</a:t>
            </a:r>
          </a:p>
          <a:p>
            <a:pPr algn="ctr" defTabSz="4703200" eaLnBrk="0" hangingPunct="0"/>
            <a:r>
              <a:rPr lang="en-US" altLang="zh-CN" sz="2800" b="1" dirty="0">
                <a:solidFill>
                  <a:srgbClr val="FF0000"/>
                </a:solidFill>
                <a:latin typeface="Verdana" pitchFamily="34" charset="0"/>
                <a:ea typeface="宋体" charset="-122"/>
              </a:rPr>
              <a:t>Associative Memory</a:t>
            </a:r>
          </a:p>
          <a:p>
            <a:pPr algn="ctr" defTabSz="4703200" eaLnBrk="0" hangingPunct="0"/>
            <a:endParaRPr lang="en-US" altLang="zh-CN" sz="2800" i="1" dirty="0">
              <a:latin typeface="Verdana" pitchFamily="34" charset="0"/>
              <a:ea typeface="宋体" charset="-122"/>
            </a:endParaRPr>
          </a:p>
          <a:p>
            <a:endParaRPr lang="en-US" dirty="0"/>
          </a:p>
        </p:txBody>
      </p:sp>
      <p:pic>
        <p:nvPicPr>
          <p:cNvPr id="3" name="Picture 2" descr="creature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7872" y="4753970"/>
            <a:ext cx="3169198" cy="2377241"/>
          </a:xfrm>
          <a:prstGeom prst="rect">
            <a:avLst/>
          </a:prstGeom>
          <a:noFill/>
        </p:spPr>
      </p:pic>
      <p:pic>
        <p:nvPicPr>
          <p:cNvPr id="4" name="Picture 5" descr="creature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4741" y="1801160"/>
            <a:ext cx="2362200" cy="1739092"/>
          </a:xfrm>
          <a:prstGeom prst="rect">
            <a:avLst/>
          </a:prstGeom>
          <a:noFill/>
        </p:spPr>
      </p:pic>
      <p:pic>
        <p:nvPicPr>
          <p:cNvPr id="6" name="Picture 4" descr="creature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24741" y="4724400"/>
            <a:ext cx="3124200" cy="2133600"/>
          </a:xfrm>
          <a:prstGeom prst="rect">
            <a:avLst/>
          </a:prstGeom>
          <a:noFill/>
        </p:spPr>
      </p:pic>
      <p:pic>
        <p:nvPicPr>
          <p:cNvPr id="7" name="Picture 7" descr="creature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2030374"/>
            <a:ext cx="2590800" cy="12806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4854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22468"/>
              </p:ext>
            </p:extLst>
          </p:nvPr>
        </p:nvGraphicFramePr>
        <p:xfrm>
          <a:off x="1586400" y="3109491"/>
          <a:ext cx="5661026" cy="262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82" name="Equation" r:id="rId4" imgW="3886200" imgH="1803240" progId="Equation.3">
                  <p:embed/>
                </p:oleObj>
              </mc:Choice>
              <mc:Fallback>
                <p:oleObj name="Equation" r:id="rId4" imgW="3886200" imgH="180324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6400" y="3109491"/>
                        <a:ext cx="5661026" cy="262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1988254" y="622554"/>
            <a:ext cx="55395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if some of the weights are missing?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0241" y="1186599"/>
            <a:ext cx="6993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Suppose the weight vector for neuron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is corrupted so that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 of the weights become 0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98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492237"/>
              </p:ext>
            </p:extLst>
          </p:nvPr>
        </p:nvGraphicFramePr>
        <p:xfrm>
          <a:off x="4649161" y="1238083"/>
          <a:ext cx="174466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83" name="Equation" r:id="rId6" imgW="1206360" imgH="228600" progId="Equation.3">
                  <p:embed/>
                </p:oleObj>
              </mc:Choice>
              <mc:Fallback>
                <p:oleObj name="Equation" r:id="rId6" imgW="1206360" imgH="228600" progId="Equation.3">
                  <p:embed/>
                  <p:pic>
                    <p:nvPicPr>
                      <p:cNvPr id="1198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161" y="1238083"/>
                        <a:ext cx="1744662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96044" y="2740159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Repeating the earlier analysis</a:t>
            </a:r>
          </a:p>
        </p:txBody>
      </p:sp>
      <p:graphicFrame>
        <p:nvGraphicFramePr>
          <p:cNvPr id="1198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338464"/>
              </p:ext>
            </p:extLst>
          </p:nvPr>
        </p:nvGraphicFramePr>
        <p:xfrm>
          <a:off x="1106670" y="5927782"/>
          <a:ext cx="524351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84" name="Equation" r:id="rId8" imgW="3593880" imgH="431640" progId="Equation.3">
                  <p:embed/>
                </p:oleObj>
              </mc:Choice>
              <mc:Fallback>
                <p:oleObj name="Equation" r:id="rId8" imgW="3593880" imgH="431640" progId="Equation.3">
                  <p:embed/>
                  <p:pic>
                    <p:nvPicPr>
                      <p:cNvPr id="11982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670" y="5927782"/>
                        <a:ext cx="5243513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618144" y="4711180"/>
            <a:ext cx="372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5451" y="2164084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Denote the corrupted weight vector as </a:t>
            </a: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849039"/>
              </p:ext>
            </p:extLst>
          </p:nvPr>
        </p:nvGraphicFramePr>
        <p:xfrm>
          <a:off x="4605521" y="2200041"/>
          <a:ext cx="174466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85" name="Equation" r:id="rId10" imgW="1206360" imgH="228600" progId="Equation.3">
                  <p:embed/>
                </p:oleObj>
              </mc:Choice>
              <mc:Fallback>
                <p:oleObj name="Equation" r:id="rId10" imgW="1206360" imgH="228600" progId="Equation.3">
                  <p:embed/>
                  <p:pic>
                    <p:nvPicPr>
                      <p:cNvPr id="1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521" y="2200041"/>
                        <a:ext cx="1744662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eft Brace 3"/>
          <p:cNvSpPr/>
          <p:nvPr/>
        </p:nvSpPr>
        <p:spPr>
          <a:xfrm rot="16200000">
            <a:off x="5631431" y="2989789"/>
            <a:ext cx="345645" cy="307240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4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947042" y="5082864"/>
            <a:ext cx="5372100" cy="65269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6797" y="3168295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which, as before gives the general error condition</a:t>
            </a:r>
          </a:p>
        </p:txBody>
      </p:sp>
      <p:graphicFrame>
        <p:nvGraphicFramePr>
          <p:cNvPr id="1208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283844"/>
              </p:ext>
            </p:extLst>
          </p:nvPr>
        </p:nvGraphicFramePr>
        <p:xfrm>
          <a:off x="1361635" y="3552463"/>
          <a:ext cx="29305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06" name="Equation" r:id="rId4" imgW="2006280" imgH="393480" progId="Equation.3">
                  <p:embed/>
                </p:oleObj>
              </mc:Choice>
              <mc:Fallback>
                <p:oleObj name="Equation" r:id="rId4" imgW="2006280" imgH="393480" progId="Equation.3">
                  <p:embed/>
                  <p:pic>
                    <p:nvPicPr>
                      <p:cNvPr id="1208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635" y="3552463"/>
                        <a:ext cx="2930525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23496" y="4343561"/>
            <a:ext cx="520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Thus, if                          ,         is still recalled correctly</a:t>
            </a:r>
          </a:p>
        </p:txBody>
      </p:sp>
      <p:graphicFrame>
        <p:nvGraphicFramePr>
          <p:cNvPr id="1208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408556"/>
              </p:ext>
            </p:extLst>
          </p:nvPr>
        </p:nvGraphicFramePr>
        <p:xfrm>
          <a:off x="3477699" y="4352550"/>
          <a:ext cx="296863" cy="351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07" name="Equation" r:id="rId6" imgW="203040" imgH="228600" progId="Equation.3">
                  <p:embed/>
                </p:oleObj>
              </mc:Choice>
              <mc:Fallback>
                <p:oleObj name="Equation" r:id="rId6" imgW="203040" imgH="228600" progId="Equation.3">
                  <p:embed/>
                  <p:pic>
                    <p:nvPicPr>
                      <p:cNvPr id="1208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7699" y="4352550"/>
                        <a:ext cx="296863" cy="35135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665837"/>
              </p:ext>
            </p:extLst>
          </p:nvPr>
        </p:nvGraphicFramePr>
        <p:xfrm>
          <a:off x="1896937" y="4271117"/>
          <a:ext cx="15398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08" name="Equation" r:id="rId8" imgW="1054080" imgH="393480" progId="Equation.3">
                  <p:embed/>
                </p:oleObj>
              </mc:Choice>
              <mc:Fallback>
                <p:oleObj name="Equation" r:id="rId8" imgW="1054080" imgH="393480" progId="Equation.3">
                  <p:embed/>
                  <p:pic>
                    <p:nvPicPr>
                      <p:cNvPr id="1208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937" y="4271117"/>
                        <a:ext cx="1539875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985142" y="5082864"/>
            <a:ext cx="5410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network has the ability to correctly recall the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response pattern even if some of the weights are missing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9376" y="6158204"/>
            <a:ext cx="650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 # missing weights increase,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 - 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 0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eventually recall is lost</a:t>
            </a:r>
          </a:p>
        </p:txBody>
      </p:sp>
      <p:graphicFrame>
        <p:nvGraphicFramePr>
          <p:cNvPr id="1208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092986"/>
              </p:ext>
            </p:extLst>
          </p:nvPr>
        </p:nvGraphicFramePr>
        <p:xfrm>
          <a:off x="736420" y="1062774"/>
          <a:ext cx="2503487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09" name="Equation" r:id="rId10" imgW="1714320" imgH="1257120" progId="Equation.3">
                  <p:embed/>
                </p:oleObj>
              </mc:Choice>
              <mc:Fallback>
                <p:oleObj name="Equation" r:id="rId10" imgW="1714320" imgH="1257120" progId="Equation.3">
                  <p:embed/>
                  <p:pic>
                    <p:nvPicPr>
                      <p:cNvPr id="1208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20" y="1062774"/>
                        <a:ext cx="2503487" cy="183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56797" y="666289"/>
            <a:ext cx="18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 condition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67693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6715" y="1044401"/>
            <a:ext cx="7490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similar argument can be made if weights are corrupted by noise, some inputs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are set to 0, etc.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6715" y="2046420"/>
            <a:ext cx="7199407" cy="10002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associative memory is </a:t>
            </a:r>
            <a:r>
              <a:rPr lang="en-US" b="1" i="1" u="sng" dirty="0">
                <a:latin typeface="Times New Roman" pitchFamily="18" charset="0"/>
                <a:cs typeface="Times New Roman" pitchFamily="18" charset="0"/>
              </a:rPr>
              <a:t>very robust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can produce correct recall even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even when some inputs or weights are incorrect or missing. </a:t>
            </a:r>
          </a:p>
        </p:txBody>
      </p:sp>
    </p:spTree>
    <p:extLst>
      <p:ext uri="{BB962C8B-B14F-4D97-AF65-F5344CB8AC3E}">
        <p14:creationId xmlns:p14="http://schemas.microsoft.com/office/powerpoint/2010/main" val="2734444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237375" y="3129306"/>
            <a:ext cx="3162300" cy="2133600"/>
          </a:xfrm>
          <a:prstGeom prst="rect">
            <a:avLst/>
          </a:prstGeom>
          <a:solidFill>
            <a:srgbClr val="00FFFF"/>
          </a:solidFill>
          <a:ln w="9525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1544850" y="647656"/>
            <a:ext cx="53751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Some comments on the weight equation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6775" y="1300506"/>
            <a:ext cx="5666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is not strictly necessary to use     in the learning equation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The necessary condition is:</a:t>
            </a:r>
          </a:p>
        </p:txBody>
      </p:sp>
      <p:graphicFrame>
        <p:nvGraphicFramePr>
          <p:cNvPr id="1208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285815"/>
              </p:ext>
            </p:extLst>
          </p:nvPr>
        </p:nvGraphicFramePr>
        <p:xfrm>
          <a:off x="3484775" y="1224306"/>
          <a:ext cx="2222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48" name="Equation" r:id="rId4" imgW="152280" imgH="393480" progId="Equation.3">
                  <p:embed/>
                </p:oleObj>
              </mc:Choice>
              <mc:Fallback>
                <p:oleObj name="Equation" r:id="rId4" imgW="152280" imgH="393480" progId="Equation.3">
                  <p:embed/>
                  <p:pic>
                    <p:nvPicPr>
                      <p:cNvPr id="1208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775" y="1224306"/>
                        <a:ext cx="22225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215713"/>
              </p:ext>
            </p:extLst>
          </p:nvPr>
        </p:nvGraphicFramePr>
        <p:xfrm>
          <a:off x="3637175" y="1643406"/>
          <a:ext cx="14774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49" name="Equation" r:id="rId6" imgW="863280" imgH="444240" progId="Equation.3">
                  <p:embed/>
                </p:oleObj>
              </mc:Choice>
              <mc:Fallback>
                <p:oleObj name="Equation" r:id="rId6" imgW="863280" imgH="444240" progId="Equation.3">
                  <p:embed/>
                  <p:pic>
                    <p:nvPicPr>
                      <p:cNvPr id="12186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7175" y="1643406"/>
                        <a:ext cx="14774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65375" y="5682006"/>
            <a:ext cx="489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            , we get the weight equation given earlier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3975" y="3738906"/>
            <a:ext cx="300082" cy="369332"/>
          </a:xfrm>
          <a:prstGeom prst="rect">
            <a:avLst/>
          </a:prstGeom>
          <a:noFill/>
          <a:ln w="25400">
            <a:solidFill>
              <a:srgbClr val="3333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3975" y="4310406"/>
            <a:ext cx="300082" cy="369332"/>
          </a:xfrm>
          <a:prstGeom prst="rect">
            <a:avLst/>
          </a:prstGeom>
          <a:noFill/>
          <a:ln w="25400">
            <a:solidFill>
              <a:srgbClr val="3333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graphicFrame>
        <p:nvGraphicFramePr>
          <p:cNvPr id="1218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768605"/>
              </p:ext>
            </p:extLst>
          </p:nvPr>
        </p:nvGraphicFramePr>
        <p:xfrm>
          <a:off x="1427375" y="3777006"/>
          <a:ext cx="17589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50" name="Equation" r:id="rId8" imgW="1206360" imgH="241200" progId="Equation.3">
                  <p:embed/>
                </p:oleObj>
              </mc:Choice>
              <mc:Fallback>
                <p:oleObj name="Equation" r:id="rId8" imgW="1206360" imgH="241200" progId="Equation.3">
                  <p:embed/>
                  <p:pic>
                    <p:nvPicPr>
                      <p:cNvPr id="1218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375" y="3777006"/>
                        <a:ext cx="17589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82001"/>
              </p:ext>
            </p:extLst>
          </p:nvPr>
        </p:nvGraphicFramePr>
        <p:xfrm>
          <a:off x="1427375" y="4348506"/>
          <a:ext cx="21418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51" name="Equation" r:id="rId10" imgW="1358640" imgH="482400" progId="Equation.3">
                  <p:embed/>
                </p:oleObj>
              </mc:Choice>
              <mc:Fallback>
                <p:oleObj name="Equation" r:id="rId10" imgW="1358640" imgH="482400" progId="Equation.3">
                  <p:embed/>
                  <p:pic>
                    <p:nvPicPr>
                      <p:cNvPr id="1218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375" y="4348506"/>
                        <a:ext cx="2141838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03475" y="2748306"/>
            <a:ext cx="3916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Thus, the weights can be determined by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learning as follows:</a:t>
            </a:r>
          </a:p>
        </p:txBody>
      </p:sp>
      <p:graphicFrame>
        <p:nvGraphicFramePr>
          <p:cNvPr id="1218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155936"/>
              </p:ext>
            </p:extLst>
          </p:nvPr>
        </p:nvGraphicFramePr>
        <p:xfrm>
          <a:off x="970175" y="5567706"/>
          <a:ext cx="5746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52" name="Equation" r:id="rId12" imgW="393480" imgH="393480" progId="Equation.3">
                  <p:embed/>
                </p:oleObj>
              </mc:Choice>
              <mc:Fallback>
                <p:oleObj name="Equation" r:id="rId12" imgW="393480" imgH="393480" progId="Equation.3">
                  <p:embed/>
                  <p:pic>
                    <p:nvPicPr>
                      <p:cNvPr id="1218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175" y="5567706"/>
                        <a:ext cx="574675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580275" y="3396006"/>
            <a:ext cx="17299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rule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u="sng" dirty="0" err="1">
                <a:latin typeface="Times New Roman" pitchFamily="18" charset="0"/>
                <a:cs typeface="Times New Roman" pitchFamily="18" charset="0"/>
              </a:rPr>
              <a:t>Hebb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 Rule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18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367659"/>
              </p:ext>
            </p:extLst>
          </p:nvPr>
        </p:nvGraphicFramePr>
        <p:xfrm>
          <a:off x="6151775" y="3853206"/>
          <a:ext cx="136769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53" name="Equation" r:id="rId14" imgW="761760" imgH="253800" progId="Equation.3">
                  <p:embed/>
                </p:oleObj>
              </mc:Choice>
              <mc:Fallback>
                <p:oleObj name="Equation" r:id="rId14" imgW="761760" imgH="253800" progId="Equation.3">
                  <p:embed/>
                  <p:pic>
                    <p:nvPicPr>
                      <p:cNvPr id="1218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775" y="3853206"/>
                        <a:ext cx="136769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28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237002" y="1666215"/>
            <a:ext cx="4350288" cy="2381110"/>
          </a:xfrm>
          <a:prstGeom prst="rect">
            <a:avLst/>
          </a:prstGeom>
          <a:solidFill>
            <a:srgbClr val="00FFFF"/>
          </a:solidFill>
          <a:ln w="9525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36775" y="1111185"/>
            <a:ext cx="54104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general,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Hebb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Rule for associative learning states: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-  if the activity of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correlated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           → increase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-  if the activity of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anti-correlated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           → decrease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-  if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uncorrelated →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0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045" y="4431375"/>
            <a:ext cx="6551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Many variants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Hebbian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Learning exist in the literature, especially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for the case of 0/1 neurons, which are biologically more plausible.</a:t>
            </a:r>
          </a:p>
        </p:txBody>
      </p:sp>
    </p:spTree>
    <p:extLst>
      <p:ext uri="{BB962C8B-B14F-4D97-AF65-F5344CB8AC3E}">
        <p14:creationId xmlns:p14="http://schemas.microsoft.com/office/powerpoint/2010/main" val="1884391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2151668" y="613001"/>
            <a:ext cx="48444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Recurrent </a:t>
            </a:r>
            <a:r>
              <a:rPr lang="en-US" sz="2400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Autoassociative</a:t>
            </a: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Memory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6627" y="1503968"/>
            <a:ext cx="3429000" cy="0"/>
          </a:xfrm>
          <a:prstGeom prst="line">
            <a:avLst/>
          </a:prstGeom>
          <a:ln w="25400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-523973" y="2494568"/>
            <a:ext cx="1981200" cy="0"/>
          </a:xfrm>
          <a:prstGeom prst="line">
            <a:avLst/>
          </a:prstGeom>
          <a:ln w="25400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6627" y="3485168"/>
            <a:ext cx="4267200" cy="0"/>
          </a:xfrm>
          <a:prstGeom prst="line">
            <a:avLst/>
          </a:prstGeom>
          <a:ln w="25400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71427" y="1656368"/>
            <a:ext cx="1409700" cy="0"/>
          </a:xfrm>
          <a:prstGeom prst="line">
            <a:avLst/>
          </a:prstGeom>
          <a:ln w="25400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7527" y="2380268"/>
            <a:ext cx="1447800" cy="0"/>
          </a:xfrm>
          <a:prstGeom prst="line">
            <a:avLst/>
          </a:prstGeom>
          <a:ln w="25400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71427" y="3104168"/>
            <a:ext cx="3924300" cy="0"/>
          </a:xfrm>
          <a:prstGeom prst="line">
            <a:avLst/>
          </a:prstGeom>
          <a:ln w="25400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23827" y="1808768"/>
            <a:ext cx="571500" cy="0"/>
          </a:xfrm>
          <a:prstGeom prst="line">
            <a:avLst/>
          </a:prstGeom>
          <a:ln w="25400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409477" y="2323118"/>
            <a:ext cx="1028700" cy="0"/>
          </a:xfrm>
          <a:prstGeom prst="line">
            <a:avLst/>
          </a:prstGeom>
          <a:ln w="25400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23827" y="2837468"/>
            <a:ext cx="3771900" cy="0"/>
          </a:xfrm>
          <a:prstGeom prst="line">
            <a:avLst/>
          </a:prstGeom>
          <a:ln w="25400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667027" y="2227868"/>
            <a:ext cx="419100" cy="381000"/>
          </a:xfrm>
          <a:prstGeom prst="ellipse">
            <a:avLst/>
          </a:prstGeom>
          <a:noFill/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743227" y="21897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5400000" flipH="1" flipV="1">
            <a:off x="3343178" y="1713517"/>
            <a:ext cx="1028700" cy="2"/>
          </a:xfrm>
          <a:prstGeom prst="straightConnector1">
            <a:avLst/>
          </a:pr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819427" y="1465868"/>
            <a:ext cx="76200" cy="76200"/>
          </a:xfrm>
          <a:prstGeom prst="ellipse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4" idx="3"/>
          </p:cNvCxnSpPr>
          <p:nvPr/>
        </p:nvCxnSpPr>
        <p:spPr>
          <a:xfrm rot="5400000">
            <a:off x="3517417" y="2626482"/>
            <a:ext cx="284396" cy="137576"/>
          </a:xfrm>
          <a:prstGeom prst="line">
            <a:avLst/>
          </a:prstGeom>
          <a:ln w="25400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4"/>
          </p:cNvCxnSpPr>
          <p:nvPr/>
        </p:nvCxnSpPr>
        <p:spPr>
          <a:xfrm rot="5400000">
            <a:off x="3619402" y="2846993"/>
            <a:ext cx="495300" cy="19050"/>
          </a:xfrm>
          <a:prstGeom prst="line">
            <a:avLst/>
          </a:prstGeom>
          <a:ln w="25400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4" idx="5"/>
          </p:cNvCxnSpPr>
          <p:nvPr/>
        </p:nvCxnSpPr>
        <p:spPr>
          <a:xfrm rot="16200000" flipH="1">
            <a:off x="3608441" y="2969382"/>
            <a:ext cx="932096" cy="99476"/>
          </a:xfrm>
          <a:prstGeom prst="line">
            <a:avLst/>
          </a:prstGeom>
          <a:ln w="25400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086127" y="3447068"/>
            <a:ext cx="76200" cy="76200"/>
          </a:xfrm>
          <a:prstGeom prst="ellipse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819427" y="3066068"/>
            <a:ext cx="76200" cy="76200"/>
          </a:xfrm>
          <a:prstGeom prst="ellipse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552727" y="2799368"/>
            <a:ext cx="76200" cy="76200"/>
          </a:xfrm>
          <a:prstGeom prst="ellipse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90627" y="2227868"/>
            <a:ext cx="419100" cy="381000"/>
          </a:xfrm>
          <a:prstGeom prst="ellipse">
            <a:avLst/>
          </a:prstGeom>
          <a:noFill/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066827" y="2227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1685828" y="1732567"/>
            <a:ext cx="990600" cy="2"/>
          </a:xfrm>
          <a:prstGeom prst="straightConnector1">
            <a:avLst/>
          </a:pr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143027" y="1618268"/>
            <a:ext cx="76200" cy="76200"/>
          </a:xfrm>
          <a:prstGeom prst="ellipse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49" idx="3"/>
          </p:cNvCxnSpPr>
          <p:nvPr/>
        </p:nvCxnSpPr>
        <p:spPr>
          <a:xfrm rot="5400000">
            <a:off x="1841017" y="2626482"/>
            <a:ext cx="284396" cy="137576"/>
          </a:xfrm>
          <a:prstGeom prst="line">
            <a:avLst/>
          </a:prstGeom>
          <a:ln w="25400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9" idx="4"/>
          </p:cNvCxnSpPr>
          <p:nvPr/>
        </p:nvCxnSpPr>
        <p:spPr>
          <a:xfrm rot="5400000">
            <a:off x="1943002" y="2846993"/>
            <a:ext cx="495300" cy="19050"/>
          </a:xfrm>
          <a:prstGeom prst="line">
            <a:avLst/>
          </a:prstGeom>
          <a:ln w="25400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9" idx="5"/>
          </p:cNvCxnSpPr>
          <p:nvPr/>
        </p:nvCxnSpPr>
        <p:spPr>
          <a:xfrm rot="16200000" flipH="1">
            <a:off x="1932041" y="2969382"/>
            <a:ext cx="932096" cy="99476"/>
          </a:xfrm>
          <a:prstGeom prst="line">
            <a:avLst/>
          </a:prstGeom>
          <a:ln w="25400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409727" y="3447068"/>
            <a:ext cx="76200" cy="76200"/>
          </a:xfrm>
          <a:prstGeom prst="ellipse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143027" y="3066068"/>
            <a:ext cx="76200" cy="76200"/>
          </a:xfrm>
          <a:prstGeom prst="ellipse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876327" y="2799368"/>
            <a:ext cx="76200" cy="76200"/>
          </a:xfrm>
          <a:prstGeom prst="ellipse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304827" y="2227868"/>
            <a:ext cx="419100" cy="381000"/>
          </a:xfrm>
          <a:prstGeom prst="ellipse">
            <a:avLst/>
          </a:prstGeom>
          <a:noFill/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381027" y="2227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rot="5400000" flipH="1" flipV="1">
            <a:off x="1000028" y="1732567"/>
            <a:ext cx="990600" cy="2"/>
          </a:xfrm>
          <a:prstGeom prst="straightConnector1">
            <a:avLst/>
          </a:pr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1457227" y="1770668"/>
            <a:ext cx="76200" cy="76200"/>
          </a:xfrm>
          <a:prstGeom prst="ellipse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59" idx="3"/>
          </p:cNvCxnSpPr>
          <p:nvPr/>
        </p:nvCxnSpPr>
        <p:spPr>
          <a:xfrm rot="5400000">
            <a:off x="1155217" y="2626482"/>
            <a:ext cx="284396" cy="137576"/>
          </a:xfrm>
          <a:prstGeom prst="line">
            <a:avLst/>
          </a:prstGeom>
          <a:ln w="25400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4"/>
          </p:cNvCxnSpPr>
          <p:nvPr/>
        </p:nvCxnSpPr>
        <p:spPr>
          <a:xfrm rot="5400000">
            <a:off x="1257202" y="2846993"/>
            <a:ext cx="495300" cy="19050"/>
          </a:xfrm>
          <a:prstGeom prst="line">
            <a:avLst/>
          </a:prstGeom>
          <a:ln w="25400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5"/>
          </p:cNvCxnSpPr>
          <p:nvPr/>
        </p:nvCxnSpPr>
        <p:spPr>
          <a:xfrm rot="16200000" flipH="1">
            <a:off x="1246241" y="2969382"/>
            <a:ext cx="932096" cy="99476"/>
          </a:xfrm>
          <a:prstGeom prst="line">
            <a:avLst/>
          </a:prstGeom>
          <a:ln w="25400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1723927" y="3447068"/>
            <a:ext cx="76200" cy="76200"/>
          </a:xfrm>
          <a:prstGeom prst="ellipse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457227" y="3066068"/>
            <a:ext cx="76200" cy="76200"/>
          </a:xfrm>
          <a:prstGeom prst="ellipse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190527" y="2799368"/>
            <a:ext cx="76200" cy="76200"/>
          </a:xfrm>
          <a:prstGeom prst="ellipse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790727" y="2372648"/>
            <a:ext cx="45719" cy="45719"/>
          </a:xfrm>
          <a:prstGeom prst="ellipse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943127" y="2380268"/>
            <a:ext cx="45719" cy="45719"/>
          </a:xfrm>
          <a:prstGeom prst="ellipse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095527" y="2380268"/>
            <a:ext cx="45719" cy="45719"/>
          </a:xfrm>
          <a:prstGeom prst="ellipse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247927" y="2380268"/>
            <a:ext cx="45719" cy="45719"/>
          </a:xfrm>
          <a:prstGeom prst="ellipse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581427" y="3142268"/>
            <a:ext cx="45719" cy="45719"/>
          </a:xfrm>
          <a:prstGeom prst="ellipse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4581427" y="3256568"/>
            <a:ext cx="45719" cy="45719"/>
          </a:xfrm>
          <a:prstGeom prst="ellipse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581427" y="3370868"/>
            <a:ext cx="45719" cy="45719"/>
          </a:xfrm>
          <a:prstGeom prst="ellipse">
            <a:avLst/>
          </a:prstGeom>
          <a:solidFill>
            <a:srgbClr val="333399"/>
          </a:solidFill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8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016923"/>
              </p:ext>
            </p:extLst>
          </p:nvPr>
        </p:nvGraphicFramePr>
        <p:xfrm>
          <a:off x="1076227" y="1046768"/>
          <a:ext cx="311150" cy="40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78" name="Equation" r:id="rId4" imgW="164880" imgH="215640" progId="Equation.3">
                  <p:embed/>
                </p:oleObj>
              </mc:Choice>
              <mc:Fallback>
                <p:oleObj name="Equation" r:id="rId4" imgW="164880" imgH="215640" progId="Equation.3">
                  <p:embed/>
                  <p:pic>
                    <p:nvPicPr>
                      <p:cNvPr id="88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227" y="1046768"/>
                        <a:ext cx="311150" cy="40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364580"/>
              </p:ext>
            </p:extLst>
          </p:nvPr>
        </p:nvGraphicFramePr>
        <p:xfrm>
          <a:off x="1789015" y="1046768"/>
          <a:ext cx="3349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79" name="Equation" r:id="rId6" imgW="177480" imgH="215640" progId="Equation.3">
                  <p:embed/>
                </p:oleObj>
              </mc:Choice>
              <mc:Fallback>
                <p:oleObj name="Equation" r:id="rId6" imgW="177480" imgH="215640" progId="Equation.3">
                  <p:embed/>
                  <p:pic>
                    <p:nvPicPr>
                      <p:cNvPr id="1239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015" y="1046768"/>
                        <a:ext cx="33496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556100"/>
              </p:ext>
            </p:extLst>
          </p:nvPr>
        </p:nvGraphicFramePr>
        <p:xfrm>
          <a:off x="4009927" y="1199168"/>
          <a:ext cx="3349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80" name="Equation" r:id="rId8" imgW="177480" imgH="228600" progId="Equation.3">
                  <p:embed/>
                </p:oleObj>
              </mc:Choice>
              <mc:Fallback>
                <p:oleObj name="Equation" r:id="rId8" imgW="177480" imgH="228600" progId="Equation.3">
                  <p:embed/>
                  <p:pic>
                    <p:nvPicPr>
                      <p:cNvPr id="1239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9927" y="1199168"/>
                        <a:ext cx="334963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487306"/>
              </p:ext>
            </p:extLst>
          </p:nvPr>
        </p:nvGraphicFramePr>
        <p:xfrm>
          <a:off x="3133627" y="2418368"/>
          <a:ext cx="431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81" name="Equation" r:id="rId10" imgW="228600" imgH="228600" progId="Equation.3">
                  <p:embed/>
                </p:oleObj>
              </mc:Choice>
              <mc:Fallback>
                <p:oleObj name="Equation" r:id="rId10" imgW="228600" imgH="228600" progId="Equation.3">
                  <p:embed/>
                  <p:pic>
                    <p:nvPicPr>
                      <p:cNvPr id="1239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627" y="2418368"/>
                        <a:ext cx="4318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358908"/>
              </p:ext>
            </p:extLst>
          </p:nvPr>
        </p:nvGraphicFramePr>
        <p:xfrm>
          <a:off x="4151215" y="2380268"/>
          <a:ext cx="4556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82" name="Equation" r:id="rId12" imgW="241200" imgH="228600" progId="Equation.3">
                  <p:embed/>
                </p:oleObj>
              </mc:Choice>
              <mc:Fallback>
                <p:oleObj name="Equation" r:id="rId12" imgW="241200" imgH="228600" progId="Equation.3">
                  <p:embed/>
                  <p:pic>
                    <p:nvPicPr>
                      <p:cNvPr id="1239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215" y="2380268"/>
                        <a:ext cx="45561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574963"/>
              </p:ext>
            </p:extLst>
          </p:nvPr>
        </p:nvGraphicFramePr>
        <p:xfrm>
          <a:off x="419002" y="3789968"/>
          <a:ext cx="3581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83" name="Equation" r:id="rId14" imgW="2387520" imgH="330120" progId="Equation.3">
                  <p:embed/>
                </p:oleObj>
              </mc:Choice>
              <mc:Fallback>
                <p:oleObj name="Equation" r:id="rId14" imgW="2387520" imgH="330120" progId="Equation.3">
                  <p:embed/>
                  <p:pic>
                    <p:nvPicPr>
                      <p:cNvPr id="9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02" y="3789968"/>
                        <a:ext cx="35814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997820"/>
              </p:ext>
            </p:extLst>
          </p:nvPr>
        </p:nvGraphicFramePr>
        <p:xfrm>
          <a:off x="628650" y="4418013"/>
          <a:ext cx="299085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84" name="Equation" r:id="rId16" imgW="1993680" imgH="1447560" progId="Equation.DSMT4">
                  <p:embed/>
                </p:oleObj>
              </mc:Choice>
              <mc:Fallback>
                <p:oleObj name="Equation" r:id="rId16" imgW="1993680" imgH="1447560" progId="Equation.DSMT4">
                  <p:embed/>
                  <p:pic>
                    <p:nvPicPr>
                      <p:cNvPr id="1239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4418013"/>
                        <a:ext cx="2990850" cy="217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2295427" y="6075968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Hebb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Rule)</a:t>
            </a:r>
          </a:p>
        </p:txBody>
      </p:sp>
      <p:sp>
        <p:nvSpPr>
          <p:cNvPr id="101" name="Freeform 100"/>
          <p:cNvSpPr/>
          <p:nvPr/>
        </p:nvSpPr>
        <p:spPr>
          <a:xfrm>
            <a:off x="2034872" y="6111610"/>
            <a:ext cx="2271252" cy="647290"/>
          </a:xfrm>
          <a:custGeom>
            <a:avLst/>
            <a:gdLst>
              <a:gd name="connsiteX0" fmla="*/ 0 w 2271252"/>
              <a:gd name="connsiteY0" fmla="*/ 422787 h 647290"/>
              <a:gd name="connsiteX1" fmla="*/ 216310 w 2271252"/>
              <a:gd name="connsiteY1" fmla="*/ 530942 h 647290"/>
              <a:gd name="connsiteX2" fmla="*/ 845574 w 2271252"/>
              <a:gd name="connsiteY2" fmla="*/ 639097 h 647290"/>
              <a:gd name="connsiteX3" fmla="*/ 1612490 w 2271252"/>
              <a:gd name="connsiteY3" fmla="*/ 540774 h 647290"/>
              <a:gd name="connsiteX4" fmla="*/ 2271252 w 2271252"/>
              <a:gd name="connsiteY4" fmla="*/ 0 h 64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252" h="647290">
                <a:moveTo>
                  <a:pt x="0" y="422787"/>
                </a:moveTo>
                <a:cubicBezTo>
                  <a:pt x="37690" y="458838"/>
                  <a:pt x="75381" y="494890"/>
                  <a:pt x="216310" y="530942"/>
                </a:cubicBezTo>
                <a:cubicBezTo>
                  <a:pt x="357239" y="566994"/>
                  <a:pt x="612877" y="637458"/>
                  <a:pt x="845574" y="639097"/>
                </a:cubicBezTo>
                <a:cubicBezTo>
                  <a:pt x="1078271" y="640736"/>
                  <a:pt x="1374877" y="647290"/>
                  <a:pt x="1612490" y="540774"/>
                </a:cubicBezTo>
                <a:cubicBezTo>
                  <a:pt x="1850103" y="434258"/>
                  <a:pt x="2060677" y="217129"/>
                  <a:pt x="2271252" y="0"/>
                </a:cubicBezTo>
              </a:path>
            </a:pathLst>
          </a:custGeom>
          <a:ln w="25400">
            <a:solidFill>
              <a:srgbClr val="333399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3781327" y="5313968"/>
            <a:ext cx="267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same as the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correlation matrix memory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rot="10800000">
            <a:off x="3438427" y="4894868"/>
            <a:ext cx="876300" cy="457200"/>
          </a:xfrm>
          <a:prstGeom prst="straightConnector1">
            <a:avLst/>
          </a:pr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381527" y="3142268"/>
            <a:ext cx="36279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weights associate each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with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itself.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the system is started with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it recovers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over a few iterations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→ Attractor Network</a:t>
            </a:r>
          </a:p>
        </p:txBody>
      </p:sp>
      <p:graphicFrame>
        <p:nvGraphicFramePr>
          <p:cNvPr id="1239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775443"/>
              </p:ext>
            </p:extLst>
          </p:nvPr>
        </p:nvGraphicFramePr>
        <p:xfrm>
          <a:off x="8010427" y="3675668"/>
          <a:ext cx="876300" cy="335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85" name="Equation" r:id="rId18" imgW="596880" imgH="228600" progId="Equation.3">
                  <p:embed/>
                </p:oleObj>
              </mc:Choice>
              <mc:Fallback>
                <p:oleObj name="Equation" r:id="rId18" imgW="596880" imgH="228600" progId="Equation.3">
                  <p:embed/>
                  <p:pic>
                    <p:nvPicPr>
                      <p:cNvPr id="1239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0427" y="3675668"/>
                        <a:ext cx="876300" cy="3354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Left Brace 68"/>
          <p:cNvSpPr/>
          <p:nvPr/>
        </p:nvSpPr>
        <p:spPr>
          <a:xfrm rot="16200000">
            <a:off x="2543077" y="4723418"/>
            <a:ext cx="304800" cy="1333500"/>
          </a:xfrm>
          <a:prstGeom prst="leftBrace">
            <a:avLst>
              <a:gd name="adj1" fmla="val 61274"/>
              <a:gd name="adj2" fmla="val 5134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2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1485900" y="4876800"/>
            <a:ext cx="5067300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71500" y="2324100"/>
            <a:ext cx="7398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Attractor: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 invariant set in phase space towards which a dynamical system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 is attracted from certain initial conditions.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e.g.  a stable fixed point or stable limit cycle.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" y="914400"/>
            <a:ext cx="7337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Invariant set: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set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phase space such that if the system is in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at time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,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      it remains in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for  all time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e.g. an equilibrium point.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95300" y="3687725"/>
            <a:ext cx="7320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Basin of attraction: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basin of attraction for an attractor,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is the set of all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	 initial conditions from which a system is attracted to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76" name="Freeform 75"/>
          <p:cNvSpPr/>
          <p:nvPr/>
        </p:nvSpPr>
        <p:spPr>
          <a:xfrm>
            <a:off x="2802194" y="4984955"/>
            <a:ext cx="268748" cy="1465006"/>
          </a:xfrm>
          <a:custGeom>
            <a:avLst/>
            <a:gdLst>
              <a:gd name="connsiteX0" fmla="*/ 78658 w 268748"/>
              <a:gd name="connsiteY0" fmla="*/ 0 h 1465006"/>
              <a:gd name="connsiteX1" fmla="*/ 186812 w 268748"/>
              <a:gd name="connsiteY1" fmla="*/ 324464 h 1465006"/>
              <a:gd name="connsiteX2" fmla="*/ 265471 w 268748"/>
              <a:gd name="connsiteY2" fmla="*/ 717755 h 1465006"/>
              <a:gd name="connsiteX3" fmla="*/ 167148 w 268748"/>
              <a:gd name="connsiteY3" fmla="*/ 1238864 h 1465006"/>
              <a:gd name="connsiteX4" fmla="*/ 0 w 268748"/>
              <a:gd name="connsiteY4" fmla="*/ 1465006 h 146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748" h="1465006">
                <a:moveTo>
                  <a:pt x="78658" y="0"/>
                </a:moveTo>
                <a:cubicBezTo>
                  <a:pt x="117167" y="102419"/>
                  <a:pt x="155677" y="204838"/>
                  <a:pt x="186812" y="324464"/>
                </a:cubicBezTo>
                <a:cubicBezTo>
                  <a:pt x="217947" y="444090"/>
                  <a:pt x="268748" y="565355"/>
                  <a:pt x="265471" y="717755"/>
                </a:cubicBezTo>
                <a:cubicBezTo>
                  <a:pt x="262194" y="870155"/>
                  <a:pt x="211393" y="1114322"/>
                  <a:pt x="167148" y="1238864"/>
                </a:cubicBezTo>
                <a:cubicBezTo>
                  <a:pt x="122903" y="1363406"/>
                  <a:pt x="61451" y="1414206"/>
                  <a:pt x="0" y="1465006"/>
                </a:cubicBezTo>
              </a:path>
            </a:pathLst>
          </a:cu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3765755" y="4896465"/>
            <a:ext cx="1199535" cy="1602658"/>
          </a:xfrm>
          <a:custGeom>
            <a:avLst/>
            <a:gdLst>
              <a:gd name="connsiteX0" fmla="*/ 0 w 1199535"/>
              <a:gd name="connsiteY0" fmla="*/ 0 h 1602658"/>
              <a:gd name="connsiteX1" fmla="*/ 108155 w 1199535"/>
              <a:gd name="connsiteY1" fmla="*/ 275303 h 1602658"/>
              <a:gd name="connsiteX2" fmla="*/ 334297 w 1199535"/>
              <a:gd name="connsiteY2" fmla="*/ 796412 h 1602658"/>
              <a:gd name="connsiteX3" fmla="*/ 570271 w 1199535"/>
              <a:gd name="connsiteY3" fmla="*/ 1150374 h 1602658"/>
              <a:gd name="connsiteX4" fmla="*/ 973393 w 1199535"/>
              <a:gd name="connsiteY4" fmla="*/ 1524000 h 1602658"/>
              <a:gd name="connsiteX5" fmla="*/ 1199535 w 1199535"/>
              <a:gd name="connsiteY5" fmla="*/ 1602658 h 160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9535" h="1602658">
                <a:moveTo>
                  <a:pt x="0" y="0"/>
                </a:moveTo>
                <a:cubicBezTo>
                  <a:pt x="26219" y="71284"/>
                  <a:pt x="52439" y="142568"/>
                  <a:pt x="108155" y="275303"/>
                </a:cubicBezTo>
                <a:cubicBezTo>
                  <a:pt x="163871" y="408038"/>
                  <a:pt x="257278" y="650567"/>
                  <a:pt x="334297" y="796412"/>
                </a:cubicBezTo>
                <a:cubicBezTo>
                  <a:pt x="411316" y="942257"/>
                  <a:pt x="463755" y="1029109"/>
                  <a:pt x="570271" y="1150374"/>
                </a:cubicBezTo>
                <a:cubicBezTo>
                  <a:pt x="676787" y="1271639"/>
                  <a:pt x="868516" y="1448619"/>
                  <a:pt x="973393" y="1524000"/>
                </a:cubicBezTo>
                <a:cubicBezTo>
                  <a:pt x="1078270" y="1599381"/>
                  <a:pt x="1138902" y="1601019"/>
                  <a:pt x="1199535" y="1602658"/>
                </a:cubicBezTo>
              </a:path>
            </a:pathLst>
          </a:cu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5142271" y="5043948"/>
            <a:ext cx="322825" cy="1425678"/>
          </a:xfrm>
          <a:custGeom>
            <a:avLst/>
            <a:gdLst>
              <a:gd name="connsiteX0" fmla="*/ 314632 w 322825"/>
              <a:gd name="connsiteY0" fmla="*/ 0 h 1425678"/>
              <a:gd name="connsiteX1" fmla="*/ 314632 w 322825"/>
              <a:gd name="connsiteY1" fmla="*/ 196646 h 1425678"/>
              <a:gd name="connsiteX2" fmla="*/ 265471 w 322825"/>
              <a:gd name="connsiteY2" fmla="*/ 481781 h 1425678"/>
              <a:gd name="connsiteX3" fmla="*/ 157316 w 322825"/>
              <a:gd name="connsiteY3" fmla="*/ 1022555 h 1425678"/>
              <a:gd name="connsiteX4" fmla="*/ 0 w 322825"/>
              <a:gd name="connsiteY4" fmla="*/ 1425678 h 142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825" h="1425678">
                <a:moveTo>
                  <a:pt x="314632" y="0"/>
                </a:moveTo>
                <a:cubicBezTo>
                  <a:pt x="318728" y="58174"/>
                  <a:pt x="322825" y="116349"/>
                  <a:pt x="314632" y="196646"/>
                </a:cubicBezTo>
                <a:cubicBezTo>
                  <a:pt x="306439" y="276943"/>
                  <a:pt x="291690" y="344130"/>
                  <a:pt x="265471" y="481781"/>
                </a:cubicBezTo>
                <a:cubicBezTo>
                  <a:pt x="239252" y="619432"/>
                  <a:pt x="201561" y="865239"/>
                  <a:pt x="157316" y="1022555"/>
                </a:cubicBezTo>
                <a:cubicBezTo>
                  <a:pt x="113071" y="1179871"/>
                  <a:pt x="56535" y="1302774"/>
                  <a:pt x="0" y="1425678"/>
                </a:cubicBezTo>
              </a:path>
            </a:pathLst>
          </a:cu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>
            <a:off x="2182761" y="5466735"/>
            <a:ext cx="629265" cy="757084"/>
          </a:xfrm>
          <a:custGeom>
            <a:avLst/>
            <a:gdLst>
              <a:gd name="connsiteX0" fmla="*/ 629265 w 629265"/>
              <a:gd name="connsiteY0" fmla="*/ 757084 h 757084"/>
              <a:gd name="connsiteX1" fmla="*/ 324465 w 629265"/>
              <a:gd name="connsiteY1" fmla="*/ 530942 h 757084"/>
              <a:gd name="connsiteX2" fmla="*/ 58994 w 629265"/>
              <a:gd name="connsiteY2" fmla="*/ 167149 h 757084"/>
              <a:gd name="connsiteX3" fmla="*/ 0 w 629265"/>
              <a:gd name="connsiteY3" fmla="*/ 0 h 75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265" h="757084">
                <a:moveTo>
                  <a:pt x="629265" y="757084"/>
                </a:moveTo>
                <a:cubicBezTo>
                  <a:pt x="524387" y="693174"/>
                  <a:pt x="419510" y="629264"/>
                  <a:pt x="324465" y="530942"/>
                </a:cubicBezTo>
                <a:cubicBezTo>
                  <a:pt x="229420" y="432620"/>
                  <a:pt x="113072" y="255639"/>
                  <a:pt x="58994" y="167149"/>
                </a:cubicBezTo>
                <a:cubicBezTo>
                  <a:pt x="4917" y="78659"/>
                  <a:pt x="2458" y="39329"/>
                  <a:pt x="0" y="0"/>
                </a:cubicBez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2202426" y="5388077"/>
            <a:ext cx="698090" cy="39329"/>
          </a:xfrm>
          <a:custGeom>
            <a:avLst/>
            <a:gdLst>
              <a:gd name="connsiteX0" fmla="*/ 698090 w 698090"/>
              <a:gd name="connsiteY0" fmla="*/ 39329 h 39329"/>
              <a:gd name="connsiteX1" fmla="*/ 393290 w 698090"/>
              <a:gd name="connsiteY1" fmla="*/ 19665 h 39329"/>
              <a:gd name="connsiteX2" fmla="*/ 0 w 698090"/>
              <a:gd name="connsiteY2" fmla="*/ 0 h 39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090" h="39329">
                <a:moveTo>
                  <a:pt x="698090" y="39329"/>
                </a:moveTo>
                <a:lnTo>
                  <a:pt x="393290" y="19665"/>
                </a:lnTo>
                <a:lnTo>
                  <a:pt x="0" y="0"/>
                </a:ln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2212258" y="5063613"/>
            <a:ext cx="599768" cy="235974"/>
          </a:xfrm>
          <a:custGeom>
            <a:avLst/>
            <a:gdLst>
              <a:gd name="connsiteX0" fmla="*/ 599768 w 599768"/>
              <a:gd name="connsiteY0" fmla="*/ 0 h 235974"/>
              <a:gd name="connsiteX1" fmla="*/ 403123 w 599768"/>
              <a:gd name="connsiteY1" fmla="*/ 58993 h 235974"/>
              <a:gd name="connsiteX2" fmla="*/ 117987 w 599768"/>
              <a:gd name="connsiteY2" fmla="*/ 157316 h 235974"/>
              <a:gd name="connsiteX3" fmla="*/ 0 w 599768"/>
              <a:gd name="connsiteY3" fmla="*/ 235974 h 23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768" h="235974">
                <a:moveTo>
                  <a:pt x="599768" y="0"/>
                </a:moveTo>
                <a:cubicBezTo>
                  <a:pt x="535039" y="19664"/>
                  <a:pt x="483420" y="32774"/>
                  <a:pt x="403123" y="58993"/>
                </a:cubicBezTo>
                <a:cubicBezTo>
                  <a:pt x="322826" y="85212"/>
                  <a:pt x="185174" y="127819"/>
                  <a:pt x="117987" y="157316"/>
                </a:cubicBezTo>
                <a:cubicBezTo>
                  <a:pt x="50800" y="186813"/>
                  <a:pt x="25400" y="211393"/>
                  <a:pt x="0" y="235974"/>
                </a:cubicBez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1730477" y="5496232"/>
            <a:ext cx="304800" cy="511278"/>
          </a:xfrm>
          <a:custGeom>
            <a:avLst/>
            <a:gdLst>
              <a:gd name="connsiteX0" fmla="*/ 0 w 304800"/>
              <a:gd name="connsiteY0" fmla="*/ 511278 h 511278"/>
              <a:gd name="connsiteX1" fmla="*/ 78658 w 304800"/>
              <a:gd name="connsiteY1" fmla="*/ 304800 h 511278"/>
              <a:gd name="connsiteX2" fmla="*/ 206478 w 304800"/>
              <a:gd name="connsiteY2" fmla="*/ 127820 h 511278"/>
              <a:gd name="connsiteX3" fmla="*/ 304800 w 304800"/>
              <a:gd name="connsiteY3" fmla="*/ 0 h 51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511278">
                <a:moveTo>
                  <a:pt x="0" y="511278"/>
                </a:moveTo>
                <a:cubicBezTo>
                  <a:pt x="22122" y="439994"/>
                  <a:pt x="44245" y="368710"/>
                  <a:pt x="78658" y="304800"/>
                </a:cubicBezTo>
                <a:cubicBezTo>
                  <a:pt x="113071" y="240890"/>
                  <a:pt x="168788" y="178620"/>
                  <a:pt x="206478" y="127820"/>
                </a:cubicBezTo>
                <a:cubicBezTo>
                  <a:pt x="244168" y="77020"/>
                  <a:pt x="274484" y="38510"/>
                  <a:pt x="304800" y="0"/>
                </a:cubicBez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/>
          <p:cNvSpPr/>
          <p:nvPr/>
        </p:nvSpPr>
        <p:spPr>
          <a:xfrm>
            <a:off x="1573161" y="5378245"/>
            <a:ext cx="471949" cy="324465"/>
          </a:xfrm>
          <a:custGeom>
            <a:avLst/>
            <a:gdLst>
              <a:gd name="connsiteX0" fmla="*/ 0 w 471949"/>
              <a:gd name="connsiteY0" fmla="*/ 324465 h 324465"/>
              <a:gd name="connsiteX1" fmla="*/ 127820 w 471949"/>
              <a:gd name="connsiteY1" fmla="*/ 176981 h 324465"/>
              <a:gd name="connsiteX2" fmla="*/ 363794 w 471949"/>
              <a:gd name="connsiteY2" fmla="*/ 29497 h 324465"/>
              <a:gd name="connsiteX3" fmla="*/ 471949 w 471949"/>
              <a:gd name="connsiteY3" fmla="*/ 0 h 32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949" h="324465">
                <a:moveTo>
                  <a:pt x="0" y="324465"/>
                </a:moveTo>
                <a:cubicBezTo>
                  <a:pt x="33594" y="275303"/>
                  <a:pt x="67188" y="226142"/>
                  <a:pt x="127820" y="176981"/>
                </a:cubicBezTo>
                <a:cubicBezTo>
                  <a:pt x="188452" y="127820"/>
                  <a:pt x="306439" y="58994"/>
                  <a:pt x="363794" y="29497"/>
                </a:cubicBezTo>
                <a:cubicBezTo>
                  <a:pt x="421149" y="0"/>
                  <a:pt x="446549" y="0"/>
                  <a:pt x="471949" y="0"/>
                </a:cubicBez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>
            <a:off x="3736258" y="5456903"/>
            <a:ext cx="167148" cy="678426"/>
          </a:xfrm>
          <a:custGeom>
            <a:avLst/>
            <a:gdLst>
              <a:gd name="connsiteX0" fmla="*/ 167148 w 167148"/>
              <a:gd name="connsiteY0" fmla="*/ 0 h 678426"/>
              <a:gd name="connsiteX1" fmla="*/ 108155 w 167148"/>
              <a:gd name="connsiteY1" fmla="*/ 176981 h 678426"/>
              <a:gd name="connsiteX2" fmla="*/ 19665 w 167148"/>
              <a:gd name="connsiteY2" fmla="*/ 550607 h 678426"/>
              <a:gd name="connsiteX3" fmla="*/ 0 w 167148"/>
              <a:gd name="connsiteY3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48" h="678426">
                <a:moveTo>
                  <a:pt x="167148" y="0"/>
                </a:moveTo>
                <a:cubicBezTo>
                  <a:pt x="149942" y="42606"/>
                  <a:pt x="132736" y="85213"/>
                  <a:pt x="108155" y="176981"/>
                </a:cubicBezTo>
                <a:cubicBezTo>
                  <a:pt x="83575" y="268749"/>
                  <a:pt x="37691" y="467033"/>
                  <a:pt x="19665" y="550607"/>
                </a:cubicBezTo>
                <a:cubicBezTo>
                  <a:pt x="1639" y="634181"/>
                  <a:pt x="819" y="656303"/>
                  <a:pt x="0" y="678426"/>
                </a:cubicBez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/>
          <p:cNvSpPr/>
          <p:nvPr/>
        </p:nvSpPr>
        <p:spPr>
          <a:xfrm>
            <a:off x="3106994" y="5663381"/>
            <a:ext cx="481780" cy="511277"/>
          </a:xfrm>
          <a:custGeom>
            <a:avLst/>
            <a:gdLst>
              <a:gd name="connsiteX0" fmla="*/ 0 w 481780"/>
              <a:gd name="connsiteY0" fmla="*/ 0 h 511277"/>
              <a:gd name="connsiteX1" fmla="*/ 186812 w 481780"/>
              <a:gd name="connsiteY1" fmla="*/ 186813 h 511277"/>
              <a:gd name="connsiteX2" fmla="*/ 481780 w 481780"/>
              <a:gd name="connsiteY2" fmla="*/ 511277 h 51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780" h="511277">
                <a:moveTo>
                  <a:pt x="0" y="0"/>
                </a:moveTo>
                <a:cubicBezTo>
                  <a:pt x="53257" y="50800"/>
                  <a:pt x="106515" y="101600"/>
                  <a:pt x="186812" y="186813"/>
                </a:cubicBezTo>
                <a:cubicBezTo>
                  <a:pt x="267109" y="272026"/>
                  <a:pt x="374444" y="391651"/>
                  <a:pt x="481780" y="511277"/>
                </a:cubicBez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>
            <a:off x="3775587" y="6302477"/>
            <a:ext cx="707923" cy="117988"/>
          </a:xfrm>
          <a:custGeom>
            <a:avLst/>
            <a:gdLst>
              <a:gd name="connsiteX0" fmla="*/ 707923 w 707923"/>
              <a:gd name="connsiteY0" fmla="*/ 117988 h 117988"/>
              <a:gd name="connsiteX1" fmla="*/ 550607 w 707923"/>
              <a:gd name="connsiteY1" fmla="*/ 78658 h 117988"/>
              <a:gd name="connsiteX2" fmla="*/ 324465 w 707923"/>
              <a:gd name="connsiteY2" fmla="*/ 58994 h 117988"/>
              <a:gd name="connsiteX3" fmla="*/ 147484 w 707923"/>
              <a:gd name="connsiteY3" fmla="*/ 39329 h 117988"/>
              <a:gd name="connsiteX4" fmla="*/ 0 w 707923"/>
              <a:gd name="connsiteY4" fmla="*/ 0 h 11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923" h="117988">
                <a:moveTo>
                  <a:pt x="707923" y="117988"/>
                </a:moveTo>
                <a:cubicBezTo>
                  <a:pt x="661220" y="103239"/>
                  <a:pt x="614517" y="88490"/>
                  <a:pt x="550607" y="78658"/>
                </a:cubicBezTo>
                <a:cubicBezTo>
                  <a:pt x="486697" y="68826"/>
                  <a:pt x="391652" y="65549"/>
                  <a:pt x="324465" y="58994"/>
                </a:cubicBezTo>
                <a:cubicBezTo>
                  <a:pt x="257278" y="52439"/>
                  <a:pt x="201561" y="49161"/>
                  <a:pt x="147484" y="39329"/>
                </a:cubicBezTo>
                <a:cubicBezTo>
                  <a:pt x="93407" y="29497"/>
                  <a:pt x="46703" y="14748"/>
                  <a:pt x="0" y="0"/>
                </a:cubicBez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>
            <a:off x="2989006" y="6292645"/>
            <a:ext cx="589936" cy="98323"/>
          </a:xfrm>
          <a:custGeom>
            <a:avLst/>
            <a:gdLst>
              <a:gd name="connsiteX0" fmla="*/ 0 w 589936"/>
              <a:gd name="connsiteY0" fmla="*/ 98323 h 98323"/>
              <a:gd name="connsiteX1" fmla="*/ 147484 w 589936"/>
              <a:gd name="connsiteY1" fmla="*/ 78658 h 98323"/>
              <a:gd name="connsiteX2" fmla="*/ 422788 w 589936"/>
              <a:gd name="connsiteY2" fmla="*/ 49161 h 98323"/>
              <a:gd name="connsiteX3" fmla="*/ 589936 w 589936"/>
              <a:gd name="connsiteY3" fmla="*/ 0 h 9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936" h="98323">
                <a:moveTo>
                  <a:pt x="0" y="98323"/>
                </a:moveTo>
                <a:lnTo>
                  <a:pt x="147484" y="78658"/>
                </a:lnTo>
                <a:cubicBezTo>
                  <a:pt x="217949" y="70464"/>
                  <a:pt x="349046" y="62271"/>
                  <a:pt x="422788" y="49161"/>
                </a:cubicBezTo>
                <a:cubicBezTo>
                  <a:pt x="496530" y="36051"/>
                  <a:pt x="543233" y="18025"/>
                  <a:pt x="589936" y="0"/>
                </a:cubicBez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/>
          <p:cNvSpPr/>
          <p:nvPr/>
        </p:nvSpPr>
        <p:spPr>
          <a:xfrm>
            <a:off x="4021394" y="5214374"/>
            <a:ext cx="825909" cy="45884"/>
          </a:xfrm>
          <a:custGeom>
            <a:avLst/>
            <a:gdLst>
              <a:gd name="connsiteX0" fmla="*/ 0 w 825909"/>
              <a:gd name="connsiteY0" fmla="*/ 45884 h 45884"/>
              <a:gd name="connsiteX1" fmla="*/ 344129 w 825909"/>
              <a:gd name="connsiteY1" fmla="*/ 6555 h 45884"/>
              <a:gd name="connsiteX2" fmla="*/ 825909 w 825909"/>
              <a:gd name="connsiteY2" fmla="*/ 6555 h 4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909" h="45884">
                <a:moveTo>
                  <a:pt x="0" y="45884"/>
                </a:moveTo>
                <a:cubicBezTo>
                  <a:pt x="103239" y="29497"/>
                  <a:pt x="206478" y="13110"/>
                  <a:pt x="344129" y="6555"/>
                </a:cubicBezTo>
                <a:cubicBezTo>
                  <a:pt x="481781" y="0"/>
                  <a:pt x="653845" y="3277"/>
                  <a:pt x="825909" y="6555"/>
                </a:cubicBez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4375355" y="5358581"/>
            <a:ext cx="491613" cy="599767"/>
          </a:xfrm>
          <a:custGeom>
            <a:avLst/>
            <a:gdLst>
              <a:gd name="connsiteX0" fmla="*/ 0 w 491613"/>
              <a:gd name="connsiteY0" fmla="*/ 599767 h 599767"/>
              <a:gd name="connsiteX1" fmla="*/ 265471 w 491613"/>
              <a:gd name="connsiteY1" fmla="*/ 324464 h 599767"/>
              <a:gd name="connsiteX2" fmla="*/ 491613 w 491613"/>
              <a:gd name="connsiteY2" fmla="*/ 0 h 59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613" h="599767">
                <a:moveTo>
                  <a:pt x="0" y="599767"/>
                </a:moveTo>
                <a:cubicBezTo>
                  <a:pt x="91768" y="512096"/>
                  <a:pt x="183536" y="424425"/>
                  <a:pt x="265471" y="324464"/>
                </a:cubicBezTo>
                <a:cubicBezTo>
                  <a:pt x="347406" y="224503"/>
                  <a:pt x="419509" y="112251"/>
                  <a:pt x="491613" y="0"/>
                </a:cubicBez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0"/>
          <p:cNvSpPr/>
          <p:nvPr/>
        </p:nvSpPr>
        <p:spPr>
          <a:xfrm>
            <a:off x="4778477" y="5338916"/>
            <a:ext cx="176981" cy="983226"/>
          </a:xfrm>
          <a:custGeom>
            <a:avLst/>
            <a:gdLst>
              <a:gd name="connsiteX0" fmla="*/ 0 w 176981"/>
              <a:gd name="connsiteY0" fmla="*/ 983226 h 983226"/>
              <a:gd name="connsiteX1" fmla="*/ 127820 w 176981"/>
              <a:gd name="connsiteY1" fmla="*/ 471949 h 983226"/>
              <a:gd name="connsiteX2" fmla="*/ 176981 w 176981"/>
              <a:gd name="connsiteY2" fmla="*/ 0 h 983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981" h="983226">
                <a:moveTo>
                  <a:pt x="0" y="983226"/>
                </a:moveTo>
                <a:cubicBezTo>
                  <a:pt x="49161" y="809523"/>
                  <a:pt x="98323" y="635820"/>
                  <a:pt x="127820" y="471949"/>
                </a:cubicBezTo>
                <a:cubicBezTo>
                  <a:pt x="157317" y="308078"/>
                  <a:pt x="167149" y="154039"/>
                  <a:pt x="176981" y="0"/>
                </a:cubicBez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>
            <a:off x="5014452" y="5309419"/>
            <a:ext cx="175341" cy="983226"/>
          </a:xfrm>
          <a:custGeom>
            <a:avLst/>
            <a:gdLst>
              <a:gd name="connsiteX0" fmla="*/ 117987 w 175341"/>
              <a:gd name="connsiteY0" fmla="*/ 983226 h 983226"/>
              <a:gd name="connsiteX1" fmla="*/ 167148 w 175341"/>
              <a:gd name="connsiteY1" fmla="*/ 658762 h 983226"/>
              <a:gd name="connsiteX2" fmla="*/ 147483 w 175341"/>
              <a:gd name="connsiteY2" fmla="*/ 324465 h 983226"/>
              <a:gd name="connsiteX3" fmla="*/ 0 w 175341"/>
              <a:gd name="connsiteY3" fmla="*/ 0 h 983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341" h="983226">
                <a:moveTo>
                  <a:pt x="117987" y="983226"/>
                </a:moveTo>
                <a:cubicBezTo>
                  <a:pt x="140109" y="875890"/>
                  <a:pt x="162232" y="768555"/>
                  <a:pt x="167148" y="658762"/>
                </a:cubicBezTo>
                <a:cubicBezTo>
                  <a:pt x="172064" y="548969"/>
                  <a:pt x="175341" y="434259"/>
                  <a:pt x="147483" y="324465"/>
                </a:cubicBezTo>
                <a:cubicBezTo>
                  <a:pt x="119625" y="214671"/>
                  <a:pt x="59812" y="107335"/>
                  <a:pt x="0" y="0"/>
                </a:cubicBez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4984955" y="5160296"/>
            <a:ext cx="412955" cy="31136"/>
          </a:xfrm>
          <a:custGeom>
            <a:avLst/>
            <a:gdLst>
              <a:gd name="connsiteX0" fmla="*/ 412955 w 412955"/>
              <a:gd name="connsiteY0" fmla="*/ 21304 h 31136"/>
              <a:gd name="connsiteX1" fmla="*/ 176980 w 412955"/>
              <a:gd name="connsiteY1" fmla="*/ 1639 h 31136"/>
              <a:gd name="connsiteX2" fmla="*/ 0 w 412955"/>
              <a:gd name="connsiteY2" fmla="*/ 31136 h 3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955" h="31136">
                <a:moveTo>
                  <a:pt x="412955" y="21304"/>
                </a:moveTo>
                <a:cubicBezTo>
                  <a:pt x="329380" y="10652"/>
                  <a:pt x="245806" y="0"/>
                  <a:pt x="176980" y="1639"/>
                </a:cubicBezTo>
                <a:cubicBezTo>
                  <a:pt x="108154" y="3278"/>
                  <a:pt x="54077" y="17207"/>
                  <a:pt x="0" y="31136"/>
                </a:cubicBez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/>
          <p:cNvSpPr/>
          <p:nvPr/>
        </p:nvSpPr>
        <p:spPr>
          <a:xfrm>
            <a:off x="4847302" y="4965290"/>
            <a:ext cx="67597" cy="216310"/>
          </a:xfrm>
          <a:custGeom>
            <a:avLst/>
            <a:gdLst>
              <a:gd name="connsiteX0" fmla="*/ 0 w 58994"/>
              <a:gd name="connsiteY0" fmla="*/ 0 h 147484"/>
              <a:gd name="connsiteX1" fmla="*/ 58994 w 58994"/>
              <a:gd name="connsiteY1" fmla="*/ 147484 h 147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994" h="147484">
                <a:moveTo>
                  <a:pt x="0" y="0"/>
                </a:moveTo>
                <a:lnTo>
                  <a:pt x="58994" y="147484"/>
                </a:ln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5535561" y="5417574"/>
            <a:ext cx="737420" cy="811161"/>
          </a:xfrm>
          <a:custGeom>
            <a:avLst/>
            <a:gdLst>
              <a:gd name="connsiteX0" fmla="*/ 737420 w 737420"/>
              <a:gd name="connsiteY0" fmla="*/ 0 h 811161"/>
              <a:gd name="connsiteX1" fmla="*/ 452284 w 737420"/>
              <a:gd name="connsiteY1" fmla="*/ 481781 h 811161"/>
              <a:gd name="connsiteX2" fmla="*/ 167149 w 737420"/>
              <a:gd name="connsiteY2" fmla="*/ 757084 h 811161"/>
              <a:gd name="connsiteX3" fmla="*/ 0 w 737420"/>
              <a:gd name="connsiteY3" fmla="*/ 806245 h 81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7420" h="811161">
                <a:moveTo>
                  <a:pt x="737420" y="0"/>
                </a:moveTo>
                <a:cubicBezTo>
                  <a:pt x="642374" y="177800"/>
                  <a:pt x="547329" y="355600"/>
                  <a:pt x="452284" y="481781"/>
                </a:cubicBezTo>
                <a:cubicBezTo>
                  <a:pt x="357239" y="607962"/>
                  <a:pt x="242530" y="703007"/>
                  <a:pt x="167149" y="757084"/>
                </a:cubicBezTo>
                <a:cubicBezTo>
                  <a:pt x="91768" y="811161"/>
                  <a:pt x="45884" y="808703"/>
                  <a:pt x="0" y="806245"/>
                </a:cubicBez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5466735" y="5525729"/>
            <a:ext cx="50801" cy="580103"/>
          </a:xfrm>
          <a:custGeom>
            <a:avLst/>
            <a:gdLst>
              <a:gd name="connsiteX0" fmla="*/ 0 w 50801"/>
              <a:gd name="connsiteY0" fmla="*/ 0 h 580103"/>
              <a:gd name="connsiteX1" fmla="*/ 49162 w 50801"/>
              <a:gd name="connsiteY1" fmla="*/ 196645 h 580103"/>
              <a:gd name="connsiteX2" fmla="*/ 9833 w 50801"/>
              <a:gd name="connsiteY2" fmla="*/ 580103 h 58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1" h="580103">
                <a:moveTo>
                  <a:pt x="0" y="0"/>
                </a:moveTo>
                <a:cubicBezTo>
                  <a:pt x="23761" y="49980"/>
                  <a:pt x="47523" y="99961"/>
                  <a:pt x="49162" y="196645"/>
                </a:cubicBezTo>
                <a:cubicBezTo>
                  <a:pt x="50801" y="293329"/>
                  <a:pt x="30317" y="436716"/>
                  <a:pt x="9833" y="580103"/>
                </a:cubicBez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/>
          <p:cNvSpPr/>
          <p:nvPr/>
        </p:nvSpPr>
        <p:spPr>
          <a:xfrm>
            <a:off x="5191432" y="6312310"/>
            <a:ext cx="186813" cy="117987"/>
          </a:xfrm>
          <a:custGeom>
            <a:avLst/>
            <a:gdLst>
              <a:gd name="connsiteX0" fmla="*/ 0 w 186813"/>
              <a:gd name="connsiteY0" fmla="*/ 117987 h 117987"/>
              <a:gd name="connsiteX1" fmla="*/ 108155 w 186813"/>
              <a:gd name="connsiteY1" fmla="*/ 78658 h 117987"/>
              <a:gd name="connsiteX2" fmla="*/ 186813 w 186813"/>
              <a:gd name="connsiteY2" fmla="*/ 0 h 11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813" h="117987">
                <a:moveTo>
                  <a:pt x="0" y="117987"/>
                </a:moveTo>
                <a:cubicBezTo>
                  <a:pt x="38510" y="108154"/>
                  <a:pt x="77020" y="98322"/>
                  <a:pt x="108155" y="78658"/>
                </a:cubicBezTo>
                <a:cubicBezTo>
                  <a:pt x="139290" y="58994"/>
                  <a:pt x="163051" y="29497"/>
                  <a:pt x="186813" y="0"/>
                </a:cubicBez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6819900" y="4724400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phase space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62000" y="61341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basin 1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286500" y="63246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basin 4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890280" y="442543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basin 3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324100" y="6488668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basin 2</a:t>
            </a:r>
          </a:p>
        </p:txBody>
      </p:sp>
      <p:cxnSp>
        <p:nvCxnSpPr>
          <p:cNvPr id="128" name="Straight Arrow Connector 127"/>
          <p:cNvCxnSpPr>
            <a:stCxn id="118" idx="1"/>
          </p:cNvCxnSpPr>
          <p:nvPr/>
        </p:nvCxnSpPr>
        <p:spPr>
          <a:xfrm rot="10800000" flipV="1">
            <a:off x="6210300" y="4909066"/>
            <a:ext cx="609600" cy="272534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057400" y="5295900"/>
            <a:ext cx="114300" cy="114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410200" y="6134100"/>
            <a:ext cx="114300" cy="114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876800" y="5219700"/>
            <a:ext cx="114300" cy="114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619500" y="6172200"/>
            <a:ext cx="114300" cy="1143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607103" y="6007510"/>
            <a:ext cx="564597" cy="294967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2" idx="3"/>
          </p:cNvCxnSpPr>
          <p:nvPr/>
        </p:nvCxnSpPr>
        <p:spPr>
          <a:xfrm flipV="1">
            <a:off x="3169203" y="6430297"/>
            <a:ext cx="564597" cy="243037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6108200" y="5958348"/>
            <a:ext cx="324645" cy="41112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434349" y="4724400"/>
            <a:ext cx="412953" cy="319548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530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190527" y="1084868"/>
            <a:ext cx="6090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Recurrent associative memories learn by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embedding the desired</a:t>
            </a:r>
          </a:p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memory patterns as attractors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the network dynamics.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66727" y="2342168"/>
            <a:ext cx="62247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Given an initial pattern,         , the network relaxes to the attractor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whose basin of attraction includes         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       →  pattern completion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             pattern recall</a:t>
            </a:r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954713"/>
              </p:ext>
            </p:extLst>
          </p:nvPr>
        </p:nvGraphicFramePr>
        <p:xfrm>
          <a:off x="3552727" y="2342168"/>
          <a:ext cx="475129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52" name="Equation" r:id="rId4" imgW="304560" imgH="215640" progId="Equation.3">
                  <p:embed/>
                </p:oleObj>
              </mc:Choice>
              <mc:Fallback>
                <p:oleObj name="Equation" r:id="rId4" imgW="304560" imgH="215640" progId="Equation.3">
                  <p:embed/>
                  <p:pic>
                    <p:nvPicPr>
                      <p:cNvPr id="44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727" y="2342168"/>
                        <a:ext cx="475129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188564"/>
              </p:ext>
            </p:extLst>
          </p:nvPr>
        </p:nvGraphicFramePr>
        <p:xfrm>
          <a:off x="4695727" y="2608868"/>
          <a:ext cx="47466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53" name="Equation" r:id="rId6" imgW="304560" imgH="215640" progId="Equation.3">
                  <p:embed/>
                </p:oleObj>
              </mc:Choice>
              <mc:Fallback>
                <p:oleObj name="Equation" r:id="rId6" imgW="304560" imgH="215640" progId="Equation.3">
                  <p:embed/>
                  <p:pic>
                    <p:nvPicPr>
                      <p:cNvPr id="1259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727" y="2608868"/>
                        <a:ext cx="474662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495327" y="4056668"/>
            <a:ext cx="65027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Hazards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-          may not be in the desired BOA.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-  The system may have unwanted attractors (spurious memories)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817006"/>
              </p:ext>
            </p:extLst>
          </p:nvPr>
        </p:nvGraphicFramePr>
        <p:xfrm>
          <a:off x="1952527" y="4628168"/>
          <a:ext cx="47466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54" name="Equation" r:id="rId7" imgW="304560" imgH="215640" progId="Equation.3">
                  <p:embed/>
                </p:oleObj>
              </mc:Choice>
              <mc:Fallback>
                <p:oleObj name="Equation" r:id="rId7" imgW="304560" imgH="215640" progId="Equation.3">
                  <p:embed/>
                  <p:pic>
                    <p:nvPicPr>
                      <p:cNvPr id="1259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527" y="4628168"/>
                        <a:ext cx="474662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7918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990600" y="5312397"/>
            <a:ext cx="6477000" cy="10287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2912485" y="656131"/>
            <a:ext cx="27077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Network Dynamics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19100" y="1121397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Synchronous Updating</a:t>
            </a:r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767802"/>
              </p:ext>
            </p:extLst>
          </p:nvPr>
        </p:nvGraphicFramePr>
        <p:xfrm>
          <a:off x="1416050" y="1625600"/>
          <a:ext cx="21351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96" name="Equation" r:id="rId4" imgW="1371600" imgH="253800" progId="Equation.DSMT4">
                  <p:embed/>
                </p:oleObj>
              </mc:Choice>
              <mc:Fallback>
                <p:oleObj name="Equation" r:id="rId4" imgW="1371600" imgH="253800" progId="Equation.DSMT4">
                  <p:embed/>
                  <p:pic>
                    <p:nvPicPr>
                      <p:cNvPr id="44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1625600"/>
                        <a:ext cx="2135188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128085"/>
              </p:ext>
            </p:extLst>
          </p:nvPr>
        </p:nvGraphicFramePr>
        <p:xfrm>
          <a:off x="1562100" y="2150097"/>
          <a:ext cx="2571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97" name="Equation" r:id="rId6" imgW="164880" imgH="228600" progId="Equation.3">
                  <p:embed/>
                </p:oleObj>
              </mc:Choice>
              <mc:Fallback>
                <p:oleObj name="Equation" r:id="rId6" imgW="164880" imgH="228600" progId="Equation.3">
                  <p:embed/>
                  <p:pic>
                    <p:nvPicPr>
                      <p:cNvPr id="1259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2150097"/>
                        <a:ext cx="257175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8200" y="2150097"/>
            <a:ext cx="478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i.e.  all      are updated in parallel at the same time</a:t>
            </a:r>
          </a:p>
        </p:txBody>
      </p:sp>
      <p:graphicFrame>
        <p:nvGraphicFramePr>
          <p:cNvPr id="12698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445374"/>
              </p:ext>
            </p:extLst>
          </p:nvPr>
        </p:nvGraphicFramePr>
        <p:xfrm>
          <a:off x="1385888" y="2692400"/>
          <a:ext cx="23145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98" name="Equation" r:id="rId8" imgW="1485720" imgH="279360" progId="Equation.DSMT4">
                  <p:embed/>
                </p:oleObj>
              </mc:Choice>
              <mc:Fallback>
                <p:oleObj name="Equation" r:id="rId8" imgW="1485720" imgH="279360" progId="Equation.DSMT4">
                  <p:embed/>
                  <p:pic>
                    <p:nvPicPr>
                      <p:cNvPr id="12698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2692400"/>
                        <a:ext cx="23145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141117"/>
              </p:ext>
            </p:extLst>
          </p:nvPr>
        </p:nvGraphicFramePr>
        <p:xfrm>
          <a:off x="4229100" y="1311897"/>
          <a:ext cx="16414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99" name="Equation" r:id="rId10" imgW="1054080" imgH="253800" progId="Equation.3">
                  <p:embed/>
                </p:oleObj>
              </mc:Choice>
              <mc:Fallback>
                <p:oleObj name="Equation" r:id="rId10" imgW="1054080" imgH="253800" progId="Equation.3">
                  <p:embed/>
                  <p:pic>
                    <p:nvPicPr>
                      <p:cNvPr id="1269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1311897"/>
                        <a:ext cx="1641475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4800" y="3369297"/>
            <a:ext cx="69215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Asynchronous updating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Bits are updated one at a time, in random order or sequentially.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	   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→ we no longer have strict synchronous time indexed by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0600" y="5350497"/>
            <a:ext cx="6385081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a recurrent network with                              (symmetric network)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Synchronous update → fixed point or 2-cycle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Asynchronous update → fixed point   </a:t>
            </a:r>
          </a:p>
        </p:txBody>
      </p:sp>
      <p:graphicFrame>
        <p:nvGraphicFramePr>
          <p:cNvPr id="1269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210223"/>
              </p:ext>
            </p:extLst>
          </p:nvPr>
        </p:nvGraphicFramePr>
        <p:xfrm>
          <a:off x="3695700" y="5388597"/>
          <a:ext cx="14636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00" name="Equation" r:id="rId12" imgW="939600" imgH="241200" progId="Equation.3">
                  <p:embed/>
                </p:oleObj>
              </mc:Choice>
              <mc:Fallback>
                <p:oleObj name="Equation" r:id="rId12" imgW="939600" imgH="241200" progId="Equation.3">
                  <p:embed/>
                  <p:pic>
                    <p:nvPicPr>
                      <p:cNvPr id="1269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5388597"/>
                        <a:ext cx="1463675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3632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2332412" y="640015"/>
            <a:ext cx="44791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Discrete-Time Hopfield Network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888158"/>
              </p:ext>
            </p:extLst>
          </p:nvPr>
        </p:nvGraphicFramePr>
        <p:xfrm>
          <a:off x="1067719" y="1235030"/>
          <a:ext cx="268165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620" name="Equation" r:id="rId4" imgW="1549080" imgH="660240" progId="Equation.3">
                  <p:embed/>
                </p:oleObj>
              </mc:Choice>
              <mc:Fallback>
                <p:oleObj name="Equation" r:id="rId4" imgW="1549080" imgH="66024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719" y="1235030"/>
                        <a:ext cx="2681653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618750"/>
              </p:ext>
            </p:extLst>
          </p:nvPr>
        </p:nvGraphicFramePr>
        <p:xfrm>
          <a:off x="4831409" y="1563943"/>
          <a:ext cx="16922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621" name="Equation" r:id="rId6" imgW="977760" imgH="241200" progId="Equation.3">
                  <p:embed/>
                </p:oleObj>
              </mc:Choice>
              <mc:Fallback>
                <p:oleObj name="Equation" r:id="rId6" imgW="977760" imgH="241200" progId="Equation.3">
                  <p:embed/>
                  <p:pic>
                    <p:nvPicPr>
                      <p:cNvPr id="1362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1409" y="1563943"/>
                        <a:ext cx="1692275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90674" y="2549950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or, defining</a:t>
            </a:r>
          </a:p>
        </p:txBody>
      </p:sp>
      <p:graphicFrame>
        <p:nvGraphicFramePr>
          <p:cNvPr id="1362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117750"/>
              </p:ext>
            </p:extLst>
          </p:nvPr>
        </p:nvGraphicFramePr>
        <p:xfrm>
          <a:off x="1895574" y="2816650"/>
          <a:ext cx="3848099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622" name="Equation" r:id="rId8" imgW="2412720" imgH="1625400" progId="Equation.3">
                  <p:embed/>
                </p:oleObj>
              </mc:Choice>
              <mc:Fallback>
                <p:oleObj name="Equation" r:id="rId8" imgW="2412720" imgH="1625400" progId="Equation.3">
                  <p:embed/>
                  <p:pic>
                    <p:nvPicPr>
                      <p:cNvPr id="1362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574" y="2816650"/>
                        <a:ext cx="3848099" cy="217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840583"/>
              </p:ext>
            </p:extLst>
          </p:nvPr>
        </p:nvGraphicFramePr>
        <p:xfrm>
          <a:off x="2009875" y="5216950"/>
          <a:ext cx="3543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623" name="Equation" r:id="rId10" imgW="1473120" imgH="482400" progId="Equation.3">
                  <p:embed/>
                </p:oleObj>
              </mc:Choice>
              <mc:Fallback>
                <p:oleObj name="Equation" r:id="rId10" imgW="1473120" imgH="482400" progId="Equation.3">
                  <p:embed/>
                  <p:pic>
                    <p:nvPicPr>
                      <p:cNvPr id="1362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875" y="5216950"/>
                        <a:ext cx="35433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238974" y="5216950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Identity matrix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5515074" y="5597950"/>
            <a:ext cx="647700" cy="1588"/>
          </a:xfrm>
          <a:prstGeom prst="straightConnector1">
            <a:avLst/>
          </a:pr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71284" y="1772700"/>
            <a:ext cx="800100" cy="1588"/>
          </a:xfrm>
          <a:prstGeom prst="straightConnector1">
            <a:avLst/>
          </a:pr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62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270177"/>
              </p:ext>
            </p:extLst>
          </p:nvPr>
        </p:nvGraphicFramePr>
        <p:xfrm>
          <a:off x="2009874" y="6131350"/>
          <a:ext cx="2667000" cy="382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624" name="Equation" r:id="rId12" imgW="1307880" imgH="241200" progId="Equation.3">
                  <p:embed/>
                </p:oleObj>
              </mc:Choice>
              <mc:Fallback>
                <p:oleObj name="Equation" r:id="rId12" imgW="1307880" imgH="241200" progId="Equation.3">
                  <p:embed/>
                  <p:pic>
                    <p:nvPicPr>
                      <p:cNvPr id="1362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874" y="6131350"/>
                        <a:ext cx="2667000" cy="3829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31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1000027" y="2683890"/>
            <a:ext cx="2628900" cy="1714500"/>
          </a:xfrm>
          <a:prstGeom prst="ellipse">
            <a:avLst/>
          </a:prstGeom>
          <a:noFill/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3297680" y="640391"/>
            <a:ext cx="2858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Associative Memory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0540" y="1280024"/>
            <a:ext cx="4371774" cy="369332"/>
          </a:xfrm>
          <a:prstGeom prst="rect">
            <a:avLst/>
          </a:prstGeom>
          <a:solidFill>
            <a:srgbClr val="00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memory which stores items by </a:t>
            </a:r>
            <a:r>
              <a:rPr lang="en-US" i="1" u="sng" dirty="0">
                <a:latin typeface="Times New Roman" pitchFamily="18" charset="0"/>
                <a:cs typeface="Times New Roman" pitchFamily="18" charset="0"/>
              </a:rPr>
              <a:t>association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3327" y="1769490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e.g.     names             faces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627" y="29886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smell               taste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04927" y="1959990"/>
            <a:ext cx="571500" cy="1588"/>
          </a:xfrm>
          <a:prstGeom prst="straightConnector1">
            <a:avLst/>
          </a:prstGeom>
          <a:ln w="25400">
            <a:solidFill>
              <a:srgbClr val="33339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990627" y="3179190"/>
            <a:ext cx="571500" cy="1588"/>
          </a:xfrm>
          <a:prstGeom prst="straightConnector1">
            <a:avLst/>
          </a:prstGeom>
          <a:ln w="25400">
            <a:solidFill>
              <a:srgbClr val="33339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04827" y="367449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shape             color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28727" y="3864990"/>
            <a:ext cx="571500" cy="1588"/>
          </a:xfrm>
          <a:prstGeom prst="straightConnector1">
            <a:avLst/>
          </a:prstGeom>
          <a:ln w="25400">
            <a:solidFill>
              <a:srgbClr val="33339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00127" y="3331590"/>
            <a:ext cx="1028700" cy="419100"/>
          </a:xfrm>
          <a:prstGeom prst="straightConnector1">
            <a:avLst/>
          </a:prstGeom>
          <a:ln w="25400">
            <a:solidFill>
              <a:srgbClr val="33339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876327" y="3331590"/>
            <a:ext cx="952500" cy="419100"/>
          </a:xfrm>
          <a:prstGeom prst="straightConnector1">
            <a:avLst/>
          </a:prstGeom>
          <a:ln w="25400">
            <a:solidFill>
              <a:srgbClr val="33339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43227" y="336969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=  apple</a:t>
            </a:r>
          </a:p>
        </p:txBody>
      </p:sp>
      <p:sp>
        <p:nvSpPr>
          <p:cNvPr id="32" name="Oval 31"/>
          <p:cNvSpPr/>
          <p:nvPr/>
        </p:nvSpPr>
        <p:spPr>
          <a:xfrm>
            <a:off x="1000027" y="4741290"/>
            <a:ext cx="2628900" cy="1714500"/>
          </a:xfrm>
          <a:prstGeom prst="ellipse">
            <a:avLst/>
          </a:prstGeom>
          <a:noFill/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28627" y="504609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part 1               part 2 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990627" y="5236590"/>
            <a:ext cx="571500" cy="1588"/>
          </a:xfrm>
          <a:prstGeom prst="straightConnector1">
            <a:avLst/>
          </a:prstGeom>
          <a:ln w="25400">
            <a:solidFill>
              <a:srgbClr val="33339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28727" y="592239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part 3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16200000" flipH="1">
            <a:off x="1685827" y="5503290"/>
            <a:ext cx="571500" cy="342900"/>
          </a:xfrm>
          <a:prstGeom prst="straightConnector1">
            <a:avLst/>
          </a:prstGeom>
          <a:ln w="25400">
            <a:solidFill>
              <a:srgbClr val="33339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 flipH="1" flipV="1">
            <a:off x="2485927" y="5541390"/>
            <a:ext cx="533400" cy="304800"/>
          </a:xfrm>
          <a:prstGeom prst="straightConnector1">
            <a:avLst/>
          </a:prstGeom>
          <a:ln w="25400">
            <a:solidFill>
              <a:srgbClr val="333399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81327" y="527469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=  object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14827" y="1693290"/>
            <a:ext cx="373050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idea is that the entire memory can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be recovered given a part of it,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e.g.   a name recalls a face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an apple’s shape and color recall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its taste and smell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14827" y="4055490"/>
            <a:ext cx="3441968" cy="923330"/>
          </a:xfrm>
          <a:prstGeom prst="rect">
            <a:avLst/>
          </a:prstGeom>
          <a:solidFill>
            <a:srgbClr val="00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will consider memories to be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represented by patterns of activity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over a group of neurons.</a:t>
            </a:r>
          </a:p>
        </p:txBody>
      </p:sp>
    </p:spTree>
    <p:extLst>
      <p:ext uri="{BB962C8B-B14F-4D97-AF65-F5344CB8AC3E}">
        <p14:creationId xmlns:p14="http://schemas.microsoft.com/office/powerpoint/2010/main" val="1732351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704654" y="6057900"/>
            <a:ext cx="5676900" cy="5715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1931415" y="631520"/>
            <a:ext cx="49408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Are the stored memories attractors?</a:t>
            </a:r>
          </a:p>
        </p:txBody>
      </p:sp>
      <p:graphicFrame>
        <p:nvGraphicFramePr>
          <p:cNvPr id="1362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332675"/>
              </p:ext>
            </p:extLst>
          </p:nvPr>
        </p:nvGraphicFramePr>
        <p:xfrm>
          <a:off x="600566" y="1722036"/>
          <a:ext cx="6329363" cy="333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654" name="Equation" r:id="rId4" imgW="3657600" imgH="1930320" progId="Equation.3">
                  <p:embed/>
                </p:oleObj>
              </mc:Choice>
              <mc:Fallback>
                <p:oleObj name="Equation" r:id="rId4" imgW="3657600" imgH="1930320" progId="Equation.3">
                  <p:embed/>
                  <p:pic>
                    <p:nvPicPr>
                      <p:cNvPr id="1362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66" y="1722036"/>
                        <a:ext cx="6329363" cy="333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22778" y="1224240"/>
            <a:ext cx="334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Case I:  Only one stored pattern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1066" y="5417736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→ if the majority of          bits match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bits,  </a:t>
            </a:r>
          </a:p>
        </p:txBody>
      </p:sp>
      <p:graphicFrame>
        <p:nvGraphicFramePr>
          <p:cNvPr id="1372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846998"/>
              </p:ext>
            </p:extLst>
          </p:nvPr>
        </p:nvGraphicFramePr>
        <p:xfrm>
          <a:off x="5085254" y="5394194"/>
          <a:ext cx="1230312" cy="40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655" name="Equation" r:id="rId6" imgW="736560" imgH="241200" progId="Equation.3">
                  <p:embed/>
                </p:oleObj>
              </mc:Choice>
              <mc:Fallback>
                <p:oleObj name="Equation" r:id="rId6" imgW="736560" imgH="241200" progId="Equation.3">
                  <p:embed/>
                  <p:pic>
                    <p:nvPicPr>
                      <p:cNvPr id="13722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5254" y="5394194"/>
                        <a:ext cx="1230312" cy="40295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387697"/>
              </p:ext>
            </p:extLst>
          </p:nvPr>
        </p:nvGraphicFramePr>
        <p:xfrm>
          <a:off x="2772266" y="5468646"/>
          <a:ext cx="416742" cy="322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656" name="Equation" r:id="rId8" imgW="279360" imgH="215640" progId="Equation.3">
                  <p:embed/>
                </p:oleObj>
              </mc:Choice>
              <mc:Fallback>
                <p:oleObj name="Equation" r:id="rId8" imgW="279360" imgH="215640" progId="Equation.3">
                  <p:embed/>
                  <p:pic>
                    <p:nvPicPr>
                      <p:cNvPr id="137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2266" y="5468646"/>
                        <a:ext cx="416742" cy="32215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142094"/>
              </p:ext>
            </p:extLst>
          </p:nvPr>
        </p:nvGraphicFramePr>
        <p:xfrm>
          <a:off x="4248641" y="5433611"/>
          <a:ext cx="3063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657" name="Equation" r:id="rId10" imgW="177480" imgH="228600" progId="Equation.3">
                  <p:embed/>
                </p:oleObj>
              </mc:Choice>
              <mc:Fallback>
                <p:oleObj name="Equation" r:id="rId10" imgW="177480" imgH="228600" progId="Equation.3">
                  <p:embed/>
                  <p:pic>
                    <p:nvPicPr>
                      <p:cNvPr id="13722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641" y="5433611"/>
                        <a:ext cx="306388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029850"/>
              </p:ext>
            </p:extLst>
          </p:nvPr>
        </p:nvGraphicFramePr>
        <p:xfrm>
          <a:off x="3870810" y="1200780"/>
          <a:ext cx="3079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658" name="Equation" r:id="rId12" imgW="177480" imgH="228600" progId="Equation.3">
                  <p:embed/>
                </p:oleObj>
              </mc:Choice>
              <mc:Fallback>
                <p:oleObj name="Equation" r:id="rId12" imgW="177480" imgH="228600" progId="Equation.3">
                  <p:embed/>
                  <p:pic>
                    <p:nvPicPr>
                      <p:cNvPr id="1372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810" y="1200780"/>
                        <a:ext cx="307975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646583" y="542345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→ recall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08256"/>
              </p:ext>
            </p:extLst>
          </p:nvPr>
        </p:nvGraphicFramePr>
        <p:xfrm>
          <a:off x="869754" y="6057900"/>
          <a:ext cx="39068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659" name="Equation" r:id="rId14" imgW="2882880" imgH="393480" progId="Equation.3">
                  <p:embed/>
                </p:oleObj>
              </mc:Choice>
              <mc:Fallback>
                <p:oleObj name="Equation" r:id="rId14" imgW="2882880" imgH="393480" progId="Equation.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754" y="6057900"/>
                        <a:ext cx="39068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4819454" y="6362700"/>
            <a:ext cx="723900" cy="1588"/>
          </a:xfrm>
          <a:prstGeom prst="straightConnector1">
            <a:avLst/>
          </a:pr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19554" y="61722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697758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1905000" y="3733800"/>
            <a:ext cx="5334000" cy="1905000"/>
          </a:xfrm>
          <a:prstGeom prst="roundRect">
            <a:avLst/>
          </a:prstGeom>
          <a:noFill/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1537323" y="733246"/>
            <a:ext cx="60693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Are the stored memories the </a:t>
            </a:r>
            <a:r>
              <a:rPr lang="en-US" sz="24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attractors?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660295"/>
              </p:ext>
            </p:extLst>
          </p:nvPr>
        </p:nvGraphicFramePr>
        <p:xfrm>
          <a:off x="695857" y="1367008"/>
          <a:ext cx="46021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668" name="Equation" r:id="rId4" imgW="2971800" imgH="393480" progId="Equation.3">
                  <p:embed/>
                </p:oleObj>
              </mc:Choice>
              <mc:Fallback>
                <p:oleObj name="Equation" r:id="rId4" imgW="2971800" imgH="393480" progId="Equation.3">
                  <p:embed/>
                  <p:pic>
                    <p:nvPicPr>
                      <p:cNvPr id="2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57" y="1367008"/>
                        <a:ext cx="4602162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95857" y="220520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that case</a:t>
            </a:r>
          </a:p>
        </p:txBody>
      </p:sp>
      <p:graphicFrame>
        <p:nvGraphicFramePr>
          <p:cNvPr id="13824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389261"/>
              </p:ext>
            </p:extLst>
          </p:nvPr>
        </p:nvGraphicFramePr>
        <p:xfrm>
          <a:off x="1905532" y="2205208"/>
          <a:ext cx="17097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669" name="Equation" r:id="rId6" imgW="1104840" imgH="241200" progId="Equation.3">
                  <p:embed/>
                </p:oleObj>
              </mc:Choice>
              <mc:Fallback>
                <p:oleObj name="Equation" r:id="rId6" imgW="1104840" imgH="241200" progId="Equation.3">
                  <p:embed/>
                  <p:pic>
                    <p:nvPicPr>
                      <p:cNvPr id="13824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532" y="2205208"/>
                        <a:ext cx="1709738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191157" y="285290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and            is also stable</a:t>
            </a:r>
          </a:p>
        </p:txBody>
      </p:sp>
      <p:graphicFrame>
        <p:nvGraphicFramePr>
          <p:cNvPr id="13824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357082"/>
              </p:ext>
            </p:extLst>
          </p:nvPr>
        </p:nvGraphicFramePr>
        <p:xfrm>
          <a:off x="1715032" y="2852908"/>
          <a:ext cx="5111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670" name="Equation" r:id="rId8" imgW="330120" imgH="241200" progId="Equation.3">
                  <p:embed/>
                </p:oleObj>
              </mc:Choice>
              <mc:Fallback>
                <p:oleObj name="Equation" r:id="rId8" imgW="330120" imgH="241200" progId="Equation.3">
                  <p:embed/>
                  <p:pic>
                    <p:nvPicPr>
                      <p:cNvPr id="13824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032" y="2852908"/>
                        <a:ext cx="51117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400978" y="3138895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spurious memory</a:t>
            </a:r>
          </a:p>
        </p:txBody>
      </p:sp>
      <p:cxnSp>
        <p:nvCxnSpPr>
          <p:cNvPr id="24" name="Straight Arrow Connector 23"/>
          <p:cNvCxnSpPr>
            <a:cxnSpLocks/>
            <a:stCxn id="20" idx="1"/>
            <a:endCxn id="18" idx="3"/>
          </p:cNvCxnSpPr>
          <p:nvPr/>
        </p:nvCxnSpPr>
        <p:spPr>
          <a:xfrm flipH="1" flipV="1">
            <a:off x="3581555" y="3037574"/>
            <a:ext cx="819423" cy="285987"/>
          </a:xfrm>
          <a:prstGeom prst="straightConnector1">
            <a:avLst/>
          </a:pr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3390900" y="4762500"/>
            <a:ext cx="629265" cy="757084"/>
          </a:xfrm>
          <a:custGeom>
            <a:avLst/>
            <a:gdLst>
              <a:gd name="connsiteX0" fmla="*/ 629265 w 629265"/>
              <a:gd name="connsiteY0" fmla="*/ 757084 h 757084"/>
              <a:gd name="connsiteX1" fmla="*/ 324465 w 629265"/>
              <a:gd name="connsiteY1" fmla="*/ 530942 h 757084"/>
              <a:gd name="connsiteX2" fmla="*/ 58994 w 629265"/>
              <a:gd name="connsiteY2" fmla="*/ 167149 h 757084"/>
              <a:gd name="connsiteX3" fmla="*/ 0 w 629265"/>
              <a:gd name="connsiteY3" fmla="*/ 0 h 75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265" h="757084">
                <a:moveTo>
                  <a:pt x="629265" y="757084"/>
                </a:moveTo>
                <a:cubicBezTo>
                  <a:pt x="524387" y="693174"/>
                  <a:pt x="419510" y="629264"/>
                  <a:pt x="324465" y="530942"/>
                </a:cubicBezTo>
                <a:cubicBezTo>
                  <a:pt x="229420" y="432620"/>
                  <a:pt x="113072" y="255639"/>
                  <a:pt x="58994" y="167149"/>
                </a:cubicBezTo>
                <a:cubicBezTo>
                  <a:pt x="4917" y="78659"/>
                  <a:pt x="2458" y="39329"/>
                  <a:pt x="0" y="0"/>
                </a:cubicBez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3505200" y="4686300"/>
            <a:ext cx="970935" cy="45719"/>
          </a:xfrm>
          <a:custGeom>
            <a:avLst/>
            <a:gdLst>
              <a:gd name="connsiteX0" fmla="*/ 698090 w 698090"/>
              <a:gd name="connsiteY0" fmla="*/ 39329 h 39329"/>
              <a:gd name="connsiteX1" fmla="*/ 393290 w 698090"/>
              <a:gd name="connsiteY1" fmla="*/ 19665 h 39329"/>
              <a:gd name="connsiteX2" fmla="*/ 0 w 698090"/>
              <a:gd name="connsiteY2" fmla="*/ 0 h 39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090" h="39329">
                <a:moveTo>
                  <a:pt x="698090" y="39329"/>
                </a:moveTo>
                <a:lnTo>
                  <a:pt x="393290" y="19665"/>
                </a:lnTo>
                <a:lnTo>
                  <a:pt x="0" y="0"/>
                </a:ln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3467100" y="3962400"/>
            <a:ext cx="274319" cy="594852"/>
          </a:xfrm>
          <a:custGeom>
            <a:avLst/>
            <a:gdLst>
              <a:gd name="connsiteX0" fmla="*/ 599768 w 599768"/>
              <a:gd name="connsiteY0" fmla="*/ 0 h 235974"/>
              <a:gd name="connsiteX1" fmla="*/ 403123 w 599768"/>
              <a:gd name="connsiteY1" fmla="*/ 58993 h 235974"/>
              <a:gd name="connsiteX2" fmla="*/ 117987 w 599768"/>
              <a:gd name="connsiteY2" fmla="*/ 157316 h 235974"/>
              <a:gd name="connsiteX3" fmla="*/ 0 w 599768"/>
              <a:gd name="connsiteY3" fmla="*/ 235974 h 23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768" h="235974">
                <a:moveTo>
                  <a:pt x="599768" y="0"/>
                </a:moveTo>
                <a:cubicBezTo>
                  <a:pt x="535039" y="19664"/>
                  <a:pt x="483420" y="32774"/>
                  <a:pt x="403123" y="58993"/>
                </a:cubicBezTo>
                <a:cubicBezTo>
                  <a:pt x="322826" y="85212"/>
                  <a:pt x="185174" y="127819"/>
                  <a:pt x="117987" y="157316"/>
                </a:cubicBezTo>
                <a:cubicBezTo>
                  <a:pt x="50800" y="186813"/>
                  <a:pt x="25400" y="211393"/>
                  <a:pt x="0" y="235974"/>
                </a:cubicBez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2819400" y="4791996"/>
            <a:ext cx="424016" cy="732503"/>
          </a:xfrm>
          <a:custGeom>
            <a:avLst/>
            <a:gdLst>
              <a:gd name="connsiteX0" fmla="*/ 0 w 304800"/>
              <a:gd name="connsiteY0" fmla="*/ 511278 h 511278"/>
              <a:gd name="connsiteX1" fmla="*/ 78658 w 304800"/>
              <a:gd name="connsiteY1" fmla="*/ 304800 h 511278"/>
              <a:gd name="connsiteX2" fmla="*/ 206478 w 304800"/>
              <a:gd name="connsiteY2" fmla="*/ 127820 h 511278"/>
              <a:gd name="connsiteX3" fmla="*/ 304800 w 304800"/>
              <a:gd name="connsiteY3" fmla="*/ 0 h 51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511278">
                <a:moveTo>
                  <a:pt x="0" y="511278"/>
                </a:moveTo>
                <a:cubicBezTo>
                  <a:pt x="22122" y="439994"/>
                  <a:pt x="44245" y="368710"/>
                  <a:pt x="78658" y="304800"/>
                </a:cubicBezTo>
                <a:cubicBezTo>
                  <a:pt x="113071" y="240890"/>
                  <a:pt x="168788" y="178620"/>
                  <a:pt x="206478" y="127820"/>
                </a:cubicBezTo>
                <a:cubicBezTo>
                  <a:pt x="244168" y="77020"/>
                  <a:pt x="274484" y="38510"/>
                  <a:pt x="304800" y="0"/>
                </a:cubicBez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2476500" y="4674010"/>
            <a:ext cx="776749" cy="45719"/>
          </a:xfrm>
          <a:custGeom>
            <a:avLst/>
            <a:gdLst>
              <a:gd name="connsiteX0" fmla="*/ 0 w 471949"/>
              <a:gd name="connsiteY0" fmla="*/ 324465 h 324465"/>
              <a:gd name="connsiteX1" fmla="*/ 127820 w 471949"/>
              <a:gd name="connsiteY1" fmla="*/ 176981 h 324465"/>
              <a:gd name="connsiteX2" fmla="*/ 363794 w 471949"/>
              <a:gd name="connsiteY2" fmla="*/ 29497 h 324465"/>
              <a:gd name="connsiteX3" fmla="*/ 471949 w 471949"/>
              <a:gd name="connsiteY3" fmla="*/ 0 h 32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949" h="324465">
                <a:moveTo>
                  <a:pt x="0" y="324465"/>
                </a:moveTo>
                <a:cubicBezTo>
                  <a:pt x="33594" y="275303"/>
                  <a:pt x="67188" y="226142"/>
                  <a:pt x="127820" y="176981"/>
                </a:cubicBezTo>
                <a:cubicBezTo>
                  <a:pt x="188452" y="127820"/>
                  <a:pt x="306439" y="58994"/>
                  <a:pt x="363794" y="29497"/>
                </a:cubicBezTo>
                <a:cubicBezTo>
                  <a:pt x="421149" y="0"/>
                  <a:pt x="446549" y="0"/>
                  <a:pt x="471949" y="0"/>
                </a:cubicBez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 flipH="1">
            <a:off x="3009900" y="3848100"/>
            <a:ext cx="266700" cy="678426"/>
          </a:xfrm>
          <a:custGeom>
            <a:avLst/>
            <a:gdLst>
              <a:gd name="connsiteX0" fmla="*/ 167148 w 167148"/>
              <a:gd name="connsiteY0" fmla="*/ 0 h 678426"/>
              <a:gd name="connsiteX1" fmla="*/ 108155 w 167148"/>
              <a:gd name="connsiteY1" fmla="*/ 176981 h 678426"/>
              <a:gd name="connsiteX2" fmla="*/ 19665 w 167148"/>
              <a:gd name="connsiteY2" fmla="*/ 550607 h 678426"/>
              <a:gd name="connsiteX3" fmla="*/ 0 w 167148"/>
              <a:gd name="connsiteY3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48" h="678426">
                <a:moveTo>
                  <a:pt x="167148" y="0"/>
                </a:moveTo>
                <a:cubicBezTo>
                  <a:pt x="149942" y="42606"/>
                  <a:pt x="132736" y="85213"/>
                  <a:pt x="108155" y="176981"/>
                </a:cubicBezTo>
                <a:cubicBezTo>
                  <a:pt x="83575" y="268749"/>
                  <a:pt x="37691" y="467033"/>
                  <a:pt x="19665" y="550607"/>
                </a:cubicBezTo>
                <a:cubicBezTo>
                  <a:pt x="1639" y="634181"/>
                  <a:pt x="819" y="656303"/>
                  <a:pt x="0" y="678426"/>
                </a:cubicBez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667000" y="6057900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region of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correct recall</a:t>
            </a:r>
          </a:p>
        </p:txBody>
      </p:sp>
      <p:cxnSp>
        <p:nvCxnSpPr>
          <p:cNvPr id="66" name="Straight Connector 65"/>
          <p:cNvCxnSpPr>
            <a:stCxn id="64" idx="0"/>
            <a:endCxn id="64" idx="2"/>
          </p:cNvCxnSpPr>
          <p:nvPr/>
        </p:nvCxnSpPr>
        <p:spPr>
          <a:xfrm rot="16200000" flipH="1">
            <a:off x="3619500" y="4686300"/>
            <a:ext cx="1905000" cy="0"/>
          </a:xfrm>
          <a:prstGeom prst="line">
            <a:avLst/>
          </a:prstGeom>
          <a:ln w="25400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6057900" y="4800600"/>
            <a:ext cx="629265" cy="757084"/>
          </a:xfrm>
          <a:custGeom>
            <a:avLst/>
            <a:gdLst>
              <a:gd name="connsiteX0" fmla="*/ 629265 w 629265"/>
              <a:gd name="connsiteY0" fmla="*/ 757084 h 757084"/>
              <a:gd name="connsiteX1" fmla="*/ 324465 w 629265"/>
              <a:gd name="connsiteY1" fmla="*/ 530942 h 757084"/>
              <a:gd name="connsiteX2" fmla="*/ 58994 w 629265"/>
              <a:gd name="connsiteY2" fmla="*/ 167149 h 757084"/>
              <a:gd name="connsiteX3" fmla="*/ 0 w 629265"/>
              <a:gd name="connsiteY3" fmla="*/ 0 h 75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265" h="757084">
                <a:moveTo>
                  <a:pt x="629265" y="757084"/>
                </a:moveTo>
                <a:cubicBezTo>
                  <a:pt x="524387" y="693174"/>
                  <a:pt x="419510" y="629264"/>
                  <a:pt x="324465" y="530942"/>
                </a:cubicBezTo>
                <a:cubicBezTo>
                  <a:pt x="229420" y="432620"/>
                  <a:pt x="113072" y="255639"/>
                  <a:pt x="58994" y="167149"/>
                </a:cubicBezTo>
                <a:cubicBezTo>
                  <a:pt x="4917" y="78659"/>
                  <a:pt x="2458" y="39329"/>
                  <a:pt x="0" y="0"/>
                </a:cubicBez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6172200" y="4648200"/>
            <a:ext cx="970935" cy="45719"/>
          </a:xfrm>
          <a:custGeom>
            <a:avLst/>
            <a:gdLst>
              <a:gd name="connsiteX0" fmla="*/ 698090 w 698090"/>
              <a:gd name="connsiteY0" fmla="*/ 39329 h 39329"/>
              <a:gd name="connsiteX1" fmla="*/ 393290 w 698090"/>
              <a:gd name="connsiteY1" fmla="*/ 19665 h 39329"/>
              <a:gd name="connsiteX2" fmla="*/ 0 w 698090"/>
              <a:gd name="connsiteY2" fmla="*/ 0 h 39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090" h="39329">
                <a:moveTo>
                  <a:pt x="698090" y="39329"/>
                </a:moveTo>
                <a:lnTo>
                  <a:pt x="393290" y="19665"/>
                </a:lnTo>
                <a:lnTo>
                  <a:pt x="0" y="0"/>
                </a:ln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6057900" y="3886200"/>
            <a:ext cx="274319" cy="594852"/>
          </a:xfrm>
          <a:custGeom>
            <a:avLst/>
            <a:gdLst>
              <a:gd name="connsiteX0" fmla="*/ 599768 w 599768"/>
              <a:gd name="connsiteY0" fmla="*/ 0 h 235974"/>
              <a:gd name="connsiteX1" fmla="*/ 403123 w 599768"/>
              <a:gd name="connsiteY1" fmla="*/ 58993 h 235974"/>
              <a:gd name="connsiteX2" fmla="*/ 117987 w 599768"/>
              <a:gd name="connsiteY2" fmla="*/ 157316 h 235974"/>
              <a:gd name="connsiteX3" fmla="*/ 0 w 599768"/>
              <a:gd name="connsiteY3" fmla="*/ 235974 h 23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768" h="235974">
                <a:moveTo>
                  <a:pt x="599768" y="0"/>
                </a:moveTo>
                <a:cubicBezTo>
                  <a:pt x="535039" y="19664"/>
                  <a:pt x="483420" y="32774"/>
                  <a:pt x="403123" y="58993"/>
                </a:cubicBezTo>
                <a:cubicBezTo>
                  <a:pt x="322826" y="85212"/>
                  <a:pt x="185174" y="127819"/>
                  <a:pt x="117987" y="157316"/>
                </a:cubicBezTo>
                <a:cubicBezTo>
                  <a:pt x="50800" y="186813"/>
                  <a:pt x="25400" y="211393"/>
                  <a:pt x="0" y="235974"/>
                </a:cubicBez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5410200" y="4791996"/>
            <a:ext cx="424016" cy="732503"/>
          </a:xfrm>
          <a:custGeom>
            <a:avLst/>
            <a:gdLst>
              <a:gd name="connsiteX0" fmla="*/ 0 w 304800"/>
              <a:gd name="connsiteY0" fmla="*/ 511278 h 511278"/>
              <a:gd name="connsiteX1" fmla="*/ 78658 w 304800"/>
              <a:gd name="connsiteY1" fmla="*/ 304800 h 511278"/>
              <a:gd name="connsiteX2" fmla="*/ 206478 w 304800"/>
              <a:gd name="connsiteY2" fmla="*/ 127820 h 511278"/>
              <a:gd name="connsiteX3" fmla="*/ 304800 w 304800"/>
              <a:gd name="connsiteY3" fmla="*/ 0 h 51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511278">
                <a:moveTo>
                  <a:pt x="0" y="511278"/>
                </a:moveTo>
                <a:cubicBezTo>
                  <a:pt x="22122" y="439994"/>
                  <a:pt x="44245" y="368710"/>
                  <a:pt x="78658" y="304800"/>
                </a:cubicBezTo>
                <a:cubicBezTo>
                  <a:pt x="113071" y="240890"/>
                  <a:pt x="168788" y="178620"/>
                  <a:pt x="206478" y="127820"/>
                </a:cubicBezTo>
                <a:cubicBezTo>
                  <a:pt x="244168" y="77020"/>
                  <a:pt x="274484" y="38510"/>
                  <a:pt x="304800" y="0"/>
                </a:cubicBez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5067300" y="4674010"/>
            <a:ext cx="776749" cy="45719"/>
          </a:xfrm>
          <a:custGeom>
            <a:avLst/>
            <a:gdLst>
              <a:gd name="connsiteX0" fmla="*/ 0 w 471949"/>
              <a:gd name="connsiteY0" fmla="*/ 324465 h 324465"/>
              <a:gd name="connsiteX1" fmla="*/ 127820 w 471949"/>
              <a:gd name="connsiteY1" fmla="*/ 176981 h 324465"/>
              <a:gd name="connsiteX2" fmla="*/ 363794 w 471949"/>
              <a:gd name="connsiteY2" fmla="*/ 29497 h 324465"/>
              <a:gd name="connsiteX3" fmla="*/ 471949 w 471949"/>
              <a:gd name="connsiteY3" fmla="*/ 0 h 32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949" h="324465">
                <a:moveTo>
                  <a:pt x="0" y="324465"/>
                </a:moveTo>
                <a:cubicBezTo>
                  <a:pt x="33594" y="275303"/>
                  <a:pt x="67188" y="226142"/>
                  <a:pt x="127820" y="176981"/>
                </a:cubicBezTo>
                <a:cubicBezTo>
                  <a:pt x="188452" y="127820"/>
                  <a:pt x="306439" y="58994"/>
                  <a:pt x="363794" y="29497"/>
                </a:cubicBezTo>
                <a:cubicBezTo>
                  <a:pt x="421149" y="0"/>
                  <a:pt x="446549" y="0"/>
                  <a:pt x="471949" y="0"/>
                </a:cubicBez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 flipH="1">
            <a:off x="5600700" y="3848100"/>
            <a:ext cx="266700" cy="678426"/>
          </a:xfrm>
          <a:custGeom>
            <a:avLst/>
            <a:gdLst>
              <a:gd name="connsiteX0" fmla="*/ 167148 w 167148"/>
              <a:gd name="connsiteY0" fmla="*/ 0 h 678426"/>
              <a:gd name="connsiteX1" fmla="*/ 108155 w 167148"/>
              <a:gd name="connsiteY1" fmla="*/ 176981 h 678426"/>
              <a:gd name="connsiteX2" fmla="*/ 19665 w 167148"/>
              <a:gd name="connsiteY2" fmla="*/ 550607 h 678426"/>
              <a:gd name="connsiteX3" fmla="*/ 0 w 167148"/>
              <a:gd name="connsiteY3" fmla="*/ 678426 h 67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148" h="678426">
                <a:moveTo>
                  <a:pt x="167148" y="0"/>
                </a:moveTo>
                <a:cubicBezTo>
                  <a:pt x="149942" y="42606"/>
                  <a:pt x="132736" y="85213"/>
                  <a:pt x="108155" y="176981"/>
                </a:cubicBezTo>
                <a:cubicBezTo>
                  <a:pt x="83575" y="268749"/>
                  <a:pt x="37691" y="467033"/>
                  <a:pt x="19665" y="550607"/>
                </a:cubicBezTo>
                <a:cubicBezTo>
                  <a:pt x="1639" y="634181"/>
                  <a:pt x="819" y="656303"/>
                  <a:pt x="0" y="678426"/>
                </a:cubicBez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5181600" y="6057900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region of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incorrect recall</a:t>
            </a:r>
          </a:p>
        </p:txBody>
      </p:sp>
      <p:sp>
        <p:nvSpPr>
          <p:cNvPr id="75" name="Right Brace 74"/>
          <p:cNvSpPr/>
          <p:nvPr/>
        </p:nvSpPr>
        <p:spPr>
          <a:xfrm>
            <a:off x="3162300" y="4800600"/>
            <a:ext cx="304800" cy="2209800"/>
          </a:xfrm>
          <a:prstGeom prst="rightBrace">
            <a:avLst>
              <a:gd name="adj1" fmla="val 8333"/>
              <a:gd name="adj2" fmla="val 50832"/>
            </a:avLst>
          </a:prstGeom>
          <a:ln w="25400">
            <a:solidFill>
              <a:srgbClr val="333399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Brace 75"/>
          <p:cNvSpPr/>
          <p:nvPr/>
        </p:nvSpPr>
        <p:spPr>
          <a:xfrm>
            <a:off x="5867400" y="4800600"/>
            <a:ext cx="304800" cy="2209800"/>
          </a:xfrm>
          <a:prstGeom prst="rightBrace">
            <a:avLst>
              <a:gd name="adj1" fmla="val 8333"/>
              <a:gd name="adj2" fmla="val 50832"/>
            </a:avLst>
          </a:prstGeom>
          <a:ln w="25400">
            <a:solidFill>
              <a:srgbClr val="333399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8250" name="Object 11"/>
          <p:cNvGraphicFramePr>
            <a:graphicFrameLocks noChangeAspect="1"/>
          </p:cNvGraphicFramePr>
          <p:nvPr/>
        </p:nvGraphicFramePr>
        <p:xfrm>
          <a:off x="3162300" y="4495800"/>
          <a:ext cx="41275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671" name="Equation" r:id="rId10" imgW="266400" imgH="228600" progId="Equation.3">
                  <p:embed/>
                </p:oleObj>
              </mc:Choice>
              <mc:Fallback>
                <p:oleObj name="Equation" r:id="rId10" imgW="266400" imgH="228600" progId="Equation.3">
                  <p:embed/>
                  <p:pic>
                    <p:nvPicPr>
                      <p:cNvPr id="13825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495800"/>
                        <a:ext cx="41275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1" name="Object 11"/>
          <p:cNvGraphicFramePr>
            <a:graphicFrameLocks noChangeAspect="1"/>
          </p:cNvGraphicFramePr>
          <p:nvPr/>
        </p:nvGraphicFramePr>
        <p:xfrm>
          <a:off x="5791200" y="4495800"/>
          <a:ext cx="5111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672" name="Equation" r:id="rId12" imgW="330120" imgH="228600" progId="Equation.3">
                  <p:embed/>
                </p:oleObj>
              </mc:Choice>
              <mc:Fallback>
                <p:oleObj name="Equation" r:id="rId12" imgW="330120" imgH="228600" progId="Equation.3">
                  <p:embed/>
                  <p:pic>
                    <p:nvPicPr>
                      <p:cNvPr id="1382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495800"/>
                        <a:ext cx="511175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7734299" y="439316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phase space</a:t>
            </a:r>
          </a:p>
        </p:txBody>
      </p:sp>
      <p:cxnSp>
        <p:nvCxnSpPr>
          <p:cNvPr id="80" name="Straight Arrow Connector 79"/>
          <p:cNvCxnSpPr>
            <a:cxnSpLocks/>
            <a:stCxn id="79" idx="1"/>
          </p:cNvCxnSpPr>
          <p:nvPr/>
        </p:nvCxnSpPr>
        <p:spPr>
          <a:xfrm flipH="1" flipV="1">
            <a:off x="6950792" y="4117717"/>
            <a:ext cx="783507" cy="460117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416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Object 8"/>
          <p:cNvGraphicFramePr>
            <a:graphicFrameLocks noChangeAspect="1"/>
          </p:cNvGraphicFramePr>
          <p:nvPr>
            <p:extLst/>
          </p:nvPr>
        </p:nvGraphicFramePr>
        <p:xfrm>
          <a:off x="1312590" y="2797888"/>
          <a:ext cx="3750759" cy="3643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672" name="Equation" r:id="rId4" imgW="2273040" imgH="2209680" progId="Equation.3">
                  <p:embed/>
                </p:oleObj>
              </mc:Choice>
              <mc:Fallback>
                <p:oleObj name="Equation" r:id="rId4" imgW="2273040" imgH="2209680" progId="Equation.3">
                  <p:embed/>
                  <p:pic>
                    <p:nvPicPr>
                      <p:cNvPr id="4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590" y="2797888"/>
                        <a:ext cx="3750759" cy="364329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02146" y="904557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Case II:  Multiple Patterns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2146" y="2226389"/>
            <a:ext cx="483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Let us examine the recall of a particular pattern,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9277" name="Object 13"/>
          <p:cNvGraphicFramePr>
            <a:graphicFrameLocks noChangeAspect="1"/>
          </p:cNvGraphicFramePr>
          <p:nvPr>
            <p:extLst/>
          </p:nvPr>
        </p:nvGraphicFramePr>
        <p:xfrm>
          <a:off x="1073646" y="1273889"/>
          <a:ext cx="1760221" cy="800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673" name="Equation" r:id="rId6" imgW="977760" imgH="444240" progId="Equation.3">
                  <p:embed/>
                </p:oleObj>
              </mc:Choice>
              <mc:Fallback>
                <p:oleObj name="Equation" r:id="rId6" imgW="977760" imgH="444240" progId="Equation.3">
                  <p:embed/>
                  <p:pic>
                    <p:nvPicPr>
                      <p:cNvPr id="1392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646" y="1273889"/>
                        <a:ext cx="1760221" cy="800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502146" y="2797889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Let</a:t>
            </a:r>
          </a:p>
        </p:txBody>
      </p:sp>
      <p:graphicFrame>
        <p:nvGraphicFramePr>
          <p:cNvPr id="139278" name="Object 14"/>
          <p:cNvGraphicFramePr>
            <a:graphicFrameLocks noChangeAspect="1"/>
          </p:cNvGraphicFramePr>
          <p:nvPr>
            <p:extLst/>
          </p:nvPr>
        </p:nvGraphicFramePr>
        <p:xfrm>
          <a:off x="1683246" y="2645489"/>
          <a:ext cx="21717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674" name="Equation" r:id="rId8" imgW="1206360" imgH="431640" progId="Equation.3">
                  <p:embed/>
                </p:oleObj>
              </mc:Choice>
              <mc:Fallback>
                <p:oleObj name="Equation" r:id="rId8" imgW="1206360" imgH="431640" progId="Equation.3">
                  <p:embed/>
                  <p:pic>
                    <p:nvPicPr>
                      <p:cNvPr id="1392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3246" y="2645489"/>
                        <a:ext cx="21717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5770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95300" y="1947170"/>
            <a:ext cx="6781800" cy="2362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04900" y="2023370"/>
            <a:ext cx="398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                     is “small enough” for all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119074"/>
              </p:ext>
            </p:extLst>
          </p:nvPr>
        </p:nvGraphicFramePr>
        <p:xfrm>
          <a:off x="1422485" y="2013040"/>
          <a:ext cx="10795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742" name="Equation" r:id="rId4" imgW="622080" imgH="241200" progId="Equation.3">
                  <p:embed/>
                </p:oleObj>
              </mc:Choice>
              <mc:Fallback>
                <p:oleObj name="Equation" r:id="rId4" imgW="622080" imgH="241200" progId="Equation.3">
                  <p:embed/>
                  <p:pic>
                    <p:nvPicPr>
                      <p:cNvPr id="2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85" y="2013040"/>
                        <a:ext cx="107950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986"/>
              </p:ext>
            </p:extLst>
          </p:nvPr>
        </p:nvGraphicFramePr>
        <p:xfrm>
          <a:off x="1181100" y="2556770"/>
          <a:ext cx="5573713" cy="36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743" name="Equation" r:id="rId6" imgW="3657600" imgH="241200" progId="Equation.3">
                  <p:embed/>
                </p:oleObj>
              </mc:Choice>
              <mc:Fallback>
                <p:oleObj name="Equation" r:id="rId6" imgW="3657600" imgH="241200" progId="Equation.3">
                  <p:embed/>
                  <p:pic>
                    <p:nvPicPr>
                      <p:cNvPr id="1402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556770"/>
                        <a:ext cx="5573713" cy="36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676400" y="309017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is recalled in one step from </a:t>
            </a:r>
          </a:p>
        </p:txBody>
      </p:sp>
      <p:graphicFrame>
        <p:nvGraphicFramePr>
          <p:cNvPr id="1402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014872"/>
              </p:ext>
            </p:extLst>
          </p:nvPr>
        </p:nvGraphicFramePr>
        <p:xfrm>
          <a:off x="1447800" y="3041650"/>
          <a:ext cx="4191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744" name="Equation" r:id="rId8" imgW="241200" imgH="241200" progId="Equation.DSMT4">
                  <p:embed/>
                </p:oleObj>
              </mc:Choice>
              <mc:Fallback>
                <p:oleObj name="Equation" r:id="rId8" imgW="241200" imgH="241200" progId="Equation.DSMT4">
                  <p:embed/>
                  <p:pic>
                    <p:nvPicPr>
                      <p:cNvPr id="1402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1650"/>
                        <a:ext cx="41910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216121"/>
              </p:ext>
            </p:extLst>
          </p:nvPr>
        </p:nvGraphicFramePr>
        <p:xfrm>
          <a:off x="4305300" y="3128270"/>
          <a:ext cx="507784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745" name="Equation" r:id="rId10" imgW="317160" imgH="215640" progId="Equation.3">
                  <p:embed/>
                </p:oleObj>
              </mc:Choice>
              <mc:Fallback>
                <p:oleObj name="Equation" r:id="rId10" imgW="317160" imgH="215640" progId="Equation.3">
                  <p:embed/>
                  <p:pic>
                    <p:nvPicPr>
                      <p:cNvPr id="1402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3128270"/>
                        <a:ext cx="507784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378040"/>
              </p:ext>
            </p:extLst>
          </p:nvPr>
        </p:nvGraphicFramePr>
        <p:xfrm>
          <a:off x="1104900" y="3775970"/>
          <a:ext cx="5676900" cy="339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746" name="Equation" r:id="rId12" imgW="3860640" imgH="228600" progId="Equation.3">
                  <p:embed/>
                </p:oleObj>
              </mc:Choice>
              <mc:Fallback>
                <p:oleObj name="Equation" r:id="rId12" imgW="3860640" imgH="228600" progId="Equation.3">
                  <p:embed/>
                  <p:pic>
                    <p:nvPicPr>
                      <p:cNvPr id="1403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3775970"/>
                        <a:ext cx="5676900" cy="3391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10460" y="4513495"/>
            <a:ext cx="817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this occurs for all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then starting with a state sufficiently similar to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, the network will recall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81050" y="5378504"/>
            <a:ext cx="495300" cy="1588"/>
          </a:xfrm>
          <a:prstGeom prst="straightConnector1">
            <a:avLst/>
          </a:pr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97657" y="5214080"/>
            <a:ext cx="4533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has a finite basin of attraction in phase space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≡ </a:t>
            </a:r>
            <a:r>
              <a:rPr lang="en-US" i="1" u="sng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u="sng" baseline="30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 is an attractor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31270" y="5269143"/>
            <a:ext cx="313419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 that the basin size will be</a:t>
            </a:r>
          </a:p>
          <a:p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 much smaller than in the single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memory case.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028700" y="876300"/>
            <a:ext cx="6162124" cy="896938"/>
            <a:chOff x="1066800" y="990600"/>
            <a:chExt cx="6162124" cy="896938"/>
          </a:xfrm>
        </p:grpSpPr>
        <p:graphicFrame>
          <p:nvGraphicFramePr>
            <p:cNvPr id="25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1066800" y="1055688"/>
            <a:ext cx="3794125" cy="831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9747" name="Equation" r:id="rId14" imgW="2184120" imgH="482400" progId="Equation.3">
                    <p:embed/>
                  </p:oleObj>
                </mc:Choice>
                <mc:Fallback>
                  <p:oleObj name="Equation" r:id="rId14" imgW="2184120" imgH="482400" progId="Equation.3">
                    <p:embed/>
                    <p:pic>
                      <p:nvPicPr>
                        <p:cNvPr id="2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800" y="1055688"/>
                          <a:ext cx="3794125" cy="831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" name="Group 14"/>
            <p:cNvGrpSpPr/>
            <p:nvPr/>
          </p:nvGrpSpPr>
          <p:grpSpPr>
            <a:xfrm>
              <a:off x="3543300" y="990600"/>
              <a:ext cx="3685624" cy="417512"/>
              <a:chOff x="3352800" y="952500"/>
              <a:chExt cx="3685624" cy="41751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3352800" y="952500"/>
                <a:ext cx="3685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(i.e. if                     is “small enough”)</a:t>
                </a:r>
              </a:p>
            </p:txBody>
          </p:sp>
          <p:graphicFrame>
            <p:nvGraphicFramePr>
              <p:cNvPr id="28" name="Object 16"/>
              <p:cNvGraphicFramePr>
                <a:graphicFrameLocks noChangeAspect="1"/>
              </p:cNvGraphicFramePr>
              <p:nvPr/>
            </p:nvGraphicFramePr>
            <p:xfrm>
              <a:off x="4076700" y="952500"/>
              <a:ext cx="1079500" cy="4175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9748" name="Equation" r:id="rId16" imgW="622080" imgH="241200" progId="Equation.3">
                      <p:embed/>
                    </p:oleObj>
                  </mc:Choice>
                  <mc:Fallback>
                    <p:oleObj name="Equation" r:id="rId16" imgW="622080" imgH="241200" progId="Equation.3">
                      <p:embed/>
                      <p:pic>
                        <p:nvPicPr>
                          <p:cNvPr id="28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6700" y="952500"/>
                            <a:ext cx="1079500" cy="4175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597544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81500" y="4567679"/>
            <a:ext cx="4343400" cy="13716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2142360" y="643379"/>
            <a:ext cx="41937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Stability of Hopfield Networks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8380" y="1291079"/>
            <a:ext cx="679448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have shown that the embedded memories are fixed points,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but not that the system always converges from any initial condition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prove this, we can use a </a:t>
            </a:r>
            <a:r>
              <a:rPr lang="en-US" u="sng" dirty="0" err="1">
                <a:latin typeface="Times New Roman" pitchFamily="18" charset="0"/>
                <a:cs typeface="Times New Roman" pitchFamily="18" charset="0"/>
              </a:rPr>
              <a:t>Lyapunov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 Function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 or an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energy function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Lyapunov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function is a function of the system state that is: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Constant at system equilibrium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decreasing function of time when the system is not at equilibrium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Existence of 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Lyapunov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Function    →   stable system</a:t>
            </a:r>
          </a:p>
        </p:txBody>
      </p:sp>
      <p:graphicFrame>
        <p:nvGraphicFramePr>
          <p:cNvPr id="148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120545"/>
              </p:ext>
            </p:extLst>
          </p:nvPr>
        </p:nvGraphicFramePr>
        <p:xfrm>
          <a:off x="2564815" y="5019616"/>
          <a:ext cx="23542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0700" name="Equation" r:id="rId4" imgW="1307880" imgH="444240" progId="Equation.3">
                  <p:embed/>
                </p:oleObj>
              </mc:Choice>
              <mc:Fallback>
                <p:oleObj name="Equation" r:id="rId4" imgW="1307880" imgH="444240" progId="Equation.3">
                  <p:embed/>
                  <p:pic>
                    <p:nvPicPr>
                      <p:cNvPr id="1484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4815" y="5019616"/>
                        <a:ext cx="235426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61052" y="4650284"/>
            <a:ext cx="398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Lyapunov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function for Hopfield network: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6096000"/>
            <a:ext cx="7313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J.J. Hopfield (1982) Neural networks and physical systems with emergent collective computational</a:t>
            </a:r>
          </a:p>
          <a:p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abilities, </a:t>
            </a:r>
            <a:r>
              <a:rPr lang="en-US" sz="1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Proceedings of the National Academy of Sciences, USA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79: 2554-2558.</a:t>
            </a:r>
          </a:p>
        </p:txBody>
      </p:sp>
    </p:spTree>
    <p:extLst>
      <p:ext uri="{BB962C8B-B14F-4D97-AF65-F5344CB8AC3E}">
        <p14:creationId xmlns:p14="http://schemas.microsoft.com/office/powerpoint/2010/main" val="1357727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04927" y="3487524"/>
            <a:ext cx="342900" cy="228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9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733859"/>
              </p:ext>
            </p:extLst>
          </p:nvPr>
        </p:nvGraphicFramePr>
        <p:xfrm>
          <a:off x="771427" y="1430124"/>
          <a:ext cx="23542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734" name="Equation" r:id="rId3" imgW="1307880" imgH="444240" progId="Equation.3">
                  <p:embed/>
                </p:oleObj>
              </mc:Choice>
              <mc:Fallback>
                <p:oleObj name="Equation" r:id="rId3" imgW="1307880" imgH="444240" progId="Equation.3">
                  <p:embed/>
                  <p:pic>
                    <p:nvPicPr>
                      <p:cNvPr id="1495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427" y="1430124"/>
                        <a:ext cx="235426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3327" y="2496924"/>
            <a:ext cx="625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symmetric networks with 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ji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(e.g., Hopfield networks):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849642"/>
              </p:ext>
            </p:extLst>
          </p:nvPr>
        </p:nvGraphicFramePr>
        <p:xfrm>
          <a:off x="1152427" y="2916024"/>
          <a:ext cx="3198813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735" name="Equation" r:id="rId5" imgW="1777680" imgH="990360" progId="Equation.3">
                  <p:embed/>
                </p:oleObj>
              </mc:Choice>
              <mc:Fallback>
                <p:oleObj name="Equation" r:id="rId5" imgW="1777680" imgH="99036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427" y="2916024"/>
                        <a:ext cx="3198813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62427" y="4059024"/>
            <a:ext cx="2311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Hopfield:  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0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Hebb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       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66947" y="946999"/>
            <a:ext cx="2927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16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combination occurs twice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07557" y="1116276"/>
            <a:ext cx="1459391" cy="4992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1795" y="3161623"/>
            <a:ext cx="2869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16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combination occurs once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696642" y="3352191"/>
            <a:ext cx="70515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32D791-1952-49E3-A4FE-AE50D5751030}"/>
              </a:ext>
            </a:extLst>
          </p:cNvPr>
          <p:cNvSpPr txBox="1"/>
          <p:nvPr/>
        </p:nvSpPr>
        <p:spPr>
          <a:xfrm>
            <a:off x="106481" y="5283772"/>
            <a:ext cx="4682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½ goes away because we are counting half the weights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74CE3E-0A52-4AB0-A6F7-54C671F7AF27}"/>
              </a:ext>
            </a:extLst>
          </p:cNvPr>
          <p:cNvCxnSpPr>
            <a:cxnSpLocks/>
          </p:cNvCxnSpPr>
          <p:nvPr/>
        </p:nvCxnSpPr>
        <p:spPr>
          <a:xfrm flipV="1">
            <a:off x="771427" y="3441595"/>
            <a:ext cx="878264" cy="18421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582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547737" y="3569261"/>
            <a:ext cx="518466" cy="1662895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112609" y="5232156"/>
            <a:ext cx="1651416" cy="417499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800100" y="952500"/>
          <a:ext cx="34274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768" name="Equation" r:id="rId4" imgW="1904760" imgH="444240" progId="Equation.3">
                  <p:embed/>
                </p:oleObj>
              </mc:Choice>
              <mc:Fallback>
                <p:oleObj name="Equation" r:id="rId4" imgW="1904760" imgH="44424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952500"/>
                        <a:ext cx="34274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8723" y="721212"/>
            <a:ext cx="794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Consider the case with asynchronous update – only bit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updated at time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(i</a:t>
            </a:r>
            <a:r>
              <a:rPr lang="en-US" dirty="0">
                <a:cs typeface="Times New Roman" pitchFamily="18" charset="0"/>
              </a:rPr>
              <a:t>.e., </a:t>
            </a:r>
            <a:r>
              <a:rPr lang="en-US" i="1" dirty="0">
                <a:cs typeface="Times New Roman" pitchFamily="18" charset="0"/>
              </a:rPr>
              <a:t>j</a:t>
            </a:r>
            <a:r>
              <a:rPr lang="en-US" dirty="0">
                <a:cs typeface="Times New Roman" pitchFamily="18" charset="0"/>
              </a:rPr>
              <a:t> = </a:t>
            </a:r>
            <a:r>
              <a:rPr lang="en-US" i="1" dirty="0">
                <a:cs typeface="Times New Roman" pitchFamily="18" charset="0"/>
              </a:rPr>
              <a:t>k</a:t>
            </a:r>
            <a:r>
              <a:rPr lang="en-US" dirty="0">
                <a:cs typeface="Times New Roman" pitchFamily="18" charset="0"/>
              </a:rPr>
              <a:t>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/>
          </p:nvPr>
        </p:nvGraphicFramePr>
        <p:xfrm>
          <a:off x="876300" y="1844675"/>
          <a:ext cx="67183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769" name="Equation" r:id="rId6" imgW="3733560" imgH="482400" progId="Equation.3">
                  <p:embed/>
                </p:oleObj>
              </mc:Choice>
              <mc:Fallback>
                <p:oleObj name="Equation" r:id="rId6" imgW="3733560" imgH="482400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844675"/>
                        <a:ext cx="67183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2667000"/>
            <a:ext cx="2217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Remove the old terms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  involving neuron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87015" y="2743200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Add the new terms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  involving neuron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590859" y="4006905"/>
            <a:ext cx="8382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87865" y="6003495"/>
            <a:ext cx="6858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0" y="4297961"/>
            <a:ext cx="0" cy="84828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4229100" y="5990848"/>
            <a:ext cx="6858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02728" y="6468394"/>
            <a:ext cx="8382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828755" y="5706539"/>
            <a:ext cx="0" cy="62720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843775" y="4164611"/>
            <a:ext cx="0" cy="80058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1234" y="3128665"/>
            <a:ext cx="285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Terms affected by the update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1529782" y="5427890"/>
            <a:ext cx="96834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295650" y="4006905"/>
            <a:ext cx="6858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839490" y="5427890"/>
            <a:ext cx="4191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295650" y="6464825"/>
            <a:ext cx="966667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53845" y="11247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remained unchanged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10800000" flipV="1">
            <a:off x="6377036" y="1470344"/>
            <a:ext cx="729695" cy="4992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/>
          <p:cNvSpPr/>
          <p:nvPr/>
        </p:nvSpPr>
        <p:spPr>
          <a:xfrm rot="16200000">
            <a:off x="6185011" y="1815989"/>
            <a:ext cx="192025" cy="57607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1230765" y="4352550"/>
            <a:ext cx="0" cy="79369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26260" y="3715084"/>
            <a:ext cx="36920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Note that the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kk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term is excluded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because it is covered in the constant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which remains unchanged.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weights involved are highlighted.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/>
          </p:nvPr>
        </p:nvGraphicFramePr>
        <p:xfrm>
          <a:off x="965460" y="3569261"/>
          <a:ext cx="3810000" cy="317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770" name="Equation" r:id="rId8" imgW="2603160" imgH="2158920" progId="Equation.DSMT4">
                  <p:embed/>
                </p:oleObj>
              </mc:Choice>
              <mc:Fallback>
                <p:oleObj name="Equation" r:id="rId8" imgW="2603160" imgH="2158920" progId="Equation.DSMT4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460" y="3569261"/>
                        <a:ext cx="3810000" cy="317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642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3112609" y="5232156"/>
            <a:ext cx="1651416" cy="417499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78141" y="5611108"/>
            <a:ext cx="457659" cy="11591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751950" y="6067989"/>
            <a:ext cx="1250172" cy="218787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281023" y="5759843"/>
            <a:ext cx="1250905" cy="2436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800100" y="952500"/>
          <a:ext cx="34274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792" name="Equation" r:id="rId4" imgW="1904760" imgH="444240" progId="Equation.3">
                  <p:embed/>
                </p:oleObj>
              </mc:Choice>
              <mc:Fallback>
                <p:oleObj name="Equation" r:id="rId4" imgW="1904760" imgH="44424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952500"/>
                        <a:ext cx="34274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/>
          </p:nvPr>
        </p:nvGraphicFramePr>
        <p:xfrm>
          <a:off x="876300" y="1844675"/>
          <a:ext cx="67183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793" name="Equation" r:id="rId6" imgW="3733560" imgH="482400" progId="Equation.3">
                  <p:embed/>
                </p:oleObj>
              </mc:Choice>
              <mc:Fallback>
                <p:oleObj name="Equation" r:id="rId6" imgW="3733560" imgH="482400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844675"/>
                        <a:ext cx="67183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67000" y="2667000"/>
            <a:ext cx="2217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Remove the old terms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  involving neuron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87015" y="2743200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Add the new terms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  involving neuron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590859" y="4006905"/>
            <a:ext cx="8382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887865" y="6003495"/>
            <a:ext cx="6858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0" y="4297961"/>
            <a:ext cx="0" cy="84828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4229100" y="5990848"/>
            <a:ext cx="6858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02728" y="6468394"/>
            <a:ext cx="8382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828755" y="5706539"/>
            <a:ext cx="0" cy="62720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843775" y="4164611"/>
            <a:ext cx="0" cy="80058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1234" y="3128665"/>
            <a:ext cx="285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Terms affected by the update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1529782" y="5427890"/>
            <a:ext cx="96834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295650" y="4006905"/>
            <a:ext cx="6858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839490" y="5427890"/>
            <a:ext cx="4191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295650" y="6464825"/>
            <a:ext cx="966667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453845" y="11247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remained unchanged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10800000" flipV="1">
            <a:off x="6377036" y="1470344"/>
            <a:ext cx="729695" cy="4992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/>
          <p:cNvSpPr/>
          <p:nvPr/>
        </p:nvSpPr>
        <p:spPr>
          <a:xfrm rot="16200000">
            <a:off x="6185011" y="1815989"/>
            <a:ext cx="192025" cy="57607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1230765" y="4352550"/>
            <a:ext cx="0" cy="79369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965200" y="3568700"/>
          <a:ext cx="3810000" cy="317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794" name="Equation" r:id="rId8" imgW="2603160" imgH="2158920" progId="Equation.3">
                  <p:embed/>
                </p:oleObj>
              </mc:Choice>
              <mc:Fallback>
                <p:oleObj name="Equation" r:id="rId8" imgW="2603160" imgH="215892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3568700"/>
                        <a:ext cx="3810000" cy="317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026260" y="3715084"/>
            <a:ext cx="39517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Note that the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kk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term is excluded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because it is covered in the constant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which remains unchanged.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weights involved are highlighted.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Also, in the equation, we have chosen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to count the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(k+1)k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terms instead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(k+1)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…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kn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terms, which are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the same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769B10-68CD-46E7-B379-601C2AA3B1A6}"/>
              </a:ext>
            </a:extLst>
          </p:cNvPr>
          <p:cNvSpPr txBox="1"/>
          <p:nvPr/>
        </p:nvSpPr>
        <p:spPr>
          <a:xfrm>
            <a:off x="548723" y="721212"/>
            <a:ext cx="794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Consider the case with asynchronous update – only bit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updated at time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(i</a:t>
            </a:r>
            <a:r>
              <a:rPr lang="en-US" dirty="0">
                <a:cs typeface="Times New Roman" pitchFamily="18" charset="0"/>
              </a:rPr>
              <a:t>.e., </a:t>
            </a:r>
            <a:r>
              <a:rPr lang="en-US" i="1" dirty="0">
                <a:cs typeface="Times New Roman" pitchFamily="18" charset="0"/>
              </a:rPr>
              <a:t>j</a:t>
            </a:r>
            <a:r>
              <a:rPr lang="en-US" dirty="0">
                <a:cs typeface="Times New Roman" pitchFamily="18" charset="0"/>
              </a:rPr>
              <a:t> = </a:t>
            </a:r>
            <a:r>
              <a:rPr lang="en-US" i="1" dirty="0">
                <a:cs typeface="Times New Roman" pitchFamily="18" charset="0"/>
              </a:rPr>
              <a:t>k</a:t>
            </a:r>
            <a:r>
              <a:rPr lang="en-US" dirty="0">
                <a:cs typeface="Times New Roman" pitchFamily="18" charset="0"/>
              </a:rPr>
              <a:t>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27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81519"/>
              </p:ext>
            </p:extLst>
          </p:nvPr>
        </p:nvGraphicFramePr>
        <p:xfrm>
          <a:off x="495300" y="750609"/>
          <a:ext cx="660241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36" name="Equation" r:id="rId3" imgW="3822480" imgH="482400" progId="Equation.3">
                  <p:embed/>
                </p:oleObj>
              </mc:Choice>
              <mc:Fallback>
                <p:oleObj name="Equation" r:id="rId3" imgW="3822480" imgH="482400" progId="Equation.3">
                  <p:embed/>
                  <p:pic>
                    <p:nvPicPr>
                      <p:cNvPr id="151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750609"/>
                        <a:ext cx="6602413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181740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Case I: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051255"/>
              </p:ext>
            </p:extLst>
          </p:nvPr>
        </p:nvGraphicFramePr>
        <p:xfrm>
          <a:off x="1333500" y="1779309"/>
          <a:ext cx="18510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37" name="Equation" r:id="rId5" imgW="1028520" imgH="228600" progId="Equation.3">
                  <p:embed/>
                </p:oleObj>
              </mc:Choice>
              <mc:Fallback>
                <p:oleObj name="Equation" r:id="rId5" imgW="1028520" imgH="228600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1779309"/>
                        <a:ext cx="18510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52800" y="1779309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(bit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remains unchanged by the update)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93794"/>
              </p:ext>
            </p:extLst>
          </p:nvPr>
        </p:nvGraphicFramePr>
        <p:xfrm>
          <a:off x="1295400" y="2503209"/>
          <a:ext cx="66675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38" name="Equation" r:id="rId7" imgW="3860640" imgH="482400" progId="Equation.3">
                  <p:embed/>
                </p:oleObj>
              </mc:Choice>
              <mc:Fallback>
                <p:oleObj name="Equation" r:id="rId7" imgW="3860640" imgH="482400" progId="Equation.3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03209"/>
                        <a:ext cx="66675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57300" y="3493809"/>
            <a:ext cx="2121093" cy="369332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remains unchanged</a:t>
            </a:r>
          </a:p>
        </p:txBody>
      </p:sp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1295400" y="4648200"/>
          <a:ext cx="6667500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39" name="Equation" r:id="rId9" imgW="3860640" imgH="1041120" progId="Equation.3">
                  <p:embed/>
                </p:oleObj>
              </mc:Choice>
              <mc:Fallback>
                <p:oleObj name="Equation" r:id="rId9" imgW="3860640" imgH="1041120" progId="Equation.3">
                  <p:embed/>
                  <p:pic>
                    <p:nvPicPr>
                      <p:cNvPr id="1515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648200"/>
                        <a:ext cx="6667500" cy="180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09600" y="41910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Case II: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1485900" y="4191000"/>
          <a:ext cx="20097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40" name="Equation" r:id="rId11" imgW="1117440" imgH="228600" progId="Equation.3">
                  <p:embed/>
                </p:oleObj>
              </mc:Choice>
              <mc:Fallback>
                <p:oleObj name="Equation" r:id="rId11" imgW="1117440" imgH="228600" progId="Equation.3">
                  <p:embed/>
                  <p:pic>
                    <p:nvPicPr>
                      <p:cNvPr id="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4191000"/>
                        <a:ext cx="20097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543300" y="422910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(bit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is flipped by the update)</a:t>
            </a:r>
          </a:p>
        </p:txBody>
      </p:sp>
    </p:spTree>
    <p:extLst>
      <p:ext uri="{BB962C8B-B14F-4D97-AF65-F5344CB8AC3E}">
        <p14:creationId xmlns:p14="http://schemas.microsoft.com/office/powerpoint/2010/main" val="2000364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127066"/>
              </p:ext>
            </p:extLst>
          </p:nvPr>
        </p:nvGraphicFramePr>
        <p:xfrm>
          <a:off x="494907" y="768678"/>
          <a:ext cx="6602413" cy="549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20" name="Equation" r:id="rId3" imgW="3822480" imgH="3174840" progId="Equation.3">
                  <p:embed/>
                </p:oleObj>
              </mc:Choice>
              <mc:Fallback>
                <p:oleObj name="Equation" r:id="rId3" imgW="3822480" imgH="3174840" progId="Equation.3">
                  <p:embed/>
                  <p:pic>
                    <p:nvPicPr>
                      <p:cNvPr id="151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07" y="768678"/>
                        <a:ext cx="6602413" cy="549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52807" y="2940378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Replace 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ik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ki</a:t>
            </a:r>
            <a:endParaRPr lang="en-US" i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607" y="4769178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Summing over all 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including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US" i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0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3037787" y="737647"/>
            <a:ext cx="2858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Associative Memory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6987" y="1499648"/>
            <a:ext cx="6378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An associative memory neural network stores patterns of activity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( e.g. binary vectors) by association.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When part of the stored memory is given as input, the network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recovers (recalls) the rest.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7487" y="3252247"/>
            <a:ext cx="66992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this reason, associative memories are also called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i="1" u="sng" dirty="0">
                <a:latin typeface="Times New Roman" pitchFamily="18" charset="0"/>
                <a:cs typeface="Times New Roman" pitchFamily="18" charset="0"/>
              </a:rPr>
              <a:t>content-addressable memories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i.e.  memories which retrieve stored data based on part of their content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rather than on the address of the storage location.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7487" y="5119147"/>
            <a:ext cx="7218643" cy="369332"/>
          </a:xfrm>
          <a:prstGeom prst="rect">
            <a:avLst/>
          </a:prstGeom>
          <a:solidFill>
            <a:srgbClr val="00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Indeed, in neural associative memories, there is </a:t>
            </a:r>
            <a:r>
              <a:rPr lang="en-US" i="1" u="sng" dirty="0">
                <a:latin typeface="Times New Roman" pitchFamily="18" charset="0"/>
                <a:cs typeface="Times New Roman" pitchFamily="18" charset="0"/>
              </a:rPr>
              <a:t>no specific storage location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8887" y="5728747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“Holographic” memories</a:t>
            </a:r>
          </a:p>
        </p:txBody>
      </p:sp>
      <p:sp>
        <p:nvSpPr>
          <p:cNvPr id="8" name="Bent-Up Arrow 7"/>
          <p:cNvSpPr/>
          <p:nvPr/>
        </p:nvSpPr>
        <p:spPr>
          <a:xfrm rot="5400000">
            <a:off x="3818837" y="5595397"/>
            <a:ext cx="381000" cy="4191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80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917331"/>
              </p:ext>
            </p:extLst>
          </p:nvPr>
        </p:nvGraphicFramePr>
        <p:xfrm>
          <a:off x="1019274" y="1386920"/>
          <a:ext cx="5410199" cy="1274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864" name="Equation" r:id="rId3" imgW="3238200" imgH="761760" progId="Equation.3">
                  <p:embed/>
                </p:oleObj>
              </mc:Choice>
              <mc:Fallback>
                <p:oleObj name="Equation" r:id="rId3" imgW="3238200" imgH="76176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274" y="1386920"/>
                        <a:ext cx="5410199" cy="1274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661284"/>
              </p:ext>
            </p:extLst>
          </p:nvPr>
        </p:nvGraphicFramePr>
        <p:xfrm>
          <a:off x="2162273" y="2910919"/>
          <a:ext cx="2438399" cy="715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865" name="Equation" r:id="rId5" imgW="1473120" imgH="431640" progId="Equation.3">
                  <p:embed/>
                </p:oleObj>
              </mc:Choice>
              <mc:Fallback>
                <p:oleObj name="Equation" r:id="rId5" imgW="1473120" imgH="43164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273" y="2910919"/>
                        <a:ext cx="2438399" cy="715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680991"/>
              </p:ext>
            </p:extLst>
          </p:nvPr>
        </p:nvGraphicFramePr>
        <p:xfrm>
          <a:off x="943073" y="624919"/>
          <a:ext cx="4211637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866" name="Equation" r:id="rId7" imgW="2438280" imgH="431640" progId="Equation.3">
                  <p:embed/>
                </p:oleObj>
              </mc:Choice>
              <mc:Fallback>
                <p:oleObj name="Equation" r:id="rId7" imgW="2438280" imgH="431640" progId="Equation.3">
                  <p:embed/>
                  <p:pic>
                    <p:nvPicPr>
                      <p:cNvPr id="1525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073" y="624919"/>
                        <a:ext cx="4211637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95473" y="4053919"/>
            <a:ext cx="6102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Also,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kk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= N/n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 0    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       -2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kk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&lt; 0                       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/>
              </a:rPr>
              <a:t>Hebb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or    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kk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    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       -2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kk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= 0                                 (Hopfield)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7039073" y="2225119"/>
            <a:ext cx="228600" cy="1447800"/>
          </a:xfrm>
          <a:prstGeom prst="rightBrace">
            <a:avLst>
              <a:gd name="adj1" fmla="val 39705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7077173" y="3863419"/>
            <a:ext cx="228600" cy="1257300"/>
          </a:xfrm>
          <a:prstGeom prst="rightBrace">
            <a:avLst>
              <a:gd name="adj1" fmla="val 39705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420073" y="2796619"/>
            <a:ext cx="351378" cy="369332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20073" y="4320619"/>
            <a:ext cx="351378" cy="369332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3573" y="5349319"/>
            <a:ext cx="351378" cy="369332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0773" y="5349319"/>
            <a:ext cx="351378" cy="369332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62273" y="5349319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+1) &lt;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ight Brace 19"/>
          <p:cNvSpPr/>
          <p:nvPr/>
        </p:nvSpPr>
        <p:spPr>
          <a:xfrm rot="5400000">
            <a:off x="3734425" y="813272"/>
            <a:ext cx="235310" cy="1113745"/>
          </a:xfrm>
          <a:prstGeom prst="rightBrace">
            <a:avLst>
              <a:gd name="adj1" fmla="val 39705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33573" y="5909915"/>
            <a:ext cx="6885218" cy="646331"/>
          </a:xfrm>
          <a:prstGeom prst="rect">
            <a:avLst/>
          </a:prstGeom>
          <a:solidFill>
            <a:srgbClr val="00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Thus,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either remains unchanged or decreases until there are no bit flips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Equilibrium</a:t>
            </a:r>
            <a:endParaRPr lang="en-US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189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5981" y="837337"/>
            <a:ext cx="356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 we know, for a stored memory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q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6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923486"/>
              </p:ext>
            </p:extLst>
          </p:nvPr>
        </p:nvGraphicFramePr>
        <p:xfrm>
          <a:off x="1437981" y="1332637"/>
          <a:ext cx="33575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878" name="Equation" r:id="rId4" imgW="1866600" imgH="228600" progId="Equation.3">
                  <p:embed/>
                </p:oleObj>
              </mc:Choice>
              <mc:Fallback>
                <p:oleObj name="Equation" r:id="rId4" imgW="1866600" imgH="228600" progId="Equation.3">
                  <p:embed/>
                  <p:pic>
                    <p:nvPicPr>
                      <p:cNvPr id="156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7981" y="1332637"/>
                        <a:ext cx="335756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730350"/>
              </p:ext>
            </p:extLst>
          </p:nvPr>
        </p:nvGraphicFramePr>
        <p:xfrm>
          <a:off x="2847681" y="1866037"/>
          <a:ext cx="36544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879" name="Equation" r:id="rId6" imgW="2031840" imgH="228600" progId="Equation.3">
                  <p:embed/>
                </p:oleObj>
              </mc:Choice>
              <mc:Fallback>
                <p:oleObj name="Equation" r:id="rId6" imgW="2031840" imgH="22860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681" y="1866037"/>
                        <a:ext cx="36544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8381" y="2551837"/>
            <a:ext cx="66640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When the system is not at equilibrium, i.e., bits are still flipping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is still decreasing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will keep decreasing until the system reaches equilibrium.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       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is a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/>
              </a:rPr>
              <a:t>Lyapunov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function      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/>
              </a:rPr>
              <a:t> 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System is stable</a:t>
            </a:r>
          </a:p>
        </p:txBody>
      </p:sp>
    </p:spTree>
    <p:extLst>
      <p:ext uri="{BB962C8B-B14F-4D97-AF65-F5344CB8AC3E}">
        <p14:creationId xmlns:p14="http://schemas.microsoft.com/office/powerpoint/2010/main" val="4277275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5712" y="1380619"/>
            <a:ext cx="7211269" cy="1077218"/>
          </a:xfrm>
          <a:prstGeom prst="rect">
            <a:avLst/>
          </a:prstGeom>
          <a:solidFill>
            <a:srgbClr val="00FFFF"/>
          </a:solidFill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Symmetric networks with asynchronous dynamics converge to fixed points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Stored memories are not the only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equilibria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Setting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0 can reduce spurious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equilibria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9332" y="881354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Conclusions about Hopfield network dynamics:</a:t>
            </a:r>
          </a:p>
        </p:txBody>
      </p:sp>
    </p:spTree>
    <p:extLst>
      <p:ext uri="{BB962C8B-B14F-4D97-AF65-F5344CB8AC3E}">
        <p14:creationId xmlns:p14="http://schemas.microsoft.com/office/powerpoint/2010/main" val="2435619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171020" y="628310"/>
            <a:ext cx="42627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Capacity of Hopfield Networks</a:t>
            </a:r>
          </a:p>
        </p:txBody>
      </p:sp>
      <p:graphicFrame>
        <p:nvGraphicFramePr>
          <p:cNvPr id="15769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785007"/>
              </p:ext>
            </p:extLst>
          </p:nvPr>
        </p:nvGraphicFramePr>
        <p:xfrm>
          <a:off x="2182133" y="2828585"/>
          <a:ext cx="3516312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902" name="Equation" r:id="rId3" imgW="2031840" imgH="812520" progId="Equation.3">
                  <p:embed/>
                </p:oleObj>
              </mc:Choice>
              <mc:Fallback>
                <p:oleObj name="Equation" r:id="rId3" imgW="2031840" imgH="812520" progId="Equation.3">
                  <p:embed/>
                  <p:pic>
                    <p:nvPicPr>
                      <p:cNvPr id="15769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133" y="2828585"/>
                        <a:ext cx="3516312" cy="1404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8524" y="1684983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Suppose the network is already in state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6624" y="2332683"/>
            <a:ext cx="435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condition for an erroneous flip in bit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is: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/>
          </p:nvPr>
        </p:nvGraphicFramePr>
        <p:xfrm>
          <a:off x="1046054" y="4187223"/>
          <a:ext cx="6494136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903" name="Equation" r:id="rId5" imgW="3708360" imgH="1320480" progId="Equation.3">
                  <p:embed/>
                </p:oleObj>
              </mc:Choice>
              <mc:Fallback>
                <p:oleObj name="Equation" r:id="rId5" imgW="3708360" imgH="1320480" progId="Equation.3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054" y="4187223"/>
                        <a:ext cx="6494136" cy="2282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48524" y="1201711"/>
            <a:ext cx="530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many memories can a Hopfield network store?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21322" y="4811580"/>
            <a:ext cx="3440365" cy="523220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assumes that +1 and -1 are equally</a:t>
            </a:r>
          </a:p>
          <a:p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probable, which may not always be the case.</a:t>
            </a:r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>
          <a:xfrm flipH="1">
            <a:off x="3343040" y="5073190"/>
            <a:ext cx="227828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21322" y="5464465"/>
            <a:ext cx="2951449" cy="523220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Since each sample has a variance of 1 </a:t>
            </a:r>
          </a:p>
          <a:p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 there are </a:t>
            </a:r>
            <a:r>
              <a:rPr lang="en-US" sz="1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-1) such samples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5017590" y="5726075"/>
            <a:ext cx="60373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65494" y="2791775"/>
            <a:ext cx="2632452" cy="307777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Since we are starting in </a:t>
            </a:r>
            <a:r>
              <a:rPr lang="en-US" sz="1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400" i="1" baseline="30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</a:t>
            </a:r>
            <a:r>
              <a:rPr lang="en-US" sz="1400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1</a:t>
            </a:r>
            <a:endParaRPr lang="en-US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302372" y="2945663"/>
            <a:ext cx="116312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645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81107" y="4492658"/>
            <a:ext cx="1524000" cy="533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87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790425"/>
              </p:ext>
            </p:extLst>
          </p:nvPr>
        </p:nvGraphicFramePr>
        <p:xfrm>
          <a:off x="772720" y="890621"/>
          <a:ext cx="527367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936" name="Equation" r:id="rId3" imgW="3047760" imgH="685800" progId="Equation.3">
                  <p:embed/>
                </p:oleObj>
              </mc:Choice>
              <mc:Fallback>
                <p:oleObj name="Equation" r:id="rId3" imgW="3047760" imgH="685800" progId="Equation.3">
                  <p:embed/>
                  <p:pic>
                    <p:nvPicPr>
                      <p:cNvPr id="15872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720" y="890621"/>
                        <a:ext cx="5273675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7307" y="4568858"/>
            <a:ext cx="367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Solving 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(error) &lt; 0.01, this gives</a:t>
            </a: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569457"/>
              </p:ext>
            </p:extLst>
          </p:nvPr>
        </p:nvGraphicFramePr>
        <p:xfrm>
          <a:off x="4381107" y="4568858"/>
          <a:ext cx="14509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937" name="Equation" r:id="rId5" imgW="838080" imgH="228600" progId="Equation.3">
                  <p:embed/>
                </p:oleObj>
              </mc:Choice>
              <mc:Fallback>
                <p:oleObj name="Equation" r:id="rId5" imgW="838080" imgH="228600" progId="Equation.3">
                  <p:embed/>
                  <p:pic>
                    <p:nvPicPr>
                      <p:cNvPr id="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107" y="4568858"/>
                        <a:ext cx="1450975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1607" y="5445158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fact, 0.138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 better estimate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007" y="5978558"/>
            <a:ext cx="683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  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1000 neuron Hopfield network can store only about 130 memories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752207" y="3921158"/>
            <a:ext cx="4800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2209407" y="2473359"/>
            <a:ext cx="3854824" cy="1409700"/>
          </a:xfrm>
          <a:custGeom>
            <a:avLst/>
            <a:gdLst>
              <a:gd name="connsiteX0" fmla="*/ 0 w 3854824"/>
              <a:gd name="connsiteY0" fmla="*/ 1343213 h 1397001"/>
              <a:gd name="connsiteX1" fmla="*/ 779929 w 3854824"/>
              <a:gd name="connsiteY1" fmla="*/ 1289424 h 1397001"/>
              <a:gd name="connsiteX2" fmla="*/ 1066800 w 3854824"/>
              <a:gd name="connsiteY2" fmla="*/ 1172883 h 1397001"/>
              <a:gd name="connsiteX3" fmla="*/ 1335741 w 3854824"/>
              <a:gd name="connsiteY3" fmla="*/ 760507 h 1397001"/>
              <a:gd name="connsiteX4" fmla="*/ 1532965 w 3854824"/>
              <a:gd name="connsiteY4" fmla="*/ 419848 h 1397001"/>
              <a:gd name="connsiteX5" fmla="*/ 1703294 w 3854824"/>
              <a:gd name="connsiteY5" fmla="*/ 141942 h 1397001"/>
              <a:gd name="connsiteX6" fmla="*/ 1819835 w 3854824"/>
              <a:gd name="connsiteY6" fmla="*/ 43330 h 1397001"/>
              <a:gd name="connsiteX7" fmla="*/ 1945341 w 3854824"/>
              <a:gd name="connsiteY7" fmla="*/ 7471 h 1397001"/>
              <a:gd name="connsiteX8" fmla="*/ 2088776 w 3854824"/>
              <a:gd name="connsiteY8" fmla="*/ 88154 h 1397001"/>
              <a:gd name="connsiteX9" fmla="*/ 2241176 w 3854824"/>
              <a:gd name="connsiteY9" fmla="*/ 330201 h 1397001"/>
              <a:gd name="connsiteX10" fmla="*/ 2447365 w 3854824"/>
              <a:gd name="connsiteY10" fmla="*/ 778436 h 1397001"/>
              <a:gd name="connsiteX11" fmla="*/ 2617694 w 3854824"/>
              <a:gd name="connsiteY11" fmla="*/ 1047377 h 1397001"/>
              <a:gd name="connsiteX12" fmla="*/ 2841812 w 3854824"/>
              <a:gd name="connsiteY12" fmla="*/ 1262530 h 1397001"/>
              <a:gd name="connsiteX13" fmla="*/ 3379694 w 3854824"/>
              <a:gd name="connsiteY13" fmla="*/ 1370107 h 1397001"/>
              <a:gd name="connsiteX14" fmla="*/ 3854824 w 3854824"/>
              <a:gd name="connsiteY14" fmla="*/ 1397001 h 1397001"/>
              <a:gd name="connsiteX0" fmla="*/ 0 w 3854824"/>
              <a:gd name="connsiteY0" fmla="*/ 1343213 h 1397001"/>
              <a:gd name="connsiteX1" fmla="*/ 800100 w 3854824"/>
              <a:gd name="connsiteY1" fmla="*/ 1323042 h 1397001"/>
              <a:gd name="connsiteX2" fmla="*/ 1066800 w 3854824"/>
              <a:gd name="connsiteY2" fmla="*/ 1172883 h 1397001"/>
              <a:gd name="connsiteX3" fmla="*/ 1335741 w 3854824"/>
              <a:gd name="connsiteY3" fmla="*/ 760507 h 1397001"/>
              <a:gd name="connsiteX4" fmla="*/ 1532965 w 3854824"/>
              <a:gd name="connsiteY4" fmla="*/ 419848 h 1397001"/>
              <a:gd name="connsiteX5" fmla="*/ 1703294 w 3854824"/>
              <a:gd name="connsiteY5" fmla="*/ 141942 h 1397001"/>
              <a:gd name="connsiteX6" fmla="*/ 1819835 w 3854824"/>
              <a:gd name="connsiteY6" fmla="*/ 43330 h 1397001"/>
              <a:gd name="connsiteX7" fmla="*/ 1945341 w 3854824"/>
              <a:gd name="connsiteY7" fmla="*/ 7471 h 1397001"/>
              <a:gd name="connsiteX8" fmla="*/ 2088776 w 3854824"/>
              <a:gd name="connsiteY8" fmla="*/ 88154 h 1397001"/>
              <a:gd name="connsiteX9" fmla="*/ 2241176 w 3854824"/>
              <a:gd name="connsiteY9" fmla="*/ 330201 h 1397001"/>
              <a:gd name="connsiteX10" fmla="*/ 2447365 w 3854824"/>
              <a:gd name="connsiteY10" fmla="*/ 778436 h 1397001"/>
              <a:gd name="connsiteX11" fmla="*/ 2617694 w 3854824"/>
              <a:gd name="connsiteY11" fmla="*/ 1047377 h 1397001"/>
              <a:gd name="connsiteX12" fmla="*/ 2841812 w 3854824"/>
              <a:gd name="connsiteY12" fmla="*/ 1262530 h 1397001"/>
              <a:gd name="connsiteX13" fmla="*/ 3379694 w 3854824"/>
              <a:gd name="connsiteY13" fmla="*/ 1370107 h 1397001"/>
              <a:gd name="connsiteX14" fmla="*/ 3854824 w 3854824"/>
              <a:gd name="connsiteY14" fmla="*/ 1397001 h 1397001"/>
              <a:gd name="connsiteX0" fmla="*/ 0 w 3854824"/>
              <a:gd name="connsiteY0" fmla="*/ 1361142 h 1397001"/>
              <a:gd name="connsiteX1" fmla="*/ 800100 w 3854824"/>
              <a:gd name="connsiteY1" fmla="*/ 1323042 h 1397001"/>
              <a:gd name="connsiteX2" fmla="*/ 1066800 w 3854824"/>
              <a:gd name="connsiteY2" fmla="*/ 1172883 h 1397001"/>
              <a:gd name="connsiteX3" fmla="*/ 1335741 w 3854824"/>
              <a:gd name="connsiteY3" fmla="*/ 760507 h 1397001"/>
              <a:gd name="connsiteX4" fmla="*/ 1532965 w 3854824"/>
              <a:gd name="connsiteY4" fmla="*/ 419848 h 1397001"/>
              <a:gd name="connsiteX5" fmla="*/ 1703294 w 3854824"/>
              <a:gd name="connsiteY5" fmla="*/ 141942 h 1397001"/>
              <a:gd name="connsiteX6" fmla="*/ 1819835 w 3854824"/>
              <a:gd name="connsiteY6" fmla="*/ 43330 h 1397001"/>
              <a:gd name="connsiteX7" fmla="*/ 1945341 w 3854824"/>
              <a:gd name="connsiteY7" fmla="*/ 7471 h 1397001"/>
              <a:gd name="connsiteX8" fmla="*/ 2088776 w 3854824"/>
              <a:gd name="connsiteY8" fmla="*/ 88154 h 1397001"/>
              <a:gd name="connsiteX9" fmla="*/ 2241176 w 3854824"/>
              <a:gd name="connsiteY9" fmla="*/ 330201 h 1397001"/>
              <a:gd name="connsiteX10" fmla="*/ 2447365 w 3854824"/>
              <a:gd name="connsiteY10" fmla="*/ 778436 h 1397001"/>
              <a:gd name="connsiteX11" fmla="*/ 2617694 w 3854824"/>
              <a:gd name="connsiteY11" fmla="*/ 1047377 h 1397001"/>
              <a:gd name="connsiteX12" fmla="*/ 2841812 w 3854824"/>
              <a:gd name="connsiteY12" fmla="*/ 1262530 h 1397001"/>
              <a:gd name="connsiteX13" fmla="*/ 3379694 w 3854824"/>
              <a:gd name="connsiteY13" fmla="*/ 1370107 h 1397001"/>
              <a:gd name="connsiteX14" fmla="*/ 3854824 w 3854824"/>
              <a:gd name="connsiteY14" fmla="*/ 1397001 h 1397001"/>
              <a:gd name="connsiteX0" fmla="*/ 0 w 3854824"/>
              <a:gd name="connsiteY0" fmla="*/ 1361142 h 1397001"/>
              <a:gd name="connsiteX1" fmla="*/ 800100 w 3854824"/>
              <a:gd name="connsiteY1" fmla="*/ 1333500 h 1397001"/>
              <a:gd name="connsiteX2" fmla="*/ 1066800 w 3854824"/>
              <a:gd name="connsiteY2" fmla="*/ 1172883 h 1397001"/>
              <a:gd name="connsiteX3" fmla="*/ 1335741 w 3854824"/>
              <a:gd name="connsiteY3" fmla="*/ 760507 h 1397001"/>
              <a:gd name="connsiteX4" fmla="*/ 1532965 w 3854824"/>
              <a:gd name="connsiteY4" fmla="*/ 419848 h 1397001"/>
              <a:gd name="connsiteX5" fmla="*/ 1703294 w 3854824"/>
              <a:gd name="connsiteY5" fmla="*/ 141942 h 1397001"/>
              <a:gd name="connsiteX6" fmla="*/ 1819835 w 3854824"/>
              <a:gd name="connsiteY6" fmla="*/ 43330 h 1397001"/>
              <a:gd name="connsiteX7" fmla="*/ 1945341 w 3854824"/>
              <a:gd name="connsiteY7" fmla="*/ 7471 h 1397001"/>
              <a:gd name="connsiteX8" fmla="*/ 2088776 w 3854824"/>
              <a:gd name="connsiteY8" fmla="*/ 88154 h 1397001"/>
              <a:gd name="connsiteX9" fmla="*/ 2241176 w 3854824"/>
              <a:gd name="connsiteY9" fmla="*/ 330201 h 1397001"/>
              <a:gd name="connsiteX10" fmla="*/ 2447365 w 3854824"/>
              <a:gd name="connsiteY10" fmla="*/ 778436 h 1397001"/>
              <a:gd name="connsiteX11" fmla="*/ 2617694 w 3854824"/>
              <a:gd name="connsiteY11" fmla="*/ 1047377 h 1397001"/>
              <a:gd name="connsiteX12" fmla="*/ 2841812 w 3854824"/>
              <a:gd name="connsiteY12" fmla="*/ 1262530 h 1397001"/>
              <a:gd name="connsiteX13" fmla="*/ 3379694 w 3854824"/>
              <a:gd name="connsiteY13" fmla="*/ 1370107 h 1397001"/>
              <a:gd name="connsiteX14" fmla="*/ 3854824 w 3854824"/>
              <a:gd name="connsiteY14" fmla="*/ 1397001 h 1397001"/>
              <a:gd name="connsiteX0" fmla="*/ 0 w 3854824"/>
              <a:gd name="connsiteY0" fmla="*/ 1409700 h 1409700"/>
              <a:gd name="connsiteX1" fmla="*/ 800100 w 3854824"/>
              <a:gd name="connsiteY1" fmla="*/ 1333500 h 1409700"/>
              <a:gd name="connsiteX2" fmla="*/ 1066800 w 3854824"/>
              <a:gd name="connsiteY2" fmla="*/ 1172883 h 1409700"/>
              <a:gd name="connsiteX3" fmla="*/ 1335741 w 3854824"/>
              <a:gd name="connsiteY3" fmla="*/ 760507 h 1409700"/>
              <a:gd name="connsiteX4" fmla="*/ 1532965 w 3854824"/>
              <a:gd name="connsiteY4" fmla="*/ 419848 h 1409700"/>
              <a:gd name="connsiteX5" fmla="*/ 1703294 w 3854824"/>
              <a:gd name="connsiteY5" fmla="*/ 141942 h 1409700"/>
              <a:gd name="connsiteX6" fmla="*/ 1819835 w 3854824"/>
              <a:gd name="connsiteY6" fmla="*/ 43330 h 1409700"/>
              <a:gd name="connsiteX7" fmla="*/ 1945341 w 3854824"/>
              <a:gd name="connsiteY7" fmla="*/ 7471 h 1409700"/>
              <a:gd name="connsiteX8" fmla="*/ 2088776 w 3854824"/>
              <a:gd name="connsiteY8" fmla="*/ 88154 h 1409700"/>
              <a:gd name="connsiteX9" fmla="*/ 2241176 w 3854824"/>
              <a:gd name="connsiteY9" fmla="*/ 330201 h 1409700"/>
              <a:gd name="connsiteX10" fmla="*/ 2447365 w 3854824"/>
              <a:gd name="connsiteY10" fmla="*/ 778436 h 1409700"/>
              <a:gd name="connsiteX11" fmla="*/ 2617694 w 3854824"/>
              <a:gd name="connsiteY11" fmla="*/ 1047377 h 1409700"/>
              <a:gd name="connsiteX12" fmla="*/ 2841812 w 3854824"/>
              <a:gd name="connsiteY12" fmla="*/ 1262530 h 1409700"/>
              <a:gd name="connsiteX13" fmla="*/ 3379694 w 3854824"/>
              <a:gd name="connsiteY13" fmla="*/ 1370107 h 1409700"/>
              <a:gd name="connsiteX14" fmla="*/ 3854824 w 3854824"/>
              <a:gd name="connsiteY14" fmla="*/ 1397001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54824" h="1409700">
                <a:moveTo>
                  <a:pt x="0" y="1409700"/>
                </a:moveTo>
                <a:cubicBezTo>
                  <a:pt x="301064" y="1396999"/>
                  <a:pt x="622300" y="1372969"/>
                  <a:pt x="800100" y="1333500"/>
                </a:cubicBezTo>
                <a:cubicBezTo>
                  <a:pt x="977900" y="1294031"/>
                  <a:pt x="977527" y="1268382"/>
                  <a:pt x="1066800" y="1172883"/>
                </a:cubicBezTo>
                <a:cubicBezTo>
                  <a:pt x="1156073" y="1077384"/>
                  <a:pt x="1258047" y="886013"/>
                  <a:pt x="1335741" y="760507"/>
                </a:cubicBezTo>
                <a:cubicBezTo>
                  <a:pt x="1413435" y="635001"/>
                  <a:pt x="1471706" y="522942"/>
                  <a:pt x="1532965" y="419848"/>
                </a:cubicBezTo>
                <a:cubicBezTo>
                  <a:pt x="1594224" y="316754"/>
                  <a:pt x="1655482" y="204695"/>
                  <a:pt x="1703294" y="141942"/>
                </a:cubicBezTo>
                <a:cubicBezTo>
                  <a:pt x="1751106" y="79189"/>
                  <a:pt x="1779494" y="65742"/>
                  <a:pt x="1819835" y="43330"/>
                </a:cubicBezTo>
                <a:cubicBezTo>
                  <a:pt x="1860176" y="20918"/>
                  <a:pt x="1900518" y="0"/>
                  <a:pt x="1945341" y="7471"/>
                </a:cubicBezTo>
                <a:cubicBezTo>
                  <a:pt x="1990165" y="14942"/>
                  <a:pt x="2039470" y="34366"/>
                  <a:pt x="2088776" y="88154"/>
                </a:cubicBezTo>
                <a:cubicBezTo>
                  <a:pt x="2138082" y="141942"/>
                  <a:pt x="2181411" y="215154"/>
                  <a:pt x="2241176" y="330201"/>
                </a:cubicBezTo>
                <a:cubicBezTo>
                  <a:pt x="2300941" y="445248"/>
                  <a:pt x="2384612" y="658907"/>
                  <a:pt x="2447365" y="778436"/>
                </a:cubicBezTo>
                <a:cubicBezTo>
                  <a:pt x="2510118" y="897965"/>
                  <a:pt x="2551953" y="966695"/>
                  <a:pt x="2617694" y="1047377"/>
                </a:cubicBezTo>
                <a:cubicBezTo>
                  <a:pt x="2683435" y="1128059"/>
                  <a:pt x="2714812" y="1208742"/>
                  <a:pt x="2841812" y="1262530"/>
                </a:cubicBezTo>
                <a:cubicBezTo>
                  <a:pt x="2968812" y="1316318"/>
                  <a:pt x="3210859" y="1347695"/>
                  <a:pt x="3379694" y="1370107"/>
                </a:cubicBezTo>
                <a:cubicBezTo>
                  <a:pt x="3548529" y="1392519"/>
                  <a:pt x="3701676" y="1394760"/>
                  <a:pt x="3854824" y="1397001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3217937" y="3197258"/>
            <a:ext cx="182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3771507" y="3197258"/>
            <a:ext cx="1828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00107" y="40354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33507" y="40354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44731"/>
              </p:ext>
            </p:extLst>
          </p:nvPr>
        </p:nvGraphicFramePr>
        <p:xfrm>
          <a:off x="6514707" y="3844958"/>
          <a:ext cx="3508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938" name="Equation" r:id="rId7" imgW="203040" imgH="241200" progId="Equation.3">
                  <p:embed/>
                </p:oleObj>
              </mc:Choice>
              <mc:Fallback>
                <p:oleObj name="Equation" r:id="rId7" imgW="203040" imgH="241200" progId="Equation.3">
                  <p:embed/>
                  <p:pic>
                    <p:nvPicPr>
                      <p:cNvPr id="1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4707" y="3844958"/>
                        <a:ext cx="350837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Connector 18"/>
          <p:cNvCxnSpPr>
            <a:stCxn id="11" idx="11"/>
          </p:cNvCxnSpPr>
          <p:nvPr/>
        </p:nvCxnSpPr>
        <p:spPr>
          <a:xfrm flipH="1">
            <a:off x="4685907" y="3520736"/>
            <a:ext cx="141194" cy="20992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4685907" y="3692558"/>
            <a:ext cx="266700" cy="19050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12"/>
          </p:cNvCxnSpPr>
          <p:nvPr/>
        </p:nvCxnSpPr>
        <p:spPr>
          <a:xfrm flipH="1">
            <a:off x="4914507" y="3735889"/>
            <a:ext cx="136712" cy="18526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5085957" y="3787808"/>
            <a:ext cx="152400" cy="11430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276457" y="3825908"/>
            <a:ext cx="114300" cy="7620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5428857" y="3870733"/>
            <a:ext cx="76200" cy="3810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83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-9427" y="3308858"/>
            <a:ext cx="9144000" cy="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214514"/>
              </p:ext>
            </p:extLst>
          </p:nvPr>
        </p:nvGraphicFramePr>
        <p:xfrm>
          <a:off x="368398" y="4897945"/>
          <a:ext cx="50688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950" name="Equation" r:id="rId4" imgW="2730240" imgH="431640" progId="Equation.3">
                  <p:embed/>
                </p:oleObj>
              </mc:Choice>
              <mc:Fallback>
                <p:oleObj name="Equation" r:id="rId4" imgW="2730240" imgH="431640" progId="Equation.3">
                  <p:embed/>
                  <p:pic>
                    <p:nvPicPr>
                      <p:cNvPr id="71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98" y="4897945"/>
                        <a:ext cx="5068888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702148" y="1043495"/>
            <a:ext cx="351891" cy="369332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1290736" y="4764595"/>
            <a:ext cx="3716337" cy="1111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1190723" y="4072445"/>
            <a:ext cx="17145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>
            <a:off x="1125636" y="4150233"/>
            <a:ext cx="320675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>
            <a:off x="1285973" y="4181983"/>
            <a:ext cx="9525" cy="57467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981173" y="4140708"/>
            <a:ext cx="312738" cy="366712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1306611" y="3604133"/>
            <a:ext cx="527050" cy="366712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-25000">
                <a:latin typeface="Times New Roman" pitchFamily="18" charset="0"/>
                <a:cs typeface="Times New Roman" pitchFamily="18" charset="0"/>
              </a:rPr>
              <a:t>syn</a:t>
            </a:r>
          </a:p>
        </p:txBody>
      </p:sp>
      <p:sp>
        <p:nvSpPr>
          <p:cNvPr id="7180" name="Line 11"/>
          <p:cNvSpPr>
            <a:spLocks noChangeShapeType="1"/>
          </p:cNvSpPr>
          <p:nvPr/>
        </p:nvSpPr>
        <p:spPr bwMode="auto">
          <a:xfrm flipV="1">
            <a:off x="1278036" y="1492758"/>
            <a:ext cx="4587875" cy="1111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81" name="Line 12"/>
          <p:cNvSpPr>
            <a:spLocks noChangeShapeType="1"/>
          </p:cNvSpPr>
          <p:nvPr/>
        </p:nvSpPr>
        <p:spPr bwMode="auto">
          <a:xfrm flipH="1">
            <a:off x="3881536" y="2761170"/>
            <a:ext cx="12700" cy="19907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82" name="Line 13"/>
          <p:cNvSpPr>
            <a:spLocks noChangeShapeType="1"/>
          </p:cNvSpPr>
          <p:nvPr/>
        </p:nvSpPr>
        <p:spPr bwMode="auto">
          <a:xfrm>
            <a:off x="3894236" y="1516570"/>
            <a:ext cx="0" cy="1066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83" name="Line 14"/>
          <p:cNvSpPr>
            <a:spLocks noChangeShapeType="1"/>
          </p:cNvSpPr>
          <p:nvPr/>
        </p:nvSpPr>
        <p:spPr bwMode="auto">
          <a:xfrm>
            <a:off x="3729136" y="2583370"/>
            <a:ext cx="3190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84" name="Line 15"/>
          <p:cNvSpPr>
            <a:spLocks noChangeShapeType="1"/>
          </p:cNvSpPr>
          <p:nvPr/>
        </p:nvSpPr>
        <p:spPr bwMode="auto">
          <a:xfrm>
            <a:off x="3729136" y="2726245"/>
            <a:ext cx="3190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85" name="Text Box 16"/>
          <p:cNvSpPr txBox="1">
            <a:spLocks noChangeArrowheads="1"/>
          </p:cNvSpPr>
          <p:nvPr/>
        </p:nvSpPr>
        <p:spPr bwMode="auto">
          <a:xfrm>
            <a:off x="4126011" y="2445258"/>
            <a:ext cx="336550" cy="366712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C</a:t>
            </a:r>
            <a:endParaRPr lang="en-US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86" name="Text Box 17"/>
          <p:cNvSpPr txBox="1">
            <a:spLocks noChangeArrowheads="1"/>
          </p:cNvSpPr>
          <p:nvPr/>
        </p:nvSpPr>
        <p:spPr bwMode="auto">
          <a:xfrm>
            <a:off x="1925736" y="2224595"/>
            <a:ext cx="422275" cy="366713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>
                <a:latin typeface="Times New Roman" pitchFamily="18" charset="0"/>
                <a:cs typeface="Times New Roman" pitchFamily="18" charset="0"/>
              </a:rPr>
              <a:t>ij</a:t>
            </a:r>
          </a:p>
        </p:txBody>
      </p:sp>
      <p:sp>
        <p:nvSpPr>
          <p:cNvPr id="7187" name="Text Box 18"/>
          <p:cNvSpPr txBox="1">
            <a:spLocks noChangeArrowheads="1"/>
          </p:cNvSpPr>
          <p:nvPr/>
        </p:nvSpPr>
        <p:spPr bwMode="auto">
          <a:xfrm>
            <a:off x="1713011" y="4189920"/>
            <a:ext cx="463550" cy="366713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>
                <a:latin typeface="Times New Roman" pitchFamily="18" charset="0"/>
                <a:cs typeface="Times New Roman" pitchFamily="18" charset="0"/>
              </a:rPr>
              <a:t>syn</a:t>
            </a:r>
          </a:p>
        </p:txBody>
      </p:sp>
      <p:sp>
        <p:nvSpPr>
          <p:cNvPr id="7188" name="Line 19"/>
          <p:cNvSpPr>
            <a:spLocks noChangeShapeType="1"/>
          </p:cNvSpPr>
          <p:nvPr/>
        </p:nvSpPr>
        <p:spPr bwMode="auto">
          <a:xfrm flipV="1">
            <a:off x="1592361" y="4147058"/>
            <a:ext cx="0" cy="3968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89" name="Line 20"/>
          <p:cNvSpPr>
            <a:spLocks noChangeShapeType="1"/>
          </p:cNvSpPr>
          <p:nvPr/>
        </p:nvSpPr>
        <p:spPr bwMode="auto">
          <a:xfrm>
            <a:off x="4995961" y="1507045"/>
            <a:ext cx="11112" cy="70326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90" name="Line 21"/>
          <p:cNvSpPr>
            <a:spLocks noChangeShapeType="1"/>
          </p:cNvSpPr>
          <p:nvPr/>
        </p:nvSpPr>
        <p:spPr bwMode="auto">
          <a:xfrm flipH="1">
            <a:off x="5007073" y="2738945"/>
            <a:ext cx="0" cy="201295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91" name="Rectangle 22"/>
          <p:cNvSpPr>
            <a:spLocks noChangeArrowheads="1"/>
          </p:cNvSpPr>
          <p:nvPr/>
        </p:nvSpPr>
        <p:spPr bwMode="auto">
          <a:xfrm>
            <a:off x="4851498" y="2238883"/>
            <a:ext cx="287338" cy="782637"/>
          </a:xfrm>
          <a:prstGeom prst="rect">
            <a:avLst/>
          </a:prstGeom>
          <a:solidFill>
            <a:srgbClr val="FFCC00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92" name="Text Box 23"/>
          <p:cNvSpPr txBox="1">
            <a:spLocks noChangeArrowheads="1"/>
          </p:cNvSpPr>
          <p:nvPr/>
        </p:nvSpPr>
        <p:spPr bwMode="auto">
          <a:xfrm>
            <a:off x="5226148" y="2434145"/>
            <a:ext cx="298450" cy="366713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g</a:t>
            </a:r>
            <a:endParaRPr lang="en-US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93" name="Text Box 24"/>
          <p:cNvSpPr txBox="1">
            <a:spLocks noChangeArrowheads="1"/>
          </p:cNvSpPr>
          <p:nvPr/>
        </p:nvSpPr>
        <p:spPr bwMode="auto">
          <a:xfrm>
            <a:off x="987523" y="3739070"/>
            <a:ext cx="309563" cy="366713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</a:t>
            </a:r>
          </a:p>
        </p:txBody>
      </p:sp>
      <p:sp>
        <p:nvSpPr>
          <p:cNvPr id="7194" name="Line 25"/>
          <p:cNvSpPr>
            <a:spLocks noChangeShapeType="1"/>
          </p:cNvSpPr>
          <p:nvPr/>
        </p:nvSpPr>
        <p:spPr bwMode="auto">
          <a:xfrm>
            <a:off x="1273273" y="3470783"/>
            <a:ext cx="9525" cy="57467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195" name="Group 26"/>
          <p:cNvGrpSpPr>
            <a:grpSpLocks/>
          </p:cNvGrpSpPr>
          <p:nvPr/>
        </p:nvGrpSpPr>
        <p:grpSpPr bwMode="auto">
          <a:xfrm>
            <a:off x="358873" y="1907095"/>
            <a:ext cx="1651000" cy="1549400"/>
            <a:chOff x="504" y="1048"/>
            <a:chExt cx="1040" cy="976"/>
          </a:xfrm>
        </p:grpSpPr>
        <p:grpSp>
          <p:nvGrpSpPr>
            <p:cNvPr id="7211" name="Group 27"/>
            <p:cNvGrpSpPr>
              <a:grpSpLocks/>
            </p:cNvGrpSpPr>
            <p:nvPr/>
          </p:nvGrpSpPr>
          <p:grpSpPr bwMode="auto">
            <a:xfrm>
              <a:off x="1320" y="1056"/>
              <a:ext cx="224" cy="956"/>
              <a:chOff x="1320" y="1056"/>
              <a:chExt cx="224" cy="956"/>
            </a:xfrm>
          </p:grpSpPr>
          <p:sp>
            <p:nvSpPr>
              <p:cNvPr id="7227" name="Line 28"/>
              <p:cNvSpPr>
                <a:spLocks noChangeShapeType="1"/>
              </p:cNvSpPr>
              <p:nvPr/>
            </p:nvSpPr>
            <p:spPr bwMode="auto">
              <a:xfrm flipV="1">
                <a:off x="1424" y="1056"/>
                <a:ext cx="6" cy="5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</p:spPr>
            <p:txBody>
              <a:bodyPr wrap="none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28" name="Rectangle 29"/>
              <p:cNvSpPr>
                <a:spLocks noChangeArrowheads="1"/>
              </p:cNvSpPr>
              <p:nvPr/>
            </p:nvSpPr>
            <p:spPr bwMode="auto">
              <a:xfrm>
                <a:off x="1387" y="1194"/>
                <a:ext cx="85" cy="317"/>
              </a:xfrm>
              <a:prstGeom prst="rect">
                <a:avLst/>
              </a:prstGeom>
              <a:solidFill>
                <a:srgbClr val="00FF00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29" name="Line 30"/>
              <p:cNvSpPr>
                <a:spLocks noChangeShapeType="1"/>
              </p:cNvSpPr>
              <p:nvPr/>
            </p:nvSpPr>
            <p:spPr bwMode="auto">
              <a:xfrm flipV="1">
                <a:off x="1424" y="1832"/>
                <a:ext cx="6" cy="18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</p:spPr>
            <p:txBody>
              <a:bodyPr wrap="none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30" name="Line 31"/>
              <p:cNvSpPr>
                <a:spLocks noChangeShapeType="1"/>
              </p:cNvSpPr>
              <p:nvPr/>
            </p:nvSpPr>
            <p:spPr bwMode="auto">
              <a:xfrm flipH="1" flipV="1">
                <a:off x="1342" y="1664"/>
                <a:ext cx="82" cy="15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</p:spPr>
            <p:txBody>
              <a:bodyPr wrap="none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31" name="AutoShape 32"/>
              <p:cNvSpPr>
                <a:spLocks noChangeArrowheads="1"/>
              </p:cNvSpPr>
              <p:nvPr/>
            </p:nvSpPr>
            <p:spPr bwMode="auto">
              <a:xfrm rot="5400000">
                <a:off x="1320" y="1704"/>
                <a:ext cx="224" cy="224"/>
              </a:xfrm>
              <a:custGeom>
                <a:avLst/>
                <a:gdLst>
                  <a:gd name="T0" fmla="*/ 31 w 21600"/>
                  <a:gd name="T1" fmla="*/ 189 h 21600"/>
                  <a:gd name="T2" fmla="*/ 108 w 21600"/>
                  <a:gd name="T3" fmla="*/ 224 h 21600"/>
                  <a:gd name="T4" fmla="*/ 31 w 21600"/>
                  <a:gd name="T5" fmla="*/ 189 h 21600"/>
                  <a:gd name="T6" fmla="*/ -28 w 21600"/>
                  <a:gd name="T7" fmla="*/ 109 h 21600"/>
                  <a:gd name="T8" fmla="*/ 1 w 21600"/>
                  <a:gd name="T9" fmla="*/ 82 h 21600"/>
                  <a:gd name="T10" fmla="*/ 28 w 21600"/>
                  <a:gd name="T11" fmla="*/ 11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82 w 21600"/>
                  <a:gd name="T19" fmla="*/ 3182 h 21600"/>
                  <a:gd name="T20" fmla="*/ 18418 w 21600"/>
                  <a:gd name="T21" fmla="*/ 18418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2" y="10560"/>
                    </a:moveTo>
                    <a:cubicBezTo>
                      <a:pt x="0" y="10640"/>
                      <a:pt x="0" y="10720"/>
                      <a:pt x="0" y="10799"/>
                    </a:cubicBezTo>
                    <a:cubicBezTo>
                      <a:pt x="-1" y="16613"/>
                      <a:pt x="4601" y="21383"/>
                      <a:pt x="10410" y="21592"/>
                    </a:cubicBezTo>
                    <a:cubicBezTo>
                      <a:pt x="4601" y="21383"/>
                      <a:pt x="0" y="16613"/>
                      <a:pt x="0" y="10800"/>
                    </a:cubicBezTo>
                    <a:cubicBezTo>
                      <a:pt x="-1" y="10720"/>
                      <a:pt x="0" y="10640"/>
                      <a:pt x="2" y="10560"/>
                    </a:cubicBezTo>
                    <a:lnTo>
                      <a:pt x="-2697" y="10500"/>
                    </a:lnTo>
                    <a:lnTo>
                      <a:pt x="62" y="7861"/>
                    </a:lnTo>
                    <a:lnTo>
                      <a:pt x="2701" y="10620"/>
                    </a:lnTo>
                    <a:lnTo>
                      <a:pt x="2" y="10560"/>
                    </a:lnTo>
                    <a:close/>
                  </a:path>
                </a:pathLst>
              </a:custGeom>
              <a:solidFill>
                <a:srgbClr val="33CCCC"/>
              </a:solidFill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212" name="Group 33"/>
            <p:cNvGrpSpPr>
              <a:grpSpLocks/>
            </p:cNvGrpSpPr>
            <p:nvPr/>
          </p:nvGrpSpPr>
          <p:grpSpPr bwMode="auto">
            <a:xfrm>
              <a:off x="872" y="1056"/>
              <a:ext cx="224" cy="956"/>
              <a:chOff x="1320" y="1056"/>
              <a:chExt cx="224" cy="956"/>
            </a:xfrm>
          </p:grpSpPr>
          <p:sp>
            <p:nvSpPr>
              <p:cNvPr id="7222" name="Line 34"/>
              <p:cNvSpPr>
                <a:spLocks noChangeShapeType="1"/>
              </p:cNvSpPr>
              <p:nvPr/>
            </p:nvSpPr>
            <p:spPr bwMode="auto">
              <a:xfrm flipV="1">
                <a:off x="1424" y="1056"/>
                <a:ext cx="6" cy="5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</p:spPr>
            <p:txBody>
              <a:bodyPr wrap="none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23" name="Rectangle 35"/>
              <p:cNvSpPr>
                <a:spLocks noChangeArrowheads="1"/>
              </p:cNvSpPr>
              <p:nvPr/>
            </p:nvSpPr>
            <p:spPr bwMode="auto">
              <a:xfrm>
                <a:off x="1387" y="1194"/>
                <a:ext cx="85" cy="317"/>
              </a:xfrm>
              <a:prstGeom prst="rect">
                <a:avLst/>
              </a:prstGeom>
              <a:solidFill>
                <a:srgbClr val="00FF00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24" name="Line 36"/>
              <p:cNvSpPr>
                <a:spLocks noChangeShapeType="1"/>
              </p:cNvSpPr>
              <p:nvPr/>
            </p:nvSpPr>
            <p:spPr bwMode="auto">
              <a:xfrm flipV="1">
                <a:off x="1424" y="1832"/>
                <a:ext cx="6" cy="18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</p:spPr>
            <p:txBody>
              <a:bodyPr wrap="none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25" name="Line 37"/>
              <p:cNvSpPr>
                <a:spLocks noChangeShapeType="1"/>
              </p:cNvSpPr>
              <p:nvPr/>
            </p:nvSpPr>
            <p:spPr bwMode="auto">
              <a:xfrm flipH="1" flipV="1">
                <a:off x="1342" y="1664"/>
                <a:ext cx="82" cy="15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</p:spPr>
            <p:txBody>
              <a:bodyPr wrap="none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26" name="AutoShape 38"/>
              <p:cNvSpPr>
                <a:spLocks noChangeArrowheads="1"/>
              </p:cNvSpPr>
              <p:nvPr/>
            </p:nvSpPr>
            <p:spPr bwMode="auto">
              <a:xfrm rot="5400000">
                <a:off x="1320" y="1704"/>
                <a:ext cx="224" cy="224"/>
              </a:xfrm>
              <a:custGeom>
                <a:avLst/>
                <a:gdLst>
                  <a:gd name="T0" fmla="*/ 31 w 21600"/>
                  <a:gd name="T1" fmla="*/ 189 h 21600"/>
                  <a:gd name="T2" fmla="*/ 108 w 21600"/>
                  <a:gd name="T3" fmla="*/ 224 h 21600"/>
                  <a:gd name="T4" fmla="*/ 31 w 21600"/>
                  <a:gd name="T5" fmla="*/ 189 h 21600"/>
                  <a:gd name="T6" fmla="*/ -28 w 21600"/>
                  <a:gd name="T7" fmla="*/ 109 h 21600"/>
                  <a:gd name="T8" fmla="*/ 1 w 21600"/>
                  <a:gd name="T9" fmla="*/ 82 h 21600"/>
                  <a:gd name="T10" fmla="*/ 28 w 21600"/>
                  <a:gd name="T11" fmla="*/ 11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82 w 21600"/>
                  <a:gd name="T19" fmla="*/ 3182 h 21600"/>
                  <a:gd name="T20" fmla="*/ 18418 w 21600"/>
                  <a:gd name="T21" fmla="*/ 18418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2" y="10560"/>
                    </a:moveTo>
                    <a:cubicBezTo>
                      <a:pt x="0" y="10640"/>
                      <a:pt x="0" y="10720"/>
                      <a:pt x="0" y="10799"/>
                    </a:cubicBezTo>
                    <a:cubicBezTo>
                      <a:pt x="-1" y="16613"/>
                      <a:pt x="4601" y="21383"/>
                      <a:pt x="10410" y="21592"/>
                    </a:cubicBezTo>
                    <a:cubicBezTo>
                      <a:pt x="4601" y="21383"/>
                      <a:pt x="0" y="16613"/>
                      <a:pt x="0" y="10800"/>
                    </a:cubicBezTo>
                    <a:cubicBezTo>
                      <a:pt x="-1" y="10720"/>
                      <a:pt x="0" y="10640"/>
                      <a:pt x="2" y="10560"/>
                    </a:cubicBezTo>
                    <a:lnTo>
                      <a:pt x="-2697" y="10500"/>
                    </a:lnTo>
                    <a:lnTo>
                      <a:pt x="62" y="7861"/>
                    </a:lnTo>
                    <a:lnTo>
                      <a:pt x="2701" y="10620"/>
                    </a:lnTo>
                    <a:lnTo>
                      <a:pt x="2" y="10560"/>
                    </a:lnTo>
                    <a:close/>
                  </a:path>
                </a:pathLst>
              </a:custGeom>
              <a:solidFill>
                <a:srgbClr val="33CCCC"/>
              </a:solidFill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213" name="Group 39"/>
            <p:cNvGrpSpPr>
              <a:grpSpLocks/>
            </p:cNvGrpSpPr>
            <p:nvPr/>
          </p:nvGrpSpPr>
          <p:grpSpPr bwMode="auto">
            <a:xfrm>
              <a:off x="504" y="1064"/>
              <a:ext cx="224" cy="956"/>
              <a:chOff x="1320" y="1056"/>
              <a:chExt cx="224" cy="956"/>
            </a:xfrm>
          </p:grpSpPr>
          <p:sp>
            <p:nvSpPr>
              <p:cNvPr id="7217" name="Line 40"/>
              <p:cNvSpPr>
                <a:spLocks noChangeShapeType="1"/>
              </p:cNvSpPr>
              <p:nvPr/>
            </p:nvSpPr>
            <p:spPr bwMode="auto">
              <a:xfrm flipV="1">
                <a:off x="1424" y="1056"/>
                <a:ext cx="6" cy="58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</p:spPr>
            <p:txBody>
              <a:bodyPr wrap="none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18" name="Rectangle 41"/>
              <p:cNvSpPr>
                <a:spLocks noChangeArrowheads="1"/>
              </p:cNvSpPr>
              <p:nvPr/>
            </p:nvSpPr>
            <p:spPr bwMode="auto">
              <a:xfrm>
                <a:off x="1387" y="1194"/>
                <a:ext cx="85" cy="317"/>
              </a:xfrm>
              <a:prstGeom prst="rect">
                <a:avLst/>
              </a:prstGeom>
              <a:solidFill>
                <a:srgbClr val="00FF00"/>
              </a:solidFill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19" name="Line 42"/>
              <p:cNvSpPr>
                <a:spLocks noChangeShapeType="1"/>
              </p:cNvSpPr>
              <p:nvPr/>
            </p:nvSpPr>
            <p:spPr bwMode="auto">
              <a:xfrm flipV="1">
                <a:off x="1424" y="1832"/>
                <a:ext cx="6" cy="18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</p:spPr>
            <p:txBody>
              <a:bodyPr wrap="none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20" name="Line 43"/>
              <p:cNvSpPr>
                <a:spLocks noChangeShapeType="1"/>
              </p:cNvSpPr>
              <p:nvPr/>
            </p:nvSpPr>
            <p:spPr bwMode="auto">
              <a:xfrm flipH="1" flipV="1">
                <a:off x="1342" y="1664"/>
                <a:ext cx="82" cy="156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</p:spPr>
            <p:txBody>
              <a:bodyPr wrap="none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21" name="AutoShape 44"/>
              <p:cNvSpPr>
                <a:spLocks noChangeArrowheads="1"/>
              </p:cNvSpPr>
              <p:nvPr/>
            </p:nvSpPr>
            <p:spPr bwMode="auto">
              <a:xfrm rot="5400000">
                <a:off x="1320" y="1704"/>
                <a:ext cx="224" cy="224"/>
              </a:xfrm>
              <a:custGeom>
                <a:avLst/>
                <a:gdLst>
                  <a:gd name="T0" fmla="*/ 31 w 21600"/>
                  <a:gd name="T1" fmla="*/ 189 h 21600"/>
                  <a:gd name="T2" fmla="*/ 108 w 21600"/>
                  <a:gd name="T3" fmla="*/ 224 h 21600"/>
                  <a:gd name="T4" fmla="*/ 31 w 21600"/>
                  <a:gd name="T5" fmla="*/ 189 h 21600"/>
                  <a:gd name="T6" fmla="*/ -28 w 21600"/>
                  <a:gd name="T7" fmla="*/ 109 h 21600"/>
                  <a:gd name="T8" fmla="*/ 1 w 21600"/>
                  <a:gd name="T9" fmla="*/ 82 h 21600"/>
                  <a:gd name="T10" fmla="*/ 28 w 21600"/>
                  <a:gd name="T11" fmla="*/ 11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82 w 21600"/>
                  <a:gd name="T19" fmla="*/ 3182 h 21600"/>
                  <a:gd name="T20" fmla="*/ 18418 w 21600"/>
                  <a:gd name="T21" fmla="*/ 18418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2" y="10560"/>
                    </a:moveTo>
                    <a:cubicBezTo>
                      <a:pt x="0" y="10640"/>
                      <a:pt x="0" y="10720"/>
                      <a:pt x="0" y="10799"/>
                    </a:cubicBezTo>
                    <a:cubicBezTo>
                      <a:pt x="-1" y="16613"/>
                      <a:pt x="4601" y="21383"/>
                      <a:pt x="10410" y="21592"/>
                    </a:cubicBezTo>
                    <a:cubicBezTo>
                      <a:pt x="4601" y="21383"/>
                      <a:pt x="0" y="16613"/>
                      <a:pt x="0" y="10800"/>
                    </a:cubicBezTo>
                    <a:cubicBezTo>
                      <a:pt x="-1" y="10720"/>
                      <a:pt x="0" y="10640"/>
                      <a:pt x="2" y="10560"/>
                    </a:cubicBezTo>
                    <a:lnTo>
                      <a:pt x="-2697" y="10500"/>
                    </a:lnTo>
                    <a:lnTo>
                      <a:pt x="62" y="7861"/>
                    </a:lnTo>
                    <a:lnTo>
                      <a:pt x="2701" y="10620"/>
                    </a:lnTo>
                    <a:lnTo>
                      <a:pt x="2" y="10560"/>
                    </a:lnTo>
                    <a:close/>
                  </a:path>
                </a:pathLst>
              </a:custGeom>
              <a:solidFill>
                <a:srgbClr val="33CCCC"/>
              </a:solidFill>
              <a:ln w="25400" cap="sq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214" name="Line 45"/>
            <p:cNvSpPr>
              <a:spLocks noChangeShapeType="1"/>
            </p:cNvSpPr>
            <p:nvPr/>
          </p:nvSpPr>
          <p:spPr bwMode="auto">
            <a:xfrm>
              <a:off x="1128" y="1352"/>
              <a:ext cx="16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 type="none" w="sm" len="sm"/>
              <a:tailEnd type="none" w="lg" len="lg"/>
            </a:ln>
          </p:spPr>
          <p:txBody>
            <a:bodyPr wrap="none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15" name="Line 46"/>
            <p:cNvSpPr>
              <a:spLocks noChangeShapeType="1"/>
            </p:cNvSpPr>
            <p:nvPr/>
          </p:nvSpPr>
          <p:spPr bwMode="auto">
            <a:xfrm>
              <a:off x="608" y="2024"/>
              <a:ext cx="81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16" name="Line 47"/>
            <p:cNvSpPr>
              <a:spLocks noChangeShapeType="1"/>
            </p:cNvSpPr>
            <p:nvPr/>
          </p:nvSpPr>
          <p:spPr bwMode="auto">
            <a:xfrm>
              <a:off x="616" y="1048"/>
              <a:ext cx="81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196" name="Line 48"/>
          <p:cNvSpPr>
            <a:spLocks noChangeShapeType="1"/>
          </p:cNvSpPr>
          <p:nvPr/>
        </p:nvSpPr>
        <p:spPr bwMode="auto">
          <a:xfrm>
            <a:off x="1285973" y="1514983"/>
            <a:ext cx="9525" cy="35877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97" name="Text Box 49"/>
          <p:cNvSpPr txBox="1">
            <a:spLocks noChangeArrowheads="1"/>
          </p:cNvSpPr>
          <p:nvPr/>
        </p:nvSpPr>
        <p:spPr bwMode="auto">
          <a:xfrm>
            <a:off x="1955898" y="2804033"/>
            <a:ext cx="1055097" cy="40011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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 –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)</a:t>
            </a:r>
          </a:p>
        </p:txBody>
      </p:sp>
      <p:sp>
        <p:nvSpPr>
          <p:cNvPr id="7198" name="Text Box 50"/>
          <p:cNvSpPr txBox="1">
            <a:spLocks noChangeArrowheads="1"/>
          </p:cNvSpPr>
          <p:nvPr/>
        </p:nvSpPr>
        <p:spPr bwMode="auto">
          <a:xfrm>
            <a:off x="2131317" y="673046"/>
            <a:ext cx="3525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Integrate-and-Fire Model</a:t>
            </a:r>
          </a:p>
        </p:txBody>
      </p:sp>
      <p:sp>
        <p:nvSpPr>
          <p:cNvPr id="7199" name="AutoShape 51"/>
          <p:cNvSpPr>
            <a:spLocks noChangeArrowheads="1"/>
          </p:cNvSpPr>
          <p:nvPr/>
        </p:nvSpPr>
        <p:spPr bwMode="auto">
          <a:xfrm rot="5400000">
            <a:off x="5857973" y="1081595"/>
            <a:ext cx="889000" cy="850900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00" name="Line 52"/>
          <p:cNvSpPr>
            <a:spLocks noChangeShapeType="1"/>
          </p:cNvSpPr>
          <p:nvPr/>
        </p:nvSpPr>
        <p:spPr bwMode="auto">
          <a:xfrm flipV="1">
            <a:off x="6739036" y="1499108"/>
            <a:ext cx="1201737" cy="158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201" name="Group 53"/>
          <p:cNvGrpSpPr>
            <a:grpSpLocks/>
          </p:cNvGrpSpPr>
          <p:nvPr/>
        </p:nvGrpSpPr>
        <p:grpSpPr bwMode="auto">
          <a:xfrm>
            <a:off x="5959573" y="1399095"/>
            <a:ext cx="355600" cy="190500"/>
            <a:chOff x="4088" y="2624"/>
            <a:chExt cx="224" cy="120"/>
          </a:xfrm>
        </p:grpSpPr>
        <p:sp>
          <p:nvSpPr>
            <p:cNvPr id="7208" name="Line 54"/>
            <p:cNvSpPr>
              <a:spLocks noChangeShapeType="1"/>
            </p:cNvSpPr>
            <p:nvPr/>
          </p:nvSpPr>
          <p:spPr bwMode="auto">
            <a:xfrm>
              <a:off x="4200" y="2624"/>
              <a:ext cx="11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09" name="Line 55"/>
            <p:cNvSpPr>
              <a:spLocks noChangeShapeType="1"/>
            </p:cNvSpPr>
            <p:nvPr/>
          </p:nvSpPr>
          <p:spPr bwMode="auto">
            <a:xfrm flipV="1">
              <a:off x="4200" y="2632"/>
              <a:ext cx="0" cy="104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10" name="Line 56"/>
            <p:cNvSpPr>
              <a:spLocks noChangeShapeType="1"/>
            </p:cNvSpPr>
            <p:nvPr/>
          </p:nvSpPr>
          <p:spPr bwMode="auto">
            <a:xfrm>
              <a:off x="4088" y="2744"/>
              <a:ext cx="11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 wrap="none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202" name="Line 57"/>
          <p:cNvSpPr>
            <a:spLocks noChangeShapeType="1"/>
          </p:cNvSpPr>
          <p:nvPr/>
        </p:nvSpPr>
        <p:spPr bwMode="auto">
          <a:xfrm>
            <a:off x="7115273" y="2097595"/>
            <a:ext cx="15621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03" name="Line 58"/>
          <p:cNvSpPr>
            <a:spLocks noChangeShapeType="1"/>
          </p:cNvSpPr>
          <p:nvPr/>
        </p:nvSpPr>
        <p:spPr bwMode="auto">
          <a:xfrm>
            <a:off x="7407373" y="1691195"/>
            <a:ext cx="0" cy="381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04" name="Line 59"/>
          <p:cNvSpPr>
            <a:spLocks noChangeShapeType="1"/>
          </p:cNvSpPr>
          <p:nvPr/>
        </p:nvSpPr>
        <p:spPr bwMode="auto">
          <a:xfrm>
            <a:off x="7953473" y="1703895"/>
            <a:ext cx="0" cy="381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05" name="Line 60"/>
          <p:cNvSpPr>
            <a:spLocks noChangeShapeType="1"/>
          </p:cNvSpPr>
          <p:nvPr/>
        </p:nvSpPr>
        <p:spPr bwMode="auto">
          <a:xfrm>
            <a:off x="8131273" y="1691195"/>
            <a:ext cx="0" cy="381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06" name="Text Box 61"/>
          <p:cNvSpPr txBox="1">
            <a:spLocks noChangeArrowheads="1"/>
          </p:cNvSpPr>
          <p:nvPr/>
        </p:nvSpPr>
        <p:spPr bwMode="auto">
          <a:xfrm>
            <a:off x="6889848" y="992695"/>
            <a:ext cx="392113" cy="366713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i="1" baseline="-2500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graphicFrame>
        <p:nvGraphicFramePr>
          <p:cNvPr id="7171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275344"/>
              </p:ext>
            </p:extLst>
          </p:nvPr>
        </p:nvGraphicFramePr>
        <p:xfrm>
          <a:off x="1555848" y="5726620"/>
          <a:ext cx="28035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951" name="Equation" r:id="rId6" imgW="1485720" imgH="457200" progId="Equation.3">
                  <p:embed/>
                </p:oleObj>
              </mc:Choice>
              <mc:Fallback>
                <p:oleObj name="Equation" r:id="rId6" imgW="1485720" imgH="457200" progId="Equation.3">
                  <p:embed/>
                  <p:pic>
                    <p:nvPicPr>
                      <p:cNvPr id="7171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848" y="5726620"/>
                        <a:ext cx="2803525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7" name="Text Box 63"/>
          <p:cNvSpPr txBox="1">
            <a:spLocks noChangeArrowheads="1"/>
          </p:cNvSpPr>
          <p:nvPr/>
        </p:nvSpPr>
        <p:spPr bwMode="auto">
          <a:xfrm>
            <a:off x="4913411" y="5910770"/>
            <a:ext cx="3403560" cy="46166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reset after each spike</a:t>
            </a:r>
          </a:p>
        </p:txBody>
      </p:sp>
    </p:spTree>
    <p:extLst>
      <p:ext uri="{BB962C8B-B14F-4D97-AF65-F5344CB8AC3E}">
        <p14:creationId xmlns:p14="http://schemas.microsoft.com/office/powerpoint/2010/main" val="2349878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-343840" y="1431944"/>
            <a:ext cx="9144000" cy="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>
            <p:extLst/>
          </p:nvPr>
        </p:nvGraphicFramePr>
        <p:xfrm>
          <a:off x="2659063" y="3992563"/>
          <a:ext cx="2881312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984" name="Equation" r:id="rId4" imgW="1879560" imgH="431640" progId="Equation.3">
                  <p:embed/>
                </p:oleObj>
              </mc:Choice>
              <mc:Fallback>
                <p:oleObj name="Equation" r:id="rId4" imgW="1879560" imgH="431640" progId="Equation.3">
                  <p:embed/>
                  <p:pic>
                    <p:nvPicPr>
                      <p:cNvPr id="71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3" y="3992563"/>
                        <a:ext cx="2881312" cy="668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5576999" y="951902"/>
            <a:ext cx="317716" cy="369332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4648442" y="3467404"/>
            <a:ext cx="1095375" cy="1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80" name="Line 11"/>
          <p:cNvSpPr>
            <a:spLocks noChangeShapeType="1"/>
          </p:cNvSpPr>
          <p:nvPr/>
        </p:nvSpPr>
        <p:spPr bwMode="auto">
          <a:xfrm flipV="1">
            <a:off x="2026686" y="1389063"/>
            <a:ext cx="4587875" cy="1111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81" name="Line 12"/>
          <p:cNvSpPr>
            <a:spLocks noChangeShapeType="1"/>
          </p:cNvSpPr>
          <p:nvPr/>
        </p:nvSpPr>
        <p:spPr bwMode="auto">
          <a:xfrm>
            <a:off x="4642886" y="2657476"/>
            <a:ext cx="5556" cy="80993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82" name="Line 13"/>
          <p:cNvSpPr>
            <a:spLocks noChangeShapeType="1"/>
          </p:cNvSpPr>
          <p:nvPr/>
        </p:nvSpPr>
        <p:spPr bwMode="auto">
          <a:xfrm>
            <a:off x="4642886" y="1412875"/>
            <a:ext cx="0" cy="1066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83" name="Line 14"/>
          <p:cNvSpPr>
            <a:spLocks noChangeShapeType="1"/>
          </p:cNvSpPr>
          <p:nvPr/>
        </p:nvSpPr>
        <p:spPr bwMode="auto">
          <a:xfrm>
            <a:off x="4477786" y="2479675"/>
            <a:ext cx="3190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84" name="Line 15"/>
          <p:cNvSpPr>
            <a:spLocks noChangeShapeType="1"/>
          </p:cNvSpPr>
          <p:nvPr/>
        </p:nvSpPr>
        <p:spPr bwMode="auto">
          <a:xfrm>
            <a:off x="4477786" y="2622550"/>
            <a:ext cx="319087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85" name="Text Box 16"/>
          <p:cNvSpPr txBox="1">
            <a:spLocks noChangeArrowheads="1"/>
          </p:cNvSpPr>
          <p:nvPr/>
        </p:nvSpPr>
        <p:spPr bwMode="auto">
          <a:xfrm>
            <a:off x="4874661" y="2341563"/>
            <a:ext cx="381836" cy="369332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86" name="Text Box 17"/>
          <p:cNvSpPr txBox="1">
            <a:spLocks noChangeArrowheads="1"/>
          </p:cNvSpPr>
          <p:nvPr/>
        </p:nvSpPr>
        <p:spPr bwMode="auto">
          <a:xfrm>
            <a:off x="2674386" y="2120900"/>
            <a:ext cx="463588" cy="369332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in</a:t>
            </a:r>
          </a:p>
        </p:txBody>
      </p:sp>
      <p:sp>
        <p:nvSpPr>
          <p:cNvPr id="7189" name="Line 20"/>
          <p:cNvSpPr>
            <a:spLocks noChangeShapeType="1"/>
          </p:cNvSpPr>
          <p:nvPr/>
        </p:nvSpPr>
        <p:spPr bwMode="auto">
          <a:xfrm>
            <a:off x="5744611" y="1403350"/>
            <a:ext cx="11112" cy="70326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90" name="Line 21"/>
          <p:cNvSpPr>
            <a:spLocks noChangeShapeType="1"/>
          </p:cNvSpPr>
          <p:nvPr/>
        </p:nvSpPr>
        <p:spPr bwMode="auto">
          <a:xfrm>
            <a:off x="5750167" y="1490703"/>
            <a:ext cx="5556" cy="197670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91" name="Rectangle 22"/>
          <p:cNvSpPr>
            <a:spLocks noChangeArrowheads="1"/>
          </p:cNvSpPr>
          <p:nvPr/>
        </p:nvSpPr>
        <p:spPr bwMode="auto">
          <a:xfrm>
            <a:off x="5600148" y="2135188"/>
            <a:ext cx="287338" cy="782637"/>
          </a:xfrm>
          <a:prstGeom prst="rect">
            <a:avLst/>
          </a:prstGeom>
          <a:solidFill>
            <a:srgbClr val="FFCC00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92" name="Text Box 23"/>
          <p:cNvSpPr txBox="1">
            <a:spLocks noChangeArrowheads="1"/>
          </p:cNvSpPr>
          <p:nvPr/>
        </p:nvSpPr>
        <p:spPr bwMode="auto">
          <a:xfrm>
            <a:off x="5899646" y="2353747"/>
            <a:ext cx="369012" cy="369332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27" name="Line 28"/>
          <p:cNvSpPr>
            <a:spLocks noChangeShapeType="1"/>
          </p:cNvSpPr>
          <p:nvPr/>
        </p:nvSpPr>
        <p:spPr bwMode="auto">
          <a:xfrm flipV="1">
            <a:off x="2568023" y="1816100"/>
            <a:ext cx="9525" cy="93345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28" name="Rectangle 29"/>
          <p:cNvSpPr>
            <a:spLocks noChangeArrowheads="1"/>
          </p:cNvSpPr>
          <p:nvPr/>
        </p:nvSpPr>
        <p:spPr bwMode="auto">
          <a:xfrm>
            <a:off x="2509286" y="2035175"/>
            <a:ext cx="134938" cy="503238"/>
          </a:xfrm>
          <a:prstGeom prst="rect">
            <a:avLst/>
          </a:prstGeom>
          <a:solidFill>
            <a:srgbClr val="00FF00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22" name="Line 34"/>
          <p:cNvSpPr>
            <a:spLocks noChangeShapeType="1"/>
          </p:cNvSpPr>
          <p:nvPr/>
        </p:nvSpPr>
        <p:spPr bwMode="auto">
          <a:xfrm flipV="1">
            <a:off x="1856823" y="1816100"/>
            <a:ext cx="9525" cy="93345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23" name="Rectangle 35"/>
          <p:cNvSpPr>
            <a:spLocks noChangeArrowheads="1"/>
          </p:cNvSpPr>
          <p:nvPr/>
        </p:nvSpPr>
        <p:spPr bwMode="auto">
          <a:xfrm>
            <a:off x="1798086" y="2035175"/>
            <a:ext cx="134938" cy="503238"/>
          </a:xfrm>
          <a:prstGeom prst="rect">
            <a:avLst/>
          </a:prstGeom>
          <a:solidFill>
            <a:srgbClr val="00FF00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17" name="Line 40"/>
          <p:cNvSpPr>
            <a:spLocks noChangeShapeType="1"/>
          </p:cNvSpPr>
          <p:nvPr/>
        </p:nvSpPr>
        <p:spPr bwMode="auto">
          <a:xfrm flipV="1">
            <a:off x="1272623" y="1828800"/>
            <a:ext cx="9525" cy="93345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18" name="Rectangle 41"/>
          <p:cNvSpPr>
            <a:spLocks noChangeArrowheads="1"/>
          </p:cNvSpPr>
          <p:nvPr/>
        </p:nvSpPr>
        <p:spPr bwMode="auto">
          <a:xfrm>
            <a:off x="1213886" y="2047875"/>
            <a:ext cx="134938" cy="503238"/>
          </a:xfrm>
          <a:prstGeom prst="rect">
            <a:avLst/>
          </a:prstGeom>
          <a:solidFill>
            <a:srgbClr val="00FF00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14" name="Line 45"/>
          <p:cNvSpPr>
            <a:spLocks noChangeShapeType="1"/>
          </p:cNvSpPr>
          <p:nvPr/>
        </p:nvSpPr>
        <p:spPr bwMode="auto">
          <a:xfrm>
            <a:off x="2098123" y="2286000"/>
            <a:ext cx="2667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16" name="Line 47"/>
          <p:cNvSpPr>
            <a:spLocks noChangeShapeType="1"/>
          </p:cNvSpPr>
          <p:nvPr/>
        </p:nvSpPr>
        <p:spPr bwMode="auto">
          <a:xfrm>
            <a:off x="1285323" y="1803400"/>
            <a:ext cx="12954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96" name="Line 48"/>
          <p:cNvSpPr>
            <a:spLocks noChangeShapeType="1"/>
          </p:cNvSpPr>
          <p:nvPr/>
        </p:nvSpPr>
        <p:spPr bwMode="auto">
          <a:xfrm>
            <a:off x="2034623" y="1411288"/>
            <a:ext cx="9525" cy="35877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98" name="Text Box 50"/>
          <p:cNvSpPr txBox="1">
            <a:spLocks noChangeArrowheads="1"/>
          </p:cNvSpPr>
          <p:nvPr/>
        </p:nvSpPr>
        <p:spPr bwMode="auto">
          <a:xfrm>
            <a:off x="2986769" y="632461"/>
            <a:ext cx="27751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Rate-Coding Model</a:t>
            </a:r>
          </a:p>
        </p:txBody>
      </p:sp>
      <p:sp>
        <p:nvSpPr>
          <p:cNvPr id="7199" name="AutoShape 51"/>
          <p:cNvSpPr>
            <a:spLocks noChangeArrowheads="1"/>
          </p:cNvSpPr>
          <p:nvPr/>
        </p:nvSpPr>
        <p:spPr bwMode="auto">
          <a:xfrm rot="5400000">
            <a:off x="6606623" y="977900"/>
            <a:ext cx="889000" cy="850900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00" name="Line 52"/>
          <p:cNvSpPr>
            <a:spLocks noChangeShapeType="1"/>
          </p:cNvSpPr>
          <p:nvPr/>
        </p:nvSpPr>
        <p:spPr bwMode="auto">
          <a:xfrm flipV="1">
            <a:off x="7487686" y="1395413"/>
            <a:ext cx="1201737" cy="1587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171" name="Object 62"/>
          <p:cNvGraphicFramePr>
            <a:graphicFrameLocks noChangeAspect="1"/>
          </p:cNvGraphicFramePr>
          <p:nvPr>
            <p:extLst/>
          </p:nvPr>
        </p:nvGraphicFramePr>
        <p:xfrm>
          <a:off x="2740025" y="6156325"/>
          <a:ext cx="15700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985" name="Equation" r:id="rId6" imgW="939600" imgH="228600" progId="Equation.3">
                  <p:embed/>
                </p:oleObj>
              </mc:Choice>
              <mc:Fallback>
                <p:oleObj name="Equation" r:id="rId6" imgW="939600" imgH="228600" progId="Equation.3">
                  <p:embed/>
                  <p:pic>
                    <p:nvPicPr>
                      <p:cNvPr id="7171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6156325"/>
                        <a:ext cx="1570038" cy="384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reeform 1"/>
          <p:cNvSpPr/>
          <p:nvPr/>
        </p:nvSpPr>
        <p:spPr>
          <a:xfrm>
            <a:off x="8409603" y="3247645"/>
            <a:ext cx="657461" cy="313544"/>
          </a:xfrm>
          <a:custGeom>
            <a:avLst/>
            <a:gdLst>
              <a:gd name="connsiteX0" fmla="*/ 0 w 657461"/>
              <a:gd name="connsiteY0" fmla="*/ 304157 h 313544"/>
              <a:gd name="connsiteX1" fmla="*/ 136027 w 657461"/>
              <a:gd name="connsiteY1" fmla="*/ 311714 h 313544"/>
              <a:gd name="connsiteX2" fmla="*/ 249382 w 657461"/>
              <a:gd name="connsiteY2" fmla="*/ 273929 h 313544"/>
              <a:gd name="connsiteX3" fmla="*/ 317395 w 657461"/>
              <a:gd name="connsiteY3" fmla="*/ 183244 h 313544"/>
              <a:gd name="connsiteX4" fmla="*/ 400522 w 657461"/>
              <a:gd name="connsiteY4" fmla="*/ 54775 h 313544"/>
              <a:gd name="connsiteX5" fmla="*/ 559220 w 657461"/>
              <a:gd name="connsiteY5" fmla="*/ 1876 h 313544"/>
              <a:gd name="connsiteX6" fmla="*/ 657461 w 657461"/>
              <a:gd name="connsiteY6" fmla="*/ 16990 h 31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461" h="313544">
                <a:moveTo>
                  <a:pt x="0" y="304157"/>
                </a:moveTo>
                <a:cubicBezTo>
                  <a:pt x="47231" y="310454"/>
                  <a:pt x="94463" y="316752"/>
                  <a:pt x="136027" y="311714"/>
                </a:cubicBezTo>
                <a:cubicBezTo>
                  <a:pt x="177591" y="306676"/>
                  <a:pt x="219154" y="295341"/>
                  <a:pt x="249382" y="273929"/>
                </a:cubicBezTo>
                <a:cubicBezTo>
                  <a:pt x="279610" y="252517"/>
                  <a:pt x="292205" y="219770"/>
                  <a:pt x="317395" y="183244"/>
                </a:cubicBezTo>
                <a:cubicBezTo>
                  <a:pt x="342585" y="146718"/>
                  <a:pt x="360218" y="85003"/>
                  <a:pt x="400522" y="54775"/>
                </a:cubicBezTo>
                <a:cubicBezTo>
                  <a:pt x="440826" y="24547"/>
                  <a:pt x="516397" y="8173"/>
                  <a:pt x="559220" y="1876"/>
                </a:cubicBezTo>
                <a:cubicBezTo>
                  <a:pt x="602043" y="-4422"/>
                  <a:pt x="629752" y="6284"/>
                  <a:pt x="657461" y="16990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6732208" y="1326062"/>
            <a:ext cx="425450" cy="203200"/>
          </a:xfrm>
          <a:custGeom>
            <a:avLst/>
            <a:gdLst>
              <a:gd name="connsiteX0" fmla="*/ 0 w 619676"/>
              <a:gd name="connsiteY0" fmla="*/ 434387 h 444078"/>
              <a:gd name="connsiteX1" fmla="*/ 219154 w 619676"/>
              <a:gd name="connsiteY1" fmla="*/ 426830 h 444078"/>
              <a:gd name="connsiteX2" fmla="*/ 272053 w 619676"/>
              <a:gd name="connsiteY2" fmla="*/ 275689 h 444078"/>
              <a:gd name="connsiteX3" fmla="*/ 324952 w 619676"/>
              <a:gd name="connsiteY3" fmla="*/ 41421 h 444078"/>
              <a:gd name="connsiteX4" fmla="*/ 491207 w 619676"/>
              <a:gd name="connsiteY4" fmla="*/ 3636 h 444078"/>
              <a:gd name="connsiteX5" fmla="*/ 619676 w 619676"/>
              <a:gd name="connsiteY5" fmla="*/ 3636 h 44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676" h="444078">
                <a:moveTo>
                  <a:pt x="0" y="434387"/>
                </a:moveTo>
                <a:cubicBezTo>
                  <a:pt x="86906" y="443833"/>
                  <a:pt x="173812" y="453280"/>
                  <a:pt x="219154" y="426830"/>
                </a:cubicBezTo>
                <a:cubicBezTo>
                  <a:pt x="264496" y="400380"/>
                  <a:pt x="254420" y="339924"/>
                  <a:pt x="272053" y="275689"/>
                </a:cubicBezTo>
                <a:cubicBezTo>
                  <a:pt x="289686" y="211454"/>
                  <a:pt x="288426" y="86763"/>
                  <a:pt x="324952" y="41421"/>
                </a:cubicBezTo>
                <a:cubicBezTo>
                  <a:pt x="361478" y="-3921"/>
                  <a:pt x="442086" y="9934"/>
                  <a:pt x="491207" y="3636"/>
                </a:cubicBezTo>
                <a:cubicBezTo>
                  <a:pt x="540328" y="-2662"/>
                  <a:pt x="580002" y="487"/>
                  <a:pt x="619676" y="363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1072598" y="3117640"/>
            <a:ext cx="425450" cy="203200"/>
          </a:xfrm>
          <a:custGeom>
            <a:avLst/>
            <a:gdLst>
              <a:gd name="connsiteX0" fmla="*/ 0 w 619676"/>
              <a:gd name="connsiteY0" fmla="*/ 434387 h 444078"/>
              <a:gd name="connsiteX1" fmla="*/ 219154 w 619676"/>
              <a:gd name="connsiteY1" fmla="*/ 426830 h 444078"/>
              <a:gd name="connsiteX2" fmla="*/ 272053 w 619676"/>
              <a:gd name="connsiteY2" fmla="*/ 275689 h 444078"/>
              <a:gd name="connsiteX3" fmla="*/ 324952 w 619676"/>
              <a:gd name="connsiteY3" fmla="*/ 41421 h 444078"/>
              <a:gd name="connsiteX4" fmla="*/ 491207 w 619676"/>
              <a:gd name="connsiteY4" fmla="*/ 3636 h 444078"/>
              <a:gd name="connsiteX5" fmla="*/ 619676 w 619676"/>
              <a:gd name="connsiteY5" fmla="*/ 3636 h 44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676" h="444078">
                <a:moveTo>
                  <a:pt x="0" y="434387"/>
                </a:moveTo>
                <a:cubicBezTo>
                  <a:pt x="86906" y="443833"/>
                  <a:pt x="173812" y="453280"/>
                  <a:pt x="219154" y="426830"/>
                </a:cubicBezTo>
                <a:cubicBezTo>
                  <a:pt x="264496" y="400380"/>
                  <a:pt x="254420" y="339924"/>
                  <a:pt x="272053" y="275689"/>
                </a:cubicBezTo>
                <a:cubicBezTo>
                  <a:pt x="289686" y="211454"/>
                  <a:pt x="288426" y="86763"/>
                  <a:pt x="324952" y="41421"/>
                </a:cubicBezTo>
                <a:cubicBezTo>
                  <a:pt x="361478" y="-3921"/>
                  <a:pt x="442086" y="9934"/>
                  <a:pt x="491207" y="3636"/>
                </a:cubicBezTo>
                <a:cubicBezTo>
                  <a:pt x="540328" y="-2662"/>
                  <a:pt x="580002" y="487"/>
                  <a:pt x="619676" y="363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1615575" y="3146045"/>
            <a:ext cx="425450" cy="203200"/>
          </a:xfrm>
          <a:custGeom>
            <a:avLst/>
            <a:gdLst>
              <a:gd name="connsiteX0" fmla="*/ 0 w 619676"/>
              <a:gd name="connsiteY0" fmla="*/ 434387 h 444078"/>
              <a:gd name="connsiteX1" fmla="*/ 219154 w 619676"/>
              <a:gd name="connsiteY1" fmla="*/ 426830 h 444078"/>
              <a:gd name="connsiteX2" fmla="*/ 272053 w 619676"/>
              <a:gd name="connsiteY2" fmla="*/ 275689 h 444078"/>
              <a:gd name="connsiteX3" fmla="*/ 324952 w 619676"/>
              <a:gd name="connsiteY3" fmla="*/ 41421 h 444078"/>
              <a:gd name="connsiteX4" fmla="*/ 491207 w 619676"/>
              <a:gd name="connsiteY4" fmla="*/ 3636 h 444078"/>
              <a:gd name="connsiteX5" fmla="*/ 619676 w 619676"/>
              <a:gd name="connsiteY5" fmla="*/ 3636 h 44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676" h="444078">
                <a:moveTo>
                  <a:pt x="0" y="434387"/>
                </a:moveTo>
                <a:cubicBezTo>
                  <a:pt x="86906" y="443833"/>
                  <a:pt x="173812" y="453280"/>
                  <a:pt x="219154" y="426830"/>
                </a:cubicBezTo>
                <a:cubicBezTo>
                  <a:pt x="264496" y="400380"/>
                  <a:pt x="254420" y="339924"/>
                  <a:pt x="272053" y="275689"/>
                </a:cubicBezTo>
                <a:cubicBezTo>
                  <a:pt x="289686" y="211454"/>
                  <a:pt x="288426" y="86763"/>
                  <a:pt x="324952" y="41421"/>
                </a:cubicBezTo>
                <a:cubicBezTo>
                  <a:pt x="361478" y="-3921"/>
                  <a:pt x="442086" y="9934"/>
                  <a:pt x="491207" y="3636"/>
                </a:cubicBezTo>
                <a:cubicBezTo>
                  <a:pt x="540328" y="-2662"/>
                  <a:pt x="580002" y="487"/>
                  <a:pt x="619676" y="363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Freeform 67"/>
          <p:cNvSpPr/>
          <p:nvPr/>
        </p:nvSpPr>
        <p:spPr>
          <a:xfrm>
            <a:off x="2296561" y="3146045"/>
            <a:ext cx="425450" cy="203200"/>
          </a:xfrm>
          <a:custGeom>
            <a:avLst/>
            <a:gdLst>
              <a:gd name="connsiteX0" fmla="*/ 0 w 619676"/>
              <a:gd name="connsiteY0" fmla="*/ 434387 h 444078"/>
              <a:gd name="connsiteX1" fmla="*/ 219154 w 619676"/>
              <a:gd name="connsiteY1" fmla="*/ 426830 h 444078"/>
              <a:gd name="connsiteX2" fmla="*/ 272053 w 619676"/>
              <a:gd name="connsiteY2" fmla="*/ 275689 h 444078"/>
              <a:gd name="connsiteX3" fmla="*/ 324952 w 619676"/>
              <a:gd name="connsiteY3" fmla="*/ 41421 h 444078"/>
              <a:gd name="connsiteX4" fmla="*/ 491207 w 619676"/>
              <a:gd name="connsiteY4" fmla="*/ 3636 h 444078"/>
              <a:gd name="connsiteX5" fmla="*/ 619676 w 619676"/>
              <a:gd name="connsiteY5" fmla="*/ 3636 h 44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676" h="444078">
                <a:moveTo>
                  <a:pt x="0" y="434387"/>
                </a:moveTo>
                <a:cubicBezTo>
                  <a:pt x="86906" y="443833"/>
                  <a:pt x="173812" y="453280"/>
                  <a:pt x="219154" y="426830"/>
                </a:cubicBezTo>
                <a:cubicBezTo>
                  <a:pt x="264496" y="400380"/>
                  <a:pt x="254420" y="339924"/>
                  <a:pt x="272053" y="275689"/>
                </a:cubicBezTo>
                <a:cubicBezTo>
                  <a:pt x="289686" y="211454"/>
                  <a:pt x="288426" y="86763"/>
                  <a:pt x="324952" y="41421"/>
                </a:cubicBezTo>
                <a:cubicBezTo>
                  <a:pt x="361478" y="-3921"/>
                  <a:pt x="442086" y="9934"/>
                  <a:pt x="491207" y="3636"/>
                </a:cubicBezTo>
                <a:cubicBezTo>
                  <a:pt x="540328" y="-2662"/>
                  <a:pt x="580002" y="487"/>
                  <a:pt x="619676" y="363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87686" y="9385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14357" y="269354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664891" y="269354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364823" y="270827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 Box 17"/>
          <p:cNvSpPr txBox="1">
            <a:spLocks noChangeArrowheads="1"/>
          </p:cNvSpPr>
          <p:nvPr/>
        </p:nvSpPr>
        <p:spPr bwMode="auto">
          <a:xfrm>
            <a:off x="1377242" y="2148581"/>
            <a:ext cx="463588" cy="369332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i2</a:t>
            </a:r>
          </a:p>
        </p:txBody>
      </p:sp>
      <p:sp>
        <p:nvSpPr>
          <p:cNvPr id="74" name="Text Box 17"/>
          <p:cNvSpPr txBox="1">
            <a:spLocks noChangeArrowheads="1"/>
          </p:cNvSpPr>
          <p:nvPr/>
        </p:nvSpPr>
        <p:spPr bwMode="auto">
          <a:xfrm>
            <a:off x="771181" y="2127846"/>
            <a:ext cx="463588" cy="369332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211211" y="3467406"/>
            <a:ext cx="0" cy="192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60857" y="3659430"/>
            <a:ext cx="2792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39225" y="3736240"/>
            <a:ext cx="1439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39225" y="4005075"/>
            <a:ext cx="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88540" y="3797936"/>
            <a:ext cx="569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4520" y="492679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Defining </a:t>
            </a:r>
            <a:r>
              <a:rPr lang="en-US" dirty="0">
                <a:latin typeface="Times New Roman" pitchFamily="18" charset="0"/>
                <a:ea typeface="Tahoma"/>
                <a:cs typeface="Times New Roman" pitchFamily="18" charset="0"/>
                <a:sym typeface="Symbol"/>
              </a:rPr>
              <a:t></a:t>
            </a:r>
            <a:r>
              <a:rPr lang="en-US" i="1" baseline="-25000" dirty="0" err="1">
                <a:latin typeface="Times New Roman" pitchFamily="18" charset="0"/>
                <a:ea typeface="Tahoma"/>
                <a:cs typeface="Times New Roman" pitchFamily="18" charset="0"/>
                <a:sym typeface="Symbol"/>
              </a:rPr>
              <a:t>i</a:t>
            </a:r>
            <a:r>
              <a:rPr lang="en-US" dirty="0">
                <a:latin typeface="Times New Roman" pitchFamily="18" charset="0"/>
                <a:ea typeface="Tahoma"/>
                <a:cs typeface="Times New Roman" pitchFamily="18" charset="0"/>
                <a:sym typeface="Symbol"/>
              </a:rPr>
              <a:t> = </a:t>
            </a:r>
            <a:r>
              <a:rPr lang="en-US" i="1" dirty="0" err="1">
                <a:latin typeface="Times New Roman" pitchFamily="18" charset="0"/>
                <a:ea typeface="Tahoma"/>
                <a:cs typeface="Times New Roman" pitchFamily="18" charset="0"/>
                <a:sym typeface="Symbol"/>
              </a:rPr>
              <a:t>R</a:t>
            </a:r>
            <a:r>
              <a:rPr lang="en-US" i="1" baseline="-25000" dirty="0" err="1">
                <a:latin typeface="Times New Roman" pitchFamily="18" charset="0"/>
                <a:ea typeface="Tahoma"/>
                <a:cs typeface="Times New Roman" pitchFamily="18" charset="0"/>
                <a:sym typeface="Symbol"/>
              </a:rPr>
              <a:t>i</a:t>
            </a:r>
            <a:r>
              <a:rPr lang="en-US" i="1" dirty="0">
                <a:latin typeface="Times New Roman" pitchFamily="18" charset="0"/>
                <a:ea typeface="Tahoma"/>
                <a:cs typeface="Times New Roman" pitchFamily="18" charset="0"/>
                <a:sym typeface="Symbol"/>
              </a:rPr>
              <a:t> </a:t>
            </a:r>
            <a:r>
              <a:rPr lang="en-US" i="1" dirty="0" err="1">
                <a:latin typeface="Times New Roman" pitchFamily="18" charset="0"/>
                <a:ea typeface="Tahoma"/>
                <a:cs typeface="Times New Roman" pitchFamily="18" charset="0"/>
                <a:sym typeface="Symbol"/>
              </a:rPr>
              <a:t>C</a:t>
            </a:r>
            <a:r>
              <a:rPr lang="en-US" i="1" baseline="-25000" dirty="0" err="1">
                <a:latin typeface="Times New Roman" pitchFamily="18" charset="0"/>
                <a:ea typeface="Tahoma"/>
                <a:cs typeface="Times New Roman" pitchFamily="18" charset="0"/>
                <a:sym typeface="Symbol"/>
              </a:rPr>
              <a:t>i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86769" y="4926795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and measuring time in units of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ea typeface="Tahoma"/>
                <a:cs typeface="Times New Roman" pitchFamily="18" charset="0"/>
                <a:sym typeface="Symbol"/>
              </a:rPr>
              <a:t> </a:t>
            </a:r>
            <a:r>
              <a:rPr lang="en-US" i="1" baseline="-25000" dirty="0" err="1">
                <a:solidFill>
                  <a:prstClr val="black"/>
                </a:solidFill>
                <a:latin typeface="Times New Roman" pitchFamily="18" charset="0"/>
                <a:ea typeface="Tahoma"/>
                <a:cs typeface="Times New Roman" pitchFamily="18" charset="0"/>
                <a:sym typeface="Symbol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88" name="Object 3"/>
          <p:cNvGraphicFramePr>
            <a:graphicFrameLocks noChangeAspect="1"/>
          </p:cNvGraphicFramePr>
          <p:nvPr>
            <p:extLst/>
          </p:nvPr>
        </p:nvGraphicFramePr>
        <p:xfrm>
          <a:off x="2730629" y="5391772"/>
          <a:ext cx="4729163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986" name="Equation" r:id="rId8" imgW="3085920" imgH="431640" progId="Equation.3">
                  <p:embed/>
                </p:oleObj>
              </mc:Choice>
              <mc:Fallback>
                <p:oleObj name="Equation" r:id="rId8" imgW="3085920" imgH="431640" progId="Equation.3">
                  <p:embed/>
                  <p:pic>
                    <p:nvPicPr>
                      <p:cNvPr id="8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629" y="5391772"/>
                        <a:ext cx="4729163" cy="668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410049" y="616311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Output: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410049" y="554127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State: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172819" y="6163114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is a sigmoid function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57732" y="4372530"/>
            <a:ext cx="18052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 that this is a</a:t>
            </a:r>
          </a:p>
          <a:p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nonlinear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differential</a:t>
            </a:r>
          </a:p>
          <a:p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equation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614561" y="5111461"/>
            <a:ext cx="436562" cy="27619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140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845404" y="600118"/>
            <a:ext cx="32967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Stability and Attractors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355412"/>
              </p:ext>
            </p:extLst>
          </p:nvPr>
        </p:nvGraphicFramePr>
        <p:xfrm>
          <a:off x="1808470" y="1752451"/>
          <a:ext cx="1805034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08" name="Equation" r:id="rId3" imgW="1193760" imgH="203040" progId="Equation.3">
                  <p:embed/>
                </p:oleObj>
              </mc:Choice>
              <mc:Fallback>
                <p:oleObj name="Equation" r:id="rId3" imgW="1193760" imgH="20304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470" y="1752451"/>
                        <a:ext cx="1805034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1534" y="1222140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can be shown that if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534" y="2328526"/>
            <a:ext cx="612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continuous-time Hopfield network has 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Lyapunov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function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705338"/>
              </p:ext>
            </p:extLst>
          </p:nvPr>
        </p:nvGraphicFramePr>
        <p:xfrm>
          <a:off x="1712249" y="2904601"/>
          <a:ext cx="518795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09" name="Equation" r:id="rId5" imgW="2882880" imgH="495000" progId="Equation.3">
                  <p:embed/>
                </p:oleObj>
              </mc:Choice>
              <mc:Fallback>
                <p:oleObj name="Equation" r:id="rId5" imgW="2882880" imgH="4950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249" y="2904601"/>
                        <a:ext cx="5187950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01964" y="418668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,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194170"/>
              </p:ext>
            </p:extLst>
          </p:nvPr>
        </p:nvGraphicFramePr>
        <p:xfrm>
          <a:off x="2230924" y="4056751"/>
          <a:ext cx="2468562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10" name="Equation" r:id="rId7" imgW="1371600" imgH="444240" progId="Equation.3">
                  <p:embed/>
                </p:oleObj>
              </mc:Choice>
              <mc:Fallback>
                <p:oleObj name="Equation" r:id="rId7" imgW="1371600" imgH="44424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924" y="4056751"/>
                        <a:ext cx="2468562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01963" y="5170496"/>
            <a:ext cx="814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which is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Lyapunov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function for the discrete-time network with the same weights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5154" y="5708166"/>
            <a:ext cx="7365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 The continuous-time network with extremely steep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/>
              </a:rPr>
              <a:t>sigmoids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has the same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      attractors as the equivalent discrete-time network.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02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-355622" y="1597366"/>
            <a:ext cx="9144000" cy="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005345"/>
              </p:ext>
            </p:extLst>
          </p:nvPr>
        </p:nvGraphicFramePr>
        <p:xfrm>
          <a:off x="2317821" y="1306903"/>
          <a:ext cx="2881312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52" name="Equation" r:id="rId4" imgW="1879560" imgH="431640" progId="Equation.3">
                  <p:embed/>
                </p:oleObj>
              </mc:Choice>
              <mc:Fallback>
                <p:oleObj name="Equation" r:id="rId4" imgW="1879560" imgH="431640" progId="Equation.3">
                  <p:embed/>
                  <p:pic>
                    <p:nvPicPr>
                      <p:cNvPr id="71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821" y="1306903"/>
                        <a:ext cx="2881312" cy="668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8" name="Text Box 50"/>
          <p:cNvSpPr txBox="1">
            <a:spLocks noChangeArrowheads="1"/>
          </p:cNvSpPr>
          <p:nvPr/>
        </p:nvSpPr>
        <p:spPr bwMode="auto">
          <a:xfrm>
            <a:off x="1752298" y="705395"/>
            <a:ext cx="53719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Stochastic Model (Boltzmann Machine)</a:t>
            </a:r>
          </a:p>
        </p:txBody>
      </p:sp>
      <p:graphicFrame>
        <p:nvGraphicFramePr>
          <p:cNvPr id="7171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303981"/>
              </p:ext>
            </p:extLst>
          </p:nvPr>
        </p:nvGraphicFramePr>
        <p:xfrm>
          <a:off x="2029149" y="3551236"/>
          <a:ext cx="309721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53" name="Equation" r:id="rId6" imgW="1854000" imgH="444240" progId="Equation.DSMT4">
                  <p:embed/>
                </p:oleObj>
              </mc:Choice>
              <mc:Fallback>
                <p:oleObj name="Equation" r:id="rId6" imgW="1854000" imgH="444240" progId="Equation.DSMT4">
                  <p:embed/>
                  <p:pic>
                    <p:nvPicPr>
                      <p:cNvPr id="7171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149" y="3551236"/>
                        <a:ext cx="3097212" cy="746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35182" y="2070734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Defining </a:t>
            </a:r>
            <a:r>
              <a:rPr lang="en-US" dirty="0">
                <a:latin typeface="Times New Roman" pitchFamily="18" charset="0"/>
                <a:ea typeface="Tahoma"/>
                <a:cs typeface="Times New Roman" pitchFamily="18" charset="0"/>
                <a:sym typeface="Symbol"/>
              </a:rPr>
              <a:t></a:t>
            </a:r>
            <a:r>
              <a:rPr lang="en-US" i="1" baseline="-25000" dirty="0" err="1">
                <a:latin typeface="Times New Roman" pitchFamily="18" charset="0"/>
                <a:ea typeface="Tahoma"/>
                <a:cs typeface="Times New Roman" pitchFamily="18" charset="0"/>
                <a:sym typeface="Symbol"/>
              </a:rPr>
              <a:t>i</a:t>
            </a:r>
            <a:r>
              <a:rPr lang="en-US" dirty="0">
                <a:latin typeface="Times New Roman" pitchFamily="18" charset="0"/>
                <a:ea typeface="Tahoma"/>
                <a:cs typeface="Times New Roman" pitchFamily="18" charset="0"/>
                <a:sym typeface="Symbol"/>
              </a:rPr>
              <a:t> = </a:t>
            </a:r>
            <a:r>
              <a:rPr lang="en-US" i="1" dirty="0" err="1">
                <a:latin typeface="Times New Roman" pitchFamily="18" charset="0"/>
                <a:ea typeface="Tahoma"/>
                <a:cs typeface="Times New Roman" pitchFamily="18" charset="0"/>
                <a:sym typeface="Symbol"/>
              </a:rPr>
              <a:t>R</a:t>
            </a:r>
            <a:r>
              <a:rPr lang="en-US" i="1" baseline="-25000" dirty="0" err="1">
                <a:latin typeface="Times New Roman" pitchFamily="18" charset="0"/>
                <a:ea typeface="Tahoma"/>
                <a:cs typeface="Times New Roman" pitchFamily="18" charset="0"/>
                <a:sym typeface="Symbol"/>
              </a:rPr>
              <a:t>i</a:t>
            </a:r>
            <a:r>
              <a:rPr lang="en-US" i="1" dirty="0">
                <a:latin typeface="Times New Roman" pitchFamily="18" charset="0"/>
                <a:ea typeface="Tahoma"/>
                <a:cs typeface="Times New Roman" pitchFamily="18" charset="0"/>
                <a:sym typeface="Symbol"/>
              </a:rPr>
              <a:t> </a:t>
            </a:r>
            <a:r>
              <a:rPr lang="en-US" i="1" dirty="0" err="1">
                <a:latin typeface="Times New Roman" pitchFamily="18" charset="0"/>
                <a:ea typeface="Tahoma"/>
                <a:cs typeface="Times New Roman" pitchFamily="18" charset="0"/>
                <a:sym typeface="Symbol"/>
              </a:rPr>
              <a:t>C</a:t>
            </a:r>
            <a:r>
              <a:rPr lang="en-US" i="1" baseline="-25000" dirty="0" err="1">
                <a:latin typeface="Times New Roman" pitchFamily="18" charset="0"/>
                <a:ea typeface="Tahoma"/>
                <a:cs typeface="Times New Roman" pitchFamily="18" charset="0"/>
                <a:sym typeface="Symbol"/>
              </a:rPr>
              <a:t>i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07431" y="2070734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and measuring time in units of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ea typeface="Tahoma"/>
                <a:cs typeface="Times New Roman" pitchFamily="18" charset="0"/>
                <a:sym typeface="Symbol"/>
              </a:rPr>
              <a:t> </a:t>
            </a:r>
            <a:r>
              <a:rPr lang="en-US" i="1" baseline="-25000" dirty="0" err="1">
                <a:solidFill>
                  <a:prstClr val="black"/>
                </a:solidFill>
                <a:latin typeface="Times New Roman" pitchFamily="18" charset="0"/>
                <a:ea typeface="Tahoma"/>
                <a:cs typeface="Times New Roman" pitchFamily="18" charset="0"/>
                <a:sym typeface="Symbol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8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890845"/>
              </p:ext>
            </p:extLst>
          </p:nvPr>
        </p:nvGraphicFramePr>
        <p:xfrm>
          <a:off x="3421981" y="2535560"/>
          <a:ext cx="258762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54" name="Equation" r:id="rId8" imgW="1688760" imgH="431640" progId="Equation.3">
                  <p:embed/>
                </p:oleObj>
              </mc:Choice>
              <mc:Fallback>
                <p:oleObj name="Equation" r:id="rId8" imgW="1688760" imgH="431640" progId="Equation.3">
                  <p:embed/>
                  <p:pic>
                    <p:nvPicPr>
                      <p:cNvPr id="8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981" y="2535560"/>
                        <a:ext cx="2587625" cy="668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30711" y="365571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Output: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30711" y="268521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State: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54843" y="4389125"/>
            <a:ext cx="34891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temperature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parameter.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high,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 0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78394" y="1516469"/>
            <a:ext cx="18052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 that this is a</a:t>
            </a:r>
          </a:p>
          <a:p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nonlinear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differential</a:t>
            </a:r>
          </a:p>
          <a:p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equation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235223" y="2255400"/>
            <a:ext cx="436562" cy="27619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62"/>
          <p:cNvGraphicFramePr>
            <a:graphicFrameLocks noChangeAspect="1"/>
          </p:cNvGraphicFramePr>
          <p:nvPr>
            <p:extLst/>
          </p:nvPr>
        </p:nvGraphicFramePr>
        <p:xfrm>
          <a:off x="2619213" y="4935701"/>
          <a:ext cx="18034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55" name="Equation" r:id="rId10" imgW="1079280" imgH="228600" progId="Equation.3">
                  <p:embed/>
                </p:oleObj>
              </mc:Choice>
              <mc:Fallback>
                <p:oleObj name="Equation" r:id="rId10" imgW="1079280" imgH="228600" progId="Equation.3">
                  <p:embed/>
                  <p:pic>
                    <p:nvPicPr>
                      <p:cNvPr id="54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213" y="4935701"/>
                        <a:ext cx="1803400" cy="384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62"/>
          <p:cNvGraphicFramePr>
            <a:graphicFrameLocks noChangeAspect="1"/>
          </p:cNvGraphicFramePr>
          <p:nvPr>
            <p:extLst/>
          </p:nvPr>
        </p:nvGraphicFramePr>
        <p:xfrm>
          <a:off x="2114080" y="5426060"/>
          <a:ext cx="29273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56" name="Equation" r:id="rId12" imgW="1752480" imgH="634680" progId="Equation.3">
                  <p:embed/>
                </p:oleObj>
              </mc:Choice>
              <mc:Fallback>
                <p:oleObj name="Equation" r:id="rId12" imgW="1752480" imgH="634680" progId="Equation.3">
                  <p:embed/>
                  <p:pic>
                    <p:nvPicPr>
                      <p:cNvPr id="55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080" y="5426060"/>
                        <a:ext cx="2927350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5806291" y="4948611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Random update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796321" y="5802710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Threshold function</a:t>
            </a:r>
          </a:p>
        </p:txBody>
      </p:sp>
    </p:spTree>
    <p:extLst>
      <p:ext uri="{BB962C8B-B14F-4D97-AF65-F5344CB8AC3E}">
        <p14:creationId xmlns:p14="http://schemas.microsoft.com/office/powerpoint/2010/main" val="337228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228600" y="3924300"/>
            <a:ext cx="8648700" cy="2590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28600" y="1066800"/>
            <a:ext cx="8648700" cy="25908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2135910" y="578019"/>
            <a:ext cx="48340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Two Types of Associative Memories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6700" y="1143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Hetero-associative</a:t>
            </a:r>
            <a:r>
              <a:rPr lang="en-US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1" y="1676400"/>
            <a:ext cx="1066800" cy="369332"/>
          </a:xfrm>
          <a:prstGeom prst="rect">
            <a:avLst/>
          </a:prstGeom>
          <a:noFill/>
          <a:ln w="25400">
            <a:solidFill>
              <a:srgbClr val="33339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pattern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19500" y="163830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(feed forward)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4100" y="1676400"/>
            <a:ext cx="1066800" cy="369332"/>
          </a:xfrm>
          <a:prstGeom prst="rect">
            <a:avLst/>
          </a:prstGeom>
          <a:noFill/>
          <a:ln w="25400">
            <a:solidFill>
              <a:srgbClr val="33339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pattern 2</a:t>
            </a:r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1638301" y="1861066"/>
            <a:ext cx="685799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1500" y="2857500"/>
            <a:ext cx="1066800" cy="369332"/>
          </a:xfrm>
          <a:prstGeom prst="rect">
            <a:avLst/>
          </a:prstGeom>
          <a:noFill/>
          <a:ln w="25400">
            <a:solidFill>
              <a:srgbClr val="33339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pattern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24099" y="2857500"/>
            <a:ext cx="1066800" cy="369332"/>
          </a:xfrm>
          <a:prstGeom prst="rect">
            <a:avLst/>
          </a:prstGeom>
          <a:noFill/>
          <a:ln w="25400">
            <a:solidFill>
              <a:srgbClr val="33339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pattern 2</a:t>
            </a:r>
          </a:p>
        </p:txBody>
      </p:sp>
      <p:cxnSp>
        <p:nvCxnSpPr>
          <p:cNvPr id="14" name="Straight Arrow Connector 13"/>
          <p:cNvCxnSpPr>
            <a:stCxn id="12" idx="3"/>
            <a:endCxn id="13" idx="1"/>
          </p:cNvCxnSpPr>
          <p:nvPr/>
        </p:nvCxnSpPr>
        <p:spPr>
          <a:xfrm>
            <a:off x="1638300" y="3042166"/>
            <a:ext cx="685799" cy="1588"/>
          </a:xfrm>
          <a:prstGeom prst="straightConnector1">
            <a:avLst/>
          </a:prstGeom>
          <a:ln w="254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57600" y="281940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(bidirectional)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90700" y="2247900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57900" y="1790700"/>
            <a:ext cx="262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used for recall of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information associated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with the input pattern, or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recoding.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900" y="4000500"/>
            <a:ext cx="196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Auto-associative</a:t>
            </a:r>
            <a:r>
              <a:rPr lang="en-US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14600" y="4000500"/>
            <a:ext cx="3695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 incomplete or noisy version of the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pattern recalls the correct stored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pattern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used for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- pattern completion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- noise-suppression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-optimization</a:t>
            </a:r>
          </a:p>
        </p:txBody>
      </p:sp>
      <p:sp>
        <p:nvSpPr>
          <p:cNvPr id="26" name="Oval 25"/>
          <p:cNvSpPr/>
          <p:nvPr/>
        </p:nvSpPr>
        <p:spPr>
          <a:xfrm>
            <a:off x="1219200" y="4686300"/>
            <a:ext cx="8001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" y="4876800"/>
            <a:ext cx="876300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33339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pattern</a:t>
            </a:r>
          </a:p>
        </p:txBody>
      </p:sp>
      <p:cxnSp>
        <p:nvCxnSpPr>
          <p:cNvPr id="29" name="Straight Connector 28"/>
          <p:cNvCxnSpPr>
            <a:stCxn id="26" idx="6"/>
          </p:cNvCxnSpPr>
          <p:nvPr/>
        </p:nvCxnSpPr>
        <p:spPr>
          <a:xfrm flipH="1">
            <a:off x="1943100" y="5067300"/>
            <a:ext cx="76200" cy="76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6"/>
            <a:endCxn id="26" idx="6"/>
          </p:cNvCxnSpPr>
          <p:nvPr/>
        </p:nvCxnSpPr>
        <p:spPr>
          <a:xfrm>
            <a:off x="2019300" y="5067300"/>
            <a:ext cx="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H="1">
            <a:off x="1981200" y="5105400"/>
            <a:ext cx="114300" cy="38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90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5410200" y="1573768"/>
            <a:ext cx="3352800" cy="1143000"/>
          </a:xfrm>
          <a:prstGeom prst="rect">
            <a:avLst/>
          </a:prstGeom>
          <a:noFill/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2361893" y="624576"/>
            <a:ext cx="45087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Correlation Matrix Memory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8600" y="4202668"/>
            <a:ext cx="196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Stimulus patterns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2341697" y="1254203"/>
            <a:ext cx="619125" cy="568325"/>
          </a:xfrm>
          <a:prstGeom prst="ellipse">
            <a:avLst/>
          </a:prstGeom>
          <a:solidFill>
            <a:srgbClr val="FFFFFF"/>
          </a:solidFill>
          <a:ln w="25400" cap="sq">
            <a:solidFill>
              <a:srgbClr val="00008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2339860" y="2155750"/>
            <a:ext cx="619125" cy="568325"/>
          </a:xfrm>
          <a:prstGeom prst="ellipse">
            <a:avLst/>
          </a:prstGeom>
          <a:solidFill>
            <a:srgbClr val="FFFFFF"/>
          </a:solidFill>
          <a:ln w="25400" cap="sq">
            <a:solidFill>
              <a:srgbClr val="00008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2361893" y="3048116"/>
            <a:ext cx="619125" cy="568325"/>
          </a:xfrm>
          <a:prstGeom prst="ellipse">
            <a:avLst/>
          </a:prstGeom>
          <a:solidFill>
            <a:srgbClr val="FFFFFF"/>
          </a:solidFill>
          <a:ln w="25400" cap="sq">
            <a:solidFill>
              <a:srgbClr val="00008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>
            <a:stCxn id="23" idx="6"/>
          </p:cNvCxnSpPr>
          <p:nvPr/>
        </p:nvCxnSpPr>
        <p:spPr bwMode="auto">
          <a:xfrm flipV="1">
            <a:off x="2958985" y="2438955"/>
            <a:ext cx="393815" cy="958"/>
          </a:xfrm>
          <a:prstGeom prst="straightConnector1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876300" y="1410255"/>
            <a:ext cx="1476260" cy="0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flipV="1">
            <a:off x="909351" y="3534675"/>
            <a:ext cx="1529508" cy="1836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918531" y="2444003"/>
            <a:ext cx="1421176" cy="1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863418" y="1411747"/>
            <a:ext cx="1553407" cy="822937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rot="16200000" flipH="1">
            <a:off x="814588" y="1477245"/>
            <a:ext cx="1693958" cy="1582011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922950" y="1548369"/>
            <a:ext cx="1415323" cy="889697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922950" y="2447591"/>
            <a:ext cx="1429610" cy="815276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rot="5400000" flipH="1" flipV="1">
            <a:off x="829767" y="1867771"/>
            <a:ext cx="1744567" cy="1577248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V="1">
            <a:off x="922950" y="2667555"/>
            <a:ext cx="1529622" cy="863505"/>
          </a:xfrm>
          <a:prstGeom prst="line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2514600" y="1334055"/>
            <a:ext cx="34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2642786" y="2782787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2642786" y="2873273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2642787" y="2963761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4439" y="1200935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1587" y="2179600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9749" y="3202332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653723"/>
              </p:ext>
            </p:extLst>
          </p:nvPr>
        </p:nvGraphicFramePr>
        <p:xfrm>
          <a:off x="3444875" y="1322943"/>
          <a:ext cx="3016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70" name="Equation" r:id="rId4" imgW="164880" imgH="215640" progId="Equation.3">
                  <p:embed/>
                </p:oleObj>
              </mc:Choice>
              <mc:Fallback>
                <p:oleObj name="Equation" r:id="rId4" imgW="164880" imgH="215640" progId="Equation.3">
                  <p:embed/>
                  <p:pic>
                    <p:nvPicPr>
                      <p:cNvPr id="4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1322943"/>
                        <a:ext cx="301625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2514600" y="2248455"/>
            <a:ext cx="29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52700" y="3162855"/>
            <a:ext cx="47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graphicFrame>
        <p:nvGraphicFramePr>
          <p:cNvPr id="5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595832"/>
              </p:ext>
            </p:extLst>
          </p:nvPr>
        </p:nvGraphicFramePr>
        <p:xfrm>
          <a:off x="1485900" y="926068"/>
          <a:ext cx="3937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71" name="Equation" r:id="rId6" imgW="215640" imgH="215640" progId="Equation.3">
                  <p:embed/>
                </p:oleObj>
              </mc:Choice>
              <mc:Fallback>
                <p:oleObj name="Equation" r:id="rId6" imgW="215640" imgH="215640" progId="Equation.3">
                  <p:embed/>
                  <p:pic>
                    <p:nvPicPr>
                      <p:cNvPr id="5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926068"/>
                        <a:ext cx="393700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Oval 57"/>
          <p:cNvSpPr/>
          <p:nvPr/>
        </p:nvSpPr>
        <p:spPr bwMode="auto">
          <a:xfrm>
            <a:off x="440130" y="2620861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440130" y="2866129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430606" y="3113779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 flipV="1">
            <a:off x="2971800" y="1524555"/>
            <a:ext cx="393815" cy="958"/>
          </a:xfrm>
          <a:prstGeom prst="straightConnector1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flipV="1">
            <a:off x="2971800" y="3353355"/>
            <a:ext cx="393815" cy="958"/>
          </a:xfrm>
          <a:prstGeom prst="straightConnector1">
            <a:avLst/>
          </a:prstGeom>
          <a:noFill/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none"/>
          </a:ln>
          <a:effectLst/>
        </p:spPr>
      </p:cxnSp>
      <p:graphicFrame>
        <p:nvGraphicFramePr>
          <p:cNvPr id="952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379529"/>
              </p:ext>
            </p:extLst>
          </p:nvPr>
        </p:nvGraphicFramePr>
        <p:xfrm>
          <a:off x="3471863" y="2199243"/>
          <a:ext cx="3238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72" name="Equation" r:id="rId8" imgW="177480" imgH="215640" progId="Equation.3">
                  <p:embed/>
                </p:oleObj>
              </mc:Choice>
              <mc:Fallback>
                <p:oleObj name="Equation" r:id="rId8" imgW="177480" imgH="215640" progId="Equation.3">
                  <p:embed/>
                  <p:pic>
                    <p:nvPicPr>
                      <p:cNvPr id="952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1863" y="2199243"/>
                        <a:ext cx="3238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529521"/>
              </p:ext>
            </p:extLst>
          </p:nvPr>
        </p:nvGraphicFramePr>
        <p:xfrm>
          <a:off x="3478213" y="3162855"/>
          <a:ext cx="3032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73" name="Equation" r:id="rId10" imgW="164880" imgH="228600" progId="Equation.3">
                  <p:embed/>
                </p:oleObj>
              </mc:Choice>
              <mc:Fallback>
                <p:oleObj name="Equation" r:id="rId10" imgW="164880" imgH="228600" progId="Equation.3">
                  <p:embed/>
                  <p:pic>
                    <p:nvPicPr>
                      <p:cNvPr id="952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3" y="3162855"/>
                        <a:ext cx="303212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201474"/>
              </p:ext>
            </p:extLst>
          </p:nvPr>
        </p:nvGraphicFramePr>
        <p:xfrm>
          <a:off x="1485900" y="3620055"/>
          <a:ext cx="4413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74" name="Equation" r:id="rId12" imgW="241200" imgH="228600" progId="Equation.3">
                  <p:embed/>
                </p:oleObj>
              </mc:Choice>
              <mc:Fallback>
                <p:oleObj name="Equation" r:id="rId12" imgW="241200" imgH="228600" progId="Equation.3">
                  <p:embed/>
                  <p:pic>
                    <p:nvPicPr>
                      <p:cNvPr id="952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3620055"/>
                        <a:ext cx="44132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Right Brace 74"/>
          <p:cNvSpPr/>
          <p:nvPr/>
        </p:nvSpPr>
        <p:spPr>
          <a:xfrm>
            <a:off x="3771900" y="1410255"/>
            <a:ext cx="457200" cy="2133600"/>
          </a:xfrm>
          <a:prstGeom prst="rightBrace">
            <a:avLst/>
          </a:prstGeom>
          <a:ln w="25400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52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476341"/>
              </p:ext>
            </p:extLst>
          </p:nvPr>
        </p:nvGraphicFramePr>
        <p:xfrm>
          <a:off x="4191000" y="2096055"/>
          <a:ext cx="482181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75" name="Equation" r:id="rId14" imgW="139680" imgH="203040" progId="Equation.3">
                  <p:embed/>
                </p:oleObj>
              </mc:Choice>
              <mc:Fallback>
                <p:oleObj name="Equation" r:id="rId14" imgW="139680" imgH="203040" progId="Equation.3">
                  <p:embed/>
                  <p:pic>
                    <p:nvPicPr>
                      <p:cNvPr id="9524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096055"/>
                        <a:ext cx="482181" cy="71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2895600" y="4202668"/>
            <a:ext cx="196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Response patterns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300925"/>
              </p:ext>
            </p:extLst>
          </p:nvPr>
        </p:nvGraphicFramePr>
        <p:xfrm>
          <a:off x="419100" y="4621768"/>
          <a:ext cx="390525" cy="937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76" name="Equation" r:id="rId16" imgW="190440" imgH="457200" progId="Equation.3">
                  <p:embed/>
                </p:oleObj>
              </mc:Choice>
              <mc:Fallback>
                <p:oleObj name="Equation" r:id="rId16" imgW="190440" imgH="457200" progId="Equation.3">
                  <p:embed/>
                  <p:pic>
                    <p:nvPicPr>
                      <p:cNvPr id="77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4621768"/>
                        <a:ext cx="390525" cy="937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Oval 77"/>
          <p:cNvSpPr/>
          <p:nvPr/>
        </p:nvSpPr>
        <p:spPr bwMode="auto">
          <a:xfrm>
            <a:off x="533400" y="5598082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533400" y="5688568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533401" y="5779056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52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778885"/>
              </p:ext>
            </p:extLst>
          </p:nvPr>
        </p:nvGraphicFramePr>
        <p:xfrm>
          <a:off x="368300" y="5833031"/>
          <a:ext cx="4159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77" name="Equation" r:id="rId18" imgW="203040" imgH="203040" progId="Equation.3">
                  <p:embed/>
                </p:oleObj>
              </mc:Choice>
              <mc:Fallback>
                <p:oleObj name="Equation" r:id="rId18" imgW="203040" imgH="203040" progId="Equation.3">
                  <p:embed/>
                  <p:pic>
                    <p:nvPicPr>
                      <p:cNvPr id="952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5833031"/>
                        <a:ext cx="415925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Right Brace 81"/>
          <p:cNvSpPr/>
          <p:nvPr/>
        </p:nvSpPr>
        <p:spPr>
          <a:xfrm>
            <a:off x="762000" y="4697968"/>
            <a:ext cx="457200" cy="1524000"/>
          </a:xfrm>
          <a:prstGeom prst="rightBrace">
            <a:avLst/>
          </a:prstGeom>
          <a:ln w="25400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52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371177"/>
              </p:ext>
            </p:extLst>
          </p:nvPr>
        </p:nvGraphicFramePr>
        <p:xfrm>
          <a:off x="1295400" y="5193268"/>
          <a:ext cx="1120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78" name="Equation" r:id="rId20" imgW="545760" imgH="241200" progId="Equation.3">
                  <p:embed/>
                </p:oleObj>
              </mc:Choice>
              <mc:Fallback>
                <p:oleObj name="Equation" r:id="rId20" imgW="545760" imgH="241200" progId="Equation.3">
                  <p:embed/>
                  <p:pic>
                    <p:nvPicPr>
                      <p:cNvPr id="952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193268"/>
                        <a:ext cx="11207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166941"/>
              </p:ext>
            </p:extLst>
          </p:nvPr>
        </p:nvGraphicFramePr>
        <p:xfrm>
          <a:off x="3276600" y="4583668"/>
          <a:ext cx="4175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79" name="Equation" r:id="rId22" imgW="203040" imgH="457200" progId="Equation.3">
                  <p:embed/>
                </p:oleObj>
              </mc:Choice>
              <mc:Fallback>
                <p:oleObj name="Equation" r:id="rId22" imgW="203040" imgH="457200" progId="Equation.3">
                  <p:embed/>
                  <p:pic>
                    <p:nvPicPr>
                      <p:cNvPr id="84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83668"/>
                        <a:ext cx="417513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Oval 84"/>
          <p:cNvSpPr/>
          <p:nvPr/>
        </p:nvSpPr>
        <p:spPr bwMode="auto">
          <a:xfrm>
            <a:off x="3403600" y="5559982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3403600" y="5650468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3403601" y="5740956"/>
            <a:ext cx="45719" cy="457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 cap="sq" cmpd="sng" algn="ctr">
            <a:solidFill>
              <a:srgbClr val="00008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121875"/>
              </p:ext>
            </p:extLst>
          </p:nvPr>
        </p:nvGraphicFramePr>
        <p:xfrm>
          <a:off x="3225800" y="5769531"/>
          <a:ext cx="4413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80" name="Equation" r:id="rId24" imgW="215640" imgH="228600" progId="Equation.3">
                  <p:embed/>
                </p:oleObj>
              </mc:Choice>
              <mc:Fallback>
                <p:oleObj name="Equation" r:id="rId24" imgW="215640" imgH="228600" progId="Equation.3">
                  <p:embed/>
                  <p:pic>
                    <p:nvPicPr>
                      <p:cNvPr id="8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5769531"/>
                        <a:ext cx="4413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Right Brace 88"/>
          <p:cNvSpPr/>
          <p:nvPr/>
        </p:nvSpPr>
        <p:spPr>
          <a:xfrm>
            <a:off x="3632200" y="4659868"/>
            <a:ext cx="457200" cy="1524000"/>
          </a:xfrm>
          <a:prstGeom prst="rightBrace">
            <a:avLst/>
          </a:prstGeom>
          <a:ln w="25400">
            <a:solidFill>
              <a:srgbClr val="33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865539"/>
              </p:ext>
            </p:extLst>
          </p:nvPr>
        </p:nvGraphicFramePr>
        <p:xfrm>
          <a:off x="4178300" y="5155168"/>
          <a:ext cx="10953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81" name="Equation" r:id="rId26" imgW="533160" imgH="241200" progId="Equation.3">
                  <p:embed/>
                </p:oleObj>
              </mc:Choice>
              <mc:Fallback>
                <p:oleObj name="Equation" r:id="rId26" imgW="533160" imgH="241200" progId="Equation.3">
                  <p:embed/>
                  <p:pic>
                    <p:nvPicPr>
                      <p:cNvPr id="9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5155168"/>
                        <a:ext cx="10953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2" name="Straight Arrow Connector 91"/>
          <p:cNvCxnSpPr/>
          <p:nvPr/>
        </p:nvCxnSpPr>
        <p:spPr>
          <a:xfrm>
            <a:off x="2476500" y="5459968"/>
            <a:ext cx="723900" cy="1588"/>
          </a:xfrm>
          <a:prstGeom prst="straightConnector1">
            <a:avLst/>
          </a:pr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5295900" y="1192768"/>
            <a:ext cx="196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neuron equation: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372100" y="2716768"/>
            <a:ext cx="196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weight equation:</a:t>
            </a:r>
          </a:p>
        </p:txBody>
      </p:sp>
      <p:graphicFrame>
        <p:nvGraphicFramePr>
          <p:cNvPr id="9525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466349"/>
              </p:ext>
            </p:extLst>
          </p:nvPr>
        </p:nvGraphicFramePr>
        <p:xfrm>
          <a:off x="5600700" y="1649968"/>
          <a:ext cx="2906713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82" name="Equation" r:id="rId28" imgW="1422360" imgH="482400" progId="Equation.3">
                  <p:embed/>
                </p:oleObj>
              </mc:Choice>
              <mc:Fallback>
                <p:oleObj name="Equation" r:id="rId28" imgW="1422360" imgH="482400" progId="Equation.3">
                  <p:embed/>
                  <p:pic>
                    <p:nvPicPr>
                      <p:cNvPr id="9525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1649968"/>
                        <a:ext cx="2906713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026616"/>
              </p:ext>
            </p:extLst>
          </p:nvPr>
        </p:nvGraphicFramePr>
        <p:xfrm>
          <a:off x="6134100" y="3097768"/>
          <a:ext cx="19732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83" name="Equation" r:id="rId30" imgW="965160" imgH="444240" progId="Equation.3">
                  <p:embed/>
                </p:oleObj>
              </mc:Choice>
              <mc:Fallback>
                <p:oleObj name="Equation" r:id="rId30" imgW="965160" imgH="444240" progId="Equation.3">
                  <p:embed/>
                  <p:pic>
                    <p:nvPicPr>
                      <p:cNvPr id="9525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3097768"/>
                        <a:ext cx="197326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881473"/>
              </p:ext>
            </p:extLst>
          </p:nvPr>
        </p:nvGraphicFramePr>
        <p:xfrm>
          <a:off x="5753100" y="4278868"/>
          <a:ext cx="28559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84" name="Equation" r:id="rId32" imgW="1396800" imgH="444240" progId="Equation.3">
                  <p:embed/>
                </p:oleObj>
              </mc:Choice>
              <mc:Fallback>
                <p:oleObj name="Equation" r:id="rId32" imgW="1396800" imgH="444240" progId="Equation.3">
                  <p:embed/>
                  <p:pic>
                    <p:nvPicPr>
                      <p:cNvPr id="9525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4278868"/>
                        <a:ext cx="28559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5676900" y="5269468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correlation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matrix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rot="16200000" flipV="1">
            <a:off x="5734050" y="5021818"/>
            <a:ext cx="533400" cy="114300"/>
          </a:xfrm>
          <a:prstGeom prst="straightConnector1">
            <a:avLst/>
          </a:pr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5981700" y="3059668"/>
            <a:ext cx="2324100" cy="1181100"/>
          </a:xfrm>
          <a:prstGeom prst="rect">
            <a:avLst/>
          </a:prstGeom>
          <a:noFill/>
          <a:ln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7353300" y="5307568"/>
            <a:ext cx="1638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sum of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outer products</a:t>
            </a:r>
          </a:p>
        </p:txBody>
      </p:sp>
      <p:sp>
        <p:nvSpPr>
          <p:cNvPr id="106" name="Freeform 105"/>
          <p:cNvSpPr/>
          <p:nvPr/>
        </p:nvSpPr>
        <p:spPr>
          <a:xfrm>
            <a:off x="8229600" y="4926568"/>
            <a:ext cx="194983" cy="735106"/>
          </a:xfrm>
          <a:custGeom>
            <a:avLst/>
            <a:gdLst>
              <a:gd name="connsiteX0" fmla="*/ 322730 w 499783"/>
              <a:gd name="connsiteY0" fmla="*/ 1922930 h 1922930"/>
              <a:gd name="connsiteX1" fmla="*/ 484095 w 499783"/>
              <a:gd name="connsiteY1" fmla="*/ 1210236 h 1922930"/>
              <a:gd name="connsiteX2" fmla="*/ 416859 w 499783"/>
              <a:gd name="connsiteY2" fmla="*/ 430306 h 1922930"/>
              <a:gd name="connsiteX3" fmla="*/ 0 w 499783"/>
              <a:gd name="connsiteY3" fmla="*/ 0 h 192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783" h="1922930">
                <a:moveTo>
                  <a:pt x="322730" y="1922930"/>
                </a:moveTo>
                <a:cubicBezTo>
                  <a:pt x="395568" y="1690968"/>
                  <a:pt x="468407" y="1459007"/>
                  <a:pt x="484095" y="1210236"/>
                </a:cubicBezTo>
                <a:cubicBezTo>
                  <a:pt x="499783" y="961465"/>
                  <a:pt x="497541" y="632012"/>
                  <a:pt x="416859" y="430306"/>
                </a:cubicBezTo>
                <a:cubicBezTo>
                  <a:pt x="336177" y="228600"/>
                  <a:pt x="168088" y="114300"/>
                  <a:pt x="0" y="0"/>
                </a:cubicBezTo>
              </a:path>
            </a:pathLst>
          </a:custGeom>
          <a:ln w="25400">
            <a:solidFill>
              <a:srgbClr val="33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525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124800"/>
              </p:ext>
            </p:extLst>
          </p:nvPr>
        </p:nvGraphicFramePr>
        <p:xfrm>
          <a:off x="7162800" y="6221968"/>
          <a:ext cx="14033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85" name="Equation" r:id="rId34" imgW="685800" imgH="228600" progId="Equation.3">
                  <p:embed/>
                </p:oleObj>
              </mc:Choice>
              <mc:Fallback>
                <p:oleObj name="Equation" r:id="rId34" imgW="685800" imgH="228600" progId="Equation.3">
                  <p:embed/>
                  <p:pic>
                    <p:nvPicPr>
                      <p:cNvPr id="9525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6221968"/>
                        <a:ext cx="140335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5829300" y="62600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will take</a:t>
            </a:r>
          </a:p>
        </p:txBody>
      </p:sp>
    </p:spTree>
    <p:extLst>
      <p:ext uri="{BB962C8B-B14F-4D97-AF65-F5344CB8AC3E}">
        <p14:creationId xmlns:p14="http://schemas.microsoft.com/office/powerpoint/2010/main" val="341094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23122" y="3166897"/>
            <a:ext cx="1524000" cy="723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65822" y="3166897"/>
            <a:ext cx="1104900" cy="7239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62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214146"/>
              </p:ext>
            </p:extLst>
          </p:nvPr>
        </p:nvGraphicFramePr>
        <p:xfrm>
          <a:off x="2132422" y="2474082"/>
          <a:ext cx="3276600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86" name="Equation" r:id="rId4" imgW="2184120" imgH="2158920" progId="Equation.3">
                  <p:embed/>
                </p:oleObj>
              </mc:Choice>
              <mc:Fallback>
                <p:oleObj name="Equation" r:id="rId4" imgW="2184120" imgH="2158920" progId="Equation.3">
                  <p:embed/>
                  <p:pic>
                    <p:nvPicPr>
                      <p:cNvPr id="9627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422" y="2474082"/>
                        <a:ext cx="3276600" cy="323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194586"/>
              </p:ext>
            </p:extLst>
          </p:nvPr>
        </p:nvGraphicFramePr>
        <p:xfrm>
          <a:off x="1751422" y="995197"/>
          <a:ext cx="3238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87" name="Equation" r:id="rId6" imgW="177480" imgH="203040" progId="Equation.3">
                  <p:embed/>
                </p:oleObj>
              </mc:Choice>
              <mc:Fallback>
                <p:oleObj name="Equation" r:id="rId6" imgW="177480" imgH="203040" progId="Equation.3">
                  <p:embed/>
                  <p:pic>
                    <p:nvPicPr>
                      <p:cNvPr id="5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422" y="995197"/>
                        <a:ext cx="3238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113122" y="1033297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Suppose pattern       is presented to the network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5522" y="1680997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net input to neuron  </a:t>
            </a:r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035363"/>
              </p:ext>
            </p:extLst>
          </p:nvPr>
        </p:nvGraphicFramePr>
        <p:xfrm>
          <a:off x="2170522" y="1528597"/>
          <a:ext cx="166243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88" name="Equation" r:id="rId8" imgW="977760" imgH="444240" progId="Equation.3">
                  <p:embed/>
                </p:oleObj>
              </mc:Choice>
              <mc:Fallback>
                <p:oleObj name="Equation" r:id="rId8" imgW="977760" imgH="444240" progId="Equation.3">
                  <p:embed/>
                  <p:pic>
                    <p:nvPicPr>
                      <p:cNvPr id="69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522" y="1528597"/>
                        <a:ext cx="166243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5561422" y="5712582"/>
            <a:ext cx="350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i.e.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does not change the sign of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18622" y="602439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i.e. no error in </a:t>
            </a:r>
          </a:p>
        </p:txBody>
      </p:sp>
      <p:graphicFrame>
        <p:nvGraphicFramePr>
          <p:cNvPr id="962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653097"/>
              </p:ext>
            </p:extLst>
          </p:nvPr>
        </p:nvGraphicFramePr>
        <p:xfrm>
          <a:off x="7466422" y="6024397"/>
          <a:ext cx="280987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89" name="Equation" r:id="rId10" imgW="164880" imgH="228600" progId="Equation.3">
                  <p:embed/>
                </p:oleObj>
              </mc:Choice>
              <mc:Fallback>
                <p:oleObj name="Equation" r:id="rId10" imgW="164880" imgH="228600" progId="Equation.3">
                  <p:embed/>
                  <p:pic>
                    <p:nvPicPr>
                      <p:cNvPr id="9627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6422" y="6024397"/>
                        <a:ext cx="280987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589622" y="3852697"/>
            <a:ext cx="2837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signal term          noise term = </a:t>
            </a:r>
            <a:r>
              <a:rPr lang="en-US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9622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52500" y="2400300"/>
            <a:ext cx="2819400" cy="5715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52500" y="1257300"/>
            <a:ext cx="2590800" cy="8763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Object 11"/>
          <p:cNvGraphicFramePr>
            <a:graphicFrameLocks noChangeAspect="1"/>
          </p:cNvGraphicFramePr>
          <p:nvPr>
            <p:extLst/>
          </p:nvPr>
        </p:nvGraphicFramePr>
        <p:xfrm>
          <a:off x="1028700" y="1257300"/>
          <a:ext cx="23368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37" name="Equation" r:id="rId4" imgW="1282680" imgH="482400" progId="Equation.3">
                  <p:embed/>
                </p:oleObj>
              </mc:Choice>
              <mc:Fallback>
                <p:oleObj name="Equation" r:id="rId4" imgW="1282680" imgH="482400" progId="Equation.3">
                  <p:embed/>
                  <p:pic>
                    <p:nvPicPr>
                      <p:cNvPr id="5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257300"/>
                        <a:ext cx="233680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419100" y="76200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Condition for error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72388" y="5310845"/>
            <a:ext cx="727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      are not orthogonal, recall is still correct if               is not too large (&gt;1)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72388" y="5917150"/>
            <a:ext cx="6782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Using only orthogonal 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would be too restrictive, so it is good that the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system allows us some latitude.  </a:t>
            </a:r>
          </a:p>
        </p:txBody>
      </p:sp>
      <p:graphicFrame>
        <p:nvGraphicFramePr>
          <p:cNvPr id="97287" name="Object 8"/>
          <p:cNvGraphicFramePr>
            <a:graphicFrameLocks noChangeAspect="1"/>
          </p:cNvGraphicFramePr>
          <p:nvPr/>
        </p:nvGraphicFramePr>
        <p:xfrm>
          <a:off x="952500" y="2476500"/>
          <a:ext cx="270668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38" name="Equation" r:id="rId6" imgW="1485720" imgH="241200" progId="Equation.3">
                  <p:embed/>
                </p:oleObj>
              </mc:Choice>
              <mc:Fallback>
                <p:oleObj name="Equation" r:id="rId6" imgW="1485720" imgH="241200" progId="Equation.3">
                  <p:embed/>
                  <p:pic>
                    <p:nvPicPr>
                      <p:cNvPr id="9728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2476500"/>
                        <a:ext cx="2706688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5300" y="2133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500" y="3276600"/>
            <a:ext cx="2614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the      are orthogonal,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and there are no errors:</a:t>
            </a:r>
          </a:p>
        </p:txBody>
      </p:sp>
      <p:graphicFrame>
        <p:nvGraphicFramePr>
          <p:cNvPr id="97288" name="Object 8"/>
          <p:cNvGraphicFramePr>
            <a:graphicFrameLocks noChangeAspect="1"/>
          </p:cNvGraphicFramePr>
          <p:nvPr/>
        </p:nvGraphicFramePr>
        <p:xfrm>
          <a:off x="2933700" y="3162300"/>
          <a:ext cx="226695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39" name="Equation" r:id="rId8" imgW="1244520" imgH="355320" progId="Equation.3">
                  <p:embed/>
                </p:oleObj>
              </mc:Choice>
              <mc:Fallback>
                <p:oleObj name="Equation" r:id="rId8" imgW="1244520" imgH="355320" progId="Equation.3">
                  <p:embed/>
                  <p:pic>
                    <p:nvPicPr>
                      <p:cNvPr id="972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3162300"/>
                        <a:ext cx="2266950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8"/>
          <p:cNvGraphicFramePr>
            <a:graphicFrameLocks noChangeAspect="1"/>
          </p:cNvGraphicFramePr>
          <p:nvPr>
            <p:extLst/>
          </p:nvPr>
        </p:nvGraphicFramePr>
        <p:xfrm>
          <a:off x="1730030" y="4542745"/>
          <a:ext cx="194468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40" name="Equation" r:id="rId10" imgW="1066680" imgH="241200" progId="Equation.3">
                  <p:embed/>
                </p:oleObj>
              </mc:Choice>
              <mc:Fallback>
                <p:oleObj name="Equation" r:id="rId10" imgW="1066680" imgH="241200" progId="Equation.3">
                  <p:embed/>
                  <p:pic>
                    <p:nvPicPr>
                      <p:cNvPr id="9728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030" y="4542745"/>
                        <a:ext cx="1944688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8"/>
          <p:cNvGraphicFramePr>
            <a:graphicFrameLocks noChangeAspect="1"/>
          </p:cNvGraphicFramePr>
          <p:nvPr>
            <p:extLst/>
          </p:nvPr>
        </p:nvGraphicFramePr>
        <p:xfrm>
          <a:off x="977188" y="5310845"/>
          <a:ext cx="3238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41" name="Equation" r:id="rId12" imgW="177480" imgH="203040" progId="Equation.3">
                  <p:embed/>
                </p:oleObj>
              </mc:Choice>
              <mc:Fallback>
                <p:oleObj name="Equation" r:id="rId12" imgW="177480" imgH="203040" progId="Equation.3">
                  <p:embed/>
                  <p:pic>
                    <p:nvPicPr>
                      <p:cNvPr id="9729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188" y="5310845"/>
                        <a:ext cx="323850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Object 8"/>
          <p:cNvGraphicFramePr>
            <a:graphicFrameLocks noChangeAspect="1"/>
          </p:cNvGraphicFramePr>
          <p:nvPr/>
        </p:nvGraphicFramePr>
        <p:xfrm>
          <a:off x="1143000" y="3238500"/>
          <a:ext cx="3238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42" name="Equation" r:id="rId14" imgW="177480" imgH="203040" progId="Equation.3">
                  <p:embed/>
                </p:oleObj>
              </mc:Choice>
              <mc:Fallback>
                <p:oleObj name="Equation" r:id="rId14" imgW="177480" imgH="203040" progId="Equation.3">
                  <p:embed/>
                  <p:pic>
                    <p:nvPicPr>
                      <p:cNvPr id="9729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38500"/>
                        <a:ext cx="32385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2" name="Object 8"/>
          <p:cNvGraphicFramePr>
            <a:graphicFrameLocks noChangeAspect="1"/>
          </p:cNvGraphicFramePr>
          <p:nvPr>
            <p:extLst/>
          </p:nvPr>
        </p:nvGraphicFramePr>
        <p:xfrm>
          <a:off x="5171848" y="5310845"/>
          <a:ext cx="691260" cy="418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43" name="Equation" r:id="rId15" imgW="406080" imgH="241200" progId="Equation.3">
                  <p:embed/>
                </p:oleObj>
              </mc:Choice>
              <mc:Fallback>
                <p:oleObj name="Equation" r:id="rId15" imgW="406080" imgH="241200" progId="Equation.3">
                  <p:embed/>
                  <p:pic>
                    <p:nvPicPr>
                      <p:cNvPr id="972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1848" y="5310845"/>
                        <a:ext cx="691260" cy="4189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47429" y="2318266"/>
            <a:ext cx="39116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i.e., # matched bits = # mismatched bits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880710" y="2687598"/>
            <a:ext cx="1066719" cy="47256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31390" y="3160165"/>
            <a:ext cx="23647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i.e., input is actually </a:t>
            </a:r>
            <a:r>
              <a:rPr lang="en-US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en-US" i="1" baseline="30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920585" y="3529497"/>
            <a:ext cx="3110805" cy="51398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01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2" name="Text Box 4"/>
          <p:cNvSpPr txBox="1">
            <a:spLocks noChangeArrowheads="1"/>
          </p:cNvSpPr>
          <p:nvPr/>
        </p:nvSpPr>
        <p:spPr bwMode="auto">
          <a:xfrm>
            <a:off x="2017420" y="626991"/>
            <a:ext cx="47620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if the input has some errors?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0429" y="1178175"/>
            <a:ext cx="4947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Suppose input  =       which differs from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bits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446201"/>
              </p:ext>
            </p:extLst>
          </p:nvPr>
        </p:nvGraphicFramePr>
        <p:xfrm>
          <a:off x="808348" y="1872792"/>
          <a:ext cx="3590109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52" name="Equation" r:id="rId4" imgW="2463480" imgH="444240" progId="Equation.3">
                  <p:embed/>
                </p:oleObj>
              </mc:Choice>
              <mc:Fallback>
                <p:oleObj name="Equation" r:id="rId4" imgW="2463480" imgH="444240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348" y="1872792"/>
                        <a:ext cx="3590109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212759"/>
              </p:ext>
            </p:extLst>
          </p:nvPr>
        </p:nvGraphicFramePr>
        <p:xfrm>
          <a:off x="3818249" y="2406192"/>
          <a:ext cx="1054100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53" name="Equation" r:id="rId6" imgW="723600" imgH="177480" progId="Equation.3">
                  <p:embed/>
                </p:oleObj>
              </mc:Choice>
              <mc:Fallback>
                <p:oleObj name="Equation" r:id="rId6" imgW="723600" imgH="177480" progId="Equation.3">
                  <p:embed/>
                  <p:pic>
                    <p:nvPicPr>
                      <p:cNvPr id="1198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249" y="2406192"/>
                        <a:ext cx="1054100" cy="258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504305"/>
              </p:ext>
            </p:extLst>
          </p:nvPr>
        </p:nvGraphicFramePr>
        <p:xfrm>
          <a:off x="2414929" y="1178175"/>
          <a:ext cx="2571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54" name="Equation" r:id="rId8" imgW="177480" imgH="203040" progId="Equation.3">
                  <p:embed/>
                </p:oleObj>
              </mc:Choice>
              <mc:Fallback>
                <p:oleObj name="Equation" r:id="rId8" imgW="177480" imgH="203040" progId="Equation.3">
                  <p:embed/>
                  <p:pic>
                    <p:nvPicPr>
                      <p:cNvPr id="1198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929" y="1178175"/>
                        <a:ext cx="25717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943321"/>
              </p:ext>
            </p:extLst>
          </p:nvPr>
        </p:nvGraphicFramePr>
        <p:xfrm>
          <a:off x="808349" y="2863392"/>
          <a:ext cx="142398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55" name="Equation" r:id="rId10" imgW="977760" imgH="393480" progId="Equation.3">
                  <p:embed/>
                </p:oleObj>
              </mc:Choice>
              <mc:Fallback>
                <p:oleObj name="Equation" r:id="rId10" imgW="977760" imgH="393480" progId="Equation.3">
                  <p:embed/>
                  <p:pic>
                    <p:nvPicPr>
                      <p:cNvPr id="1198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349" y="2863392"/>
                        <a:ext cx="1423988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370449" y="2977692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(called the direction cosine)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0249" y="3739692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Repeating the earlier analysis</a:t>
            </a:r>
          </a:p>
        </p:txBody>
      </p:sp>
      <p:graphicFrame>
        <p:nvGraphicFramePr>
          <p:cNvPr id="1198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36017"/>
              </p:ext>
            </p:extLst>
          </p:nvPr>
        </p:nvGraphicFramePr>
        <p:xfrm>
          <a:off x="1868799" y="4285792"/>
          <a:ext cx="3033713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56" name="Equation" r:id="rId12" imgW="2082600" imgH="914400" progId="Equation.3">
                  <p:embed/>
                </p:oleObj>
              </mc:Choice>
              <mc:Fallback>
                <p:oleObj name="Equation" r:id="rId12" imgW="2082600" imgH="914400" progId="Equation.3">
                  <p:embed/>
                  <p:pic>
                    <p:nvPicPr>
                      <p:cNvPr id="1198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799" y="4285792"/>
                        <a:ext cx="3033713" cy="133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023399"/>
              </p:ext>
            </p:extLst>
          </p:nvPr>
        </p:nvGraphicFramePr>
        <p:xfrm>
          <a:off x="938524" y="5928855"/>
          <a:ext cx="4281488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57" name="Equation" r:id="rId14" imgW="2933640" imgH="431640" progId="Equation.3">
                  <p:embed/>
                </p:oleObj>
              </mc:Choice>
              <mc:Fallback>
                <p:oleObj name="Equation" r:id="rId14" imgW="2933640" imgH="431640" progId="Equation.3">
                  <p:embed/>
                  <p:pic>
                    <p:nvPicPr>
                      <p:cNvPr id="11982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524" y="5928855"/>
                        <a:ext cx="4281488" cy="63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304149" y="1796592"/>
            <a:ext cx="2403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n-m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bits match, giving 1s </a:t>
            </a:r>
          </a:p>
          <a:p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bits don’t, giving -1s)</a:t>
            </a:r>
          </a:p>
        </p:txBody>
      </p:sp>
    </p:spTree>
    <p:extLst>
      <p:ext uri="{BB962C8B-B14F-4D97-AF65-F5344CB8AC3E}">
        <p14:creationId xmlns:p14="http://schemas.microsoft.com/office/powerpoint/2010/main" val="316177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36163" y="4332327"/>
            <a:ext cx="5372100" cy="990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9463" y="2732127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which, as before gives the general error condition</a:t>
            </a:r>
          </a:p>
        </p:txBody>
      </p:sp>
      <p:graphicFrame>
        <p:nvGraphicFramePr>
          <p:cNvPr id="1208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060215"/>
              </p:ext>
            </p:extLst>
          </p:nvPr>
        </p:nvGraphicFramePr>
        <p:xfrm>
          <a:off x="1569563" y="3227427"/>
          <a:ext cx="2540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58" name="Equation" r:id="rId4" imgW="1739880" imgH="241200" progId="Equation.3">
                  <p:embed/>
                </p:oleObj>
              </mc:Choice>
              <mc:Fallback>
                <p:oleObj name="Equation" r:id="rId4" imgW="1739880" imgH="241200" progId="Equation.3">
                  <p:embed/>
                  <p:pic>
                    <p:nvPicPr>
                      <p:cNvPr id="1208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563" y="3227427"/>
                        <a:ext cx="25400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36163" y="3722727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Thus, if                   ,       is still recalled correctly</a:t>
            </a:r>
          </a:p>
        </p:txBody>
      </p:sp>
      <p:graphicFrame>
        <p:nvGraphicFramePr>
          <p:cNvPr id="1208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955383"/>
              </p:ext>
            </p:extLst>
          </p:nvPr>
        </p:nvGraphicFramePr>
        <p:xfrm>
          <a:off x="2979263" y="3722727"/>
          <a:ext cx="29686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59" name="Equation" r:id="rId6" imgW="203040" imgH="228600" progId="Equation.3">
                  <p:embed/>
                </p:oleObj>
              </mc:Choice>
              <mc:Fallback>
                <p:oleObj name="Equation" r:id="rId6" imgW="203040" imgH="228600" progId="Equation.3">
                  <p:embed/>
                  <p:pic>
                    <p:nvPicPr>
                      <p:cNvPr id="1208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263" y="3722727"/>
                        <a:ext cx="296863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839325"/>
              </p:ext>
            </p:extLst>
          </p:nvPr>
        </p:nvGraphicFramePr>
        <p:xfrm>
          <a:off x="1988663" y="3722727"/>
          <a:ext cx="11493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60" name="Equation" r:id="rId8" imgW="787320" imgH="241200" progId="Equation.3">
                  <p:embed/>
                </p:oleObj>
              </mc:Choice>
              <mc:Fallback>
                <p:oleObj name="Equation" r:id="rId8" imgW="787320" imgH="241200" progId="Equation.3">
                  <p:embed/>
                  <p:pic>
                    <p:nvPicPr>
                      <p:cNvPr id="1208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663" y="3722727"/>
                        <a:ext cx="11493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74263" y="4370427"/>
            <a:ext cx="5352747" cy="923330"/>
          </a:xfrm>
          <a:prstGeom prst="rect">
            <a:avLst/>
          </a:prstGeom>
          <a:solidFill>
            <a:srgbClr val="00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network has the ability to correctly recall the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response pattern even if the stimulus patter is somewhat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corrupted.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4263" y="5551527"/>
            <a:ext cx="5812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 # stimulus error bits increase, 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decreases, and eventually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recall is lost</a:t>
            </a:r>
          </a:p>
        </p:txBody>
      </p:sp>
      <p:graphicFrame>
        <p:nvGraphicFramePr>
          <p:cNvPr id="1208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045457"/>
              </p:ext>
            </p:extLst>
          </p:nvPr>
        </p:nvGraphicFramePr>
        <p:xfrm>
          <a:off x="967868" y="1349547"/>
          <a:ext cx="2112963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61" name="Equation" r:id="rId10" imgW="1447560" imgH="888840" progId="Equation.3">
                  <p:embed/>
                </p:oleObj>
              </mc:Choice>
              <mc:Fallback>
                <p:oleObj name="Equation" r:id="rId10" imgW="1447560" imgH="888840" progId="Equation.3">
                  <p:embed/>
                  <p:pic>
                    <p:nvPicPr>
                      <p:cNvPr id="1208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868" y="1349547"/>
                        <a:ext cx="2112963" cy="1296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83763" y="865227"/>
            <a:ext cx="18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 condition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5420682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">
      <a:dk1>
        <a:srgbClr val="333399"/>
      </a:dk1>
      <a:lt1>
        <a:srgbClr val="FFFF66"/>
      </a:lt1>
      <a:dk2>
        <a:srgbClr val="000099"/>
      </a:dk2>
      <a:lt2>
        <a:srgbClr val="99FF33"/>
      </a:lt2>
      <a:accent1>
        <a:srgbClr val="00CC99"/>
      </a:accent1>
      <a:accent2>
        <a:srgbClr val="FF33CC"/>
      </a:accent2>
      <a:accent3>
        <a:srgbClr val="AAAACA"/>
      </a:accent3>
      <a:accent4>
        <a:srgbClr val="DADA56"/>
      </a:accent4>
      <a:accent5>
        <a:srgbClr val="AAE2CA"/>
      </a:accent5>
      <a:accent6>
        <a:srgbClr val="E72DB9"/>
      </a:accent6>
      <a:hlink>
        <a:srgbClr val="CCCCFF"/>
      </a:hlink>
      <a:folHlink>
        <a:srgbClr val="B2B2B2"/>
      </a:folHlink>
    </a:clrScheme>
    <a:fontScheme name="Presentation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sq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25400" cap="sq" cmpd="sng" algn="ctr">
          <a:solidFill>
            <a:srgbClr val="000080"/>
          </a:solidFill>
          <a:prstDash val="solid"/>
          <a:round/>
          <a:headEnd type="none" w="sm" len="sm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Presentation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8">
        <a:dk1>
          <a:srgbClr val="FFFF66"/>
        </a:dk1>
        <a:lt1>
          <a:srgbClr val="FFFFFF"/>
        </a:lt1>
        <a:dk2>
          <a:srgbClr val="99FF33"/>
        </a:dk2>
        <a:lt2>
          <a:srgbClr val="333399"/>
        </a:lt2>
        <a:accent1>
          <a:srgbClr val="00CC99"/>
        </a:accent1>
        <a:accent2>
          <a:srgbClr val="FF33CC"/>
        </a:accent2>
        <a:accent3>
          <a:srgbClr val="FFFFFF"/>
        </a:accent3>
        <a:accent4>
          <a:srgbClr val="DADA56"/>
        </a:accent4>
        <a:accent5>
          <a:srgbClr val="AAE2CA"/>
        </a:accent5>
        <a:accent6>
          <a:srgbClr val="E7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accent5">
              <a:lumMod val="50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260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42071</TotalTime>
  <Words>2134</Words>
  <Application>Microsoft Office PowerPoint</Application>
  <PresentationFormat>On-screen Show (4:3)</PresentationFormat>
  <Paragraphs>401</Paragraphs>
  <Slides>38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宋体</vt:lpstr>
      <vt:lpstr>Arial</vt:lpstr>
      <vt:lpstr>Arial Narrow</vt:lpstr>
      <vt:lpstr>Calibri</vt:lpstr>
      <vt:lpstr>Symbol</vt:lpstr>
      <vt:lpstr>Tahoma</vt:lpstr>
      <vt:lpstr>Times New Roman</vt:lpstr>
      <vt:lpstr>Verdana</vt:lpstr>
      <vt:lpstr>Presentation1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Modeling Solutions,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Biomorphic Systems</dc:title>
  <dc:creator>Ali Minai</dc:creator>
  <cp:lastModifiedBy>Ali Minai</cp:lastModifiedBy>
  <cp:revision>460</cp:revision>
  <dcterms:created xsi:type="dcterms:W3CDTF">2001-12-20T03:37:59Z</dcterms:created>
  <dcterms:modified xsi:type="dcterms:W3CDTF">2022-11-15T05:09:27Z</dcterms:modified>
</cp:coreProperties>
</file>