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81" r:id="rId2"/>
  </p:sldMasterIdLst>
  <p:notesMasterIdLst>
    <p:notesMasterId r:id="rId32"/>
  </p:notesMasterIdLst>
  <p:sldIdLst>
    <p:sldId id="506" r:id="rId3"/>
    <p:sldId id="978" r:id="rId4"/>
    <p:sldId id="979" r:id="rId5"/>
    <p:sldId id="480" r:id="rId6"/>
    <p:sldId id="479" r:id="rId7"/>
    <p:sldId id="481" r:id="rId8"/>
    <p:sldId id="980" r:id="rId9"/>
    <p:sldId id="981" r:id="rId10"/>
    <p:sldId id="988" r:id="rId11"/>
    <p:sldId id="989" r:id="rId12"/>
    <p:sldId id="600" r:id="rId13"/>
    <p:sldId id="991" r:id="rId14"/>
    <p:sldId id="992" r:id="rId15"/>
    <p:sldId id="605" r:id="rId16"/>
    <p:sldId id="993" r:id="rId17"/>
    <p:sldId id="608" r:id="rId18"/>
    <p:sldId id="607" r:id="rId19"/>
    <p:sldId id="1008" r:id="rId20"/>
    <p:sldId id="609" r:id="rId21"/>
    <p:sldId id="1009" r:id="rId22"/>
    <p:sldId id="602" r:id="rId23"/>
    <p:sldId id="613" r:id="rId24"/>
    <p:sldId id="413" r:id="rId25"/>
    <p:sldId id="597" r:id="rId26"/>
    <p:sldId id="990" r:id="rId27"/>
    <p:sldId id="598" r:id="rId28"/>
    <p:sldId id="614" r:id="rId29"/>
    <p:sldId id="616" r:id="rId30"/>
    <p:sldId id="601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60033"/>
    <a:srgbClr val="FF33CC"/>
    <a:srgbClr val="99FFCC"/>
    <a:srgbClr val="00FFFF"/>
    <a:srgbClr val="9999FF"/>
    <a:srgbClr val="FFFFFF"/>
    <a:srgbClr val="FF99F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3099" autoAdjust="0"/>
  </p:normalViewPr>
  <p:slideViewPr>
    <p:cSldViewPr snapToGrid="0">
      <p:cViewPr varScale="1">
        <p:scale>
          <a:sx n="110" d="100"/>
          <a:sy n="110" d="100"/>
        </p:scale>
        <p:origin x="168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142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image" Target="../media/image37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12" Type="http://schemas.openxmlformats.org/officeDocument/2006/relationships/image" Target="../media/image36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11" Type="http://schemas.openxmlformats.org/officeDocument/2006/relationships/image" Target="../media/image35.wmf"/><Relationship Id="rId5" Type="http://schemas.openxmlformats.org/officeDocument/2006/relationships/image" Target="../media/image29.wmf"/><Relationship Id="rId10" Type="http://schemas.openxmlformats.org/officeDocument/2006/relationships/image" Target="../media/image34.wmf"/><Relationship Id="rId4" Type="http://schemas.openxmlformats.org/officeDocument/2006/relationships/image" Target="../media/image28.wmf"/><Relationship Id="rId9" Type="http://schemas.openxmlformats.org/officeDocument/2006/relationships/image" Target="../media/image33.wmf"/><Relationship Id="rId14" Type="http://schemas.openxmlformats.org/officeDocument/2006/relationships/image" Target="../media/image38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image" Target="../media/image38.wmf"/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12" Type="http://schemas.openxmlformats.org/officeDocument/2006/relationships/image" Target="../media/image37.wmf"/><Relationship Id="rId2" Type="http://schemas.openxmlformats.org/officeDocument/2006/relationships/image" Target="../media/image27.wmf"/><Relationship Id="rId16" Type="http://schemas.openxmlformats.org/officeDocument/2006/relationships/image" Target="../media/image41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11" Type="http://schemas.openxmlformats.org/officeDocument/2006/relationships/image" Target="../media/image36.wmf"/><Relationship Id="rId5" Type="http://schemas.openxmlformats.org/officeDocument/2006/relationships/image" Target="../media/image30.wmf"/><Relationship Id="rId15" Type="http://schemas.openxmlformats.org/officeDocument/2006/relationships/image" Target="../media/image40.wmf"/><Relationship Id="rId10" Type="http://schemas.openxmlformats.org/officeDocument/2006/relationships/image" Target="../media/image35.wmf"/><Relationship Id="rId4" Type="http://schemas.openxmlformats.org/officeDocument/2006/relationships/image" Target="../media/image29.wmf"/><Relationship Id="rId9" Type="http://schemas.openxmlformats.org/officeDocument/2006/relationships/image" Target="../media/image34.wmf"/><Relationship Id="rId14" Type="http://schemas.openxmlformats.org/officeDocument/2006/relationships/image" Target="../media/image3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29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29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29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29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715BFA6-F044-48F3-8C58-7242159ED3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63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C0342-B342-478D-AD77-F3D307F83D8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298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1EA321-5C96-4370-B85E-6F0CB975061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5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0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20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1EA321-5C96-4370-B85E-6F0CB975061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5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0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20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C0342-B342-478D-AD77-F3D307F83D8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239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0800" y="228600"/>
            <a:ext cx="3657600" cy="2971800"/>
          </a:xfrm>
          <a:prstGeom prst="rect">
            <a:avLst/>
          </a:prstGeom>
        </p:spPr>
      </p:pic>
      <p:sp>
        <p:nvSpPr>
          <p:cNvPr id="11" name="TextBox 10"/>
          <p:cNvSpPr txBox="1">
            <a:spLocks noChangeAspect="1"/>
          </p:cNvSpPr>
          <p:nvPr userDrawn="1"/>
        </p:nvSpPr>
        <p:spPr>
          <a:xfrm>
            <a:off x="40614600" y="181112"/>
            <a:ext cx="3015170" cy="3019288"/>
          </a:xfrm>
          <a:prstGeom prst="rect">
            <a:avLst/>
          </a:prstGeom>
          <a:noFill/>
          <a:ln>
            <a:noFill/>
          </a:ln>
        </p:spPr>
        <p:txBody>
          <a:bodyPr wrap="square" lIns="64008" tIns="32004" rIns="64008" bIns="32004" rtlCol="0">
            <a:spAutoFit/>
          </a:bodyPr>
          <a:lstStyle/>
          <a:p>
            <a:pPr algn="ctr"/>
            <a:r>
              <a:rPr lang="en-US" sz="4800" b="1" i="1" dirty="0">
                <a:solidFill>
                  <a:srgbClr val="FF0000"/>
                </a:solidFill>
                <a:cs typeface="Arial" pitchFamily="34" charset="0"/>
              </a:rPr>
              <a:t>C</a:t>
            </a:r>
            <a:r>
              <a:rPr lang="en-US" sz="4800" b="1" i="1" dirty="0">
                <a:cs typeface="Arial" pitchFamily="34" charset="0"/>
              </a:rPr>
              <a:t>omplex </a:t>
            </a:r>
          </a:p>
          <a:p>
            <a:pPr algn="ctr"/>
            <a:r>
              <a:rPr lang="en-US" sz="4800" b="1" i="1" dirty="0">
                <a:solidFill>
                  <a:srgbClr val="FF0000"/>
                </a:solidFill>
                <a:cs typeface="Arial" pitchFamily="34" charset="0"/>
              </a:rPr>
              <a:t>A</a:t>
            </a:r>
            <a:r>
              <a:rPr lang="en-US" sz="4800" b="1" i="1" dirty="0">
                <a:cs typeface="Arial" pitchFamily="34" charset="0"/>
              </a:rPr>
              <a:t>daptive</a:t>
            </a:r>
          </a:p>
          <a:p>
            <a:pPr algn="ctr"/>
            <a:r>
              <a:rPr lang="en-US" sz="4800" b="1" i="1" dirty="0">
                <a:solidFill>
                  <a:srgbClr val="FF0000"/>
                </a:solidFill>
                <a:cs typeface="Arial" pitchFamily="34" charset="0"/>
              </a:rPr>
              <a:t>S</a:t>
            </a:r>
            <a:r>
              <a:rPr lang="en-US" sz="4800" b="1" i="1" dirty="0">
                <a:cs typeface="Arial" pitchFamily="34" charset="0"/>
              </a:rPr>
              <a:t>ystems</a:t>
            </a:r>
          </a:p>
          <a:p>
            <a:pPr algn="ctr"/>
            <a:r>
              <a:rPr lang="en-US" sz="4800" b="1" i="1" dirty="0">
                <a:solidFill>
                  <a:srgbClr val="FF0000"/>
                </a:solidFill>
                <a:cs typeface="Arial" pitchFamily="34" charset="0"/>
              </a:rPr>
              <a:t>L</a:t>
            </a:r>
            <a:r>
              <a:rPr lang="en-US" sz="4800" b="1" i="1" dirty="0">
                <a:cs typeface="Arial" pitchFamily="34" charset="0"/>
              </a:rPr>
              <a:t>aboratory</a:t>
            </a:r>
          </a:p>
        </p:txBody>
      </p:sp>
      <p:pic>
        <p:nvPicPr>
          <p:cNvPr id="13" name="Picture 12" descr="Logo_UC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6576" y="36577"/>
            <a:ext cx="954024" cy="56534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 userDrawn="1"/>
        </p:nvSpPr>
        <p:spPr>
          <a:xfrm>
            <a:off x="985551" y="36577"/>
            <a:ext cx="9956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i="0" dirty="0">
                <a:solidFill>
                  <a:srgbClr val="000000"/>
                </a:solidFill>
                <a:ea typeface="宋体" charset="-122"/>
              </a:rPr>
              <a:t>College of  Engineering &amp; Applied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i="0" dirty="0">
                <a:solidFill>
                  <a:srgbClr val="000000"/>
                </a:solidFill>
                <a:ea typeface="宋体" charset="-122"/>
              </a:rPr>
              <a:t>Science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28575"/>
            <a:ext cx="1207554" cy="80962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107727" y="623959"/>
            <a:ext cx="877824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1905000" y="590574"/>
            <a:ext cx="5791200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7" descr="forUC08_96_top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0318"/>
            <a:ext cx="5791200" cy="323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1137419" y="826265"/>
            <a:ext cx="6947439" cy="780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 b="1" u="sng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-2406" y="6611779"/>
            <a:ext cx="10070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Ali A. </a:t>
            </a:r>
            <a:r>
              <a:rPr lang="en-US" sz="1000" b="1" dirty="0" err="1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Minai</a:t>
            </a:r>
            <a:r>
              <a:rPr lang="en-US" sz="1000" b="1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2017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7995504" y="6611779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Intelligent</a:t>
            </a:r>
            <a:r>
              <a:rPr lang="en-US" sz="1000" b="1" baseline="0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Systems</a:t>
            </a:r>
            <a:endParaRPr lang="en-US" sz="1000" b="1" dirty="0">
              <a:solidFill>
                <a:schemeClr val="accent3">
                  <a:lumMod val="75000"/>
                </a:scheme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3448089" y="6614988"/>
            <a:ext cx="2307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EECS Department, University of Cincinnati</a:t>
            </a:r>
          </a:p>
        </p:txBody>
      </p:sp>
    </p:spTree>
    <p:extLst>
      <p:ext uri="{BB962C8B-B14F-4D97-AF65-F5344CB8AC3E}">
        <p14:creationId xmlns:p14="http://schemas.microsoft.com/office/powerpoint/2010/main" val="2330781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0800" y="228600"/>
            <a:ext cx="3657600" cy="2971800"/>
          </a:xfrm>
          <a:prstGeom prst="rect">
            <a:avLst/>
          </a:prstGeom>
        </p:spPr>
      </p:pic>
      <p:sp>
        <p:nvSpPr>
          <p:cNvPr id="11" name="TextBox 10"/>
          <p:cNvSpPr txBox="1">
            <a:spLocks noChangeAspect="1"/>
          </p:cNvSpPr>
          <p:nvPr userDrawn="1"/>
        </p:nvSpPr>
        <p:spPr>
          <a:xfrm>
            <a:off x="40614600" y="181112"/>
            <a:ext cx="3015170" cy="3019288"/>
          </a:xfrm>
          <a:prstGeom prst="rect">
            <a:avLst/>
          </a:prstGeom>
          <a:noFill/>
          <a:ln>
            <a:noFill/>
          </a:ln>
        </p:spPr>
        <p:txBody>
          <a:bodyPr wrap="square" lIns="64008" tIns="32004" rIns="64008" bIns="32004" rtlCol="0">
            <a:spAutoFit/>
          </a:bodyPr>
          <a:lstStyle/>
          <a:p>
            <a:pPr algn="ctr"/>
            <a:r>
              <a:rPr lang="en-US" sz="4800" b="1" i="1" dirty="0">
                <a:solidFill>
                  <a:srgbClr val="FF0000"/>
                </a:solidFill>
                <a:cs typeface="Arial" pitchFamily="34" charset="0"/>
              </a:rPr>
              <a:t>C</a:t>
            </a:r>
            <a:r>
              <a:rPr lang="en-US" sz="4800" b="1" i="1" dirty="0">
                <a:cs typeface="Arial" pitchFamily="34" charset="0"/>
              </a:rPr>
              <a:t>omplex </a:t>
            </a:r>
          </a:p>
          <a:p>
            <a:pPr algn="ctr"/>
            <a:r>
              <a:rPr lang="en-US" sz="4800" b="1" i="1" dirty="0">
                <a:solidFill>
                  <a:srgbClr val="FF0000"/>
                </a:solidFill>
                <a:cs typeface="Arial" pitchFamily="34" charset="0"/>
              </a:rPr>
              <a:t>A</a:t>
            </a:r>
            <a:r>
              <a:rPr lang="en-US" sz="4800" b="1" i="1" dirty="0">
                <a:cs typeface="Arial" pitchFamily="34" charset="0"/>
              </a:rPr>
              <a:t>daptive</a:t>
            </a:r>
          </a:p>
          <a:p>
            <a:pPr algn="ctr"/>
            <a:r>
              <a:rPr lang="en-US" sz="4800" b="1" i="1" dirty="0">
                <a:solidFill>
                  <a:srgbClr val="FF0000"/>
                </a:solidFill>
                <a:cs typeface="Arial" pitchFamily="34" charset="0"/>
              </a:rPr>
              <a:t>S</a:t>
            </a:r>
            <a:r>
              <a:rPr lang="en-US" sz="4800" b="1" i="1" dirty="0">
                <a:cs typeface="Arial" pitchFamily="34" charset="0"/>
              </a:rPr>
              <a:t>ystems</a:t>
            </a:r>
          </a:p>
          <a:p>
            <a:pPr algn="ctr"/>
            <a:r>
              <a:rPr lang="en-US" sz="4800" b="1" i="1" dirty="0">
                <a:solidFill>
                  <a:srgbClr val="FF0000"/>
                </a:solidFill>
                <a:cs typeface="Arial" pitchFamily="34" charset="0"/>
              </a:rPr>
              <a:t>L</a:t>
            </a:r>
            <a:r>
              <a:rPr lang="en-US" sz="4800" b="1" i="1" dirty="0">
                <a:cs typeface="Arial" pitchFamily="34" charset="0"/>
              </a:rPr>
              <a:t>aboratory</a:t>
            </a:r>
          </a:p>
        </p:txBody>
      </p:sp>
      <p:pic>
        <p:nvPicPr>
          <p:cNvPr id="13" name="Picture 12" descr="Logo_UC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6576" y="36577"/>
            <a:ext cx="954024" cy="56534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 userDrawn="1"/>
        </p:nvSpPr>
        <p:spPr>
          <a:xfrm>
            <a:off x="985551" y="36577"/>
            <a:ext cx="9956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i="0" dirty="0">
                <a:ea typeface="宋体" charset="-122"/>
              </a:rPr>
              <a:t>College of  Engineering &amp; Applied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i="0" dirty="0">
                <a:ea typeface="宋体" charset="-122"/>
              </a:rPr>
              <a:t>Science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49429" y="990600"/>
            <a:ext cx="9132354" cy="5388864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07727" y="623959"/>
            <a:ext cx="877824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1905000" y="590574"/>
            <a:ext cx="5791200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7" descr="forUC08_96_top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0318"/>
            <a:ext cx="5791200" cy="323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1137419" y="826265"/>
            <a:ext cx="6947439" cy="780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 b="1" u="sng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-2406" y="6611779"/>
            <a:ext cx="10070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Ali A. </a:t>
            </a:r>
            <a:r>
              <a:rPr lang="en-US" sz="1000" b="1" dirty="0" err="1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Minai</a:t>
            </a:r>
            <a:r>
              <a:rPr lang="en-US" sz="1000" b="1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2017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7995504" y="6611779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Intelligent</a:t>
            </a:r>
            <a:r>
              <a:rPr lang="en-US" sz="1000" b="1" baseline="0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Systems</a:t>
            </a:r>
            <a:endParaRPr lang="en-US" sz="1000" b="1" dirty="0">
              <a:solidFill>
                <a:srgbClr val="FF0000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863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C338-B5B2-492C-8706-2C43A7098AA7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944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C338-B5B2-492C-8706-2C43A7098AA7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91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C338-B5B2-492C-8706-2C43A7098AA7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625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C338-B5B2-492C-8706-2C43A7098AA7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3016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-2406" y="6611779"/>
            <a:ext cx="10070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Ali A. Minai 2022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007150" y="6611779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Intelligent Systems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352800" y="6611779"/>
            <a:ext cx="2307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EECS Department, University of Cincinnati</a:t>
            </a:r>
          </a:p>
        </p:txBody>
      </p:sp>
    </p:spTree>
    <p:extLst>
      <p:ext uri="{BB962C8B-B14F-4D97-AF65-F5344CB8AC3E}">
        <p14:creationId xmlns:p14="http://schemas.microsoft.com/office/powerpoint/2010/main" val="12942479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C338-B5B2-492C-8706-2C43A7098AA7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412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C338-B5B2-492C-8706-2C43A7098AA7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5508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C338-B5B2-492C-8706-2C43A7098AA7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746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C338-B5B2-492C-8706-2C43A7098AA7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5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2406" y="6611779"/>
            <a:ext cx="10070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Ali A. </a:t>
            </a:r>
            <a:r>
              <a:rPr lang="en-US" sz="1000" b="1" dirty="0" err="1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Minai</a:t>
            </a:r>
            <a:r>
              <a:rPr lang="en-US" sz="1000" b="1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2017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7995504" y="6611779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Intelligent</a:t>
            </a:r>
            <a:r>
              <a:rPr lang="en-US" sz="1000" b="1" baseline="0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Systems</a:t>
            </a:r>
            <a:endParaRPr lang="en-US" sz="1000" b="1" dirty="0">
              <a:solidFill>
                <a:schemeClr val="accent3">
                  <a:lumMod val="75000"/>
                </a:scheme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448089" y="6614988"/>
            <a:ext cx="2307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EECS Department, University of Cincinnati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8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CC338-B5B2-492C-8706-2C43A7098AA7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Logo_UC.jpg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36576" y="36577"/>
            <a:ext cx="954024" cy="56534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 userDrawn="1"/>
        </p:nvSpPr>
        <p:spPr>
          <a:xfrm>
            <a:off x="985551" y="36577"/>
            <a:ext cx="9956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i="0" dirty="0">
                <a:ea typeface="宋体" charset="-122"/>
              </a:rPr>
              <a:t>College of  Engineering &amp; Applied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i="0" dirty="0">
                <a:ea typeface="宋体" charset="-122"/>
              </a:rPr>
              <a:t>Science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7727" y="623959"/>
            <a:ext cx="877824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905000" y="590574"/>
            <a:ext cx="5791200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7" descr="forUC08_96_top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0318"/>
            <a:ext cx="5791200" cy="323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3F135F6-E23D-427A-A105-7C96F920635E}"/>
              </a:ext>
            </a:extLst>
          </p:cNvPr>
          <p:cNvSpPr txBox="1"/>
          <p:nvPr userDrawn="1"/>
        </p:nvSpPr>
        <p:spPr>
          <a:xfrm>
            <a:off x="7696200" y="26638"/>
            <a:ext cx="13400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i="0" dirty="0">
                <a:ea typeface="宋体" charset="-122"/>
              </a:rPr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31994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toronto.edu/~hinton/nipstutorial/nipstut3.pdf" TargetMode="Externa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32.wmf"/><Relationship Id="rId26" Type="http://schemas.openxmlformats.org/officeDocument/2006/relationships/image" Target="../media/image36.wmf"/><Relationship Id="rId3" Type="http://schemas.openxmlformats.org/officeDocument/2006/relationships/oleObject" Target="../embeddings/oleObject2.bin"/><Relationship Id="rId21" Type="http://schemas.openxmlformats.org/officeDocument/2006/relationships/oleObject" Target="../embeddings/oleObject11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9.bin"/><Relationship Id="rId25" Type="http://schemas.openxmlformats.org/officeDocument/2006/relationships/oleObject" Target="../embeddings/oleObject13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31.wmf"/><Relationship Id="rId20" Type="http://schemas.openxmlformats.org/officeDocument/2006/relationships/image" Target="../media/image33.wmf"/><Relationship Id="rId29" Type="http://schemas.openxmlformats.org/officeDocument/2006/relationships/oleObject" Target="../embeddings/oleObject15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6.bin"/><Relationship Id="rId24" Type="http://schemas.openxmlformats.org/officeDocument/2006/relationships/image" Target="../media/image35.wmf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23" Type="http://schemas.openxmlformats.org/officeDocument/2006/relationships/oleObject" Target="../embeddings/oleObject12.bin"/><Relationship Id="rId28" Type="http://schemas.openxmlformats.org/officeDocument/2006/relationships/image" Target="../media/image37.wmf"/><Relationship Id="rId10" Type="http://schemas.openxmlformats.org/officeDocument/2006/relationships/image" Target="../media/image28.wmf"/><Relationship Id="rId19" Type="http://schemas.openxmlformats.org/officeDocument/2006/relationships/oleObject" Target="../embeddings/oleObject10.bin"/><Relationship Id="rId4" Type="http://schemas.openxmlformats.org/officeDocument/2006/relationships/image" Target="../media/image25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30.wmf"/><Relationship Id="rId22" Type="http://schemas.openxmlformats.org/officeDocument/2006/relationships/image" Target="../media/image34.wmf"/><Relationship Id="rId27" Type="http://schemas.openxmlformats.org/officeDocument/2006/relationships/oleObject" Target="../embeddings/oleObject14.bin"/><Relationship Id="rId30" Type="http://schemas.openxmlformats.org/officeDocument/2006/relationships/image" Target="../media/image38.wmf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9.bin"/><Relationship Id="rId18" Type="http://schemas.openxmlformats.org/officeDocument/2006/relationships/image" Target="../media/image33.wmf"/><Relationship Id="rId26" Type="http://schemas.openxmlformats.org/officeDocument/2006/relationships/image" Target="../media/image37.wmf"/><Relationship Id="rId3" Type="http://schemas.openxmlformats.org/officeDocument/2006/relationships/oleObject" Target="../embeddings/oleObject3.bin"/><Relationship Id="rId21" Type="http://schemas.openxmlformats.org/officeDocument/2006/relationships/oleObject" Target="../embeddings/oleObject22.bin"/><Relationship Id="rId34" Type="http://schemas.openxmlformats.org/officeDocument/2006/relationships/oleObject" Target="../embeddings/oleObject28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20.bin"/><Relationship Id="rId25" Type="http://schemas.openxmlformats.org/officeDocument/2006/relationships/oleObject" Target="../embeddings/oleObject24.bin"/><Relationship Id="rId33" Type="http://schemas.openxmlformats.org/officeDocument/2006/relationships/image" Target="../media/image40.w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32.wmf"/><Relationship Id="rId20" Type="http://schemas.openxmlformats.org/officeDocument/2006/relationships/image" Target="../media/image34.wmf"/><Relationship Id="rId29" Type="http://schemas.openxmlformats.org/officeDocument/2006/relationships/oleObject" Target="../embeddings/oleObject25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18.bin"/><Relationship Id="rId24" Type="http://schemas.openxmlformats.org/officeDocument/2006/relationships/image" Target="../media/image36.wmf"/><Relationship Id="rId32" Type="http://schemas.openxmlformats.org/officeDocument/2006/relationships/oleObject" Target="../embeddings/oleObject2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23" Type="http://schemas.openxmlformats.org/officeDocument/2006/relationships/oleObject" Target="../embeddings/oleObject23.bin"/><Relationship Id="rId28" Type="http://schemas.openxmlformats.org/officeDocument/2006/relationships/image" Target="../media/image38.wmf"/><Relationship Id="rId36" Type="http://schemas.openxmlformats.org/officeDocument/2006/relationships/image" Target="../media/image41.wmf"/><Relationship Id="rId10" Type="http://schemas.openxmlformats.org/officeDocument/2006/relationships/image" Target="../media/image29.wmf"/><Relationship Id="rId19" Type="http://schemas.openxmlformats.org/officeDocument/2006/relationships/oleObject" Target="../embeddings/oleObject21.bin"/><Relationship Id="rId31" Type="http://schemas.openxmlformats.org/officeDocument/2006/relationships/oleObject" Target="../embeddings/oleObject26.bin"/><Relationship Id="rId4" Type="http://schemas.openxmlformats.org/officeDocument/2006/relationships/image" Target="../media/image26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31.wmf"/><Relationship Id="rId22" Type="http://schemas.openxmlformats.org/officeDocument/2006/relationships/image" Target="../media/image35.wmf"/><Relationship Id="rId27" Type="http://schemas.openxmlformats.org/officeDocument/2006/relationships/oleObject" Target="../embeddings/oleObject15.bin"/><Relationship Id="rId30" Type="http://schemas.openxmlformats.org/officeDocument/2006/relationships/image" Target="../media/image39.wmf"/><Relationship Id="rId35" Type="http://schemas.openxmlformats.org/officeDocument/2006/relationships/oleObject" Target="../embeddings/oleObject29.bin"/><Relationship Id="rId8" Type="http://schemas.openxmlformats.org/officeDocument/2006/relationships/image" Target="../media/image28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30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ilianweng.github.io/lil-log/2017/06/21/an-overview-of-deep-learning.html#recurrent-neural-network" TargetMode="Externa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3062407"/>
            <a:ext cx="7467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703200" eaLnBrk="0" hangingPunct="0"/>
            <a:r>
              <a:rPr lang="en-US" altLang="zh-CN" sz="2800" b="1" dirty="0">
                <a:solidFill>
                  <a:srgbClr val="FF0000"/>
                </a:solidFill>
                <a:latin typeface="Verdana" pitchFamily="34" charset="0"/>
                <a:ea typeface="宋体" charset="-122"/>
              </a:rPr>
              <a:t>Lecture 13</a:t>
            </a:r>
          </a:p>
          <a:p>
            <a:pPr algn="ctr" defTabSz="4703200" eaLnBrk="0" hangingPunct="0"/>
            <a:r>
              <a:rPr lang="en-US" altLang="zh-CN" sz="2800" b="1" dirty="0">
                <a:solidFill>
                  <a:srgbClr val="FF0000"/>
                </a:solidFill>
                <a:latin typeface="Verdana" pitchFamily="34" charset="0"/>
                <a:ea typeface="宋体" charset="-122"/>
              </a:rPr>
              <a:t>Deep Learning I</a:t>
            </a:r>
          </a:p>
          <a:p>
            <a:pPr algn="ctr" defTabSz="4703200" eaLnBrk="0" hangingPunct="0"/>
            <a:endParaRPr lang="en-US" altLang="zh-CN" sz="2800" i="1" dirty="0">
              <a:latin typeface="Verdana" pitchFamily="34" charset="0"/>
              <a:ea typeface="宋体" charset="-122"/>
            </a:endParaRPr>
          </a:p>
          <a:p>
            <a:endParaRPr lang="en-US" dirty="0"/>
          </a:p>
        </p:txBody>
      </p:sp>
      <p:pic>
        <p:nvPicPr>
          <p:cNvPr id="3" name="Picture 2" descr="creature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87872" y="4753970"/>
            <a:ext cx="3169198" cy="2377241"/>
          </a:xfrm>
          <a:prstGeom prst="rect">
            <a:avLst/>
          </a:prstGeom>
          <a:noFill/>
        </p:spPr>
      </p:pic>
      <p:pic>
        <p:nvPicPr>
          <p:cNvPr id="4" name="Picture 5" descr="creature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24741" y="1801160"/>
            <a:ext cx="2362200" cy="1739092"/>
          </a:xfrm>
          <a:prstGeom prst="rect">
            <a:avLst/>
          </a:prstGeom>
          <a:noFill/>
        </p:spPr>
      </p:pic>
      <p:pic>
        <p:nvPicPr>
          <p:cNvPr id="6" name="Picture 4" descr="creature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24741" y="4724400"/>
            <a:ext cx="3124200" cy="2133600"/>
          </a:xfrm>
          <a:prstGeom prst="rect">
            <a:avLst/>
          </a:prstGeom>
          <a:noFill/>
        </p:spPr>
      </p:pic>
      <p:pic>
        <p:nvPicPr>
          <p:cNvPr id="7" name="Picture 7" descr="creature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81800" y="2030374"/>
            <a:ext cx="2590800" cy="12806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24854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053066" y="613927"/>
            <a:ext cx="49437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Autoencoder</a:t>
            </a:r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-Based Deep Classifier</a:t>
            </a:r>
          </a:p>
        </p:txBody>
      </p:sp>
      <p:sp>
        <p:nvSpPr>
          <p:cNvPr id="3" name="TextBox 68"/>
          <p:cNvSpPr txBox="1">
            <a:spLocks noChangeArrowheads="1"/>
          </p:cNvSpPr>
          <p:nvPr/>
        </p:nvSpPr>
        <p:spPr bwMode="auto">
          <a:xfrm>
            <a:off x="1683734" y="1966079"/>
            <a:ext cx="384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68"/>
          <p:cNvSpPr txBox="1">
            <a:spLocks noChangeArrowheads="1"/>
          </p:cNvSpPr>
          <p:nvPr/>
        </p:nvSpPr>
        <p:spPr bwMode="auto">
          <a:xfrm>
            <a:off x="1669628" y="3611874"/>
            <a:ext cx="3834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20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294710" y="2571755"/>
            <a:ext cx="313853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294710" y="3501004"/>
            <a:ext cx="313853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8"/>
          <p:cNvSpPr txBox="1">
            <a:spLocks noChangeArrowheads="1"/>
          </p:cNvSpPr>
          <p:nvPr/>
        </p:nvSpPr>
        <p:spPr bwMode="auto">
          <a:xfrm>
            <a:off x="6665541" y="2312175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68"/>
          <p:cNvSpPr txBox="1">
            <a:spLocks noChangeArrowheads="1"/>
          </p:cNvSpPr>
          <p:nvPr/>
        </p:nvSpPr>
        <p:spPr bwMode="auto">
          <a:xfrm>
            <a:off x="6665542" y="3233480"/>
            <a:ext cx="4796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20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62645" y="2028044"/>
            <a:ext cx="612572" cy="2017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781593" y="2383810"/>
            <a:ext cx="612572" cy="13195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2229124" y="2871795"/>
            <a:ext cx="457200" cy="323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 rot="5400000">
            <a:off x="2859949" y="293455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 rot="5400000">
            <a:off x="1532410" y="288822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3479830" y="2850680"/>
            <a:ext cx="457200" cy="323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5400000">
            <a:off x="5259150" y="2836175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endParaRPr 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95844" y="2621406"/>
            <a:ext cx="612572" cy="7746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5400000">
            <a:off x="4110410" y="288968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4681500" y="2850680"/>
            <a:ext cx="457200" cy="323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214082" y="2373974"/>
            <a:ext cx="1080628" cy="13195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e 22"/>
          <p:cNvSpPr/>
          <p:nvPr/>
        </p:nvSpPr>
        <p:spPr>
          <a:xfrm rot="16200000" flipH="1">
            <a:off x="2849397" y="132615"/>
            <a:ext cx="527125" cy="3387662"/>
          </a:xfrm>
          <a:prstGeom prst="leftBrace">
            <a:avLst>
              <a:gd name="adj1" fmla="val 21545"/>
              <a:gd name="adj2" fmla="val 50802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/>
          <p:cNvSpPr/>
          <p:nvPr/>
        </p:nvSpPr>
        <p:spPr>
          <a:xfrm rot="16200000">
            <a:off x="5032962" y="2651694"/>
            <a:ext cx="479673" cy="2671533"/>
          </a:xfrm>
          <a:prstGeom prst="leftBrace">
            <a:avLst>
              <a:gd name="adj1" fmla="val 21545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640859" y="1143000"/>
            <a:ext cx="320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Pre-trained in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autoencoder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37030" y="4202649"/>
            <a:ext cx="309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Trained as a simple classifier</a:t>
            </a:r>
          </a:p>
        </p:txBody>
      </p:sp>
      <p:sp>
        <p:nvSpPr>
          <p:cNvPr id="27" name="Left Brace 26"/>
          <p:cNvSpPr/>
          <p:nvPr/>
        </p:nvSpPr>
        <p:spPr>
          <a:xfrm rot="16200000">
            <a:off x="3826021" y="2516952"/>
            <a:ext cx="479673" cy="5199368"/>
          </a:xfrm>
          <a:prstGeom prst="leftBrace">
            <a:avLst>
              <a:gd name="adj1" fmla="val 21545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593747" y="5393190"/>
            <a:ext cx="527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Fine-tuned as a deep network with back-propagation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8569" y="5941512"/>
            <a:ext cx="8005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classifier could be a layer of neurons (LMS), a multi-layer network, a 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classifier, etc.</a:t>
            </a:r>
          </a:p>
        </p:txBody>
      </p:sp>
    </p:spTree>
    <p:extLst>
      <p:ext uri="{BB962C8B-B14F-4D97-AF65-F5344CB8AC3E}">
        <p14:creationId xmlns:p14="http://schemas.microsoft.com/office/powerpoint/2010/main" val="3760826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50001C16-7290-49DD-B52B-448A580B0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762000"/>
            <a:ext cx="53254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Convolutional Neural Networks (CNN)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F34262-EB19-4B72-87AA-1D2432786BE7}"/>
              </a:ext>
            </a:extLst>
          </p:cNvPr>
          <p:cNvSpPr/>
          <p:nvPr/>
        </p:nvSpPr>
        <p:spPr>
          <a:xfrm>
            <a:off x="920743" y="6639871"/>
            <a:ext cx="259331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</a:rPr>
              <a:t>http://cs231n.github.io/convolutional-networks/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96A318-8554-4C69-8B8C-767111693A7F}"/>
              </a:ext>
            </a:extLst>
          </p:cNvPr>
          <p:cNvSpPr txBox="1"/>
          <p:nvPr/>
        </p:nvSpPr>
        <p:spPr>
          <a:xfrm>
            <a:off x="929708" y="6300718"/>
            <a:ext cx="875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Tutorials: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6899FD-27CC-4591-8CA3-DD94DE71F824}"/>
              </a:ext>
            </a:extLst>
          </p:cNvPr>
          <p:cNvSpPr/>
          <p:nvPr/>
        </p:nvSpPr>
        <p:spPr>
          <a:xfrm>
            <a:off x="920743" y="6508767"/>
            <a:ext cx="259331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</a:rPr>
              <a:t>https://www.youtube.com/watch?v=oI2rvjbzVmI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2091AE-9ED0-4098-A564-E29E26DF7C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01" y="2223158"/>
            <a:ext cx="7674465" cy="311084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F33A274-D2D0-4BA3-86D1-81EC78E14527}"/>
              </a:ext>
            </a:extLst>
          </p:cNvPr>
          <p:cNvSpPr/>
          <p:nvPr/>
        </p:nvSpPr>
        <p:spPr>
          <a:xfrm>
            <a:off x="512934" y="5118856"/>
            <a:ext cx="262123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From: </a:t>
            </a:r>
            <a:r>
              <a:rPr lang="en-US" sz="900" dirty="0">
                <a:solidFill>
                  <a:srgbClr val="0000FF"/>
                </a:solidFill>
              </a:rPr>
              <a:t>https://www.mdpi.com/1099-4300/19/6/242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C73AB5-2AC4-4DC8-98FA-F0D1C78196E9}"/>
              </a:ext>
            </a:extLst>
          </p:cNvPr>
          <p:cNvSpPr txBox="1"/>
          <p:nvPr/>
        </p:nvSpPr>
        <p:spPr>
          <a:xfrm>
            <a:off x="714802" y="1223665"/>
            <a:ext cx="701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CNNs use filter convolution to extract features from images and other data, compress the dimension, and use the results for classification, object detection, etc.</a:t>
            </a:r>
          </a:p>
        </p:txBody>
      </p:sp>
    </p:spTree>
    <p:extLst>
      <p:ext uri="{BB962C8B-B14F-4D97-AF65-F5344CB8AC3E}">
        <p14:creationId xmlns:p14="http://schemas.microsoft.com/office/powerpoint/2010/main" val="4183036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50001C16-7290-49DD-B52B-448A580B0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85800"/>
            <a:ext cx="25907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CNN Components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2091AE-9ED0-4098-A564-E29E26DF7C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67" y="1371600"/>
            <a:ext cx="7674465" cy="311084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F33A274-D2D0-4BA3-86D1-81EC78E14527}"/>
              </a:ext>
            </a:extLst>
          </p:cNvPr>
          <p:cNvSpPr/>
          <p:nvPr/>
        </p:nvSpPr>
        <p:spPr>
          <a:xfrm>
            <a:off x="0" y="6477000"/>
            <a:ext cx="262123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From: </a:t>
            </a:r>
            <a:r>
              <a:rPr lang="en-US" sz="900" dirty="0">
                <a:solidFill>
                  <a:srgbClr val="0000FF"/>
                </a:solidFill>
              </a:rPr>
              <a:t>https://www.mdpi.com/1099-4300/19/6/242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943A524C-379A-4D7E-A247-05BD12899C26}"/>
              </a:ext>
            </a:extLst>
          </p:cNvPr>
          <p:cNvSpPr/>
          <p:nvPr/>
        </p:nvSpPr>
        <p:spPr>
          <a:xfrm rot="10800000">
            <a:off x="1021030" y="4604631"/>
            <a:ext cx="2865170" cy="1714500"/>
          </a:xfrm>
          <a:prstGeom prst="wedgeRectCallout">
            <a:avLst>
              <a:gd name="adj1" fmla="val 33509"/>
              <a:gd name="adj2" fmla="val 71127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9E8560-16A4-4EFD-9A1A-1EBFEE116E91}"/>
              </a:ext>
            </a:extLst>
          </p:cNvPr>
          <p:cNvSpPr txBox="1"/>
          <p:nvPr/>
        </p:nvSpPr>
        <p:spPr>
          <a:xfrm>
            <a:off x="1000857" y="4706577"/>
            <a:ext cx="2865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the data to be processed (usually image, video frame, or text)</a:t>
            </a:r>
          </a:p>
        </p:txBody>
      </p:sp>
    </p:spTree>
    <p:extLst>
      <p:ext uri="{BB962C8B-B14F-4D97-AF65-F5344CB8AC3E}">
        <p14:creationId xmlns:p14="http://schemas.microsoft.com/office/powerpoint/2010/main" val="528354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50001C16-7290-49DD-B52B-448A580B0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85800"/>
            <a:ext cx="25907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CNN Components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2091AE-9ED0-4098-A564-E29E26DF7C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67" y="1371600"/>
            <a:ext cx="7674465" cy="311084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F33A274-D2D0-4BA3-86D1-81EC78E14527}"/>
              </a:ext>
            </a:extLst>
          </p:cNvPr>
          <p:cNvSpPr/>
          <p:nvPr/>
        </p:nvSpPr>
        <p:spPr>
          <a:xfrm>
            <a:off x="0" y="6477000"/>
            <a:ext cx="262123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From: </a:t>
            </a:r>
            <a:r>
              <a:rPr lang="en-US" sz="900" dirty="0">
                <a:solidFill>
                  <a:srgbClr val="0000FF"/>
                </a:solidFill>
              </a:rPr>
              <a:t>https://www.mdpi.com/1099-4300/19/6/242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943A524C-379A-4D7E-A247-05BD12899C26}"/>
              </a:ext>
            </a:extLst>
          </p:cNvPr>
          <p:cNvSpPr/>
          <p:nvPr/>
        </p:nvSpPr>
        <p:spPr>
          <a:xfrm rot="10800000">
            <a:off x="1066800" y="4904457"/>
            <a:ext cx="6858000" cy="1496341"/>
          </a:xfrm>
          <a:prstGeom prst="wedgeRectCallout">
            <a:avLst>
              <a:gd name="adj1" fmla="val 18930"/>
              <a:gd name="adj2" fmla="val 77260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9E8560-16A4-4EFD-9A1A-1EBFEE116E91}"/>
              </a:ext>
            </a:extLst>
          </p:cNvPr>
          <p:cNvSpPr txBox="1"/>
          <p:nvPr/>
        </p:nvSpPr>
        <p:spPr>
          <a:xfrm>
            <a:off x="1066798" y="4904457"/>
            <a:ext cx="68580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Layer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several sub-layers, each representing a </a:t>
            </a:r>
            <a:r>
              <a:rPr lang="en-US" sz="16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mask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convolved with the entire input image in parallel.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filter mask is typically much smaller than the input image.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sub-layer applies the mask at regularly spaced patches on the image, and returns a resulting image.</a:t>
            </a:r>
          </a:p>
        </p:txBody>
      </p:sp>
    </p:spTree>
    <p:extLst>
      <p:ext uri="{BB962C8B-B14F-4D97-AF65-F5344CB8AC3E}">
        <p14:creationId xmlns:p14="http://schemas.microsoft.com/office/powerpoint/2010/main" val="170901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50001C16-7290-49DD-B52B-448A580B0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85800"/>
            <a:ext cx="25907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CNN Components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2091AE-9ED0-4098-A564-E29E26DF7C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67" y="1371600"/>
            <a:ext cx="7674465" cy="311084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F33A274-D2D0-4BA3-86D1-81EC78E14527}"/>
              </a:ext>
            </a:extLst>
          </p:cNvPr>
          <p:cNvSpPr/>
          <p:nvPr/>
        </p:nvSpPr>
        <p:spPr>
          <a:xfrm>
            <a:off x="0" y="6477000"/>
            <a:ext cx="262123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From: </a:t>
            </a:r>
            <a:r>
              <a:rPr lang="en-US" sz="900" dirty="0">
                <a:solidFill>
                  <a:srgbClr val="0000FF"/>
                </a:solidFill>
              </a:rPr>
              <a:t>https://www.mdpi.com/1099-4300/19/6/242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943A524C-379A-4D7E-A247-05BD12899C26}"/>
              </a:ext>
            </a:extLst>
          </p:cNvPr>
          <p:cNvSpPr/>
          <p:nvPr/>
        </p:nvSpPr>
        <p:spPr>
          <a:xfrm rot="10800000">
            <a:off x="1066800" y="4904456"/>
            <a:ext cx="6858000" cy="1267743"/>
          </a:xfrm>
          <a:prstGeom prst="wedgeRectCallout">
            <a:avLst>
              <a:gd name="adj1" fmla="val -1854"/>
              <a:gd name="adj2" fmla="val 8804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9E8560-16A4-4EFD-9A1A-1EBFEE116E91}"/>
              </a:ext>
            </a:extLst>
          </p:cNvPr>
          <p:cNvSpPr txBox="1"/>
          <p:nvPr/>
        </p:nvSpPr>
        <p:spPr>
          <a:xfrm>
            <a:off x="1066799" y="4911605"/>
            <a:ext cx="685800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Pooling Layer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samples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patches of each preceding convolutional sub-layer, and produces a single number for each patch (e.g., maximum value in the patch = </a:t>
            </a:r>
            <a:r>
              <a:rPr lang="en-US" sz="16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max-pooling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pooling process is a type of </a:t>
            </a:r>
            <a:r>
              <a:rPr lang="en-US" sz="16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sub-sampling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4478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50001C16-7290-49DD-B52B-448A580B0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85800"/>
            <a:ext cx="25907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CNN Components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2091AE-9ED0-4098-A564-E29E26DF7C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67" y="1371600"/>
            <a:ext cx="7674465" cy="311084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F33A274-D2D0-4BA3-86D1-81EC78E14527}"/>
              </a:ext>
            </a:extLst>
          </p:cNvPr>
          <p:cNvSpPr/>
          <p:nvPr/>
        </p:nvSpPr>
        <p:spPr>
          <a:xfrm>
            <a:off x="0" y="6477000"/>
            <a:ext cx="262123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From: </a:t>
            </a:r>
            <a:r>
              <a:rPr lang="en-US" sz="900" dirty="0">
                <a:solidFill>
                  <a:srgbClr val="0000FF"/>
                </a:solidFill>
              </a:rPr>
              <a:t>https://www.mdpi.com/1099-4300/19/6/242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943A524C-379A-4D7E-A247-05BD12899C26}"/>
              </a:ext>
            </a:extLst>
          </p:cNvPr>
          <p:cNvSpPr/>
          <p:nvPr/>
        </p:nvSpPr>
        <p:spPr>
          <a:xfrm rot="10800000">
            <a:off x="1066800" y="4904455"/>
            <a:ext cx="6858000" cy="1484477"/>
          </a:xfrm>
          <a:prstGeom prst="wedgeRectCallout">
            <a:avLst>
              <a:gd name="adj1" fmla="val -23161"/>
              <a:gd name="adj2" fmla="val 78851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9E8560-16A4-4EFD-9A1A-1EBFEE116E91}"/>
              </a:ext>
            </a:extLst>
          </p:cNvPr>
          <p:cNvSpPr txBox="1"/>
          <p:nvPr/>
        </p:nvSpPr>
        <p:spPr>
          <a:xfrm>
            <a:off x="1219198" y="4937680"/>
            <a:ext cx="67056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 layers and pooling layers typically alternate in the network.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convolutional layer extracts higher order features from the previous layer (as in the visual system).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process can be seen as “squeezing out” significant information from the original image.</a:t>
            </a:r>
          </a:p>
        </p:txBody>
      </p:sp>
    </p:spTree>
    <p:extLst>
      <p:ext uri="{BB962C8B-B14F-4D97-AF65-F5344CB8AC3E}">
        <p14:creationId xmlns:p14="http://schemas.microsoft.com/office/powerpoint/2010/main" val="2155193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50001C16-7290-49DD-B52B-448A580B0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85800"/>
            <a:ext cx="25907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CNN Components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2091AE-9ED0-4098-A564-E29E26DF7C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67" y="1371600"/>
            <a:ext cx="7674465" cy="311084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F33A274-D2D0-4BA3-86D1-81EC78E14527}"/>
              </a:ext>
            </a:extLst>
          </p:cNvPr>
          <p:cNvSpPr/>
          <p:nvPr/>
        </p:nvSpPr>
        <p:spPr>
          <a:xfrm>
            <a:off x="0" y="6477000"/>
            <a:ext cx="262123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From: </a:t>
            </a:r>
            <a:r>
              <a:rPr lang="en-US" sz="900" dirty="0">
                <a:solidFill>
                  <a:srgbClr val="0000FF"/>
                </a:solidFill>
              </a:rPr>
              <a:t>https://www.mdpi.com/1099-4300/19/6/242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943A524C-379A-4D7E-A247-05BD12899C26}"/>
              </a:ext>
            </a:extLst>
          </p:cNvPr>
          <p:cNvSpPr/>
          <p:nvPr/>
        </p:nvSpPr>
        <p:spPr>
          <a:xfrm rot="10800000">
            <a:off x="1752600" y="4875688"/>
            <a:ext cx="6858000" cy="1296512"/>
          </a:xfrm>
          <a:prstGeom prst="wedgeRectCallout">
            <a:avLst>
              <a:gd name="adj1" fmla="val -39109"/>
              <a:gd name="adj2" fmla="val 102403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9E8560-16A4-4EFD-9A1A-1EBFEE116E91}"/>
              </a:ext>
            </a:extLst>
          </p:cNvPr>
          <p:cNvSpPr txBox="1"/>
          <p:nvPr/>
        </p:nvSpPr>
        <p:spPr>
          <a:xfrm>
            <a:off x="1904999" y="4915072"/>
            <a:ext cx="670560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Typically, the final pooling layer output is input to a classifier or some other functional module.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CNN allows this function to operate on a smaller set of relevant features rather than the raw image/data.</a:t>
            </a:r>
          </a:p>
        </p:txBody>
      </p:sp>
    </p:spTree>
    <p:extLst>
      <p:ext uri="{BB962C8B-B14F-4D97-AF65-F5344CB8AC3E}">
        <p14:creationId xmlns:p14="http://schemas.microsoft.com/office/powerpoint/2010/main" val="1482106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F424CBCD-1E16-49A4-8907-7B5004725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85800"/>
            <a:ext cx="18101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Convolution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2A7C1DE-5A11-4F60-B953-E9FC36A65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21" y="1313911"/>
            <a:ext cx="3458157" cy="306440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A5ED48B-D591-479A-9C30-40DD148BBAB3}"/>
              </a:ext>
            </a:extLst>
          </p:cNvPr>
          <p:cNvSpPr txBox="1"/>
          <p:nvPr/>
        </p:nvSpPr>
        <p:spPr>
          <a:xfrm>
            <a:off x="1313996" y="1057254"/>
            <a:ext cx="1531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×28 image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635C6C5-6B0D-4587-B43E-F6516FB4A707}"/>
              </a:ext>
            </a:extLst>
          </p:cNvPr>
          <p:cNvGrpSpPr/>
          <p:nvPr/>
        </p:nvGrpSpPr>
        <p:grpSpPr>
          <a:xfrm>
            <a:off x="1066800" y="4800600"/>
            <a:ext cx="1676400" cy="1676400"/>
            <a:chOff x="4029255" y="1600200"/>
            <a:chExt cx="2170980" cy="213360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D85FEF4-D87C-402A-BD7F-93966946F6CF}"/>
                </a:ext>
              </a:extLst>
            </p:cNvPr>
            <p:cNvGrpSpPr/>
            <p:nvPr/>
          </p:nvGrpSpPr>
          <p:grpSpPr>
            <a:xfrm>
              <a:off x="4029255" y="1600200"/>
              <a:ext cx="2170980" cy="533400"/>
              <a:chOff x="4029255" y="1600200"/>
              <a:chExt cx="2170980" cy="533400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283BD5A-9231-4836-9EA4-6BCDD5ED0483}"/>
                  </a:ext>
                </a:extLst>
              </p:cNvPr>
              <p:cNvSpPr/>
              <p:nvPr/>
            </p:nvSpPr>
            <p:spPr>
              <a:xfrm>
                <a:off x="4029255" y="1600200"/>
                <a:ext cx="542745" cy="5334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8B056C3-F29D-4B38-8D54-C8BABE71A01A}"/>
                  </a:ext>
                </a:extLst>
              </p:cNvPr>
              <p:cNvSpPr/>
              <p:nvPr/>
            </p:nvSpPr>
            <p:spPr>
              <a:xfrm>
                <a:off x="4572000" y="1600200"/>
                <a:ext cx="542745" cy="5334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A594A09-02C6-4191-B10D-3029B694D13D}"/>
                  </a:ext>
                </a:extLst>
              </p:cNvPr>
              <p:cNvSpPr/>
              <p:nvPr/>
            </p:nvSpPr>
            <p:spPr>
              <a:xfrm>
                <a:off x="5114745" y="1600200"/>
                <a:ext cx="542745" cy="53340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A94252E-1168-482C-874C-9F987160F387}"/>
                  </a:ext>
                </a:extLst>
              </p:cNvPr>
              <p:cNvSpPr/>
              <p:nvPr/>
            </p:nvSpPr>
            <p:spPr>
              <a:xfrm>
                <a:off x="5657490" y="1600200"/>
                <a:ext cx="542745" cy="5334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2D611DF-CA0E-41E7-9C2D-48D85B7E90FA}"/>
                </a:ext>
              </a:extLst>
            </p:cNvPr>
            <p:cNvGrpSpPr/>
            <p:nvPr/>
          </p:nvGrpSpPr>
          <p:grpSpPr>
            <a:xfrm>
              <a:off x="4029255" y="2133600"/>
              <a:ext cx="2170980" cy="533400"/>
              <a:chOff x="4029255" y="1600200"/>
              <a:chExt cx="2170980" cy="53340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3B7129F-DE3E-4B5E-A1CD-1938BEE25ACB}"/>
                  </a:ext>
                </a:extLst>
              </p:cNvPr>
              <p:cNvSpPr/>
              <p:nvPr/>
            </p:nvSpPr>
            <p:spPr>
              <a:xfrm>
                <a:off x="4029255" y="1600200"/>
                <a:ext cx="542745" cy="5334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649C997-9842-490A-B756-1A952A4F09E1}"/>
                  </a:ext>
                </a:extLst>
              </p:cNvPr>
              <p:cNvSpPr/>
              <p:nvPr/>
            </p:nvSpPr>
            <p:spPr>
              <a:xfrm>
                <a:off x="4572000" y="1600200"/>
                <a:ext cx="542745" cy="53340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67A6DD3-2588-4268-9BA6-CA827F515242}"/>
                  </a:ext>
                </a:extLst>
              </p:cNvPr>
              <p:cNvSpPr/>
              <p:nvPr/>
            </p:nvSpPr>
            <p:spPr>
              <a:xfrm>
                <a:off x="5114745" y="1600200"/>
                <a:ext cx="542745" cy="5334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1219703-5E99-4627-88BB-8B99A5010C52}"/>
                  </a:ext>
                </a:extLst>
              </p:cNvPr>
              <p:cNvSpPr/>
              <p:nvPr/>
            </p:nvSpPr>
            <p:spPr>
              <a:xfrm>
                <a:off x="5657490" y="1600200"/>
                <a:ext cx="542745" cy="53340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E701D70-899E-4CCD-842E-0022CBFF8510}"/>
                </a:ext>
              </a:extLst>
            </p:cNvPr>
            <p:cNvGrpSpPr/>
            <p:nvPr/>
          </p:nvGrpSpPr>
          <p:grpSpPr>
            <a:xfrm>
              <a:off x="4029255" y="2667000"/>
              <a:ext cx="2170980" cy="533400"/>
              <a:chOff x="4029255" y="1600200"/>
              <a:chExt cx="2170980" cy="53340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42F9A05-A529-4D19-98BC-8AB2D90F3BAF}"/>
                  </a:ext>
                </a:extLst>
              </p:cNvPr>
              <p:cNvSpPr/>
              <p:nvPr/>
            </p:nvSpPr>
            <p:spPr>
              <a:xfrm>
                <a:off x="4029255" y="1600200"/>
                <a:ext cx="542745" cy="53340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D1353FF-4D95-4987-98BE-EA0AB8CDC620}"/>
                  </a:ext>
                </a:extLst>
              </p:cNvPr>
              <p:cNvSpPr/>
              <p:nvPr/>
            </p:nvSpPr>
            <p:spPr>
              <a:xfrm>
                <a:off x="4572000" y="1600200"/>
                <a:ext cx="542745" cy="5334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0D0DA6F-2E32-4601-81DB-8C9ACC4DCF60}"/>
                  </a:ext>
                </a:extLst>
              </p:cNvPr>
              <p:cNvSpPr/>
              <p:nvPr/>
            </p:nvSpPr>
            <p:spPr>
              <a:xfrm>
                <a:off x="5114745" y="1600200"/>
                <a:ext cx="542745" cy="53340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F445AF1-AC2B-402C-B4E5-99039D5A57B2}"/>
                  </a:ext>
                </a:extLst>
              </p:cNvPr>
              <p:cNvSpPr/>
              <p:nvPr/>
            </p:nvSpPr>
            <p:spPr>
              <a:xfrm>
                <a:off x="5657490" y="1600200"/>
                <a:ext cx="542745" cy="5334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2E403C0-287E-4B91-B550-BC47581EA6BE}"/>
                </a:ext>
              </a:extLst>
            </p:cNvPr>
            <p:cNvGrpSpPr/>
            <p:nvPr/>
          </p:nvGrpSpPr>
          <p:grpSpPr>
            <a:xfrm>
              <a:off x="4029255" y="3200400"/>
              <a:ext cx="2170980" cy="533400"/>
              <a:chOff x="4029255" y="1600200"/>
              <a:chExt cx="2170980" cy="53340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288E69F-E89D-4A0E-8D5B-954134B00D45}"/>
                  </a:ext>
                </a:extLst>
              </p:cNvPr>
              <p:cNvSpPr/>
              <p:nvPr/>
            </p:nvSpPr>
            <p:spPr>
              <a:xfrm>
                <a:off x="4029255" y="1600200"/>
                <a:ext cx="542745" cy="5334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E4776E2-2F3A-4862-A543-4483DA096394}"/>
                  </a:ext>
                </a:extLst>
              </p:cNvPr>
              <p:cNvSpPr/>
              <p:nvPr/>
            </p:nvSpPr>
            <p:spPr>
              <a:xfrm>
                <a:off x="4572000" y="1600200"/>
                <a:ext cx="542745" cy="53340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F6E3F7D-BD4D-4C99-A73E-78B34091E1D1}"/>
                  </a:ext>
                </a:extLst>
              </p:cNvPr>
              <p:cNvSpPr/>
              <p:nvPr/>
            </p:nvSpPr>
            <p:spPr>
              <a:xfrm>
                <a:off x="5114745" y="1600200"/>
                <a:ext cx="542745" cy="5334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5A21C77-7D7E-4B49-9D29-EC5805C84D4C}"/>
                  </a:ext>
                </a:extLst>
              </p:cNvPr>
              <p:cNvSpPr/>
              <p:nvPr/>
            </p:nvSpPr>
            <p:spPr>
              <a:xfrm>
                <a:off x="5657490" y="1600200"/>
                <a:ext cx="542745" cy="5334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C3EE71AF-3A0D-4258-8044-9220CE3B6497}"/>
              </a:ext>
            </a:extLst>
          </p:cNvPr>
          <p:cNvSpPr txBox="1"/>
          <p:nvPr/>
        </p:nvSpPr>
        <p:spPr>
          <a:xfrm>
            <a:off x="1332567" y="4378318"/>
            <a:ext cx="1144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×4 filter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29DE241F-038F-4E08-8DBE-9580F8CCF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96" y="1363781"/>
            <a:ext cx="3458157" cy="3064407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0258DC51-C928-45E6-A50C-D5EA66FE28AA}"/>
              </a:ext>
            </a:extLst>
          </p:cNvPr>
          <p:cNvSpPr/>
          <p:nvPr/>
        </p:nvSpPr>
        <p:spPr>
          <a:xfrm>
            <a:off x="4252622" y="4335059"/>
            <a:ext cx="2514600" cy="2328873"/>
          </a:xfrm>
          <a:prstGeom prst="rect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408A7BB-88A5-43D8-8E7B-B47C35F8D7C2}"/>
              </a:ext>
            </a:extLst>
          </p:cNvPr>
          <p:cNvCxnSpPr>
            <a:cxnSpLocks/>
          </p:cNvCxnSpPr>
          <p:nvPr/>
        </p:nvCxnSpPr>
        <p:spPr bwMode="auto">
          <a:xfrm>
            <a:off x="4944908" y="2677124"/>
            <a:ext cx="42540" cy="2390356"/>
          </a:xfrm>
          <a:prstGeom prst="straightConnector1">
            <a:avLst/>
          </a:prstGeom>
          <a:noFill/>
          <a:ln w="1905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BC58386-F925-4213-B8E2-353C4D2845B9}"/>
              </a:ext>
            </a:extLst>
          </p:cNvPr>
          <p:cNvCxnSpPr>
            <a:cxnSpLocks/>
          </p:cNvCxnSpPr>
          <p:nvPr/>
        </p:nvCxnSpPr>
        <p:spPr bwMode="auto">
          <a:xfrm>
            <a:off x="5553181" y="2169511"/>
            <a:ext cx="18252" cy="2523376"/>
          </a:xfrm>
          <a:prstGeom prst="straightConnector1">
            <a:avLst/>
          </a:prstGeom>
          <a:noFill/>
          <a:ln w="1905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36A38C1-0B43-44B3-9BA7-473815D8A5EC}"/>
              </a:ext>
            </a:extLst>
          </p:cNvPr>
          <p:cNvSpPr txBox="1"/>
          <p:nvPr/>
        </p:nvSpPr>
        <p:spPr>
          <a:xfrm>
            <a:off x="6767222" y="2074773"/>
            <a:ext cx="22960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filter is applied to patches of the image in a grid.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944164F-4BCB-4CFC-B4C0-560C4F617668}"/>
              </a:ext>
            </a:extLst>
          </p:cNvPr>
          <p:cNvSpPr txBox="1"/>
          <p:nvPr/>
        </p:nvSpPr>
        <p:spPr>
          <a:xfrm>
            <a:off x="6818748" y="4651982"/>
            <a:ext cx="22960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80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patch feeds a neuron in the convolution sub-layer for that filter. </a:t>
            </a:r>
          </a:p>
        </p:txBody>
      </p:sp>
      <p:sp>
        <p:nvSpPr>
          <p:cNvPr id="87" name="Arrow: Bent 86">
            <a:extLst>
              <a:ext uri="{FF2B5EF4-FFF2-40B4-BE49-F238E27FC236}">
                <a16:creationId xmlns:a16="http://schemas.microsoft.com/office/drawing/2014/main" id="{387F534B-6F4E-46FB-BE42-B39CE8EC8139}"/>
              </a:ext>
            </a:extLst>
          </p:cNvPr>
          <p:cNvSpPr/>
          <p:nvPr/>
        </p:nvSpPr>
        <p:spPr>
          <a:xfrm flipV="1">
            <a:off x="6965733" y="5529038"/>
            <a:ext cx="343833" cy="421838"/>
          </a:xfrm>
          <a:prstGeom prst="bentArrow">
            <a:avLst/>
          </a:prstGeom>
          <a:solidFill>
            <a:srgbClr val="0070C0"/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34495C6-275B-4399-98B0-95528B333282}"/>
              </a:ext>
            </a:extLst>
          </p:cNvPr>
          <p:cNvSpPr txBox="1"/>
          <p:nvPr/>
        </p:nvSpPr>
        <p:spPr>
          <a:xfrm>
            <a:off x="7300588" y="5663684"/>
            <a:ext cx="1443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map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29CE212-8295-4E41-9ED7-BE91F1A732A6}"/>
              </a:ext>
            </a:extLst>
          </p:cNvPr>
          <p:cNvSpPr/>
          <p:nvPr/>
        </p:nvSpPr>
        <p:spPr>
          <a:xfrm>
            <a:off x="4909192" y="5044486"/>
            <a:ext cx="156511" cy="1517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D70043F6-5CA8-4B0A-B4D6-A794A6A50DBE}"/>
              </a:ext>
            </a:extLst>
          </p:cNvPr>
          <p:cNvGrpSpPr/>
          <p:nvPr/>
        </p:nvGrpSpPr>
        <p:grpSpPr>
          <a:xfrm>
            <a:off x="4766076" y="2338256"/>
            <a:ext cx="354196" cy="338868"/>
            <a:chOff x="4029255" y="1600200"/>
            <a:chExt cx="2170980" cy="2133600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5154111B-B5AF-40C8-9AF1-D0723FE60A18}"/>
                </a:ext>
              </a:extLst>
            </p:cNvPr>
            <p:cNvGrpSpPr/>
            <p:nvPr/>
          </p:nvGrpSpPr>
          <p:grpSpPr>
            <a:xfrm>
              <a:off x="4029255" y="1600200"/>
              <a:ext cx="2170980" cy="533400"/>
              <a:chOff x="4029255" y="1600200"/>
              <a:chExt cx="2170980" cy="533400"/>
            </a:xfrm>
          </p:grpSpPr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61EAF097-3DB1-4D42-8ACE-953D0A68DEF2}"/>
                  </a:ext>
                </a:extLst>
              </p:cNvPr>
              <p:cNvSpPr/>
              <p:nvPr/>
            </p:nvSpPr>
            <p:spPr>
              <a:xfrm>
                <a:off x="4029255" y="1600200"/>
                <a:ext cx="542745" cy="5334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46BE1E36-9A86-4E2E-908A-EBF37EEBFF4B}"/>
                  </a:ext>
                </a:extLst>
              </p:cNvPr>
              <p:cNvSpPr/>
              <p:nvPr/>
            </p:nvSpPr>
            <p:spPr>
              <a:xfrm>
                <a:off x="4572000" y="1600200"/>
                <a:ext cx="542745" cy="5334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93F39B2B-034A-4E01-A938-97088DA9F204}"/>
                  </a:ext>
                </a:extLst>
              </p:cNvPr>
              <p:cNvSpPr/>
              <p:nvPr/>
            </p:nvSpPr>
            <p:spPr>
              <a:xfrm>
                <a:off x="5114745" y="1600200"/>
                <a:ext cx="542745" cy="53340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9EA74298-05A7-4BC4-BF08-4177BAF01C86}"/>
                  </a:ext>
                </a:extLst>
              </p:cNvPr>
              <p:cNvSpPr/>
              <p:nvPr/>
            </p:nvSpPr>
            <p:spPr>
              <a:xfrm>
                <a:off x="5657490" y="1600200"/>
                <a:ext cx="542745" cy="5334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6F5109B6-1DA9-4AEC-B59A-36B4F8142152}"/>
                </a:ext>
              </a:extLst>
            </p:cNvPr>
            <p:cNvGrpSpPr/>
            <p:nvPr/>
          </p:nvGrpSpPr>
          <p:grpSpPr>
            <a:xfrm>
              <a:off x="4029255" y="2133600"/>
              <a:ext cx="2170980" cy="533400"/>
              <a:chOff x="4029255" y="1600200"/>
              <a:chExt cx="2170980" cy="533400"/>
            </a:xfrm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A4197F9B-D62D-4035-8A88-425D9B4038F8}"/>
                  </a:ext>
                </a:extLst>
              </p:cNvPr>
              <p:cNvSpPr/>
              <p:nvPr/>
            </p:nvSpPr>
            <p:spPr>
              <a:xfrm>
                <a:off x="4029255" y="1600200"/>
                <a:ext cx="542745" cy="5334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357BE508-5395-42C5-9F49-3205828EF005}"/>
                  </a:ext>
                </a:extLst>
              </p:cNvPr>
              <p:cNvSpPr/>
              <p:nvPr/>
            </p:nvSpPr>
            <p:spPr>
              <a:xfrm>
                <a:off x="4572000" y="1600200"/>
                <a:ext cx="542745" cy="53340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65C5AF1D-1AB1-49A8-8FEF-1B145FCFA4F1}"/>
                  </a:ext>
                </a:extLst>
              </p:cNvPr>
              <p:cNvSpPr/>
              <p:nvPr/>
            </p:nvSpPr>
            <p:spPr>
              <a:xfrm>
                <a:off x="5114745" y="1600200"/>
                <a:ext cx="542745" cy="5334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24DB12C3-C3C8-443F-9214-2CDC09C6FB15}"/>
                  </a:ext>
                </a:extLst>
              </p:cNvPr>
              <p:cNvSpPr/>
              <p:nvPr/>
            </p:nvSpPr>
            <p:spPr>
              <a:xfrm>
                <a:off x="5657490" y="1600200"/>
                <a:ext cx="542745" cy="53340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ECE1C9DA-077B-4436-9203-EC2F5B22C607}"/>
                </a:ext>
              </a:extLst>
            </p:cNvPr>
            <p:cNvGrpSpPr/>
            <p:nvPr/>
          </p:nvGrpSpPr>
          <p:grpSpPr>
            <a:xfrm>
              <a:off x="4029255" y="2667000"/>
              <a:ext cx="2170980" cy="533400"/>
              <a:chOff x="4029255" y="1600200"/>
              <a:chExt cx="2170980" cy="533400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D7E6045C-B84B-4B1E-925D-834BDDC98674}"/>
                  </a:ext>
                </a:extLst>
              </p:cNvPr>
              <p:cNvSpPr/>
              <p:nvPr/>
            </p:nvSpPr>
            <p:spPr>
              <a:xfrm>
                <a:off x="4029255" y="1600200"/>
                <a:ext cx="542745" cy="53340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DE240A94-60EB-482A-A6DC-996FCBDEF5CE}"/>
                  </a:ext>
                </a:extLst>
              </p:cNvPr>
              <p:cNvSpPr/>
              <p:nvPr/>
            </p:nvSpPr>
            <p:spPr>
              <a:xfrm>
                <a:off x="4572000" y="1600200"/>
                <a:ext cx="542745" cy="5334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5BBA39B6-B4E2-44FC-837F-F32648FD9CE9}"/>
                  </a:ext>
                </a:extLst>
              </p:cNvPr>
              <p:cNvSpPr/>
              <p:nvPr/>
            </p:nvSpPr>
            <p:spPr>
              <a:xfrm>
                <a:off x="5114745" y="1600200"/>
                <a:ext cx="542745" cy="53340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AFA2DB68-8B27-4870-BF31-B497537B7400}"/>
                  </a:ext>
                </a:extLst>
              </p:cNvPr>
              <p:cNvSpPr/>
              <p:nvPr/>
            </p:nvSpPr>
            <p:spPr>
              <a:xfrm>
                <a:off x="5657490" y="1600200"/>
                <a:ext cx="542745" cy="5334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4CE7B96C-3A2E-40F6-9B7B-6A742BEB04A1}"/>
                </a:ext>
              </a:extLst>
            </p:cNvPr>
            <p:cNvGrpSpPr/>
            <p:nvPr/>
          </p:nvGrpSpPr>
          <p:grpSpPr>
            <a:xfrm>
              <a:off x="4029255" y="3200400"/>
              <a:ext cx="2170980" cy="533400"/>
              <a:chOff x="4029255" y="1600200"/>
              <a:chExt cx="2170980" cy="533400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107692E6-6E08-401C-8B2B-2634DED7C0C2}"/>
                  </a:ext>
                </a:extLst>
              </p:cNvPr>
              <p:cNvSpPr/>
              <p:nvPr/>
            </p:nvSpPr>
            <p:spPr>
              <a:xfrm>
                <a:off x="4029255" y="1600200"/>
                <a:ext cx="542745" cy="5334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726EA0F6-25D8-425D-904E-4D958B20B0DB}"/>
                  </a:ext>
                </a:extLst>
              </p:cNvPr>
              <p:cNvSpPr/>
              <p:nvPr/>
            </p:nvSpPr>
            <p:spPr>
              <a:xfrm>
                <a:off x="4572000" y="1600200"/>
                <a:ext cx="542745" cy="53340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C030850E-065C-4017-8846-5E220E307BC7}"/>
                  </a:ext>
                </a:extLst>
              </p:cNvPr>
              <p:cNvSpPr/>
              <p:nvPr/>
            </p:nvSpPr>
            <p:spPr>
              <a:xfrm>
                <a:off x="5114745" y="1600200"/>
                <a:ext cx="542745" cy="5334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C3155F79-F786-40E8-8FF7-6050501543F1}"/>
                  </a:ext>
                </a:extLst>
              </p:cNvPr>
              <p:cNvSpPr/>
              <p:nvPr/>
            </p:nvSpPr>
            <p:spPr>
              <a:xfrm>
                <a:off x="5657490" y="1600200"/>
                <a:ext cx="542745" cy="5334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5C353D11-9AB2-4B96-9A1F-0AB476954E01}"/>
              </a:ext>
            </a:extLst>
          </p:cNvPr>
          <p:cNvGrpSpPr/>
          <p:nvPr/>
        </p:nvGrpSpPr>
        <p:grpSpPr>
          <a:xfrm>
            <a:off x="5386824" y="1826246"/>
            <a:ext cx="354196" cy="338868"/>
            <a:chOff x="4029255" y="1600200"/>
            <a:chExt cx="2170980" cy="2133600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9192D0A2-DBE3-4130-9637-04E20B4FCEA8}"/>
                </a:ext>
              </a:extLst>
            </p:cNvPr>
            <p:cNvGrpSpPr/>
            <p:nvPr/>
          </p:nvGrpSpPr>
          <p:grpSpPr>
            <a:xfrm>
              <a:off x="4029255" y="1600200"/>
              <a:ext cx="2170980" cy="533400"/>
              <a:chOff x="4029255" y="1600200"/>
              <a:chExt cx="2170980" cy="533400"/>
            </a:xfrm>
          </p:grpSpPr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E051EBBF-0010-4398-85C0-6827F00DA478}"/>
                  </a:ext>
                </a:extLst>
              </p:cNvPr>
              <p:cNvSpPr/>
              <p:nvPr/>
            </p:nvSpPr>
            <p:spPr>
              <a:xfrm>
                <a:off x="4029255" y="1600200"/>
                <a:ext cx="542745" cy="5334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8CDA37A5-BBE6-41B1-BEAC-901E81A62E2A}"/>
                  </a:ext>
                </a:extLst>
              </p:cNvPr>
              <p:cNvSpPr/>
              <p:nvPr/>
            </p:nvSpPr>
            <p:spPr>
              <a:xfrm>
                <a:off x="4572000" y="1600200"/>
                <a:ext cx="542745" cy="5334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948C0BB7-25C8-448A-9E2D-5EF3C73BB11D}"/>
                  </a:ext>
                </a:extLst>
              </p:cNvPr>
              <p:cNvSpPr/>
              <p:nvPr/>
            </p:nvSpPr>
            <p:spPr>
              <a:xfrm>
                <a:off x="5114745" y="1600200"/>
                <a:ext cx="542745" cy="53340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FCC24C06-E180-4779-9923-88FE70375562}"/>
                  </a:ext>
                </a:extLst>
              </p:cNvPr>
              <p:cNvSpPr/>
              <p:nvPr/>
            </p:nvSpPr>
            <p:spPr>
              <a:xfrm>
                <a:off x="5657490" y="1600200"/>
                <a:ext cx="542745" cy="5334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2322D9DA-27A2-4AE5-B8ED-F6D7C4C913AD}"/>
                </a:ext>
              </a:extLst>
            </p:cNvPr>
            <p:cNvGrpSpPr/>
            <p:nvPr/>
          </p:nvGrpSpPr>
          <p:grpSpPr>
            <a:xfrm>
              <a:off x="4029255" y="2133600"/>
              <a:ext cx="2170980" cy="533400"/>
              <a:chOff x="4029255" y="1600200"/>
              <a:chExt cx="2170980" cy="533400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94182F63-6045-4D54-8CE8-6C5108CC6FE3}"/>
                  </a:ext>
                </a:extLst>
              </p:cNvPr>
              <p:cNvSpPr/>
              <p:nvPr/>
            </p:nvSpPr>
            <p:spPr>
              <a:xfrm>
                <a:off x="4029255" y="1600200"/>
                <a:ext cx="542745" cy="5334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BA2BE7AD-0FDC-4135-9F0A-811DD67BDFD7}"/>
                  </a:ext>
                </a:extLst>
              </p:cNvPr>
              <p:cNvSpPr/>
              <p:nvPr/>
            </p:nvSpPr>
            <p:spPr>
              <a:xfrm>
                <a:off x="4572000" y="1600200"/>
                <a:ext cx="542745" cy="53340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017A4F33-614A-4FEB-A0E6-7A49BFC12F2D}"/>
                  </a:ext>
                </a:extLst>
              </p:cNvPr>
              <p:cNvSpPr/>
              <p:nvPr/>
            </p:nvSpPr>
            <p:spPr>
              <a:xfrm>
                <a:off x="5114745" y="1600200"/>
                <a:ext cx="542745" cy="5334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81BEE0FD-6801-4555-B2CF-021C85C07931}"/>
                  </a:ext>
                </a:extLst>
              </p:cNvPr>
              <p:cNvSpPr/>
              <p:nvPr/>
            </p:nvSpPr>
            <p:spPr>
              <a:xfrm>
                <a:off x="5657490" y="1600200"/>
                <a:ext cx="542745" cy="53340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17981209-3AF0-49B7-98A0-90CFE78C9EFE}"/>
                </a:ext>
              </a:extLst>
            </p:cNvPr>
            <p:cNvGrpSpPr/>
            <p:nvPr/>
          </p:nvGrpSpPr>
          <p:grpSpPr>
            <a:xfrm>
              <a:off x="4029255" y="2667000"/>
              <a:ext cx="2170980" cy="533400"/>
              <a:chOff x="4029255" y="1600200"/>
              <a:chExt cx="2170980" cy="533400"/>
            </a:xfrm>
          </p:grpSpPr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03DCAD56-1546-4884-B677-B8017AEE3A95}"/>
                  </a:ext>
                </a:extLst>
              </p:cNvPr>
              <p:cNvSpPr/>
              <p:nvPr/>
            </p:nvSpPr>
            <p:spPr>
              <a:xfrm>
                <a:off x="4029255" y="1600200"/>
                <a:ext cx="542745" cy="53340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A7CFFE62-F726-4EFB-A7AC-AC4FC713E0A7}"/>
                  </a:ext>
                </a:extLst>
              </p:cNvPr>
              <p:cNvSpPr/>
              <p:nvPr/>
            </p:nvSpPr>
            <p:spPr>
              <a:xfrm>
                <a:off x="4572000" y="1600200"/>
                <a:ext cx="542745" cy="5334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A1372AA2-017F-4003-BF34-92B887D1A4FD}"/>
                  </a:ext>
                </a:extLst>
              </p:cNvPr>
              <p:cNvSpPr/>
              <p:nvPr/>
            </p:nvSpPr>
            <p:spPr>
              <a:xfrm>
                <a:off x="5114745" y="1600200"/>
                <a:ext cx="542745" cy="53340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14DE45CF-D617-4C77-8656-77943376F0CB}"/>
                  </a:ext>
                </a:extLst>
              </p:cNvPr>
              <p:cNvSpPr/>
              <p:nvPr/>
            </p:nvSpPr>
            <p:spPr>
              <a:xfrm>
                <a:off x="5657490" y="1600200"/>
                <a:ext cx="542745" cy="5334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48E423E6-4BAF-4A0A-914A-5EA43D78AE38}"/>
                </a:ext>
              </a:extLst>
            </p:cNvPr>
            <p:cNvGrpSpPr/>
            <p:nvPr/>
          </p:nvGrpSpPr>
          <p:grpSpPr>
            <a:xfrm>
              <a:off x="4029255" y="3200400"/>
              <a:ext cx="2170980" cy="533400"/>
              <a:chOff x="4029255" y="1600200"/>
              <a:chExt cx="2170980" cy="533400"/>
            </a:xfrm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CC73F742-D18B-420D-A48C-6881DB20729F}"/>
                  </a:ext>
                </a:extLst>
              </p:cNvPr>
              <p:cNvSpPr/>
              <p:nvPr/>
            </p:nvSpPr>
            <p:spPr>
              <a:xfrm>
                <a:off x="4029255" y="1600200"/>
                <a:ext cx="542745" cy="5334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E6410103-245D-43FF-8DF5-201F55DF8F0E}"/>
                  </a:ext>
                </a:extLst>
              </p:cNvPr>
              <p:cNvSpPr/>
              <p:nvPr/>
            </p:nvSpPr>
            <p:spPr>
              <a:xfrm>
                <a:off x="4572000" y="1600200"/>
                <a:ext cx="542745" cy="53340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6BE4DA6C-4DE2-4B4F-A576-581C5B8D94FC}"/>
                  </a:ext>
                </a:extLst>
              </p:cNvPr>
              <p:cNvSpPr/>
              <p:nvPr/>
            </p:nvSpPr>
            <p:spPr>
              <a:xfrm>
                <a:off x="5114745" y="1600200"/>
                <a:ext cx="542745" cy="5334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70334C1B-4BC9-4ACD-BA58-692CFD0BA6D3}"/>
                  </a:ext>
                </a:extLst>
              </p:cNvPr>
              <p:cNvSpPr/>
              <p:nvPr/>
            </p:nvSpPr>
            <p:spPr>
              <a:xfrm>
                <a:off x="5657490" y="1600200"/>
                <a:ext cx="542745" cy="5334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70" name="Rectangle 169">
            <a:extLst>
              <a:ext uri="{FF2B5EF4-FFF2-40B4-BE49-F238E27FC236}">
                <a16:creationId xmlns:a16="http://schemas.microsoft.com/office/drawing/2014/main" id="{2C1433C3-33BD-4580-85B9-C5E6DFEF4FD3}"/>
              </a:ext>
            </a:extLst>
          </p:cNvPr>
          <p:cNvSpPr/>
          <p:nvPr/>
        </p:nvSpPr>
        <p:spPr>
          <a:xfrm>
            <a:off x="5503639" y="4692887"/>
            <a:ext cx="156511" cy="151798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53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602C2C-CE8B-449B-B717-4736E74B7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7415"/>
            <a:ext cx="3544672" cy="2658504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6D49F1F5-4318-4998-8417-CAEDDF7DB067}"/>
              </a:ext>
            </a:extLst>
          </p:cNvPr>
          <p:cNvGrpSpPr/>
          <p:nvPr/>
        </p:nvGrpSpPr>
        <p:grpSpPr>
          <a:xfrm>
            <a:off x="3591798" y="1916722"/>
            <a:ext cx="1120221" cy="1100436"/>
            <a:chOff x="3396762" y="1327638"/>
            <a:chExt cx="1727134" cy="173844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68C0939-6B79-4626-A519-EC484F5AEFDB}"/>
                </a:ext>
              </a:extLst>
            </p:cNvPr>
            <p:cNvGrpSpPr/>
            <p:nvPr/>
          </p:nvGrpSpPr>
          <p:grpSpPr>
            <a:xfrm>
              <a:off x="3396762" y="1327638"/>
              <a:ext cx="1676400" cy="1676400"/>
              <a:chOff x="4029255" y="1600200"/>
              <a:chExt cx="2170980" cy="2133600"/>
            </a:xfrm>
            <a:noFill/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229E99B-7717-4A46-9405-05340CB082E2}"/>
                  </a:ext>
                </a:extLst>
              </p:cNvPr>
              <p:cNvGrpSpPr/>
              <p:nvPr/>
            </p:nvGrpSpPr>
            <p:grpSpPr>
              <a:xfrm>
                <a:off x="4029255" y="1600200"/>
                <a:ext cx="2170980" cy="533400"/>
                <a:chOff x="4029255" y="1600200"/>
                <a:chExt cx="2170980" cy="533400"/>
              </a:xfrm>
              <a:grpFill/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FDFD48B5-E23D-4BF9-A678-C2106BFEC304}"/>
                    </a:ext>
                  </a:extLst>
                </p:cNvPr>
                <p:cNvSpPr/>
                <p:nvPr/>
              </p:nvSpPr>
              <p:spPr>
                <a:xfrm>
                  <a:off x="4029255" y="1600200"/>
                  <a:ext cx="542745" cy="533400"/>
                </a:xfrm>
                <a:prstGeom prst="rect">
                  <a:avLst/>
                </a:prstGeom>
                <a:grpFill/>
                <a:ln w="19050">
                  <a:solidFill>
                    <a:srgbClr val="FF000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B9B3C3EC-58D5-4A5C-94EE-BBA1887AD1EF}"/>
                    </a:ext>
                  </a:extLst>
                </p:cNvPr>
                <p:cNvSpPr/>
                <p:nvPr/>
              </p:nvSpPr>
              <p:spPr>
                <a:xfrm>
                  <a:off x="4572000" y="1600200"/>
                  <a:ext cx="542745" cy="533400"/>
                </a:xfrm>
                <a:prstGeom prst="rect">
                  <a:avLst/>
                </a:prstGeom>
                <a:grpFill/>
                <a:ln w="19050">
                  <a:solidFill>
                    <a:srgbClr val="FF000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D34CF02-796A-4C1B-9F19-53B2471D860C}"/>
                    </a:ext>
                  </a:extLst>
                </p:cNvPr>
                <p:cNvSpPr/>
                <p:nvPr/>
              </p:nvSpPr>
              <p:spPr>
                <a:xfrm>
                  <a:off x="5114745" y="1600200"/>
                  <a:ext cx="542745" cy="533400"/>
                </a:xfrm>
                <a:prstGeom prst="rect">
                  <a:avLst/>
                </a:prstGeom>
                <a:grpFill/>
                <a:ln w="19050">
                  <a:solidFill>
                    <a:srgbClr val="FF000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0A6BD947-EAD5-4F70-81FC-B03B6CD88692}"/>
                    </a:ext>
                  </a:extLst>
                </p:cNvPr>
                <p:cNvSpPr/>
                <p:nvPr/>
              </p:nvSpPr>
              <p:spPr>
                <a:xfrm>
                  <a:off x="5657490" y="1600200"/>
                  <a:ext cx="542745" cy="533400"/>
                </a:xfrm>
                <a:prstGeom prst="rect">
                  <a:avLst/>
                </a:prstGeom>
                <a:grpFill/>
                <a:ln w="19050">
                  <a:solidFill>
                    <a:srgbClr val="FF000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324AC07-C875-4430-9135-AE91F92604F4}"/>
                  </a:ext>
                </a:extLst>
              </p:cNvPr>
              <p:cNvGrpSpPr/>
              <p:nvPr/>
            </p:nvGrpSpPr>
            <p:grpSpPr>
              <a:xfrm>
                <a:off x="4029255" y="2133600"/>
                <a:ext cx="2170980" cy="533400"/>
                <a:chOff x="4029255" y="1600200"/>
                <a:chExt cx="2170980" cy="533400"/>
              </a:xfrm>
              <a:grpFill/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B9AC134D-4037-4576-8E42-5B75859A3472}"/>
                    </a:ext>
                  </a:extLst>
                </p:cNvPr>
                <p:cNvSpPr/>
                <p:nvPr/>
              </p:nvSpPr>
              <p:spPr>
                <a:xfrm>
                  <a:off x="4029255" y="1600200"/>
                  <a:ext cx="542745" cy="533400"/>
                </a:xfrm>
                <a:prstGeom prst="rect">
                  <a:avLst/>
                </a:prstGeom>
                <a:grpFill/>
                <a:ln w="19050">
                  <a:solidFill>
                    <a:srgbClr val="FF000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CB8A636B-6752-48CA-BB0E-5F48B01B49D7}"/>
                    </a:ext>
                  </a:extLst>
                </p:cNvPr>
                <p:cNvSpPr/>
                <p:nvPr/>
              </p:nvSpPr>
              <p:spPr>
                <a:xfrm>
                  <a:off x="4572000" y="1600200"/>
                  <a:ext cx="542745" cy="533400"/>
                </a:xfrm>
                <a:prstGeom prst="rect">
                  <a:avLst/>
                </a:prstGeom>
                <a:grpFill/>
                <a:ln w="19050">
                  <a:solidFill>
                    <a:srgbClr val="FF000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8B3FE727-3660-4CFC-81FE-B3558F71C69E}"/>
                    </a:ext>
                  </a:extLst>
                </p:cNvPr>
                <p:cNvSpPr/>
                <p:nvPr/>
              </p:nvSpPr>
              <p:spPr>
                <a:xfrm>
                  <a:off x="5114745" y="1600200"/>
                  <a:ext cx="542745" cy="533400"/>
                </a:xfrm>
                <a:prstGeom prst="rect">
                  <a:avLst/>
                </a:prstGeom>
                <a:grpFill/>
                <a:ln w="19050">
                  <a:solidFill>
                    <a:srgbClr val="FF000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41D04D1F-51E8-445B-B81A-33074E58F166}"/>
                    </a:ext>
                  </a:extLst>
                </p:cNvPr>
                <p:cNvSpPr/>
                <p:nvPr/>
              </p:nvSpPr>
              <p:spPr>
                <a:xfrm>
                  <a:off x="5657490" y="1600200"/>
                  <a:ext cx="542745" cy="533400"/>
                </a:xfrm>
                <a:prstGeom prst="rect">
                  <a:avLst/>
                </a:prstGeom>
                <a:grpFill/>
                <a:ln w="19050">
                  <a:solidFill>
                    <a:srgbClr val="FF000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0F44AAEF-CFD3-400F-AB01-985A716C28AA}"/>
                  </a:ext>
                </a:extLst>
              </p:cNvPr>
              <p:cNvGrpSpPr/>
              <p:nvPr/>
            </p:nvGrpSpPr>
            <p:grpSpPr>
              <a:xfrm>
                <a:off x="4029255" y="2667000"/>
                <a:ext cx="2170980" cy="533400"/>
                <a:chOff x="4029255" y="1600200"/>
                <a:chExt cx="2170980" cy="533400"/>
              </a:xfrm>
              <a:grpFill/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E065E37C-9741-4B6E-8595-20B09AB9C645}"/>
                    </a:ext>
                  </a:extLst>
                </p:cNvPr>
                <p:cNvSpPr/>
                <p:nvPr/>
              </p:nvSpPr>
              <p:spPr>
                <a:xfrm>
                  <a:off x="4029255" y="1600200"/>
                  <a:ext cx="542745" cy="533400"/>
                </a:xfrm>
                <a:prstGeom prst="rect">
                  <a:avLst/>
                </a:prstGeom>
                <a:grpFill/>
                <a:ln w="19050">
                  <a:solidFill>
                    <a:srgbClr val="FF000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9F3D04CB-CC9E-4397-A34E-10F5753B0DEC}"/>
                    </a:ext>
                  </a:extLst>
                </p:cNvPr>
                <p:cNvSpPr/>
                <p:nvPr/>
              </p:nvSpPr>
              <p:spPr>
                <a:xfrm>
                  <a:off x="4572000" y="1600200"/>
                  <a:ext cx="542745" cy="533400"/>
                </a:xfrm>
                <a:prstGeom prst="rect">
                  <a:avLst/>
                </a:prstGeom>
                <a:grpFill/>
                <a:ln w="19050">
                  <a:solidFill>
                    <a:srgbClr val="FF000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1CF20604-9B45-4142-9BB6-A09A3BB0AECE}"/>
                    </a:ext>
                  </a:extLst>
                </p:cNvPr>
                <p:cNvSpPr/>
                <p:nvPr/>
              </p:nvSpPr>
              <p:spPr>
                <a:xfrm>
                  <a:off x="5114745" y="1600200"/>
                  <a:ext cx="542745" cy="533400"/>
                </a:xfrm>
                <a:prstGeom prst="rect">
                  <a:avLst/>
                </a:prstGeom>
                <a:grpFill/>
                <a:ln w="19050">
                  <a:solidFill>
                    <a:srgbClr val="FF000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ADEF9B07-0FC6-4593-B26F-6B829C4D88E6}"/>
                    </a:ext>
                  </a:extLst>
                </p:cNvPr>
                <p:cNvSpPr/>
                <p:nvPr/>
              </p:nvSpPr>
              <p:spPr>
                <a:xfrm>
                  <a:off x="5657490" y="1600200"/>
                  <a:ext cx="542745" cy="533400"/>
                </a:xfrm>
                <a:prstGeom prst="rect">
                  <a:avLst/>
                </a:prstGeom>
                <a:grpFill/>
                <a:ln w="19050">
                  <a:solidFill>
                    <a:srgbClr val="FF000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414FD4D5-00E3-4E15-A69F-36FCD441A2F7}"/>
                  </a:ext>
                </a:extLst>
              </p:cNvPr>
              <p:cNvGrpSpPr/>
              <p:nvPr/>
            </p:nvGrpSpPr>
            <p:grpSpPr>
              <a:xfrm>
                <a:off x="4029255" y="3200400"/>
                <a:ext cx="2170980" cy="533400"/>
                <a:chOff x="4029255" y="1600200"/>
                <a:chExt cx="2170980" cy="533400"/>
              </a:xfrm>
              <a:grpFill/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D9279B10-A175-472E-A05D-EC68A7B8FD32}"/>
                    </a:ext>
                  </a:extLst>
                </p:cNvPr>
                <p:cNvSpPr/>
                <p:nvPr/>
              </p:nvSpPr>
              <p:spPr>
                <a:xfrm>
                  <a:off x="4029255" y="1600200"/>
                  <a:ext cx="542745" cy="533400"/>
                </a:xfrm>
                <a:prstGeom prst="rect">
                  <a:avLst/>
                </a:prstGeom>
                <a:grpFill/>
                <a:ln w="19050">
                  <a:solidFill>
                    <a:srgbClr val="FF000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0BC8774-AD7B-4349-ABD5-FFBB3D2EBFA6}"/>
                    </a:ext>
                  </a:extLst>
                </p:cNvPr>
                <p:cNvSpPr/>
                <p:nvPr/>
              </p:nvSpPr>
              <p:spPr>
                <a:xfrm>
                  <a:off x="4572000" y="1600200"/>
                  <a:ext cx="542745" cy="533400"/>
                </a:xfrm>
                <a:prstGeom prst="rect">
                  <a:avLst/>
                </a:prstGeom>
                <a:grpFill/>
                <a:ln w="19050">
                  <a:solidFill>
                    <a:srgbClr val="FF000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1BB62D71-C981-49E6-9299-26E0B4BAE5A9}"/>
                    </a:ext>
                  </a:extLst>
                </p:cNvPr>
                <p:cNvSpPr/>
                <p:nvPr/>
              </p:nvSpPr>
              <p:spPr>
                <a:xfrm>
                  <a:off x="5114745" y="1600200"/>
                  <a:ext cx="542745" cy="533400"/>
                </a:xfrm>
                <a:prstGeom prst="rect">
                  <a:avLst/>
                </a:prstGeom>
                <a:grpFill/>
                <a:ln w="19050">
                  <a:solidFill>
                    <a:srgbClr val="FF000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67A00866-609A-4528-A494-09AA1CA7610E}"/>
                    </a:ext>
                  </a:extLst>
                </p:cNvPr>
                <p:cNvSpPr/>
                <p:nvPr/>
              </p:nvSpPr>
              <p:spPr>
                <a:xfrm>
                  <a:off x="5657490" y="1600200"/>
                  <a:ext cx="542745" cy="533400"/>
                </a:xfrm>
                <a:prstGeom prst="rect">
                  <a:avLst/>
                </a:prstGeom>
                <a:grpFill/>
                <a:ln w="19050">
                  <a:solidFill>
                    <a:srgbClr val="FF000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17A8DD2-852D-4A01-BBFC-8D7AE7C757B1}"/>
                </a:ext>
              </a:extLst>
            </p:cNvPr>
            <p:cNvSpPr txBox="1"/>
            <p:nvPr/>
          </p:nvSpPr>
          <p:spPr>
            <a:xfrm>
              <a:off x="3451810" y="1327638"/>
              <a:ext cx="403345" cy="43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5CAA0A6-053F-4445-B307-22C75DA22AAB}"/>
                </a:ext>
              </a:extLst>
            </p:cNvPr>
            <p:cNvSpPr txBox="1"/>
            <p:nvPr/>
          </p:nvSpPr>
          <p:spPr>
            <a:xfrm>
              <a:off x="3449859" y="1746738"/>
              <a:ext cx="403345" cy="43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7E98CF5-C796-4826-BB45-A8558D3F0A9E}"/>
                </a:ext>
              </a:extLst>
            </p:cNvPr>
            <p:cNvSpPr txBox="1"/>
            <p:nvPr/>
          </p:nvSpPr>
          <p:spPr>
            <a:xfrm>
              <a:off x="3443049" y="2163769"/>
              <a:ext cx="403345" cy="43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F8F1B6-B03F-4138-90A0-3737C3705D59}"/>
                </a:ext>
              </a:extLst>
            </p:cNvPr>
            <p:cNvSpPr txBox="1"/>
            <p:nvPr/>
          </p:nvSpPr>
          <p:spPr>
            <a:xfrm>
              <a:off x="3460576" y="2592140"/>
              <a:ext cx="403345" cy="43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2526011-6E59-4BD4-85D7-8D9DA8CBFBC4}"/>
                </a:ext>
              </a:extLst>
            </p:cNvPr>
            <p:cNvSpPr txBox="1"/>
            <p:nvPr/>
          </p:nvSpPr>
          <p:spPr>
            <a:xfrm>
              <a:off x="4702648" y="1344997"/>
              <a:ext cx="403345" cy="43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5C449B4-4E20-46C0-8A4F-EF36C2771E38}"/>
                </a:ext>
              </a:extLst>
            </p:cNvPr>
            <p:cNvSpPr txBox="1"/>
            <p:nvPr/>
          </p:nvSpPr>
          <p:spPr>
            <a:xfrm>
              <a:off x="4700698" y="1764097"/>
              <a:ext cx="403345" cy="43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715DD07-2367-422D-A560-4FAC55825662}"/>
                </a:ext>
              </a:extLst>
            </p:cNvPr>
            <p:cNvSpPr txBox="1"/>
            <p:nvPr/>
          </p:nvSpPr>
          <p:spPr>
            <a:xfrm>
              <a:off x="4720551" y="2192693"/>
              <a:ext cx="403345" cy="43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ED4CD8F-2FAF-433A-AAA2-A6489BB03D23}"/>
                </a:ext>
              </a:extLst>
            </p:cNvPr>
            <p:cNvSpPr txBox="1"/>
            <p:nvPr/>
          </p:nvSpPr>
          <p:spPr>
            <a:xfrm>
              <a:off x="4711416" y="2609499"/>
              <a:ext cx="403345" cy="43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CFD6DE3-B701-4208-A2D5-5717684A2D8E}"/>
                </a:ext>
              </a:extLst>
            </p:cNvPr>
            <p:cNvSpPr txBox="1"/>
            <p:nvPr/>
          </p:nvSpPr>
          <p:spPr>
            <a:xfrm>
              <a:off x="3825082" y="1353150"/>
              <a:ext cx="482432" cy="43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E551A14-FBE9-44E0-BC55-1C7374282FCE}"/>
                </a:ext>
              </a:extLst>
            </p:cNvPr>
            <p:cNvSpPr txBox="1"/>
            <p:nvPr/>
          </p:nvSpPr>
          <p:spPr>
            <a:xfrm>
              <a:off x="3813616" y="1764097"/>
              <a:ext cx="482432" cy="43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4130D49-529A-410C-AF1A-B06B81170344}"/>
                </a:ext>
              </a:extLst>
            </p:cNvPr>
            <p:cNvSpPr txBox="1"/>
            <p:nvPr/>
          </p:nvSpPr>
          <p:spPr>
            <a:xfrm>
              <a:off x="3807787" y="2181898"/>
              <a:ext cx="482432" cy="43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EF38C7B-A7D2-4716-A0FA-F50FF5063F50}"/>
                </a:ext>
              </a:extLst>
            </p:cNvPr>
            <p:cNvSpPr txBox="1"/>
            <p:nvPr/>
          </p:nvSpPr>
          <p:spPr>
            <a:xfrm>
              <a:off x="3810529" y="2619476"/>
              <a:ext cx="482432" cy="43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6E31676-E408-412D-B80A-389C55ACCB07}"/>
                </a:ext>
              </a:extLst>
            </p:cNvPr>
            <p:cNvSpPr txBox="1"/>
            <p:nvPr/>
          </p:nvSpPr>
          <p:spPr>
            <a:xfrm>
              <a:off x="4258093" y="1363987"/>
              <a:ext cx="403345" cy="43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4DB604F-92BC-4F00-8FB8-73F0BFCB4607}"/>
                </a:ext>
              </a:extLst>
            </p:cNvPr>
            <p:cNvSpPr txBox="1"/>
            <p:nvPr/>
          </p:nvSpPr>
          <p:spPr>
            <a:xfrm>
              <a:off x="4256142" y="1783087"/>
              <a:ext cx="403345" cy="43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56B95C6-821D-48E3-A517-97FB461E5BAF}"/>
                </a:ext>
              </a:extLst>
            </p:cNvPr>
            <p:cNvSpPr txBox="1"/>
            <p:nvPr/>
          </p:nvSpPr>
          <p:spPr>
            <a:xfrm>
              <a:off x="4275994" y="2211682"/>
              <a:ext cx="403345" cy="43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B9CDCB2-8ECF-40E9-8E69-8B5EA8F990E1}"/>
                </a:ext>
              </a:extLst>
            </p:cNvPr>
            <p:cNvSpPr txBox="1"/>
            <p:nvPr/>
          </p:nvSpPr>
          <p:spPr>
            <a:xfrm>
              <a:off x="4266861" y="2628489"/>
              <a:ext cx="403345" cy="43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EA460DE-F7FF-45A0-9451-39D891C0E80C}"/>
              </a:ext>
            </a:extLst>
          </p:cNvPr>
          <p:cNvGrpSpPr/>
          <p:nvPr/>
        </p:nvGrpSpPr>
        <p:grpSpPr>
          <a:xfrm>
            <a:off x="3550472" y="4116701"/>
            <a:ext cx="1142133" cy="1088416"/>
            <a:chOff x="3353844" y="1327638"/>
            <a:chExt cx="1760917" cy="1719459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74CD3D6-F72C-4CA1-81C5-9A7B1A0A6409}"/>
                </a:ext>
              </a:extLst>
            </p:cNvPr>
            <p:cNvGrpSpPr/>
            <p:nvPr/>
          </p:nvGrpSpPr>
          <p:grpSpPr>
            <a:xfrm>
              <a:off x="3396762" y="1327638"/>
              <a:ext cx="1676400" cy="1676400"/>
              <a:chOff x="4029255" y="1600200"/>
              <a:chExt cx="2170980" cy="2133600"/>
            </a:xfrm>
            <a:noFill/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5FF91A47-9F18-443B-B410-CDE417741D7D}"/>
                  </a:ext>
                </a:extLst>
              </p:cNvPr>
              <p:cNvGrpSpPr/>
              <p:nvPr/>
            </p:nvGrpSpPr>
            <p:grpSpPr>
              <a:xfrm>
                <a:off x="4029255" y="1600200"/>
                <a:ext cx="2170980" cy="533400"/>
                <a:chOff x="4029255" y="1600200"/>
                <a:chExt cx="2170980" cy="533400"/>
              </a:xfrm>
              <a:grpFill/>
            </p:grpSpPr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5076E3AC-4497-4BB4-B538-9783B1976090}"/>
                    </a:ext>
                  </a:extLst>
                </p:cNvPr>
                <p:cNvSpPr/>
                <p:nvPr/>
              </p:nvSpPr>
              <p:spPr>
                <a:xfrm>
                  <a:off x="4029255" y="1600200"/>
                  <a:ext cx="542745" cy="533400"/>
                </a:xfrm>
                <a:prstGeom prst="rect">
                  <a:avLst/>
                </a:prstGeom>
                <a:grpFill/>
                <a:ln w="19050">
                  <a:solidFill>
                    <a:srgbClr val="FF000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7316BE7D-F0B1-4F2F-A846-F43DA0B6F085}"/>
                    </a:ext>
                  </a:extLst>
                </p:cNvPr>
                <p:cNvSpPr/>
                <p:nvPr/>
              </p:nvSpPr>
              <p:spPr>
                <a:xfrm>
                  <a:off x="4572000" y="1600200"/>
                  <a:ext cx="542745" cy="533400"/>
                </a:xfrm>
                <a:prstGeom prst="rect">
                  <a:avLst/>
                </a:prstGeom>
                <a:grpFill/>
                <a:ln w="19050">
                  <a:solidFill>
                    <a:srgbClr val="FF000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9F81AB2E-8369-448F-A9BB-9767910A2ED5}"/>
                    </a:ext>
                  </a:extLst>
                </p:cNvPr>
                <p:cNvSpPr/>
                <p:nvPr/>
              </p:nvSpPr>
              <p:spPr>
                <a:xfrm>
                  <a:off x="5114745" y="1600200"/>
                  <a:ext cx="542745" cy="533400"/>
                </a:xfrm>
                <a:prstGeom prst="rect">
                  <a:avLst/>
                </a:prstGeom>
                <a:grpFill/>
                <a:ln w="19050">
                  <a:solidFill>
                    <a:srgbClr val="FF000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0BEE1B57-6E9C-4482-B060-CC23BCD4207B}"/>
                    </a:ext>
                  </a:extLst>
                </p:cNvPr>
                <p:cNvSpPr/>
                <p:nvPr/>
              </p:nvSpPr>
              <p:spPr>
                <a:xfrm>
                  <a:off x="5657490" y="1600200"/>
                  <a:ext cx="542745" cy="533400"/>
                </a:xfrm>
                <a:prstGeom prst="rect">
                  <a:avLst/>
                </a:prstGeom>
                <a:grpFill/>
                <a:ln w="19050">
                  <a:solidFill>
                    <a:srgbClr val="FF000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BD4D7CB1-2213-4DD9-B410-5F5F40DF899A}"/>
                  </a:ext>
                </a:extLst>
              </p:cNvPr>
              <p:cNvGrpSpPr/>
              <p:nvPr/>
            </p:nvGrpSpPr>
            <p:grpSpPr>
              <a:xfrm>
                <a:off x="4029255" y="2133600"/>
                <a:ext cx="2170980" cy="533400"/>
                <a:chOff x="4029255" y="1600200"/>
                <a:chExt cx="2170980" cy="533400"/>
              </a:xfrm>
              <a:grpFill/>
            </p:grpSpPr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3206F532-F781-4A76-99B9-A2B4B5C98EF1}"/>
                    </a:ext>
                  </a:extLst>
                </p:cNvPr>
                <p:cNvSpPr/>
                <p:nvPr/>
              </p:nvSpPr>
              <p:spPr>
                <a:xfrm>
                  <a:off x="4029255" y="1600200"/>
                  <a:ext cx="542745" cy="533400"/>
                </a:xfrm>
                <a:prstGeom prst="rect">
                  <a:avLst/>
                </a:prstGeom>
                <a:grpFill/>
                <a:ln w="19050">
                  <a:solidFill>
                    <a:srgbClr val="FF000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B9013E7E-1352-40A4-A35F-5A7C56F064CB}"/>
                    </a:ext>
                  </a:extLst>
                </p:cNvPr>
                <p:cNvSpPr/>
                <p:nvPr/>
              </p:nvSpPr>
              <p:spPr>
                <a:xfrm>
                  <a:off x="4572000" y="1600200"/>
                  <a:ext cx="542745" cy="533400"/>
                </a:xfrm>
                <a:prstGeom prst="rect">
                  <a:avLst/>
                </a:prstGeom>
                <a:grpFill/>
                <a:ln w="19050">
                  <a:solidFill>
                    <a:srgbClr val="FF000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03399AF3-FB85-42BF-925A-B286BB0CEC24}"/>
                    </a:ext>
                  </a:extLst>
                </p:cNvPr>
                <p:cNvSpPr/>
                <p:nvPr/>
              </p:nvSpPr>
              <p:spPr>
                <a:xfrm>
                  <a:off x="5114745" y="1600200"/>
                  <a:ext cx="542745" cy="533400"/>
                </a:xfrm>
                <a:prstGeom prst="rect">
                  <a:avLst/>
                </a:prstGeom>
                <a:grpFill/>
                <a:ln w="19050">
                  <a:solidFill>
                    <a:srgbClr val="FF000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7543A530-16E8-4684-8234-12EC4A1514D9}"/>
                    </a:ext>
                  </a:extLst>
                </p:cNvPr>
                <p:cNvSpPr/>
                <p:nvPr/>
              </p:nvSpPr>
              <p:spPr>
                <a:xfrm>
                  <a:off x="5657490" y="1600200"/>
                  <a:ext cx="542745" cy="533400"/>
                </a:xfrm>
                <a:prstGeom prst="rect">
                  <a:avLst/>
                </a:prstGeom>
                <a:grpFill/>
                <a:ln w="19050">
                  <a:solidFill>
                    <a:srgbClr val="FF000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6D0114DA-DD51-41D7-AC26-C48BD919CC40}"/>
                  </a:ext>
                </a:extLst>
              </p:cNvPr>
              <p:cNvGrpSpPr/>
              <p:nvPr/>
            </p:nvGrpSpPr>
            <p:grpSpPr>
              <a:xfrm>
                <a:off x="4029255" y="2667000"/>
                <a:ext cx="2170980" cy="533400"/>
                <a:chOff x="4029255" y="1600200"/>
                <a:chExt cx="2170980" cy="533400"/>
              </a:xfrm>
              <a:grpFill/>
            </p:grpSpPr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C6633E98-7BDC-4E1C-8628-C033D15BA141}"/>
                    </a:ext>
                  </a:extLst>
                </p:cNvPr>
                <p:cNvSpPr/>
                <p:nvPr/>
              </p:nvSpPr>
              <p:spPr>
                <a:xfrm>
                  <a:off x="4029255" y="1600200"/>
                  <a:ext cx="542745" cy="533400"/>
                </a:xfrm>
                <a:prstGeom prst="rect">
                  <a:avLst/>
                </a:prstGeom>
                <a:grpFill/>
                <a:ln w="19050">
                  <a:solidFill>
                    <a:srgbClr val="FF000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8AC63254-16A7-4FDD-9A37-C245E717FD45}"/>
                    </a:ext>
                  </a:extLst>
                </p:cNvPr>
                <p:cNvSpPr/>
                <p:nvPr/>
              </p:nvSpPr>
              <p:spPr>
                <a:xfrm>
                  <a:off x="4572000" y="1600200"/>
                  <a:ext cx="542745" cy="533400"/>
                </a:xfrm>
                <a:prstGeom prst="rect">
                  <a:avLst/>
                </a:prstGeom>
                <a:grpFill/>
                <a:ln w="19050">
                  <a:solidFill>
                    <a:srgbClr val="FF000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F72ADA7C-89D8-46F3-8729-20460F4ED19E}"/>
                    </a:ext>
                  </a:extLst>
                </p:cNvPr>
                <p:cNvSpPr/>
                <p:nvPr/>
              </p:nvSpPr>
              <p:spPr>
                <a:xfrm>
                  <a:off x="5114745" y="1600200"/>
                  <a:ext cx="542745" cy="533400"/>
                </a:xfrm>
                <a:prstGeom prst="rect">
                  <a:avLst/>
                </a:prstGeom>
                <a:grpFill/>
                <a:ln w="19050">
                  <a:solidFill>
                    <a:srgbClr val="FF000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D7D83F23-3FFD-4BA1-B082-03375E045B25}"/>
                    </a:ext>
                  </a:extLst>
                </p:cNvPr>
                <p:cNvSpPr/>
                <p:nvPr/>
              </p:nvSpPr>
              <p:spPr>
                <a:xfrm>
                  <a:off x="5657490" y="1600200"/>
                  <a:ext cx="542745" cy="533400"/>
                </a:xfrm>
                <a:prstGeom prst="rect">
                  <a:avLst/>
                </a:prstGeom>
                <a:grpFill/>
                <a:ln w="19050">
                  <a:solidFill>
                    <a:srgbClr val="FF000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1476BBA-DDED-4EE6-8139-93149389DDEA}"/>
                  </a:ext>
                </a:extLst>
              </p:cNvPr>
              <p:cNvGrpSpPr/>
              <p:nvPr/>
            </p:nvGrpSpPr>
            <p:grpSpPr>
              <a:xfrm>
                <a:off x="4029255" y="3200400"/>
                <a:ext cx="2170980" cy="533400"/>
                <a:chOff x="4029255" y="1600200"/>
                <a:chExt cx="2170980" cy="533400"/>
              </a:xfrm>
              <a:grpFill/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68925BD4-EB9C-4D47-B741-0AB2E83F4626}"/>
                    </a:ext>
                  </a:extLst>
                </p:cNvPr>
                <p:cNvSpPr/>
                <p:nvPr/>
              </p:nvSpPr>
              <p:spPr>
                <a:xfrm>
                  <a:off x="4029255" y="1600200"/>
                  <a:ext cx="542745" cy="533400"/>
                </a:xfrm>
                <a:prstGeom prst="rect">
                  <a:avLst/>
                </a:prstGeom>
                <a:grpFill/>
                <a:ln w="19050">
                  <a:solidFill>
                    <a:srgbClr val="FF000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2264D7A4-8E7C-488A-90A0-7875196A2B77}"/>
                    </a:ext>
                  </a:extLst>
                </p:cNvPr>
                <p:cNvSpPr/>
                <p:nvPr/>
              </p:nvSpPr>
              <p:spPr>
                <a:xfrm>
                  <a:off x="4572000" y="1600200"/>
                  <a:ext cx="542745" cy="533400"/>
                </a:xfrm>
                <a:prstGeom prst="rect">
                  <a:avLst/>
                </a:prstGeom>
                <a:grpFill/>
                <a:ln w="19050">
                  <a:solidFill>
                    <a:srgbClr val="FF000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538FC70B-9DC7-4ACD-8B59-F9003164B051}"/>
                    </a:ext>
                  </a:extLst>
                </p:cNvPr>
                <p:cNvSpPr/>
                <p:nvPr/>
              </p:nvSpPr>
              <p:spPr>
                <a:xfrm>
                  <a:off x="5114745" y="1600200"/>
                  <a:ext cx="542745" cy="533400"/>
                </a:xfrm>
                <a:prstGeom prst="rect">
                  <a:avLst/>
                </a:prstGeom>
                <a:grpFill/>
                <a:ln w="19050">
                  <a:solidFill>
                    <a:srgbClr val="FF000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F841E0F2-7A92-4784-A4B9-E2F4F143A5CE}"/>
                    </a:ext>
                  </a:extLst>
                </p:cNvPr>
                <p:cNvSpPr/>
                <p:nvPr/>
              </p:nvSpPr>
              <p:spPr>
                <a:xfrm>
                  <a:off x="5657490" y="1600200"/>
                  <a:ext cx="542745" cy="533400"/>
                </a:xfrm>
                <a:prstGeom prst="rect">
                  <a:avLst/>
                </a:prstGeom>
                <a:grpFill/>
                <a:ln w="19050">
                  <a:solidFill>
                    <a:srgbClr val="FF000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615FFE0-ED8A-4F22-8553-A3BB625CE66E}"/>
                </a:ext>
              </a:extLst>
            </p:cNvPr>
            <p:cNvSpPr txBox="1"/>
            <p:nvPr/>
          </p:nvSpPr>
          <p:spPr>
            <a:xfrm>
              <a:off x="3451810" y="1327638"/>
              <a:ext cx="403345" cy="43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9EFFE93-0EAF-485D-A0D5-EF39D4CBBBFE}"/>
                </a:ext>
              </a:extLst>
            </p:cNvPr>
            <p:cNvSpPr txBox="1"/>
            <p:nvPr/>
          </p:nvSpPr>
          <p:spPr>
            <a:xfrm>
              <a:off x="3353844" y="1734785"/>
              <a:ext cx="482432" cy="43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A326C10-9838-405D-9502-3DBE18BA811F}"/>
                </a:ext>
              </a:extLst>
            </p:cNvPr>
            <p:cNvSpPr txBox="1"/>
            <p:nvPr/>
          </p:nvSpPr>
          <p:spPr>
            <a:xfrm>
              <a:off x="3443631" y="2148409"/>
              <a:ext cx="403345" cy="43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98DA73E-AE93-4155-9C18-DD16FA80AA81}"/>
                </a:ext>
              </a:extLst>
            </p:cNvPr>
            <p:cNvSpPr txBox="1"/>
            <p:nvPr/>
          </p:nvSpPr>
          <p:spPr>
            <a:xfrm>
              <a:off x="3460576" y="2592140"/>
              <a:ext cx="403345" cy="43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C788B6D-41B2-45E7-8F39-954A824DB08B}"/>
                </a:ext>
              </a:extLst>
            </p:cNvPr>
            <p:cNvSpPr txBox="1"/>
            <p:nvPr/>
          </p:nvSpPr>
          <p:spPr>
            <a:xfrm>
              <a:off x="4702648" y="1344997"/>
              <a:ext cx="403345" cy="43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607DB56-AE6D-4010-9F85-70141C5012BD}"/>
                </a:ext>
              </a:extLst>
            </p:cNvPr>
            <p:cNvSpPr txBox="1"/>
            <p:nvPr/>
          </p:nvSpPr>
          <p:spPr>
            <a:xfrm>
              <a:off x="4605718" y="1750863"/>
              <a:ext cx="482432" cy="43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247040F-B6A9-4A60-BD28-CEF52F91CAF0}"/>
                </a:ext>
              </a:extLst>
            </p:cNvPr>
            <p:cNvSpPr txBox="1"/>
            <p:nvPr/>
          </p:nvSpPr>
          <p:spPr>
            <a:xfrm>
              <a:off x="4652111" y="2192586"/>
              <a:ext cx="403345" cy="43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EE18BE7-0A69-49BF-B612-22ED21AE785F}"/>
                </a:ext>
              </a:extLst>
            </p:cNvPr>
            <p:cNvSpPr txBox="1"/>
            <p:nvPr/>
          </p:nvSpPr>
          <p:spPr>
            <a:xfrm>
              <a:off x="4711416" y="2609499"/>
              <a:ext cx="403345" cy="43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35371A0-0FAA-4A82-A29D-CBD18D03F08C}"/>
                </a:ext>
              </a:extLst>
            </p:cNvPr>
            <p:cNvSpPr txBox="1"/>
            <p:nvPr/>
          </p:nvSpPr>
          <p:spPr>
            <a:xfrm>
              <a:off x="3825082" y="1353150"/>
              <a:ext cx="403345" cy="43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C89CFA6-25EC-45F1-88B7-6CC31A6C3CB5}"/>
                </a:ext>
              </a:extLst>
            </p:cNvPr>
            <p:cNvSpPr txBox="1"/>
            <p:nvPr/>
          </p:nvSpPr>
          <p:spPr>
            <a:xfrm>
              <a:off x="3744780" y="1737122"/>
              <a:ext cx="482432" cy="43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70C8EA5-3798-4A07-AF3D-9D5848C089BF}"/>
                </a:ext>
              </a:extLst>
            </p:cNvPr>
            <p:cNvSpPr txBox="1"/>
            <p:nvPr/>
          </p:nvSpPr>
          <p:spPr>
            <a:xfrm>
              <a:off x="3821074" y="2151475"/>
              <a:ext cx="403345" cy="43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AD14668-8D5F-4761-B8CF-799CB7335BD0}"/>
                </a:ext>
              </a:extLst>
            </p:cNvPr>
            <p:cNvSpPr txBox="1"/>
            <p:nvPr/>
          </p:nvSpPr>
          <p:spPr>
            <a:xfrm>
              <a:off x="3822677" y="2592138"/>
              <a:ext cx="403345" cy="43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cs typeface="Times New Roman" panose="02020603050405020304" pitchFamily="18" charset="0"/>
                </a:rPr>
                <a:t>0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3925591-1E2D-406A-B102-D6B95AB715AF}"/>
                </a:ext>
              </a:extLst>
            </p:cNvPr>
            <p:cNvSpPr txBox="1"/>
            <p:nvPr/>
          </p:nvSpPr>
          <p:spPr>
            <a:xfrm>
              <a:off x="4258093" y="1363987"/>
              <a:ext cx="403345" cy="43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E9AA6C7-2E02-41B4-8439-20E2688860F8}"/>
                </a:ext>
              </a:extLst>
            </p:cNvPr>
            <p:cNvSpPr txBox="1"/>
            <p:nvPr/>
          </p:nvSpPr>
          <p:spPr>
            <a:xfrm>
              <a:off x="4159998" y="1737735"/>
              <a:ext cx="482432" cy="43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B188CDF-E1B9-4C25-9295-39ACBAC48488}"/>
                </a:ext>
              </a:extLst>
            </p:cNvPr>
            <p:cNvSpPr txBox="1"/>
            <p:nvPr/>
          </p:nvSpPr>
          <p:spPr>
            <a:xfrm>
              <a:off x="4238802" y="2172384"/>
              <a:ext cx="403345" cy="43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94AA0E3-E675-4843-9E84-098D410706EC}"/>
                </a:ext>
              </a:extLst>
            </p:cNvPr>
            <p:cNvSpPr txBox="1"/>
            <p:nvPr/>
          </p:nvSpPr>
          <p:spPr>
            <a:xfrm>
              <a:off x="4253851" y="2586007"/>
              <a:ext cx="403345" cy="437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79BE7AF-4F66-4569-8B62-DA98CFB2D110}"/>
              </a:ext>
            </a:extLst>
          </p:cNvPr>
          <p:cNvCxnSpPr>
            <a:cxnSpLocks/>
          </p:cNvCxnSpPr>
          <p:nvPr/>
        </p:nvCxnSpPr>
        <p:spPr>
          <a:xfrm flipV="1">
            <a:off x="3208388" y="2712591"/>
            <a:ext cx="333497" cy="168828"/>
          </a:xfrm>
          <a:prstGeom prst="line">
            <a:avLst/>
          </a:prstGeom>
          <a:ln w="38100">
            <a:solidFill>
              <a:srgbClr val="0026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884A8FD-A1C3-4F20-97F1-1F8D0BC07178}"/>
              </a:ext>
            </a:extLst>
          </p:cNvPr>
          <p:cNvCxnSpPr>
            <a:cxnSpLocks/>
          </p:cNvCxnSpPr>
          <p:nvPr/>
        </p:nvCxnSpPr>
        <p:spPr>
          <a:xfrm flipV="1">
            <a:off x="4724606" y="1962792"/>
            <a:ext cx="506035" cy="253938"/>
          </a:xfrm>
          <a:prstGeom prst="straightConnector1">
            <a:avLst/>
          </a:prstGeom>
          <a:ln w="38100">
            <a:solidFill>
              <a:srgbClr val="0026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C089006-FAB7-4493-81D1-35B9DAF57A88}"/>
              </a:ext>
            </a:extLst>
          </p:cNvPr>
          <p:cNvCxnSpPr/>
          <p:nvPr/>
        </p:nvCxnSpPr>
        <p:spPr>
          <a:xfrm>
            <a:off x="3208388" y="4347459"/>
            <a:ext cx="333497" cy="138499"/>
          </a:xfrm>
          <a:prstGeom prst="line">
            <a:avLst/>
          </a:prstGeom>
          <a:ln w="38100">
            <a:solidFill>
              <a:srgbClr val="0026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D87EAED-ED96-4FD9-A2D5-395003219480}"/>
              </a:ext>
            </a:extLst>
          </p:cNvPr>
          <p:cNvCxnSpPr>
            <a:cxnSpLocks/>
          </p:cNvCxnSpPr>
          <p:nvPr/>
        </p:nvCxnSpPr>
        <p:spPr>
          <a:xfrm>
            <a:off x="4726101" y="4789857"/>
            <a:ext cx="565017" cy="271820"/>
          </a:xfrm>
          <a:prstGeom prst="straightConnector1">
            <a:avLst/>
          </a:prstGeom>
          <a:ln w="38100">
            <a:solidFill>
              <a:srgbClr val="0026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32FD002-9A9C-4EB3-85ED-F7D25CE62542}"/>
              </a:ext>
            </a:extLst>
          </p:cNvPr>
          <p:cNvSpPr txBox="1"/>
          <p:nvPr/>
        </p:nvSpPr>
        <p:spPr>
          <a:xfrm>
            <a:off x="1310510" y="2045882"/>
            <a:ext cx="923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92E2F99-7FE4-4277-81EA-90609A56CD3D}"/>
              </a:ext>
            </a:extLst>
          </p:cNvPr>
          <p:cNvSpPr txBox="1"/>
          <p:nvPr/>
        </p:nvSpPr>
        <p:spPr>
          <a:xfrm>
            <a:off x="3687367" y="1360684"/>
            <a:ext cx="837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3322CC-3420-4E75-B909-C2F7A8E4BF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993" y="704512"/>
            <a:ext cx="3693997" cy="2770498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15B66A1E-2C78-4F56-B3F4-4A7B8BFCAF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604" y="3475010"/>
            <a:ext cx="3758386" cy="281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93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F424CBCD-1E16-49A4-8907-7B5004725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25" y="708194"/>
            <a:ext cx="18501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Max Pooling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1E7ACB-C19A-4835-95E5-0C0FA66FD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2971800"/>
            <a:ext cx="7143750" cy="29813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FF5582A-E977-4F8B-BAC7-390FA3E92746}"/>
              </a:ext>
            </a:extLst>
          </p:cNvPr>
          <p:cNvSpPr/>
          <p:nvPr/>
        </p:nvSpPr>
        <p:spPr>
          <a:xfrm>
            <a:off x="1000125" y="5918974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/>
              <a:t>Source: </a:t>
            </a:r>
            <a:r>
              <a:rPr lang="en-US" sz="900" dirty="0">
                <a:solidFill>
                  <a:srgbClr val="0000FF"/>
                </a:solidFill>
              </a:rPr>
              <a:t>https://computersciencewiki.org/index.php/Max-pooling_/_Pooling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4BEA8-8451-4B46-935B-9019CDE4AE92}"/>
              </a:ext>
            </a:extLst>
          </p:cNvPr>
          <p:cNvSpPr txBox="1"/>
          <p:nvPr/>
        </p:nvSpPr>
        <p:spPr>
          <a:xfrm>
            <a:off x="914400" y="1165394"/>
            <a:ext cx="7467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patches of the image in a grid.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maximum pixel value in each patch.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a smaller image where each patch is replaced by a single pixel with the max value from the patch.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414514-AF46-4F53-BC5E-FAC217499725}"/>
              </a:ext>
            </a:extLst>
          </p:cNvPr>
          <p:cNvSpPr txBox="1"/>
          <p:nvPr/>
        </p:nvSpPr>
        <p:spPr>
          <a:xfrm>
            <a:off x="1000125" y="6149806"/>
            <a:ext cx="5642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(Sometimes it might make sense to do mean pooling)</a:t>
            </a:r>
          </a:p>
        </p:txBody>
      </p:sp>
    </p:spTree>
    <p:extLst>
      <p:ext uri="{BB962C8B-B14F-4D97-AF65-F5344CB8AC3E}">
        <p14:creationId xmlns:p14="http://schemas.microsoft.com/office/powerpoint/2010/main" val="4249630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375B8EF-BAD3-4474-AFFE-10AA56A0DFE3}"/>
              </a:ext>
            </a:extLst>
          </p:cNvPr>
          <p:cNvSpPr/>
          <p:nvPr/>
        </p:nvSpPr>
        <p:spPr>
          <a:xfrm>
            <a:off x="533400" y="3886200"/>
            <a:ext cx="8077200" cy="26709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AF8575-D7F4-4290-A9B1-991D74ED0D85}"/>
              </a:ext>
            </a:extLst>
          </p:cNvPr>
          <p:cNvSpPr/>
          <p:nvPr/>
        </p:nvSpPr>
        <p:spPr>
          <a:xfrm>
            <a:off x="533400" y="1620730"/>
            <a:ext cx="8077200" cy="20290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B33D2F4F-24B1-4DD0-B385-141FCBB37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010" y="907020"/>
            <a:ext cx="50497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deep about “deep learning”?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A1024F-4C5E-477F-8286-55FFF815C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20730"/>
            <a:ext cx="4572000" cy="18004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15669F4-5304-41F5-9104-F11722A0C348}"/>
              </a:ext>
            </a:extLst>
          </p:cNvPr>
          <p:cNvSpPr/>
          <p:nvPr/>
        </p:nvSpPr>
        <p:spPr>
          <a:xfrm>
            <a:off x="1196788" y="3431984"/>
            <a:ext cx="362622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</a:rPr>
              <a:t>https://blog.paralleldots.com/data-science/challenges-in-deep-learning/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54A50E-3427-497E-A9A3-9E5F43743E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044042"/>
            <a:ext cx="4495800" cy="223987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B466FD6-6F2A-475C-ABEC-F6F4F0A1ED47}"/>
              </a:ext>
            </a:extLst>
          </p:cNvPr>
          <p:cNvSpPr/>
          <p:nvPr/>
        </p:nvSpPr>
        <p:spPr>
          <a:xfrm>
            <a:off x="1447800" y="6326340"/>
            <a:ext cx="28956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</a:rPr>
              <a:t>http://neuralnetworksanddeeplearning.com/chap6.html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0C6B6C-7FCB-40EC-B60C-D02120D90E14}"/>
              </a:ext>
            </a:extLst>
          </p:cNvPr>
          <p:cNvSpPr txBox="1"/>
          <p:nvPr/>
        </p:nvSpPr>
        <p:spPr>
          <a:xfrm>
            <a:off x="5334000" y="1620730"/>
            <a:ext cx="32766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Shallow Neural Network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feed-forward or recurrent.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or 2 layers between input and output.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Typically, all layers except Input have similar functionality.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C5EDE1-7685-4BEB-8EF2-33CF39E14C82}"/>
              </a:ext>
            </a:extLst>
          </p:cNvPr>
          <p:cNvSpPr txBox="1"/>
          <p:nvPr/>
        </p:nvSpPr>
        <p:spPr>
          <a:xfrm>
            <a:off x="5342965" y="4176182"/>
            <a:ext cx="32766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Neural Network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feed-forward or recurrent.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or more layers between input and output.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layers may have very different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3754569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118">
            <a:extLst>
              <a:ext uri="{FF2B5EF4-FFF2-40B4-BE49-F238E27FC236}">
                <a16:creationId xmlns:a16="http://schemas.microsoft.com/office/drawing/2014/main" id="{4FEF0750-D20E-481D-A7FE-2DF4D724F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502" y="4613155"/>
            <a:ext cx="2785298" cy="2088973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A9A55A64-1632-47BF-9F66-3297FF401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312" y="4092849"/>
            <a:ext cx="2597391" cy="1948043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0572B76D-4278-4D35-B866-CD51A0414F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152" y="1080896"/>
            <a:ext cx="2666667" cy="2000000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B778AA29-3347-453F-8BF5-1D8819D076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072" y="1674216"/>
            <a:ext cx="2577485" cy="1933114"/>
          </a:xfrm>
          <a:prstGeom prst="rect">
            <a:avLst/>
          </a:prstGeom>
        </p:spPr>
      </p:pic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EF78681-5E35-4D88-AD5E-03BE7B2B8E32}"/>
              </a:ext>
            </a:extLst>
          </p:cNvPr>
          <p:cNvCxnSpPr>
            <a:cxnSpLocks/>
          </p:cNvCxnSpPr>
          <p:nvPr/>
        </p:nvCxnSpPr>
        <p:spPr>
          <a:xfrm>
            <a:off x="3514379" y="2809081"/>
            <a:ext cx="752432" cy="0"/>
          </a:xfrm>
          <a:prstGeom prst="straightConnector1">
            <a:avLst/>
          </a:prstGeom>
          <a:ln w="38100">
            <a:solidFill>
              <a:srgbClr val="0026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30A2FA5-0C3A-408F-B376-B76780B0A328}"/>
              </a:ext>
            </a:extLst>
          </p:cNvPr>
          <p:cNvCxnSpPr/>
          <p:nvPr/>
        </p:nvCxnSpPr>
        <p:spPr>
          <a:xfrm>
            <a:off x="3622431" y="1556238"/>
            <a:ext cx="3033346" cy="0"/>
          </a:xfrm>
          <a:prstGeom prst="straightConnector1">
            <a:avLst/>
          </a:prstGeom>
          <a:ln w="38100">
            <a:solidFill>
              <a:srgbClr val="0026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0172238-0503-4EAE-A6DF-738D5AB5AF39}"/>
              </a:ext>
            </a:extLst>
          </p:cNvPr>
          <p:cNvCxnSpPr/>
          <p:nvPr/>
        </p:nvCxnSpPr>
        <p:spPr>
          <a:xfrm>
            <a:off x="3622431" y="6057900"/>
            <a:ext cx="3033346" cy="0"/>
          </a:xfrm>
          <a:prstGeom prst="straightConnector1">
            <a:avLst/>
          </a:prstGeom>
          <a:ln w="38100">
            <a:solidFill>
              <a:srgbClr val="0026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32FD002-9A9C-4EB3-85ED-F7D25CE62542}"/>
              </a:ext>
            </a:extLst>
          </p:cNvPr>
          <p:cNvSpPr txBox="1"/>
          <p:nvPr/>
        </p:nvSpPr>
        <p:spPr>
          <a:xfrm>
            <a:off x="3406328" y="2435976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Maxpool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D08146F-BA94-4DC8-9B7C-CF32AF67D78A}"/>
              </a:ext>
            </a:extLst>
          </p:cNvPr>
          <p:cNvSpPr txBox="1"/>
          <p:nvPr/>
        </p:nvSpPr>
        <p:spPr>
          <a:xfrm>
            <a:off x="3485613" y="4915703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Maxpool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C77E302-64C3-456B-9BAE-8395D137A859}"/>
              </a:ext>
            </a:extLst>
          </p:cNvPr>
          <p:cNvCxnSpPr>
            <a:cxnSpLocks/>
          </p:cNvCxnSpPr>
          <p:nvPr/>
        </p:nvCxnSpPr>
        <p:spPr>
          <a:xfrm>
            <a:off x="3622430" y="4887235"/>
            <a:ext cx="752432" cy="0"/>
          </a:xfrm>
          <a:prstGeom prst="straightConnector1">
            <a:avLst/>
          </a:prstGeom>
          <a:ln w="38100">
            <a:solidFill>
              <a:srgbClr val="0026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E4F0303D-9B46-47DE-8124-A96AB5C6BA86}"/>
              </a:ext>
            </a:extLst>
          </p:cNvPr>
          <p:cNvSpPr txBox="1"/>
          <p:nvPr/>
        </p:nvSpPr>
        <p:spPr>
          <a:xfrm>
            <a:off x="4664439" y="1232290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Maxpool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C15E1F0-453D-425F-B480-785E6683BD5E}"/>
              </a:ext>
            </a:extLst>
          </p:cNvPr>
          <p:cNvSpPr txBox="1"/>
          <p:nvPr/>
        </p:nvSpPr>
        <p:spPr>
          <a:xfrm>
            <a:off x="4821977" y="6064240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Maxpool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FC47D60-FB01-4B32-91BA-6D497BB8012E}"/>
              </a:ext>
            </a:extLst>
          </p:cNvPr>
          <p:cNvSpPr txBox="1"/>
          <p:nvPr/>
        </p:nvSpPr>
        <p:spPr>
          <a:xfrm>
            <a:off x="7638843" y="2976594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cs typeface="Times New Roman" panose="02020603050405020304" pitchFamily="18" charset="0"/>
              </a:rPr>
              <a:t>14</a:t>
            </a:r>
            <a:r>
              <a:rPr lang="en-US" sz="1400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14</a:t>
            </a:r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DFE9A8E-DEE7-4DD8-9307-E5B680770AC7}"/>
              </a:ext>
            </a:extLst>
          </p:cNvPr>
          <p:cNvSpPr txBox="1"/>
          <p:nvPr/>
        </p:nvSpPr>
        <p:spPr>
          <a:xfrm>
            <a:off x="7638843" y="4305378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cs typeface="Times New Roman" panose="02020603050405020304" pitchFamily="18" charset="0"/>
              </a:rPr>
              <a:t>14</a:t>
            </a:r>
            <a:r>
              <a:rPr lang="en-US" sz="1400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14</a:t>
            </a:r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61928429-474F-4153-AB48-3FC7CD9699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267" y="1161448"/>
            <a:ext cx="3693997" cy="2770498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7E9F550C-00C5-4B01-A58C-E1909D45D3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662" y="3931946"/>
            <a:ext cx="3758386" cy="2818790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B6ABE6E8-C733-4E32-85BC-5AEB20DE47D3}"/>
              </a:ext>
            </a:extLst>
          </p:cNvPr>
          <p:cNvSpPr txBox="1"/>
          <p:nvPr/>
        </p:nvSpPr>
        <p:spPr>
          <a:xfrm>
            <a:off x="5389488" y="348767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cs typeface="Times New Roman" panose="02020603050405020304" pitchFamily="18" charset="0"/>
              </a:rPr>
              <a:t>7</a:t>
            </a:r>
            <a:r>
              <a:rPr lang="en-US" sz="1400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7</a:t>
            </a:r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B5DBAF8-5ACC-4E3C-AF10-3F5D8B8B95E5}"/>
              </a:ext>
            </a:extLst>
          </p:cNvPr>
          <p:cNvSpPr txBox="1"/>
          <p:nvPr/>
        </p:nvSpPr>
        <p:spPr>
          <a:xfrm>
            <a:off x="5367285" y="389181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cs typeface="Times New Roman" panose="02020603050405020304" pitchFamily="18" charset="0"/>
              </a:rPr>
              <a:t>7</a:t>
            </a:r>
            <a:r>
              <a:rPr lang="en-US" sz="1400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7</a:t>
            </a:r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3F195DB-DE1C-4414-AC7D-604158322059}"/>
              </a:ext>
            </a:extLst>
          </p:cNvPr>
          <p:cNvSpPr txBox="1"/>
          <p:nvPr/>
        </p:nvSpPr>
        <p:spPr>
          <a:xfrm>
            <a:off x="1432738" y="3778057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cs typeface="Times New Roman" panose="02020603050405020304" pitchFamily="18" charset="0"/>
              </a:rPr>
              <a:t>28</a:t>
            </a:r>
            <a:r>
              <a:rPr lang="en-US" sz="1400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28</a:t>
            </a:r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243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B8B94E-2ED6-41EC-9FFA-51F65F7FA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9144000" cy="468313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4BA6696-D267-47EF-8D9E-84E0B98AA0E1}"/>
              </a:ext>
            </a:extLst>
          </p:cNvPr>
          <p:cNvSpPr/>
          <p:nvPr/>
        </p:nvSpPr>
        <p:spPr>
          <a:xfrm>
            <a:off x="152400" y="6172200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</a:rPr>
              <a:t>https://www.ais.uni-bonn.de/deep_learning/images/Convolutional_NN.jpg</a:t>
            </a:r>
          </a:p>
        </p:txBody>
      </p:sp>
    </p:spTree>
    <p:extLst>
      <p:ext uri="{BB962C8B-B14F-4D97-AF65-F5344CB8AC3E}">
        <p14:creationId xmlns:p14="http://schemas.microsoft.com/office/powerpoint/2010/main" val="4265243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7199B7C9-7E5A-4E46-B0A1-5EC7FA8AC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762000"/>
            <a:ext cx="227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Belief Networks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39D9BB0-8046-4D06-BF2C-4634687308C1}"/>
              </a:ext>
            </a:extLst>
          </p:cNvPr>
          <p:cNvGrpSpPr/>
          <p:nvPr/>
        </p:nvGrpSpPr>
        <p:grpSpPr>
          <a:xfrm>
            <a:off x="5409486" y="1715572"/>
            <a:ext cx="3466205" cy="3593317"/>
            <a:chOff x="580997" y="1887595"/>
            <a:chExt cx="3466205" cy="359331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CFC61A4-4C89-4CAF-96F8-8176376843BE}"/>
                </a:ext>
              </a:extLst>
            </p:cNvPr>
            <p:cNvSpPr txBox="1"/>
            <p:nvPr/>
          </p:nvSpPr>
          <p:spPr>
            <a:xfrm>
              <a:off x="628877" y="1887595"/>
              <a:ext cx="2988628" cy="70788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Stochastic hidden variables (</a:t>
              </a:r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causes)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2F0998D-DBC9-4743-BF3A-066C54E8BDB0}"/>
                </a:ext>
              </a:extLst>
            </p:cNvPr>
            <p:cNvGrpSpPr/>
            <p:nvPr/>
          </p:nvGrpSpPr>
          <p:grpSpPr>
            <a:xfrm rot="1054321">
              <a:off x="758320" y="2339216"/>
              <a:ext cx="2699219" cy="2623618"/>
              <a:chOff x="1377481" y="1371600"/>
              <a:chExt cx="2699219" cy="2623618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41FD7AD0-A8D5-4657-97AF-DBF31AF5507F}"/>
                  </a:ext>
                </a:extLst>
              </p:cNvPr>
              <p:cNvSpPr/>
              <p:nvPr/>
            </p:nvSpPr>
            <p:spPr>
              <a:xfrm>
                <a:off x="2057400" y="1752600"/>
                <a:ext cx="381000" cy="3810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C523BA9-7DE4-4E6C-8A4C-D57FEA6135F0}"/>
                  </a:ext>
                </a:extLst>
              </p:cNvPr>
              <p:cNvSpPr/>
              <p:nvPr/>
            </p:nvSpPr>
            <p:spPr>
              <a:xfrm>
                <a:off x="3165318" y="1943100"/>
                <a:ext cx="381000" cy="3810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90D4041-9697-4CD6-830F-D83CC9CC382E}"/>
                  </a:ext>
                </a:extLst>
              </p:cNvPr>
              <p:cNvSpPr/>
              <p:nvPr/>
            </p:nvSpPr>
            <p:spPr>
              <a:xfrm>
                <a:off x="2349408" y="3233218"/>
                <a:ext cx="381000" cy="3810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ABDBC70-F026-44A4-835A-3CC0DE2A5315}"/>
                  </a:ext>
                </a:extLst>
              </p:cNvPr>
              <p:cNvSpPr/>
              <p:nvPr/>
            </p:nvSpPr>
            <p:spPr>
              <a:xfrm>
                <a:off x="3670803" y="3289014"/>
                <a:ext cx="381000" cy="3810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CC3286E-1C8B-463F-B42E-529973D0ABC7}"/>
                  </a:ext>
                </a:extLst>
              </p:cNvPr>
              <p:cNvSpPr/>
              <p:nvPr/>
            </p:nvSpPr>
            <p:spPr>
              <a:xfrm>
                <a:off x="3695700" y="1371600"/>
                <a:ext cx="381000" cy="3810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3DBF2D5-E5EF-425A-93FB-7CFD886375DC}"/>
                  </a:ext>
                </a:extLst>
              </p:cNvPr>
              <p:cNvSpPr/>
              <p:nvPr/>
            </p:nvSpPr>
            <p:spPr>
              <a:xfrm>
                <a:off x="1377481" y="2207567"/>
                <a:ext cx="381000" cy="3810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8FC5AC4-77F3-4E82-8C9C-E2DA5461B7BD}"/>
                  </a:ext>
                </a:extLst>
              </p:cNvPr>
              <p:cNvSpPr/>
              <p:nvPr/>
            </p:nvSpPr>
            <p:spPr>
              <a:xfrm>
                <a:off x="1447800" y="3614218"/>
                <a:ext cx="381000" cy="3810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12EF401-DAAE-4E58-B493-A2B0F2852A3D}"/>
                  </a:ext>
                </a:extLst>
              </p:cNvPr>
              <p:cNvCxnSpPr>
                <a:stCxn id="8" idx="4"/>
                <a:endCxn id="9" idx="0"/>
              </p:cNvCxnSpPr>
              <p:nvPr/>
            </p:nvCxnSpPr>
            <p:spPr bwMode="auto">
              <a:xfrm>
                <a:off x="1567981" y="2588567"/>
                <a:ext cx="70319" cy="1025651"/>
              </a:xfrm>
              <a:prstGeom prst="straightConnector1">
                <a:avLst/>
              </a:prstGeom>
              <a:noFill/>
              <a:ln w="19050" cap="sq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20551A20-7E22-46F5-9C31-4E8157AB2AD1}"/>
                  </a:ext>
                </a:extLst>
              </p:cNvPr>
              <p:cNvCxnSpPr>
                <a:cxnSpLocks/>
                <a:stCxn id="3" idx="3"/>
                <a:endCxn id="9" idx="7"/>
              </p:cNvCxnSpPr>
              <p:nvPr/>
            </p:nvCxnSpPr>
            <p:spPr bwMode="auto">
              <a:xfrm flipH="1">
                <a:off x="1773004" y="2077804"/>
                <a:ext cx="340192" cy="1592210"/>
              </a:xfrm>
              <a:prstGeom prst="straightConnector1">
                <a:avLst/>
              </a:prstGeom>
              <a:noFill/>
              <a:ln w="19050" cap="sq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C11AC9D1-2AE5-4DC5-AA0D-88848E1D3F32}"/>
                  </a:ext>
                </a:extLst>
              </p:cNvPr>
              <p:cNvCxnSpPr>
                <a:stCxn id="3" idx="6"/>
                <a:endCxn id="4" idx="2"/>
              </p:cNvCxnSpPr>
              <p:nvPr/>
            </p:nvCxnSpPr>
            <p:spPr bwMode="auto">
              <a:xfrm>
                <a:off x="2438400" y="1943100"/>
                <a:ext cx="726918" cy="190500"/>
              </a:xfrm>
              <a:prstGeom prst="straightConnector1">
                <a:avLst/>
              </a:prstGeom>
              <a:noFill/>
              <a:ln w="19050" cap="sq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A0F355F5-4A5D-4D10-A09D-A7D08621F717}"/>
                  </a:ext>
                </a:extLst>
              </p:cNvPr>
              <p:cNvCxnSpPr>
                <a:cxnSpLocks/>
                <a:stCxn id="7" idx="3"/>
                <a:endCxn id="4" idx="7"/>
              </p:cNvCxnSpPr>
              <p:nvPr/>
            </p:nvCxnSpPr>
            <p:spPr bwMode="auto">
              <a:xfrm flipH="1">
                <a:off x="3490522" y="1696804"/>
                <a:ext cx="260974" cy="302092"/>
              </a:xfrm>
              <a:prstGeom prst="straightConnector1">
                <a:avLst/>
              </a:prstGeom>
              <a:noFill/>
              <a:ln w="19050" cap="sq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5DB2247-0A5F-44A3-B4D1-8D74DD7E3708}"/>
                  </a:ext>
                </a:extLst>
              </p:cNvPr>
              <p:cNvSpPr/>
              <p:nvPr/>
            </p:nvSpPr>
            <p:spPr>
              <a:xfrm>
                <a:off x="3048000" y="2662535"/>
                <a:ext cx="381000" cy="3810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E6EAD75-3DE5-40BA-BF66-8EB9879984D5}"/>
                  </a:ext>
                </a:extLst>
              </p:cNvPr>
              <p:cNvCxnSpPr>
                <a:stCxn id="3" idx="5"/>
                <a:endCxn id="20" idx="1"/>
              </p:cNvCxnSpPr>
              <p:nvPr/>
            </p:nvCxnSpPr>
            <p:spPr bwMode="auto">
              <a:xfrm>
                <a:off x="2382604" y="2077804"/>
                <a:ext cx="721192" cy="640527"/>
              </a:xfrm>
              <a:prstGeom prst="straightConnector1">
                <a:avLst/>
              </a:prstGeom>
              <a:noFill/>
              <a:ln w="19050" cap="sq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8DB25D2A-3A28-4AC3-8079-2EA798376A41}"/>
                  </a:ext>
                </a:extLst>
              </p:cNvPr>
              <p:cNvCxnSpPr>
                <a:stCxn id="4" idx="4"/>
                <a:endCxn id="20" idx="0"/>
              </p:cNvCxnSpPr>
              <p:nvPr/>
            </p:nvCxnSpPr>
            <p:spPr bwMode="auto">
              <a:xfrm flipH="1">
                <a:off x="3238500" y="2324100"/>
                <a:ext cx="117318" cy="338435"/>
              </a:xfrm>
              <a:prstGeom prst="straightConnector1">
                <a:avLst/>
              </a:prstGeom>
              <a:noFill/>
              <a:ln w="19050" cap="sq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CE19CCA-6607-4ED7-8010-0C22AB5EBD94}"/>
                  </a:ext>
                </a:extLst>
              </p:cNvPr>
              <p:cNvCxnSpPr>
                <a:cxnSpLocks/>
                <a:stCxn id="20" idx="5"/>
                <a:endCxn id="6" idx="1"/>
              </p:cNvCxnSpPr>
              <p:nvPr/>
            </p:nvCxnSpPr>
            <p:spPr bwMode="auto">
              <a:xfrm>
                <a:off x="3373204" y="2987739"/>
                <a:ext cx="353395" cy="357071"/>
              </a:xfrm>
              <a:prstGeom prst="straightConnector1">
                <a:avLst/>
              </a:prstGeom>
              <a:noFill/>
              <a:ln w="19050" cap="sq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156AACD2-7C5F-4DBA-B227-9DA00B1ED9DD}"/>
                  </a:ext>
                </a:extLst>
              </p:cNvPr>
              <p:cNvCxnSpPr>
                <a:stCxn id="20" idx="3"/>
                <a:endCxn id="5" idx="7"/>
              </p:cNvCxnSpPr>
              <p:nvPr/>
            </p:nvCxnSpPr>
            <p:spPr bwMode="auto">
              <a:xfrm flipH="1">
                <a:off x="2674612" y="2987739"/>
                <a:ext cx="429184" cy="301275"/>
              </a:xfrm>
              <a:prstGeom prst="straightConnector1">
                <a:avLst/>
              </a:prstGeom>
              <a:noFill/>
              <a:ln w="19050" cap="sq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32F81907-276D-4A06-B6D1-D44579095AB4}"/>
                  </a:ext>
                </a:extLst>
              </p:cNvPr>
              <p:cNvCxnSpPr>
                <a:stCxn id="3" idx="2"/>
                <a:endCxn id="8" idx="7"/>
              </p:cNvCxnSpPr>
              <p:nvPr/>
            </p:nvCxnSpPr>
            <p:spPr bwMode="auto">
              <a:xfrm flipH="1">
                <a:off x="1702685" y="1943100"/>
                <a:ext cx="354715" cy="320263"/>
              </a:xfrm>
              <a:prstGeom prst="straightConnector1">
                <a:avLst/>
              </a:prstGeom>
              <a:noFill/>
              <a:ln w="19050" cap="sq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A274E547-D9FB-4E0F-8ADE-1F8E2CAD9F65}"/>
                  </a:ext>
                </a:extLst>
              </p:cNvPr>
              <p:cNvCxnSpPr>
                <a:stCxn id="3" idx="4"/>
                <a:endCxn id="5" idx="0"/>
              </p:cNvCxnSpPr>
              <p:nvPr/>
            </p:nvCxnSpPr>
            <p:spPr bwMode="auto">
              <a:xfrm>
                <a:off x="2247900" y="2133600"/>
                <a:ext cx="292008" cy="1099618"/>
              </a:xfrm>
              <a:prstGeom prst="straightConnector1">
                <a:avLst/>
              </a:prstGeom>
              <a:noFill/>
              <a:ln w="19050" cap="sq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77EEE19-D709-4069-BF7D-057689058CDF}"/>
                  </a:ext>
                </a:extLst>
              </p:cNvPr>
              <p:cNvCxnSpPr>
                <a:stCxn id="7" idx="2"/>
                <a:endCxn id="3" idx="7"/>
              </p:cNvCxnSpPr>
              <p:nvPr/>
            </p:nvCxnSpPr>
            <p:spPr bwMode="auto">
              <a:xfrm flipH="1">
                <a:off x="2382604" y="1562100"/>
                <a:ext cx="1313096" cy="246296"/>
              </a:xfrm>
              <a:prstGeom prst="straightConnector1">
                <a:avLst/>
              </a:prstGeom>
              <a:noFill/>
              <a:ln w="19050" cap="sq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771059FF-1284-4ADA-9709-83359DD6EAF2}"/>
                  </a:ext>
                </a:extLst>
              </p:cNvPr>
              <p:cNvCxnSpPr>
                <a:stCxn id="4" idx="5"/>
                <a:endCxn id="6" idx="0"/>
              </p:cNvCxnSpPr>
              <p:nvPr/>
            </p:nvCxnSpPr>
            <p:spPr bwMode="auto">
              <a:xfrm>
                <a:off x="3490522" y="2268304"/>
                <a:ext cx="370781" cy="1020710"/>
              </a:xfrm>
              <a:prstGeom prst="straightConnector1">
                <a:avLst/>
              </a:prstGeom>
              <a:noFill/>
              <a:ln w="19050" cap="sq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CAB7443-C9F1-44EB-8370-1096FD1409E1}"/>
                </a:ext>
              </a:extLst>
            </p:cNvPr>
            <p:cNvSpPr txBox="1"/>
            <p:nvPr/>
          </p:nvSpPr>
          <p:spPr>
            <a:xfrm>
              <a:off x="580997" y="5080802"/>
              <a:ext cx="3466205" cy="40011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Observed variables (</a:t>
              </a:r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effects)</a:t>
              </a: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6BD7E722-4A2F-47C9-A6CA-E1A92F20770F}"/>
              </a:ext>
            </a:extLst>
          </p:cNvPr>
          <p:cNvSpPr/>
          <p:nvPr/>
        </p:nvSpPr>
        <p:spPr>
          <a:xfrm>
            <a:off x="0" y="6408608"/>
            <a:ext cx="68599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An excellent but complex tutorial: </a:t>
            </a:r>
            <a:r>
              <a:rPr lang="en-US" sz="1200" dirty="0">
                <a:hlinkClick r:id="rId3"/>
              </a:rPr>
              <a:t>https://www.cs.toronto.edu/~hinton/nipstutorial/nipstut3.pdf</a:t>
            </a:r>
            <a:r>
              <a:rPr lang="en-US" sz="1200" dirty="0"/>
              <a:t> 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E5C3FEF-2E01-4DA8-A765-C6B613019380}"/>
              </a:ext>
            </a:extLst>
          </p:cNvPr>
          <p:cNvGrpSpPr/>
          <p:nvPr/>
        </p:nvGrpSpPr>
        <p:grpSpPr>
          <a:xfrm>
            <a:off x="375138" y="1361629"/>
            <a:ext cx="4854715" cy="4909014"/>
            <a:chOff x="4029271" y="1421810"/>
            <a:chExt cx="4854715" cy="490901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1210556-F3A8-4670-BE4A-4CB34B2EE406}"/>
                </a:ext>
              </a:extLst>
            </p:cNvPr>
            <p:cNvSpPr txBox="1"/>
            <p:nvPr/>
          </p:nvSpPr>
          <p:spPr>
            <a:xfrm>
              <a:off x="4029271" y="1421810"/>
              <a:ext cx="440537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Inference Problem:</a:t>
              </a:r>
            </a:p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Inferring the state of the hidden variables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EF96706-1D2E-4753-A405-B52F15451478}"/>
                </a:ext>
              </a:extLst>
            </p:cNvPr>
            <p:cNvSpPr txBox="1"/>
            <p:nvPr/>
          </p:nvSpPr>
          <p:spPr>
            <a:xfrm>
              <a:off x="4108133" y="2207480"/>
              <a:ext cx="477585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Learning Problem:</a:t>
              </a:r>
            </a:p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Finding a set of interactions (weights) among the variables that make the observed variable states most likely.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59F926C-6C85-4FEA-A777-3082EE0B2F78}"/>
                </a:ext>
              </a:extLst>
            </p:cNvPr>
            <p:cNvSpPr txBox="1"/>
            <p:nvPr/>
          </p:nvSpPr>
          <p:spPr>
            <a:xfrm>
              <a:off x="4187094" y="3763259"/>
              <a:ext cx="450071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Ideally, we want to infer the joint distribution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</a:t>
              </a:r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 example, we could try maximizing</a:t>
              </a:r>
            </a:p>
          </p:txBody>
        </p:sp>
        <p:graphicFrame>
          <p:nvGraphicFramePr>
            <p:cNvPr id="61" name="Object 60">
              <a:extLst>
                <a:ext uri="{FF2B5EF4-FFF2-40B4-BE49-F238E27FC236}">
                  <a16:creationId xmlns:a16="http://schemas.microsoft.com/office/drawing/2014/main" id="{E4BAF97E-FD9E-4B73-871A-C544944F1D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27737" y="5113863"/>
            <a:ext cx="3766164" cy="458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8661" name="Equation" r:id="rId4" imgW="1904760" imgH="253800" progId="Equation.DSMT4">
                    <p:embed/>
                  </p:oleObj>
                </mc:Choice>
                <mc:Fallback>
                  <p:oleObj name="Equation" r:id="rId4" imgW="1904760" imgH="253800" progId="Equation.DSMT4">
                    <p:embed/>
                    <p:pic>
                      <p:nvPicPr>
                        <p:cNvPr id="61" name="Object 60">
                          <a:extLst>
                            <a:ext uri="{FF2B5EF4-FFF2-40B4-BE49-F238E27FC236}">
                              <a16:creationId xmlns:a16="http://schemas.microsoft.com/office/drawing/2014/main" id="{E4BAF97E-FD9E-4B73-871A-C544944F1DD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427737" y="5113863"/>
                          <a:ext cx="3766164" cy="4587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BAF02A8-9DAC-4EFF-9D53-3AACD356A590}"/>
                </a:ext>
              </a:extLst>
            </p:cNvPr>
            <p:cNvSpPr txBox="1"/>
            <p:nvPr/>
          </p:nvSpPr>
          <p:spPr>
            <a:xfrm>
              <a:off x="4290327" y="5622938"/>
              <a:ext cx="441146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but, while estimating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is easy,  estimating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20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r>
                <a:rPr lang="en-US" sz="20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is not.</a:t>
              </a:r>
            </a:p>
          </p:txBody>
        </p:sp>
      </p:grp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2C121AD7-6CC5-47D4-ADB2-3086CF75222C}"/>
              </a:ext>
            </a:extLst>
          </p:cNvPr>
          <p:cNvSpPr/>
          <p:nvPr/>
        </p:nvSpPr>
        <p:spPr>
          <a:xfrm>
            <a:off x="4435847" y="5867399"/>
            <a:ext cx="597833" cy="238409"/>
          </a:xfrm>
          <a:prstGeom prst="rightArrow">
            <a:avLst/>
          </a:prstGeom>
          <a:solidFill>
            <a:srgbClr val="C00000"/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C007E97-B669-4230-9A6E-2B7DD23808B1}"/>
              </a:ext>
            </a:extLst>
          </p:cNvPr>
          <p:cNvSpPr txBox="1"/>
          <p:nvPr/>
        </p:nvSpPr>
        <p:spPr>
          <a:xfrm>
            <a:off x="5125320" y="5785059"/>
            <a:ext cx="3469219" cy="400110"/>
          </a:xfrm>
          <a:prstGeom prst="rect">
            <a:avLst/>
          </a:prstGeom>
          <a:solidFill>
            <a:srgbClr val="66FFFF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Restricted Boltzmann Machines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735A1F8-2475-47C5-A273-5CEA188594B4}"/>
              </a:ext>
            </a:extLst>
          </p:cNvPr>
          <p:cNvSpPr/>
          <p:nvPr/>
        </p:nvSpPr>
        <p:spPr>
          <a:xfrm>
            <a:off x="5097405" y="1412911"/>
            <a:ext cx="3957920" cy="4115653"/>
          </a:xfrm>
          <a:prstGeom prst="rect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99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359468" y="837567"/>
            <a:ext cx="43540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Restricted Boltzmann Machine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1373845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Restricted Boltzmann Machine (RBM) is a stochastic 2-layer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bipartite recurrent network with symmetric weights: </a:t>
            </a:r>
            <a:r>
              <a:rPr lang="en-US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ji</a:t>
            </a:r>
            <a:endParaRPr lang="en-US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1" name="Object 17"/>
          <p:cNvGraphicFramePr>
            <a:graphicFrameLocks noChangeAspect="1"/>
          </p:cNvGraphicFramePr>
          <p:nvPr/>
        </p:nvGraphicFramePr>
        <p:xfrm>
          <a:off x="3570288" y="2403475"/>
          <a:ext cx="246062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9932" name="Equation" r:id="rId3" imgW="152280" imgH="228600" progId="Equation.DSMT4">
                  <p:embed/>
                </p:oleObj>
              </mc:Choice>
              <mc:Fallback>
                <p:oleObj name="Equation" r:id="rId3" imgW="152280" imgH="228600" progId="Equation.DSMT4">
                  <p:embed/>
                  <p:pic>
                    <p:nvPicPr>
                      <p:cNvPr id="5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0288" y="2403475"/>
                        <a:ext cx="246062" cy="36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8300AD2C-4F4B-4A3A-9614-8877E8C7448D}"/>
              </a:ext>
            </a:extLst>
          </p:cNvPr>
          <p:cNvSpPr txBox="1"/>
          <p:nvPr/>
        </p:nvSpPr>
        <p:spPr>
          <a:xfrm>
            <a:off x="2364818" y="5344557"/>
            <a:ext cx="2344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Visible (Input) Layer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92ED88D-47AE-4F1E-BF17-C1B12F389A37}"/>
              </a:ext>
            </a:extLst>
          </p:cNvPr>
          <p:cNvSpPr txBox="1"/>
          <p:nvPr/>
        </p:nvSpPr>
        <p:spPr>
          <a:xfrm>
            <a:off x="2629388" y="2031701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 Layer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16D3AD5-A843-4164-AF4C-5EE3E6E4CDBC}"/>
              </a:ext>
            </a:extLst>
          </p:cNvPr>
          <p:cNvGrpSpPr/>
          <p:nvPr/>
        </p:nvGrpSpPr>
        <p:grpSpPr>
          <a:xfrm>
            <a:off x="1320378" y="2422525"/>
            <a:ext cx="4362872" cy="2922032"/>
            <a:chOff x="1320378" y="2422525"/>
            <a:chExt cx="4362872" cy="2922032"/>
          </a:xfrm>
        </p:grpSpPr>
        <p:sp>
          <p:nvSpPr>
            <p:cNvPr id="4" name="Oval 3"/>
            <p:cNvSpPr/>
            <p:nvPr/>
          </p:nvSpPr>
          <p:spPr>
            <a:xfrm>
              <a:off x="3495368" y="3067367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33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095568" y="3067367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33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505075" y="3086201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33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4028768" y="3219767"/>
              <a:ext cx="76200" cy="76200"/>
            </a:xfrm>
            <a:prstGeom prst="flowChartConnector">
              <a:avLst/>
            </a:prstGeom>
            <a:solidFill>
              <a:srgbClr val="333399"/>
            </a:solidFill>
            <a:ln w="0">
              <a:solidFill>
                <a:srgbClr val="33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4181168" y="3219767"/>
              <a:ext cx="76200" cy="76200"/>
            </a:xfrm>
            <a:prstGeom prst="flowChartConnector">
              <a:avLst/>
            </a:prstGeom>
            <a:solidFill>
              <a:srgbClr val="333399"/>
            </a:solidFill>
            <a:ln w="0">
              <a:solidFill>
                <a:srgbClr val="33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4333568" y="3219767"/>
              <a:ext cx="76200" cy="76200"/>
            </a:xfrm>
            <a:prstGeom prst="flowChartConnector">
              <a:avLst/>
            </a:prstGeom>
            <a:solidFill>
              <a:srgbClr val="333399"/>
            </a:solidFill>
            <a:ln w="0">
              <a:solidFill>
                <a:srgbClr val="33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4485968" y="3219767"/>
              <a:ext cx="76200" cy="76200"/>
            </a:xfrm>
            <a:prstGeom prst="flowChartConnector">
              <a:avLst/>
            </a:prstGeom>
            <a:solidFill>
              <a:srgbClr val="333399"/>
            </a:solidFill>
            <a:ln w="0">
              <a:solidFill>
                <a:srgbClr val="33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4638368" y="3219767"/>
              <a:ext cx="76200" cy="76200"/>
            </a:xfrm>
            <a:prstGeom prst="flowChartConnector">
              <a:avLst/>
            </a:prstGeom>
            <a:solidFill>
              <a:srgbClr val="333399"/>
            </a:solidFill>
            <a:ln w="0">
              <a:solidFill>
                <a:srgbClr val="33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/>
            <p:cNvSpPr/>
            <p:nvPr/>
          </p:nvSpPr>
          <p:spPr>
            <a:xfrm>
              <a:off x="4790768" y="3219767"/>
              <a:ext cx="76200" cy="76200"/>
            </a:xfrm>
            <a:prstGeom prst="flowChartConnector">
              <a:avLst/>
            </a:prstGeom>
            <a:solidFill>
              <a:srgbClr val="333399"/>
            </a:solidFill>
            <a:ln w="0">
              <a:solidFill>
                <a:srgbClr val="33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3" name="Object 5"/>
            <p:cNvGraphicFramePr>
              <a:graphicFrameLocks noChangeAspect="1"/>
            </p:cNvGraphicFramePr>
            <p:nvPr/>
          </p:nvGraphicFramePr>
          <p:xfrm>
            <a:off x="2601372" y="3132256"/>
            <a:ext cx="203200" cy="263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9933" name="Equation" r:id="rId5" imgW="126720" imgH="164880" progId="Equation.3">
                    <p:embed/>
                  </p:oleObj>
                </mc:Choice>
                <mc:Fallback>
                  <p:oleObj name="Equation" r:id="rId5" imgW="126720" imgH="164880" progId="Equation.3">
                    <p:embed/>
                    <p:pic>
                      <p:nvPicPr>
                        <p:cNvPr id="13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1372" y="3132256"/>
                          <a:ext cx="203200" cy="2635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6"/>
            <p:cNvGraphicFramePr>
              <a:graphicFrameLocks noChangeAspect="1"/>
            </p:cNvGraphicFramePr>
            <p:nvPr/>
          </p:nvGraphicFramePr>
          <p:xfrm>
            <a:off x="3622117" y="3127965"/>
            <a:ext cx="182563" cy="284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9934" name="Equation" r:id="rId7" imgW="114120" imgH="177480" progId="Equation.3">
                    <p:embed/>
                  </p:oleObj>
                </mc:Choice>
                <mc:Fallback>
                  <p:oleObj name="Equation" r:id="rId7" imgW="114120" imgH="177480" progId="Equation.3">
                    <p:embed/>
                    <p:pic>
                      <p:nvPicPr>
                        <p:cNvPr id="1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2117" y="3127965"/>
                          <a:ext cx="182563" cy="2841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7"/>
            <p:cNvGraphicFramePr>
              <a:graphicFrameLocks noChangeAspect="1"/>
            </p:cNvGraphicFramePr>
            <p:nvPr/>
          </p:nvGraphicFramePr>
          <p:xfrm>
            <a:off x="5137150" y="3167063"/>
            <a:ext cx="263525" cy="222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9935" name="Equation" r:id="rId9" imgW="164880" imgH="139680" progId="Equation.DSMT4">
                    <p:embed/>
                  </p:oleObj>
                </mc:Choice>
                <mc:Fallback>
                  <p:oleObj name="Equation" r:id="rId9" imgW="164880" imgH="139680" progId="Equation.DSMT4">
                    <p:embed/>
                    <p:pic>
                      <p:nvPicPr>
                        <p:cNvPr id="15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7150" y="3167063"/>
                          <a:ext cx="263525" cy="222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8"/>
            <p:cNvGraphicFramePr>
              <a:graphicFrameLocks noChangeAspect="1"/>
            </p:cNvGraphicFramePr>
            <p:nvPr/>
          </p:nvGraphicFramePr>
          <p:xfrm>
            <a:off x="2584450" y="4937125"/>
            <a:ext cx="244475" cy="365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9936" name="Equation" r:id="rId11" imgW="152280" imgH="228600" progId="Equation.DSMT4">
                    <p:embed/>
                  </p:oleObj>
                </mc:Choice>
                <mc:Fallback>
                  <p:oleObj name="Equation" r:id="rId11" imgW="152280" imgH="228600" progId="Equation.DSMT4">
                    <p:embed/>
                    <p:pic>
                      <p:nvPicPr>
                        <p:cNvPr id="16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4450" y="4937125"/>
                          <a:ext cx="244475" cy="365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1"/>
            <p:cNvGraphicFramePr>
              <a:graphicFrameLocks noChangeAspect="1"/>
            </p:cNvGraphicFramePr>
            <p:nvPr/>
          </p:nvGraphicFramePr>
          <p:xfrm>
            <a:off x="5104541" y="4981020"/>
            <a:ext cx="261937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9937" name="Equation" r:id="rId13" imgW="164880" imgH="228600" progId="Equation.DSMT4">
                    <p:embed/>
                  </p:oleObj>
                </mc:Choice>
                <mc:Fallback>
                  <p:oleObj name="Equation" r:id="rId13" imgW="164880" imgH="228600" progId="Equation.DSMT4">
                    <p:embed/>
                    <p:pic>
                      <p:nvPicPr>
                        <p:cNvPr id="17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4541" y="4981020"/>
                          <a:ext cx="261937" cy="3635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Flowchart: Connector 17"/>
            <p:cNvSpPr/>
            <p:nvPr/>
          </p:nvSpPr>
          <p:spPr>
            <a:xfrm>
              <a:off x="3983291" y="5011553"/>
              <a:ext cx="76200" cy="76200"/>
            </a:xfrm>
            <a:prstGeom prst="flowChartConnector">
              <a:avLst/>
            </a:prstGeom>
            <a:solidFill>
              <a:srgbClr val="333399"/>
            </a:solidFill>
            <a:ln w="0">
              <a:solidFill>
                <a:srgbClr val="33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4135691" y="5011553"/>
              <a:ext cx="76200" cy="76200"/>
            </a:xfrm>
            <a:prstGeom prst="flowChartConnector">
              <a:avLst/>
            </a:prstGeom>
            <a:solidFill>
              <a:srgbClr val="333399"/>
            </a:solidFill>
            <a:ln w="0">
              <a:solidFill>
                <a:srgbClr val="33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88091" y="5011553"/>
              <a:ext cx="76200" cy="76200"/>
            </a:xfrm>
            <a:prstGeom prst="flowChartConnector">
              <a:avLst/>
            </a:prstGeom>
            <a:solidFill>
              <a:srgbClr val="333399"/>
            </a:solidFill>
            <a:ln w="0">
              <a:solidFill>
                <a:srgbClr val="33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4440491" y="5011553"/>
              <a:ext cx="76200" cy="76200"/>
            </a:xfrm>
            <a:prstGeom prst="flowChartConnector">
              <a:avLst/>
            </a:prstGeom>
            <a:solidFill>
              <a:srgbClr val="333399"/>
            </a:solidFill>
            <a:ln w="0">
              <a:solidFill>
                <a:srgbClr val="33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4592891" y="5011553"/>
              <a:ext cx="76200" cy="76200"/>
            </a:xfrm>
            <a:prstGeom prst="flowChartConnector">
              <a:avLst/>
            </a:prstGeom>
            <a:solidFill>
              <a:srgbClr val="333399"/>
            </a:solidFill>
            <a:ln w="0">
              <a:solidFill>
                <a:srgbClr val="33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4745291" y="5011553"/>
              <a:ext cx="76200" cy="76200"/>
            </a:xfrm>
            <a:prstGeom prst="flowChartConnector">
              <a:avLst/>
            </a:prstGeom>
            <a:solidFill>
              <a:srgbClr val="333399"/>
            </a:solidFill>
            <a:ln w="0">
              <a:solidFill>
                <a:srgbClr val="33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4" name="Object 11"/>
            <p:cNvGraphicFramePr>
              <a:graphicFrameLocks noChangeAspect="1"/>
            </p:cNvGraphicFramePr>
            <p:nvPr/>
          </p:nvGraphicFramePr>
          <p:xfrm>
            <a:off x="3559175" y="4946650"/>
            <a:ext cx="244475" cy="365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9938" name="Equation" r:id="rId15" imgW="152280" imgH="228600" progId="Equation.DSMT4">
                    <p:embed/>
                  </p:oleObj>
                </mc:Choice>
                <mc:Fallback>
                  <p:oleObj name="Equation" r:id="rId15" imgW="152280" imgH="228600" progId="Equation.DSMT4">
                    <p:embed/>
                    <p:pic>
                      <p:nvPicPr>
                        <p:cNvPr id="24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9175" y="4946650"/>
                          <a:ext cx="244475" cy="365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Oval 24"/>
            <p:cNvSpPr/>
            <p:nvPr/>
          </p:nvSpPr>
          <p:spPr>
            <a:xfrm>
              <a:off x="1491187" y="3105467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33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6" name="Object 13"/>
            <p:cNvGraphicFramePr>
              <a:graphicFrameLocks noChangeAspect="1"/>
            </p:cNvGraphicFramePr>
            <p:nvPr/>
          </p:nvGraphicFramePr>
          <p:xfrm>
            <a:off x="1615082" y="3160559"/>
            <a:ext cx="141288" cy="263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9939" name="Equation" r:id="rId17" imgW="88560" imgH="164880" progId="Equation.3">
                    <p:embed/>
                  </p:oleObj>
                </mc:Choice>
                <mc:Fallback>
                  <p:oleObj name="Equation" r:id="rId17" imgW="88560" imgH="164880" progId="Equation.3">
                    <p:embed/>
                    <p:pic>
                      <p:nvPicPr>
                        <p:cNvPr id="26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5082" y="3160559"/>
                          <a:ext cx="141288" cy="2635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14"/>
            <p:cNvGraphicFramePr>
              <a:graphicFrameLocks noChangeAspect="1"/>
            </p:cNvGraphicFramePr>
            <p:nvPr/>
          </p:nvGraphicFramePr>
          <p:xfrm>
            <a:off x="1506538" y="4957763"/>
            <a:ext cx="225425" cy="365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9940" name="Equation" r:id="rId19" imgW="139680" imgH="228600" progId="Equation.DSMT4">
                    <p:embed/>
                  </p:oleObj>
                </mc:Choice>
                <mc:Fallback>
                  <p:oleObj name="Equation" r:id="rId19" imgW="139680" imgH="228600" progId="Equation.DSMT4">
                    <p:embed/>
                    <p:pic>
                      <p:nvPicPr>
                        <p:cNvPr id="27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6538" y="4957763"/>
                          <a:ext cx="225425" cy="365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8" name="Straight Connector 27"/>
            <p:cNvCxnSpPr>
              <a:endCxn id="25" idx="4"/>
            </p:cNvCxnSpPr>
            <p:nvPr/>
          </p:nvCxnSpPr>
          <p:spPr>
            <a:xfrm rot="16200000" flipV="1">
              <a:off x="1042835" y="4125319"/>
              <a:ext cx="1277706" cy="2"/>
            </a:xfrm>
            <a:prstGeom prst="line">
              <a:avLst/>
            </a:prstGeom>
            <a:ln w="2540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endCxn id="6" idx="3"/>
            </p:cNvCxnSpPr>
            <p:nvPr/>
          </p:nvCxnSpPr>
          <p:spPr>
            <a:xfrm rot="5400000" flipH="1" flipV="1">
              <a:off x="1448025" y="3651327"/>
              <a:ext cx="1352767" cy="872925"/>
            </a:xfrm>
            <a:prstGeom prst="line">
              <a:avLst/>
            </a:prstGeom>
            <a:ln w="2540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endCxn id="4" idx="3"/>
            </p:cNvCxnSpPr>
            <p:nvPr/>
          </p:nvCxnSpPr>
          <p:spPr>
            <a:xfrm flipV="1">
              <a:off x="1687945" y="3392571"/>
              <a:ext cx="1863219" cy="1371604"/>
            </a:xfrm>
            <a:prstGeom prst="line">
              <a:avLst/>
            </a:prstGeom>
            <a:ln w="2540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endCxn id="5" idx="3"/>
            </p:cNvCxnSpPr>
            <p:nvPr/>
          </p:nvCxnSpPr>
          <p:spPr>
            <a:xfrm flipV="1">
              <a:off x="1687946" y="3392571"/>
              <a:ext cx="3463418" cy="1371600"/>
            </a:xfrm>
            <a:prstGeom prst="line">
              <a:avLst/>
            </a:prstGeom>
            <a:ln w="2540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5" idx="5"/>
            </p:cNvCxnSpPr>
            <p:nvPr/>
          </p:nvCxnSpPr>
          <p:spPr>
            <a:xfrm rot="16200000" flipH="1">
              <a:off x="1542129" y="3704932"/>
              <a:ext cx="1333504" cy="784981"/>
            </a:xfrm>
            <a:prstGeom prst="line">
              <a:avLst/>
            </a:prstGeom>
            <a:ln w="2540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cxnSpLocks/>
              <a:stCxn id="6" idx="4"/>
            </p:cNvCxnSpPr>
            <p:nvPr/>
          </p:nvCxnSpPr>
          <p:spPr>
            <a:xfrm flipH="1">
              <a:off x="2627817" y="3467201"/>
              <a:ext cx="67758" cy="1290113"/>
            </a:xfrm>
            <a:prstGeom prst="line">
              <a:avLst/>
            </a:prstGeom>
            <a:ln w="2540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2440234" y="3582287"/>
              <a:ext cx="1343025" cy="1020742"/>
            </a:xfrm>
            <a:prstGeom prst="line">
              <a:avLst/>
            </a:prstGeom>
            <a:ln w="2540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5" idx="3"/>
            </p:cNvCxnSpPr>
            <p:nvPr/>
          </p:nvCxnSpPr>
          <p:spPr>
            <a:xfrm rot="5400000">
              <a:off x="3190569" y="2803378"/>
              <a:ext cx="1371603" cy="2549988"/>
            </a:xfrm>
            <a:prstGeom prst="line">
              <a:avLst/>
            </a:prstGeom>
            <a:ln w="2540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5" idx="5"/>
            </p:cNvCxnSpPr>
            <p:nvPr/>
          </p:nvCxnSpPr>
          <p:spPr>
            <a:xfrm rot="16200000" flipH="1">
              <a:off x="2052504" y="3194557"/>
              <a:ext cx="1333500" cy="1805727"/>
            </a:xfrm>
            <a:prstGeom prst="line">
              <a:avLst/>
            </a:prstGeom>
            <a:ln w="2540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6" idx="5"/>
            </p:cNvCxnSpPr>
            <p:nvPr/>
          </p:nvCxnSpPr>
          <p:spPr>
            <a:xfrm rot="16200000" flipH="1">
              <a:off x="2549816" y="3691867"/>
              <a:ext cx="1352765" cy="791839"/>
            </a:xfrm>
            <a:prstGeom prst="line">
              <a:avLst/>
            </a:prstGeom>
            <a:ln w="2540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cxnSpLocks/>
              <a:stCxn id="4" idx="4"/>
            </p:cNvCxnSpPr>
            <p:nvPr/>
          </p:nvCxnSpPr>
          <p:spPr>
            <a:xfrm flipH="1">
              <a:off x="3662623" y="3448367"/>
              <a:ext cx="23245" cy="1322659"/>
            </a:xfrm>
            <a:prstGeom prst="line">
              <a:avLst/>
            </a:prstGeom>
            <a:ln w="2540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5" idx="3"/>
            </p:cNvCxnSpPr>
            <p:nvPr/>
          </p:nvCxnSpPr>
          <p:spPr>
            <a:xfrm rot="5400000">
              <a:off x="3700942" y="3313749"/>
              <a:ext cx="1371600" cy="1529244"/>
            </a:xfrm>
            <a:prstGeom prst="line">
              <a:avLst/>
            </a:prstGeom>
            <a:ln w="2540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5" idx="4"/>
              <a:endCxn id="5" idx="4"/>
            </p:cNvCxnSpPr>
            <p:nvPr/>
          </p:nvCxnSpPr>
          <p:spPr>
            <a:xfrm rot="5400000">
              <a:off x="5286068" y="3448367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cxnSpLocks/>
              <a:stCxn id="5" idx="4"/>
            </p:cNvCxnSpPr>
            <p:nvPr/>
          </p:nvCxnSpPr>
          <p:spPr>
            <a:xfrm flipH="1">
              <a:off x="5266451" y="3448367"/>
              <a:ext cx="19617" cy="1277703"/>
            </a:xfrm>
            <a:prstGeom prst="line">
              <a:avLst/>
            </a:prstGeom>
            <a:ln w="2540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792070" y="3423815"/>
              <a:ext cx="1465730" cy="1295400"/>
            </a:xfrm>
            <a:prstGeom prst="line">
              <a:avLst/>
            </a:prstGeom>
            <a:ln w="2540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6" idx="5"/>
            </p:cNvCxnSpPr>
            <p:nvPr/>
          </p:nvCxnSpPr>
          <p:spPr>
            <a:xfrm rot="16200000" flipH="1">
              <a:off x="3390135" y="2851548"/>
              <a:ext cx="1307810" cy="2427523"/>
            </a:xfrm>
            <a:prstGeom prst="line">
              <a:avLst/>
            </a:prstGeom>
            <a:ln w="2540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5" idx="5"/>
            </p:cNvCxnSpPr>
            <p:nvPr/>
          </p:nvCxnSpPr>
          <p:spPr>
            <a:xfrm rot="16200000" flipH="1">
              <a:off x="2892823" y="2354238"/>
              <a:ext cx="1288544" cy="3441409"/>
            </a:xfrm>
            <a:prstGeom prst="line">
              <a:avLst/>
            </a:prstGeom>
            <a:ln w="2540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25" idx="0"/>
            </p:cNvCxnSpPr>
            <p:nvPr/>
          </p:nvCxnSpPr>
          <p:spPr>
            <a:xfrm rot="5400000" flipH="1" flipV="1">
              <a:off x="1539479" y="2956999"/>
              <a:ext cx="290676" cy="6260"/>
            </a:xfrm>
            <a:prstGeom prst="line">
              <a:avLst/>
            </a:prstGeom>
            <a:ln w="2540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 flipH="1" flipV="1">
              <a:off x="2553368" y="2937733"/>
              <a:ext cx="290676" cy="6260"/>
            </a:xfrm>
            <a:prstGeom prst="line">
              <a:avLst/>
            </a:prstGeom>
            <a:ln w="2540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 flipH="1" flipV="1">
              <a:off x="3543661" y="2918899"/>
              <a:ext cx="290676" cy="6260"/>
            </a:xfrm>
            <a:prstGeom prst="line">
              <a:avLst/>
            </a:prstGeom>
            <a:ln w="2540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 flipH="1" flipV="1">
              <a:off x="5143861" y="2918899"/>
              <a:ext cx="290676" cy="6260"/>
            </a:xfrm>
            <a:prstGeom prst="line">
              <a:avLst/>
            </a:prstGeom>
            <a:ln w="2540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9" name="Object 15"/>
            <p:cNvGraphicFramePr>
              <a:graphicFrameLocks noChangeAspect="1"/>
            </p:cNvGraphicFramePr>
            <p:nvPr/>
          </p:nvGraphicFramePr>
          <p:xfrm>
            <a:off x="1566863" y="2422525"/>
            <a:ext cx="244475" cy="365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9941" name="Equation" r:id="rId21" imgW="152280" imgH="228600" progId="Equation.DSMT4">
                    <p:embed/>
                  </p:oleObj>
                </mc:Choice>
                <mc:Fallback>
                  <p:oleObj name="Equation" r:id="rId21" imgW="152280" imgH="228600" progId="Equation.DSMT4">
                    <p:embed/>
                    <p:pic>
                      <p:nvPicPr>
                        <p:cNvPr id="49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6863" y="2422525"/>
                          <a:ext cx="244475" cy="365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16"/>
            <p:cNvGraphicFramePr>
              <a:graphicFrameLocks noChangeAspect="1"/>
            </p:cNvGraphicFramePr>
            <p:nvPr/>
          </p:nvGraphicFramePr>
          <p:xfrm>
            <a:off x="2560638" y="2422525"/>
            <a:ext cx="265112" cy="365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9942" name="Equation" r:id="rId23" imgW="164880" imgH="228600" progId="Equation.DSMT4">
                    <p:embed/>
                  </p:oleObj>
                </mc:Choice>
                <mc:Fallback>
                  <p:oleObj name="Equation" r:id="rId23" imgW="164880" imgH="228600" progId="Equation.DSMT4">
                    <p:embed/>
                    <p:pic>
                      <p:nvPicPr>
                        <p:cNvPr id="5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0638" y="2422525"/>
                          <a:ext cx="265112" cy="365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Object 18"/>
            <p:cNvGraphicFramePr>
              <a:graphicFrameLocks noChangeAspect="1"/>
            </p:cNvGraphicFramePr>
            <p:nvPr/>
          </p:nvGraphicFramePr>
          <p:xfrm>
            <a:off x="5170488" y="2447925"/>
            <a:ext cx="244475" cy="366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9943" name="Equation" r:id="rId25" imgW="152280" imgH="228600" progId="Equation.DSMT4">
                    <p:embed/>
                  </p:oleObj>
                </mc:Choice>
                <mc:Fallback>
                  <p:oleObj name="Equation" r:id="rId25" imgW="152280" imgH="228600" progId="Equation.DSMT4">
                    <p:embed/>
                    <p:pic>
                      <p:nvPicPr>
                        <p:cNvPr id="52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0488" y="2447925"/>
                          <a:ext cx="244475" cy="3667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Object 19"/>
            <p:cNvGraphicFramePr>
              <a:graphicFrameLocks noChangeAspect="1"/>
            </p:cNvGraphicFramePr>
            <p:nvPr/>
          </p:nvGraphicFramePr>
          <p:xfrm>
            <a:off x="5275263" y="3797300"/>
            <a:ext cx="407987" cy="366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9944" name="Equation" r:id="rId27" imgW="253800" imgH="228600" progId="Equation.DSMT4">
                    <p:embed/>
                  </p:oleObj>
                </mc:Choice>
                <mc:Fallback>
                  <p:oleObj name="Equation" r:id="rId27" imgW="253800" imgH="228600" progId="Equation.DSMT4">
                    <p:embed/>
                    <p:pic>
                      <p:nvPicPr>
                        <p:cNvPr id="53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5263" y="3797300"/>
                          <a:ext cx="407987" cy="3667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Object 20"/>
            <p:cNvGraphicFramePr>
              <a:graphicFrameLocks noChangeAspect="1"/>
            </p:cNvGraphicFramePr>
            <p:nvPr/>
          </p:nvGraphicFramePr>
          <p:xfrm>
            <a:off x="1320378" y="3763621"/>
            <a:ext cx="346075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9945" name="Equation" r:id="rId29" imgW="215640" imgH="215640" progId="Equation.3">
                    <p:embed/>
                  </p:oleObj>
                </mc:Choice>
                <mc:Fallback>
                  <p:oleObj name="Equation" r:id="rId29" imgW="215640" imgH="215640" progId="Equation.3">
                    <p:embed/>
                    <p:pic>
                      <p:nvPicPr>
                        <p:cNvPr id="54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0378" y="3763621"/>
                          <a:ext cx="346075" cy="3460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052BF3A-BD96-45A8-89C7-550E95FC4C92}"/>
                </a:ext>
              </a:extLst>
            </p:cNvPr>
            <p:cNvSpPr/>
            <p:nvPr/>
          </p:nvSpPr>
          <p:spPr>
            <a:xfrm>
              <a:off x="1508419" y="4541144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33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7CB9C66-D57F-4FDD-9CFF-D92530F432E4}"/>
                </a:ext>
              </a:extLst>
            </p:cNvPr>
            <p:cNvSpPr/>
            <p:nvPr/>
          </p:nvSpPr>
          <p:spPr>
            <a:xfrm>
              <a:off x="2437317" y="4541144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33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67AAF1B-1739-41B9-8226-D13A0B149E08}"/>
                </a:ext>
              </a:extLst>
            </p:cNvPr>
            <p:cNvSpPr/>
            <p:nvPr/>
          </p:nvSpPr>
          <p:spPr>
            <a:xfrm>
              <a:off x="3444841" y="4560242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33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78D2DC3-8983-496F-BC5C-63679C3856E7}"/>
                </a:ext>
              </a:extLst>
            </p:cNvPr>
            <p:cNvSpPr/>
            <p:nvPr/>
          </p:nvSpPr>
          <p:spPr>
            <a:xfrm>
              <a:off x="5045010" y="4554873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33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0067C0D-3864-4BD0-87FD-474FA9CE6DDC}"/>
                </a:ext>
              </a:extLst>
            </p:cNvPr>
            <p:cNvSpPr txBox="1"/>
            <p:nvPr/>
          </p:nvSpPr>
          <p:spPr>
            <a:xfrm>
              <a:off x="5079597" y="452838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30F7380-E293-4392-ACCF-4F42AEEAA833}"/>
                </a:ext>
              </a:extLst>
            </p:cNvPr>
            <p:cNvSpPr txBox="1"/>
            <p:nvPr/>
          </p:nvSpPr>
          <p:spPr>
            <a:xfrm>
              <a:off x="1549649" y="451318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B9D41C0-A093-4794-88B0-97E13278BF79}"/>
                </a:ext>
              </a:extLst>
            </p:cNvPr>
            <p:cNvSpPr txBox="1"/>
            <p:nvPr/>
          </p:nvSpPr>
          <p:spPr>
            <a:xfrm>
              <a:off x="2474389" y="452601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58291D7-5A53-44C7-A147-B7EF35DDC5CA}"/>
                </a:ext>
              </a:extLst>
            </p:cNvPr>
            <p:cNvSpPr txBox="1"/>
            <p:nvPr/>
          </p:nvSpPr>
          <p:spPr>
            <a:xfrm>
              <a:off x="3496122" y="454519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0C1516FB-D6B6-4072-B106-FA7114F92D93}"/>
              </a:ext>
            </a:extLst>
          </p:cNvPr>
          <p:cNvSpPr txBox="1"/>
          <p:nvPr/>
        </p:nvSpPr>
        <p:spPr>
          <a:xfrm>
            <a:off x="932807" y="5715483"/>
            <a:ext cx="5125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RBMs are used to infer latent (hidden) variables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C0A4BBD-CE27-478E-B48D-4AD7A8F8892D}"/>
              </a:ext>
            </a:extLst>
          </p:cNvPr>
          <p:cNvGrpSpPr/>
          <p:nvPr/>
        </p:nvGrpSpPr>
        <p:grpSpPr>
          <a:xfrm>
            <a:off x="6460907" y="2419916"/>
            <a:ext cx="2266635" cy="2991747"/>
            <a:chOff x="6460907" y="2419916"/>
            <a:chExt cx="2266635" cy="299174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7AF32BB-76AD-45A8-B365-96B7601C3AF7}"/>
                </a:ext>
              </a:extLst>
            </p:cNvPr>
            <p:cNvSpPr/>
            <p:nvPr/>
          </p:nvSpPr>
          <p:spPr>
            <a:xfrm>
              <a:off x="6460907" y="2948918"/>
              <a:ext cx="2266383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2730CE0-BE90-4B65-9852-94968C1EF010}"/>
                </a:ext>
              </a:extLst>
            </p:cNvPr>
            <p:cNvSpPr/>
            <p:nvPr/>
          </p:nvSpPr>
          <p:spPr>
            <a:xfrm>
              <a:off x="6461159" y="4528714"/>
              <a:ext cx="2266383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3CF2D13-6E84-4FDA-91CD-67DD708AA9F4}"/>
                </a:ext>
              </a:extLst>
            </p:cNvPr>
            <p:cNvSpPr txBox="1"/>
            <p:nvPr/>
          </p:nvSpPr>
          <p:spPr>
            <a:xfrm>
              <a:off x="7502676" y="4564114"/>
              <a:ext cx="2984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E198905-F8D9-4175-9469-4A77B55B590D}"/>
                </a:ext>
              </a:extLst>
            </p:cNvPr>
            <p:cNvSpPr txBox="1"/>
            <p:nvPr/>
          </p:nvSpPr>
          <p:spPr>
            <a:xfrm>
              <a:off x="7402379" y="2977463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77" name="Arrow: Up-Down 76">
              <a:extLst>
                <a:ext uri="{FF2B5EF4-FFF2-40B4-BE49-F238E27FC236}">
                  <a16:creationId xmlns:a16="http://schemas.microsoft.com/office/drawing/2014/main" id="{35FCB6F9-9810-4774-A4FF-C6ECEBBC8027}"/>
                </a:ext>
              </a:extLst>
            </p:cNvPr>
            <p:cNvSpPr/>
            <p:nvPr/>
          </p:nvSpPr>
          <p:spPr>
            <a:xfrm>
              <a:off x="7402379" y="3507378"/>
              <a:ext cx="483735" cy="931488"/>
            </a:xfrm>
            <a:prstGeom prst="upDownArrow">
              <a:avLst/>
            </a:prstGeom>
            <a:solidFill>
              <a:schemeClr val="accent6">
                <a:lumMod val="75000"/>
              </a:schemeClr>
            </a:solidFill>
            <a:ln w="38100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EC53074-DDBC-4A1C-8D22-05E5F0FE9A02}"/>
                </a:ext>
              </a:extLst>
            </p:cNvPr>
            <p:cNvSpPr txBox="1"/>
            <p:nvPr/>
          </p:nvSpPr>
          <p:spPr>
            <a:xfrm>
              <a:off x="6583699" y="2419916"/>
              <a:ext cx="2121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[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….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9A20EF6-3A26-44AF-A7DB-2AAC89AA4E97}"/>
                </a:ext>
              </a:extLst>
            </p:cNvPr>
            <p:cNvSpPr txBox="1"/>
            <p:nvPr/>
          </p:nvSpPr>
          <p:spPr>
            <a:xfrm>
              <a:off x="6606197" y="5011553"/>
              <a:ext cx="19575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[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…. </a:t>
              </a:r>
              <a:r>
                <a:rPr lang="en-US" sz="20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0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2D2291C-6F1F-4BF3-A011-A0E977A4B937}"/>
                </a:ext>
              </a:extLst>
            </p:cNvPr>
            <p:cNvSpPr txBox="1"/>
            <p:nvPr/>
          </p:nvSpPr>
          <p:spPr>
            <a:xfrm>
              <a:off x="7886963" y="3736603"/>
              <a:ext cx="412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</a:p>
          </p:txBody>
        </p: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D5CA5FB0-75B5-47F4-9204-18F6AE25A6C9}"/>
              </a:ext>
            </a:extLst>
          </p:cNvPr>
          <p:cNvSpPr/>
          <p:nvPr/>
        </p:nvSpPr>
        <p:spPr>
          <a:xfrm>
            <a:off x="582578" y="6439503"/>
            <a:ext cx="648652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</a:rPr>
              <a:t>https://towardsdatascience.com/deep-learning-meets-physics-restricted-boltzmann-machines-part-i-6df5c4918c15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C856FF3-467C-4E3F-915D-F36A80222F04}"/>
              </a:ext>
            </a:extLst>
          </p:cNvPr>
          <p:cNvSpPr txBox="1"/>
          <p:nvPr/>
        </p:nvSpPr>
        <p:spPr>
          <a:xfrm>
            <a:off x="582578" y="6189377"/>
            <a:ext cx="2488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 nice introduction, see:</a:t>
            </a:r>
          </a:p>
        </p:txBody>
      </p:sp>
    </p:spTree>
    <p:extLst>
      <p:ext uri="{BB962C8B-B14F-4D97-AF65-F5344CB8AC3E}">
        <p14:creationId xmlns:p14="http://schemas.microsoft.com/office/powerpoint/2010/main" val="560082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020B8DA3-2125-4179-BC2C-B3658E613C7F}"/>
              </a:ext>
            </a:extLst>
          </p:cNvPr>
          <p:cNvSpPr/>
          <p:nvPr/>
        </p:nvSpPr>
        <p:spPr>
          <a:xfrm>
            <a:off x="4572000" y="1335676"/>
            <a:ext cx="4481844" cy="27029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B17523D0-995B-42CB-BBF4-F19265B3B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8642" y="774315"/>
            <a:ext cx="25603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(0/1) RBM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C799217-44EE-49FE-9F30-63A60254DB94}"/>
              </a:ext>
            </a:extLst>
          </p:cNvPr>
          <p:cNvGrpSpPr/>
          <p:nvPr/>
        </p:nvGrpSpPr>
        <p:grpSpPr>
          <a:xfrm>
            <a:off x="213610" y="2066409"/>
            <a:ext cx="4362872" cy="2922032"/>
            <a:chOff x="1320378" y="2422525"/>
            <a:chExt cx="4362872" cy="292203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E170F21-B9C0-4E36-8350-30B7C9A0F5BA}"/>
                </a:ext>
              </a:extLst>
            </p:cNvPr>
            <p:cNvSpPr/>
            <p:nvPr/>
          </p:nvSpPr>
          <p:spPr>
            <a:xfrm>
              <a:off x="3495368" y="3067367"/>
              <a:ext cx="381000" cy="381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33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D416FEE-265B-42F0-94FF-A7F220FD63A9}"/>
                </a:ext>
              </a:extLst>
            </p:cNvPr>
            <p:cNvSpPr/>
            <p:nvPr/>
          </p:nvSpPr>
          <p:spPr>
            <a:xfrm>
              <a:off x="5095568" y="3067367"/>
              <a:ext cx="381000" cy="381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33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3A8842C-153D-485E-A729-AC4E99C574C0}"/>
                </a:ext>
              </a:extLst>
            </p:cNvPr>
            <p:cNvSpPr/>
            <p:nvPr/>
          </p:nvSpPr>
          <p:spPr>
            <a:xfrm>
              <a:off x="2505075" y="3086201"/>
              <a:ext cx="381000" cy="381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33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3F5F78B0-CACE-4836-B045-AFC254DD9235}"/>
                </a:ext>
              </a:extLst>
            </p:cNvPr>
            <p:cNvSpPr/>
            <p:nvPr/>
          </p:nvSpPr>
          <p:spPr>
            <a:xfrm>
              <a:off x="4028768" y="3219767"/>
              <a:ext cx="76200" cy="76200"/>
            </a:xfrm>
            <a:prstGeom prst="flowChartConnector">
              <a:avLst/>
            </a:prstGeom>
            <a:solidFill>
              <a:srgbClr val="333399"/>
            </a:solidFill>
            <a:ln w="0">
              <a:solidFill>
                <a:srgbClr val="33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5F4576E4-2026-48F3-81C5-1A9E3B2FC929}"/>
                </a:ext>
              </a:extLst>
            </p:cNvPr>
            <p:cNvSpPr/>
            <p:nvPr/>
          </p:nvSpPr>
          <p:spPr>
            <a:xfrm>
              <a:off x="4181168" y="3219767"/>
              <a:ext cx="76200" cy="76200"/>
            </a:xfrm>
            <a:prstGeom prst="flowChartConnector">
              <a:avLst/>
            </a:prstGeom>
            <a:solidFill>
              <a:srgbClr val="333399"/>
            </a:solidFill>
            <a:ln w="0">
              <a:solidFill>
                <a:srgbClr val="33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EF8CC136-36BF-4548-A513-33A10CE70069}"/>
                </a:ext>
              </a:extLst>
            </p:cNvPr>
            <p:cNvSpPr/>
            <p:nvPr/>
          </p:nvSpPr>
          <p:spPr>
            <a:xfrm>
              <a:off x="4333568" y="3219767"/>
              <a:ext cx="76200" cy="76200"/>
            </a:xfrm>
            <a:prstGeom prst="flowChartConnector">
              <a:avLst/>
            </a:prstGeom>
            <a:solidFill>
              <a:srgbClr val="333399"/>
            </a:solidFill>
            <a:ln w="0">
              <a:solidFill>
                <a:srgbClr val="33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8DF27824-C661-4F70-AE3E-883379355AE8}"/>
                </a:ext>
              </a:extLst>
            </p:cNvPr>
            <p:cNvSpPr/>
            <p:nvPr/>
          </p:nvSpPr>
          <p:spPr>
            <a:xfrm>
              <a:off x="4485968" y="3219767"/>
              <a:ext cx="76200" cy="76200"/>
            </a:xfrm>
            <a:prstGeom prst="flowChartConnector">
              <a:avLst/>
            </a:prstGeom>
            <a:solidFill>
              <a:srgbClr val="333399"/>
            </a:solidFill>
            <a:ln w="0">
              <a:solidFill>
                <a:srgbClr val="33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FE024AFB-B363-461A-95DA-68F92960A95A}"/>
                </a:ext>
              </a:extLst>
            </p:cNvPr>
            <p:cNvSpPr/>
            <p:nvPr/>
          </p:nvSpPr>
          <p:spPr>
            <a:xfrm>
              <a:off x="4638368" y="3219767"/>
              <a:ext cx="76200" cy="76200"/>
            </a:xfrm>
            <a:prstGeom prst="flowChartConnector">
              <a:avLst/>
            </a:prstGeom>
            <a:solidFill>
              <a:srgbClr val="333399"/>
            </a:solidFill>
            <a:ln w="0">
              <a:solidFill>
                <a:srgbClr val="33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C983D472-4F80-4EEB-832B-CAEE3CA55C24}"/>
                </a:ext>
              </a:extLst>
            </p:cNvPr>
            <p:cNvSpPr/>
            <p:nvPr/>
          </p:nvSpPr>
          <p:spPr>
            <a:xfrm>
              <a:off x="4790768" y="3219767"/>
              <a:ext cx="76200" cy="76200"/>
            </a:xfrm>
            <a:prstGeom prst="flowChartConnector">
              <a:avLst/>
            </a:prstGeom>
            <a:solidFill>
              <a:srgbClr val="333399"/>
            </a:solidFill>
            <a:ln w="0">
              <a:solidFill>
                <a:srgbClr val="33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3" name="Object 5">
              <a:extLst>
                <a:ext uri="{FF2B5EF4-FFF2-40B4-BE49-F238E27FC236}">
                  <a16:creationId xmlns:a16="http://schemas.microsoft.com/office/drawing/2014/main" id="{5E5556A2-E702-435D-8C71-39359084CF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01372" y="3132256"/>
            <a:ext cx="203200" cy="263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1051" name="Equation" r:id="rId3" imgW="126720" imgH="164880" progId="Equation.3">
                    <p:embed/>
                  </p:oleObj>
                </mc:Choice>
                <mc:Fallback>
                  <p:oleObj name="Equation" r:id="rId3" imgW="126720" imgH="164880" progId="Equation.3">
                    <p:embed/>
                    <p:pic>
                      <p:nvPicPr>
                        <p:cNvPr id="13" name="Object 5">
                          <a:extLst>
                            <a:ext uri="{FF2B5EF4-FFF2-40B4-BE49-F238E27FC236}">
                              <a16:creationId xmlns:a16="http://schemas.microsoft.com/office/drawing/2014/main" id="{5E5556A2-E702-435D-8C71-39359084CF0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1372" y="3132256"/>
                          <a:ext cx="203200" cy="2635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6">
              <a:extLst>
                <a:ext uri="{FF2B5EF4-FFF2-40B4-BE49-F238E27FC236}">
                  <a16:creationId xmlns:a16="http://schemas.microsoft.com/office/drawing/2014/main" id="{9FC7F492-7D3B-43EB-B6D2-65C27038F6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22117" y="3127965"/>
            <a:ext cx="182563" cy="284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1052" name="Equation" r:id="rId5" imgW="114120" imgH="177480" progId="Equation.3">
                    <p:embed/>
                  </p:oleObj>
                </mc:Choice>
                <mc:Fallback>
                  <p:oleObj name="Equation" r:id="rId5" imgW="114120" imgH="177480" progId="Equation.3">
                    <p:embed/>
                    <p:pic>
                      <p:nvPicPr>
                        <p:cNvPr id="14" name="Object 6">
                          <a:extLst>
                            <a:ext uri="{FF2B5EF4-FFF2-40B4-BE49-F238E27FC236}">
                              <a16:creationId xmlns:a16="http://schemas.microsoft.com/office/drawing/2014/main" id="{9FC7F492-7D3B-43EB-B6D2-65C27038F66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2117" y="3127965"/>
                          <a:ext cx="182563" cy="2841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7">
              <a:extLst>
                <a:ext uri="{FF2B5EF4-FFF2-40B4-BE49-F238E27FC236}">
                  <a16:creationId xmlns:a16="http://schemas.microsoft.com/office/drawing/2014/main" id="{07837A0C-CF46-4ED1-888E-44239A24E1E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37150" y="3167063"/>
            <a:ext cx="263525" cy="222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1053" name="Equation" r:id="rId7" imgW="164880" imgH="139680" progId="Equation.DSMT4">
                    <p:embed/>
                  </p:oleObj>
                </mc:Choice>
                <mc:Fallback>
                  <p:oleObj name="Equation" r:id="rId7" imgW="164880" imgH="139680" progId="Equation.DSMT4">
                    <p:embed/>
                    <p:pic>
                      <p:nvPicPr>
                        <p:cNvPr id="15" name="Object 7">
                          <a:extLst>
                            <a:ext uri="{FF2B5EF4-FFF2-40B4-BE49-F238E27FC236}">
                              <a16:creationId xmlns:a16="http://schemas.microsoft.com/office/drawing/2014/main" id="{07837A0C-CF46-4ED1-888E-44239A24E1E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7150" y="3167063"/>
                          <a:ext cx="263525" cy="222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8">
              <a:extLst>
                <a:ext uri="{FF2B5EF4-FFF2-40B4-BE49-F238E27FC236}">
                  <a16:creationId xmlns:a16="http://schemas.microsoft.com/office/drawing/2014/main" id="{F5375B94-B34E-4FD7-8B22-67C8C112349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84450" y="4937125"/>
            <a:ext cx="244475" cy="365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1054" name="Equation" r:id="rId9" imgW="152280" imgH="228600" progId="Equation.DSMT4">
                    <p:embed/>
                  </p:oleObj>
                </mc:Choice>
                <mc:Fallback>
                  <p:oleObj name="Equation" r:id="rId9" imgW="152280" imgH="228600" progId="Equation.DSMT4">
                    <p:embed/>
                    <p:pic>
                      <p:nvPicPr>
                        <p:cNvPr id="16" name="Object 8">
                          <a:extLst>
                            <a:ext uri="{FF2B5EF4-FFF2-40B4-BE49-F238E27FC236}">
                              <a16:creationId xmlns:a16="http://schemas.microsoft.com/office/drawing/2014/main" id="{F5375B94-B34E-4FD7-8B22-67C8C112349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4450" y="4937125"/>
                          <a:ext cx="244475" cy="365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1">
              <a:extLst>
                <a:ext uri="{FF2B5EF4-FFF2-40B4-BE49-F238E27FC236}">
                  <a16:creationId xmlns:a16="http://schemas.microsoft.com/office/drawing/2014/main" id="{9299AF0D-F7D5-409F-88DB-1DF6FFEBBB5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04541" y="4981020"/>
            <a:ext cx="261937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1055" name="Equation" r:id="rId11" imgW="164880" imgH="228600" progId="Equation.DSMT4">
                    <p:embed/>
                  </p:oleObj>
                </mc:Choice>
                <mc:Fallback>
                  <p:oleObj name="Equation" r:id="rId11" imgW="164880" imgH="228600" progId="Equation.DSMT4">
                    <p:embed/>
                    <p:pic>
                      <p:nvPicPr>
                        <p:cNvPr id="17" name="Object 11">
                          <a:extLst>
                            <a:ext uri="{FF2B5EF4-FFF2-40B4-BE49-F238E27FC236}">
                              <a16:creationId xmlns:a16="http://schemas.microsoft.com/office/drawing/2014/main" id="{9299AF0D-F7D5-409F-88DB-1DF6FFEBBB5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4541" y="4981020"/>
                          <a:ext cx="261937" cy="3635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5659E0F1-1583-462A-BE9D-0E4459909AA9}"/>
                </a:ext>
              </a:extLst>
            </p:cNvPr>
            <p:cNvSpPr/>
            <p:nvPr/>
          </p:nvSpPr>
          <p:spPr>
            <a:xfrm>
              <a:off x="3983291" y="5011553"/>
              <a:ext cx="76200" cy="76200"/>
            </a:xfrm>
            <a:prstGeom prst="flowChartConnector">
              <a:avLst/>
            </a:prstGeom>
            <a:solidFill>
              <a:srgbClr val="333399"/>
            </a:solidFill>
            <a:ln w="0">
              <a:solidFill>
                <a:srgbClr val="33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04213CA3-19FE-4315-A25F-F22F034CC259}"/>
                </a:ext>
              </a:extLst>
            </p:cNvPr>
            <p:cNvSpPr/>
            <p:nvPr/>
          </p:nvSpPr>
          <p:spPr>
            <a:xfrm>
              <a:off x="4135691" y="5011553"/>
              <a:ext cx="76200" cy="76200"/>
            </a:xfrm>
            <a:prstGeom prst="flowChartConnector">
              <a:avLst/>
            </a:prstGeom>
            <a:solidFill>
              <a:srgbClr val="333399"/>
            </a:solidFill>
            <a:ln w="0">
              <a:solidFill>
                <a:srgbClr val="33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FC78546B-AB1C-49EC-92F1-4C3D450C4501}"/>
                </a:ext>
              </a:extLst>
            </p:cNvPr>
            <p:cNvSpPr/>
            <p:nvPr/>
          </p:nvSpPr>
          <p:spPr>
            <a:xfrm>
              <a:off x="4288091" y="5011553"/>
              <a:ext cx="76200" cy="76200"/>
            </a:xfrm>
            <a:prstGeom prst="flowChartConnector">
              <a:avLst/>
            </a:prstGeom>
            <a:solidFill>
              <a:srgbClr val="333399"/>
            </a:solidFill>
            <a:ln w="0">
              <a:solidFill>
                <a:srgbClr val="33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8BE15981-4337-4FF9-87B6-EB5519C6D402}"/>
                </a:ext>
              </a:extLst>
            </p:cNvPr>
            <p:cNvSpPr/>
            <p:nvPr/>
          </p:nvSpPr>
          <p:spPr>
            <a:xfrm>
              <a:off x="4440491" y="5011553"/>
              <a:ext cx="76200" cy="76200"/>
            </a:xfrm>
            <a:prstGeom prst="flowChartConnector">
              <a:avLst/>
            </a:prstGeom>
            <a:solidFill>
              <a:srgbClr val="333399"/>
            </a:solidFill>
            <a:ln w="0">
              <a:solidFill>
                <a:srgbClr val="33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7E5EBDD8-22A2-4DDE-BD09-446AD9DC61BC}"/>
                </a:ext>
              </a:extLst>
            </p:cNvPr>
            <p:cNvSpPr/>
            <p:nvPr/>
          </p:nvSpPr>
          <p:spPr>
            <a:xfrm>
              <a:off x="4592891" y="5011553"/>
              <a:ext cx="76200" cy="76200"/>
            </a:xfrm>
            <a:prstGeom prst="flowChartConnector">
              <a:avLst/>
            </a:prstGeom>
            <a:solidFill>
              <a:srgbClr val="333399"/>
            </a:solidFill>
            <a:ln w="0">
              <a:solidFill>
                <a:srgbClr val="33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6E998C56-C733-4A54-A7C1-FBAB829B8022}"/>
                </a:ext>
              </a:extLst>
            </p:cNvPr>
            <p:cNvSpPr/>
            <p:nvPr/>
          </p:nvSpPr>
          <p:spPr>
            <a:xfrm>
              <a:off x="4745291" y="5011553"/>
              <a:ext cx="76200" cy="76200"/>
            </a:xfrm>
            <a:prstGeom prst="flowChartConnector">
              <a:avLst/>
            </a:prstGeom>
            <a:solidFill>
              <a:srgbClr val="333399"/>
            </a:solidFill>
            <a:ln w="0">
              <a:solidFill>
                <a:srgbClr val="33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4" name="Object 11">
              <a:extLst>
                <a:ext uri="{FF2B5EF4-FFF2-40B4-BE49-F238E27FC236}">
                  <a16:creationId xmlns:a16="http://schemas.microsoft.com/office/drawing/2014/main" id="{B65D06FE-3F31-4C97-972A-42763CF9CC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9175" y="4946650"/>
            <a:ext cx="244475" cy="365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1056" name="Equation" r:id="rId13" imgW="152280" imgH="228600" progId="Equation.DSMT4">
                    <p:embed/>
                  </p:oleObj>
                </mc:Choice>
                <mc:Fallback>
                  <p:oleObj name="Equation" r:id="rId13" imgW="152280" imgH="228600" progId="Equation.DSMT4">
                    <p:embed/>
                    <p:pic>
                      <p:nvPicPr>
                        <p:cNvPr id="24" name="Object 11">
                          <a:extLst>
                            <a:ext uri="{FF2B5EF4-FFF2-40B4-BE49-F238E27FC236}">
                              <a16:creationId xmlns:a16="http://schemas.microsoft.com/office/drawing/2014/main" id="{B65D06FE-3F31-4C97-972A-42763CF9CC0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9175" y="4946650"/>
                          <a:ext cx="244475" cy="365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2552850-C99A-444C-BDC9-63583485D5C3}"/>
                </a:ext>
              </a:extLst>
            </p:cNvPr>
            <p:cNvSpPr/>
            <p:nvPr/>
          </p:nvSpPr>
          <p:spPr>
            <a:xfrm>
              <a:off x="1491187" y="3105467"/>
              <a:ext cx="381000" cy="381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33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6" name="Object 13">
              <a:extLst>
                <a:ext uri="{FF2B5EF4-FFF2-40B4-BE49-F238E27FC236}">
                  <a16:creationId xmlns:a16="http://schemas.microsoft.com/office/drawing/2014/main" id="{1CA69179-BFBB-42D5-9E30-B8F0C284F5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15082" y="3160559"/>
            <a:ext cx="141288" cy="263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1057" name="Equation" r:id="rId15" imgW="88560" imgH="164880" progId="Equation.3">
                    <p:embed/>
                  </p:oleObj>
                </mc:Choice>
                <mc:Fallback>
                  <p:oleObj name="Equation" r:id="rId15" imgW="88560" imgH="164880" progId="Equation.3">
                    <p:embed/>
                    <p:pic>
                      <p:nvPicPr>
                        <p:cNvPr id="26" name="Object 13">
                          <a:extLst>
                            <a:ext uri="{FF2B5EF4-FFF2-40B4-BE49-F238E27FC236}">
                              <a16:creationId xmlns:a16="http://schemas.microsoft.com/office/drawing/2014/main" id="{1CA69179-BFBB-42D5-9E30-B8F0C284F59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5082" y="3160559"/>
                          <a:ext cx="141288" cy="2635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14">
              <a:extLst>
                <a:ext uri="{FF2B5EF4-FFF2-40B4-BE49-F238E27FC236}">
                  <a16:creationId xmlns:a16="http://schemas.microsoft.com/office/drawing/2014/main" id="{2A3FE29A-B8B5-4D44-94F8-0F72A53238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06538" y="4957763"/>
            <a:ext cx="225425" cy="365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1058" name="Equation" r:id="rId17" imgW="139680" imgH="228600" progId="Equation.DSMT4">
                    <p:embed/>
                  </p:oleObj>
                </mc:Choice>
                <mc:Fallback>
                  <p:oleObj name="Equation" r:id="rId17" imgW="139680" imgH="228600" progId="Equation.DSMT4">
                    <p:embed/>
                    <p:pic>
                      <p:nvPicPr>
                        <p:cNvPr id="27" name="Object 14">
                          <a:extLst>
                            <a:ext uri="{FF2B5EF4-FFF2-40B4-BE49-F238E27FC236}">
                              <a16:creationId xmlns:a16="http://schemas.microsoft.com/office/drawing/2014/main" id="{2A3FE29A-B8B5-4D44-94F8-0F72A532384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6538" y="4957763"/>
                          <a:ext cx="225425" cy="365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27E1D5D-16B5-465E-8F30-0A3D274BB168}"/>
                </a:ext>
              </a:extLst>
            </p:cNvPr>
            <p:cNvCxnSpPr>
              <a:endCxn id="25" idx="4"/>
            </p:cNvCxnSpPr>
            <p:nvPr/>
          </p:nvCxnSpPr>
          <p:spPr>
            <a:xfrm rot="16200000" flipV="1">
              <a:off x="1042835" y="4125319"/>
              <a:ext cx="1277706" cy="2"/>
            </a:xfrm>
            <a:prstGeom prst="line">
              <a:avLst/>
            </a:prstGeom>
            <a:ln w="2540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99623A1-8A93-42AE-BFC2-7182E96263D5}"/>
                </a:ext>
              </a:extLst>
            </p:cNvPr>
            <p:cNvCxnSpPr>
              <a:endCxn id="6" idx="3"/>
            </p:cNvCxnSpPr>
            <p:nvPr/>
          </p:nvCxnSpPr>
          <p:spPr>
            <a:xfrm rot="5400000" flipH="1" flipV="1">
              <a:off x="1448025" y="3651327"/>
              <a:ext cx="1352767" cy="872925"/>
            </a:xfrm>
            <a:prstGeom prst="line">
              <a:avLst/>
            </a:prstGeom>
            <a:ln w="2540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9187258-CEC7-4A80-8D40-054561959BB1}"/>
                </a:ext>
              </a:extLst>
            </p:cNvPr>
            <p:cNvCxnSpPr>
              <a:endCxn id="4" idx="3"/>
            </p:cNvCxnSpPr>
            <p:nvPr/>
          </p:nvCxnSpPr>
          <p:spPr>
            <a:xfrm flipV="1">
              <a:off x="1687945" y="3392571"/>
              <a:ext cx="1863219" cy="1371604"/>
            </a:xfrm>
            <a:prstGeom prst="line">
              <a:avLst/>
            </a:prstGeom>
            <a:ln w="2540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4CAEE81-6A18-4A17-A21F-F659411A47ED}"/>
                </a:ext>
              </a:extLst>
            </p:cNvPr>
            <p:cNvCxnSpPr>
              <a:endCxn id="5" idx="3"/>
            </p:cNvCxnSpPr>
            <p:nvPr/>
          </p:nvCxnSpPr>
          <p:spPr>
            <a:xfrm flipV="1">
              <a:off x="1687946" y="3392571"/>
              <a:ext cx="3463418" cy="1371600"/>
            </a:xfrm>
            <a:prstGeom prst="line">
              <a:avLst/>
            </a:prstGeom>
            <a:ln w="2540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E5FA553-658E-47D5-BF0A-740A7A1C9E97}"/>
                </a:ext>
              </a:extLst>
            </p:cNvPr>
            <p:cNvCxnSpPr>
              <a:stCxn id="25" idx="5"/>
            </p:cNvCxnSpPr>
            <p:nvPr/>
          </p:nvCxnSpPr>
          <p:spPr>
            <a:xfrm rot="16200000" flipH="1">
              <a:off x="1542129" y="3704932"/>
              <a:ext cx="1333504" cy="784981"/>
            </a:xfrm>
            <a:prstGeom prst="line">
              <a:avLst/>
            </a:prstGeom>
            <a:ln w="2540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45F0161-EF40-485B-8A1A-BE5C86AA1EC9}"/>
                </a:ext>
              </a:extLst>
            </p:cNvPr>
            <p:cNvCxnSpPr>
              <a:cxnSpLocks/>
              <a:stCxn id="6" idx="4"/>
            </p:cNvCxnSpPr>
            <p:nvPr/>
          </p:nvCxnSpPr>
          <p:spPr>
            <a:xfrm flipH="1">
              <a:off x="2627817" y="3467201"/>
              <a:ext cx="67758" cy="1290113"/>
            </a:xfrm>
            <a:prstGeom prst="line">
              <a:avLst/>
            </a:prstGeom>
            <a:ln w="2540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BFB45C6-C437-4420-AD5F-BD01DEA7849A}"/>
                </a:ext>
              </a:extLst>
            </p:cNvPr>
            <p:cNvCxnSpPr/>
            <p:nvPr/>
          </p:nvCxnSpPr>
          <p:spPr>
            <a:xfrm rot="5400000">
              <a:off x="2440234" y="3582287"/>
              <a:ext cx="1343025" cy="1020742"/>
            </a:xfrm>
            <a:prstGeom prst="line">
              <a:avLst/>
            </a:prstGeom>
            <a:ln w="2540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1C070BD-EFE4-4E7D-AEBF-7E4E7B94B4D3}"/>
                </a:ext>
              </a:extLst>
            </p:cNvPr>
            <p:cNvCxnSpPr>
              <a:stCxn id="5" idx="3"/>
            </p:cNvCxnSpPr>
            <p:nvPr/>
          </p:nvCxnSpPr>
          <p:spPr>
            <a:xfrm rot="5400000">
              <a:off x="3190569" y="2803378"/>
              <a:ext cx="1371603" cy="2549988"/>
            </a:xfrm>
            <a:prstGeom prst="line">
              <a:avLst/>
            </a:prstGeom>
            <a:ln w="2540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3DCBD2E-6CB2-4604-BD94-CC9AACF991F4}"/>
                </a:ext>
              </a:extLst>
            </p:cNvPr>
            <p:cNvCxnSpPr>
              <a:stCxn id="25" idx="5"/>
            </p:cNvCxnSpPr>
            <p:nvPr/>
          </p:nvCxnSpPr>
          <p:spPr>
            <a:xfrm rot="16200000" flipH="1">
              <a:off x="2052504" y="3194557"/>
              <a:ext cx="1333500" cy="1805727"/>
            </a:xfrm>
            <a:prstGeom prst="line">
              <a:avLst/>
            </a:prstGeom>
            <a:ln w="2540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09D85CE-766D-4F75-BAE6-7146583F364F}"/>
                </a:ext>
              </a:extLst>
            </p:cNvPr>
            <p:cNvCxnSpPr>
              <a:stCxn id="6" idx="5"/>
            </p:cNvCxnSpPr>
            <p:nvPr/>
          </p:nvCxnSpPr>
          <p:spPr>
            <a:xfrm rot="16200000" flipH="1">
              <a:off x="2549816" y="3691867"/>
              <a:ext cx="1352765" cy="791839"/>
            </a:xfrm>
            <a:prstGeom prst="line">
              <a:avLst/>
            </a:prstGeom>
            <a:ln w="2540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F9800FF-C516-4533-8B3C-FB12B9543D66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 flipH="1">
              <a:off x="3662623" y="3448367"/>
              <a:ext cx="23245" cy="1322659"/>
            </a:xfrm>
            <a:prstGeom prst="line">
              <a:avLst/>
            </a:prstGeom>
            <a:ln w="2540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E17D9DB-2207-4B59-9C29-768C3F4F73A2}"/>
                </a:ext>
              </a:extLst>
            </p:cNvPr>
            <p:cNvCxnSpPr>
              <a:stCxn id="5" idx="3"/>
            </p:cNvCxnSpPr>
            <p:nvPr/>
          </p:nvCxnSpPr>
          <p:spPr>
            <a:xfrm rot="5400000">
              <a:off x="3700942" y="3313749"/>
              <a:ext cx="1371600" cy="1529244"/>
            </a:xfrm>
            <a:prstGeom prst="line">
              <a:avLst/>
            </a:prstGeom>
            <a:ln w="2540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2D61062-DF33-4D69-8721-85793F6271BF}"/>
                </a:ext>
              </a:extLst>
            </p:cNvPr>
            <p:cNvCxnSpPr>
              <a:stCxn id="5" idx="4"/>
              <a:endCxn id="5" idx="4"/>
            </p:cNvCxnSpPr>
            <p:nvPr/>
          </p:nvCxnSpPr>
          <p:spPr>
            <a:xfrm rot="5400000">
              <a:off x="5286068" y="3448367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C95FB96-FE88-47E4-8D0A-5966C7249808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 flipH="1">
              <a:off x="5266451" y="3448367"/>
              <a:ext cx="19617" cy="1277703"/>
            </a:xfrm>
            <a:prstGeom prst="line">
              <a:avLst/>
            </a:prstGeom>
            <a:ln w="2540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0EC75F0-7498-42AE-A254-1F62580FE4D5}"/>
                </a:ext>
              </a:extLst>
            </p:cNvPr>
            <p:cNvCxnSpPr/>
            <p:nvPr/>
          </p:nvCxnSpPr>
          <p:spPr>
            <a:xfrm>
              <a:off x="3792070" y="3423815"/>
              <a:ext cx="1465730" cy="1295400"/>
            </a:xfrm>
            <a:prstGeom prst="line">
              <a:avLst/>
            </a:prstGeom>
            <a:ln w="2540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F74E81C-69FE-46D6-918B-191BDD5A2D6E}"/>
                </a:ext>
              </a:extLst>
            </p:cNvPr>
            <p:cNvCxnSpPr>
              <a:stCxn id="6" idx="5"/>
            </p:cNvCxnSpPr>
            <p:nvPr/>
          </p:nvCxnSpPr>
          <p:spPr>
            <a:xfrm rot="16200000" flipH="1">
              <a:off x="3390135" y="2851548"/>
              <a:ext cx="1307810" cy="2427523"/>
            </a:xfrm>
            <a:prstGeom prst="line">
              <a:avLst/>
            </a:prstGeom>
            <a:ln w="2540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B220591-66B9-4C2C-9F56-49E71DADDF9B}"/>
                </a:ext>
              </a:extLst>
            </p:cNvPr>
            <p:cNvCxnSpPr>
              <a:stCxn id="25" idx="5"/>
            </p:cNvCxnSpPr>
            <p:nvPr/>
          </p:nvCxnSpPr>
          <p:spPr>
            <a:xfrm rot="16200000" flipH="1">
              <a:off x="2892823" y="2354238"/>
              <a:ext cx="1288544" cy="3441409"/>
            </a:xfrm>
            <a:prstGeom prst="line">
              <a:avLst/>
            </a:prstGeom>
            <a:ln w="2540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D417E8B-602B-45A3-B1AB-245E6A4E56E1}"/>
                </a:ext>
              </a:extLst>
            </p:cNvPr>
            <p:cNvCxnSpPr>
              <a:stCxn id="25" idx="0"/>
            </p:cNvCxnSpPr>
            <p:nvPr/>
          </p:nvCxnSpPr>
          <p:spPr>
            <a:xfrm rot="5400000" flipH="1" flipV="1">
              <a:off x="1539479" y="2956999"/>
              <a:ext cx="290676" cy="6260"/>
            </a:xfrm>
            <a:prstGeom prst="line">
              <a:avLst/>
            </a:prstGeom>
            <a:ln w="2540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F200100-D234-4AB1-8290-5BD3564E9405}"/>
                </a:ext>
              </a:extLst>
            </p:cNvPr>
            <p:cNvCxnSpPr/>
            <p:nvPr/>
          </p:nvCxnSpPr>
          <p:spPr>
            <a:xfrm rot="5400000" flipH="1" flipV="1">
              <a:off x="2553368" y="2937733"/>
              <a:ext cx="290676" cy="6260"/>
            </a:xfrm>
            <a:prstGeom prst="line">
              <a:avLst/>
            </a:prstGeom>
            <a:ln w="2540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7A53FFF-4395-4EBD-B994-546628206F3D}"/>
                </a:ext>
              </a:extLst>
            </p:cNvPr>
            <p:cNvCxnSpPr/>
            <p:nvPr/>
          </p:nvCxnSpPr>
          <p:spPr>
            <a:xfrm rot="5400000" flipH="1" flipV="1">
              <a:off x="3543661" y="2918899"/>
              <a:ext cx="290676" cy="6260"/>
            </a:xfrm>
            <a:prstGeom prst="line">
              <a:avLst/>
            </a:prstGeom>
            <a:ln w="2540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EE6E74F-7961-4D87-BBF3-4CF733B48594}"/>
                </a:ext>
              </a:extLst>
            </p:cNvPr>
            <p:cNvCxnSpPr/>
            <p:nvPr/>
          </p:nvCxnSpPr>
          <p:spPr>
            <a:xfrm rot="5400000" flipH="1" flipV="1">
              <a:off x="5143861" y="2918899"/>
              <a:ext cx="290676" cy="6260"/>
            </a:xfrm>
            <a:prstGeom prst="line">
              <a:avLst/>
            </a:prstGeom>
            <a:ln w="2540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9" name="Object 15">
              <a:extLst>
                <a:ext uri="{FF2B5EF4-FFF2-40B4-BE49-F238E27FC236}">
                  <a16:creationId xmlns:a16="http://schemas.microsoft.com/office/drawing/2014/main" id="{352EB482-C2BD-4E49-9295-40F32F4392D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66863" y="2422525"/>
            <a:ext cx="244475" cy="365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1059" name="Equation" r:id="rId19" imgW="152280" imgH="228600" progId="Equation.DSMT4">
                    <p:embed/>
                  </p:oleObj>
                </mc:Choice>
                <mc:Fallback>
                  <p:oleObj name="Equation" r:id="rId19" imgW="152280" imgH="228600" progId="Equation.DSMT4">
                    <p:embed/>
                    <p:pic>
                      <p:nvPicPr>
                        <p:cNvPr id="49" name="Object 15">
                          <a:extLst>
                            <a:ext uri="{FF2B5EF4-FFF2-40B4-BE49-F238E27FC236}">
                              <a16:creationId xmlns:a16="http://schemas.microsoft.com/office/drawing/2014/main" id="{352EB482-C2BD-4E49-9295-40F32F4392D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6863" y="2422525"/>
                          <a:ext cx="244475" cy="365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16">
              <a:extLst>
                <a:ext uri="{FF2B5EF4-FFF2-40B4-BE49-F238E27FC236}">
                  <a16:creationId xmlns:a16="http://schemas.microsoft.com/office/drawing/2014/main" id="{C3383FB2-27D8-4E8F-AD60-01960CD6B6F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60638" y="2422525"/>
            <a:ext cx="265112" cy="365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1060" name="Equation" r:id="rId21" imgW="164880" imgH="228600" progId="Equation.DSMT4">
                    <p:embed/>
                  </p:oleObj>
                </mc:Choice>
                <mc:Fallback>
                  <p:oleObj name="Equation" r:id="rId21" imgW="164880" imgH="228600" progId="Equation.DSMT4">
                    <p:embed/>
                    <p:pic>
                      <p:nvPicPr>
                        <p:cNvPr id="50" name="Object 16">
                          <a:extLst>
                            <a:ext uri="{FF2B5EF4-FFF2-40B4-BE49-F238E27FC236}">
                              <a16:creationId xmlns:a16="http://schemas.microsoft.com/office/drawing/2014/main" id="{C3383FB2-27D8-4E8F-AD60-01960CD6B6F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0638" y="2422525"/>
                          <a:ext cx="265112" cy="365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Object 18">
              <a:extLst>
                <a:ext uri="{FF2B5EF4-FFF2-40B4-BE49-F238E27FC236}">
                  <a16:creationId xmlns:a16="http://schemas.microsoft.com/office/drawing/2014/main" id="{3AE17594-0001-4599-838F-FB56CF04B34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70488" y="2447925"/>
            <a:ext cx="244475" cy="366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1061" name="Equation" r:id="rId23" imgW="152280" imgH="228600" progId="Equation.DSMT4">
                    <p:embed/>
                  </p:oleObj>
                </mc:Choice>
                <mc:Fallback>
                  <p:oleObj name="Equation" r:id="rId23" imgW="152280" imgH="228600" progId="Equation.DSMT4">
                    <p:embed/>
                    <p:pic>
                      <p:nvPicPr>
                        <p:cNvPr id="51" name="Object 18">
                          <a:extLst>
                            <a:ext uri="{FF2B5EF4-FFF2-40B4-BE49-F238E27FC236}">
                              <a16:creationId xmlns:a16="http://schemas.microsoft.com/office/drawing/2014/main" id="{3AE17594-0001-4599-838F-FB56CF04B34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0488" y="2447925"/>
                          <a:ext cx="244475" cy="3667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Object 19">
              <a:extLst>
                <a:ext uri="{FF2B5EF4-FFF2-40B4-BE49-F238E27FC236}">
                  <a16:creationId xmlns:a16="http://schemas.microsoft.com/office/drawing/2014/main" id="{28FC5255-76F5-41A6-B0DE-E9D42F3EEF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75263" y="3797300"/>
            <a:ext cx="407987" cy="366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1062" name="Equation" r:id="rId25" imgW="253800" imgH="228600" progId="Equation.DSMT4">
                    <p:embed/>
                  </p:oleObj>
                </mc:Choice>
                <mc:Fallback>
                  <p:oleObj name="Equation" r:id="rId25" imgW="253800" imgH="228600" progId="Equation.DSMT4">
                    <p:embed/>
                    <p:pic>
                      <p:nvPicPr>
                        <p:cNvPr id="52" name="Object 19">
                          <a:extLst>
                            <a:ext uri="{FF2B5EF4-FFF2-40B4-BE49-F238E27FC236}">
                              <a16:creationId xmlns:a16="http://schemas.microsoft.com/office/drawing/2014/main" id="{28FC5255-76F5-41A6-B0DE-E9D42F3EEFA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5263" y="3797300"/>
                          <a:ext cx="407987" cy="3667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Object 20">
              <a:extLst>
                <a:ext uri="{FF2B5EF4-FFF2-40B4-BE49-F238E27FC236}">
                  <a16:creationId xmlns:a16="http://schemas.microsoft.com/office/drawing/2014/main" id="{4E80F8F4-ED22-4CB6-9CF8-4D6EEA3F8A1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20378" y="3763621"/>
            <a:ext cx="346075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1063" name="Equation" r:id="rId27" imgW="215640" imgH="215640" progId="Equation.3">
                    <p:embed/>
                  </p:oleObj>
                </mc:Choice>
                <mc:Fallback>
                  <p:oleObj name="Equation" r:id="rId27" imgW="215640" imgH="215640" progId="Equation.3">
                    <p:embed/>
                    <p:pic>
                      <p:nvPicPr>
                        <p:cNvPr id="53" name="Object 20">
                          <a:extLst>
                            <a:ext uri="{FF2B5EF4-FFF2-40B4-BE49-F238E27FC236}">
                              <a16:creationId xmlns:a16="http://schemas.microsoft.com/office/drawing/2014/main" id="{4E80F8F4-ED22-4CB6-9CF8-4D6EEA3F8A1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0378" y="3763621"/>
                          <a:ext cx="346075" cy="3460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CE05F1C-82CC-4F64-A97E-2F00C03F9877}"/>
                </a:ext>
              </a:extLst>
            </p:cNvPr>
            <p:cNvSpPr/>
            <p:nvPr/>
          </p:nvSpPr>
          <p:spPr>
            <a:xfrm>
              <a:off x="1508419" y="4541144"/>
              <a:ext cx="381000" cy="381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33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BBB3F8C-BE5A-4086-B3DC-1E600B1B2EEA}"/>
                </a:ext>
              </a:extLst>
            </p:cNvPr>
            <p:cNvSpPr/>
            <p:nvPr/>
          </p:nvSpPr>
          <p:spPr>
            <a:xfrm>
              <a:off x="2437317" y="4541144"/>
              <a:ext cx="381000" cy="381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33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22958E9-FB4A-4B47-821A-161C4F997019}"/>
                </a:ext>
              </a:extLst>
            </p:cNvPr>
            <p:cNvSpPr/>
            <p:nvPr/>
          </p:nvSpPr>
          <p:spPr>
            <a:xfrm>
              <a:off x="3444841" y="4560242"/>
              <a:ext cx="381000" cy="381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33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F1CEA2E-5AB0-460A-9FDF-A6C956AB5304}"/>
                </a:ext>
              </a:extLst>
            </p:cNvPr>
            <p:cNvSpPr/>
            <p:nvPr/>
          </p:nvSpPr>
          <p:spPr>
            <a:xfrm>
              <a:off x="5045010" y="4554873"/>
              <a:ext cx="381000" cy="381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33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C1FA64F-F2B3-41C5-93A4-64C470DE27E0}"/>
                </a:ext>
              </a:extLst>
            </p:cNvPr>
            <p:cNvSpPr txBox="1"/>
            <p:nvPr/>
          </p:nvSpPr>
          <p:spPr>
            <a:xfrm>
              <a:off x="5079597" y="452838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FF562A0-B7EA-4D8A-B3BA-038708A234CC}"/>
                </a:ext>
              </a:extLst>
            </p:cNvPr>
            <p:cNvSpPr txBox="1"/>
            <p:nvPr/>
          </p:nvSpPr>
          <p:spPr>
            <a:xfrm>
              <a:off x="1549649" y="451318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F19F04B-B426-49B7-875E-1FFCA401E61D}"/>
                </a:ext>
              </a:extLst>
            </p:cNvPr>
            <p:cNvSpPr txBox="1"/>
            <p:nvPr/>
          </p:nvSpPr>
          <p:spPr>
            <a:xfrm>
              <a:off x="2474389" y="452601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8523FD5-1E3A-4517-8100-557A2F184DCD}"/>
                </a:ext>
              </a:extLst>
            </p:cNvPr>
            <p:cNvSpPr txBox="1"/>
            <p:nvPr/>
          </p:nvSpPr>
          <p:spPr>
            <a:xfrm>
              <a:off x="3496122" y="454519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0C0E6E94-5D44-4FA2-B4F1-6BE586DC78F6}"/>
              </a:ext>
            </a:extLst>
          </p:cNvPr>
          <p:cNvSpPr txBox="1"/>
          <p:nvPr/>
        </p:nvSpPr>
        <p:spPr>
          <a:xfrm>
            <a:off x="4576482" y="1335676"/>
            <a:ext cx="1920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neuron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63" name="Object 62">
            <a:extLst>
              <a:ext uri="{FF2B5EF4-FFF2-40B4-BE49-F238E27FC236}">
                <a16:creationId xmlns:a16="http://schemas.microsoft.com/office/drawing/2014/main" id="{E77E1622-7866-422F-AE7B-390CB1745C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65838" y="325120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064" name="Equation" r:id="rId29" imgW="114120" imgH="177480" progId="Equation.DSMT4">
                  <p:embed/>
                </p:oleObj>
              </mc:Choice>
              <mc:Fallback>
                <p:oleObj name="Equation" r:id="rId29" imgW="114120" imgH="177480" progId="Equation.DSMT4">
                  <p:embed/>
                  <p:pic>
                    <p:nvPicPr>
                      <p:cNvPr id="63" name="Object 62">
                        <a:extLst>
                          <a:ext uri="{FF2B5EF4-FFF2-40B4-BE49-F238E27FC236}">
                            <a16:creationId xmlns:a16="http://schemas.microsoft.com/office/drawing/2014/main" id="{E77E1622-7866-422F-AE7B-390CB1745C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6065838" y="3251200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63">
            <a:extLst>
              <a:ext uri="{FF2B5EF4-FFF2-40B4-BE49-F238E27FC236}">
                <a16:creationId xmlns:a16="http://schemas.microsoft.com/office/drawing/2014/main" id="{1EF3B40E-254A-4A2C-AE99-7BEB57D2C8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3328988"/>
          <a:ext cx="914400" cy="19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065" name="Equation" r:id="rId31" imgW="914400" imgH="198720" progId="Equation.DSMT4">
                  <p:embed/>
                </p:oleObj>
              </mc:Choice>
              <mc:Fallback>
                <p:oleObj name="Equation" r:id="rId31" imgW="914400" imgH="198720" progId="Equation.DSMT4">
                  <p:embed/>
                  <p:pic>
                    <p:nvPicPr>
                      <p:cNvPr id="64" name="Object 63">
                        <a:extLst>
                          <a:ext uri="{FF2B5EF4-FFF2-40B4-BE49-F238E27FC236}">
                            <a16:creationId xmlns:a16="http://schemas.microsoft.com/office/drawing/2014/main" id="{1EF3B40E-254A-4A2C-AE99-7BEB57D2C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114800" y="3328988"/>
                        <a:ext cx="914400" cy="198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4">
            <a:extLst>
              <a:ext uri="{FF2B5EF4-FFF2-40B4-BE49-F238E27FC236}">
                <a16:creationId xmlns:a16="http://schemas.microsoft.com/office/drawing/2014/main" id="{023CF8AA-332D-4FA7-B0E4-F5FE2D8479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99000" y="1739900"/>
          <a:ext cx="2849563" cy="2013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066" name="Equation" r:id="rId32" imgW="2070000" imgH="1600200" progId="Equation.DSMT4">
                  <p:embed/>
                </p:oleObj>
              </mc:Choice>
              <mc:Fallback>
                <p:oleObj name="Equation" r:id="rId32" imgW="2070000" imgH="1600200" progId="Equation.DSMT4">
                  <p:embed/>
                  <p:pic>
                    <p:nvPicPr>
                      <p:cNvPr id="65" name="Object 64">
                        <a:extLst>
                          <a:ext uri="{FF2B5EF4-FFF2-40B4-BE49-F238E27FC236}">
                            <a16:creationId xmlns:a16="http://schemas.microsoft.com/office/drawing/2014/main" id="{023CF8AA-332D-4FA7-B0E4-F5FE2D8479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4699000" y="1739900"/>
                        <a:ext cx="2849563" cy="2013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C7042905-321C-46F0-B525-6C39660421D4}"/>
              </a:ext>
            </a:extLst>
          </p:cNvPr>
          <p:cNvSpPr txBox="1"/>
          <p:nvPr/>
        </p:nvSpPr>
        <p:spPr>
          <a:xfrm>
            <a:off x="7073913" y="1800753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input to </a:t>
            </a:r>
            <a:r>
              <a:rPr lang="en-US" sz="16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step </a:t>
            </a:r>
            <a:r>
              <a:rPr lang="en-US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252C7E8-D834-43D5-8036-331AB3353B2B}"/>
              </a:ext>
            </a:extLst>
          </p:cNvPr>
          <p:cNvSpPr txBox="1"/>
          <p:nvPr/>
        </p:nvSpPr>
        <p:spPr>
          <a:xfrm>
            <a:off x="7038580" y="2364589"/>
            <a:ext cx="19912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probability of </a:t>
            </a:r>
            <a:r>
              <a:rPr lang="en-US" sz="16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being </a:t>
            </a:r>
          </a:p>
          <a:p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 at step </a:t>
            </a:r>
            <a:r>
              <a:rPr lang="en-US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A9553AC-A753-495D-9428-B8D1710A7B33}"/>
              </a:ext>
            </a:extLst>
          </p:cNvPr>
          <p:cNvSpPr/>
          <p:nvPr/>
        </p:nvSpPr>
        <p:spPr>
          <a:xfrm>
            <a:off x="4572000" y="4146117"/>
            <a:ext cx="4481844" cy="24198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E1DF57A-3686-4CD7-A5AE-96000D72EF5D}"/>
              </a:ext>
            </a:extLst>
          </p:cNvPr>
          <p:cNvSpPr txBox="1"/>
          <p:nvPr/>
        </p:nvSpPr>
        <p:spPr>
          <a:xfrm>
            <a:off x="4576482" y="4146117"/>
            <a:ext cx="1889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Visible neuron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71" name="Object 70">
            <a:extLst>
              <a:ext uri="{FF2B5EF4-FFF2-40B4-BE49-F238E27FC236}">
                <a16:creationId xmlns:a16="http://schemas.microsoft.com/office/drawing/2014/main" id="{BC90A393-6D10-49C7-AA80-25C70F0131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65838" y="6061641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067" name="Equation" r:id="rId34" imgW="114120" imgH="177480" progId="Equation.DSMT4">
                  <p:embed/>
                </p:oleObj>
              </mc:Choice>
              <mc:Fallback>
                <p:oleObj name="Equation" r:id="rId34" imgW="114120" imgH="177480" progId="Equation.DSMT4">
                  <p:embed/>
                  <p:pic>
                    <p:nvPicPr>
                      <p:cNvPr id="71" name="Object 70">
                        <a:extLst>
                          <a:ext uri="{FF2B5EF4-FFF2-40B4-BE49-F238E27FC236}">
                            <a16:creationId xmlns:a16="http://schemas.microsoft.com/office/drawing/2014/main" id="{BC90A393-6D10-49C7-AA80-25C70F0131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6065838" y="6061641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71">
            <a:extLst>
              <a:ext uri="{FF2B5EF4-FFF2-40B4-BE49-F238E27FC236}">
                <a16:creationId xmlns:a16="http://schemas.microsoft.com/office/drawing/2014/main" id="{2173917C-EB14-4B75-918A-94ABE0287C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99000" y="4565650"/>
          <a:ext cx="2849563" cy="198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068" name="Equation" r:id="rId35" imgW="2070000" imgH="1574640" progId="Equation.DSMT4">
                  <p:embed/>
                </p:oleObj>
              </mc:Choice>
              <mc:Fallback>
                <p:oleObj name="Equation" r:id="rId35" imgW="2070000" imgH="1574640" progId="Equation.DSMT4">
                  <p:embed/>
                  <p:pic>
                    <p:nvPicPr>
                      <p:cNvPr id="72" name="Object 71">
                        <a:extLst>
                          <a:ext uri="{FF2B5EF4-FFF2-40B4-BE49-F238E27FC236}">
                            <a16:creationId xmlns:a16="http://schemas.microsoft.com/office/drawing/2014/main" id="{2173917C-EB14-4B75-918A-94ABE0287C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4699000" y="4565650"/>
                        <a:ext cx="2849563" cy="1982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1713007A-D894-48AD-AA59-AC5579219758}"/>
              </a:ext>
            </a:extLst>
          </p:cNvPr>
          <p:cNvSpPr txBox="1"/>
          <p:nvPr/>
        </p:nvSpPr>
        <p:spPr>
          <a:xfrm>
            <a:off x="7056248" y="4707573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input to </a:t>
            </a:r>
            <a:r>
              <a:rPr lang="en-US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step </a:t>
            </a:r>
            <a:r>
              <a:rPr lang="en-US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BCE5F99-F5A5-4E32-8513-C987E7BC945E}"/>
              </a:ext>
            </a:extLst>
          </p:cNvPr>
          <p:cNvSpPr txBox="1"/>
          <p:nvPr/>
        </p:nvSpPr>
        <p:spPr>
          <a:xfrm>
            <a:off x="6993404" y="5348953"/>
            <a:ext cx="19912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probability of </a:t>
            </a:r>
            <a:r>
              <a:rPr lang="en-US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being </a:t>
            </a:r>
          </a:p>
          <a:p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 at step </a:t>
            </a:r>
            <a:r>
              <a:rPr lang="en-US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graphicFrame>
        <p:nvGraphicFramePr>
          <p:cNvPr id="75" name="Object 74">
            <a:extLst>
              <a:ext uri="{FF2B5EF4-FFF2-40B4-BE49-F238E27FC236}">
                <a16:creationId xmlns:a16="http://schemas.microsoft.com/office/drawing/2014/main" id="{21C83ECB-BD9F-40BE-A54D-8A7EE28BC6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99000" y="4566028"/>
          <a:ext cx="2849563" cy="198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069" name="Equation" r:id="rId35" imgW="2070000" imgH="1574640" progId="Equation.DSMT4">
                  <p:embed/>
                </p:oleObj>
              </mc:Choice>
              <mc:Fallback>
                <p:oleObj name="Equation" r:id="rId35" imgW="2070000" imgH="1574640" progId="Equation.DSMT4">
                  <p:embed/>
                  <p:pic>
                    <p:nvPicPr>
                      <p:cNvPr id="75" name="Object 74">
                        <a:extLst>
                          <a:ext uri="{FF2B5EF4-FFF2-40B4-BE49-F238E27FC236}">
                            <a16:creationId xmlns:a16="http://schemas.microsoft.com/office/drawing/2014/main" id="{21C83ECB-BD9F-40BE-A54D-8A7EE28BC6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4699000" y="4566028"/>
                        <a:ext cx="2849563" cy="1982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4547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FEA680B5-0751-4C8D-8537-D6D996187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762000"/>
            <a:ext cx="51439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Training with Contrastive Divergence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BCAB3B-E625-4711-AF4A-81334659FB77}"/>
              </a:ext>
            </a:extLst>
          </p:cNvPr>
          <p:cNvSpPr/>
          <p:nvPr/>
        </p:nvSpPr>
        <p:spPr>
          <a:xfrm>
            <a:off x="694682" y="1809969"/>
            <a:ext cx="1838163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9353ED-0A30-4634-A230-9BA74268A6BA}"/>
              </a:ext>
            </a:extLst>
          </p:cNvPr>
          <p:cNvSpPr/>
          <p:nvPr/>
        </p:nvSpPr>
        <p:spPr>
          <a:xfrm>
            <a:off x="686590" y="3048000"/>
            <a:ext cx="1846255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73317-D82F-4872-B8F3-69E4CE734657}"/>
              </a:ext>
            </a:extLst>
          </p:cNvPr>
          <p:cNvSpPr txBox="1"/>
          <p:nvPr/>
        </p:nvSpPr>
        <p:spPr>
          <a:xfrm>
            <a:off x="1076838" y="3049578"/>
            <a:ext cx="1091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(0)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 </a:t>
            </a:r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sz="20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endParaRPr lang="en-US" sz="2000" b="1" baseline="30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1E4DF5-9425-4953-95E9-9B38FA77932A}"/>
              </a:ext>
            </a:extLst>
          </p:cNvPr>
          <p:cNvSpPr txBox="1"/>
          <p:nvPr/>
        </p:nvSpPr>
        <p:spPr>
          <a:xfrm>
            <a:off x="1049444" y="1821880"/>
            <a:ext cx="1135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 </a:t>
            </a:r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sz="20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9D2E76-5F26-4822-B4C7-6C1E14D29AA4}"/>
              </a:ext>
            </a:extLst>
          </p:cNvPr>
          <p:cNvSpPr txBox="1"/>
          <p:nvPr/>
        </p:nvSpPr>
        <p:spPr>
          <a:xfrm>
            <a:off x="1010225" y="2509734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46D80B44-1B1A-474B-B54A-044B53E5BEC9}"/>
              </a:ext>
            </a:extLst>
          </p:cNvPr>
          <p:cNvSpPr/>
          <p:nvPr/>
        </p:nvSpPr>
        <p:spPr>
          <a:xfrm rot="10800000">
            <a:off x="1367848" y="2322045"/>
            <a:ext cx="483735" cy="667902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390C7E-A08C-4BA5-ACC9-087663BD84F6}"/>
              </a:ext>
            </a:extLst>
          </p:cNvPr>
          <p:cNvSpPr txBox="1"/>
          <p:nvPr/>
        </p:nvSpPr>
        <p:spPr>
          <a:xfrm>
            <a:off x="629320" y="3518910"/>
            <a:ext cx="1960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an actual input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113AB0-E0D8-43E5-8E0F-475378CE3B04}"/>
              </a:ext>
            </a:extLst>
          </p:cNvPr>
          <p:cNvSpPr txBox="1"/>
          <p:nvPr/>
        </p:nvSpPr>
        <p:spPr>
          <a:xfrm>
            <a:off x="756867" y="1417435"/>
            <a:ext cx="171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hidden pattern</a:t>
            </a:r>
            <a:endParaRPr lang="en-US" sz="1600" b="1" baseline="30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8A6E28-3722-497B-8F0D-5E6B6BABA28A}"/>
              </a:ext>
            </a:extLst>
          </p:cNvPr>
          <p:cNvSpPr/>
          <p:nvPr/>
        </p:nvSpPr>
        <p:spPr>
          <a:xfrm>
            <a:off x="3056092" y="1809969"/>
            <a:ext cx="1838163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5FCD322-E8B7-4EDE-81F2-FE287F81EC78}"/>
              </a:ext>
            </a:extLst>
          </p:cNvPr>
          <p:cNvSpPr/>
          <p:nvPr/>
        </p:nvSpPr>
        <p:spPr>
          <a:xfrm>
            <a:off x="3048000" y="3048000"/>
            <a:ext cx="1846255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EBC1A4-F0E6-4DCF-B998-41F5824D9B11}"/>
              </a:ext>
            </a:extLst>
          </p:cNvPr>
          <p:cNvSpPr txBox="1"/>
          <p:nvPr/>
        </p:nvSpPr>
        <p:spPr>
          <a:xfrm>
            <a:off x="3783927" y="3083400"/>
            <a:ext cx="596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7300D7B-4253-4BCA-AD3F-7FFA695FED27}"/>
              </a:ext>
            </a:extLst>
          </p:cNvPr>
          <p:cNvSpPr txBox="1"/>
          <p:nvPr/>
        </p:nvSpPr>
        <p:spPr>
          <a:xfrm>
            <a:off x="3722140" y="1838514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FD9221-7CE3-4869-97C1-539710CBA174}"/>
              </a:ext>
            </a:extLst>
          </p:cNvPr>
          <p:cNvSpPr txBox="1"/>
          <p:nvPr/>
        </p:nvSpPr>
        <p:spPr>
          <a:xfrm>
            <a:off x="3409281" y="2422370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DB0A9CD5-762D-4EE1-83AC-BBB10AA9D5CB}"/>
              </a:ext>
            </a:extLst>
          </p:cNvPr>
          <p:cNvSpPr/>
          <p:nvPr/>
        </p:nvSpPr>
        <p:spPr>
          <a:xfrm>
            <a:off x="3722140" y="2321149"/>
            <a:ext cx="483735" cy="667902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6E16B2-DF06-415A-86E2-DBAD5F5F2225}"/>
              </a:ext>
            </a:extLst>
          </p:cNvPr>
          <p:cNvSpPr txBox="1"/>
          <p:nvPr/>
        </p:nvSpPr>
        <p:spPr>
          <a:xfrm>
            <a:off x="2905864" y="3518910"/>
            <a:ext cx="21162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reconstructed input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6C6A65-6CA0-4687-A2A5-9238B2A745C9}"/>
              </a:ext>
            </a:extLst>
          </p:cNvPr>
          <p:cNvSpPr txBox="1"/>
          <p:nvPr/>
        </p:nvSpPr>
        <p:spPr>
          <a:xfrm>
            <a:off x="3029642" y="141743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hidden pattern</a:t>
            </a:r>
            <a:endParaRPr lang="en-US" sz="1600" b="1" baseline="30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B68E425-C7A9-4CA0-A58E-183B5F3B3719}"/>
              </a:ext>
            </a:extLst>
          </p:cNvPr>
          <p:cNvSpPr/>
          <p:nvPr/>
        </p:nvSpPr>
        <p:spPr>
          <a:xfrm>
            <a:off x="5439409" y="1788279"/>
            <a:ext cx="1838163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F9D9421-81C5-4CA9-A09D-601D3FBFF6CC}"/>
              </a:ext>
            </a:extLst>
          </p:cNvPr>
          <p:cNvSpPr/>
          <p:nvPr/>
        </p:nvSpPr>
        <p:spPr>
          <a:xfrm>
            <a:off x="5431317" y="3026310"/>
            <a:ext cx="1846255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458F33-2EE5-4947-A766-8792578FAEA7}"/>
              </a:ext>
            </a:extLst>
          </p:cNvPr>
          <p:cNvSpPr txBox="1"/>
          <p:nvPr/>
        </p:nvSpPr>
        <p:spPr>
          <a:xfrm>
            <a:off x="6167244" y="3061710"/>
            <a:ext cx="596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25BF5F-0735-4CD8-A282-9E0E6D15441C}"/>
              </a:ext>
            </a:extLst>
          </p:cNvPr>
          <p:cNvSpPr txBox="1"/>
          <p:nvPr/>
        </p:nvSpPr>
        <p:spPr>
          <a:xfrm>
            <a:off x="6105457" y="1816824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F8643C9-ACE8-441A-BAC0-0426B3BD5986}"/>
              </a:ext>
            </a:extLst>
          </p:cNvPr>
          <p:cNvSpPr txBox="1"/>
          <p:nvPr/>
        </p:nvSpPr>
        <p:spPr>
          <a:xfrm>
            <a:off x="5792598" y="2400680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78691A0C-ABF6-48A5-86A1-F13C0AD366CB}"/>
              </a:ext>
            </a:extLst>
          </p:cNvPr>
          <p:cNvSpPr/>
          <p:nvPr/>
        </p:nvSpPr>
        <p:spPr>
          <a:xfrm rot="10800000">
            <a:off x="6147782" y="2301006"/>
            <a:ext cx="483735" cy="667902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849E18-92C3-4572-A40B-0A6B0252B39B}"/>
              </a:ext>
            </a:extLst>
          </p:cNvPr>
          <p:cNvSpPr txBox="1"/>
          <p:nvPr/>
        </p:nvSpPr>
        <p:spPr>
          <a:xfrm>
            <a:off x="5221762" y="3497220"/>
            <a:ext cx="2265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reconstructed input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8FD0B4-31D5-42CC-BFD6-46D5D0D98679}"/>
              </a:ext>
            </a:extLst>
          </p:cNvPr>
          <p:cNvSpPr txBox="1"/>
          <p:nvPr/>
        </p:nvSpPr>
        <p:spPr>
          <a:xfrm>
            <a:off x="5069476" y="1427552"/>
            <a:ext cx="2417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updated hidden pattern</a:t>
            </a:r>
            <a:endParaRPr lang="en-US" sz="1600" b="1" baseline="30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E76CAB5-0D10-42CC-B93B-232437C992C4}"/>
              </a:ext>
            </a:extLst>
          </p:cNvPr>
          <p:cNvCxnSpPr>
            <a:cxnSpLocks/>
          </p:cNvCxnSpPr>
          <p:nvPr/>
        </p:nvCxnSpPr>
        <p:spPr bwMode="auto">
          <a:xfrm>
            <a:off x="7487126" y="2622425"/>
            <a:ext cx="437674" cy="0"/>
          </a:xfrm>
          <a:prstGeom prst="line">
            <a:avLst/>
          </a:prstGeom>
          <a:noFill/>
          <a:ln w="76200" cap="sq" cmpd="sng" algn="ctr">
            <a:solidFill>
              <a:srgbClr val="FF0000"/>
            </a:solidFill>
            <a:prstDash val="sysDot"/>
            <a:round/>
            <a:headEnd type="none" w="sm" len="sm"/>
            <a:tailEnd type="none" w="lg" len="lg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8ADC343-E980-4654-A66B-AE03578853B9}"/>
              </a:ext>
            </a:extLst>
          </p:cNvPr>
          <p:cNvCxnSpPr>
            <a:cxnSpLocks/>
          </p:cNvCxnSpPr>
          <p:nvPr/>
        </p:nvCxnSpPr>
        <p:spPr bwMode="auto">
          <a:xfrm>
            <a:off x="629320" y="5029200"/>
            <a:ext cx="587051" cy="0"/>
          </a:xfrm>
          <a:prstGeom prst="line">
            <a:avLst/>
          </a:prstGeom>
          <a:noFill/>
          <a:ln w="76200" cap="sq" cmpd="sng" algn="ctr">
            <a:solidFill>
              <a:srgbClr val="FF0000"/>
            </a:solidFill>
            <a:prstDash val="sysDot"/>
            <a:round/>
            <a:headEnd type="none" w="sm" len="sm"/>
            <a:tailEnd type="none" w="lg" len="lg"/>
          </a:ln>
          <a:effectLst/>
        </p:spPr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CCAD99EB-0E1D-4E7A-A9C8-2A69B038D4FE}"/>
              </a:ext>
            </a:extLst>
          </p:cNvPr>
          <p:cNvSpPr/>
          <p:nvPr/>
        </p:nvSpPr>
        <p:spPr>
          <a:xfrm>
            <a:off x="1447465" y="4387059"/>
            <a:ext cx="1838163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B15E92B-37E2-4A4C-B25E-2FCD57336A58}"/>
              </a:ext>
            </a:extLst>
          </p:cNvPr>
          <p:cNvSpPr/>
          <p:nvPr/>
        </p:nvSpPr>
        <p:spPr>
          <a:xfrm>
            <a:off x="1439373" y="5625090"/>
            <a:ext cx="1846255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1C5E8EB-5626-47D8-AB9F-DFC4C663F9D6}"/>
              </a:ext>
            </a:extLst>
          </p:cNvPr>
          <p:cNvSpPr txBox="1"/>
          <p:nvPr/>
        </p:nvSpPr>
        <p:spPr>
          <a:xfrm>
            <a:off x="1851583" y="5631317"/>
            <a:ext cx="1037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 </a:t>
            </a:r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sz="20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2C52086-5EBC-4CC4-98E0-CC985A6ED082}"/>
              </a:ext>
            </a:extLst>
          </p:cNvPr>
          <p:cNvSpPr txBox="1"/>
          <p:nvPr/>
        </p:nvSpPr>
        <p:spPr>
          <a:xfrm>
            <a:off x="1799471" y="4415604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 </a:t>
            </a:r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sz="20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1193B87-6A4E-45D8-985B-0066F93E13DB}"/>
              </a:ext>
            </a:extLst>
          </p:cNvPr>
          <p:cNvSpPr txBox="1"/>
          <p:nvPr/>
        </p:nvSpPr>
        <p:spPr>
          <a:xfrm>
            <a:off x="1800654" y="4999460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92A2BC39-18D3-492E-929E-84487C00280F}"/>
              </a:ext>
            </a:extLst>
          </p:cNvPr>
          <p:cNvSpPr/>
          <p:nvPr/>
        </p:nvSpPr>
        <p:spPr>
          <a:xfrm rot="10800000">
            <a:off x="2155838" y="4899786"/>
            <a:ext cx="483735" cy="667902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FAD5AE4-7ADE-4C1B-8EB4-569EBCD99560}"/>
              </a:ext>
            </a:extLst>
          </p:cNvPr>
          <p:cNvSpPr txBox="1"/>
          <p:nvPr/>
        </p:nvSpPr>
        <p:spPr>
          <a:xfrm>
            <a:off x="1022829" y="6078071"/>
            <a:ext cx="2694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final reconstructed input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4274758-8503-4804-BBF1-669F49E15D2C}"/>
              </a:ext>
            </a:extLst>
          </p:cNvPr>
          <p:cNvSpPr txBox="1"/>
          <p:nvPr/>
        </p:nvSpPr>
        <p:spPr>
          <a:xfrm>
            <a:off x="8094840" y="2455045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steps</a:t>
            </a:r>
          </a:p>
        </p:txBody>
      </p:sp>
      <p:graphicFrame>
        <p:nvGraphicFramePr>
          <p:cNvPr id="56" name="Object 55">
            <a:extLst>
              <a:ext uri="{FF2B5EF4-FFF2-40B4-BE49-F238E27FC236}">
                <a16:creationId xmlns:a16="http://schemas.microsoft.com/office/drawing/2014/main" id="{7F2E7142-F3D8-45FB-A426-8194346491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1861807"/>
              </p:ext>
            </p:extLst>
          </p:nvPr>
        </p:nvGraphicFramePr>
        <p:xfrm>
          <a:off x="3616225" y="4100156"/>
          <a:ext cx="2317986" cy="1030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737" name="Equation" r:id="rId4" imgW="1371600" imgH="609480" progId="Equation.DSMT4">
                  <p:embed/>
                </p:oleObj>
              </mc:Choice>
              <mc:Fallback>
                <p:oleObj name="Equation" r:id="rId4" imgW="1371600" imgH="609480" progId="Equation.DSMT4">
                  <p:embed/>
                  <p:pic>
                    <p:nvPicPr>
                      <p:cNvPr id="56" name="Object 55">
                        <a:extLst>
                          <a:ext uri="{FF2B5EF4-FFF2-40B4-BE49-F238E27FC236}">
                            <a16:creationId xmlns:a16="http://schemas.microsoft.com/office/drawing/2014/main" id="{7F2E7142-F3D8-45FB-A426-8194346491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6225" y="4100156"/>
                        <a:ext cx="2317986" cy="1030216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60F12504-D9D9-4231-98C1-6BC94412CEFC}"/>
              </a:ext>
            </a:extLst>
          </p:cNvPr>
          <p:cNvSpPr txBox="1"/>
          <p:nvPr/>
        </p:nvSpPr>
        <p:spPr>
          <a:xfrm>
            <a:off x="1274487" y="4047206"/>
            <a:ext cx="2145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final hidden pattern</a:t>
            </a:r>
            <a:endParaRPr lang="en-US" sz="1600" b="1" baseline="30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8C7D7B8-8383-4179-BC09-56A16D6084DF}"/>
              </a:ext>
            </a:extLst>
          </p:cNvPr>
          <p:cNvSpPr txBox="1"/>
          <p:nvPr/>
        </p:nvSpPr>
        <p:spPr>
          <a:xfrm>
            <a:off x="4668818" y="5513599"/>
            <a:ext cx="41242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input or in mini-batches.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 is enough.</a:t>
            </a:r>
          </a:p>
        </p:txBody>
      </p:sp>
      <p:graphicFrame>
        <p:nvGraphicFramePr>
          <p:cNvPr id="41" name="Object 40">
            <a:extLst>
              <a:ext uri="{FF2B5EF4-FFF2-40B4-BE49-F238E27FC236}">
                <a16:creationId xmlns:a16="http://schemas.microsoft.com/office/drawing/2014/main" id="{89A2B31A-6336-46BB-957C-E128325B10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4346443"/>
              </p:ext>
            </p:extLst>
          </p:nvPr>
        </p:nvGraphicFramePr>
        <p:xfrm>
          <a:off x="6215269" y="4100156"/>
          <a:ext cx="2643207" cy="1042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738" name="Equation" r:id="rId6" imgW="1612800" imgH="634680" progId="Equation.DSMT4">
                  <p:embed/>
                </p:oleObj>
              </mc:Choice>
              <mc:Fallback>
                <p:oleObj name="Equation" r:id="rId6" imgW="1612800" imgH="634680" progId="Equation.DSMT4">
                  <p:embed/>
                  <p:pic>
                    <p:nvPicPr>
                      <p:cNvPr id="56" name="Object 55">
                        <a:extLst>
                          <a:ext uri="{FF2B5EF4-FFF2-40B4-BE49-F238E27FC236}">
                            <a16:creationId xmlns:a16="http://schemas.microsoft.com/office/drawing/2014/main" id="{7F2E7142-F3D8-45FB-A426-8194346491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15269" y="4100156"/>
                        <a:ext cx="2643207" cy="1042256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19AE8E-9128-42CD-B2BB-A440F826BEB3}"/>
              </a:ext>
            </a:extLst>
          </p:cNvPr>
          <p:cNvCxnSpPr>
            <a:cxnSpLocks/>
          </p:cNvCxnSpPr>
          <p:nvPr/>
        </p:nvCxnSpPr>
        <p:spPr>
          <a:xfrm flipH="1" flipV="1">
            <a:off x="5439409" y="5199516"/>
            <a:ext cx="437624" cy="367372"/>
          </a:xfrm>
          <a:prstGeom prst="straightConnector1">
            <a:avLst/>
          </a:prstGeom>
          <a:ln w="38100">
            <a:solidFill>
              <a:srgbClr val="0026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FB205F-BFE8-4760-91E6-DA3320033B5E}"/>
              </a:ext>
            </a:extLst>
          </p:cNvPr>
          <p:cNvCxnSpPr/>
          <p:nvPr/>
        </p:nvCxnSpPr>
        <p:spPr>
          <a:xfrm flipV="1">
            <a:off x="7104185" y="5224741"/>
            <a:ext cx="316523" cy="406576"/>
          </a:xfrm>
          <a:prstGeom prst="straightConnector1">
            <a:avLst/>
          </a:prstGeom>
          <a:ln w="38100">
            <a:solidFill>
              <a:srgbClr val="0026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174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49A45CF4-5678-41ED-B83F-B4D71B9E3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762000"/>
            <a:ext cx="30219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Deep Belief Networks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690833B-45A5-4CF4-A96A-2FB146F5CEF3}"/>
              </a:ext>
            </a:extLst>
          </p:cNvPr>
          <p:cNvGrpSpPr/>
          <p:nvPr/>
        </p:nvGrpSpPr>
        <p:grpSpPr>
          <a:xfrm>
            <a:off x="228791" y="1834313"/>
            <a:ext cx="1721224" cy="2036996"/>
            <a:chOff x="6460907" y="2948918"/>
            <a:chExt cx="2266635" cy="20369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F976B7D-0A0D-4913-BEF0-61CA9CE8D3A8}"/>
                </a:ext>
              </a:extLst>
            </p:cNvPr>
            <p:cNvSpPr/>
            <p:nvPr/>
          </p:nvSpPr>
          <p:spPr>
            <a:xfrm>
              <a:off x="6460907" y="2948918"/>
              <a:ext cx="2266383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9E72F25-C03F-462E-B8DA-019403D877DD}"/>
                </a:ext>
              </a:extLst>
            </p:cNvPr>
            <p:cNvSpPr/>
            <p:nvPr/>
          </p:nvSpPr>
          <p:spPr>
            <a:xfrm>
              <a:off x="6461159" y="4528714"/>
              <a:ext cx="2266383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A81A7BC-3975-40F9-B392-FAB3ACADC372}"/>
                </a:ext>
              </a:extLst>
            </p:cNvPr>
            <p:cNvSpPr txBox="1"/>
            <p:nvPr/>
          </p:nvSpPr>
          <p:spPr>
            <a:xfrm>
              <a:off x="7502676" y="4564114"/>
              <a:ext cx="2984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079C4CA-2EAF-4089-9248-1F79C67D6012}"/>
                </a:ext>
              </a:extLst>
            </p:cNvPr>
            <p:cNvSpPr txBox="1"/>
            <p:nvPr/>
          </p:nvSpPr>
          <p:spPr>
            <a:xfrm>
              <a:off x="7402379" y="2977463"/>
              <a:ext cx="412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sz="2000" b="1" baseline="30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" name="Arrow: Up-Down 7">
              <a:extLst>
                <a:ext uri="{FF2B5EF4-FFF2-40B4-BE49-F238E27FC236}">
                  <a16:creationId xmlns:a16="http://schemas.microsoft.com/office/drawing/2014/main" id="{6CE6B36B-36E0-488E-864C-3A07BB2F9345}"/>
                </a:ext>
              </a:extLst>
            </p:cNvPr>
            <p:cNvSpPr/>
            <p:nvPr/>
          </p:nvSpPr>
          <p:spPr>
            <a:xfrm>
              <a:off x="7402379" y="3507378"/>
              <a:ext cx="483735" cy="931488"/>
            </a:xfrm>
            <a:prstGeom prst="upDownArrow">
              <a:avLst/>
            </a:prstGeom>
            <a:solidFill>
              <a:schemeClr val="accent6">
                <a:lumMod val="75000"/>
              </a:schemeClr>
            </a:solidFill>
            <a:ln w="38100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7D8B491-1DE9-4B7C-AB70-27BC4EA7AC01}"/>
                </a:ext>
              </a:extLst>
            </p:cNvPr>
            <p:cNvSpPr txBox="1"/>
            <p:nvPr/>
          </p:nvSpPr>
          <p:spPr>
            <a:xfrm>
              <a:off x="7886963" y="3736603"/>
              <a:ext cx="7331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 </a:t>
              </a:r>
              <a:r>
                <a:rPr lang="en-US" sz="2000" b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FBDCE1A-7285-4614-93A1-979EE5745D2F}"/>
              </a:ext>
            </a:extLst>
          </p:cNvPr>
          <p:cNvGrpSpPr/>
          <p:nvPr/>
        </p:nvGrpSpPr>
        <p:grpSpPr>
          <a:xfrm>
            <a:off x="2209800" y="1828800"/>
            <a:ext cx="1721224" cy="2036996"/>
            <a:chOff x="2514409" y="1975687"/>
            <a:chExt cx="1721224" cy="203699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20A51BA-46C6-4A1D-8842-92A539D0CB40}"/>
                </a:ext>
              </a:extLst>
            </p:cNvPr>
            <p:cNvSpPr/>
            <p:nvPr/>
          </p:nvSpPr>
          <p:spPr>
            <a:xfrm>
              <a:off x="2514409" y="1975687"/>
              <a:ext cx="1721033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5D456B9-AF2F-4A4A-AF4E-A4757E28C369}"/>
                </a:ext>
              </a:extLst>
            </p:cNvPr>
            <p:cNvSpPr/>
            <p:nvPr/>
          </p:nvSpPr>
          <p:spPr>
            <a:xfrm>
              <a:off x="2514600" y="3555483"/>
              <a:ext cx="1721033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710EDAC-CB04-440A-B5F8-866A062EB635}"/>
                </a:ext>
              </a:extLst>
            </p:cNvPr>
            <p:cNvSpPr txBox="1"/>
            <p:nvPr/>
          </p:nvSpPr>
          <p:spPr>
            <a:xfrm>
              <a:off x="3305501" y="3590883"/>
              <a:ext cx="412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sz="2000" b="1" baseline="30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0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A4AD475-18C2-47BF-8F2C-180D5B00E24F}"/>
                </a:ext>
              </a:extLst>
            </p:cNvPr>
            <p:cNvSpPr txBox="1"/>
            <p:nvPr/>
          </p:nvSpPr>
          <p:spPr>
            <a:xfrm>
              <a:off x="3229338" y="2004232"/>
              <a:ext cx="412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sz="2000" b="1" i="1" baseline="30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0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Arrow: Up-Down 16">
              <a:extLst>
                <a:ext uri="{FF2B5EF4-FFF2-40B4-BE49-F238E27FC236}">
                  <a16:creationId xmlns:a16="http://schemas.microsoft.com/office/drawing/2014/main" id="{C108A524-30BF-4B84-85AD-89D4DFEC2984}"/>
                </a:ext>
              </a:extLst>
            </p:cNvPr>
            <p:cNvSpPr/>
            <p:nvPr/>
          </p:nvSpPr>
          <p:spPr>
            <a:xfrm>
              <a:off x="3229338" y="2534147"/>
              <a:ext cx="367336" cy="931488"/>
            </a:xfrm>
            <a:prstGeom prst="upDownArrow">
              <a:avLst/>
            </a:prstGeom>
            <a:solidFill>
              <a:schemeClr val="accent6">
                <a:lumMod val="75000"/>
              </a:schemeClr>
            </a:solidFill>
            <a:ln w="38100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5732C5-D85D-444C-A02E-F368A0D591EE}"/>
                </a:ext>
              </a:extLst>
            </p:cNvPr>
            <p:cNvSpPr txBox="1"/>
            <p:nvPr/>
          </p:nvSpPr>
          <p:spPr>
            <a:xfrm>
              <a:off x="3597319" y="2763372"/>
              <a:ext cx="5567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 </a:t>
              </a:r>
              <a:r>
                <a:rPr lang="en-US" sz="2000" b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6DD1AD0-7036-4FD5-9E03-3F8EE2F3C70A}"/>
              </a:ext>
            </a:extLst>
          </p:cNvPr>
          <p:cNvGrpSpPr/>
          <p:nvPr/>
        </p:nvGrpSpPr>
        <p:grpSpPr>
          <a:xfrm>
            <a:off x="4343400" y="1808141"/>
            <a:ext cx="1721224" cy="2036996"/>
            <a:chOff x="2514409" y="1975687"/>
            <a:chExt cx="1721224" cy="203699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192D85E-AEC0-4C89-B38D-D948701C9DF5}"/>
                </a:ext>
              </a:extLst>
            </p:cNvPr>
            <p:cNvSpPr/>
            <p:nvPr/>
          </p:nvSpPr>
          <p:spPr>
            <a:xfrm>
              <a:off x="2514409" y="1975687"/>
              <a:ext cx="1721033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87BF46E-53A7-4653-982D-9CA838967C94}"/>
                </a:ext>
              </a:extLst>
            </p:cNvPr>
            <p:cNvSpPr/>
            <p:nvPr/>
          </p:nvSpPr>
          <p:spPr>
            <a:xfrm>
              <a:off x="2514600" y="3555483"/>
              <a:ext cx="1721033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0AE17F7-0055-4B3D-BC23-EB0920033087}"/>
                </a:ext>
              </a:extLst>
            </p:cNvPr>
            <p:cNvSpPr txBox="1"/>
            <p:nvPr/>
          </p:nvSpPr>
          <p:spPr>
            <a:xfrm>
              <a:off x="3305501" y="3590883"/>
              <a:ext cx="5549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sz="2000" b="1" i="1" baseline="30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q-1</a:t>
              </a:r>
              <a:endParaRPr lang="en-US" sz="20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F2C938F-A7B6-4129-A07E-EB5283092B65}"/>
                </a:ext>
              </a:extLst>
            </p:cNvPr>
            <p:cNvSpPr txBox="1"/>
            <p:nvPr/>
          </p:nvSpPr>
          <p:spPr>
            <a:xfrm>
              <a:off x="3229338" y="2004232"/>
              <a:ext cx="412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sz="2000" b="1" i="1" baseline="30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en-US" sz="20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Arrow: Up-Down 24">
              <a:extLst>
                <a:ext uri="{FF2B5EF4-FFF2-40B4-BE49-F238E27FC236}">
                  <a16:creationId xmlns:a16="http://schemas.microsoft.com/office/drawing/2014/main" id="{BD0DFBA5-9539-4289-B195-638C5166B7C1}"/>
                </a:ext>
              </a:extLst>
            </p:cNvPr>
            <p:cNvSpPr/>
            <p:nvPr/>
          </p:nvSpPr>
          <p:spPr>
            <a:xfrm>
              <a:off x="3229338" y="2534147"/>
              <a:ext cx="367336" cy="931488"/>
            </a:xfrm>
            <a:prstGeom prst="upDownArrow">
              <a:avLst/>
            </a:prstGeom>
            <a:solidFill>
              <a:schemeClr val="accent6">
                <a:lumMod val="75000"/>
              </a:schemeClr>
            </a:solidFill>
            <a:ln w="38100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4813EB4-635F-4E40-88AC-7C2C0BCC6908}"/>
                </a:ext>
              </a:extLst>
            </p:cNvPr>
            <p:cNvSpPr txBox="1"/>
            <p:nvPr/>
          </p:nvSpPr>
          <p:spPr>
            <a:xfrm>
              <a:off x="3597319" y="2763372"/>
              <a:ext cx="5663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 </a:t>
              </a:r>
              <a:r>
                <a:rPr lang="en-US" sz="2000" b="1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C9D6B2E-A6CA-491C-B980-01AA17B7C0FB}"/>
              </a:ext>
            </a:extLst>
          </p:cNvPr>
          <p:cNvCxnSpPr>
            <a:cxnSpLocks/>
          </p:cNvCxnSpPr>
          <p:nvPr/>
        </p:nvCxnSpPr>
        <p:spPr bwMode="auto">
          <a:xfrm>
            <a:off x="4049874" y="2743200"/>
            <a:ext cx="587051" cy="0"/>
          </a:xfrm>
          <a:prstGeom prst="line">
            <a:avLst/>
          </a:prstGeom>
          <a:noFill/>
          <a:ln w="76200" cap="sq" cmpd="sng" algn="ctr">
            <a:solidFill>
              <a:srgbClr val="FF0000"/>
            </a:solidFill>
            <a:prstDash val="sysDot"/>
            <a:round/>
            <a:headEnd type="none" w="sm" len="sm"/>
            <a:tailEnd type="none" w="lg" len="lg"/>
          </a:ln>
          <a:effectLst/>
        </p:spPr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6AC9A5B-A305-4B13-8853-2199B9108EF6}"/>
              </a:ext>
            </a:extLst>
          </p:cNvPr>
          <p:cNvSpPr txBox="1"/>
          <p:nvPr/>
        </p:nvSpPr>
        <p:spPr>
          <a:xfrm>
            <a:off x="610697" y="4420685"/>
            <a:ext cx="530688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pattern is a deep latent representation of the input.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DBN is a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generative model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it generates new data that follows the distribution of the training data.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5C06105-F942-489B-B718-6D6F4B09DA5B}"/>
              </a:ext>
            </a:extLst>
          </p:cNvPr>
          <p:cNvSpPr/>
          <p:nvPr/>
        </p:nvSpPr>
        <p:spPr>
          <a:xfrm>
            <a:off x="344601" y="6398568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</a:rPr>
              <a:t>https://www.cs.toronto.edu/~hinton/nipstutorial/nipstut3.pdf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7B2A9E9-1E8F-402D-83FB-1E3D3AC7E726}"/>
              </a:ext>
            </a:extLst>
          </p:cNvPr>
          <p:cNvGrpSpPr/>
          <p:nvPr/>
        </p:nvGrpSpPr>
        <p:grpSpPr>
          <a:xfrm>
            <a:off x="6553200" y="838200"/>
            <a:ext cx="2057400" cy="5791200"/>
            <a:chOff x="6553200" y="838200"/>
            <a:chExt cx="2057400" cy="579120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6D0B1E1-1D68-4C5A-8695-FF6CE90A0539}"/>
                </a:ext>
              </a:extLst>
            </p:cNvPr>
            <p:cNvSpPr/>
            <p:nvPr/>
          </p:nvSpPr>
          <p:spPr>
            <a:xfrm>
              <a:off x="6553200" y="838200"/>
              <a:ext cx="2057400" cy="5791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EB10453-C6FB-4BA8-9AA6-302089C2E1EC}"/>
                </a:ext>
              </a:extLst>
            </p:cNvPr>
            <p:cNvSpPr/>
            <p:nvPr/>
          </p:nvSpPr>
          <p:spPr>
            <a:xfrm>
              <a:off x="6705789" y="4844297"/>
              <a:ext cx="1721033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94FC300-FB26-4158-8C42-B44C74A7F673}"/>
                </a:ext>
              </a:extLst>
            </p:cNvPr>
            <p:cNvSpPr/>
            <p:nvPr/>
          </p:nvSpPr>
          <p:spPr>
            <a:xfrm>
              <a:off x="6705791" y="5923196"/>
              <a:ext cx="1721033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2AE4D16-688C-49EF-AC2E-11FEECDBE3FB}"/>
                </a:ext>
              </a:extLst>
            </p:cNvPr>
            <p:cNvSpPr txBox="1"/>
            <p:nvPr/>
          </p:nvSpPr>
          <p:spPr>
            <a:xfrm>
              <a:off x="7496692" y="5958596"/>
              <a:ext cx="2266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91826CC-55BE-47D8-9520-8DDE7CCE422C}"/>
                </a:ext>
              </a:extLst>
            </p:cNvPr>
            <p:cNvSpPr txBox="1"/>
            <p:nvPr/>
          </p:nvSpPr>
          <p:spPr>
            <a:xfrm>
              <a:off x="7420718" y="4872842"/>
              <a:ext cx="3130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sz="2000" b="1" baseline="30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D6B7461-A9C0-4F27-BA29-6595F84275C8}"/>
                </a:ext>
              </a:extLst>
            </p:cNvPr>
            <p:cNvSpPr txBox="1"/>
            <p:nvPr/>
          </p:nvSpPr>
          <p:spPr>
            <a:xfrm>
              <a:off x="7799957" y="5425144"/>
              <a:ext cx="5567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 </a:t>
              </a:r>
              <a:r>
                <a:rPr lang="en-US" sz="2000" b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20B81F7-6463-47D8-ACFD-41A04A003558}"/>
                </a:ext>
              </a:extLst>
            </p:cNvPr>
            <p:cNvSpPr/>
            <p:nvPr/>
          </p:nvSpPr>
          <p:spPr>
            <a:xfrm>
              <a:off x="6705789" y="3756542"/>
              <a:ext cx="1721033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E3C2E36-9257-415A-8AF3-57DDF40EBC53}"/>
                </a:ext>
              </a:extLst>
            </p:cNvPr>
            <p:cNvSpPr txBox="1"/>
            <p:nvPr/>
          </p:nvSpPr>
          <p:spPr>
            <a:xfrm>
              <a:off x="7427456" y="4860961"/>
              <a:ext cx="412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sz="2000" b="1" baseline="30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0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CDB58A1-D878-402B-B858-0C02B496B697}"/>
                </a:ext>
              </a:extLst>
            </p:cNvPr>
            <p:cNvSpPr txBox="1"/>
            <p:nvPr/>
          </p:nvSpPr>
          <p:spPr>
            <a:xfrm>
              <a:off x="7420718" y="3785087"/>
              <a:ext cx="412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sz="2000" b="1" i="1" baseline="30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0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72742B6-C167-4416-94EF-EECB06168309}"/>
                </a:ext>
              </a:extLst>
            </p:cNvPr>
            <p:cNvSpPr txBox="1"/>
            <p:nvPr/>
          </p:nvSpPr>
          <p:spPr>
            <a:xfrm>
              <a:off x="7764412" y="4302060"/>
              <a:ext cx="5567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 </a:t>
              </a:r>
              <a:r>
                <a:rPr lang="en-US" sz="2000" b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434DAF9-8468-4F91-8CA7-0B1A6F8F06CE}"/>
                </a:ext>
              </a:extLst>
            </p:cNvPr>
            <p:cNvSpPr/>
            <p:nvPr/>
          </p:nvSpPr>
          <p:spPr>
            <a:xfrm>
              <a:off x="6705789" y="1314488"/>
              <a:ext cx="1721033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13A3DFC-D899-406A-8AD0-68E1826C8789}"/>
                </a:ext>
              </a:extLst>
            </p:cNvPr>
            <p:cNvSpPr/>
            <p:nvPr/>
          </p:nvSpPr>
          <p:spPr>
            <a:xfrm>
              <a:off x="6727407" y="2364190"/>
              <a:ext cx="1721033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37CF0DF-32E5-4D1D-9D91-0523A4AC8870}"/>
                </a:ext>
              </a:extLst>
            </p:cNvPr>
            <p:cNvSpPr txBox="1"/>
            <p:nvPr/>
          </p:nvSpPr>
          <p:spPr>
            <a:xfrm>
              <a:off x="7518308" y="2399590"/>
              <a:ext cx="5549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sz="2000" b="1" i="1" baseline="30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q-1</a:t>
              </a:r>
              <a:endParaRPr lang="en-US" sz="20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273B78B-C101-405A-8CDA-57881F053E3D}"/>
                </a:ext>
              </a:extLst>
            </p:cNvPr>
            <p:cNvSpPr txBox="1"/>
            <p:nvPr/>
          </p:nvSpPr>
          <p:spPr>
            <a:xfrm>
              <a:off x="7420718" y="1343033"/>
              <a:ext cx="412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sz="2000" b="1" i="1" baseline="30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en-US" sz="20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40A98FF-6818-41B5-8C28-3B39C1692E09}"/>
                </a:ext>
              </a:extLst>
            </p:cNvPr>
            <p:cNvSpPr txBox="1"/>
            <p:nvPr/>
          </p:nvSpPr>
          <p:spPr>
            <a:xfrm>
              <a:off x="7759602" y="1931344"/>
              <a:ext cx="5663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 </a:t>
              </a:r>
              <a:r>
                <a:rPr lang="en-US" sz="2000" b="1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51" name="Arrow: Down 50">
              <a:extLst>
                <a:ext uri="{FF2B5EF4-FFF2-40B4-BE49-F238E27FC236}">
                  <a16:creationId xmlns:a16="http://schemas.microsoft.com/office/drawing/2014/main" id="{B78A678D-87E8-465E-8A8C-6A5B421F1995}"/>
                </a:ext>
              </a:extLst>
            </p:cNvPr>
            <p:cNvSpPr/>
            <p:nvPr/>
          </p:nvSpPr>
          <p:spPr>
            <a:xfrm>
              <a:off x="7452010" y="3266497"/>
              <a:ext cx="381000" cy="436844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  <a:ln w="38100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DB04E4E-3E7D-44C6-AA53-F742E52920A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001000" y="3063769"/>
              <a:ext cx="0" cy="385740"/>
            </a:xfrm>
            <a:prstGeom prst="line">
              <a:avLst/>
            </a:prstGeom>
            <a:noFill/>
            <a:ln w="76200" cap="sq" cmpd="sng" algn="ctr">
              <a:solidFill>
                <a:srgbClr val="FF0000"/>
              </a:solidFill>
              <a:prstDash val="sysDot"/>
              <a:round/>
              <a:headEnd type="none" w="sm" len="sm"/>
              <a:tailEnd type="none" w="lg" len="lg"/>
            </a:ln>
            <a:effectLst/>
          </p:spPr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1963C09-BF36-4A04-9F0F-062EB4FDFAB7}"/>
                </a:ext>
              </a:extLst>
            </p:cNvPr>
            <p:cNvSpPr txBox="1"/>
            <p:nvPr/>
          </p:nvSpPr>
          <p:spPr>
            <a:xfrm>
              <a:off x="7240155" y="881532"/>
              <a:ext cx="7280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DBN</a:t>
              </a:r>
            </a:p>
          </p:txBody>
        </p:sp>
        <p:sp>
          <p:nvSpPr>
            <p:cNvPr id="64" name="Arrow: Up-Down 63">
              <a:extLst>
                <a:ext uri="{FF2B5EF4-FFF2-40B4-BE49-F238E27FC236}">
                  <a16:creationId xmlns:a16="http://schemas.microsoft.com/office/drawing/2014/main" id="{FD925237-F4AA-4637-91A8-A1D513503613}"/>
                </a:ext>
              </a:extLst>
            </p:cNvPr>
            <p:cNvSpPr/>
            <p:nvPr/>
          </p:nvSpPr>
          <p:spPr>
            <a:xfrm>
              <a:off x="7458748" y="1793350"/>
              <a:ext cx="367336" cy="565814"/>
            </a:xfrm>
            <a:prstGeom prst="upDownArrow">
              <a:avLst/>
            </a:prstGeom>
            <a:solidFill>
              <a:schemeClr val="accent6">
                <a:lumMod val="75000"/>
              </a:schemeClr>
            </a:solidFill>
            <a:ln w="38100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row: Down 64">
              <a:extLst>
                <a:ext uri="{FF2B5EF4-FFF2-40B4-BE49-F238E27FC236}">
                  <a16:creationId xmlns:a16="http://schemas.microsoft.com/office/drawing/2014/main" id="{9442812E-4351-448E-91B3-34573D3552D4}"/>
                </a:ext>
              </a:extLst>
            </p:cNvPr>
            <p:cNvSpPr/>
            <p:nvPr/>
          </p:nvSpPr>
          <p:spPr>
            <a:xfrm>
              <a:off x="7427456" y="4260445"/>
              <a:ext cx="381000" cy="543426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  <a:ln w="38100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Arrow: Down 65">
              <a:extLst>
                <a:ext uri="{FF2B5EF4-FFF2-40B4-BE49-F238E27FC236}">
                  <a16:creationId xmlns:a16="http://schemas.microsoft.com/office/drawing/2014/main" id="{EB7AEEB9-E598-4DAC-B061-66CAF265F33E}"/>
                </a:ext>
              </a:extLst>
            </p:cNvPr>
            <p:cNvSpPr/>
            <p:nvPr/>
          </p:nvSpPr>
          <p:spPr>
            <a:xfrm>
              <a:off x="7420718" y="5353961"/>
              <a:ext cx="381000" cy="543426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  <a:ln w="38100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09371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EB4F101D-2A6F-478E-A82B-54FF596B6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762000"/>
            <a:ext cx="33329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How does a DBN work?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FB363C3-156B-4C0E-A8C2-D342D06A3DA2}"/>
              </a:ext>
            </a:extLst>
          </p:cNvPr>
          <p:cNvGrpSpPr/>
          <p:nvPr/>
        </p:nvGrpSpPr>
        <p:grpSpPr>
          <a:xfrm>
            <a:off x="152400" y="992832"/>
            <a:ext cx="2057400" cy="5562600"/>
            <a:chOff x="6553200" y="838200"/>
            <a:chExt cx="2057400" cy="57912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4BFC41D-4A7E-4029-A899-6905417BFBCC}"/>
                </a:ext>
              </a:extLst>
            </p:cNvPr>
            <p:cNvSpPr/>
            <p:nvPr/>
          </p:nvSpPr>
          <p:spPr>
            <a:xfrm>
              <a:off x="6553200" y="838200"/>
              <a:ext cx="2057400" cy="5791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EA66769-0A11-4F81-A465-72908E3B60AF}"/>
                </a:ext>
              </a:extLst>
            </p:cNvPr>
            <p:cNvSpPr/>
            <p:nvPr/>
          </p:nvSpPr>
          <p:spPr>
            <a:xfrm>
              <a:off x="6705789" y="4844297"/>
              <a:ext cx="1721033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66834B0-CC05-4536-9E63-73A95F3564F0}"/>
                </a:ext>
              </a:extLst>
            </p:cNvPr>
            <p:cNvSpPr/>
            <p:nvPr/>
          </p:nvSpPr>
          <p:spPr>
            <a:xfrm>
              <a:off x="6705791" y="5923196"/>
              <a:ext cx="1721033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14DC1F4-F39B-40E3-9B0A-7098BF482BB2}"/>
                </a:ext>
              </a:extLst>
            </p:cNvPr>
            <p:cNvSpPr txBox="1"/>
            <p:nvPr/>
          </p:nvSpPr>
          <p:spPr>
            <a:xfrm>
              <a:off x="7496692" y="5958596"/>
              <a:ext cx="2266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E85ED00-483B-4851-8AB0-ACD3B23E724F}"/>
                </a:ext>
              </a:extLst>
            </p:cNvPr>
            <p:cNvSpPr txBox="1"/>
            <p:nvPr/>
          </p:nvSpPr>
          <p:spPr>
            <a:xfrm>
              <a:off x="7420718" y="4872842"/>
              <a:ext cx="3130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sz="2000" b="1" baseline="30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0B0860B-E307-4ED1-9CFA-02444C1616D2}"/>
                </a:ext>
              </a:extLst>
            </p:cNvPr>
            <p:cNvSpPr txBox="1"/>
            <p:nvPr/>
          </p:nvSpPr>
          <p:spPr>
            <a:xfrm>
              <a:off x="7799957" y="5425144"/>
              <a:ext cx="5567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 </a:t>
              </a:r>
              <a:r>
                <a:rPr lang="en-US" sz="2000" b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DE5F8F-0410-4D12-96D0-CBD5E358F37B}"/>
                </a:ext>
              </a:extLst>
            </p:cNvPr>
            <p:cNvSpPr/>
            <p:nvPr/>
          </p:nvSpPr>
          <p:spPr>
            <a:xfrm>
              <a:off x="6705789" y="3756542"/>
              <a:ext cx="1721033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A4DA386-EB74-4CD5-8552-4827E6442612}"/>
                </a:ext>
              </a:extLst>
            </p:cNvPr>
            <p:cNvSpPr txBox="1"/>
            <p:nvPr/>
          </p:nvSpPr>
          <p:spPr>
            <a:xfrm>
              <a:off x="7427456" y="4860961"/>
              <a:ext cx="412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sz="2000" b="1" baseline="30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0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6EC4EA-EA85-4C8A-9660-ABE082D1BEF1}"/>
                </a:ext>
              </a:extLst>
            </p:cNvPr>
            <p:cNvSpPr txBox="1"/>
            <p:nvPr/>
          </p:nvSpPr>
          <p:spPr>
            <a:xfrm>
              <a:off x="7420718" y="3785087"/>
              <a:ext cx="412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sz="2000" b="1" i="1" baseline="30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0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5F62D54-0319-4225-A033-ABABFCD9B593}"/>
                </a:ext>
              </a:extLst>
            </p:cNvPr>
            <p:cNvSpPr txBox="1"/>
            <p:nvPr/>
          </p:nvSpPr>
          <p:spPr>
            <a:xfrm>
              <a:off x="7764412" y="4302060"/>
              <a:ext cx="5567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 </a:t>
              </a:r>
              <a:r>
                <a:rPr lang="en-US" sz="2000" b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838D024-1C32-4935-8009-5262E37B22FE}"/>
                </a:ext>
              </a:extLst>
            </p:cNvPr>
            <p:cNvSpPr/>
            <p:nvPr/>
          </p:nvSpPr>
          <p:spPr>
            <a:xfrm>
              <a:off x="6705789" y="1314488"/>
              <a:ext cx="1721033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39023FD-9FD8-4F30-8661-58234517EF18}"/>
                </a:ext>
              </a:extLst>
            </p:cNvPr>
            <p:cNvSpPr/>
            <p:nvPr/>
          </p:nvSpPr>
          <p:spPr>
            <a:xfrm>
              <a:off x="6727407" y="2364190"/>
              <a:ext cx="1721033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A43552-BF70-44DA-B4A6-C1986CE199B5}"/>
                </a:ext>
              </a:extLst>
            </p:cNvPr>
            <p:cNvSpPr txBox="1"/>
            <p:nvPr/>
          </p:nvSpPr>
          <p:spPr>
            <a:xfrm>
              <a:off x="7518308" y="2399590"/>
              <a:ext cx="5549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sz="2000" b="1" i="1" baseline="30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q-1</a:t>
              </a:r>
              <a:endParaRPr lang="en-US" sz="20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A83D1E4-40DD-4F01-A0B4-932FAA555109}"/>
                </a:ext>
              </a:extLst>
            </p:cNvPr>
            <p:cNvSpPr txBox="1"/>
            <p:nvPr/>
          </p:nvSpPr>
          <p:spPr>
            <a:xfrm>
              <a:off x="7420718" y="1343033"/>
              <a:ext cx="412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sz="2000" b="1" i="1" baseline="30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en-US" sz="20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A0CA87B-A1C8-4431-B8E8-1B12559AE05F}"/>
                </a:ext>
              </a:extLst>
            </p:cNvPr>
            <p:cNvSpPr txBox="1"/>
            <p:nvPr/>
          </p:nvSpPr>
          <p:spPr>
            <a:xfrm>
              <a:off x="7759602" y="1931344"/>
              <a:ext cx="5663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 </a:t>
              </a:r>
              <a:r>
                <a:rPr lang="en-US" sz="2000" b="1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19" name="Arrow: Down 18">
              <a:extLst>
                <a:ext uri="{FF2B5EF4-FFF2-40B4-BE49-F238E27FC236}">
                  <a16:creationId xmlns:a16="http://schemas.microsoft.com/office/drawing/2014/main" id="{ADF8C2CF-870E-40C8-9CC0-9338A46B788C}"/>
                </a:ext>
              </a:extLst>
            </p:cNvPr>
            <p:cNvSpPr/>
            <p:nvPr/>
          </p:nvSpPr>
          <p:spPr>
            <a:xfrm>
              <a:off x="7452010" y="3266497"/>
              <a:ext cx="381000" cy="436844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  <a:ln w="38100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39D048B-EE14-4379-88A9-7E0294764CF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001000" y="3063769"/>
              <a:ext cx="0" cy="385740"/>
            </a:xfrm>
            <a:prstGeom prst="line">
              <a:avLst/>
            </a:prstGeom>
            <a:noFill/>
            <a:ln w="76200" cap="sq" cmpd="sng" algn="ctr">
              <a:solidFill>
                <a:srgbClr val="FF0000"/>
              </a:solidFill>
              <a:prstDash val="sysDot"/>
              <a:round/>
              <a:headEnd type="none" w="sm" len="sm"/>
              <a:tailEnd type="none" w="lg" len="lg"/>
            </a:ln>
            <a:effectLst/>
          </p:spPr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D0A0BB-28F8-4473-94D8-2F82B317A534}"/>
                </a:ext>
              </a:extLst>
            </p:cNvPr>
            <p:cNvSpPr txBox="1"/>
            <p:nvPr/>
          </p:nvSpPr>
          <p:spPr>
            <a:xfrm>
              <a:off x="7240155" y="881532"/>
              <a:ext cx="7280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DBN</a:t>
              </a:r>
            </a:p>
          </p:txBody>
        </p:sp>
        <p:sp>
          <p:nvSpPr>
            <p:cNvPr id="22" name="Arrow: Up-Down 21">
              <a:extLst>
                <a:ext uri="{FF2B5EF4-FFF2-40B4-BE49-F238E27FC236}">
                  <a16:creationId xmlns:a16="http://schemas.microsoft.com/office/drawing/2014/main" id="{721B397F-8C71-4563-80D0-7EF90533B29F}"/>
                </a:ext>
              </a:extLst>
            </p:cNvPr>
            <p:cNvSpPr/>
            <p:nvPr/>
          </p:nvSpPr>
          <p:spPr>
            <a:xfrm>
              <a:off x="7458748" y="1793350"/>
              <a:ext cx="367336" cy="565814"/>
            </a:xfrm>
            <a:prstGeom prst="upDownArrow">
              <a:avLst/>
            </a:prstGeom>
            <a:solidFill>
              <a:schemeClr val="accent6">
                <a:lumMod val="75000"/>
              </a:schemeClr>
            </a:solidFill>
            <a:ln w="38100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6AF60B02-DC83-4BD6-9999-21EDA3AB9C88}"/>
                </a:ext>
              </a:extLst>
            </p:cNvPr>
            <p:cNvSpPr/>
            <p:nvPr/>
          </p:nvSpPr>
          <p:spPr>
            <a:xfrm>
              <a:off x="7427456" y="4260445"/>
              <a:ext cx="381000" cy="543426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  <a:ln w="38100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6C19A9F5-F8BC-41BD-9AF2-BB2F763BAC27}"/>
                </a:ext>
              </a:extLst>
            </p:cNvPr>
            <p:cNvSpPr/>
            <p:nvPr/>
          </p:nvSpPr>
          <p:spPr>
            <a:xfrm>
              <a:off x="7420718" y="5353961"/>
              <a:ext cx="381000" cy="543426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  <a:ln w="38100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40435BF-AEC8-46BA-A5AA-05CA6FF5F38E}"/>
              </a:ext>
            </a:extLst>
          </p:cNvPr>
          <p:cNvSpPr txBox="1"/>
          <p:nvPr/>
        </p:nvSpPr>
        <p:spPr>
          <a:xfrm>
            <a:off x="2358340" y="1407092"/>
            <a:ext cx="65570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Randomly initialize the top two layers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182880" indent="-18288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Iterate these two layers until convergence (Gibbs sampling)</a:t>
            </a:r>
          </a:p>
          <a:p>
            <a:pPr marL="182880" indent="-18288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Propagate the activity down from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obtain a sample of the observable variables.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6598BC-6F98-458C-B952-57B39E3CC0A6}"/>
              </a:ext>
            </a:extLst>
          </p:cNvPr>
          <p:cNvSpPr txBox="1"/>
          <p:nvPr/>
        </p:nvSpPr>
        <p:spPr>
          <a:xfrm>
            <a:off x="2667000" y="3501063"/>
            <a:ext cx="617201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is this useful?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explains where the observable variables come from.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a deep set of </a:t>
            </a:r>
            <a:r>
              <a:rPr lang="en-US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latent causes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observed data.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latent variables can be used as features for further inference about the observable data.</a:t>
            </a:r>
          </a:p>
        </p:txBody>
      </p:sp>
    </p:spTree>
    <p:extLst>
      <p:ext uri="{BB962C8B-B14F-4D97-AF65-F5344CB8AC3E}">
        <p14:creationId xmlns:p14="http://schemas.microsoft.com/office/powerpoint/2010/main" val="1747324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CF73FEE-39B0-4C87-BA0E-84E5091BFB8B}"/>
              </a:ext>
            </a:extLst>
          </p:cNvPr>
          <p:cNvSpPr/>
          <p:nvPr/>
        </p:nvSpPr>
        <p:spPr>
          <a:xfrm>
            <a:off x="609600" y="1295400"/>
            <a:ext cx="3733800" cy="533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39F7F9-08E0-43FB-91CE-866258DCA879}"/>
              </a:ext>
            </a:extLst>
          </p:cNvPr>
          <p:cNvSpPr/>
          <p:nvPr/>
        </p:nvSpPr>
        <p:spPr>
          <a:xfrm>
            <a:off x="762189" y="4914762"/>
            <a:ext cx="1721033" cy="43915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4E6BE9-0A79-412F-B9F0-8B99B03F05FE}"/>
              </a:ext>
            </a:extLst>
          </p:cNvPr>
          <p:cNvSpPr txBox="1"/>
          <p:nvPr/>
        </p:nvSpPr>
        <p:spPr>
          <a:xfrm>
            <a:off x="2145391" y="6023443"/>
            <a:ext cx="226658" cy="38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99E02F-282D-473C-8DDD-88FC803F4AA9}"/>
              </a:ext>
            </a:extLst>
          </p:cNvPr>
          <p:cNvSpPr txBox="1"/>
          <p:nvPr/>
        </p:nvSpPr>
        <p:spPr>
          <a:xfrm>
            <a:off x="1477118" y="4942180"/>
            <a:ext cx="313084" cy="38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F04293-966F-442E-9C8D-F25449F19A5A}"/>
              </a:ext>
            </a:extLst>
          </p:cNvPr>
          <p:cNvSpPr txBox="1"/>
          <p:nvPr/>
        </p:nvSpPr>
        <p:spPr>
          <a:xfrm>
            <a:off x="2099189" y="5473136"/>
            <a:ext cx="556755" cy="38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03A699-3FDC-485C-A57E-7D531D5CC000}"/>
              </a:ext>
            </a:extLst>
          </p:cNvPr>
          <p:cNvSpPr/>
          <p:nvPr/>
        </p:nvSpPr>
        <p:spPr>
          <a:xfrm>
            <a:off x="762189" y="3869944"/>
            <a:ext cx="1721033" cy="43915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F686B9-97C7-4B84-89AD-3584D962EB53}"/>
              </a:ext>
            </a:extLst>
          </p:cNvPr>
          <p:cNvSpPr txBox="1"/>
          <p:nvPr/>
        </p:nvSpPr>
        <p:spPr>
          <a:xfrm>
            <a:off x="1483856" y="4930768"/>
            <a:ext cx="412292" cy="38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="1" baseline="30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b="1" baseline="30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43CDB7-7254-4BE2-927C-5CFBBF503424}"/>
              </a:ext>
            </a:extLst>
          </p:cNvPr>
          <p:cNvSpPr txBox="1"/>
          <p:nvPr/>
        </p:nvSpPr>
        <p:spPr>
          <a:xfrm>
            <a:off x="1477118" y="3897363"/>
            <a:ext cx="412292" cy="38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="1" i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b="1" baseline="30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3A8424-D5E3-4AB7-8D65-AA67C73EF0E4}"/>
              </a:ext>
            </a:extLst>
          </p:cNvPr>
          <p:cNvSpPr txBox="1"/>
          <p:nvPr/>
        </p:nvSpPr>
        <p:spPr>
          <a:xfrm>
            <a:off x="1820812" y="4393929"/>
            <a:ext cx="556755" cy="38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171B42-7B77-4F93-8C76-BAEBFB9D676A}"/>
              </a:ext>
            </a:extLst>
          </p:cNvPr>
          <p:cNvSpPr/>
          <p:nvPr/>
        </p:nvSpPr>
        <p:spPr>
          <a:xfrm>
            <a:off x="762189" y="1524287"/>
            <a:ext cx="3428811" cy="43915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D9FFA7-3648-4FB8-AB6A-5ACAFBC73FF0}"/>
              </a:ext>
            </a:extLst>
          </p:cNvPr>
          <p:cNvSpPr/>
          <p:nvPr/>
        </p:nvSpPr>
        <p:spPr>
          <a:xfrm>
            <a:off x="783807" y="2532554"/>
            <a:ext cx="1721033" cy="43915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2CC3ED-E74D-41DE-8D0F-0EA01375ED3C}"/>
              </a:ext>
            </a:extLst>
          </p:cNvPr>
          <p:cNvSpPr txBox="1"/>
          <p:nvPr/>
        </p:nvSpPr>
        <p:spPr>
          <a:xfrm>
            <a:off x="1574708" y="2566556"/>
            <a:ext cx="554960" cy="38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="1" i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q-1</a:t>
            </a:r>
            <a:endParaRPr lang="en-US" sz="2000" b="1" baseline="30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A4A6EA-44FF-41BA-AAC0-C0A85DAAFD9F}"/>
              </a:ext>
            </a:extLst>
          </p:cNvPr>
          <p:cNvSpPr txBox="1"/>
          <p:nvPr/>
        </p:nvSpPr>
        <p:spPr>
          <a:xfrm>
            <a:off x="2449798" y="1562010"/>
            <a:ext cx="412292" cy="38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="1" i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sz="2000" b="1" baseline="30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3AEB9A-E4BC-48D3-BA1E-62FFC16CB0C9}"/>
              </a:ext>
            </a:extLst>
          </p:cNvPr>
          <p:cNvSpPr txBox="1"/>
          <p:nvPr/>
        </p:nvSpPr>
        <p:spPr>
          <a:xfrm>
            <a:off x="1820812" y="2016249"/>
            <a:ext cx="566374" cy="38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en-US" sz="20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FA73A1C7-E022-420F-8749-1AF7DE465882}"/>
              </a:ext>
            </a:extLst>
          </p:cNvPr>
          <p:cNvSpPr/>
          <p:nvPr/>
        </p:nvSpPr>
        <p:spPr>
          <a:xfrm>
            <a:off x="1508410" y="3399243"/>
            <a:ext cx="381000" cy="419600"/>
          </a:xfrm>
          <a:prstGeom prst="downArrow">
            <a:avLst/>
          </a:prstGeom>
          <a:solidFill>
            <a:srgbClr val="FF0000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5C9817-9A99-42D7-85B3-02FC2EEB050C}"/>
              </a:ext>
            </a:extLst>
          </p:cNvPr>
          <p:cNvCxnSpPr>
            <a:cxnSpLocks/>
          </p:cNvCxnSpPr>
          <p:nvPr/>
        </p:nvCxnSpPr>
        <p:spPr bwMode="auto">
          <a:xfrm>
            <a:off x="2057400" y="3204518"/>
            <a:ext cx="0" cy="370513"/>
          </a:xfrm>
          <a:prstGeom prst="line">
            <a:avLst/>
          </a:prstGeom>
          <a:noFill/>
          <a:ln w="76200" cap="sq" cmpd="sng" algn="ctr">
            <a:solidFill>
              <a:srgbClr val="FF0000"/>
            </a:solidFill>
            <a:prstDash val="sysDot"/>
            <a:round/>
            <a:headEnd type="none" w="sm" len="sm"/>
            <a:tailEnd type="none" w="lg" len="lg"/>
          </a:ln>
          <a:effectLst/>
        </p:spPr>
      </p:cxnSp>
      <p:sp>
        <p:nvSpPr>
          <p:cNvPr id="21" name="Arrow: Up-Down 20">
            <a:extLst>
              <a:ext uri="{FF2B5EF4-FFF2-40B4-BE49-F238E27FC236}">
                <a16:creationId xmlns:a16="http://schemas.microsoft.com/office/drawing/2014/main" id="{8FDDFF49-C308-4708-9309-0F5F03385B14}"/>
              </a:ext>
            </a:extLst>
          </p:cNvPr>
          <p:cNvSpPr/>
          <p:nvPr/>
        </p:nvSpPr>
        <p:spPr>
          <a:xfrm>
            <a:off x="1515148" y="1984247"/>
            <a:ext cx="367336" cy="543479"/>
          </a:xfrm>
          <a:prstGeom prst="upDownArrow">
            <a:avLst/>
          </a:prstGeom>
          <a:solidFill>
            <a:schemeClr val="accent6">
              <a:lumMod val="75000"/>
            </a:schemeClr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225A54A1-4491-47D4-B61C-4E4BF6B15DE9}"/>
              </a:ext>
            </a:extLst>
          </p:cNvPr>
          <p:cNvSpPr/>
          <p:nvPr/>
        </p:nvSpPr>
        <p:spPr>
          <a:xfrm>
            <a:off x="1483856" y="4353956"/>
            <a:ext cx="381000" cy="521975"/>
          </a:xfrm>
          <a:prstGeom prst="downArrow">
            <a:avLst/>
          </a:prstGeom>
          <a:solidFill>
            <a:srgbClr val="FF0000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7D6C43EE-EF26-480A-A290-92BAA3C02ABC}"/>
              </a:ext>
            </a:extLst>
          </p:cNvPr>
          <p:cNvSpPr/>
          <p:nvPr/>
        </p:nvSpPr>
        <p:spPr>
          <a:xfrm>
            <a:off x="1622705" y="5417323"/>
            <a:ext cx="381000" cy="521975"/>
          </a:xfrm>
          <a:prstGeom prst="downArrow">
            <a:avLst/>
          </a:prstGeom>
          <a:solidFill>
            <a:srgbClr val="FF0000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Box 4">
            <a:extLst>
              <a:ext uri="{FF2B5EF4-FFF2-40B4-BE49-F238E27FC236}">
                <a16:creationId xmlns:a16="http://schemas.microsoft.com/office/drawing/2014/main" id="{B84E9140-1A14-4885-A45B-F016FEEFA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2175" y="765476"/>
            <a:ext cx="43260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 Example: MNIST Classifier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293A017-62AA-4927-8328-5A323B8941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746" y="5967478"/>
            <a:ext cx="547702" cy="551440"/>
          </a:xfrm>
          <a:prstGeom prst="rect">
            <a:avLst/>
          </a:prstGeom>
        </p:spPr>
      </p:pic>
      <p:sp>
        <p:nvSpPr>
          <p:cNvPr id="27" name="Arrow: Down 26">
            <a:extLst>
              <a:ext uri="{FF2B5EF4-FFF2-40B4-BE49-F238E27FC236}">
                <a16:creationId xmlns:a16="http://schemas.microsoft.com/office/drawing/2014/main" id="{D34C6370-EAF7-4BCD-B0AB-96A7241EA94B}"/>
              </a:ext>
            </a:extLst>
          </p:cNvPr>
          <p:cNvSpPr/>
          <p:nvPr/>
        </p:nvSpPr>
        <p:spPr>
          <a:xfrm rot="10800000">
            <a:off x="1279597" y="5378492"/>
            <a:ext cx="381000" cy="521975"/>
          </a:xfrm>
          <a:prstGeom prst="downArrow">
            <a:avLst/>
          </a:prstGeom>
          <a:solidFill>
            <a:srgbClr val="00B050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F3801CA0-B0F4-4F37-821C-AA7B60C75E0B}"/>
              </a:ext>
            </a:extLst>
          </p:cNvPr>
          <p:cNvSpPr/>
          <p:nvPr/>
        </p:nvSpPr>
        <p:spPr>
          <a:xfrm rot="10800000">
            <a:off x="1158536" y="4325776"/>
            <a:ext cx="381000" cy="521975"/>
          </a:xfrm>
          <a:prstGeom prst="downArrow">
            <a:avLst/>
          </a:prstGeom>
          <a:solidFill>
            <a:srgbClr val="00B050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E0D37ACC-1C68-45B8-B4C5-A5D658EC90D2}"/>
              </a:ext>
            </a:extLst>
          </p:cNvPr>
          <p:cNvSpPr/>
          <p:nvPr/>
        </p:nvSpPr>
        <p:spPr>
          <a:xfrm rot="10800000">
            <a:off x="1143000" y="3284872"/>
            <a:ext cx="381000" cy="521975"/>
          </a:xfrm>
          <a:prstGeom prst="downArrow">
            <a:avLst/>
          </a:prstGeom>
          <a:solidFill>
            <a:srgbClr val="00B050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47F72F-F0A8-4A3E-BB6B-4FE630C198BA}"/>
              </a:ext>
            </a:extLst>
          </p:cNvPr>
          <p:cNvSpPr/>
          <p:nvPr/>
        </p:nvSpPr>
        <p:spPr>
          <a:xfrm>
            <a:off x="2648995" y="2539137"/>
            <a:ext cx="1542006" cy="43915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E80AE9-1A3E-4646-8C92-0936004B4645}"/>
              </a:ext>
            </a:extLst>
          </p:cNvPr>
          <p:cNvSpPr txBox="1"/>
          <p:nvPr/>
        </p:nvSpPr>
        <p:spPr>
          <a:xfrm>
            <a:off x="2786766" y="2566556"/>
            <a:ext cx="1274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1-hot Labels</a:t>
            </a:r>
          </a:p>
        </p:txBody>
      </p:sp>
      <p:sp>
        <p:nvSpPr>
          <p:cNvPr id="32" name="Arrow: Up-Down 31">
            <a:extLst>
              <a:ext uri="{FF2B5EF4-FFF2-40B4-BE49-F238E27FC236}">
                <a16:creationId xmlns:a16="http://schemas.microsoft.com/office/drawing/2014/main" id="{972A77F8-EC26-455C-9B32-FB8FE8661EE5}"/>
              </a:ext>
            </a:extLst>
          </p:cNvPr>
          <p:cNvSpPr/>
          <p:nvPr/>
        </p:nvSpPr>
        <p:spPr>
          <a:xfrm>
            <a:off x="3179220" y="1976257"/>
            <a:ext cx="367336" cy="543479"/>
          </a:xfrm>
          <a:prstGeom prst="upDownArrow">
            <a:avLst/>
          </a:prstGeom>
          <a:solidFill>
            <a:schemeClr val="accent6">
              <a:lumMod val="75000"/>
            </a:schemeClr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13D006-A882-4C8E-94EA-9B3F05B6AD2F}"/>
              </a:ext>
            </a:extLst>
          </p:cNvPr>
          <p:cNvSpPr txBox="1"/>
          <p:nvPr/>
        </p:nvSpPr>
        <p:spPr>
          <a:xfrm>
            <a:off x="3644999" y="2063828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US" sz="2000" b="1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AA1927-F192-4F52-9822-F61E04019AF2}"/>
              </a:ext>
            </a:extLst>
          </p:cNvPr>
          <p:cNvSpPr txBox="1"/>
          <p:nvPr/>
        </p:nvSpPr>
        <p:spPr>
          <a:xfrm>
            <a:off x="4358990" y="1381086"/>
            <a:ext cx="471741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Randomly initialize Labels layer.</a:t>
            </a:r>
          </a:p>
          <a:p>
            <a:pPr marL="182880" indent="-18288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data input and propagate up to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indent="-18288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Iterate the recurrent associative memory at the top until convergence.</a:t>
            </a:r>
          </a:p>
          <a:p>
            <a:pPr marL="182880" indent="-18288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the inferred label from the Labels layer (label can be seen as a “corrected” part of the [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="1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Label] memory vector)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BE4332-CCCD-4CA0-916F-F5B3690F7954}"/>
              </a:ext>
            </a:extLst>
          </p:cNvPr>
          <p:cNvSpPr txBox="1"/>
          <p:nvPr/>
        </p:nvSpPr>
        <p:spPr>
          <a:xfrm>
            <a:off x="4469799" y="4230530"/>
            <a:ext cx="4495800" cy="2246769"/>
          </a:xfrm>
          <a:prstGeom prst="rect">
            <a:avLst/>
          </a:prstGeom>
          <a:noFill/>
          <a:ln>
            <a:solidFill>
              <a:srgbClr val="001B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also “verify” the label by then running the DBN down from   to see if the right class of digit is generated.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allows us to generate novel samples of each digit, i.e., digits that the network “believes” are 2s or 7s or 0s.</a:t>
            </a:r>
          </a:p>
        </p:txBody>
      </p:sp>
    </p:spTree>
    <p:extLst>
      <p:ext uri="{BB962C8B-B14F-4D97-AF65-F5344CB8AC3E}">
        <p14:creationId xmlns:p14="http://schemas.microsoft.com/office/powerpoint/2010/main" val="21425842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144">
            <a:extLst>
              <a:ext uri="{FF2B5EF4-FFF2-40B4-BE49-F238E27FC236}">
                <a16:creationId xmlns:a16="http://schemas.microsoft.com/office/drawing/2014/main" id="{47AA43DD-ABF5-4D01-B0AB-CFE8A493CD43}"/>
              </a:ext>
            </a:extLst>
          </p:cNvPr>
          <p:cNvSpPr/>
          <p:nvPr/>
        </p:nvSpPr>
        <p:spPr>
          <a:xfrm>
            <a:off x="6436830" y="804375"/>
            <a:ext cx="2252153" cy="57657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DE1CF9C-D5D8-47FD-9676-83C021BBDC36}"/>
              </a:ext>
            </a:extLst>
          </p:cNvPr>
          <p:cNvSpPr/>
          <p:nvPr/>
        </p:nvSpPr>
        <p:spPr>
          <a:xfrm>
            <a:off x="1120326" y="4364153"/>
            <a:ext cx="4911623" cy="19090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F768BE0-76DF-4853-A562-F579BDFE2856}"/>
              </a:ext>
            </a:extLst>
          </p:cNvPr>
          <p:cNvSpPr/>
          <p:nvPr/>
        </p:nvSpPr>
        <p:spPr>
          <a:xfrm>
            <a:off x="340248" y="2207411"/>
            <a:ext cx="5677821" cy="20683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49A45CF4-5678-41ED-B83F-B4D71B9E3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4382" y="698700"/>
            <a:ext cx="42930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Deep Autoencoders from DBNs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5C06105-F942-489B-B718-6D6F4B09DA5B}"/>
              </a:ext>
            </a:extLst>
          </p:cNvPr>
          <p:cNvSpPr/>
          <p:nvPr/>
        </p:nvSpPr>
        <p:spPr>
          <a:xfrm>
            <a:off x="366676" y="6462693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</a:rPr>
              <a:t>https://www.cs.toronto.edu/~hinton/nipstutorial/nipstut3.pdf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2135B8E-FEBF-4FB3-A281-891356011A2C}"/>
              </a:ext>
            </a:extLst>
          </p:cNvPr>
          <p:cNvSpPr txBox="1"/>
          <p:nvPr/>
        </p:nvSpPr>
        <p:spPr>
          <a:xfrm>
            <a:off x="340248" y="6231597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Detailed tutorial: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E667719-9F2E-43DE-AECA-FA5BCCDF7324}"/>
              </a:ext>
            </a:extLst>
          </p:cNvPr>
          <p:cNvGrpSpPr/>
          <p:nvPr/>
        </p:nvGrpSpPr>
        <p:grpSpPr>
          <a:xfrm>
            <a:off x="541419" y="2313611"/>
            <a:ext cx="5290346" cy="1779762"/>
            <a:chOff x="367758" y="2001535"/>
            <a:chExt cx="5290346" cy="177976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6A1C0CA-BC76-492D-867D-CED79647131F}"/>
                </a:ext>
              </a:extLst>
            </p:cNvPr>
            <p:cNvGrpSpPr/>
            <p:nvPr/>
          </p:nvGrpSpPr>
          <p:grpSpPr>
            <a:xfrm>
              <a:off x="367758" y="3344690"/>
              <a:ext cx="1721033" cy="421147"/>
              <a:chOff x="240164" y="5528220"/>
              <a:chExt cx="1721033" cy="421147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9E72F25-C03F-462E-B8DA-019403D877DD}"/>
                  </a:ext>
                </a:extLst>
              </p:cNvPr>
              <p:cNvSpPr/>
              <p:nvPr/>
            </p:nvSpPr>
            <p:spPr>
              <a:xfrm>
                <a:off x="240164" y="5593287"/>
                <a:ext cx="1721033" cy="35608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81A7BC-3975-40F9-B392-FAB3ACADC372}"/>
                  </a:ext>
                </a:extLst>
              </p:cNvPr>
              <p:cNvSpPr txBox="1"/>
              <p:nvPr/>
            </p:nvSpPr>
            <p:spPr>
              <a:xfrm>
                <a:off x="981267" y="5528220"/>
                <a:ext cx="2266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</a:p>
            </p:txBody>
          </p:sp>
        </p:grpSp>
        <p:sp>
          <p:nvSpPr>
            <p:cNvPr id="8" name="Arrow: Up-Down 7">
              <a:extLst>
                <a:ext uri="{FF2B5EF4-FFF2-40B4-BE49-F238E27FC236}">
                  <a16:creationId xmlns:a16="http://schemas.microsoft.com/office/drawing/2014/main" id="{6CE6B36B-36E0-488E-864C-3A07BB2F9345}"/>
                </a:ext>
              </a:extLst>
            </p:cNvPr>
            <p:cNvSpPr/>
            <p:nvPr/>
          </p:nvSpPr>
          <p:spPr>
            <a:xfrm>
              <a:off x="1101385" y="2424721"/>
              <a:ext cx="367336" cy="931488"/>
            </a:xfrm>
            <a:prstGeom prst="upDownArrow">
              <a:avLst/>
            </a:prstGeom>
            <a:solidFill>
              <a:schemeClr val="accent6">
                <a:lumMod val="75000"/>
              </a:schemeClr>
            </a:solidFill>
            <a:ln w="38100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7D8B491-1DE9-4B7C-AB70-27BC4EA7AC01}"/>
                </a:ext>
              </a:extLst>
            </p:cNvPr>
            <p:cNvSpPr txBox="1"/>
            <p:nvPr/>
          </p:nvSpPr>
          <p:spPr>
            <a:xfrm>
              <a:off x="1469366" y="2653946"/>
              <a:ext cx="5567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 </a:t>
              </a:r>
              <a:r>
                <a:rPr lang="en-US" sz="2000" b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0F51714-C953-4D34-B035-FB42B639BA58}"/>
                </a:ext>
              </a:extLst>
            </p:cNvPr>
            <p:cNvGrpSpPr/>
            <p:nvPr/>
          </p:nvGrpSpPr>
          <p:grpSpPr>
            <a:xfrm>
              <a:off x="2457183" y="3381187"/>
              <a:ext cx="1499988" cy="400110"/>
              <a:chOff x="2329589" y="5564717"/>
              <a:chExt cx="1499988" cy="400110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DC636F55-0E0A-4A11-B18E-F6DC3F8BD66F}"/>
                  </a:ext>
                </a:extLst>
              </p:cNvPr>
              <p:cNvSpPr/>
              <p:nvPr/>
            </p:nvSpPr>
            <p:spPr>
              <a:xfrm>
                <a:off x="2329589" y="5587773"/>
                <a:ext cx="1499988" cy="35608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710EDAC-CB04-440A-B5F8-866A062EB635}"/>
                  </a:ext>
                </a:extLst>
              </p:cNvPr>
              <p:cNvSpPr txBox="1"/>
              <p:nvPr/>
            </p:nvSpPr>
            <p:spPr>
              <a:xfrm>
                <a:off x="2944354" y="5564717"/>
                <a:ext cx="4122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000" b="1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</p:grpSp>
        <p:sp>
          <p:nvSpPr>
            <p:cNvPr id="17" name="Arrow: Up-Down 16">
              <a:extLst>
                <a:ext uri="{FF2B5EF4-FFF2-40B4-BE49-F238E27FC236}">
                  <a16:creationId xmlns:a16="http://schemas.microsoft.com/office/drawing/2014/main" id="{C108A524-30BF-4B84-85AD-89D4DFEC2984}"/>
                </a:ext>
              </a:extLst>
            </p:cNvPr>
            <p:cNvSpPr/>
            <p:nvPr/>
          </p:nvSpPr>
          <p:spPr>
            <a:xfrm>
              <a:off x="3060609" y="2438171"/>
              <a:ext cx="367336" cy="931488"/>
            </a:xfrm>
            <a:prstGeom prst="upDownArrow">
              <a:avLst/>
            </a:prstGeom>
            <a:solidFill>
              <a:schemeClr val="accent6">
                <a:lumMod val="75000"/>
              </a:schemeClr>
            </a:solidFill>
            <a:ln w="38100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5732C5-D85D-444C-A02E-F368A0D591EE}"/>
                </a:ext>
              </a:extLst>
            </p:cNvPr>
            <p:cNvSpPr txBox="1"/>
            <p:nvPr/>
          </p:nvSpPr>
          <p:spPr>
            <a:xfrm>
              <a:off x="3403485" y="2653946"/>
              <a:ext cx="5567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 </a:t>
              </a:r>
              <a:r>
                <a:rPr lang="en-US" sz="2000" b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47E3B62-23BA-40D0-AA39-65561F2CBBB3}"/>
                </a:ext>
              </a:extLst>
            </p:cNvPr>
            <p:cNvGrpSpPr/>
            <p:nvPr/>
          </p:nvGrpSpPr>
          <p:grpSpPr>
            <a:xfrm>
              <a:off x="4357626" y="3374099"/>
              <a:ext cx="1223162" cy="400110"/>
              <a:chOff x="4655866" y="5555935"/>
              <a:chExt cx="1223162" cy="400110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A9764E3-DDC9-4ECA-A391-E2EAB65EB297}"/>
                  </a:ext>
                </a:extLst>
              </p:cNvPr>
              <p:cNvSpPr/>
              <p:nvPr/>
            </p:nvSpPr>
            <p:spPr>
              <a:xfrm>
                <a:off x="4655866" y="5587772"/>
                <a:ext cx="1223162" cy="35608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0AE17F7-0055-4B3D-BC23-EB0920033087}"/>
                  </a:ext>
                </a:extLst>
              </p:cNvPr>
              <p:cNvSpPr txBox="1"/>
              <p:nvPr/>
            </p:nvSpPr>
            <p:spPr>
              <a:xfrm>
                <a:off x="5108279" y="5555935"/>
                <a:ext cx="4122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000" b="1" i="1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2000" b="1" baseline="30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2DE4903-D9B6-40B7-92A3-45D2E5B3C2C2}"/>
                </a:ext>
              </a:extLst>
            </p:cNvPr>
            <p:cNvGrpSpPr/>
            <p:nvPr/>
          </p:nvGrpSpPr>
          <p:grpSpPr>
            <a:xfrm>
              <a:off x="4569919" y="2044715"/>
              <a:ext cx="734826" cy="418326"/>
              <a:chOff x="4885238" y="4198769"/>
              <a:chExt cx="734826" cy="418326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192D85E-AEC0-4C89-B38D-D948701C9DF5}"/>
                  </a:ext>
                </a:extLst>
              </p:cNvPr>
              <p:cNvSpPr/>
              <p:nvPr/>
            </p:nvSpPr>
            <p:spPr>
              <a:xfrm>
                <a:off x="4885238" y="4206392"/>
                <a:ext cx="734826" cy="37878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F2C938F-A7B6-4129-A07E-EB5283092B65}"/>
                  </a:ext>
                </a:extLst>
              </p:cNvPr>
              <p:cNvSpPr txBox="1"/>
              <p:nvPr/>
            </p:nvSpPr>
            <p:spPr>
              <a:xfrm>
                <a:off x="5068912" y="4198769"/>
                <a:ext cx="476857" cy="418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000" b="1" i="1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sz="2000" b="1" baseline="30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5" name="Arrow: Up-Down 24">
              <a:extLst>
                <a:ext uri="{FF2B5EF4-FFF2-40B4-BE49-F238E27FC236}">
                  <a16:creationId xmlns:a16="http://schemas.microsoft.com/office/drawing/2014/main" id="{BD0DFBA5-9539-4289-B195-638C5166B7C1}"/>
                </a:ext>
              </a:extLst>
            </p:cNvPr>
            <p:cNvSpPr/>
            <p:nvPr/>
          </p:nvSpPr>
          <p:spPr>
            <a:xfrm>
              <a:off x="4753664" y="2435259"/>
              <a:ext cx="367336" cy="931488"/>
            </a:xfrm>
            <a:prstGeom prst="upDownArrow">
              <a:avLst/>
            </a:prstGeom>
            <a:solidFill>
              <a:schemeClr val="accent6">
                <a:lumMod val="75000"/>
              </a:schemeClr>
            </a:solidFill>
            <a:ln w="38100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4813EB4-635F-4E40-88AC-7C2C0BCC6908}"/>
                </a:ext>
              </a:extLst>
            </p:cNvPr>
            <p:cNvSpPr txBox="1"/>
            <p:nvPr/>
          </p:nvSpPr>
          <p:spPr>
            <a:xfrm>
              <a:off x="5091730" y="2645606"/>
              <a:ext cx="5663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 </a:t>
              </a:r>
              <a:r>
                <a:rPr lang="en-US" sz="2000" b="1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9F5D3CB-255A-4825-90EA-C15205BE1E98}"/>
                </a:ext>
              </a:extLst>
            </p:cNvPr>
            <p:cNvGrpSpPr/>
            <p:nvPr/>
          </p:nvGrpSpPr>
          <p:grpSpPr>
            <a:xfrm>
              <a:off x="508403" y="2022862"/>
              <a:ext cx="1499988" cy="400110"/>
              <a:chOff x="2329589" y="5565071"/>
              <a:chExt cx="1499988" cy="400110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809395F-55B5-4615-8A04-1BDE7FBB55B9}"/>
                  </a:ext>
                </a:extLst>
              </p:cNvPr>
              <p:cNvSpPr/>
              <p:nvPr/>
            </p:nvSpPr>
            <p:spPr>
              <a:xfrm>
                <a:off x="2329589" y="5587773"/>
                <a:ext cx="1499988" cy="35608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55BB151-E283-4D06-8515-C3654A029F78}"/>
                  </a:ext>
                </a:extLst>
              </p:cNvPr>
              <p:cNvSpPr txBox="1"/>
              <p:nvPr/>
            </p:nvSpPr>
            <p:spPr>
              <a:xfrm>
                <a:off x="2950559" y="5565071"/>
                <a:ext cx="4122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000" b="1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F553FA52-84AC-4FB8-9CE4-E48F58CCE04C}"/>
                </a:ext>
              </a:extLst>
            </p:cNvPr>
            <p:cNvGrpSpPr/>
            <p:nvPr/>
          </p:nvGrpSpPr>
          <p:grpSpPr>
            <a:xfrm>
              <a:off x="2578838" y="2001535"/>
              <a:ext cx="1223162" cy="400110"/>
              <a:chOff x="4655866" y="5555935"/>
              <a:chExt cx="1223162" cy="400110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AF555903-0E63-422E-87C6-A633583ABC8A}"/>
                  </a:ext>
                </a:extLst>
              </p:cNvPr>
              <p:cNvSpPr/>
              <p:nvPr/>
            </p:nvSpPr>
            <p:spPr>
              <a:xfrm>
                <a:off x="4655866" y="5587772"/>
                <a:ext cx="1223162" cy="35608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57CAA13-E7DD-46FD-8604-4AFC39CA63E1}"/>
                  </a:ext>
                </a:extLst>
              </p:cNvPr>
              <p:cNvSpPr txBox="1"/>
              <p:nvPr/>
            </p:nvSpPr>
            <p:spPr>
              <a:xfrm>
                <a:off x="5108279" y="5555935"/>
                <a:ext cx="4122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000" b="1" i="1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2000" b="1" baseline="30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298AAB3-F77F-4EDB-AF3C-EB5804B767DF}"/>
              </a:ext>
            </a:extLst>
          </p:cNvPr>
          <p:cNvGrpSpPr/>
          <p:nvPr/>
        </p:nvGrpSpPr>
        <p:grpSpPr>
          <a:xfrm>
            <a:off x="6654552" y="808855"/>
            <a:ext cx="1779116" cy="5650381"/>
            <a:chOff x="6710836" y="847085"/>
            <a:chExt cx="1779116" cy="565038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D6B7461-A9C0-4F27-BA29-6595F84275C8}"/>
                </a:ext>
              </a:extLst>
            </p:cNvPr>
            <p:cNvSpPr txBox="1"/>
            <p:nvPr/>
          </p:nvSpPr>
          <p:spPr>
            <a:xfrm>
              <a:off x="7784738" y="5759943"/>
              <a:ext cx="5567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 </a:t>
              </a:r>
              <a:r>
                <a:rPr lang="en-US" sz="2000" b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72742B6-C167-4416-94EF-EECB06168309}"/>
                </a:ext>
              </a:extLst>
            </p:cNvPr>
            <p:cNvSpPr txBox="1"/>
            <p:nvPr/>
          </p:nvSpPr>
          <p:spPr>
            <a:xfrm>
              <a:off x="7784738" y="2203068"/>
              <a:ext cx="5663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 </a:t>
              </a:r>
              <a:r>
                <a:rPr lang="en-US" sz="2000" b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5" name="Arrow: Down 64">
              <a:extLst>
                <a:ext uri="{FF2B5EF4-FFF2-40B4-BE49-F238E27FC236}">
                  <a16:creationId xmlns:a16="http://schemas.microsoft.com/office/drawing/2014/main" id="{9442812E-4351-448E-91B3-34573D3552D4}"/>
                </a:ext>
              </a:extLst>
            </p:cNvPr>
            <p:cNvSpPr/>
            <p:nvPr/>
          </p:nvSpPr>
          <p:spPr>
            <a:xfrm flipV="1">
              <a:off x="7445768" y="5669695"/>
              <a:ext cx="381000" cy="439158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  <a:ln w="38100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row: Down 48">
              <a:extLst>
                <a:ext uri="{FF2B5EF4-FFF2-40B4-BE49-F238E27FC236}">
                  <a16:creationId xmlns:a16="http://schemas.microsoft.com/office/drawing/2014/main" id="{5DCE7435-1884-4B01-AE47-8093DE0FDE02}"/>
                </a:ext>
              </a:extLst>
            </p:cNvPr>
            <p:cNvSpPr/>
            <p:nvPr/>
          </p:nvSpPr>
          <p:spPr>
            <a:xfrm flipV="1">
              <a:off x="7452659" y="4807918"/>
              <a:ext cx="381000" cy="439158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  <a:ln w="38100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Arrow: Down 49">
              <a:extLst>
                <a:ext uri="{FF2B5EF4-FFF2-40B4-BE49-F238E27FC236}">
                  <a16:creationId xmlns:a16="http://schemas.microsoft.com/office/drawing/2014/main" id="{87418DFF-C632-41B1-9F55-BB916F8A918F}"/>
                </a:ext>
              </a:extLst>
            </p:cNvPr>
            <p:cNvSpPr/>
            <p:nvPr/>
          </p:nvSpPr>
          <p:spPr>
            <a:xfrm flipV="1">
              <a:off x="7427831" y="3919596"/>
              <a:ext cx="381000" cy="439158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  <a:ln w="38100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Arrow: Down 66">
              <a:extLst>
                <a:ext uri="{FF2B5EF4-FFF2-40B4-BE49-F238E27FC236}">
                  <a16:creationId xmlns:a16="http://schemas.microsoft.com/office/drawing/2014/main" id="{6B927FA9-0826-46F2-9FEF-B78E3B44AE59}"/>
                </a:ext>
              </a:extLst>
            </p:cNvPr>
            <p:cNvSpPr/>
            <p:nvPr/>
          </p:nvSpPr>
          <p:spPr>
            <a:xfrm flipV="1">
              <a:off x="7413697" y="3044687"/>
              <a:ext cx="381000" cy="439158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  <a:ln w="38100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9027415-AF68-4A0D-B6CD-A527A5FF0AE9}"/>
                </a:ext>
              </a:extLst>
            </p:cNvPr>
            <p:cNvGrpSpPr/>
            <p:nvPr/>
          </p:nvGrpSpPr>
          <p:grpSpPr>
            <a:xfrm>
              <a:off x="6768919" y="6076319"/>
              <a:ext cx="1721033" cy="421147"/>
              <a:chOff x="240164" y="5528220"/>
              <a:chExt cx="1721033" cy="421147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F946D91-B5C6-4270-A6A4-7B4A11287149}"/>
                  </a:ext>
                </a:extLst>
              </p:cNvPr>
              <p:cNvSpPr/>
              <p:nvPr/>
            </p:nvSpPr>
            <p:spPr>
              <a:xfrm>
                <a:off x="240164" y="5593287"/>
                <a:ext cx="1721033" cy="35608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EC8A7CF-D4D7-4184-914A-8B697873389C}"/>
                  </a:ext>
                </a:extLst>
              </p:cNvPr>
              <p:cNvSpPr txBox="1"/>
              <p:nvPr/>
            </p:nvSpPr>
            <p:spPr>
              <a:xfrm>
                <a:off x="981267" y="5528220"/>
                <a:ext cx="2266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4E66C233-C214-4984-9E00-06BCB4AF82C9}"/>
                </a:ext>
              </a:extLst>
            </p:cNvPr>
            <p:cNvGrpSpPr/>
            <p:nvPr/>
          </p:nvGrpSpPr>
          <p:grpSpPr>
            <a:xfrm>
              <a:off x="6841505" y="5251556"/>
              <a:ext cx="1499988" cy="400110"/>
              <a:chOff x="2329589" y="5564717"/>
              <a:chExt cx="1499988" cy="400110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DE71F24E-C9AA-41CD-916B-EC6F9C20A87B}"/>
                  </a:ext>
                </a:extLst>
              </p:cNvPr>
              <p:cNvSpPr/>
              <p:nvPr/>
            </p:nvSpPr>
            <p:spPr>
              <a:xfrm>
                <a:off x="2329589" y="5587773"/>
                <a:ext cx="1499988" cy="35608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83A81C2-D9D9-4AD3-AAF5-C929A1DDEB87}"/>
                  </a:ext>
                </a:extLst>
              </p:cNvPr>
              <p:cNvSpPr txBox="1"/>
              <p:nvPr/>
            </p:nvSpPr>
            <p:spPr>
              <a:xfrm>
                <a:off x="2944354" y="5564717"/>
                <a:ext cx="4122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000" b="1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50159164-EF9B-4A83-B80D-20527B9C2D03}"/>
                </a:ext>
              </a:extLst>
            </p:cNvPr>
            <p:cNvGrpSpPr/>
            <p:nvPr/>
          </p:nvGrpSpPr>
          <p:grpSpPr>
            <a:xfrm>
              <a:off x="6959772" y="4362684"/>
              <a:ext cx="1223162" cy="400110"/>
              <a:chOff x="4655866" y="5555935"/>
              <a:chExt cx="1223162" cy="400110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A4489222-7266-4D2B-96C4-F1383213BA12}"/>
                  </a:ext>
                </a:extLst>
              </p:cNvPr>
              <p:cNvSpPr/>
              <p:nvPr/>
            </p:nvSpPr>
            <p:spPr>
              <a:xfrm>
                <a:off x="4655866" y="5587772"/>
                <a:ext cx="1223162" cy="35608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2B510DD-4FA2-4322-8C99-62AF6EC22196}"/>
                  </a:ext>
                </a:extLst>
              </p:cNvPr>
              <p:cNvSpPr txBox="1"/>
              <p:nvPr/>
            </p:nvSpPr>
            <p:spPr>
              <a:xfrm>
                <a:off x="5108279" y="5555935"/>
                <a:ext cx="4122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000" b="1" i="1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2000" b="1" baseline="30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970F416-E4CC-4674-BAC1-2F93BF92DCB0}"/>
                </a:ext>
              </a:extLst>
            </p:cNvPr>
            <p:cNvGrpSpPr/>
            <p:nvPr/>
          </p:nvGrpSpPr>
          <p:grpSpPr>
            <a:xfrm>
              <a:off x="7224086" y="3512503"/>
              <a:ext cx="734826" cy="418326"/>
              <a:chOff x="4885238" y="4198769"/>
              <a:chExt cx="734826" cy="418326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05125816-4399-4047-A885-CEE70FFE47BD}"/>
                  </a:ext>
                </a:extLst>
              </p:cNvPr>
              <p:cNvSpPr/>
              <p:nvPr/>
            </p:nvSpPr>
            <p:spPr>
              <a:xfrm>
                <a:off x="4885238" y="4206392"/>
                <a:ext cx="734826" cy="37878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7BFAB82-9795-4247-93F4-0AD581A327BB}"/>
                  </a:ext>
                </a:extLst>
              </p:cNvPr>
              <p:cNvSpPr txBox="1"/>
              <p:nvPr/>
            </p:nvSpPr>
            <p:spPr>
              <a:xfrm>
                <a:off x="5068912" y="4198769"/>
                <a:ext cx="476857" cy="418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000" b="1" i="1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sz="2000" b="1" baseline="30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1CA454D0-18D5-47D6-8E82-9266DFEE42EF}"/>
                </a:ext>
              </a:extLst>
            </p:cNvPr>
            <p:cNvGrpSpPr/>
            <p:nvPr/>
          </p:nvGrpSpPr>
          <p:grpSpPr>
            <a:xfrm>
              <a:off x="6953687" y="2617564"/>
              <a:ext cx="1223162" cy="400110"/>
              <a:chOff x="4655866" y="5555935"/>
              <a:chExt cx="1223162" cy="400110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F5FA81B8-1E35-4C18-A81F-DDF0745357AC}"/>
                  </a:ext>
                </a:extLst>
              </p:cNvPr>
              <p:cNvSpPr/>
              <p:nvPr/>
            </p:nvSpPr>
            <p:spPr>
              <a:xfrm>
                <a:off x="4655866" y="5587772"/>
                <a:ext cx="1223162" cy="35608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AB7D852-6810-4358-9BD0-0101380B3303}"/>
                  </a:ext>
                </a:extLst>
              </p:cNvPr>
              <p:cNvSpPr txBox="1"/>
              <p:nvPr/>
            </p:nvSpPr>
            <p:spPr>
              <a:xfrm>
                <a:off x="5108279" y="5555935"/>
                <a:ext cx="4122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000" b="1" i="1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2000" b="1" baseline="30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1" name="Arrow: Down 90">
              <a:extLst>
                <a:ext uri="{FF2B5EF4-FFF2-40B4-BE49-F238E27FC236}">
                  <a16:creationId xmlns:a16="http://schemas.microsoft.com/office/drawing/2014/main" id="{72A584FB-0E91-4675-B228-4EEE1D6D9E0F}"/>
                </a:ext>
              </a:extLst>
            </p:cNvPr>
            <p:cNvSpPr/>
            <p:nvPr/>
          </p:nvSpPr>
          <p:spPr>
            <a:xfrm flipV="1">
              <a:off x="7413697" y="2157719"/>
              <a:ext cx="381000" cy="439158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  <a:ln w="38100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C1D2D889-E1D1-4ABD-9CF7-8026B4955C72}"/>
                </a:ext>
              </a:extLst>
            </p:cNvPr>
            <p:cNvGrpSpPr/>
            <p:nvPr/>
          </p:nvGrpSpPr>
          <p:grpSpPr>
            <a:xfrm>
              <a:off x="6836370" y="1758817"/>
              <a:ext cx="1499988" cy="400110"/>
              <a:chOff x="2329589" y="5564717"/>
              <a:chExt cx="1499988" cy="400110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727E33E-5FD4-4E70-85BF-2F88E2E98A6B}"/>
                  </a:ext>
                </a:extLst>
              </p:cNvPr>
              <p:cNvSpPr/>
              <p:nvPr/>
            </p:nvSpPr>
            <p:spPr>
              <a:xfrm>
                <a:off x="2329589" y="5587773"/>
                <a:ext cx="1499988" cy="35608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E2DF4E6-3424-4975-9D7C-68B9D92F1B7B}"/>
                  </a:ext>
                </a:extLst>
              </p:cNvPr>
              <p:cNvSpPr txBox="1"/>
              <p:nvPr/>
            </p:nvSpPr>
            <p:spPr>
              <a:xfrm>
                <a:off x="2944354" y="5564717"/>
                <a:ext cx="4122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000" b="1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A05A2C0A-9E9F-4798-9044-7197E3B6A3DF}"/>
                </a:ext>
              </a:extLst>
            </p:cNvPr>
            <p:cNvGrpSpPr/>
            <p:nvPr/>
          </p:nvGrpSpPr>
          <p:grpSpPr>
            <a:xfrm>
              <a:off x="6710836" y="847085"/>
              <a:ext cx="1721033" cy="421147"/>
              <a:chOff x="240164" y="5528220"/>
              <a:chExt cx="1721033" cy="421147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912D19F3-F03B-4388-8443-A1E8078E7EDC}"/>
                  </a:ext>
                </a:extLst>
              </p:cNvPr>
              <p:cNvSpPr/>
              <p:nvPr/>
            </p:nvSpPr>
            <p:spPr>
              <a:xfrm>
                <a:off x="240164" y="5593287"/>
                <a:ext cx="1721033" cy="35608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853EC6C-0000-42F6-A630-BE058B2E3168}"/>
                  </a:ext>
                </a:extLst>
              </p:cNvPr>
              <p:cNvSpPr txBox="1"/>
              <p:nvPr/>
            </p:nvSpPr>
            <p:spPr>
              <a:xfrm>
                <a:off x="981267" y="5528220"/>
                <a:ext cx="2266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</a:p>
            </p:txBody>
          </p:sp>
        </p:grpSp>
        <p:sp>
          <p:nvSpPr>
            <p:cNvPr id="98" name="Arrow: Down 97">
              <a:extLst>
                <a:ext uri="{FF2B5EF4-FFF2-40B4-BE49-F238E27FC236}">
                  <a16:creationId xmlns:a16="http://schemas.microsoft.com/office/drawing/2014/main" id="{D08E5E9E-7AF4-49FB-8900-4CEF5F017187}"/>
                </a:ext>
              </a:extLst>
            </p:cNvPr>
            <p:cNvSpPr/>
            <p:nvPr/>
          </p:nvSpPr>
          <p:spPr>
            <a:xfrm flipV="1">
              <a:off x="7403738" y="1298574"/>
              <a:ext cx="381000" cy="439158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  <a:ln w="38100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27C1DBFC-3E41-4F99-83E2-33294A4B0F75}"/>
                </a:ext>
              </a:extLst>
            </p:cNvPr>
            <p:cNvSpPr txBox="1"/>
            <p:nvPr/>
          </p:nvSpPr>
          <p:spPr>
            <a:xfrm>
              <a:off x="7733151" y="3939120"/>
              <a:ext cx="5663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 </a:t>
              </a:r>
              <a:r>
                <a:rPr lang="en-US" sz="2000" b="1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F91419F-EE61-4860-9F97-419917C74183}"/>
                </a:ext>
              </a:extLst>
            </p:cNvPr>
            <p:cNvSpPr txBox="1"/>
            <p:nvPr/>
          </p:nvSpPr>
          <p:spPr>
            <a:xfrm>
              <a:off x="7769984" y="3079860"/>
              <a:ext cx="5663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 </a:t>
              </a:r>
              <a:r>
                <a:rPr lang="en-US" sz="2000" b="1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B1F0B61-5EA1-4834-9677-21CBADDF49FF}"/>
                </a:ext>
              </a:extLst>
            </p:cNvPr>
            <p:cNvSpPr txBox="1"/>
            <p:nvPr/>
          </p:nvSpPr>
          <p:spPr>
            <a:xfrm>
              <a:off x="7802228" y="4835180"/>
              <a:ext cx="5663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 </a:t>
              </a:r>
              <a:r>
                <a:rPr lang="en-US" sz="2000" b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30BA5D7-D7FC-4A29-A25E-58D85A81DAC3}"/>
                </a:ext>
              </a:extLst>
            </p:cNvPr>
            <p:cNvSpPr txBox="1"/>
            <p:nvPr/>
          </p:nvSpPr>
          <p:spPr>
            <a:xfrm>
              <a:off x="7742826" y="1352466"/>
              <a:ext cx="5567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 </a:t>
              </a:r>
              <a:r>
                <a:rPr lang="en-US" sz="2000" b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F2B4DF03-2684-447E-A603-07F8F4F77333}"/>
              </a:ext>
            </a:extLst>
          </p:cNvPr>
          <p:cNvSpPr txBox="1"/>
          <p:nvPr/>
        </p:nvSpPr>
        <p:spPr>
          <a:xfrm>
            <a:off x="569430" y="1171893"/>
            <a:ext cx="586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autoencoders can be learned in an unsupervised way by training several RBMs, stacking them, and “unfolding” the stack.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03C723C0-5D28-451D-A102-5962233E749D}"/>
              </a:ext>
            </a:extLst>
          </p:cNvPr>
          <p:cNvGrpSpPr/>
          <p:nvPr/>
        </p:nvGrpSpPr>
        <p:grpSpPr>
          <a:xfrm>
            <a:off x="1339350" y="4462883"/>
            <a:ext cx="4564645" cy="1721033"/>
            <a:chOff x="1162943" y="4383387"/>
            <a:chExt cx="4564645" cy="1721033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E2E8F0B-D092-4517-846F-AEFC82909EFB}"/>
                </a:ext>
              </a:extLst>
            </p:cNvPr>
            <p:cNvSpPr txBox="1"/>
            <p:nvPr/>
          </p:nvSpPr>
          <p:spPr>
            <a:xfrm>
              <a:off x="1780066" y="4714464"/>
              <a:ext cx="5567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 </a:t>
              </a:r>
              <a:r>
                <a:rPr lang="en-US" sz="2000" b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9DA40275-C84B-42F4-83F3-D4769CED62EB}"/>
                </a:ext>
              </a:extLst>
            </p:cNvPr>
            <p:cNvGrpSpPr/>
            <p:nvPr/>
          </p:nvGrpSpPr>
          <p:grpSpPr>
            <a:xfrm rot="5400000">
              <a:off x="480466" y="5065864"/>
              <a:ext cx="1721033" cy="356080"/>
              <a:chOff x="240164" y="5593287"/>
              <a:chExt cx="1721033" cy="356080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3B215848-33A5-4FBE-AB0F-B1AB89F647BD}"/>
                  </a:ext>
                </a:extLst>
              </p:cNvPr>
              <p:cNvSpPr/>
              <p:nvPr/>
            </p:nvSpPr>
            <p:spPr>
              <a:xfrm>
                <a:off x="240164" y="5593287"/>
                <a:ext cx="1721033" cy="35608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F4D6A2D7-FDF1-42B1-AB32-7640131CE77A}"/>
                  </a:ext>
                </a:extLst>
              </p:cNvPr>
              <p:cNvSpPr txBox="1"/>
              <p:nvPr/>
            </p:nvSpPr>
            <p:spPr>
              <a:xfrm rot="16200000">
                <a:off x="924083" y="5593395"/>
                <a:ext cx="2266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4E57F112-9F2D-4347-86A7-B988443D8C54}"/>
                </a:ext>
              </a:extLst>
            </p:cNvPr>
            <p:cNvGrpSpPr/>
            <p:nvPr/>
          </p:nvGrpSpPr>
          <p:grpSpPr>
            <a:xfrm rot="5400000">
              <a:off x="1988731" y="5029049"/>
              <a:ext cx="1499988" cy="412292"/>
              <a:chOff x="2329589" y="5531562"/>
              <a:chExt cx="1499988" cy="412292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9D848B8B-A2ED-4B72-A8C9-18393442FA58}"/>
                  </a:ext>
                </a:extLst>
              </p:cNvPr>
              <p:cNvSpPr/>
              <p:nvPr/>
            </p:nvSpPr>
            <p:spPr>
              <a:xfrm>
                <a:off x="2329589" y="5587773"/>
                <a:ext cx="1499988" cy="35608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C711037-B101-43C9-A734-22E68749C0D1}"/>
                  </a:ext>
                </a:extLst>
              </p:cNvPr>
              <p:cNvSpPr txBox="1"/>
              <p:nvPr/>
            </p:nvSpPr>
            <p:spPr>
              <a:xfrm rot="16200000">
                <a:off x="2869864" y="5537653"/>
                <a:ext cx="4122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000" b="1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F1BF8299-FCCB-4802-A1C9-5AFC81C77F3C}"/>
                </a:ext>
              </a:extLst>
            </p:cNvPr>
            <p:cNvGrpSpPr/>
            <p:nvPr/>
          </p:nvGrpSpPr>
          <p:grpSpPr>
            <a:xfrm rot="5400000">
              <a:off x="3483702" y="5037758"/>
              <a:ext cx="1223162" cy="412292"/>
              <a:chOff x="4655866" y="5547673"/>
              <a:chExt cx="1223162" cy="412292"/>
            </a:xfrm>
          </p:grpSpPr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6F6A0D45-198B-4F30-B536-B891F7DDB16D}"/>
                  </a:ext>
                </a:extLst>
              </p:cNvPr>
              <p:cNvSpPr/>
              <p:nvPr/>
            </p:nvSpPr>
            <p:spPr>
              <a:xfrm>
                <a:off x="4655866" y="5587772"/>
                <a:ext cx="1223162" cy="35608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670E131A-0B78-4339-AF11-53B9CF1AB625}"/>
                  </a:ext>
                </a:extLst>
              </p:cNvPr>
              <p:cNvSpPr txBox="1"/>
              <p:nvPr/>
            </p:nvSpPr>
            <p:spPr>
              <a:xfrm rot="16200000">
                <a:off x="5060774" y="5553764"/>
                <a:ext cx="4122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000" b="1" i="1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2000" b="1" baseline="30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E2B452FF-B107-4D7E-891B-2020696B9C80}"/>
                </a:ext>
              </a:extLst>
            </p:cNvPr>
            <p:cNvGrpSpPr/>
            <p:nvPr/>
          </p:nvGrpSpPr>
          <p:grpSpPr>
            <a:xfrm rot="5400000">
              <a:off x="5121747" y="5004949"/>
              <a:ext cx="734826" cy="476857"/>
              <a:chOff x="4885238" y="4123494"/>
              <a:chExt cx="734826" cy="476857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1D47C903-6E3C-4C6F-BE75-43AC1C3D269C}"/>
                  </a:ext>
                </a:extLst>
              </p:cNvPr>
              <p:cNvSpPr/>
              <p:nvPr/>
            </p:nvSpPr>
            <p:spPr>
              <a:xfrm>
                <a:off x="4885238" y="4206392"/>
                <a:ext cx="734826" cy="37878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E490E00-52C4-4D0E-BD22-B377EE6CEC9F}"/>
                  </a:ext>
                </a:extLst>
              </p:cNvPr>
              <p:cNvSpPr txBox="1"/>
              <p:nvPr/>
            </p:nvSpPr>
            <p:spPr>
              <a:xfrm rot="16200000">
                <a:off x="5023272" y="4152760"/>
                <a:ext cx="476857" cy="418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000" b="1" i="1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sz="2000" b="1" baseline="30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351863E-5B8E-4058-8FBB-06FE05F9CBF3}"/>
                </a:ext>
              </a:extLst>
            </p:cNvPr>
            <p:cNvSpPr txBox="1"/>
            <p:nvPr/>
          </p:nvSpPr>
          <p:spPr>
            <a:xfrm>
              <a:off x="4578549" y="4749744"/>
              <a:ext cx="5663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 </a:t>
              </a:r>
              <a:r>
                <a:rPr lang="en-US" sz="2000" b="1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E6BD16C5-3395-4404-AC6D-29A855B05803}"/>
                </a:ext>
              </a:extLst>
            </p:cNvPr>
            <p:cNvSpPr txBox="1"/>
            <p:nvPr/>
          </p:nvSpPr>
          <p:spPr>
            <a:xfrm>
              <a:off x="3136823" y="4714464"/>
              <a:ext cx="5663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 </a:t>
              </a:r>
              <a:r>
                <a:rPr lang="en-US" sz="2000" b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37" name="Arrow: Up-Down 136">
              <a:extLst>
                <a:ext uri="{FF2B5EF4-FFF2-40B4-BE49-F238E27FC236}">
                  <a16:creationId xmlns:a16="http://schemas.microsoft.com/office/drawing/2014/main" id="{501027BA-0F65-4822-80B4-9E27243BEA74}"/>
                </a:ext>
              </a:extLst>
            </p:cNvPr>
            <p:cNvSpPr/>
            <p:nvPr/>
          </p:nvSpPr>
          <p:spPr>
            <a:xfrm rot="5400000">
              <a:off x="1826857" y="4752635"/>
              <a:ext cx="367336" cy="931488"/>
            </a:xfrm>
            <a:prstGeom prst="upDownArrow">
              <a:avLst/>
            </a:prstGeom>
            <a:solidFill>
              <a:schemeClr val="accent6">
                <a:lumMod val="75000"/>
              </a:schemeClr>
            </a:solidFill>
            <a:ln w="38100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Arrow: Up-Down 137">
              <a:extLst>
                <a:ext uri="{FF2B5EF4-FFF2-40B4-BE49-F238E27FC236}">
                  <a16:creationId xmlns:a16="http://schemas.microsoft.com/office/drawing/2014/main" id="{BDE0A452-2755-4775-B5BA-26F815F4444C}"/>
                </a:ext>
              </a:extLst>
            </p:cNvPr>
            <p:cNvSpPr/>
            <p:nvPr/>
          </p:nvSpPr>
          <p:spPr>
            <a:xfrm rot="5400000">
              <a:off x="3208308" y="4761124"/>
              <a:ext cx="367336" cy="931488"/>
            </a:xfrm>
            <a:prstGeom prst="upDownArrow">
              <a:avLst/>
            </a:prstGeom>
            <a:solidFill>
              <a:schemeClr val="accent6">
                <a:lumMod val="75000"/>
              </a:schemeClr>
            </a:solidFill>
            <a:ln w="38100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Arrow: Up-Down 138">
              <a:extLst>
                <a:ext uri="{FF2B5EF4-FFF2-40B4-BE49-F238E27FC236}">
                  <a16:creationId xmlns:a16="http://schemas.microsoft.com/office/drawing/2014/main" id="{96AD4F46-0ED8-4F29-8F53-C8022D98BE70}"/>
                </a:ext>
              </a:extLst>
            </p:cNvPr>
            <p:cNvSpPr/>
            <p:nvPr/>
          </p:nvSpPr>
          <p:spPr>
            <a:xfrm rot="5400000">
              <a:off x="4582098" y="4781405"/>
              <a:ext cx="367336" cy="931488"/>
            </a:xfrm>
            <a:prstGeom prst="upDownArrow">
              <a:avLst/>
            </a:prstGeom>
            <a:solidFill>
              <a:schemeClr val="accent6">
                <a:lumMod val="75000"/>
              </a:schemeClr>
            </a:solidFill>
            <a:ln w="38100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Arrow: Bent 141">
            <a:extLst>
              <a:ext uri="{FF2B5EF4-FFF2-40B4-BE49-F238E27FC236}">
                <a16:creationId xmlns:a16="http://schemas.microsoft.com/office/drawing/2014/main" id="{BF284F00-CC1F-4DD0-BAB0-E78D1BDC60C4}"/>
              </a:ext>
            </a:extLst>
          </p:cNvPr>
          <p:cNvSpPr/>
          <p:nvPr/>
        </p:nvSpPr>
        <p:spPr>
          <a:xfrm flipV="1">
            <a:off x="566823" y="4350990"/>
            <a:ext cx="528465" cy="629373"/>
          </a:xfrm>
          <a:prstGeom prst="bentArrow">
            <a:avLst/>
          </a:prstGeom>
          <a:solidFill>
            <a:srgbClr val="0070C0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6" name="Arrow: Right 145">
            <a:extLst>
              <a:ext uri="{FF2B5EF4-FFF2-40B4-BE49-F238E27FC236}">
                <a16:creationId xmlns:a16="http://schemas.microsoft.com/office/drawing/2014/main" id="{8E7136F9-BFCF-4D70-A257-C9C06B8D3127}"/>
              </a:ext>
            </a:extLst>
          </p:cNvPr>
          <p:cNvSpPr/>
          <p:nvPr/>
        </p:nvSpPr>
        <p:spPr>
          <a:xfrm>
            <a:off x="6086013" y="4820854"/>
            <a:ext cx="401739" cy="257493"/>
          </a:xfrm>
          <a:prstGeom prst="rightArrow">
            <a:avLst/>
          </a:prstGeom>
          <a:solidFill>
            <a:srgbClr val="0070C0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98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733FDA-EE84-4EB7-B987-AF883EA63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390702"/>
            <a:ext cx="8001000" cy="226466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D29D533-6A50-47A9-9553-0EBE374E31A4}"/>
              </a:ext>
            </a:extLst>
          </p:cNvPr>
          <p:cNvSpPr/>
          <p:nvPr/>
        </p:nvSpPr>
        <p:spPr>
          <a:xfrm>
            <a:off x="575982" y="3582269"/>
            <a:ext cx="23038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</a:rPr>
              <a:t>http://mlcenter.postech.ac.kr/deep_learning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D85821-91D7-4279-AC3E-5FE44DCD9F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4114800"/>
            <a:ext cx="6019800" cy="25778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FE46103-FF76-497B-AA9E-FA4EBFAD1AFC}"/>
              </a:ext>
            </a:extLst>
          </p:cNvPr>
          <p:cNvSpPr/>
          <p:nvPr/>
        </p:nvSpPr>
        <p:spPr>
          <a:xfrm>
            <a:off x="2133600" y="6461859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</a:rPr>
              <a:t>https://pdfs.semanticscholar.org/e819/4fdd1191c804b2af324d8ab05913072ce221.pdf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DA9737-92AB-46B3-8167-2EBF28010189}"/>
              </a:ext>
            </a:extLst>
          </p:cNvPr>
          <p:cNvSpPr txBox="1"/>
          <p:nvPr/>
        </p:nvSpPr>
        <p:spPr>
          <a:xfrm>
            <a:off x="1880283" y="888948"/>
            <a:ext cx="5323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Sometimes, the networks can get very deep …..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BBEB94-3156-43B3-BB09-6E6BC18D03AF}"/>
              </a:ext>
            </a:extLst>
          </p:cNvPr>
          <p:cNvSpPr txBox="1"/>
          <p:nvPr/>
        </p:nvSpPr>
        <p:spPr>
          <a:xfrm>
            <a:off x="3045033" y="3772110"/>
            <a:ext cx="3219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….. or have multiple streams.</a:t>
            </a:r>
          </a:p>
        </p:txBody>
      </p:sp>
    </p:spTree>
    <p:extLst>
      <p:ext uri="{BB962C8B-B14F-4D97-AF65-F5344CB8AC3E}">
        <p14:creationId xmlns:p14="http://schemas.microsoft.com/office/powerpoint/2010/main" val="3414707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C3A2E03F-35F2-4050-904D-C1D276ED3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14400"/>
            <a:ext cx="43180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are deep networks useful?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CB781E-091E-45CD-8D29-32DDBCF23B1C}"/>
              </a:ext>
            </a:extLst>
          </p:cNvPr>
          <p:cNvSpPr txBox="1"/>
          <p:nvPr/>
        </p:nvSpPr>
        <p:spPr>
          <a:xfrm>
            <a:off x="533400" y="1402959"/>
            <a:ext cx="678929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layer of neurons can provide various types of transformations: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Re-mapping to a new feature space.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Compression to lower dimensional feature space.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Expansion to higher dimensional feature space.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 of the input data.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Discretization of the input data.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of input data.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the input data.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current and previous inputs/outputs (memory).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 removal.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 completion.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8B889-EC86-41C5-A759-8E3EE2858E25}"/>
              </a:ext>
            </a:extLst>
          </p:cNvPr>
          <p:cNvSpPr txBox="1"/>
          <p:nvPr/>
        </p:nvSpPr>
        <p:spPr>
          <a:xfrm>
            <a:off x="685800" y="5743545"/>
            <a:ext cx="7315200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networks allow us to combine layers with different functions to accomplish complicated tasks. </a:t>
            </a:r>
          </a:p>
        </p:txBody>
      </p:sp>
    </p:spTree>
    <p:extLst>
      <p:ext uri="{BB962C8B-B14F-4D97-AF65-F5344CB8AC3E}">
        <p14:creationId xmlns:p14="http://schemas.microsoft.com/office/powerpoint/2010/main" val="676049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A98CC208-EF4A-4C4E-A15E-A8DF226F7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914400"/>
            <a:ext cx="73100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has deep learning become popular only recently?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5A3922-9579-43D4-9086-A3CAB53B126F}"/>
              </a:ext>
            </a:extLst>
          </p:cNvPr>
          <p:cNvSpPr txBox="1"/>
          <p:nvPr/>
        </p:nvSpPr>
        <p:spPr>
          <a:xfrm>
            <a:off x="457200" y="1524000"/>
            <a:ext cx="8001000" cy="25930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now have much faster computers.</a:t>
            </a:r>
          </a:p>
          <a:p>
            <a:pPr marL="342900" indent="-3429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now have a lot of data (images, video, texts, etc.) that requires more complicated processing.</a:t>
            </a:r>
          </a:p>
          <a:p>
            <a:pPr marL="342900" indent="-3429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methods have recently been developed to design and train deep networks.</a:t>
            </a:r>
          </a:p>
          <a:p>
            <a:pPr marL="342900" indent="-3429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powerful new deep network models have been developed recently.</a:t>
            </a:r>
          </a:p>
        </p:txBody>
      </p:sp>
    </p:spTree>
    <p:extLst>
      <p:ext uri="{BB962C8B-B14F-4D97-AF65-F5344CB8AC3E}">
        <p14:creationId xmlns:p14="http://schemas.microsoft.com/office/powerpoint/2010/main" val="2877968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D20F83FC-C8A5-4E9B-B7FE-5961CEAE7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838200"/>
            <a:ext cx="41761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Classic Deep Learning Models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916E21-DCCF-4C51-9615-A4F29425AE36}"/>
              </a:ext>
            </a:extLst>
          </p:cNvPr>
          <p:cNvSpPr txBox="1"/>
          <p:nvPr/>
        </p:nvSpPr>
        <p:spPr>
          <a:xfrm>
            <a:off x="457200" y="1447800"/>
            <a:ext cx="3962400" cy="39087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Feed-Forward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feed-forward networks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(Classification, prediction, pattern recognition, etc.)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Auto-encoders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(Dimensionality reduction, feature extraction, generative models)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networks (CNN)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(Image and video analysis, language analysis, etc.)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3124A7-78C7-44E2-BDF4-90414D42A7C9}"/>
              </a:ext>
            </a:extLst>
          </p:cNvPr>
          <p:cNvSpPr txBox="1"/>
          <p:nvPr/>
        </p:nvSpPr>
        <p:spPr>
          <a:xfrm>
            <a:off x="4648200" y="1447800"/>
            <a:ext cx="4038600" cy="44627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Recurrent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recurrent networks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(Time-series prediction, sequence analysis, natural language processing, etc.)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short-term memory (LSTM)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(Sequence analysis, natural language processing, etc.)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belief networks (DBN)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(Classification, prediction, pattern recognition, feature extraction, language analysis, etc.)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3AE3A4-9588-4C4F-8B5D-D11B7058B60E}"/>
              </a:ext>
            </a:extLst>
          </p:cNvPr>
          <p:cNvSpPr/>
          <p:nvPr/>
        </p:nvSpPr>
        <p:spPr>
          <a:xfrm>
            <a:off x="439615" y="6172200"/>
            <a:ext cx="82296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A useful tutorial: </a:t>
            </a:r>
            <a:r>
              <a:rPr lang="en-US" sz="1050" dirty="0">
                <a:hlinkClick r:id="rId2"/>
              </a:rPr>
              <a:t>https://lilianweng.github.io/lil-log/2017/06/21/an-overview-of-deep-learning.html#recurrent-neural-network</a:t>
            </a:r>
            <a:r>
              <a:rPr lang="en-US" sz="10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3050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7" name="Text Box 4"/>
          <p:cNvSpPr txBox="1">
            <a:spLocks noChangeArrowheads="1"/>
          </p:cNvSpPr>
          <p:nvPr/>
        </p:nvSpPr>
        <p:spPr bwMode="auto">
          <a:xfrm>
            <a:off x="3716680" y="676551"/>
            <a:ext cx="18774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Autoencoder</a:t>
            </a:r>
            <a:endParaRPr lang="en-US" sz="24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53162" y="2379676"/>
            <a:ext cx="7339741" cy="3540270"/>
            <a:chOff x="1053162" y="2379676"/>
            <a:chExt cx="7339741" cy="3540270"/>
          </a:xfrm>
        </p:grpSpPr>
        <p:sp>
          <p:nvSpPr>
            <p:cNvPr id="844829" name="TextBox 68"/>
            <p:cNvSpPr txBox="1">
              <a:spLocks noChangeArrowheads="1"/>
            </p:cNvSpPr>
            <p:nvPr/>
          </p:nvSpPr>
          <p:spPr bwMode="auto">
            <a:xfrm>
              <a:off x="1174251" y="2579701"/>
              <a:ext cx="38417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0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" name="TextBox 68"/>
            <p:cNvSpPr txBox="1">
              <a:spLocks noChangeArrowheads="1"/>
            </p:cNvSpPr>
            <p:nvPr/>
          </p:nvSpPr>
          <p:spPr bwMode="auto">
            <a:xfrm>
              <a:off x="1167729" y="5514748"/>
              <a:ext cx="38343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44870" name="Straight Connector 844869"/>
            <p:cNvCxnSpPr/>
            <p:nvPr/>
          </p:nvCxnSpPr>
          <p:spPr>
            <a:xfrm>
              <a:off x="7626563" y="2639256"/>
              <a:ext cx="313853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7638633" y="5679001"/>
              <a:ext cx="313853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68"/>
            <p:cNvSpPr txBox="1">
              <a:spLocks noChangeArrowheads="1"/>
            </p:cNvSpPr>
            <p:nvPr/>
          </p:nvSpPr>
          <p:spPr bwMode="auto">
            <a:xfrm>
              <a:off x="7997394" y="2379676"/>
              <a:ext cx="38417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2" name="TextBox 68"/>
            <p:cNvSpPr txBox="1">
              <a:spLocks noChangeArrowheads="1"/>
            </p:cNvSpPr>
            <p:nvPr/>
          </p:nvSpPr>
          <p:spPr bwMode="auto">
            <a:xfrm>
              <a:off x="8009465" y="5411477"/>
              <a:ext cx="38343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1053162" y="2641665"/>
              <a:ext cx="612572" cy="32782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 rot="5400000">
              <a:off x="699986" y="4139856"/>
              <a:ext cx="1347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Vector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7013991" y="2493992"/>
              <a:ext cx="612572" cy="32782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 rot="5400000">
              <a:off x="6623498" y="3992183"/>
              <a:ext cx="1422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Layer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5763065" y="3134404"/>
              <a:ext cx="612572" cy="22560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311653" y="3104534"/>
              <a:ext cx="612572" cy="22560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3985614" y="3441053"/>
              <a:ext cx="612572" cy="16514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3550293" y="4100495"/>
              <a:ext cx="304800" cy="3238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16893" y="4185902"/>
              <a:ext cx="152400" cy="1563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3290758" y="4184286"/>
              <a:ext cx="152400" cy="1563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ight Arrow 140"/>
            <p:cNvSpPr/>
            <p:nvPr/>
          </p:nvSpPr>
          <p:spPr>
            <a:xfrm>
              <a:off x="5302893" y="4133133"/>
              <a:ext cx="304800" cy="3238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769493" y="4218540"/>
              <a:ext cx="152400" cy="1563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5043358" y="4216924"/>
              <a:ext cx="152400" cy="1563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ight Arrow 143"/>
            <p:cNvSpPr/>
            <p:nvPr/>
          </p:nvSpPr>
          <p:spPr>
            <a:xfrm>
              <a:off x="6445893" y="4133133"/>
              <a:ext cx="457200" cy="3238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ight Arrow 144"/>
            <p:cNvSpPr/>
            <p:nvPr/>
          </p:nvSpPr>
          <p:spPr>
            <a:xfrm>
              <a:off x="1800135" y="4100495"/>
              <a:ext cx="457200" cy="3238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2426219" y="4142806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 rot="5400000">
              <a:off x="4100180" y="4142807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sz="1400" b="1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US" sz="1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 rot="5400000">
              <a:off x="5873623" y="4162194"/>
              <a:ext cx="3914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96126" y="1239345"/>
            <a:ext cx="689932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multi-layer feed-forward neural network that is trained to reproduce its input vector as output.</a:t>
            </a:r>
          </a:p>
          <a:p>
            <a:pPr>
              <a:spcBef>
                <a:spcPts val="1200"/>
              </a:spcBef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Autoencoders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typically – but not always – use hidden layers that are smaller than the input/output size.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182757-10AB-473F-B7D6-C1D56933284F}"/>
              </a:ext>
            </a:extLst>
          </p:cNvPr>
          <p:cNvSpPr/>
          <p:nvPr/>
        </p:nvSpPr>
        <p:spPr>
          <a:xfrm>
            <a:off x="557842" y="6394813"/>
            <a:ext cx="736950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</a:rPr>
              <a:t>http://www.subsubroutine.com/sub-subroutine/2015/7/15/how-neural-net-autoencoders-can-automatically-abstract-visual-features-from-handwriting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54323-1BE1-4536-A1D1-C6B13BA80354}"/>
              </a:ext>
            </a:extLst>
          </p:cNvPr>
          <p:cNvSpPr txBox="1"/>
          <p:nvPr/>
        </p:nvSpPr>
        <p:spPr>
          <a:xfrm>
            <a:off x="569146" y="6134823"/>
            <a:ext cx="2488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 nice introduction, see:</a:t>
            </a:r>
          </a:p>
        </p:txBody>
      </p:sp>
    </p:spTree>
    <p:extLst>
      <p:ext uri="{BB962C8B-B14F-4D97-AF65-F5344CB8AC3E}">
        <p14:creationId xmlns:p14="http://schemas.microsoft.com/office/powerpoint/2010/main" val="2936885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7" name="Text Box 4"/>
          <p:cNvSpPr txBox="1">
            <a:spLocks noChangeArrowheads="1"/>
          </p:cNvSpPr>
          <p:nvPr/>
        </p:nvSpPr>
        <p:spPr bwMode="auto">
          <a:xfrm>
            <a:off x="3357368" y="631902"/>
            <a:ext cx="29809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Shallow </a:t>
            </a:r>
            <a:r>
              <a:rPr lang="en-US" sz="24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Autoencoder</a:t>
            </a:r>
            <a:endParaRPr lang="en-US" sz="24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4829" name="TextBox 68"/>
          <p:cNvSpPr txBox="1">
            <a:spLocks noChangeArrowheads="1"/>
          </p:cNvSpPr>
          <p:nvPr/>
        </p:nvSpPr>
        <p:spPr bwMode="auto">
          <a:xfrm>
            <a:off x="1919727" y="1286393"/>
            <a:ext cx="384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4657340" y="2400005"/>
            <a:ext cx="381000" cy="38179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657340" y="2894511"/>
            <a:ext cx="381000" cy="38179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657340" y="4360964"/>
            <a:ext cx="381000" cy="38179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319746" y="1367988"/>
            <a:ext cx="381000" cy="4208413"/>
            <a:chOff x="2286000" y="1149790"/>
            <a:chExt cx="381000" cy="4208413"/>
          </a:xfrm>
        </p:grpSpPr>
        <p:sp>
          <p:nvSpPr>
            <p:cNvPr id="2" name="Oval 1"/>
            <p:cNvSpPr/>
            <p:nvPr/>
          </p:nvSpPr>
          <p:spPr>
            <a:xfrm>
              <a:off x="2286000" y="1149790"/>
              <a:ext cx="381000" cy="38179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2286000" y="1644296"/>
              <a:ext cx="381000" cy="38179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286000" y="2132845"/>
              <a:ext cx="381000" cy="38179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286000" y="2620608"/>
              <a:ext cx="381000" cy="38179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2286000" y="4480130"/>
              <a:ext cx="381000" cy="38179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286000" y="4976409"/>
              <a:ext cx="381000" cy="38179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2476500" y="3100384"/>
              <a:ext cx="0" cy="1282217"/>
            </a:xfrm>
            <a:prstGeom prst="line">
              <a:avLst/>
            </a:prstGeom>
            <a:ln w="762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Straight Connector 78"/>
          <p:cNvCxnSpPr/>
          <p:nvPr/>
        </p:nvCxnSpPr>
        <p:spPr>
          <a:xfrm>
            <a:off x="4847840" y="3348153"/>
            <a:ext cx="0" cy="935747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6958893" y="1367988"/>
            <a:ext cx="381000" cy="4208413"/>
            <a:chOff x="2286000" y="1149790"/>
            <a:chExt cx="381000" cy="4208413"/>
          </a:xfrm>
        </p:grpSpPr>
        <p:sp>
          <p:nvSpPr>
            <p:cNvPr id="83" name="Oval 82"/>
            <p:cNvSpPr/>
            <p:nvPr/>
          </p:nvSpPr>
          <p:spPr>
            <a:xfrm>
              <a:off x="2286000" y="1149790"/>
              <a:ext cx="381000" cy="38179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2286000" y="1644296"/>
              <a:ext cx="381000" cy="38179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2286000" y="2132845"/>
              <a:ext cx="381000" cy="38179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2286000" y="2620608"/>
              <a:ext cx="381000" cy="38179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2286000" y="4480130"/>
              <a:ext cx="381000" cy="38179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2286000" y="4976409"/>
              <a:ext cx="381000" cy="38179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2476500" y="3100384"/>
              <a:ext cx="0" cy="1282217"/>
            </a:xfrm>
            <a:prstGeom prst="line">
              <a:avLst/>
            </a:prstGeom>
            <a:ln w="762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Connector 16"/>
          <p:cNvCxnSpPr>
            <a:stCxn id="2" idx="6"/>
            <a:endCxn id="64" idx="2"/>
          </p:cNvCxnSpPr>
          <p:nvPr/>
        </p:nvCxnSpPr>
        <p:spPr>
          <a:xfrm>
            <a:off x="2700746" y="1558885"/>
            <a:ext cx="1956594" cy="1032017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2" idx="6"/>
            <a:endCxn id="65" idx="2"/>
          </p:cNvCxnSpPr>
          <p:nvPr/>
        </p:nvCxnSpPr>
        <p:spPr>
          <a:xfrm>
            <a:off x="2700746" y="1558885"/>
            <a:ext cx="1956594" cy="1526523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" idx="6"/>
            <a:endCxn id="71" idx="2"/>
          </p:cNvCxnSpPr>
          <p:nvPr/>
        </p:nvCxnSpPr>
        <p:spPr>
          <a:xfrm>
            <a:off x="2700746" y="1558885"/>
            <a:ext cx="1956594" cy="2992976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3" idx="6"/>
            <a:endCxn id="64" idx="2"/>
          </p:cNvCxnSpPr>
          <p:nvPr/>
        </p:nvCxnSpPr>
        <p:spPr>
          <a:xfrm>
            <a:off x="2700746" y="2053391"/>
            <a:ext cx="1956594" cy="537511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43" idx="6"/>
            <a:endCxn id="65" idx="2"/>
          </p:cNvCxnSpPr>
          <p:nvPr/>
        </p:nvCxnSpPr>
        <p:spPr>
          <a:xfrm>
            <a:off x="2700746" y="2053391"/>
            <a:ext cx="1956594" cy="1032017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43" idx="6"/>
            <a:endCxn id="71" idx="2"/>
          </p:cNvCxnSpPr>
          <p:nvPr/>
        </p:nvCxnSpPr>
        <p:spPr>
          <a:xfrm>
            <a:off x="2700746" y="2053391"/>
            <a:ext cx="1956594" cy="249847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44" idx="6"/>
            <a:endCxn id="64" idx="2"/>
          </p:cNvCxnSpPr>
          <p:nvPr/>
        </p:nvCxnSpPr>
        <p:spPr>
          <a:xfrm>
            <a:off x="2700746" y="2541940"/>
            <a:ext cx="1956594" cy="48962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4" idx="6"/>
            <a:endCxn id="65" idx="2"/>
          </p:cNvCxnSpPr>
          <p:nvPr/>
        </p:nvCxnSpPr>
        <p:spPr>
          <a:xfrm>
            <a:off x="2700746" y="2541940"/>
            <a:ext cx="1956594" cy="543468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4" idx="6"/>
            <a:endCxn id="71" idx="2"/>
          </p:cNvCxnSpPr>
          <p:nvPr/>
        </p:nvCxnSpPr>
        <p:spPr>
          <a:xfrm>
            <a:off x="2700746" y="2541940"/>
            <a:ext cx="1956594" cy="2009921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45" idx="6"/>
            <a:endCxn id="64" idx="2"/>
          </p:cNvCxnSpPr>
          <p:nvPr/>
        </p:nvCxnSpPr>
        <p:spPr>
          <a:xfrm flipV="1">
            <a:off x="2700746" y="2590902"/>
            <a:ext cx="1956594" cy="438801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45" idx="6"/>
            <a:endCxn id="65" idx="2"/>
          </p:cNvCxnSpPr>
          <p:nvPr/>
        </p:nvCxnSpPr>
        <p:spPr>
          <a:xfrm>
            <a:off x="2700746" y="3029703"/>
            <a:ext cx="1956594" cy="55705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45" idx="6"/>
            <a:endCxn id="71" idx="2"/>
          </p:cNvCxnSpPr>
          <p:nvPr/>
        </p:nvCxnSpPr>
        <p:spPr>
          <a:xfrm>
            <a:off x="2700746" y="3029703"/>
            <a:ext cx="1956594" cy="1522158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9" idx="6"/>
            <a:endCxn id="64" idx="2"/>
          </p:cNvCxnSpPr>
          <p:nvPr/>
        </p:nvCxnSpPr>
        <p:spPr>
          <a:xfrm flipV="1">
            <a:off x="2700746" y="2590902"/>
            <a:ext cx="1956594" cy="2298323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9" idx="6"/>
            <a:endCxn id="65" idx="2"/>
          </p:cNvCxnSpPr>
          <p:nvPr/>
        </p:nvCxnSpPr>
        <p:spPr>
          <a:xfrm flipV="1">
            <a:off x="2700746" y="3085408"/>
            <a:ext cx="1956594" cy="1803817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49" idx="6"/>
            <a:endCxn id="71" idx="2"/>
          </p:cNvCxnSpPr>
          <p:nvPr/>
        </p:nvCxnSpPr>
        <p:spPr>
          <a:xfrm flipV="1">
            <a:off x="2700746" y="4551861"/>
            <a:ext cx="1956594" cy="337364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50" idx="6"/>
            <a:endCxn id="64" idx="2"/>
          </p:cNvCxnSpPr>
          <p:nvPr/>
        </p:nvCxnSpPr>
        <p:spPr>
          <a:xfrm flipV="1">
            <a:off x="2700746" y="2590902"/>
            <a:ext cx="1956594" cy="2794602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50" idx="6"/>
            <a:endCxn id="65" idx="2"/>
          </p:cNvCxnSpPr>
          <p:nvPr/>
        </p:nvCxnSpPr>
        <p:spPr>
          <a:xfrm flipV="1">
            <a:off x="2700746" y="3085408"/>
            <a:ext cx="1956594" cy="2300096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50" idx="6"/>
            <a:endCxn id="71" idx="2"/>
          </p:cNvCxnSpPr>
          <p:nvPr/>
        </p:nvCxnSpPr>
        <p:spPr>
          <a:xfrm flipV="1">
            <a:off x="2700746" y="4551861"/>
            <a:ext cx="1956594" cy="833643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800" name="Straight Connector 844799"/>
          <p:cNvCxnSpPr>
            <a:stCxn id="64" idx="6"/>
            <a:endCxn id="83" idx="2"/>
          </p:cNvCxnSpPr>
          <p:nvPr/>
        </p:nvCxnSpPr>
        <p:spPr>
          <a:xfrm flipV="1">
            <a:off x="5038340" y="1558885"/>
            <a:ext cx="1920553" cy="1032017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805" name="Straight Connector 844804"/>
          <p:cNvCxnSpPr>
            <a:stCxn id="64" idx="6"/>
            <a:endCxn id="84" idx="2"/>
          </p:cNvCxnSpPr>
          <p:nvPr/>
        </p:nvCxnSpPr>
        <p:spPr>
          <a:xfrm flipV="1">
            <a:off x="5038340" y="2053391"/>
            <a:ext cx="1920553" cy="537511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826" name="Straight Connector 844825"/>
          <p:cNvCxnSpPr>
            <a:stCxn id="64" idx="6"/>
            <a:endCxn id="85" idx="2"/>
          </p:cNvCxnSpPr>
          <p:nvPr/>
        </p:nvCxnSpPr>
        <p:spPr>
          <a:xfrm flipV="1">
            <a:off x="5038340" y="2541940"/>
            <a:ext cx="1920553" cy="48962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828" name="Straight Connector 844827"/>
          <p:cNvCxnSpPr>
            <a:stCxn id="64" idx="6"/>
            <a:endCxn id="86" idx="2"/>
          </p:cNvCxnSpPr>
          <p:nvPr/>
        </p:nvCxnSpPr>
        <p:spPr>
          <a:xfrm>
            <a:off x="5038340" y="2590902"/>
            <a:ext cx="1920553" cy="438801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842" name="Straight Connector 844841"/>
          <p:cNvCxnSpPr>
            <a:stCxn id="64" idx="6"/>
            <a:endCxn id="87" idx="2"/>
          </p:cNvCxnSpPr>
          <p:nvPr/>
        </p:nvCxnSpPr>
        <p:spPr>
          <a:xfrm>
            <a:off x="5038340" y="2590902"/>
            <a:ext cx="1920553" cy="2298323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844" name="Straight Connector 844843"/>
          <p:cNvCxnSpPr>
            <a:stCxn id="64" idx="6"/>
            <a:endCxn id="88" idx="2"/>
          </p:cNvCxnSpPr>
          <p:nvPr/>
        </p:nvCxnSpPr>
        <p:spPr>
          <a:xfrm>
            <a:off x="5038340" y="2590902"/>
            <a:ext cx="1920553" cy="2794602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846" name="Straight Connector 844845"/>
          <p:cNvCxnSpPr>
            <a:stCxn id="65" idx="6"/>
            <a:endCxn id="83" idx="2"/>
          </p:cNvCxnSpPr>
          <p:nvPr/>
        </p:nvCxnSpPr>
        <p:spPr>
          <a:xfrm flipV="1">
            <a:off x="5038340" y="1558885"/>
            <a:ext cx="1920553" cy="1526523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848" name="Straight Connector 844847"/>
          <p:cNvCxnSpPr>
            <a:stCxn id="65" idx="6"/>
            <a:endCxn id="84" idx="2"/>
          </p:cNvCxnSpPr>
          <p:nvPr/>
        </p:nvCxnSpPr>
        <p:spPr>
          <a:xfrm flipV="1">
            <a:off x="5038340" y="2053391"/>
            <a:ext cx="1920553" cy="1032017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850" name="Straight Connector 844849"/>
          <p:cNvCxnSpPr>
            <a:stCxn id="65" idx="6"/>
            <a:endCxn id="85" idx="2"/>
          </p:cNvCxnSpPr>
          <p:nvPr/>
        </p:nvCxnSpPr>
        <p:spPr>
          <a:xfrm flipV="1">
            <a:off x="5038340" y="2541940"/>
            <a:ext cx="1920553" cy="543468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852" name="Straight Connector 844851"/>
          <p:cNvCxnSpPr>
            <a:stCxn id="65" idx="6"/>
            <a:endCxn id="86" idx="2"/>
          </p:cNvCxnSpPr>
          <p:nvPr/>
        </p:nvCxnSpPr>
        <p:spPr>
          <a:xfrm flipV="1">
            <a:off x="5038340" y="3029703"/>
            <a:ext cx="1920553" cy="55705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854" name="Straight Connector 844853"/>
          <p:cNvCxnSpPr>
            <a:stCxn id="65" idx="6"/>
            <a:endCxn id="87" idx="2"/>
          </p:cNvCxnSpPr>
          <p:nvPr/>
        </p:nvCxnSpPr>
        <p:spPr>
          <a:xfrm>
            <a:off x="5038340" y="3085408"/>
            <a:ext cx="1920553" cy="1803817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856" name="Straight Connector 844855"/>
          <p:cNvCxnSpPr>
            <a:stCxn id="65" idx="6"/>
            <a:endCxn id="88" idx="2"/>
          </p:cNvCxnSpPr>
          <p:nvPr/>
        </p:nvCxnSpPr>
        <p:spPr>
          <a:xfrm>
            <a:off x="5038340" y="3085408"/>
            <a:ext cx="1920553" cy="2300096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858" name="Straight Connector 844857"/>
          <p:cNvCxnSpPr>
            <a:stCxn id="71" idx="6"/>
            <a:endCxn id="83" idx="2"/>
          </p:cNvCxnSpPr>
          <p:nvPr/>
        </p:nvCxnSpPr>
        <p:spPr>
          <a:xfrm flipV="1">
            <a:off x="5038340" y="1558885"/>
            <a:ext cx="1920553" cy="2992976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860" name="Straight Connector 844859"/>
          <p:cNvCxnSpPr>
            <a:stCxn id="71" idx="6"/>
            <a:endCxn id="84" idx="2"/>
          </p:cNvCxnSpPr>
          <p:nvPr/>
        </p:nvCxnSpPr>
        <p:spPr>
          <a:xfrm flipV="1">
            <a:off x="5038340" y="2053391"/>
            <a:ext cx="1920553" cy="249847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862" name="Straight Connector 844861"/>
          <p:cNvCxnSpPr>
            <a:stCxn id="71" idx="6"/>
            <a:endCxn id="85" idx="2"/>
          </p:cNvCxnSpPr>
          <p:nvPr/>
        </p:nvCxnSpPr>
        <p:spPr>
          <a:xfrm flipV="1">
            <a:off x="5038340" y="2541940"/>
            <a:ext cx="1920553" cy="2009921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864" name="Straight Connector 844863"/>
          <p:cNvCxnSpPr>
            <a:stCxn id="71" idx="6"/>
            <a:endCxn id="86" idx="2"/>
          </p:cNvCxnSpPr>
          <p:nvPr/>
        </p:nvCxnSpPr>
        <p:spPr>
          <a:xfrm flipV="1">
            <a:off x="5038340" y="3029703"/>
            <a:ext cx="1920553" cy="1522158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866" name="Straight Connector 844865"/>
          <p:cNvCxnSpPr>
            <a:stCxn id="71" idx="6"/>
            <a:endCxn id="87" idx="2"/>
          </p:cNvCxnSpPr>
          <p:nvPr/>
        </p:nvCxnSpPr>
        <p:spPr>
          <a:xfrm>
            <a:off x="5038340" y="4551861"/>
            <a:ext cx="1920553" cy="337364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868" name="Straight Connector 844867"/>
          <p:cNvCxnSpPr>
            <a:stCxn id="71" idx="6"/>
            <a:endCxn id="88" idx="2"/>
          </p:cNvCxnSpPr>
          <p:nvPr/>
        </p:nvCxnSpPr>
        <p:spPr>
          <a:xfrm>
            <a:off x="5038340" y="4551861"/>
            <a:ext cx="1920553" cy="833643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68"/>
          <p:cNvSpPr txBox="1">
            <a:spLocks noChangeArrowheads="1"/>
          </p:cNvSpPr>
          <p:nvPr/>
        </p:nvSpPr>
        <p:spPr bwMode="auto">
          <a:xfrm>
            <a:off x="1919726" y="1765028"/>
            <a:ext cx="384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TextBox 68"/>
          <p:cNvSpPr txBox="1">
            <a:spLocks noChangeArrowheads="1"/>
          </p:cNvSpPr>
          <p:nvPr/>
        </p:nvSpPr>
        <p:spPr bwMode="auto">
          <a:xfrm>
            <a:off x="1919726" y="2288215"/>
            <a:ext cx="384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0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TextBox 68"/>
          <p:cNvSpPr txBox="1">
            <a:spLocks noChangeArrowheads="1"/>
          </p:cNvSpPr>
          <p:nvPr/>
        </p:nvSpPr>
        <p:spPr bwMode="auto">
          <a:xfrm>
            <a:off x="1935571" y="2780270"/>
            <a:ext cx="384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0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TextBox 68"/>
          <p:cNvSpPr txBox="1">
            <a:spLocks noChangeArrowheads="1"/>
          </p:cNvSpPr>
          <p:nvPr/>
        </p:nvSpPr>
        <p:spPr bwMode="auto">
          <a:xfrm>
            <a:off x="1848761" y="4612215"/>
            <a:ext cx="5261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endParaRPr lang="en-US" sz="20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TextBox 68"/>
          <p:cNvSpPr txBox="1">
            <a:spLocks noChangeArrowheads="1"/>
          </p:cNvSpPr>
          <p:nvPr/>
        </p:nvSpPr>
        <p:spPr bwMode="auto">
          <a:xfrm>
            <a:off x="1919726" y="5126813"/>
            <a:ext cx="3834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20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44870" name="Straight Connector 844869"/>
          <p:cNvCxnSpPr>
            <a:stCxn id="83" idx="6"/>
          </p:cNvCxnSpPr>
          <p:nvPr/>
        </p:nvCxnSpPr>
        <p:spPr>
          <a:xfrm>
            <a:off x="7339893" y="1558885"/>
            <a:ext cx="313853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7339892" y="2053391"/>
            <a:ext cx="313853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7355532" y="2554707"/>
            <a:ext cx="313853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7356083" y="3029703"/>
            <a:ext cx="313853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7339891" y="4894486"/>
            <a:ext cx="313853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7339891" y="5407249"/>
            <a:ext cx="313853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68"/>
          <p:cNvSpPr txBox="1">
            <a:spLocks noChangeArrowheads="1"/>
          </p:cNvSpPr>
          <p:nvPr/>
        </p:nvSpPr>
        <p:spPr bwMode="auto">
          <a:xfrm>
            <a:off x="7710724" y="1299305"/>
            <a:ext cx="384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TextBox 68"/>
          <p:cNvSpPr txBox="1">
            <a:spLocks noChangeArrowheads="1"/>
          </p:cNvSpPr>
          <p:nvPr/>
        </p:nvSpPr>
        <p:spPr bwMode="auto">
          <a:xfrm>
            <a:off x="7710723" y="1777940"/>
            <a:ext cx="384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TextBox 68"/>
          <p:cNvSpPr txBox="1">
            <a:spLocks noChangeArrowheads="1"/>
          </p:cNvSpPr>
          <p:nvPr/>
        </p:nvSpPr>
        <p:spPr bwMode="auto">
          <a:xfrm>
            <a:off x="7710723" y="2301127"/>
            <a:ext cx="384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0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TextBox 68"/>
          <p:cNvSpPr txBox="1">
            <a:spLocks noChangeArrowheads="1"/>
          </p:cNvSpPr>
          <p:nvPr/>
        </p:nvSpPr>
        <p:spPr bwMode="auto">
          <a:xfrm>
            <a:off x="7726568" y="2793182"/>
            <a:ext cx="384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0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TextBox 68"/>
          <p:cNvSpPr txBox="1">
            <a:spLocks noChangeArrowheads="1"/>
          </p:cNvSpPr>
          <p:nvPr/>
        </p:nvSpPr>
        <p:spPr bwMode="auto">
          <a:xfrm>
            <a:off x="7639758" y="4625127"/>
            <a:ext cx="5261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endParaRPr lang="en-US" sz="20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TextBox 68"/>
          <p:cNvSpPr txBox="1">
            <a:spLocks noChangeArrowheads="1"/>
          </p:cNvSpPr>
          <p:nvPr/>
        </p:nvSpPr>
        <p:spPr bwMode="auto">
          <a:xfrm>
            <a:off x="7710723" y="5139725"/>
            <a:ext cx="3834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20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Oval 184"/>
          <p:cNvSpPr/>
          <p:nvPr/>
        </p:nvSpPr>
        <p:spPr>
          <a:xfrm>
            <a:off x="5215346" y="5232624"/>
            <a:ext cx="381000" cy="38179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4874" name="Straight Connector 844873"/>
          <p:cNvCxnSpPr>
            <a:stCxn id="185" idx="6"/>
            <a:endCxn id="83" idx="2"/>
          </p:cNvCxnSpPr>
          <p:nvPr/>
        </p:nvCxnSpPr>
        <p:spPr>
          <a:xfrm flipV="1">
            <a:off x="5596346" y="1558885"/>
            <a:ext cx="1362547" cy="3864636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876" name="Straight Connector 844875"/>
          <p:cNvCxnSpPr>
            <a:stCxn id="185" idx="6"/>
            <a:endCxn id="84" idx="2"/>
          </p:cNvCxnSpPr>
          <p:nvPr/>
        </p:nvCxnSpPr>
        <p:spPr>
          <a:xfrm flipV="1">
            <a:off x="5596346" y="2053391"/>
            <a:ext cx="1362547" cy="337013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878" name="Straight Connector 844877"/>
          <p:cNvCxnSpPr>
            <a:stCxn id="185" idx="6"/>
            <a:endCxn id="85" idx="2"/>
          </p:cNvCxnSpPr>
          <p:nvPr/>
        </p:nvCxnSpPr>
        <p:spPr>
          <a:xfrm flipV="1">
            <a:off x="5596346" y="2541940"/>
            <a:ext cx="1362547" cy="2881581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880" name="Straight Connector 844879"/>
          <p:cNvCxnSpPr>
            <a:stCxn id="185" idx="6"/>
            <a:endCxn id="86" idx="2"/>
          </p:cNvCxnSpPr>
          <p:nvPr/>
        </p:nvCxnSpPr>
        <p:spPr>
          <a:xfrm flipV="1">
            <a:off x="5596346" y="3029703"/>
            <a:ext cx="1362547" cy="2393818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882" name="Straight Connector 844881"/>
          <p:cNvCxnSpPr>
            <a:stCxn id="185" idx="6"/>
            <a:endCxn id="87" idx="2"/>
          </p:cNvCxnSpPr>
          <p:nvPr/>
        </p:nvCxnSpPr>
        <p:spPr>
          <a:xfrm flipV="1">
            <a:off x="5596346" y="4889225"/>
            <a:ext cx="1362547" cy="534296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884" name="Straight Connector 844883"/>
          <p:cNvCxnSpPr>
            <a:stCxn id="185" idx="6"/>
            <a:endCxn id="88" idx="2"/>
          </p:cNvCxnSpPr>
          <p:nvPr/>
        </p:nvCxnSpPr>
        <p:spPr>
          <a:xfrm flipV="1">
            <a:off x="5596346" y="5385504"/>
            <a:ext cx="1362547" cy="38017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4891" name="TextBox 844890"/>
          <p:cNvSpPr txBox="1"/>
          <p:nvPr/>
        </p:nvSpPr>
        <p:spPr>
          <a:xfrm>
            <a:off x="5215346" y="5278859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</a:p>
        </p:txBody>
      </p:sp>
      <p:sp>
        <p:nvSpPr>
          <p:cNvPr id="844892" name="TextBox 844891"/>
          <p:cNvSpPr txBox="1"/>
          <p:nvPr/>
        </p:nvSpPr>
        <p:spPr>
          <a:xfrm>
            <a:off x="5108328" y="565394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Bias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4298860" y="1553633"/>
            <a:ext cx="864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2796001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1279131" y="3880621"/>
            <a:ext cx="6706660" cy="28760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5168590" y="1236806"/>
            <a:ext cx="3549236" cy="25141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64659" y="1199124"/>
            <a:ext cx="4461177" cy="25518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259014" y="628768"/>
            <a:ext cx="48179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Multi-Stage </a:t>
            </a:r>
            <a:r>
              <a:rPr lang="en-US" sz="24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Autoencoders</a:t>
            </a:r>
            <a:endParaRPr lang="en-US" sz="24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68"/>
          <p:cNvSpPr txBox="1">
            <a:spLocks noChangeArrowheads="1"/>
          </p:cNvSpPr>
          <p:nvPr/>
        </p:nvSpPr>
        <p:spPr bwMode="auto">
          <a:xfrm>
            <a:off x="945822" y="1248648"/>
            <a:ext cx="384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68"/>
          <p:cNvSpPr txBox="1">
            <a:spLocks noChangeArrowheads="1"/>
          </p:cNvSpPr>
          <p:nvPr/>
        </p:nvSpPr>
        <p:spPr bwMode="auto">
          <a:xfrm>
            <a:off x="939300" y="2898745"/>
            <a:ext cx="3834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20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925329" y="1458705"/>
            <a:ext cx="313853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934603" y="3186137"/>
            <a:ext cx="313853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68"/>
          <p:cNvSpPr txBox="1">
            <a:spLocks noChangeArrowheads="1"/>
          </p:cNvSpPr>
          <p:nvPr/>
        </p:nvSpPr>
        <p:spPr bwMode="auto">
          <a:xfrm>
            <a:off x="4296160" y="1199125"/>
            <a:ext cx="384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68"/>
          <p:cNvSpPr txBox="1">
            <a:spLocks noChangeArrowheads="1"/>
          </p:cNvSpPr>
          <p:nvPr/>
        </p:nvSpPr>
        <p:spPr bwMode="auto">
          <a:xfrm>
            <a:off x="4305435" y="2918613"/>
            <a:ext cx="3834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20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4733" y="1310613"/>
            <a:ext cx="612572" cy="2017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312757" y="1313442"/>
            <a:ext cx="612572" cy="2014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5400000">
            <a:off x="3178029" y="217079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75652" y="1648698"/>
            <a:ext cx="612572" cy="13195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2768663" y="2109102"/>
            <a:ext cx="457200" cy="323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498102" y="2092399"/>
            <a:ext cx="457200" cy="323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rot="5400000">
            <a:off x="2154008" y="219944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6122164" y="2087986"/>
            <a:ext cx="457200" cy="323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5400000">
            <a:off x="5621255" y="210045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 rot="5400000">
            <a:off x="7970983" y="210425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638178" y="1858712"/>
            <a:ext cx="612572" cy="7746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5400000">
            <a:off x="6752744" y="21269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7323834" y="2087986"/>
            <a:ext cx="457200" cy="323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 rot="5400000">
            <a:off x="794498" y="217079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456106" y="1611281"/>
            <a:ext cx="612572" cy="13195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856416" y="1611280"/>
            <a:ext cx="612572" cy="13195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68"/>
          <p:cNvSpPr txBox="1">
            <a:spLocks noChangeArrowheads="1"/>
          </p:cNvSpPr>
          <p:nvPr/>
        </p:nvSpPr>
        <p:spPr bwMode="auto">
          <a:xfrm>
            <a:off x="1706734" y="4111396"/>
            <a:ext cx="384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68"/>
          <p:cNvSpPr txBox="1">
            <a:spLocks noChangeArrowheads="1"/>
          </p:cNvSpPr>
          <p:nvPr/>
        </p:nvSpPr>
        <p:spPr bwMode="auto">
          <a:xfrm>
            <a:off x="1692628" y="5757191"/>
            <a:ext cx="3834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20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7062303" y="4255093"/>
            <a:ext cx="313853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7071577" y="5982525"/>
            <a:ext cx="313853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68"/>
          <p:cNvSpPr txBox="1">
            <a:spLocks noChangeArrowheads="1"/>
          </p:cNvSpPr>
          <p:nvPr/>
        </p:nvSpPr>
        <p:spPr bwMode="auto">
          <a:xfrm>
            <a:off x="7433134" y="3995513"/>
            <a:ext cx="384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68"/>
          <p:cNvSpPr txBox="1">
            <a:spLocks noChangeArrowheads="1"/>
          </p:cNvSpPr>
          <p:nvPr/>
        </p:nvSpPr>
        <p:spPr bwMode="auto">
          <a:xfrm>
            <a:off x="7442409" y="5715001"/>
            <a:ext cx="3834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20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585645" y="4173361"/>
            <a:ext cx="612572" cy="2017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449731" y="4109830"/>
            <a:ext cx="612572" cy="2014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 rot="5400000">
            <a:off x="6315003" y="496717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836564" y="4511446"/>
            <a:ext cx="612572" cy="13195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Arrow 59"/>
          <p:cNvSpPr/>
          <p:nvPr/>
        </p:nvSpPr>
        <p:spPr>
          <a:xfrm>
            <a:off x="5905637" y="4905490"/>
            <a:ext cx="457200" cy="323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Arrow 60"/>
          <p:cNvSpPr/>
          <p:nvPr/>
        </p:nvSpPr>
        <p:spPr>
          <a:xfrm>
            <a:off x="2259014" y="4955147"/>
            <a:ext cx="457200" cy="323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 rot="5400000">
            <a:off x="2914920" y="50621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3" name="TextBox 62"/>
          <p:cNvSpPr txBox="1"/>
          <p:nvPr/>
        </p:nvSpPr>
        <p:spPr>
          <a:xfrm rot="5400000">
            <a:off x="1555410" y="503354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64" name="Right Arrow 63"/>
          <p:cNvSpPr/>
          <p:nvPr/>
        </p:nvSpPr>
        <p:spPr>
          <a:xfrm>
            <a:off x="3509720" y="4934032"/>
            <a:ext cx="457200" cy="323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5400000">
            <a:off x="5358539" y="495030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025734" y="4704758"/>
            <a:ext cx="612572" cy="7746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 rot="5400000">
            <a:off x="4140300" y="497304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8" name="Right Arrow 67"/>
          <p:cNvSpPr/>
          <p:nvPr/>
        </p:nvSpPr>
        <p:spPr>
          <a:xfrm>
            <a:off x="4711390" y="4934032"/>
            <a:ext cx="457200" cy="323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5243972" y="4457326"/>
            <a:ext cx="612572" cy="13195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1939669" y="3307752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 1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539933" y="3296581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 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361108" y="6324599"/>
            <a:ext cx="642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Network –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possibly with some further end-to-end BP training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74660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">
      <a:dk1>
        <a:srgbClr val="333399"/>
      </a:dk1>
      <a:lt1>
        <a:srgbClr val="FFFF66"/>
      </a:lt1>
      <a:dk2>
        <a:srgbClr val="000099"/>
      </a:dk2>
      <a:lt2>
        <a:srgbClr val="99FF33"/>
      </a:lt2>
      <a:accent1>
        <a:srgbClr val="00CC99"/>
      </a:accent1>
      <a:accent2>
        <a:srgbClr val="FF33CC"/>
      </a:accent2>
      <a:accent3>
        <a:srgbClr val="AAAACA"/>
      </a:accent3>
      <a:accent4>
        <a:srgbClr val="DADA56"/>
      </a:accent4>
      <a:accent5>
        <a:srgbClr val="AAE2CA"/>
      </a:accent5>
      <a:accent6>
        <a:srgbClr val="E72DB9"/>
      </a:accent6>
      <a:hlink>
        <a:srgbClr val="CCCCFF"/>
      </a:hlink>
      <a:folHlink>
        <a:srgbClr val="B2B2B2"/>
      </a:folHlink>
    </a:clrScheme>
    <a:fontScheme name="Presentation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sq" cmpd="sng" algn="ctr">
          <a:solidFill>
            <a:srgbClr val="00008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25400" cap="sq" cmpd="sng" algn="ctr">
          <a:solidFill>
            <a:srgbClr val="000080"/>
          </a:solidFill>
          <a:prstDash val="solid"/>
          <a:round/>
          <a:headEnd type="none" w="sm" len="sm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000"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Presentation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8">
        <a:dk1>
          <a:srgbClr val="FFFF66"/>
        </a:dk1>
        <a:lt1>
          <a:srgbClr val="FFFFFF"/>
        </a:lt1>
        <a:dk2>
          <a:srgbClr val="99FF33"/>
        </a:dk2>
        <a:lt2>
          <a:srgbClr val="333399"/>
        </a:lt2>
        <a:accent1>
          <a:srgbClr val="00CC99"/>
        </a:accent1>
        <a:accent2>
          <a:srgbClr val="FF33CC"/>
        </a:accent2>
        <a:accent3>
          <a:srgbClr val="FFFFFF"/>
        </a:accent3>
        <a:accent4>
          <a:srgbClr val="DADA56"/>
        </a:accent4>
        <a:accent5>
          <a:srgbClr val="AAE2CA"/>
        </a:accent5>
        <a:accent6>
          <a:srgbClr val="E7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accent5">
              <a:lumMod val="50000"/>
            </a:schemeClr>
          </a:solidFill>
          <a:headEnd type="none" w="med" len="med"/>
          <a:tailEnd type="non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002600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44834</TotalTime>
  <Words>1843</Words>
  <Application>Microsoft Office PowerPoint</Application>
  <PresentationFormat>On-screen Show (4:3)</PresentationFormat>
  <Paragraphs>370</Paragraphs>
  <Slides>29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宋体</vt:lpstr>
      <vt:lpstr>Arial</vt:lpstr>
      <vt:lpstr>Arial Narrow</vt:lpstr>
      <vt:lpstr>Calibri</vt:lpstr>
      <vt:lpstr>Symbol</vt:lpstr>
      <vt:lpstr>Times New Roman</vt:lpstr>
      <vt:lpstr>Verdana</vt:lpstr>
      <vt:lpstr>Presentation1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Modeling Solutions,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Biomorphic Systems</dc:title>
  <dc:creator>Ali Minai</dc:creator>
  <cp:lastModifiedBy>Ali Minai</cp:lastModifiedBy>
  <cp:revision>474</cp:revision>
  <dcterms:created xsi:type="dcterms:W3CDTF">2001-12-20T03:37:59Z</dcterms:created>
  <dcterms:modified xsi:type="dcterms:W3CDTF">2022-11-22T03:33:35Z</dcterms:modified>
</cp:coreProperties>
</file>