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sldIdLst>
    <p:sldId id="256" r:id="rId3"/>
    <p:sldId id="621" r:id="rId4"/>
    <p:sldId id="598" r:id="rId5"/>
    <p:sldId id="941" r:id="rId6"/>
    <p:sldId id="622" r:id="rId7"/>
    <p:sldId id="623" r:id="rId8"/>
    <p:sldId id="589" r:id="rId9"/>
    <p:sldId id="942" r:id="rId10"/>
    <p:sldId id="938" r:id="rId11"/>
    <p:sldId id="949" r:id="rId12"/>
    <p:sldId id="943" r:id="rId13"/>
    <p:sldId id="951" r:id="rId14"/>
    <p:sldId id="624" r:id="rId15"/>
    <p:sldId id="625" r:id="rId16"/>
    <p:sldId id="946" r:id="rId17"/>
    <p:sldId id="947" r:id="rId18"/>
    <p:sldId id="948" r:id="rId19"/>
    <p:sldId id="626" r:id="rId20"/>
    <p:sldId id="643" r:id="rId21"/>
    <p:sldId id="660" r:id="rId22"/>
    <p:sldId id="939" r:id="rId23"/>
    <p:sldId id="944" r:id="rId24"/>
    <p:sldId id="950" r:id="rId25"/>
    <p:sldId id="877" r:id="rId26"/>
    <p:sldId id="952" r:id="rId27"/>
    <p:sldId id="892" r:id="rId28"/>
    <p:sldId id="893" r:id="rId29"/>
    <p:sldId id="66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36"/>
    <a:srgbClr val="66FFFF"/>
    <a:srgbClr val="0000FF"/>
    <a:srgbClr val="CC0099"/>
    <a:srgbClr val="FF9900"/>
    <a:srgbClr val="009900"/>
    <a:srgbClr val="FFFF99"/>
    <a:srgbClr val="002600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10" autoAdjust="0"/>
  </p:normalViewPr>
  <p:slideViewPr>
    <p:cSldViewPr>
      <p:cViewPr varScale="1">
        <p:scale>
          <a:sx n="104" d="100"/>
          <a:sy n="104" d="100"/>
        </p:scale>
        <p:origin x="182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36B28-DB26-416F-AD9C-9ACA286014BE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C0342-B342-478D-AD77-F3D307F83D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8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0342-B342-478D-AD77-F3D307F83D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98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A0EC05-F2CC-4861-94FB-E5961DE7C050}" type="slidenum">
              <a:rPr lang="en-US"/>
              <a:pPr/>
              <a:t>19</a:t>
            </a:fld>
            <a:endParaRPr lang="en-US"/>
          </a:p>
        </p:txBody>
      </p:sp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0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A0EC05-F2CC-4861-94FB-E5961DE7C050}" type="slidenum">
              <a:rPr lang="en-US"/>
              <a:pPr/>
              <a:t>20</a:t>
            </a:fld>
            <a:endParaRPr lang="en-US"/>
          </a:p>
        </p:txBody>
      </p:sp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01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24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14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565509-7597-4B86-B3FA-FFE90DB31B57}" type="slidenum">
              <a:rPr lang="en-US"/>
              <a:pPr/>
              <a:t>2</a:t>
            </a:fld>
            <a:endParaRPr lang="en-US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F2F999-BD37-48A8-AA90-46309269BCE0}" type="slidenum">
              <a:rPr lang="en-US"/>
              <a:pPr/>
              <a:t>3</a:t>
            </a:fld>
            <a:endParaRPr lang="en-US"/>
          </a:p>
        </p:txBody>
      </p:sp>
      <p:sp>
        <p:nvSpPr>
          <p:cNvPr id="57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6DD0BC-AEC9-4DF5-BCDF-4377375B611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94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3D81EB-0A1D-4CE1-8F98-A8EB1CF68467}" type="slidenum">
              <a:rPr lang="en-US"/>
              <a:pPr/>
              <a:t>9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52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3D81EB-0A1D-4CE1-8F98-A8EB1CF68467}" type="slidenum">
              <a:rPr lang="en-US"/>
              <a:pPr/>
              <a:t>10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87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ACDCAE-29C2-4ED7-B636-C72685DDC8FA}" type="slidenum">
              <a:rPr lang="en-US"/>
              <a:pPr/>
              <a:t>13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632739-B5D5-48C6-906E-53C5004748C4}" type="slidenum">
              <a:rPr lang="en-US"/>
              <a:pPr/>
              <a:t>14</a:t>
            </a:fld>
            <a:endParaRPr lang="en-US"/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55CF93-E131-4EA8-A2E8-A9E99D302D4A}" type="slidenum">
              <a:rPr lang="en-US"/>
              <a:pPr/>
              <a:t>18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800" y="228600"/>
            <a:ext cx="3657600" cy="2971800"/>
          </a:xfrm>
          <a:prstGeom prst="rect">
            <a:avLst/>
          </a:prstGeom>
        </p:spPr>
      </p:pic>
      <p:sp>
        <p:nvSpPr>
          <p:cNvPr id="11" name="TextBox 10"/>
          <p:cNvSpPr txBox="1">
            <a:spLocks noChangeAspect="1"/>
          </p:cNvSpPr>
          <p:nvPr userDrawn="1"/>
        </p:nvSpPr>
        <p:spPr>
          <a:xfrm>
            <a:off x="40614600" y="181112"/>
            <a:ext cx="3015170" cy="3019288"/>
          </a:xfrm>
          <a:prstGeom prst="rect">
            <a:avLst/>
          </a:prstGeom>
          <a:noFill/>
          <a:ln>
            <a:noFill/>
          </a:ln>
        </p:spPr>
        <p:txBody>
          <a:bodyPr wrap="square" lIns="64008" tIns="32004" rIns="64008" bIns="32004" rtlCol="0">
            <a:spAutoFit/>
          </a:bodyPr>
          <a:lstStyle/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C</a:t>
            </a:r>
            <a:r>
              <a:rPr lang="en-US" sz="4800" b="1" i="1" dirty="0">
                <a:cs typeface="Arial" pitchFamily="34" charset="0"/>
              </a:rPr>
              <a:t>omplex 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A</a:t>
            </a:r>
            <a:r>
              <a:rPr lang="en-US" sz="4800" b="1" i="1" dirty="0">
                <a:cs typeface="Arial" pitchFamily="34" charset="0"/>
              </a:rPr>
              <a:t>daptive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S</a:t>
            </a:r>
            <a:r>
              <a:rPr lang="en-US" sz="4800" b="1" i="1" dirty="0">
                <a:cs typeface="Arial" pitchFamily="34" charset="0"/>
              </a:rPr>
              <a:t>ystems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L</a:t>
            </a:r>
            <a:r>
              <a:rPr lang="en-US" sz="4800" b="1" i="1" dirty="0">
                <a:cs typeface="Arial" pitchFamily="34" charset="0"/>
              </a:rPr>
              <a:t>aboratory</a:t>
            </a:r>
          </a:p>
        </p:txBody>
      </p:sp>
      <p:pic>
        <p:nvPicPr>
          <p:cNvPr id="13" name="Picture 12" descr="Logo_UC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576" y="36577"/>
            <a:ext cx="954024" cy="565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 userDrawn="1"/>
        </p:nvSpPr>
        <p:spPr>
          <a:xfrm>
            <a:off x="985551" y="36577"/>
            <a:ext cx="995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College of  Engineering &amp; Applied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Science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8575"/>
            <a:ext cx="1207554" cy="80962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49429" y="990600"/>
            <a:ext cx="9132354" cy="5388864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07727" y="623959"/>
            <a:ext cx="877824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1905000" y="590574"/>
            <a:ext cx="579120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7" descr="forUC08_96_top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0318"/>
            <a:ext cx="5791200" cy="32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1137419" y="826265"/>
            <a:ext cx="6947439" cy="780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="1" u="sng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2406" y="661177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Ali A. </a:t>
            </a:r>
            <a:r>
              <a:rPr lang="en-US" sz="1000" b="1" dirty="0" err="1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Minai</a:t>
            </a:r>
            <a:r>
              <a:rPr lang="en-US" sz="1000" b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2017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995504" y="66117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Intelligent</a:t>
            </a:r>
            <a:r>
              <a:rPr lang="en-US" sz="1000" b="1" baseline="0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Systems</a:t>
            </a:r>
            <a:endParaRPr lang="en-US" sz="1000" b="1" dirty="0">
              <a:solidFill>
                <a:srgbClr val="FF0000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39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1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A5FB-DEBD-4FCB-AF46-596268E40AE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571-BF8D-4CE0-BD39-AE5009382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73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A5FB-DEBD-4FCB-AF46-596268E40AE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571-BF8D-4CE0-BD39-AE5009382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1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A5FB-DEBD-4FCB-AF46-596268E40AE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571-BF8D-4CE0-BD39-AE5009382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81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A5FB-DEBD-4FCB-AF46-596268E40AE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571-BF8D-4CE0-BD39-AE5009382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53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A5FB-DEBD-4FCB-AF46-596268E40AE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571-BF8D-4CE0-BD39-AE5009382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59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A5FB-DEBD-4FCB-AF46-596268E40AE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571-BF8D-4CE0-BD39-AE5009382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53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A5FB-DEBD-4FCB-AF46-596268E40AE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571-BF8D-4CE0-BD39-AE5009382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0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2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91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7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46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-2406" y="661177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Ali A. Minai 2022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007150" y="66117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Intelligent Systems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352800" y="6611779"/>
            <a:ext cx="2307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EECS Department, University of Cincinnati</a:t>
            </a:r>
          </a:p>
        </p:txBody>
      </p:sp>
    </p:spTree>
    <p:extLst>
      <p:ext uri="{BB962C8B-B14F-4D97-AF65-F5344CB8AC3E}">
        <p14:creationId xmlns:p14="http://schemas.microsoft.com/office/powerpoint/2010/main" val="341605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8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1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1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CC338-B5B2-492C-8706-2C43A7098AA7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Logo_UC.jp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36576" y="36577"/>
            <a:ext cx="954024" cy="5653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 userDrawn="1"/>
        </p:nvSpPr>
        <p:spPr>
          <a:xfrm>
            <a:off x="985551" y="36577"/>
            <a:ext cx="995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College of  Engineering &amp; Applied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Science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8575"/>
            <a:ext cx="1207554" cy="80962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07727" y="623959"/>
            <a:ext cx="877824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905000" y="590574"/>
            <a:ext cx="579120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7" descr="forUC08_96_top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0318"/>
            <a:ext cx="5791200" cy="32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872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BA5FB-DEBD-4FCB-AF46-596268E40AE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81571-BF8D-4CE0-BD39-AE5009382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4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ilianweng.github.io/lil-log/2018/02/19/a-long-peek-into-reinforcement-learning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paperspace.com/dimension-reduction-with-isomap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3062407"/>
            <a:ext cx="7467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703200" eaLnBrk="0" hangingPunct="0"/>
            <a:r>
              <a:rPr lang="en-US" altLang="zh-CN" sz="2800" b="1" dirty="0">
                <a:solidFill>
                  <a:srgbClr val="FF0000"/>
                </a:solidFill>
                <a:latin typeface="Verdana" pitchFamily="34" charset="0"/>
                <a:ea typeface="宋体" charset="-122"/>
              </a:rPr>
              <a:t>Lecture 3</a:t>
            </a:r>
          </a:p>
          <a:p>
            <a:pPr algn="ctr" defTabSz="4703200" eaLnBrk="0" hangingPunct="0"/>
            <a:r>
              <a:rPr lang="en-US" altLang="zh-CN" sz="2800" b="1" dirty="0">
                <a:solidFill>
                  <a:srgbClr val="FF0000"/>
                </a:solidFill>
                <a:latin typeface="Verdana" pitchFamily="34" charset="0"/>
                <a:ea typeface="宋体" charset="-122"/>
              </a:rPr>
              <a:t>Basic Concepts</a:t>
            </a:r>
          </a:p>
          <a:p>
            <a:pPr algn="ctr" defTabSz="4703200" eaLnBrk="0" hangingPunct="0"/>
            <a:endParaRPr lang="en-US" altLang="zh-CN" sz="2800" i="1" dirty="0">
              <a:latin typeface="Verdana" pitchFamily="34" charset="0"/>
              <a:ea typeface="宋体" charset="-122"/>
            </a:endParaRPr>
          </a:p>
          <a:p>
            <a:endParaRPr lang="en-US" dirty="0"/>
          </a:p>
        </p:txBody>
      </p:sp>
      <p:pic>
        <p:nvPicPr>
          <p:cNvPr id="3" name="Picture 2" descr="creature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7872" y="4753970"/>
            <a:ext cx="3169198" cy="2377241"/>
          </a:xfrm>
          <a:prstGeom prst="rect">
            <a:avLst/>
          </a:prstGeom>
          <a:noFill/>
        </p:spPr>
      </p:pic>
      <p:pic>
        <p:nvPicPr>
          <p:cNvPr id="4" name="Picture 5" descr="creature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-29688" y="2000686"/>
            <a:ext cx="2362200" cy="1739092"/>
          </a:xfrm>
          <a:prstGeom prst="rect">
            <a:avLst/>
          </a:prstGeom>
          <a:noFill/>
        </p:spPr>
      </p:pic>
      <p:pic>
        <p:nvPicPr>
          <p:cNvPr id="6" name="Picture 4" descr="creature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4741" y="4724400"/>
            <a:ext cx="3124200" cy="2133600"/>
          </a:xfrm>
          <a:prstGeom prst="rect">
            <a:avLst/>
          </a:prstGeom>
          <a:noFill/>
        </p:spPr>
      </p:pic>
      <p:pic>
        <p:nvPicPr>
          <p:cNvPr id="7" name="Picture 7" descr="creature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1800" y="2030374"/>
            <a:ext cx="2590800" cy="12806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88940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Text Box 2"/>
          <p:cNvSpPr txBox="1">
            <a:spLocks noChangeArrowheads="1"/>
          </p:cNvSpPr>
          <p:nvPr/>
        </p:nvSpPr>
        <p:spPr bwMode="auto">
          <a:xfrm>
            <a:off x="1933956" y="711166"/>
            <a:ext cx="5593198" cy="52322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 Methods</a:t>
            </a:r>
          </a:p>
        </p:txBody>
      </p:sp>
      <p:sp>
        <p:nvSpPr>
          <p:cNvPr id="566310" name="Text Box 38"/>
          <p:cNvSpPr txBox="1">
            <a:spLocks noChangeArrowheads="1"/>
          </p:cNvSpPr>
          <p:nvPr/>
        </p:nvSpPr>
        <p:spPr bwMode="auto">
          <a:xfrm>
            <a:off x="542731" y="1368320"/>
            <a:ext cx="6686446" cy="150810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Regression-based methods (e.g. LASSO)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Correlation-based methods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theoretic methods (e.g., Conditional Mutual Information)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Tree-based methods (decision trees).            </a:t>
            </a:r>
          </a:p>
        </p:txBody>
      </p:sp>
      <p:sp>
        <p:nvSpPr>
          <p:cNvPr id="116" name="Text Box 38">
            <a:extLst>
              <a:ext uri="{FF2B5EF4-FFF2-40B4-BE49-F238E27FC236}">
                <a16:creationId xmlns:a16="http://schemas.microsoft.com/office/drawing/2014/main" id="{591AA5D1-3531-4515-94DA-3B039034F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114800"/>
            <a:ext cx="4358886" cy="1231106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Neigborhood</a:t>
            </a:r>
            <a:r>
              <a:rPr 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-Based Methods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Multi-dimensional scaling (MDS)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ISOMAP, UMAP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neighbor embedding (SNE,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7" name="Text Box 38">
            <a:extLst>
              <a:ext uri="{FF2B5EF4-FFF2-40B4-BE49-F238E27FC236}">
                <a16:creationId xmlns:a16="http://schemas.microsoft.com/office/drawing/2014/main" id="{0373DA73-D2EA-49AA-B053-F741CC2E8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515" y="2948666"/>
            <a:ext cx="5035546" cy="954107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/ Information-Theoretic Methods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 (PCA)  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component analysis (ICA)</a:t>
            </a:r>
          </a:p>
        </p:txBody>
      </p:sp>
      <p:sp>
        <p:nvSpPr>
          <p:cNvPr id="120" name="Text Box 38">
            <a:extLst>
              <a:ext uri="{FF2B5EF4-FFF2-40B4-BE49-F238E27FC236}">
                <a16:creationId xmlns:a16="http://schemas.microsoft.com/office/drawing/2014/main" id="{9FBC1DEB-9E6D-4581-B131-5C71E6A43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31" y="5483120"/>
            <a:ext cx="3623749" cy="954107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Methods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Self-organized feature maps (SOFM)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Autoencoders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04E904F-149D-423B-8AAC-15F97389FA07}"/>
              </a:ext>
            </a:extLst>
          </p:cNvPr>
          <p:cNvSpPr/>
          <p:nvPr/>
        </p:nvSpPr>
        <p:spPr>
          <a:xfrm>
            <a:off x="6019800" y="2876425"/>
            <a:ext cx="457200" cy="3560802"/>
          </a:xfrm>
          <a:prstGeom prst="rightBrac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6A131F-5EDB-492A-99E7-A9D09AEDDD79}"/>
              </a:ext>
            </a:extLst>
          </p:cNvPr>
          <p:cNvSpPr txBox="1"/>
          <p:nvPr/>
        </p:nvSpPr>
        <p:spPr>
          <a:xfrm>
            <a:off x="6629167" y="4294257"/>
            <a:ext cx="13181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Subspace</a:t>
            </a:r>
          </a:p>
          <a:p>
            <a:r>
              <a:rPr 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Projection</a:t>
            </a:r>
          </a:p>
        </p:txBody>
      </p:sp>
    </p:spTree>
    <p:extLst>
      <p:ext uri="{BB962C8B-B14F-4D97-AF65-F5344CB8AC3E}">
        <p14:creationId xmlns:p14="http://schemas.microsoft.com/office/powerpoint/2010/main" val="598282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8FF7B3D8-C861-48F2-ABAF-9130A4A64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914400"/>
            <a:ext cx="6543651" cy="52322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vs. Subspace Projection</a:t>
            </a:r>
          </a:p>
        </p:txBody>
      </p:sp>
      <p:sp>
        <p:nvSpPr>
          <p:cNvPr id="4" name="Text Box 30">
            <a:extLst>
              <a:ext uri="{FF2B5EF4-FFF2-40B4-BE49-F238E27FC236}">
                <a16:creationId xmlns:a16="http://schemas.microsoft.com/office/drawing/2014/main" id="{22D76D68-258D-44C1-9FD7-1B978FE8E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676400"/>
            <a:ext cx="1892506" cy="369332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</p:txBody>
      </p:sp>
      <p:sp>
        <p:nvSpPr>
          <p:cNvPr id="5" name="Text Box 30">
            <a:extLst>
              <a:ext uri="{FF2B5EF4-FFF2-40B4-BE49-F238E27FC236}">
                <a16:creationId xmlns:a16="http://schemas.microsoft.com/office/drawing/2014/main" id="{3D968A88-9F3A-4AEC-8CFC-634A8D4C6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742" y="1676400"/>
            <a:ext cx="2187458" cy="369332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Subspace Projection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01A850-81B1-4F48-9154-58F73D00C993}"/>
              </a:ext>
            </a:extLst>
          </p:cNvPr>
          <p:cNvCxnSpPr>
            <a:cxnSpLocks/>
          </p:cNvCxnSpPr>
          <p:nvPr/>
        </p:nvCxnSpPr>
        <p:spPr>
          <a:xfrm>
            <a:off x="4572000" y="1905000"/>
            <a:ext cx="0" cy="220980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1ABA34-2C4F-43AF-8066-28143677411B}"/>
              </a:ext>
            </a:extLst>
          </p:cNvPr>
          <p:cNvSpPr txBox="1"/>
          <p:nvPr/>
        </p:nvSpPr>
        <p:spPr>
          <a:xfrm>
            <a:off x="838200" y="2183130"/>
            <a:ext cx="358139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 and easy to understand.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Leads to meaningful features.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not produce the most efficient dimensionality reduction.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BFDDC3-AB12-467F-911C-126E865CAF37}"/>
              </a:ext>
            </a:extLst>
          </p:cNvPr>
          <p:cNvSpPr txBox="1"/>
          <p:nvPr/>
        </p:nvSpPr>
        <p:spPr>
          <a:xfrm>
            <a:off x="5029200" y="2183130"/>
            <a:ext cx="365759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abstract and mathematical.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Leads to features that may be hard to interpret.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produce greater compression.</a:t>
            </a:r>
          </a:p>
        </p:txBody>
      </p:sp>
    </p:spTree>
    <p:extLst>
      <p:ext uri="{BB962C8B-B14F-4D97-AF65-F5344CB8AC3E}">
        <p14:creationId xmlns:p14="http://schemas.microsoft.com/office/powerpoint/2010/main" val="3648026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0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Text Box 2"/>
          <p:cNvSpPr txBox="1">
            <a:spLocks noChangeArrowheads="1"/>
          </p:cNvSpPr>
          <p:nvPr/>
        </p:nvSpPr>
        <p:spPr bwMode="auto">
          <a:xfrm>
            <a:off x="2522400" y="697071"/>
            <a:ext cx="4099199" cy="52322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Adaptation and Learning</a:t>
            </a:r>
          </a:p>
        </p:txBody>
      </p:sp>
      <p:sp>
        <p:nvSpPr>
          <p:cNvPr id="588803" name="Text Box 3"/>
          <p:cNvSpPr txBox="1">
            <a:spLocks noChangeArrowheads="1"/>
          </p:cNvSpPr>
          <p:nvPr/>
        </p:nvSpPr>
        <p:spPr bwMode="auto">
          <a:xfrm>
            <a:off x="1000125" y="1300092"/>
            <a:ext cx="5042342" cy="707886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produce useful responses to inputs / stimuli</a:t>
            </a:r>
          </a:p>
        </p:txBody>
      </p:sp>
      <p:sp>
        <p:nvSpPr>
          <p:cNvPr id="588804" name="Text Box 4"/>
          <p:cNvSpPr txBox="1">
            <a:spLocks noChangeArrowheads="1"/>
          </p:cNvSpPr>
          <p:nvPr/>
        </p:nvSpPr>
        <p:spPr bwMode="auto">
          <a:xfrm>
            <a:off x="947737" y="2235130"/>
            <a:ext cx="3969356" cy="815608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is learning needed?</a:t>
            </a:r>
          </a:p>
          <a:p>
            <a:pPr>
              <a:spcBef>
                <a:spcPct val="35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we live in a complex world:</a:t>
            </a:r>
          </a:p>
        </p:txBody>
      </p:sp>
      <p:sp>
        <p:nvSpPr>
          <p:cNvPr id="588805" name="Text Box 5"/>
          <p:cNvSpPr txBox="1">
            <a:spLocks noChangeArrowheads="1"/>
          </p:cNvSpPr>
          <p:nvPr/>
        </p:nvSpPr>
        <p:spPr bwMode="auto">
          <a:xfrm>
            <a:off x="1848047" y="3001890"/>
            <a:ext cx="3964419" cy="1323439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situations cannot be foreseen.</a:t>
            </a:r>
          </a:p>
          <a:p>
            <a:pPr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plans cannot be pre-specified.</a:t>
            </a:r>
          </a:p>
          <a:p>
            <a:pPr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space of experience is infinite.</a:t>
            </a:r>
          </a:p>
          <a:p>
            <a:pPr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world is dynamic.</a:t>
            </a:r>
          </a:p>
        </p:txBody>
      </p:sp>
      <p:sp>
        <p:nvSpPr>
          <p:cNvPr id="588806" name="Text Box 6"/>
          <p:cNvSpPr txBox="1">
            <a:spLocks noChangeArrowheads="1"/>
          </p:cNvSpPr>
          <p:nvPr/>
        </p:nvSpPr>
        <p:spPr bwMode="auto">
          <a:xfrm>
            <a:off x="1050925" y="4648200"/>
            <a:ext cx="6695551" cy="830997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4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Dumb systems must be told </a:t>
            </a:r>
            <a:r>
              <a:rPr 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perform their tasks.</a:t>
            </a:r>
          </a:p>
          <a:p>
            <a:pPr>
              <a:spcBef>
                <a:spcPct val="4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systems need only be told </a:t>
            </a:r>
            <a:r>
              <a:rPr 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 is to be performed.</a:t>
            </a:r>
          </a:p>
        </p:txBody>
      </p:sp>
      <p:sp>
        <p:nvSpPr>
          <p:cNvPr id="588807" name="Text Box 7"/>
          <p:cNvSpPr txBox="1">
            <a:spLocks noChangeArrowheads="1"/>
          </p:cNvSpPr>
          <p:nvPr/>
        </p:nvSpPr>
        <p:spPr bwMode="auto">
          <a:xfrm>
            <a:off x="1085044" y="5638800"/>
            <a:ext cx="5655844" cy="707886"/>
          </a:xfrm>
          <a:prstGeom prst="rect">
            <a:avLst/>
          </a:prstGeom>
          <a:solidFill>
            <a:srgbClr val="66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 Determining optimal use of the system’s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         existing set of abilities.</a:t>
            </a:r>
          </a:p>
        </p:txBody>
      </p:sp>
    </p:spTree>
    <p:extLst>
      <p:ext uri="{BB962C8B-B14F-4D97-AF65-F5344CB8AC3E}">
        <p14:creationId xmlns:p14="http://schemas.microsoft.com/office/powerpoint/2010/main" val="3082282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Text Box 2"/>
          <p:cNvSpPr txBox="1">
            <a:spLocks noChangeArrowheads="1"/>
          </p:cNvSpPr>
          <p:nvPr/>
        </p:nvSpPr>
        <p:spPr bwMode="auto">
          <a:xfrm>
            <a:off x="2645351" y="710821"/>
            <a:ext cx="3354387" cy="519112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</a:p>
        </p:txBody>
      </p:sp>
      <p:sp>
        <p:nvSpPr>
          <p:cNvPr id="590851" name="Text Box 3"/>
          <p:cNvSpPr txBox="1">
            <a:spLocks noChangeArrowheads="1"/>
          </p:cNvSpPr>
          <p:nvPr/>
        </p:nvSpPr>
        <p:spPr bwMode="auto">
          <a:xfrm>
            <a:off x="695325" y="1258029"/>
            <a:ext cx="6904454" cy="1231106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is shown correct input-output pairs –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ct val="35000"/>
              </a:spcBef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Parameters are adjusted to bring system closer to correct output.</a:t>
            </a:r>
          </a:p>
          <a:p>
            <a:pPr>
              <a:spcBef>
                <a:spcPct val="35000"/>
              </a:spcBef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is tested on novel inputs –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validation/test sets.</a:t>
            </a:r>
          </a:p>
        </p:txBody>
      </p:sp>
      <p:sp>
        <p:nvSpPr>
          <p:cNvPr id="590852" name="Text Box 4"/>
          <p:cNvSpPr txBox="1">
            <a:spLocks noChangeArrowheads="1"/>
          </p:cNvSpPr>
          <p:nvPr/>
        </p:nvSpPr>
        <p:spPr bwMode="auto">
          <a:xfrm>
            <a:off x="744411" y="4624353"/>
            <a:ext cx="1300356" cy="40011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4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for:</a:t>
            </a:r>
          </a:p>
        </p:txBody>
      </p:sp>
      <p:sp>
        <p:nvSpPr>
          <p:cNvPr id="590853" name="Text Box 5"/>
          <p:cNvSpPr txBox="1">
            <a:spLocks noChangeArrowheads="1"/>
          </p:cNvSpPr>
          <p:nvPr/>
        </p:nvSpPr>
        <p:spPr bwMode="auto">
          <a:xfrm>
            <a:off x="2044767" y="4587845"/>
            <a:ext cx="2356735" cy="1938992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Classification.</a:t>
            </a:r>
          </a:p>
          <a:p>
            <a:pPr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Pattern recognition.</a:t>
            </a:r>
          </a:p>
          <a:p>
            <a:pPr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Approximation.</a:t>
            </a:r>
          </a:p>
          <a:p>
            <a:pPr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Prediction.</a:t>
            </a:r>
          </a:p>
          <a:p>
            <a:pPr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Control.</a:t>
            </a:r>
          </a:p>
          <a:p>
            <a:pPr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Memory.</a:t>
            </a:r>
          </a:p>
        </p:txBody>
      </p:sp>
      <p:sp>
        <p:nvSpPr>
          <p:cNvPr id="590854" name="Rectangle 6"/>
          <p:cNvSpPr>
            <a:spLocks noChangeArrowheads="1"/>
          </p:cNvSpPr>
          <p:nvPr/>
        </p:nvSpPr>
        <p:spPr bwMode="auto">
          <a:xfrm>
            <a:off x="3197847" y="2958887"/>
            <a:ext cx="2070100" cy="11763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0855" name="Line 7"/>
          <p:cNvSpPr>
            <a:spLocks noChangeShapeType="1"/>
          </p:cNvSpPr>
          <p:nvPr/>
        </p:nvSpPr>
        <p:spPr bwMode="auto">
          <a:xfrm>
            <a:off x="1843710" y="3535149"/>
            <a:ext cx="13239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0856" name="Line 8"/>
          <p:cNvSpPr>
            <a:spLocks noChangeShapeType="1"/>
          </p:cNvSpPr>
          <p:nvPr/>
        </p:nvSpPr>
        <p:spPr bwMode="auto">
          <a:xfrm>
            <a:off x="5279060" y="3524037"/>
            <a:ext cx="17875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0857" name="Oval 9"/>
          <p:cNvSpPr>
            <a:spLocks noChangeArrowheads="1"/>
          </p:cNvSpPr>
          <p:nvPr/>
        </p:nvSpPr>
        <p:spPr bwMode="auto">
          <a:xfrm>
            <a:off x="6026772" y="4313024"/>
            <a:ext cx="304800" cy="293688"/>
          </a:xfrm>
          <a:prstGeom prst="ellips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0858" name="Line 10"/>
          <p:cNvSpPr>
            <a:spLocks noChangeShapeType="1"/>
          </p:cNvSpPr>
          <p:nvPr/>
        </p:nvSpPr>
        <p:spPr bwMode="auto">
          <a:xfrm>
            <a:off x="6152185" y="3524037"/>
            <a:ext cx="0" cy="75723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0859" name="Line 11"/>
          <p:cNvSpPr>
            <a:spLocks noChangeShapeType="1"/>
          </p:cNvSpPr>
          <p:nvPr/>
        </p:nvSpPr>
        <p:spPr bwMode="auto">
          <a:xfrm flipH="1">
            <a:off x="6361735" y="4460662"/>
            <a:ext cx="652462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0860" name="Line 12"/>
          <p:cNvSpPr>
            <a:spLocks noChangeShapeType="1"/>
          </p:cNvSpPr>
          <p:nvPr/>
        </p:nvSpPr>
        <p:spPr bwMode="auto">
          <a:xfrm flipH="1">
            <a:off x="4764710" y="4470187"/>
            <a:ext cx="125095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0861" name="Line 13"/>
          <p:cNvSpPr>
            <a:spLocks noChangeShapeType="1"/>
          </p:cNvSpPr>
          <p:nvPr/>
        </p:nvSpPr>
        <p:spPr bwMode="auto">
          <a:xfrm flipH="1" flipV="1">
            <a:off x="3672510" y="2663612"/>
            <a:ext cx="1082675" cy="180816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0862" name="Text Box 14"/>
          <p:cNvSpPr txBox="1">
            <a:spLocks noChangeArrowheads="1"/>
          </p:cNvSpPr>
          <p:nvPr/>
        </p:nvSpPr>
        <p:spPr bwMode="auto">
          <a:xfrm>
            <a:off x="1035672" y="3343062"/>
            <a:ext cx="671979" cy="369332"/>
          </a:xfrm>
          <a:prstGeom prst="rect">
            <a:avLst/>
          </a:prstGeom>
          <a:noFill/>
          <a:ln w="28575" cap="sq">
            <a:solidFill>
              <a:srgbClr val="99CC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590863" name="Text Box 15"/>
          <p:cNvSpPr txBox="1">
            <a:spLocks noChangeArrowheads="1"/>
          </p:cNvSpPr>
          <p:nvPr/>
        </p:nvSpPr>
        <p:spPr bwMode="auto">
          <a:xfrm>
            <a:off x="7163422" y="3322424"/>
            <a:ext cx="1499128" cy="369332"/>
          </a:xfrm>
          <a:prstGeom prst="rect">
            <a:avLst/>
          </a:prstGeom>
          <a:noFill/>
          <a:ln w="28575" cap="sq">
            <a:solidFill>
              <a:srgbClr val="99CC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Actual Output</a:t>
            </a:r>
          </a:p>
        </p:txBody>
      </p:sp>
      <p:sp>
        <p:nvSpPr>
          <p:cNvPr id="590864" name="Text Box 16"/>
          <p:cNvSpPr txBox="1">
            <a:spLocks noChangeArrowheads="1"/>
          </p:cNvSpPr>
          <p:nvPr/>
        </p:nvSpPr>
        <p:spPr bwMode="auto">
          <a:xfrm>
            <a:off x="7206285" y="4236824"/>
            <a:ext cx="1601721" cy="369332"/>
          </a:xfrm>
          <a:prstGeom prst="rect">
            <a:avLst/>
          </a:prstGeom>
          <a:noFill/>
          <a:ln w="28575" cap="sq">
            <a:solidFill>
              <a:srgbClr val="99CC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Desired Output</a:t>
            </a:r>
          </a:p>
        </p:txBody>
      </p:sp>
      <p:sp>
        <p:nvSpPr>
          <p:cNvPr id="590865" name="Text Box 17"/>
          <p:cNvSpPr txBox="1">
            <a:spLocks noChangeArrowheads="1"/>
          </p:cNvSpPr>
          <p:nvPr/>
        </p:nvSpPr>
        <p:spPr bwMode="auto">
          <a:xfrm>
            <a:off x="6325222" y="4497174"/>
            <a:ext cx="330540" cy="40011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590866" name="Text Box 18"/>
          <p:cNvSpPr txBox="1">
            <a:spLocks noChangeArrowheads="1"/>
          </p:cNvSpPr>
          <p:nvPr/>
        </p:nvSpPr>
        <p:spPr bwMode="auto">
          <a:xfrm>
            <a:off x="5747372" y="3916149"/>
            <a:ext cx="350838" cy="4572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</a:p>
        </p:txBody>
      </p:sp>
      <p:sp>
        <p:nvSpPr>
          <p:cNvPr id="590867" name="Text Box 19"/>
          <p:cNvSpPr txBox="1">
            <a:spLocks noChangeArrowheads="1"/>
          </p:cNvSpPr>
          <p:nvPr/>
        </p:nvSpPr>
        <p:spPr bwMode="auto">
          <a:xfrm>
            <a:off x="4999660" y="4573374"/>
            <a:ext cx="796925" cy="669925"/>
          </a:xfrm>
          <a:prstGeom prst="rect">
            <a:avLst/>
          </a:prstGeom>
          <a:noFill/>
          <a:ln w="28575" cap="sq">
            <a:solidFill>
              <a:srgbClr val="99CC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1AD72-D17E-4036-B8AB-F0F13898EA56}"/>
              </a:ext>
            </a:extLst>
          </p:cNvPr>
          <p:cNvSpPr txBox="1"/>
          <p:nvPr/>
        </p:nvSpPr>
        <p:spPr>
          <a:xfrm>
            <a:off x="4590661" y="5672808"/>
            <a:ext cx="4052821" cy="707886"/>
          </a:xfrm>
          <a:prstGeom prst="rect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in supervised learning is to minimize 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empirical risk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5467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59E7F6-BEB3-4E2C-B8BB-D29AB033B97D}"/>
              </a:ext>
            </a:extLst>
          </p:cNvPr>
          <p:cNvSpPr txBox="1"/>
          <p:nvPr/>
        </p:nvSpPr>
        <p:spPr>
          <a:xfrm>
            <a:off x="280198" y="880130"/>
            <a:ext cx="2746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Problem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13419-D861-43E5-A1EB-B98CF163E27C}"/>
              </a:ext>
            </a:extLst>
          </p:cNvPr>
          <p:cNvSpPr txBox="1"/>
          <p:nvPr/>
        </p:nvSpPr>
        <p:spPr>
          <a:xfrm>
            <a:off x="454613" y="3467693"/>
            <a:ext cx="6325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/ Approximation / Function-Fitting Problem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A04720-3402-4D7D-86F8-2DEEF6D6879B}"/>
              </a:ext>
            </a:extLst>
          </p:cNvPr>
          <p:cNvSpPr txBox="1"/>
          <p:nvPr/>
        </p:nvSpPr>
        <p:spPr>
          <a:xfrm>
            <a:off x="667139" y="1318865"/>
            <a:ext cx="3204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sz="2000" b="1" dirty="0">
                <a:latin typeface="Lucida Calligraphy" panose="03010101010101010101" pitchFamily="66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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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Feature Space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D8B15E-C119-43A2-AC5D-A6EB815A21E1}"/>
              </a:ext>
            </a:extLst>
          </p:cNvPr>
          <p:cNvSpPr txBox="1"/>
          <p:nvPr/>
        </p:nvSpPr>
        <p:spPr>
          <a:xfrm>
            <a:off x="667139" y="1796225"/>
            <a:ext cx="3712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sz="2000" b="1" dirty="0">
                <a:latin typeface="Lucida Calligraphy" panose="03010101010101010101" pitchFamily="66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{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…,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}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Classes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427C1D-4E12-418B-8F97-83B37392BAA8}"/>
              </a:ext>
            </a:extLst>
          </p:cNvPr>
          <p:cNvSpPr txBox="1"/>
          <p:nvPr/>
        </p:nvSpPr>
        <p:spPr>
          <a:xfrm>
            <a:off x="667139" y="2828713"/>
            <a:ext cx="2770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Hypothesis: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Lucida Calligraphy" panose="03010101010101010101" pitchFamily="66" charset="0"/>
                <a:cs typeface="Times New Roman" panose="02020603050405020304" pitchFamily="18" charset="0"/>
                <a:sym typeface="Symbol" panose="05050102010706020507" pitchFamily="18" charset="2"/>
              </a:rPr>
              <a:t>X  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D60766-4ABB-45C8-B37C-30499493ECCB}"/>
              </a:ext>
            </a:extLst>
          </p:cNvPr>
          <p:cNvSpPr txBox="1"/>
          <p:nvPr/>
        </p:nvSpPr>
        <p:spPr>
          <a:xfrm>
            <a:off x="3650197" y="2296982"/>
            <a:ext cx="467147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point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Calligraphy" panose="03010101010101010101" pitchFamily="66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a </a:t>
            </a:r>
            <a:r>
              <a:rPr lang="en-US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class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8597BF-2897-4BE4-8516-9F8AAA483380}"/>
              </a:ext>
            </a:extLst>
          </p:cNvPr>
          <p:cNvSpPr txBox="1"/>
          <p:nvPr/>
        </p:nvSpPr>
        <p:spPr>
          <a:xfrm>
            <a:off x="667139" y="2312469"/>
            <a:ext cx="3001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 Truth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Lucida Calligraphy" panose="03010101010101010101" pitchFamily="66" charset="0"/>
                <a:cs typeface="Times New Roman" panose="02020603050405020304" pitchFamily="18" charset="0"/>
                <a:sym typeface="Symbol" panose="05050102010706020507" pitchFamily="18" charset="2"/>
              </a:rPr>
              <a:t>X  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D55725-8FE9-4997-B093-D4925314F1CD}"/>
              </a:ext>
            </a:extLst>
          </p:cNvPr>
          <p:cNvSpPr txBox="1"/>
          <p:nvPr/>
        </p:nvSpPr>
        <p:spPr>
          <a:xfrm>
            <a:off x="3628426" y="2839786"/>
            <a:ext cx="540083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 assigns a class </a:t>
            </a:r>
            <a:r>
              <a:rPr lang="en-US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sz="2000" b="1" dirty="0">
                <a:solidFill>
                  <a:srgbClr val="0000FF"/>
                </a:solidFill>
                <a:latin typeface="Lucida Calligraphy" panose="03010101010101010101" pitchFamily="66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every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</a:t>
            </a:r>
            <a:r>
              <a:rPr lang="en-US" sz="2000" b="1" dirty="0">
                <a:solidFill>
                  <a:srgbClr val="0000FF"/>
                </a:solidFill>
                <a:latin typeface="Lucida Calligraphy" panose="03010101010101010101" pitchFamily="66" charset="0"/>
                <a:cs typeface="Times New Roman" panose="02020603050405020304" pitchFamily="18" charset="0"/>
              </a:rPr>
              <a:t>X</a:t>
            </a:r>
            <a:endParaRPr 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90AF4C-8579-404B-A03D-3E6723D2B476}"/>
              </a:ext>
            </a:extLst>
          </p:cNvPr>
          <p:cNvSpPr txBox="1"/>
          <p:nvPr/>
        </p:nvSpPr>
        <p:spPr>
          <a:xfrm>
            <a:off x="990600" y="6083186"/>
            <a:ext cx="5977919" cy="400110"/>
          </a:xfrm>
          <a:prstGeom prst="rect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for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minimize its error with respect to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6D6768-35D5-4C26-8ECD-7C6FF7AAABB8}"/>
              </a:ext>
            </a:extLst>
          </p:cNvPr>
          <p:cNvSpPr txBox="1"/>
          <p:nvPr/>
        </p:nvSpPr>
        <p:spPr>
          <a:xfrm>
            <a:off x="620113" y="3897350"/>
            <a:ext cx="2993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sz="2000" b="1" dirty="0">
                <a:latin typeface="Lucida Calligraphy" panose="03010101010101010101" pitchFamily="66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 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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Input Space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4024B7-F5CD-4640-B26C-3117497B28A7}"/>
              </a:ext>
            </a:extLst>
          </p:cNvPr>
          <p:cNvSpPr txBox="1"/>
          <p:nvPr/>
        </p:nvSpPr>
        <p:spPr>
          <a:xfrm>
            <a:off x="620113" y="4374710"/>
            <a:ext cx="3207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sz="2000" b="1" dirty="0">
                <a:latin typeface="Lucida Calligraphy" panose="03010101010101010101" pitchFamily="66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 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Output Space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47FA5F-E02A-42F9-BBFC-56008ECE05C6}"/>
              </a:ext>
            </a:extLst>
          </p:cNvPr>
          <p:cNvSpPr txBox="1"/>
          <p:nvPr/>
        </p:nvSpPr>
        <p:spPr>
          <a:xfrm>
            <a:off x="620113" y="5407198"/>
            <a:ext cx="2770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Hypothesis: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Lucida Calligraphy" panose="03010101010101010101" pitchFamily="66" charset="0"/>
                <a:cs typeface="Times New Roman" panose="02020603050405020304" pitchFamily="18" charset="0"/>
                <a:sym typeface="Symbol" panose="05050102010706020507" pitchFamily="18" charset="2"/>
              </a:rPr>
              <a:t>X  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B08362-DAB8-47D2-A2BD-C8DCBE680E27}"/>
              </a:ext>
            </a:extLst>
          </p:cNvPr>
          <p:cNvSpPr txBox="1"/>
          <p:nvPr/>
        </p:nvSpPr>
        <p:spPr>
          <a:xfrm>
            <a:off x="3603171" y="4875467"/>
            <a:ext cx="402385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point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Calligraphy" panose="03010101010101010101" pitchFamily="66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maps to a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089512-8B08-4C97-B884-8D2EE7F0C357}"/>
              </a:ext>
            </a:extLst>
          </p:cNvPr>
          <p:cNvSpPr txBox="1"/>
          <p:nvPr/>
        </p:nvSpPr>
        <p:spPr>
          <a:xfrm>
            <a:off x="620113" y="4890954"/>
            <a:ext cx="3001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 Truth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Lucida Calligraphy" panose="03010101010101010101" pitchFamily="66" charset="0"/>
                <a:cs typeface="Times New Roman" panose="02020603050405020304" pitchFamily="18" charset="0"/>
                <a:sym typeface="Symbol" panose="05050102010706020507" pitchFamily="18" charset="2"/>
              </a:rPr>
              <a:t>X  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54B704E-C955-465D-A71D-EF86C8BB9DC8}"/>
              </a:ext>
            </a:extLst>
          </p:cNvPr>
          <p:cNvSpPr txBox="1"/>
          <p:nvPr/>
        </p:nvSpPr>
        <p:spPr>
          <a:xfrm>
            <a:off x="3581400" y="5418271"/>
            <a:ext cx="515076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Estimator assigns value </a:t>
            </a:r>
            <a:r>
              <a:rPr lang="en-US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sz="2000" b="1" dirty="0">
                <a:solidFill>
                  <a:srgbClr val="0000FF"/>
                </a:solidFill>
                <a:latin typeface="Lucida Calligraphy" panose="03010101010101010101" pitchFamily="66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every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</a:t>
            </a:r>
            <a:r>
              <a:rPr lang="en-US" sz="2000" b="1" dirty="0">
                <a:solidFill>
                  <a:srgbClr val="0000FF"/>
                </a:solidFill>
                <a:latin typeface="Lucida Calligraphy" panose="03010101010101010101" pitchFamily="66" charset="0"/>
                <a:cs typeface="Times New Roman" panose="02020603050405020304" pitchFamily="18" charset="0"/>
              </a:rPr>
              <a:t>X</a:t>
            </a:r>
            <a:endParaRPr 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73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C33B7C2-F8F1-4ED6-B465-932AE8A9CC68}"/>
              </a:ext>
            </a:extLst>
          </p:cNvPr>
          <p:cNvSpPr/>
          <p:nvPr/>
        </p:nvSpPr>
        <p:spPr>
          <a:xfrm>
            <a:off x="609600" y="4773234"/>
            <a:ext cx="7924800" cy="781940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2">
            <a:extLst>
              <a:ext uri="{FF2B5EF4-FFF2-40B4-BE49-F238E27FC236}">
                <a16:creationId xmlns:a16="http://schemas.microsoft.com/office/drawing/2014/main" id="{B1956EF6-DB20-4507-9AF1-B1F9F8851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5401" y="692124"/>
            <a:ext cx="883575" cy="52322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3FE648-1A61-44CC-9A1D-9F1221C157C5}"/>
              </a:ext>
            </a:extLst>
          </p:cNvPr>
          <p:cNvSpPr txBox="1"/>
          <p:nvPr/>
        </p:nvSpPr>
        <p:spPr>
          <a:xfrm>
            <a:off x="534988" y="3306611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there is often some uncertainty or variation in data, assume that: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 Truth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probability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63A8DB-B3FC-440F-94DB-26EC34A01651}"/>
              </a:ext>
            </a:extLst>
          </p:cNvPr>
          <p:cNvSpPr txBox="1"/>
          <p:nvPr/>
        </p:nvSpPr>
        <p:spPr>
          <a:xfrm>
            <a:off x="530323" y="1215344"/>
            <a:ext cx="2805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Space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 </a:t>
            </a:r>
            <a:r>
              <a:rPr lang="en-US" sz="2000" b="1" dirty="0">
                <a:latin typeface="Lucida Calligraphy" panose="03010101010101010101" pitchFamily="66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sz="2000" b="1" dirty="0">
                <a:latin typeface="Lucida Calligraphy" panose="03010101010101010101" pitchFamily="66" charset="0"/>
                <a:cs typeface="Times New Roman" panose="02020603050405020304" pitchFamily="18" charset="0"/>
              </a:rPr>
              <a:t>X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sz="2000" b="1" dirty="0">
                <a:latin typeface="Lucida Calligraphy" panose="03010101010101010101" pitchFamily="66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ED571E-91AA-431E-B0C8-18C1F965F074}"/>
              </a:ext>
            </a:extLst>
          </p:cNvPr>
          <p:cNvSpPr txBox="1"/>
          <p:nvPr/>
        </p:nvSpPr>
        <p:spPr>
          <a:xfrm>
            <a:off x="491575" y="4151796"/>
            <a:ext cx="7531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2000" b="1" dirty="0">
                <a:latin typeface="Lucida Calligraphy" panose="03010101010101010101" pitchFamily="66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[0, 1] such that the axioms of probability are satisfied.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7AEB3-F806-409E-997D-B3D935195A07}"/>
              </a:ext>
            </a:extLst>
          </p:cNvPr>
          <p:cNvSpPr txBox="1"/>
          <p:nvPr/>
        </p:nvSpPr>
        <p:spPr>
          <a:xfrm>
            <a:off x="491575" y="1770201"/>
            <a:ext cx="645420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2000" b="1" dirty="0">
                <a:latin typeface="Lucida Calligraphy" panose="03010101010101010101" pitchFamily="66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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b="1" dirty="0">
                <a:latin typeface="Lucida Calligraphy" panose="03010101010101010101" pitchFamily="66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[0,)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 The loss in generating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in response to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Object 3">
            <a:extLst>
              <a:ext uri="{FF2B5EF4-FFF2-40B4-BE49-F238E27FC236}">
                <a16:creationId xmlns:a16="http://schemas.microsoft.com/office/drawing/2014/main" id="{F3665F59-470A-456C-A17C-3E3C5BA9C1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727071"/>
              </p:ext>
            </p:extLst>
          </p:nvPr>
        </p:nvGraphicFramePr>
        <p:xfrm>
          <a:off x="3008313" y="2587625"/>
          <a:ext cx="3035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3" imgW="1549080" imgH="279360" progId="Equation.DSMT4">
                  <p:embed/>
                </p:oleObj>
              </mc:Choice>
              <mc:Fallback>
                <p:oleObj name="Equation" r:id="rId3" imgW="1549080" imgH="279360" progId="Equation.DSMT4">
                  <p:embed/>
                  <p:pic>
                    <p:nvPicPr>
                      <p:cNvPr id="10" name="Object 3">
                        <a:extLst>
                          <a:ext uri="{FF2B5EF4-FFF2-40B4-BE49-F238E27FC236}">
                            <a16:creationId xmlns:a16="http://schemas.microsoft.com/office/drawing/2014/main" id="{934ACC23-DA88-45BB-A8B3-C62E25AABB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3" y="2587625"/>
                        <a:ext cx="3035300" cy="4953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3E9C12D-7B73-4216-862E-3517B36A3F7B}"/>
              </a:ext>
            </a:extLst>
          </p:cNvPr>
          <p:cNvSpPr txBox="1"/>
          <p:nvPr/>
        </p:nvSpPr>
        <p:spPr>
          <a:xfrm>
            <a:off x="2228494" y="2569147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e.g.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44A880-6A73-46B0-A654-3B8F40DC6F29}"/>
              </a:ext>
            </a:extLst>
          </p:cNvPr>
          <p:cNvSpPr txBox="1"/>
          <p:nvPr/>
        </p:nvSpPr>
        <p:spPr>
          <a:xfrm>
            <a:off x="724173" y="4930669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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graphicFrame>
        <p:nvGraphicFramePr>
          <p:cNvPr id="29" name="Object 3">
            <a:extLst>
              <a:ext uri="{FF2B5EF4-FFF2-40B4-BE49-F238E27FC236}">
                <a16:creationId xmlns:a16="http://schemas.microsoft.com/office/drawing/2014/main" id="{E86B35B9-E6B0-4C99-9062-2BBDD68799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204049"/>
              </p:ext>
            </p:extLst>
          </p:nvPr>
        </p:nvGraphicFramePr>
        <p:xfrm>
          <a:off x="2386013" y="4930775"/>
          <a:ext cx="56832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5" imgW="3111480" imgH="380880" progId="Equation.DSMT4">
                  <p:embed/>
                </p:oleObj>
              </mc:Choice>
              <mc:Fallback>
                <p:oleObj name="Equation" r:id="rId5" imgW="3111480" imgH="380880" progId="Equation.DSMT4">
                  <p:embed/>
                  <p:pic>
                    <p:nvPicPr>
                      <p:cNvPr id="28" name="Object 3">
                        <a:extLst>
                          <a:ext uri="{FF2B5EF4-FFF2-40B4-BE49-F238E27FC236}">
                            <a16:creationId xmlns:a16="http://schemas.microsoft.com/office/drawing/2014/main" id="{F3665F59-470A-456C-A17C-3E3C5BA9C1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3" y="4930775"/>
                        <a:ext cx="568325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9483EA3C-9C18-46D9-BBE6-50277DBEB414}"/>
              </a:ext>
            </a:extLst>
          </p:cNvPr>
          <p:cNvSpPr txBox="1"/>
          <p:nvPr/>
        </p:nvSpPr>
        <p:spPr>
          <a:xfrm>
            <a:off x="503886" y="5712609"/>
            <a:ext cx="8305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risk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hypothesis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it cannot be calculated or used because we don’t know the ground truth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every point in </a:t>
            </a:r>
            <a:r>
              <a:rPr lang="en-US" sz="2000" b="1" dirty="0">
                <a:latin typeface="Lucida Calligraphy" panose="03010101010101010101" pitchFamily="66" charset="0"/>
                <a:cs typeface="Times New Roman" panose="02020603050405020304" pitchFamily="18" charset="0"/>
              </a:rPr>
              <a:t>X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sz="2000" b="1" dirty="0">
                <a:latin typeface="Lucida Calligraphy" panose="03010101010101010101" pitchFamily="66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504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478BA48-13EC-4729-BD27-A5CC983C072F}"/>
              </a:ext>
            </a:extLst>
          </p:cNvPr>
          <p:cNvSpPr/>
          <p:nvPr/>
        </p:nvSpPr>
        <p:spPr>
          <a:xfrm>
            <a:off x="685498" y="5560365"/>
            <a:ext cx="4419901" cy="983771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C73A7D-EADC-4E77-8A1E-55DE2585B9A8}"/>
              </a:ext>
            </a:extLst>
          </p:cNvPr>
          <p:cNvSpPr/>
          <p:nvPr/>
        </p:nvSpPr>
        <p:spPr>
          <a:xfrm>
            <a:off x="707269" y="3854133"/>
            <a:ext cx="5271727" cy="83752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3EE7FB-9447-409E-A0ED-AA1A51A08BAE}"/>
              </a:ext>
            </a:extLst>
          </p:cNvPr>
          <p:cNvSpPr txBox="1"/>
          <p:nvPr/>
        </p:nvSpPr>
        <p:spPr>
          <a:xfrm>
            <a:off x="685498" y="2593290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8AF02-5A33-491A-B66E-7CE235BEAB37}"/>
              </a:ext>
            </a:extLst>
          </p:cNvPr>
          <p:cNvSpPr txBox="1"/>
          <p:nvPr/>
        </p:nvSpPr>
        <p:spPr>
          <a:xfrm>
            <a:off x="1777927" y="2614643"/>
            <a:ext cx="2964273" cy="400110"/>
          </a:xfrm>
          <a:prstGeom prst="rect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Lucida Calligraphy" panose="03010101010101010101" pitchFamily="66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{(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)}; 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1,…,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BF4508-8EBE-41DB-9D46-DBD5722B5903}"/>
              </a:ext>
            </a:extLst>
          </p:cNvPr>
          <p:cNvCxnSpPr>
            <a:cxnSpLocks/>
          </p:cNvCxnSpPr>
          <p:nvPr/>
        </p:nvCxnSpPr>
        <p:spPr>
          <a:xfrm flipV="1">
            <a:off x="4835786" y="2359366"/>
            <a:ext cx="457200" cy="45533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10373C-1D7F-47E5-93FA-8677B3ED3403}"/>
              </a:ext>
            </a:extLst>
          </p:cNvPr>
          <p:cNvCxnSpPr>
            <a:cxnSpLocks/>
          </p:cNvCxnSpPr>
          <p:nvPr/>
        </p:nvCxnSpPr>
        <p:spPr>
          <a:xfrm>
            <a:off x="4835786" y="2814698"/>
            <a:ext cx="457200" cy="4512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7BA6E48-48F3-49DA-9DC7-A3FBA83C06D5}"/>
              </a:ext>
            </a:extLst>
          </p:cNvPr>
          <p:cNvSpPr txBox="1"/>
          <p:nvPr/>
        </p:nvSpPr>
        <p:spPr>
          <a:xfrm>
            <a:off x="5292986" y="2159311"/>
            <a:ext cx="1496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set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6F3B1C-027C-4C0C-87AD-EFF780112C48}"/>
              </a:ext>
            </a:extLst>
          </p:cNvPr>
          <p:cNvCxnSpPr/>
          <p:nvPr/>
        </p:nvCxnSpPr>
        <p:spPr>
          <a:xfrm>
            <a:off x="4835786" y="2814698"/>
            <a:ext cx="4572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174123C-1972-4704-ABB6-2DEC3CE12C37}"/>
              </a:ext>
            </a:extLst>
          </p:cNvPr>
          <p:cNvSpPr txBox="1"/>
          <p:nvPr/>
        </p:nvSpPr>
        <p:spPr>
          <a:xfrm>
            <a:off x="5291431" y="2614643"/>
            <a:ext cx="1675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6BAC8E-7307-475A-81D3-65CD0FD9F921}"/>
              </a:ext>
            </a:extLst>
          </p:cNvPr>
          <p:cNvSpPr txBox="1"/>
          <p:nvPr/>
        </p:nvSpPr>
        <p:spPr>
          <a:xfrm>
            <a:off x="5291431" y="3054437"/>
            <a:ext cx="993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53A448-F67B-445C-9DE1-49727017A337}"/>
              </a:ext>
            </a:extLst>
          </p:cNvPr>
          <p:cNvSpPr txBox="1"/>
          <p:nvPr/>
        </p:nvSpPr>
        <p:spPr>
          <a:xfrm>
            <a:off x="6718720" y="2206960"/>
            <a:ext cx="105516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Lucida Calligraphy" panose="03010101010101010101" pitchFamily="66" charset="0"/>
                <a:cs typeface="Times New Roman" panose="02020603050405020304" pitchFamily="18" charset="0"/>
              </a:rPr>
              <a:t>D</a:t>
            </a:r>
            <a:r>
              <a:rPr lang="en-US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1FB923-5E81-408B-9D16-D5E278ABFD4E}"/>
              </a:ext>
            </a:extLst>
          </p:cNvPr>
          <p:cNvSpPr txBox="1"/>
          <p:nvPr/>
        </p:nvSpPr>
        <p:spPr>
          <a:xfrm>
            <a:off x="7119252" y="2611133"/>
            <a:ext cx="115634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Lucida Calligraphy" panose="03010101010101010101" pitchFamily="66" charset="0"/>
                <a:cs typeface="Times New Roman" panose="02020603050405020304" pitchFamily="18" charset="0"/>
              </a:rPr>
              <a:t>D</a:t>
            </a:r>
            <a:r>
              <a:rPr lang="en-US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endParaRPr lang="en-US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D0D64A-5D4E-4E52-9818-CE88D74E7D0A}"/>
              </a:ext>
            </a:extLst>
          </p:cNvPr>
          <p:cNvSpPr txBox="1"/>
          <p:nvPr/>
        </p:nvSpPr>
        <p:spPr>
          <a:xfrm>
            <a:off x="6527800" y="3050927"/>
            <a:ext cx="71397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Lucida Calligraphy" panose="03010101010101010101" pitchFamily="66" charset="0"/>
                <a:cs typeface="Times New Roman" panose="02020603050405020304" pitchFamily="18" charset="0"/>
              </a:rPr>
              <a:t>D</a:t>
            </a:r>
            <a:r>
              <a:rPr lang="en-US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US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2">
            <a:extLst>
              <a:ext uri="{FF2B5EF4-FFF2-40B4-BE49-F238E27FC236}">
                <a16:creationId xmlns:a16="http://schemas.microsoft.com/office/drawing/2014/main" id="{B1956EF6-DB20-4507-9AF1-B1F9F8851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6263" y="726723"/>
            <a:ext cx="4671472" cy="52322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Empirical Risk Minimization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C5352A-D3CA-40FA-9B62-6364636AB8B6}"/>
              </a:ext>
            </a:extLst>
          </p:cNvPr>
          <p:cNvSpPr txBox="1"/>
          <p:nvPr/>
        </p:nvSpPr>
        <p:spPr>
          <a:xfrm>
            <a:off x="685498" y="1508050"/>
            <a:ext cx="6683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practice, we have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finite set of samples from </a:t>
            </a:r>
            <a:r>
              <a:rPr lang="en-US" sz="2000" b="1" dirty="0">
                <a:latin typeface="Lucida Calligraphy" panose="03010101010101010101" pitchFamily="66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Dataset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5" name="Object 3">
            <a:extLst>
              <a:ext uri="{FF2B5EF4-FFF2-40B4-BE49-F238E27FC236}">
                <a16:creationId xmlns:a16="http://schemas.microsoft.com/office/drawing/2014/main" id="{9489F037-B62D-4104-983A-C1C6B48EBC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788216"/>
              </p:ext>
            </p:extLst>
          </p:nvPr>
        </p:nvGraphicFramePr>
        <p:xfrm>
          <a:off x="2652705" y="3854134"/>
          <a:ext cx="3246438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Equation" r:id="rId3" imgW="1777680" imgH="482400" progId="Equation.DSMT4">
                  <p:embed/>
                </p:oleObj>
              </mc:Choice>
              <mc:Fallback>
                <p:oleObj name="Equation" r:id="rId3" imgW="1777680" imgH="482400" progId="Equation.DSMT4">
                  <p:embed/>
                  <p:pic>
                    <p:nvPicPr>
                      <p:cNvPr id="29" name="Object 3">
                        <a:extLst>
                          <a:ext uri="{FF2B5EF4-FFF2-40B4-BE49-F238E27FC236}">
                            <a16:creationId xmlns:a16="http://schemas.microsoft.com/office/drawing/2014/main" id="{E86B35B9-E6B0-4C99-9062-2BBDD68799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05" y="3854134"/>
                        <a:ext cx="3246438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FCDEFB89-04E2-4FA0-A303-8115EC49FED2}"/>
              </a:ext>
            </a:extLst>
          </p:cNvPr>
          <p:cNvSpPr txBox="1"/>
          <p:nvPr/>
        </p:nvSpPr>
        <p:spPr>
          <a:xfrm>
            <a:off x="707269" y="3954512"/>
            <a:ext cx="2111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Empirical Risk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 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96979B-C52D-40BC-ABA8-41F5928F2EFE}"/>
              </a:ext>
            </a:extLst>
          </p:cNvPr>
          <p:cNvSpPr txBox="1"/>
          <p:nvPr/>
        </p:nvSpPr>
        <p:spPr>
          <a:xfrm>
            <a:off x="596660" y="4870360"/>
            <a:ext cx="7950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becomes the objective function for supervised learning, which tries to find the hypothesis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that minimize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</p:txBody>
      </p:sp>
      <p:graphicFrame>
        <p:nvGraphicFramePr>
          <p:cNvPr id="29" name="Object 3">
            <a:extLst>
              <a:ext uri="{FF2B5EF4-FFF2-40B4-BE49-F238E27FC236}">
                <a16:creationId xmlns:a16="http://schemas.microsoft.com/office/drawing/2014/main" id="{0CB6BB3F-7D2F-4374-8F0E-642F201946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242623"/>
              </p:ext>
            </p:extLst>
          </p:nvPr>
        </p:nvGraphicFramePr>
        <p:xfrm>
          <a:off x="842963" y="5560365"/>
          <a:ext cx="37290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Equation" r:id="rId5" imgW="2247840" imgH="558720" progId="Equation.DSMT4">
                  <p:embed/>
                </p:oleObj>
              </mc:Choice>
              <mc:Fallback>
                <p:oleObj name="Equation" r:id="rId5" imgW="2247840" imgH="558720" progId="Equation.DSMT4">
                  <p:embed/>
                  <p:pic>
                    <p:nvPicPr>
                      <p:cNvPr id="25" name="Object 3">
                        <a:extLst>
                          <a:ext uri="{FF2B5EF4-FFF2-40B4-BE49-F238E27FC236}">
                            <a16:creationId xmlns:a16="http://schemas.microsoft.com/office/drawing/2014/main" id="{9489F037-B62D-4104-983A-C1C6B48EBC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5560365"/>
                        <a:ext cx="3729037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5C41917-32AC-4350-99FA-D246C7034CF4}"/>
              </a:ext>
            </a:extLst>
          </p:cNvPr>
          <p:cNvSpPr txBox="1"/>
          <p:nvPr/>
        </p:nvSpPr>
        <p:spPr>
          <a:xfrm>
            <a:off x="5078962" y="58125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are the parameters of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2C9687-E408-49F9-8194-CA17AB7FAF19}"/>
              </a:ext>
            </a:extLst>
          </p:cNvPr>
          <p:cNvSpPr txBox="1"/>
          <p:nvPr/>
        </p:nvSpPr>
        <p:spPr>
          <a:xfrm>
            <a:off x="5880418" y="4044997"/>
            <a:ext cx="2198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(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000" b="1" dirty="0" err="1">
                <a:latin typeface="Lucida Calligraphy" panose="03010101010101010101" pitchFamily="66" charset="0"/>
                <a:cs typeface="Times New Roman" panose="02020603050405020304" pitchFamily="18" charset="0"/>
              </a:rPr>
              <a:t>D</a:t>
            </a:r>
            <a:r>
              <a:rPr lang="en-US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48ADC8-D639-49D7-98E2-0F872B37B4C3}"/>
              </a:ext>
            </a:extLst>
          </p:cNvPr>
          <p:cNvCxnSpPr>
            <a:cxnSpLocks/>
          </p:cNvCxnSpPr>
          <p:nvPr/>
        </p:nvCxnSpPr>
        <p:spPr>
          <a:xfrm flipH="1" flipV="1">
            <a:off x="7119252" y="3451037"/>
            <a:ext cx="578171" cy="64689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AA81E6-352E-4F51-8600-A0907ACEA15F}"/>
              </a:ext>
            </a:extLst>
          </p:cNvPr>
          <p:cNvCxnSpPr>
            <a:cxnSpLocks/>
          </p:cNvCxnSpPr>
          <p:nvPr/>
        </p:nvCxnSpPr>
        <p:spPr>
          <a:xfrm flipV="1">
            <a:off x="7790702" y="3122808"/>
            <a:ext cx="11693" cy="96135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B7654F8-622F-4F4D-AD79-B48D6FA19581}"/>
              </a:ext>
            </a:extLst>
          </p:cNvPr>
          <p:cNvSpPr/>
          <p:nvPr/>
        </p:nvSpPr>
        <p:spPr>
          <a:xfrm rot="20874311">
            <a:off x="7754627" y="2480082"/>
            <a:ext cx="706064" cy="1572956"/>
          </a:xfrm>
          <a:custGeom>
            <a:avLst/>
            <a:gdLst>
              <a:gd name="connsiteX0" fmla="*/ 0 w 1048400"/>
              <a:gd name="connsiteY0" fmla="*/ 1586204 h 1586204"/>
              <a:gd name="connsiteX1" fmla="*/ 559837 w 1048400"/>
              <a:gd name="connsiteY1" fmla="*/ 1390261 h 1586204"/>
              <a:gd name="connsiteX2" fmla="*/ 961053 w 1048400"/>
              <a:gd name="connsiteY2" fmla="*/ 1035698 h 1586204"/>
              <a:gd name="connsiteX3" fmla="*/ 1035698 w 1048400"/>
              <a:gd name="connsiteY3" fmla="*/ 587828 h 1586204"/>
              <a:gd name="connsiteX4" fmla="*/ 774441 w 1048400"/>
              <a:gd name="connsiteY4" fmla="*/ 251926 h 1586204"/>
              <a:gd name="connsiteX5" fmla="*/ 419878 w 1048400"/>
              <a:gd name="connsiteY5" fmla="*/ 46653 h 1586204"/>
              <a:gd name="connsiteX6" fmla="*/ 242596 w 1048400"/>
              <a:gd name="connsiteY6" fmla="*/ 0 h 1586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8400" h="1586204">
                <a:moveTo>
                  <a:pt x="0" y="1586204"/>
                </a:moveTo>
                <a:cubicBezTo>
                  <a:pt x="199831" y="1534108"/>
                  <a:pt x="399662" y="1482012"/>
                  <a:pt x="559837" y="1390261"/>
                </a:cubicBezTo>
                <a:cubicBezTo>
                  <a:pt x="720013" y="1298510"/>
                  <a:pt x="881743" y="1169437"/>
                  <a:pt x="961053" y="1035698"/>
                </a:cubicBezTo>
                <a:cubicBezTo>
                  <a:pt x="1040363" y="901959"/>
                  <a:pt x="1066800" y="718457"/>
                  <a:pt x="1035698" y="587828"/>
                </a:cubicBezTo>
                <a:cubicBezTo>
                  <a:pt x="1004596" y="457199"/>
                  <a:pt x="877078" y="342122"/>
                  <a:pt x="774441" y="251926"/>
                </a:cubicBezTo>
                <a:cubicBezTo>
                  <a:pt x="671804" y="161730"/>
                  <a:pt x="508519" y="88641"/>
                  <a:pt x="419878" y="46653"/>
                </a:cubicBezTo>
                <a:cubicBezTo>
                  <a:pt x="331237" y="4665"/>
                  <a:pt x="286916" y="2332"/>
                  <a:pt x="242596" y="0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17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Text Box 2"/>
          <p:cNvSpPr txBox="1">
            <a:spLocks noChangeArrowheads="1"/>
          </p:cNvSpPr>
          <p:nvPr/>
        </p:nvSpPr>
        <p:spPr bwMode="auto">
          <a:xfrm>
            <a:off x="2222291" y="689515"/>
            <a:ext cx="3956468" cy="52322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</a:p>
        </p:txBody>
      </p:sp>
      <p:sp>
        <p:nvSpPr>
          <p:cNvPr id="594947" name="Text Box 3"/>
          <p:cNvSpPr txBox="1">
            <a:spLocks noChangeArrowheads="1"/>
          </p:cNvSpPr>
          <p:nvPr/>
        </p:nvSpPr>
        <p:spPr bwMode="auto">
          <a:xfrm>
            <a:off x="718530" y="1136542"/>
            <a:ext cx="6822702" cy="1231106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is shown inputs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 responses.</a:t>
            </a:r>
          </a:p>
          <a:p>
            <a:pPr>
              <a:spcBef>
                <a:spcPct val="35000"/>
              </a:spcBef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Responses are rewarded (+1), punished (-1) or unrewarded (0).</a:t>
            </a:r>
          </a:p>
          <a:p>
            <a:pPr>
              <a:spcBef>
                <a:spcPct val="35000"/>
              </a:spcBef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System changes parameters to increase expected future reward.</a:t>
            </a:r>
          </a:p>
        </p:txBody>
      </p:sp>
      <p:sp>
        <p:nvSpPr>
          <p:cNvPr id="594948" name="Text Box 4"/>
          <p:cNvSpPr txBox="1">
            <a:spLocks noChangeArrowheads="1"/>
          </p:cNvSpPr>
          <p:nvPr/>
        </p:nvSpPr>
        <p:spPr bwMode="auto">
          <a:xfrm>
            <a:off x="860137" y="5345461"/>
            <a:ext cx="2262735" cy="1015663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Control.</a:t>
            </a:r>
          </a:p>
          <a:p>
            <a:pPr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Decision-making.</a:t>
            </a:r>
          </a:p>
          <a:p>
            <a:pPr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Behavior learning.</a:t>
            </a:r>
          </a:p>
        </p:txBody>
      </p:sp>
      <p:sp>
        <p:nvSpPr>
          <p:cNvPr id="594949" name="Text Box 5"/>
          <p:cNvSpPr txBox="1">
            <a:spLocks noChangeArrowheads="1"/>
          </p:cNvSpPr>
          <p:nvPr/>
        </p:nvSpPr>
        <p:spPr bwMode="auto">
          <a:xfrm>
            <a:off x="899015" y="5016298"/>
            <a:ext cx="1300356" cy="40011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4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for:</a:t>
            </a:r>
          </a:p>
        </p:txBody>
      </p:sp>
      <p:sp>
        <p:nvSpPr>
          <p:cNvPr id="594950" name="Rectangle 6"/>
          <p:cNvSpPr>
            <a:spLocks noChangeArrowheads="1"/>
          </p:cNvSpPr>
          <p:nvPr/>
        </p:nvSpPr>
        <p:spPr bwMode="auto">
          <a:xfrm>
            <a:off x="3165475" y="2736888"/>
            <a:ext cx="2070100" cy="11763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951" name="Line 7"/>
          <p:cNvSpPr>
            <a:spLocks noChangeShapeType="1"/>
          </p:cNvSpPr>
          <p:nvPr/>
        </p:nvSpPr>
        <p:spPr bwMode="auto">
          <a:xfrm>
            <a:off x="1811338" y="3313150"/>
            <a:ext cx="13239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94952" name="Line 8"/>
          <p:cNvSpPr>
            <a:spLocks noChangeShapeType="1"/>
          </p:cNvSpPr>
          <p:nvPr/>
        </p:nvSpPr>
        <p:spPr bwMode="auto">
          <a:xfrm>
            <a:off x="5246688" y="3302038"/>
            <a:ext cx="17875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94953" name="Line 9"/>
          <p:cNvSpPr>
            <a:spLocks noChangeShapeType="1"/>
          </p:cNvSpPr>
          <p:nvPr/>
        </p:nvSpPr>
        <p:spPr bwMode="auto">
          <a:xfrm>
            <a:off x="6499225" y="3322675"/>
            <a:ext cx="0" cy="75723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94954" name="Line 10"/>
          <p:cNvSpPr>
            <a:spLocks noChangeShapeType="1"/>
          </p:cNvSpPr>
          <p:nvPr/>
        </p:nvSpPr>
        <p:spPr bwMode="auto">
          <a:xfrm flipH="1">
            <a:off x="4532313" y="4491075"/>
            <a:ext cx="13335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94955" name="Text Box 11"/>
          <p:cNvSpPr txBox="1">
            <a:spLocks noChangeArrowheads="1"/>
          </p:cNvSpPr>
          <p:nvPr/>
        </p:nvSpPr>
        <p:spPr bwMode="auto">
          <a:xfrm>
            <a:off x="1003300" y="3121063"/>
            <a:ext cx="695325" cy="395287"/>
          </a:xfrm>
          <a:prstGeom prst="rect">
            <a:avLst/>
          </a:prstGeom>
          <a:noFill/>
          <a:ln w="28575" cap="sq">
            <a:solidFill>
              <a:srgbClr val="99CC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Input</a:t>
            </a:r>
          </a:p>
        </p:txBody>
      </p:sp>
      <p:sp>
        <p:nvSpPr>
          <p:cNvPr id="594956" name="Text Box 12"/>
          <p:cNvSpPr txBox="1">
            <a:spLocks noChangeArrowheads="1"/>
          </p:cNvSpPr>
          <p:nvPr/>
        </p:nvSpPr>
        <p:spPr bwMode="auto">
          <a:xfrm>
            <a:off x="7131050" y="3100425"/>
            <a:ext cx="1514475" cy="395288"/>
          </a:xfrm>
          <a:prstGeom prst="rect">
            <a:avLst/>
          </a:prstGeom>
          <a:noFill/>
          <a:ln w="28575" cap="sq">
            <a:solidFill>
              <a:srgbClr val="99CC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Actual Output</a:t>
            </a:r>
          </a:p>
        </p:txBody>
      </p:sp>
      <p:sp>
        <p:nvSpPr>
          <p:cNvPr id="594957" name="Text Box 13"/>
          <p:cNvSpPr txBox="1">
            <a:spLocks noChangeArrowheads="1"/>
          </p:cNvSpPr>
          <p:nvPr/>
        </p:nvSpPr>
        <p:spPr bwMode="auto">
          <a:xfrm>
            <a:off x="3506788" y="4405350"/>
            <a:ext cx="923925" cy="669925"/>
          </a:xfrm>
          <a:prstGeom prst="rect">
            <a:avLst/>
          </a:prstGeom>
          <a:noFill/>
          <a:ln w="28575" cap="sq">
            <a:solidFill>
              <a:srgbClr val="99CC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Reward</a:t>
            </a:r>
          </a:p>
          <a:p>
            <a:pPr algn="ctr"/>
            <a:r>
              <a:rPr lang="en-US"/>
              <a:t>Signal</a:t>
            </a:r>
          </a:p>
        </p:txBody>
      </p:sp>
      <p:sp>
        <p:nvSpPr>
          <p:cNvPr id="594958" name="Rectangle 14"/>
          <p:cNvSpPr>
            <a:spLocks noChangeArrowheads="1"/>
          </p:cNvSpPr>
          <p:nvPr/>
        </p:nvSpPr>
        <p:spPr bwMode="auto">
          <a:xfrm>
            <a:off x="5867400" y="4089438"/>
            <a:ext cx="1241425" cy="798512"/>
          </a:xfrm>
          <a:prstGeom prst="rect">
            <a:avLst/>
          </a:prstGeom>
          <a:solidFill>
            <a:srgbClr val="66FFFF"/>
          </a:solidFill>
          <a:ln w="2857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959" name="Line 15"/>
          <p:cNvSpPr>
            <a:spLocks noChangeShapeType="1"/>
          </p:cNvSpPr>
          <p:nvPr/>
        </p:nvSpPr>
        <p:spPr bwMode="auto">
          <a:xfrm flipH="1" flipV="1">
            <a:off x="3744913" y="2398750"/>
            <a:ext cx="766762" cy="209073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94960" name="Text Box 16"/>
          <p:cNvSpPr txBox="1">
            <a:spLocks noChangeArrowheads="1"/>
          </p:cNvSpPr>
          <p:nvPr/>
        </p:nvSpPr>
        <p:spPr bwMode="auto">
          <a:xfrm>
            <a:off x="6154738" y="4295813"/>
            <a:ext cx="704850" cy="366712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Critic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E6F526-28D8-4FF3-9F6B-F080FF2AC5EA}"/>
              </a:ext>
            </a:extLst>
          </p:cNvPr>
          <p:cNvSpPr/>
          <p:nvPr/>
        </p:nvSpPr>
        <p:spPr>
          <a:xfrm>
            <a:off x="4064194" y="5622460"/>
            <a:ext cx="4572000" cy="73866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sz="1400" dirty="0"/>
              <a:t>For a great simple Tutorial on RL:</a:t>
            </a:r>
          </a:p>
          <a:p>
            <a:r>
              <a:rPr lang="en-US" sz="1400" dirty="0">
                <a:hlinkClick r:id="rId3"/>
              </a:rPr>
              <a:t>https://lilianweng.github.io/lil-log/2018/02/19/a-long-peek-into-reinforcement-learning.html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6946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Text Box 2"/>
          <p:cNvSpPr txBox="1">
            <a:spLocks noChangeArrowheads="1"/>
          </p:cNvSpPr>
          <p:nvPr/>
        </p:nvSpPr>
        <p:spPr bwMode="auto">
          <a:xfrm>
            <a:off x="1026733" y="724467"/>
            <a:ext cx="6732587" cy="519112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 / Self-Organization</a:t>
            </a:r>
          </a:p>
        </p:txBody>
      </p:sp>
      <p:sp>
        <p:nvSpPr>
          <p:cNvPr id="592899" name="Text Box 3"/>
          <p:cNvSpPr txBox="1">
            <a:spLocks noChangeArrowheads="1"/>
          </p:cNvSpPr>
          <p:nvPr/>
        </p:nvSpPr>
        <p:spPr bwMode="auto">
          <a:xfrm>
            <a:off x="727489" y="1400741"/>
            <a:ext cx="7686675" cy="1123384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is shown inputs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 outputs</a:t>
            </a:r>
          </a:p>
          <a:p>
            <a:pPr>
              <a:spcBef>
                <a:spcPct val="35000"/>
              </a:spcBef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Parameters are adjusted so the structure of the data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becomes apparent 	 clustering, density estimation.</a:t>
            </a:r>
          </a:p>
        </p:txBody>
      </p:sp>
      <p:sp>
        <p:nvSpPr>
          <p:cNvPr id="592900" name="Text Box 4"/>
          <p:cNvSpPr txBox="1">
            <a:spLocks noChangeArrowheads="1"/>
          </p:cNvSpPr>
          <p:nvPr/>
        </p:nvSpPr>
        <p:spPr bwMode="auto">
          <a:xfrm>
            <a:off x="2373941" y="4948268"/>
            <a:ext cx="2356735" cy="1631216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Clustering.</a:t>
            </a:r>
          </a:p>
          <a:p>
            <a:pPr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detection.</a:t>
            </a:r>
          </a:p>
          <a:p>
            <a:pPr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Classification.</a:t>
            </a:r>
          </a:p>
          <a:p>
            <a:pPr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Pattern recognition.</a:t>
            </a:r>
          </a:p>
          <a:p>
            <a:pPr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Memory.</a:t>
            </a:r>
          </a:p>
        </p:txBody>
      </p:sp>
      <p:sp>
        <p:nvSpPr>
          <p:cNvPr id="592901" name="Line 5"/>
          <p:cNvSpPr>
            <a:spLocks noChangeShapeType="1"/>
          </p:cNvSpPr>
          <p:nvPr/>
        </p:nvSpPr>
        <p:spPr bwMode="auto">
          <a:xfrm>
            <a:off x="2115372" y="2666999"/>
            <a:ext cx="12292" cy="19700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92902" name="Line 6"/>
          <p:cNvSpPr>
            <a:spLocks noChangeShapeType="1"/>
          </p:cNvSpPr>
          <p:nvPr/>
        </p:nvSpPr>
        <p:spPr bwMode="auto">
          <a:xfrm>
            <a:off x="2127664" y="4658549"/>
            <a:ext cx="2722562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2903" name="Text Box 7"/>
          <p:cNvSpPr txBox="1">
            <a:spLocks noChangeArrowheads="1"/>
          </p:cNvSpPr>
          <p:nvPr/>
        </p:nvSpPr>
        <p:spPr bwMode="auto">
          <a:xfrm>
            <a:off x="2864264" y="3279775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92904" name="Text Box 8"/>
          <p:cNvSpPr txBox="1">
            <a:spLocks noChangeArrowheads="1"/>
          </p:cNvSpPr>
          <p:nvPr/>
        </p:nvSpPr>
        <p:spPr bwMode="auto">
          <a:xfrm>
            <a:off x="2640427" y="3067050"/>
            <a:ext cx="322262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92905" name="Text Box 9"/>
          <p:cNvSpPr txBox="1">
            <a:spLocks noChangeArrowheads="1"/>
          </p:cNvSpPr>
          <p:nvPr/>
        </p:nvSpPr>
        <p:spPr bwMode="auto">
          <a:xfrm>
            <a:off x="3000789" y="3079750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92906" name="Text Box 10"/>
          <p:cNvSpPr txBox="1">
            <a:spLocks noChangeArrowheads="1"/>
          </p:cNvSpPr>
          <p:nvPr/>
        </p:nvSpPr>
        <p:spPr bwMode="auto">
          <a:xfrm>
            <a:off x="3356389" y="3025775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92907" name="Text Box 11"/>
          <p:cNvSpPr txBox="1">
            <a:spLocks noChangeArrowheads="1"/>
          </p:cNvSpPr>
          <p:nvPr/>
        </p:nvSpPr>
        <p:spPr bwMode="auto">
          <a:xfrm>
            <a:off x="3167477" y="3436937"/>
            <a:ext cx="322262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92908" name="Text Box 12"/>
          <p:cNvSpPr txBox="1">
            <a:spLocks noChangeArrowheads="1"/>
          </p:cNvSpPr>
          <p:nvPr/>
        </p:nvSpPr>
        <p:spPr bwMode="auto">
          <a:xfrm>
            <a:off x="2873789" y="2857500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92909" name="Text Box 13"/>
          <p:cNvSpPr txBox="1">
            <a:spLocks noChangeArrowheads="1"/>
          </p:cNvSpPr>
          <p:nvPr/>
        </p:nvSpPr>
        <p:spPr bwMode="auto">
          <a:xfrm>
            <a:off x="4070764" y="3698875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92910" name="Text Box 14"/>
          <p:cNvSpPr txBox="1">
            <a:spLocks noChangeArrowheads="1"/>
          </p:cNvSpPr>
          <p:nvPr/>
        </p:nvSpPr>
        <p:spPr bwMode="auto">
          <a:xfrm>
            <a:off x="4239039" y="3405187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92911" name="Text Box 15"/>
          <p:cNvSpPr txBox="1">
            <a:spLocks noChangeArrowheads="1"/>
          </p:cNvSpPr>
          <p:nvPr/>
        </p:nvSpPr>
        <p:spPr bwMode="auto">
          <a:xfrm>
            <a:off x="3934239" y="3479800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92912" name="Text Box 16"/>
          <p:cNvSpPr txBox="1">
            <a:spLocks noChangeArrowheads="1"/>
          </p:cNvSpPr>
          <p:nvPr/>
        </p:nvSpPr>
        <p:spPr bwMode="auto">
          <a:xfrm>
            <a:off x="4248564" y="3698875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92913" name="Text Box 17"/>
          <p:cNvSpPr txBox="1">
            <a:spLocks noChangeArrowheads="1"/>
          </p:cNvSpPr>
          <p:nvPr/>
        </p:nvSpPr>
        <p:spPr bwMode="auto">
          <a:xfrm>
            <a:off x="3848514" y="3751262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92914" name="Text Box 18"/>
          <p:cNvSpPr txBox="1">
            <a:spLocks noChangeArrowheads="1"/>
          </p:cNvSpPr>
          <p:nvPr/>
        </p:nvSpPr>
        <p:spPr bwMode="auto">
          <a:xfrm>
            <a:off x="2734089" y="4087812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9900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92915" name="Text Box 19"/>
          <p:cNvSpPr txBox="1">
            <a:spLocks noChangeArrowheads="1"/>
          </p:cNvSpPr>
          <p:nvPr/>
        </p:nvSpPr>
        <p:spPr bwMode="auto">
          <a:xfrm>
            <a:off x="2461039" y="3930650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9900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92916" name="Text Box 20"/>
          <p:cNvSpPr txBox="1">
            <a:spLocks noChangeArrowheads="1"/>
          </p:cNvSpPr>
          <p:nvPr/>
        </p:nvSpPr>
        <p:spPr bwMode="auto">
          <a:xfrm>
            <a:off x="2861089" y="3941762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9900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92917" name="Text Box 21"/>
          <p:cNvSpPr txBox="1">
            <a:spLocks noChangeArrowheads="1"/>
          </p:cNvSpPr>
          <p:nvPr/>
        </p:nvSpPr>
        <p:spPr bwMode="auto">
          <a:xfrm>
            <a:off x="815016" y="4930806"/>
            <a:ext cx="1300356" cy="40011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40000"/>
              </a:spcBef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Useful for: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5476369" y="4948268"/>
            <a:ext cx="3010761" cy="1323439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Dimensionality reduction.</a:t>
            </a:r>
          </a:p>
          <a:p>
            <a:pPr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Density estimation.</a:t>
            </a:r>
          </a:p>
          <a:p>
            <a:pPr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 building.</a:t>
            </a:r>
          </a:p>
          <a:p>
            <a:pPr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 organization.</a:t>
            </a:r>
          </a:p>
        </p:txBody>
      </p:sp>
    </p:spTree>
    <p:extLst>
      <p:ext uri="{BB962C8B-B14F-4D97-AF65-F5344CB8AC3E}">
        <p14:creationId xmlns:p14="http://schemas.microsoft.com/office/powerpoint/2010/main" val="253795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Text Box 2"/>
          <p:cNvSpPr txBox="1">
            <a:spLocks noChangeArrowheads="1"/>
          </p:cNvSpPr>
          <p:nvPr/>
        </p:nvSpPr>
        <p:spPr bwMode="auto">
          <a:xfrm>
            <a:off x="1850453" y="724569"/>
            <a:ext cx="5443093" cy="52322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Tasks for Machine Learning</a:t>
            </a:r>
          </a:p>
        </p:txBody>
      </p:sp>
      <p:sp>
        <p:nvSpPr>
          <p:cNvPr id="553987" name="Text Box 3"/>
          <p:cNvSpPr txBox="1">
            <a:spLocks noChangeArrowheads="1"/>
          </p:cNvSpPr>
          <p:nvPr/>
        </p:nvSpPr>
        <p:spPr bwMode="auto">
          <a:xfrm>
            <a:off x="540672" y="1222907"/>
            <a:ext cx="7906940" cy="5416868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and recognition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Classify inputs into one of several classes – </a:t>
            </a: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applications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Estimation and prediction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Fit a function to given input-output or current-future data – </a:t>
            </a: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applications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ct val="45000"/>
              </a:spcBef>
              <a:buFontTx/>
              <a:buChar char="•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induction and inference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Infer the characteristics of measured quantities and the dependencies between  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them ( including dynamics).</a:t>
            </a:r>
          </a:p>
          <a:p>
            <a:pPr>
              <a:spcBef>
                <a:spcPct val="35000"/>
              </a:spcBef>
              <a:buFontTx/>
              <a:buChar char="•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and control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Produce appropriate decisions / actions in complex environments.</a:t>
            </a:r>
          </a:p>
          <a:p>
            <a:pPr>
              <a:spcBef>
                <a:spcPct val="35000"/>
              </a:spcBef>
              <a:buFontTx/>
              <a:buChar char="•"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Store and recall information based on imperfect cues.</a:t>
            </a:r>
          </a:p>
          <a:p>
            <a:pPr>
              <a:spcBef>
                <a:spcPct val="35000"/>
              </a:spcBef>
              <a:buFontTx/>
              <a:buChar char="•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formation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Organize information into useful data structures.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 sensory information (images, video, sound, etc.)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and using language</a:t>
            </a:r>
          </a:p>
        </p:txBody>
      </p:sp>
    </p:spTree>
    <p:extLst>
      <p:ext uri="{BB962C8B-B14F-4D97-AF65-F5344CB8AC3E}">
        <p14:creationId xmlns:p14="http://schemas.microsoft.com/office/powerpoint/2010/main" val="1894508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Text Box 2"/>
          <p:cNvSpPr txBox="1">
            <a:spLocks noChangeArrowheads="1"/>
          </p:cNvSpPr>
          <p:nvPr/>
        </p:nvSpPr>
        <p:spPr bwMode="auto">
          <a:xfrm>
            <a:off x="890208" y="723900"/>
            <a:ext cx="6732587" cy="519112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 / Self-Organization</a:t>
            </a:r>
          </a:p>
        </p:txBody>
      </p:sp>
      <p:sp>
        <p:nvSpPr>
          <p:cNvPr id="592899" name="Text Box 3"/>
          <p:cNvSpPr txBox="1">
            <a:spLocks noChangeArrowheads="1"/>
          </p:cNvSpPr>
          <p:nvPr/>
        </p:nvSpPr>
        <p:spPr bwMode="auto">
          <a:xfrm>
            <a:off x="727489" y="1400741"/>
            <a:ext cx="7686675" cy="1123384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is shown inputs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 outputs</a:t>
            </a:r>
          </a:p>
          <a:p>
            <a:pPr>
              <a:spcBef>
                <a:spcPct val="35000"/>
              </a:spcBef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Parameters are adjusted so the structure of the data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becomes apparent 	 clustering, density estimation.</a:t>
            </a:r>
          </a:p>
        </p:txBody>
      </p:sp>
      <p:sp>
        <p:nvSpPr>
          <p:cNvPr id="592900" name="Text Box 4"/>
          <p:cNvSpPr txBox="1">
            <a:spLocks noChangeArrowheads="1"/>
          </p:cNvSpPr>
          <p:nvPr/>
        </p:nvSpPr>
        <p:spPr bwMode="auto">
          <a:xfrm>
            <a:off x="2373941" y="4948268"/>
            <a:ext cx="2356735" cy="1631216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Clustering.</a:t>
            </a:r>
          </a:p>
          <a:p>
            <a:pPr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detection.</a:t>
            </a:r>
          </a:p>
          <a:p>
            <a:pPr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Classification.</a:t>
            </a:r>
          </a:p>
          <a:p>
            <a:pPr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Pattern recognition.</a:t>
            </a:r>
          </a:p>
          <a:p>
            <a:pPr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Memory.</a:t>
            </a:r>
          </a:p>
        </p:txBody>
      </p:sp>
      <p:sp>
        <p:nvSpPr>
          <p:cNvPr id="592901" name="Line 5"/>
          <p:cNvSpPr>
            <a:spLocks noChangeShapeType="1"/>
          </p:cNvSpPr>
          <p:nvPr/>
        </p:nvSpPr>
        <p:spPr bwMode="auto">
          <a:xfrm>
            <a:off x="2115372" y="2666999"/>
            <a:ext cx="12292" cy="19700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92902" name="Line 6"/>
          <p:cNvSpPr>
            <a:spLocks noChangeShapeType="1"/>
          </p:cNvSpPr>
          <p:nvPr/>
        </p:nvSpPr>
        <p:spPr bwMode="auto">
          <a:xfrm>
            <a:off x="2127664" y="4658549"/>
            <a:ext cx="2722562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2903" name="Text Box 7"/>
          <p:cNvSpPr txBox="1">
            <a:spLocks noChangeArrowheads="1"/>
          </p:cNvSpPr>
          <p:nvPr/>
        </p:nvSpPr>
        <p:spPr bwMode="auto">
          <a:xfrm>
            <a:off x="2864264" y="3279775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92904" name="Text Box 8"/>
          <p:cNvSpPr txBox="1">
            <a:spLocks noChangeArrowheads="1"/>
          </p:cNvSpPr>
          <p:nvPr/>
        </p:nvSpPr>
        <p:spPr bwMode="auto">
          <a:xfrm>
            <a:off x="2640427" y="3067050"/>
            <a:ext cx="322262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92905" name="Text Box 9"/>
          <p:cNvSpPr txBox="1">
            <a:spLocks noChangeArrowheads="1"/>
          </p:cNvSpPr>
          <p:nvPr/>
        </p:nvSpPr>
        <p:spPr bwMode="auto">
          <a:xfrm>
            <a:off x="3000789" y="3079750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92906" name="Text Box 10"/>
          <p:cNvSpPr txBox="1">
            <a:spLocks noChangeArrowheads="1"/>
          </p:cNvSpPr>
          <p:nvPr/>
        </p:nvSpPr>
        <p:spPr bwMode="auto">
          <a:xfrm>
            <a:off x="3356389" y="3025775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92907" name="Text Box 11"/>
          <p:cNvSpPr txBox="1">
            <a:spLocks noChangeArrowheads="1"/>
          </p:cNvSpPr>
          <p:nvPr/>
        </p:nvSpPr>
        <p:spPr bwMode="auto">
          <a:xfrm>
            <a:off x="3167477" y="3436937"/>
            <a:ext cx="322262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92908" name="Text Box 12"/>
          <p:cNvSpPr txBox="1">
            <a:spLocks noChangeArrowheads="1"/>
          </p:cNvSpPr>
          <p:nvPr/>
        </p:nvSpPr>
        <p:spPr bwMode="auto">
          <a:xfrm>
            <a:off x="2873789" y="2857500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92909" name="Text Box 13"/>
          <p:cNvSpPr txBox="1">
            <a:spLocks noChangeArrowheads="1"/>
          </p:cNvSpPr>
          <p:nvPr/>
        </p:nvSpPr>
        <p:spPr bwMode="auto">
          <a:xfrm>
            <a:off x="4070764" y="3698875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92910" name="Text Box 14"/>
          <p:cNvSpPr txBox="1">
            <a:spLocks noChangeArrowheads="1"/>
          </p:cNvSpPr>
          <p:nvPr/>
        </p:nvSpPr>
        <p:spPr bwMode="auto">
          <a:xfrm>
            <a:off x="4239039" y="3405187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92911" name="Text Box 15"/>
          <p:cNvSpPr txBox="1">
            <a:spLocks noChangeArrowheads="1"/>
          </p:cNvSpPr>
          <p:nvPr/>
        </p:nvSpPr>
        <p:spPr bwMode="auto">
          <a:xfrm>
            <a:off x="3934239" y="3479800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92912" name="Text Box 16"/>
          <p:cNvSpPr txBox="1">
            <a:spLocks noChangeArrowheads="1"/>
          </p:cNvSpPr>
          <p:nvPr/>
        </p:nvSpPr>
        <p:spPr bwMode="auto">
          <a:xfrm>
            <a:off x="4248564" y="3698875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92913" name="Text Box 17"/>
          <p:cNvSpPr txBox="1">
            <a:spLocks noChangeArrowheads="1"/>
          </p:cNvSpPr>
          <p:nvPr/>
        </p:nvSpPr>
        <p:spPr bwMode="auto">
          <a:xfrm>
            <a:off x="3848514" y="3751262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92914" name="Text Box 18"/>
          <p:cNvSpPr txBox="1">
            <a:spLocks noChangeArrowheads="1"/>
          </p:cNvSpPr>
          <p:nvPr/>
        </p:nvSpPr>
        <p:spPr bwMode="auto">
          <a:xfrm>
            <a:off x="2734089" y="4087812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9900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92915" name="Text Box 19"/>
          <p:cNvSpPr txBox="1">
            <a:spLocks noChangeArrowheads="1"/>
          </p:cNvSpPr>
          <p:nvPr/>
        </p:nvSpPr>
        <p:spPr bwMode="auto">
          <a:xfrm>
            <a:off x="2461039" y="3930650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9900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92916" name="Text Box 20"/>
          <p:cNvSpPr txBox="1">
            <a:spLocks noChangeArrowheads="1"/>
          </p:cNvSpPr>
          <p:nvPr/>
        </p:nvSpPr>
        <p:spPr bwMode="auto">
          <a:xfrm>
            <a:off x="2861089" y="3941762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9900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92917" name="Text Box 21"/>
          <p:cNvSpPr txBox="1">
            <a:spLocks noChangeArrowheads="1"/>
          </p:cNvSpPr>
          <p:nvPr/>
        </p:nvSpPr>
        <p:spPr bwMode="auto">
          <a:xfrm>
            <a:off x="815016" y="4930806"/>
            <a:ext cx="1300356" cy="40011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40000"/>
              </a:spcBef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Useful for: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5476369" y="4948268"/>
            <a:ext cx="3010761" cy="1323439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Dimensionality reduction.</a:t>
            </a:r>
          </a:p>
          <a:p>
            <a:pPr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Density estimation.</a:t>
            </a:r>
          </a:p>
          <a:p>
            <a:pPr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 building.</a:t>
            </a:r>
          </a:p>
          <a:p>
            <a:pPr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 organization.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31C6FE-8779-4A64-AA2C-1CDB06EB326B}"/>
              </a:ext>
            </a:extLst>
          </p:cNvPr>
          <p:cNvCxnSpPr/>
          <p:nvPr/>
        </p:nvCxnSpPr>
        <p:spPr>
          <a:xfrm>
            <a:off x="2209800" y="3405187"/>
            <a:ext cx="1279939" cy="525463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1FA94B-4B47-47C7-83EC-067AA21DDF86}"/>
              </a:ext>
            </a:extLst>
          </p:cNvPr>
          <p:cNvCxnSpPr/>
          <p:nvPr/>
        </p:nvCxnSpPr>
        <p:spPr>
          <a:xfrm>
            <a:off x="3489739" y="3941762"/>
            <a:ext cx="188913" cy="69532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794415-F090-4153-BED3-3E08C0784C95}"/>
              </a:ext>
            </a:extLst>
          </p:cNvPr>
          <p:cNvCxnSpPr/>
          <p:nvPr/>
        </p:nvCxnSpPr>
        <p:spPr>
          <a:xfrm flipV="1">
            <a:off x="3489739" y="2666999"/>
            <a:ext cx="766763" cy="1263651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156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B00D866B-C081-4CE2-814E-51A21ABC9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734429"/>
            <a:ext cx="2978636" cy="52322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Possibilities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BFCB1-87DF-4C67-99B1-D866944B4A81}"/>
              </a:ext>
            </a:extLst>
          </p:cNvPr>
          <p:cNvSpPr txBox="1"/>
          <p:nvPr/>
        </p:nvSpPr>
        <p:spPr>
          <a:xfrm>
            <a:off x="838200" y="1188746"/>
            <a:ext cx="7467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Semi-Supervised Learning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most of the data is unlabeled but part of it is labeled.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from the labeled data as in supervised learning.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results to make intelligent inferences about the unlabeled data, e.g., assuming distributions, smoothness and/or clustering.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more from the inferred data.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3DB302-0FF2-4D33-9F33-461341C4A2AD}"/>
              </a:ext>
            </a:extLst>
          </p:cNvPr>
          <p:cNvSpPr txBox="1"/>
          <p:nvPr/>
        </p:nvSpPr>
        <p:spPr>
          <a:xfrm>
            <a:off x="872836" y="4934933"/>
            <a:ext cx="76305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Non-Iterative Supervised Methods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labels available for the training data are applied to novel test data through a calculation or heuristic rather than by fitting a model, e.g., k-nearest neighbors classifier.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89A887-294B-459B-A4C9-A5ECC163F4ED}"/>
              </a:ext>
            </a:extLst>
          </p:cNvPr>
          <p:cNvSpPr txBox="1"/>
          <p:nvPr/>
        </p:nvSpPr>
        <p:spPr>
          <a:xfrm>
            <a:off x="872836" y="3726627"/>
            <a:ext cx="76305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Self-Supervised Learning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prior learning is used to supervise subsequent learning without using other external labels.</a:t>
            </a:r>
          </a:p>
        </p:txBody>
      </p:sp>
    </p:spTree>
    <p:extLst>
      <p:ext uri="{BB962C8B-B14F-4D97-AF65-F5344CB8AC3E}">
        <p14:creationId xmlns:p14="http://schemas.microsoft.com/office/powerpoint/2010/main" val="1325426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09A725FE-B3A6-45C2-9FE8-4444BD854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066800"/>
            <a:ext cx="2204834" cy="40011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BE244-35C0-48B5-A658-F5CEECAA6A8E}"/>
              </a:ext>
            </a:extLst>
          </p:cNvPr>
          <p:cNvSpPr txBox="1"/>
          <p:nvPr/>
        </p:nvSpPr>
        <p:spPr>
          <a:xfrm>
            <a:off x="794657" y="1524000"/>
            <a:ext cx="7511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 system for Task A and then using all or part of it for Task B.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F4D22-6A97-4CA1-8F00-F84B9B3F2062}"/>
              </a:ext>
            </a:extLst>
          </p:cNvPr>
          <p:cNvSpPr txBox="1"/>
          <p:nvPr/>
        </p:nvSpPr>
        <p:spPr>
          <a:xfrm>
            <a:off x="762000" y="2007637"/>
            <a:ext cx="610494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A is used because if one or more of these: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more data available.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labeled data available for supervised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easier to learn.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transfer learning is useful only if: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learned in Task A is useful for Task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B is significantly more difficult to learn.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94791-F168-4110-A0EC-6C8412E09282}"/>
              </a:ext>
            </a:extLst>
          </p:cNvPr>
          <p:cNvSpPr txBox="1"/>
          <p:nvPr/>
        </p:nvSpPr>
        <p:spPr>
          <a:xfrm>
            <a:off x="732453" y="4915230"/>
            <a:ext cx="8120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 neural network to recognize digits. Then use the features learned by that network to train a system to recognize letters with just a little more training. </a:t>
            </a:r>
          </a:p>
        </p:txBody>
      </p:sp>
    </p:spTree>
    <p:extLst>
      <p:ext uri="{BB962C8B-B14F-4D97-AF65-F5344CB8AC3E}">
        <p14:creationId xmlns:p14="http://schemas.microsoft.com/office/powerpoint/2010/main" val="2710640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9127E68-E73A-43EC-9B4C-EF1D3F750298}"/>
              </a:ext>
            </a:extLst>
          </p:cNvPr>
          <p:cNvCxnSpPr>
            <a:cxnSpLocks/>
          </p:cNvCxnSpPr>
          <p:nvPr/>
        </p:nvCxnSpPr>
        <p:spPr>
          <a:xfrm>
            <a:off x="4724400" y="1447800"/>
            <a:ext cx="0" cy="495300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1CD6855A-1A66-4C7D-8772-D7CBFADE079F}"/>
              </a:ext>
            </a:extLst>
          </p:cNvPr>
          <p:cNvSpPr/>
          <p:nvPr/>
        </p:nvSpPr>
        <p:spPr>
          <a:xfrm rot="5400000">
            <a:off x="571500" y="2095500"/>
            <a:ext cx="914400" cy="685800"/>
          </a:xfrm>
          <a:prstGeom prst="flowChartPunchedTape">
            <a:avLst/>
          </a:prstGeom>
          <a:solidFill>
            <a:srgbClr val="66FFFF"/>
          </a:solidFill>
          <a:ln w="19050">
            <a:solidFill>
              <a:srgbClr val="00003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46E373-E5A9-4E2D-A2C5-D2F4B9EAE65D}"/>
              </a:ext>
            </a:extLst>
          </p:cNvPr>
          <p:cNvSpPr/>
          <p:nvPr/>
        </p:nvSpPr>
        <p:spPr>
          <a:xfrm>
            <a:off x="2038734" y="2057400"/>
            <a:ext cx="1142995" cy="762000"/>
          </a:xfrm>
          <a:prstGeom prst="rect">
            <a:avLst/>
          </a:prstGeom>
          <a:solidFill>
            <a:srgbClr val="66FFFF"/>
          </a:solidFill>
          <a:ln w="19050">
            <a:solidFill>
              <a:srgbClr val="00003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B1875A-2AC9-4301-97B6-654C628EBCFF}"/>
              </a:ext>
            </a:extLst>
          </p:cNvPr>
          <p:cNvCxnSpPr>
            <a:cxnSpLocks/>
          </p:cNvCxnSpPr>
          <p:nvPr/>
        </p:nvCxnSpPr>
        <p:spPr>
          <a:xfrm>
            <a:off x="1447800" y="2438400"/>
            <a:ext cx="4572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D96D86-D227-493F-A856-31396BAC3E6E}"/>
              </a:ext>
            </a:extLst>
          </p:cNvPr>
          <p:cNvCxnSpPr>
            <a:cxnSpLocks/>
          </p:cNvCxnSpPr>
          <p:nvPr/>
        </p:nvCxnSpPr>
        <p:spPr>
          <a:xfrm>
            <a:off x="3276600" y="2438400"/>
            <a:ext cx="6858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unched Tape 9">
            <a:extLst>
              <a:ext uri="{FF2B5EF4-FFF2-40B4-BE49-F238E27FC236}">
                <a16:creationId xmlns:a16="http://schemas.microsoft.com/office/drawing/2014/main" id="{F590A929-91FC-4062-8233-DEB7BE643CBE}"/>
              </a:ext>
            </a:extLst>
          </p:cNvPr>
          <p:cNvSpPr/>
          <p:nvPr/>
        </p:nvSpPr>
        <p:spPr>
          <a:xfrm rot="5400000">
            <a:off x="571501" y="4751608"/>
            <a:ext cx="914400" cy="685800"/>
          </a:xfrm>
          <a:prstGeom prst="flowChartPunchedTap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003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5F1B68-1BCA-4CBC-819E-42A7061A8DC2}"/>
              </a:ext>
            </a:extLst>
          </p:cNvPr>
          <p:cNvSpPr/>
          <p:nvPr/>
        </p:nvSpPr>
        <p:spPr>
          <a:xfrm>
            <a:off x="2038734" y="4687071"/>
            <a:ext cx="1142995" cy="7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003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B711D1-180D-408E-B9BD-EF54F0FD68C6}"/>
              </a:ext>
            </a:extLst>
          </p:cNvPr>
          <p:cNvCxnSpPr>
            <a:cxnSpLocks/>
          </p:cNvCxnSpPr>
          <p:nvPr/>
        </p:nvCxnSpPr>
        <p:spPr>
          <a:xfrm>
            <a:off x="1447801" y="5094508"/>
            <a:ext cx="4572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4F0ACC-1D29-494C-9F8D-6CA10C422FB6}"/>
              </a:ext>
            </a:extLst>
          </p:cNvPr>
          <p:cNvCxnSpPr>
            <a:cxnSpLocks/>
          </p:cNvCxnSpPr>
          <p:nvPr/>
        </p:nvCxnSpPr>
        <p:spPr>
          <a:xfrm>
            <a:off x="3276601" y="5082067"/>
            <a:ext cx="6858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unched Tape 19">
            <a:extLst>
              <a:ext uri="{FF2B5EF4-FFF2-40B4-BE49-F238E27FC236}">
                <a16:creationId xmlns:a16="http://schemas.microsoft.com/office/drawing/2014/main" id="{25980B29-747F-4957-99B7-C8646BD8C9E0}"/>
              </a:ext>
            </a:extLst>
          </p:cNvPr>
          <p:cNvSpPr/>
          <p:nvPr/>
        </p:nvSpPr>
        <p:spPr>
          <a:xfrm rot="5400000">
            <a:off x="4819269" y="2086170"/>
            <a:ext cx="1523994" cy="1009254"/>
          </a:xfrm>
          <a:prstGeom prst="flowChartPunchedTape">
            <a:avLst/>
          </a:prstGeom>
          <a:solidFill>
            <a:srgbClr val="66FFFF"/>
          </a:solidFill>
          <a:ln w="19050">
            <a:solidFill>
              <a:srgbClr val="00003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2AC8ED-A3D8-4E62-88E4-CD48C59E1CC9}"/>
              </a:ext>
            </a:extLst>
          </p:cNvPr>
          <p:cNvSpPr/>
          <p:nvPr/>
        </p:nvSpPr>
        <p:spPr>
          <a:xfrm>
            <a:off x="6705600" y="2057400"/>
            <a:ext cx="1142995" cy="762000"/>
          </a:xfrm>
          <a:prstGeom prst="rect">
            <a:avLst/>
          </a:prstGeom>
          <a:solidFill>
            <a:srgbClr val="66FFFF"/>
          </a:solidFill>
          <a:ln w="19050">
            <a:solidFill>
              <a:srgbClr val="00003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9EE4D2-A520-412B-8D5A-63C95FD6D5F4}"/>
              </a:ext>
            </a:extLst>
          </p:cNvPr>
          <p:cNvCxnSpPr>
            <a:cxnSpLocks/>
          </p:cNvCxnSpPr>
          <p:nvPr/>
        </p:nvCxnSpPr>
        <p:spPr>
          <a:xfrm>
            <a:off x="6114666" y="2438400"/>
            <a:ext cx="4572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6C9867-7C48-4E96-9531-9A2833ABC577}"/>
              </a:ext>
            </a:extLst>
          </p:cNvPr>
          <p:cNvCxnSpPr>
            <a:cxnSpLocks/>
          </p:cNvCxnSpPr>
          <p:nvPr/>
        </p:nvCxnSpPr>
        <p:spPr>
          <a:xfrm>
            <a:off x="7943466" y="2438400"/>
            <a:ext cx="6858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Punched Tape 23">
            <a:extLst>
              <a:ext uri="{FF2B5EF4-FFF2-40B4-BE49-F238E27FC236}">
                <a16:creationId xmlns:a16="http://schemas.microsoft.com/office/drawing/2014/main" id="{D54CC6E5-4775-4228-9805-5A5610B5E7CF}"/>
              </a:ext>
            </a:extLst>
          </p:cNvPr>
          <p:cNvSpPr/>
          <p:nvPr/>
        </p:nvSpPr>
        <p:spPr>
          <a:xfrm rot="5400000">
            <a:off x="5407102" y="4957667"/>
            <a:ext cx="690463" cy="457201"/>
          </a:xfrm>
          <a:prstGeom prst="flowChartPunchedTap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003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0DCEAE-BCD1-404C-AE1A-8FA372A0AAAB}"/>
              </a:ext>
            </a:extLst>
          </p:cNvPr>
          <p:cNvSpPr/>
          <p:nvPr/>
        </p:nvSpPr>
        <p:spPr>
          <a:xfrm>
            <a:off x="6705600" y="4769499"/>
            <a:ext cx="1142995" cy="7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003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F0BF3C-631B-4DE6-BAC3-386383736F45}"/>
              </a:ext>
            </a:extLst>
          </p:cNvPr>
          <p:cNvCxnSpPr>
            <a:cxnSpLocks/>
          </p:cNvCxnSpPr>
          <p:nvPr/>
        </p:nvCxnSpPr>
        <p:spPr>
          <a:xfrm>
            <a:off x="6114667" y="5176936"/>
            <a:ext cx="4572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4BDDE0-3679-4A16-A5DF-F7E8683B7727}"/>
              </a:ext>
            </a:extLst>
          </p:cNvPr>
          <p:cNvCxnSpPr>
            <a:cxnSpLocks/>
          </p:cNvCxnSpPr>
          <p:nvPr/>
        </p:nvCxnSpPr>
        <p:spPr>
          <a:xfrm>
            <a:off x="7943467" y="5164495"/>
            <a:ext cx="6858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90E077D-7AF8-4154-A2AA-EEF712619D4F}"/>
              </a:ext>
            </a:extLst>
          </p:cNvPr>
          <p:cNvSpPr/>
          <p:nvPr/>
        </p:nvSpPr>
        <p:spPr>
          <a:xfrm>
            <a:off x="6228975" y="3440668"/>
            <a:ext cx="2057383" cy="76199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003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4278ACB-5C13-40C0-B784-BD2E689D0DB9}"/>
              </a:ext>
            </a:extLst>
          </p:cNvPr>
          <p:cNvCxnSpPr>
            <a:cxnSpLocks/>
          </p:cNvCxnSpPr>
          <p:nvPr/>
        </p:nvCxnSpPr>
        <p:spPr>
          <a:xfrm>
            <a:off x="7277097" y="2971800"/>
            <a:ext cx="0" cy="380994"/>
          </a:xfrm>
          <a:prstGeom prst="straightConnector1">
            <a:avLst/>
          </a:prstGeom>
          <a:ln w="38100">
            <a:solidFill>
              <a:srgbClr val="000036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FD55AB-F601-407E-B020-B605CCB0B89E}"/>
              </a:ext>
            </a:extLst>
          </p:cNvPr>
          <p:cNvCxnSpPr>
            <a:cxnSpLocks/>
          </p:cNvCxnSpPr>
          <p:nvPr/>
        </p:nvCxnSpPr>
        <p:spPr>
          <a:xfrm>
            <a:off x="7293423" y="4306077"/>
            <a:ext cx="0" cy="380994"/>
          </a:xfrm>
          <a:prstGeom prst="straightConnector1">
            <a:avLst/>
          </a:prstGeom>
          <a:ln w="38100">
            <a:solidFill>
              <a:srgbClr val="000036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231D631-8F0B-41FA-84F3-DD95AC27527B}"/>
              </a:ext>
            </a:extLst>
          </p:cNvPr>
          <p:cNvSpPr txBox="1"/>
          <p:nvPr/>
        </p:nvSpPr>
        <p:spPr>
          <a:xfrm>
            <a:off x="1709021" y="1498670"/>
            <a:ext cx="938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937D3F-2587-49CF-A5BA-AC893E686DB3}"/>
              </a:ext>
            </a:extLst>
          </p:cNvPr>
          <p:cNvSpPr txBox="1"/>
          <p:nvPr/>
        </p:nvSpPr>
        <p:spPr>
          <a:xfrm>
            <a:off x="1647637" y="5700084"/>
            <a:ext cx="938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CBE44F-609A-437C-B31C-9217B471B3D3}"/>
              </a:ext>
            </a:extLst>
          </p:cNvPr>
          <p:cNvSpPr txBox="1"/>
          <p:nvPr/>
        </p:nvSpPr>
        <p:spPr>
          <a:xfrm>
            <a:off x="534077" y="2993020"/>
            <a:ext cx="989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CE6C77-0A14-410F-ACF1-7C877739E1CB}"/>
              </a:ext>
            </a:extLst>
          </p:cNvPr>
          <p:cNvSpPr txBox="1"/>
          <p:nvPr/>
        </p:nvSpPr>
        <p:spPr>
          <a:xfrm>
            <a:off x="503653" y="4228540"/>
            <a:ext cx="989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2A501E-1563-4FE9-9938-C23FF7F3DA9D}"/>
              </a:ext>
            </a:extLst>
          </p:cNvPr>
          <p:cNvSpPr txBox="1"/>
          <p:nvPr/>
        </p:nvSpPr>
        <p:spPr>
          <a:xfrm>
            <a:off x="2130624" y="2252243"/>
            <a:ext cx="978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952B24-2F25-4E34-A5A6-DA6084536C46}"/>
              </a:ext>
            </a:extLst>
          </p:cNvPr>
          <p:cNvSpPr txBox="1"/>
          <p:nvPr/>
        </p:nvSpPr>
        <p:spPr>
          <a:xfrm>
            <a:off x="2113375" y="4889466"/>
            <a:ext cx="978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7952D6-7A9D-4164-9D97-E2330D782502}"/>
              </a:ext>
            </a:extLst>
          </p:cNvPr>
          <p:cNvSpPr txBox="1"/>
          <p:nvPr/>
        </p:nvSpPr>
        <p:spPr>
          <a:xfrm>
            <a:off x="6571866" y="1451238"/>
            <a:ext cx="938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DCB860-E578-4BF5-AC00-BA641CED9052}"/>
              </a:ext>
            </a:extLst>
          </p:cNvPr>
          <p:cNvSpPr txBox="1"/>
          <p:nvPr/>
        </p:nvSpPr>
        <p:spPr>
          <a:xfrm>
            <a:off x="6705600" y="5816307"/>
            <a:ext cx="938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59F008-2122-446F-8488-1EF64229F362}"/>
              </a:ext>
            </a:extLst>
          </p:cNvPr>
          <p:cNvSpPr txBox="1"/>
          <p:nvPr/>
        </p:nvSpPr>
        <p:spPr>
          <a:xfrm>
            <a:off x="5096648" y="3395246"/>
            <a:ext cx="989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BE60B3-3567-4EC5-90BB-B26FCCC5013A}"/>
              </a:ext>
            </a:extLst>
          </p:cNvPr>
          <p:cNvSpPr txBox="1"/>
          <p:nvPr/>
        </p:nvSpPr>
        <p:spPr>
          <a:xfrm>
            <a:off x="5258261" y="4514301"/>
            <a:ext cx="989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12FA6B-0C63-44F0-85FA-71BD57735770}"/>
              </a:ext>
            </a:extLst>
          </p:cNvPr>
          <p:cNvSpPr txBox="1"/>
          <p:nvPr/>
        </p:nvSpPr>
        <p:spPr>
          <a:xfrm>
            <a:off x="6800933" y="4981222"/>
            <a:ext cx="978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E68235-1A62-4C04-9C8A-7F95EE7FBBDA}"/>
              </a:ext>
            </a:extLst>
          </p:cNvPr>
          <p:cNvSpPr txBox="1"/>
          <p:nvPr/>
        </p:nvSpPr>
        <p:spPr>
          <a:xfrm>
            <a:off x="6768653" y="2297116"/>
            <a:ext cx="978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517369-8F00-48A2-AF79-E7A34C924045}"/>
              </a:ext>
            </a:extLst>
          </p:cNvPr>
          <p:cNvSpPr txBox="1"/>
          <p:nvPr/>
        </p:nvSpPr>
        <p:spPr>
          <a:xfrm>
            <a:off x="6705600" y="3533129"/>
            <a:ext cx="1130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</a:p>
        </p:txBody>
      </p:sp>
      <p:sp>
        <p:nvSpPr>
          <p:cNvPr id="57" name="Text Box 2">
            <a:extLst>
              <a:ext uri="{FF2B5EF4-FFF2-40B4-BE49-F238E27FC236}">
                <a16:creationId xmlns:a16="http://schemas.microsoft.com/office/drawing/2014/main" id="{E3FA6627-D237-4C65-A267-AC998F16D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972" y="786381"/>
            <a:ext cx="2608856" cy="46166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147161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2" name="Text Box 4"/>
          <p:cNvSpPr txBox="1">
            <a:spLocks noChangeArrowheads="1"/>
          </p:cNvSpPr>
          <p:nvPr/>
        </p:nvSpPr>
        <p:spPr bwMode="auto">
          <a:xfrm>
            <a:off x="3343939" y="642661"/>
            <a:ext cx="24561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Generalization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5800" y="1144369"/>
            <a:ext cx="7188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Inducing/hypothesizing relationships over a large space based on experience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with a limited subset of it.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5800" y="2133600"/>
            <a:ext cx="461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>
                <a:latin typeface="Times New Roman" pitchFamily="18" charset="0"/>
                <a:cs typeface="Times New Roman" pitchFamily="18" charset="0"/>
              </a:rPr>
              <a:t>Useful learning assumes/requires generalization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8200" y="2667000"/>
            <a:ext cx="4166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generalization is not needed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i.e. if all relevant data are already available</a:t>
            </a:r>
          </a:p>
        </p:txBody>
      </p:sp>
      <p:cxnSp>
        <p:nvCxnSpPr>
          <p:cNvPr id="43" name="Straight Arrow Connector 42"/>
          <p:cNvCxnSpPr>
            <a:endCxn id="46" idx="1"/>
          </p:cNvCxnSpPr>
          <p:nvPr/>
        </p:nvCxnSpPr>
        <p:spPr>
          <a:xfrm>
            <a:off x="1371600" y="3352800"/>
            <a:ext cx="609600" cy="337066"/>
          </a:xfrm>
          <a:prstGeom prst="straightConnector1">
            <a:avLst/>
          </a:prstGeom>
          <a:ln w="25400">
            <a:solidFill>
              <a:srgbClr val="33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81200" y="350520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use a lookup table!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5800" y="4267200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most eases, generalization requires implicit assumptions.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85800" y="48006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Why?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5800" y="5410200"/>
            <a:ext cx="5243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Because an infinite number (or very large number)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of hypothesis are consistent with a finite subset of data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676400" y="6063734"/>
            <a:ext cx="533400" cy="337066"/>
          </a:xfrm>
          <a:prstGeom prst="straightConnector1">
            <a:avLst/>
          </a:prstGeom>
          <a:ln w="25400">
            <a:solidFill>
              <a:srgbClr val="33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97395" y="616773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choice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959395" y="6396335"/>
            <a:ext cx="685800" cy="1588"/>
          </a:xfrm>
          <a:prstGeom prst="straightConnector1">
            <a:avLst/>
          </a:prstGeom>
          <a:ln w="25400">
            <a:solidFill>
              <a:srgbClr val="33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645195" y="616773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3969881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349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7"/>
          <p:cNvSpPr txBox="1">
            <a:spLocks noChangeArrowheads="1"/>
          </p:cNvSpPr>
          <p:nvPr/>
        </p:nvSpPr>
        <p:spPr bwMode="auto">
          <a:xfrm>
            <a:off x="3013877" y="676944"/>
            <a:ext cx="27597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4039" y="2155590"/>
            <a:ext cx="7037504" cy="21390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Approach – K-Fold Cross-Validation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a dataset,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partition it into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subsets, </a:t>
            </a:r>
            <a:r>
              <a:rPr lang="en-US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1, 2, …,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 to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- Keep set </a:t>
            </a:r>
            <a:r>
              <a:rPr lang="en-US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validation and train the model on the rest of the data.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- Test the model on </a:t>
            </a:r>
            <a:r>
              <a:rPr lang="en-US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get performance value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 the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 (e.g., averaging) to get overall performance.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4572000"/>
            <a:ext cx="8114401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Variants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Leave-one-out cross-validation: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data point is left out for validation and the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rest is used for training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 train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times for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data points. This is useful when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     data is limited and hard to get.</a:t>
            </a:r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Random sample cross-validation: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Here, the subsets are not mutually exclusive but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     obtained by randomly sampling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. This can allow for more folds with larger sets.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4039" y="1200164"/>
            <a:ext cx="7199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validation is a way to obtain greater confidence in the performance of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learning-based model such as neural networks, k-NN, etc.</a:t>
            </a:r>
          </a:p>
        </p:txBody>
      </p:sp>
    </p:spTree>
    <p:extLst>
      <p:ext uri="{BB962C8B-B14F-4D97-AF65-F5344CB8AC3E}">
        <p14:creationId xmlns:p14="http://schemas.microsoft.com/office/powerpoint/2010/main" val="3737670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7"/>
          <p:cNvSpPr txBox="1">
            <a:spLocks noChangeArrowheads="1"/>
          </p:cNvSpPr>
          <p:nvPr/>
        </p:nvSpPr>
        <p:spPr bwMode="auto">
          <a:xfrm>
            <a:off x="2523265" y="717869"/>
            <a:ext cx="39363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of Cross-Validation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5930" y="3319166"/>
            <a:ext cx="8013732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is used for: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Deciding whether a model is likely to work for a dataset or application.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Comparing two or more types of models to decide which one is best for a dataset.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optimal size of a model for a given dataset.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349006"/>
            <a:ext cx="77636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provides </a:t>
            </a:r>
            <a:r>
              <a:rPr lang="en-US" i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information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the potential for a model to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work in a particular application – independent of the specific dataset used to train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model (but, of course, not independent of the global dataset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</a:t>
            </a:r>
            <a:r>
              <a:rPr lang="en-US" i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 </a:t>
            </a:r>
            <a:r>
              <a:rPr lang="en-US" i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specific instance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model to be used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for all data.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5070004"/>
            <a:ext cx="80137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one can determine whether a neural network with 100 neurons works 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better than one with 200.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Or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Whether a nearest-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neighnbor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 works better than a multi-layer neural network for a dataset.</a:t>
            </a:r>
          </a:p>
        </p:txBody>
      </p:sp>
    </p:spTree>
    <p:extLst>
      <p:ext uri="{BB962C8B-B14F-4D97-AF65-F5344CB8AC3E}">
        <p14:creationId xmlns:p14="http://schemas.microsoft.com/office/powerpoint/2010/main" val="533177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A50B12-93F3-43EB-B150-2AD51D636CDE}"/>
              </a:ext>
            </a:extLst>
          </p:cNvPr>
          <p:cNvSpPr/>
          <p:nvPr/>
        </p:nvSpPr>
        <p:spPr>
          <a:xfrm>
            <a:off x="457200" y="1447800"/>
            <a:ext cx="3048000" cy="1600199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2B41-0408-47D1-99DD-EABF2893F233}"/>
              </a:ext>
            </a:extLst>
          </p:cNvPr>
          <p:cNvSpPr txBox="1"/>
          <p:nvPr/>
        </p:nvSpPr>
        <p:spPr>
          <a:xfrm>
            <a:off x="1199520" y="1903149"/>
            <a:ext cx="1605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5DB30E-72E4-4B92-BF4A-D3F89936B34B}"/>
              </a:ext>
            </a:extLst>
          </p:cNvPr>
          <p:cNvCxnSpPr>
            <a:cxnSpLocks/>
          </p:cNvCxnSpPr>
          <p:nvPr/>
        </p:nvCxnSpPr>
        <p:spPr>
          <a:xfrm>
            <a:off x="3657600" y="2130669"/>
            <a:ext cx="16764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5786CB1-CCDD-4D86-A54C-8C3AC5ECE61F}"/>
              </a:ext>
            </a:extLst>
          </p:cNvPr>
          <p:cNvSpPr txBox="1"/>
          <p:nvPr/>
        </p:nvSpPr>
        <p:spPr>
          <a:xfrm>
            <a:off x="3607776" y="2209800"/>
            <a:ext cx="1764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into 5 folds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1B0FDFB-644B-4071-B37A-4BD77AA0946C}"/>
              </a:ext>
            </a:extLst>
          </p:cNvPr>
          <p:cNvGrpSpPr/>
          <p:nvPr/>
        </p:nvGrpSpPr>
        <p:grpSpPr>
          <a:xfrm>
            <a:off x="5410200" y="1444869"/>
            <a:ext cx="3048000" cy="1600200"/>
            <a:chOff x="5410200" y="1216269"/>
            <a:chExt cx="3048000" cy="18288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F4A368C-4115-4B1A-B606-17F2EB59E9C5}"/>
                </a:ext>
              </a:extLst>
            </p:cNvPr>
            <p:cNvGrpSpPr/>
            <p:nvPr/>
          </p:nvGrpSpPr>
          <p:grpSpPr>
            <a:xfrm>
              <a:off x="5410200" y="1216269"/>
              <a:ext cx="3048000" cy="1828800"/>
              <a:chOff x="3657600" y="914400"/>
              <a:chExt cx="3048000" cy="18288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94A267D-4962-4593-A3DF-6B7EB7DCE748}"/>
                  </a:ext>
                </a:extLst>
              </p:cNvPr>
              <p:cNvSpPr/>
              <p:nvPr/>
            </p:nvSpPr>
            <p:spPr>
              <a:xfrm>
                <a:off x="3657600" y="914400"/>
                <a:ext cx="609600" cy="1828800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1B3AAC8-BF65-417E-A2DC-7B64176F5C5C}"/>
                  </a:ext>
                </a:extLst>
              </p:cNvPr>
              <p:cNvSpPr/>
              <p:nvPr/>
            </p:nvSpPr>
            <p:spPr>
              <a:xfrm>
                <a:off x="4267202" y="914400"/>
                <a:ext cx="609600" cy="1828800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BFA62D5-42C9-4759-9A7D-828A35232F55}"/>
                  </a:ext>
                </a:extLst>
              </p:cNvPr>
              <p:cNvSpPr/>
              <p:nvPr/>
            </p:nvSpPr>
            <p:spPr>
              <a:xfrm>
                <a:off x="4876802" y="914400"/>
                <a:ext cx="609600" cy="1828800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508156B-8296-4D10-B0B4-77510E85CCF1}"/>
                  </a:ext>
                </a:extLst>
              </p:cNvPr>
              <p:cNvSpPr/>
              <p:nvPr/>
            </p:nvSpPr>
            <p:spPr>
              <a:xfrm>
                <a:off x="5486400" y="914400"/>
                <a:ext cx="609600" cy="1828800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39553C9-2DB2-47E2-B0B4-51F566719016}"/>
                  </a:ext>
                </a:extLst>
              </p:cNvPr>
              <p:cNvSpPr/>
              <p:nvPr/>
            </p:nvSpPr>
            <p:spPr>
              <a:xfrm>
                <a:off x="6096000" y="914400"/>
                <a:ext cx="609600" cy="1828800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F2C98C-326C-4699-8E94-2D83F8BA902F}"/>
                </a:ext>
              </a:extLst>
            </p:cNvPr>
            <p:cNvSpPr txBox="1"/>
            <p:nvPr/>
          </p:nvSpPr>
          <p:spPr>
            <a:xfrm>
              <a:off x="5486400" y="1904237"/>
              <a:ext cx="426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952E6D-D156-42C7-80A5-0A54880CED76}"/>
                </a:ext>
              </a:extLst>
            </p:cNvPr>
            <p:cNvSpPr txBox="1"/>
            <p:nvPr/>
          </p:nvSpPr>
          <p:spPr>
            <a:xfrm>
              <a:off x="6141432" y="1904237"/>
              <a:ext cx="426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9E69CC-7333-48B7-B1ED-FC9692160AF4}"/>
                </a:ext>
              </a:extLst>
            </p:cNvPr>
            <p:cNvSpPr txBox="1"/>
            <p:nvPr/>
          </p:nvSpPr>
          <p:spPr>
            <a:xfrm>
              <a:off x="6747219" y="1904237"/>
              <a:ext cx="426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0E2D52C-27DD-4CA2-A6C0-BCA29E2BC858}"/>
                </a:ext>
              </a:extLst>
            </p:cNvPr>
            <p:cNvSpPr txBox="1"/>
            <p:nvPr/>
          </p:nvSpPr>
          <p:spPr>
            <a:xfrm>
              <a:off x="7356819" y="1904237"/>
              <a:ext cx="426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6FB226B-888D-4364-9C01-BE93E2397B79}"/>
                </a:ext>
              </a:extLst>
            </p:cNvPr>
            <p:cNvSpPr txBox="1"/>
            <p:nvPr/>
          </p:nvSpPr>
          <p:spPr>
            <a:xfrm>
              <a:off x="7924802" y="1909335"/>
              <a:ext cx="426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960079-9B6B-4446-9E88-0AD0BD1BE26A}"/>
              </a:ext>
            </a:extLst>
          </p:cNvPr>
          <p:cNvGrpSpPr/>
          <p:nvPr/>
        </p:nvGrpSpPr>
        <p:grpSpPr>
          <a:xfrm>
            <a:off x="464230" y="3226013"/>
            <a:ext cx="1371600" cy="867507"/>
            <a:chOff x="3657600" y="914400"/>
            <a:chExt cx="3048000" cy="18288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01BE7B7-0F5A-41C5-BDCC-A91E2E1FFA82}"/>
                </a:ext>
              </a:extLst>
            </p:cNvPr>
            <p:cNvSpPr/>
            <p:nvPr/>
          </p:nvSpPr>
          <p:spPr>
            <a:xfrm>
              <a:off x="3657600" y="914400"/>
              <a:ext cx="609600" cy="1828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E65E965-9982-4C82-9F7B-E5906E3E943F}"/>
                </a:ext>
              </a:extLst>
            </p:cNvPr>
            <p:cNvSpPr/>
            <p:nvPr/>
          </p:nvSpPr>
          <p:spPr>
            <a:xfrm>
              <a:off x="4267202" y="914400"/>
              <a:ext cx="609600" cy="1828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E86AE92-BDE9-4626-822E-4A38B8D3A0A8}"/>
                </a:ext>
              </a:extLst>
            </p:cNvPr>
            <p:cNvSpPr/>
            <p:nvPr/>
          </p:nvSpPr>
          <p:spPr>
            <a:xfrm>
              <a:off x="4876802" y="914400"/>
              <a:ext cx="609600" cy="1828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20E2D96-1C7A-48CC-9EA2-50F51139893C}"/>
                </a:ext>
              </a:extLst>
            </p:cNvPr>
            <p:cNvSpPr/>
            <p:nvPr/>
          </p:nvSpPr>
          <p:spPr>
            <a:xfrm>
              <a:off x="5486400" y="914400"/>
              <a:ext cx="609600" cy="1828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2958597-5DF9-4E15-BFF0-94445CB44F16}"/>
                </a:ext>
              </a:extLst>
            </p:cNvPr>
            <p:cNvSpPr/>
            <p:nvPr/>
          </p:nvSpPr>
          <p:spPr>
            <a:xfrm>
              <a:off x="6096000" y="914400"/>
              <a:ext cx="609600" cy="1828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ACDEF25-44D7-41FD-B889-3931F87FAE03}"/>
              </a:ext>
            </a:extLst>
          </p:cNvPr>
          <p:cNvGrpSpPr/>
          <p:nvPr/>
        </p:nvGrpSpPr>
        <p:grpSpPr>
          <a:xfrm>
            <a:off x="464230" y="4245920"/>
            <a:ext cx="1371600" cy="867507"/>
            <a:chOff x="3657600" y="914400"/>
            <a:chExt cx="3048000" cy="18288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8D8B810-76FC-45C8-850E-AA7564ECCDD9}"/>
                </a:ext>
              </a:extLst>
            </p:cNvPr>
            <p:cNvSpPr/>
            <p:nvPr/>
          </p:nvSpPr>
          <p:spPr>
            <a:xfrm>
              <a:off x="3657600" y="914400"/>
              <a:ext cx="609600" cy="1828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2BB2D07-9FC4-4C1E-8716-671FE8168D94}"/>
                </a:ext>
              </a:extLst>
            </p:cNvPr>
            <p:cNvSpPr/>
            <p:nvPr/>
          </p:nvSpPr>
          <p:spPr>
            <a:xfrm>
              <a:off x="4267202" y="914400"/>
              <a:ext cx="609600" cy="1828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4E8C026-5E8E-4674-A27D-A411C8BF4517}"/>
                </a:ext>
              </a:extLst>
            </p:cNvPr>
            <p:cNvSpPr/>
            <p:nvPr/>
          </p:nvSpPr>
          <p:spPr>
            <a:xfrm>
              <a:off x="4876802" y="914400"/>
              <a:ext cx="609600" cy="1828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75821A2-B3B9-4BBB-8B3C-E9A87EB2C234}"/>
                </a:ext>
              </a:extLst>
            </p:cNvPr>
            <p:cNvSpPr/>
            <p:nvPr/>
          </p:nvSpPr>
          <p:spPr>
            <a:xfrm>
              <a:off x="5486400" y="914400"/>
              <a:ext cx="609600" cy="1828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96BFA69-DAC9-4210-999C-63E3A8ED2DD6}"/>
                </a:ext>
              </a:extLst>
            </p:cNvPr>
            <p:cNvSpPr/>
            <p:nvPr/>
          </p:nvSpPr>
          <p:spPr>
            <a:xfrm>
              <a:off x="6096000" y="914400"/>
              <a:ext cx="609600" cy="1828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4B57067-715F-411E-8B98-5873EDA56849}"/>
              </a:ext>
            </a:extLst>
          </p:cNvPr>
          <p:cNvGrpSpPr/>
          <p:nvPr/>
        </p:nvGrpSpPr>
        <p:grpSpPr>
          <a:xfrm>
            <a:off x="456024" y="5554570"/>
            <a:ext cx="1371600" cy="867507"/>
            <a:chOff x="3657600" y="914400"/>
            <a:chExt cx="3048000" cy="18288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B01FE96-2385-42A2-9E56-D243D8939AC8}"/>
                </a:ext>
              </a:extLst>
            </p:cNvPr>
            <p:cNvSpPr/>
            <p:nvPr/>
          </p:nvSpPr>
          <p:spPr>
            <a:xfrm>
              <a:off x="3657600" y="914400"/>
              <a:ext cx="609600" cy="1828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1CE7137-679B-4344-842C-E475C43849AB}"/>
                </a:ext>
              </a:extLst>
            </p:cNvPr>
            <p:cNvSpPr/>
            <p:nvPr/>
          </p:nvSpPr>
          <p:spPr>
            <a:xfrm>
              <a:off x="4267202" y="914400"/>
              <a:ext cx="609600" cy="1828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AC6DAD3-996E-4B90-9C25-3C9F60BC7FA1}"/>
                </a:ext>
              </a:extLst>
            </p:cNvPr>
            <p:cNvSpPr/>
            <p:nvPr/>
          </p:nvSpPr>
          <p:spPr>
            <a:xfrm>
              <a:off x="4876802" y="914400"/>
              <a:ext cx="609600" cy="1828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0FD162E-09EA-40D2-B78A-0E0D1A96F08A}"/>
                </a:ext>
              </a:extLst>
            </p:cNvPr>
            <p:cNvSpPr/>
            <p:nvPr/>
          </p:nvSpPr>
          <p:spPr>
            <a:xfrm>
              <a:off x="5486400" y="914400"/>
              <a:ext cx="609600" cy="1828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118E8B7-B766-4728-B228-6D2411624BDD}"/>
                </a:ext>
              </a:extLst>
            </p:cNvPr>
            <p:cNvSpPr/>
            <p:nvPr/>
          </p:nvSpPr>
          <p:spPr>
            <a:xfrm>
              <a:off x="6096000" y="914400"/>
              <a:ext cx="609600" cy="1828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50F2D97-279A-4B3D-B9D1-CF6E9F7C6417}"/>
              </a:ext>
            </a:extLst>
          </p:cNvPr>
          <p:cNvCxnSpPr>
            <a:cxnSpLocks/>
          </p:cNvCxnSpPr>
          <p:nvPr/>
        </p:nvCxnSpPr>
        <p:spPr>
          <a:xfrm>
            <a:off x="1970925" y="3636320"/>
            <a:ext cx="703105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C3333DB-2D48-4DD4-BEB8-998FFD0DF0F6}"/>
              </a:ext>
            </a:extLst>
          </p:cNvPr>
          <p:cNvSpPr txBox="1"/>
          <p:nvPr/>
        </p:nvSpPr>
        <p:spPr>
          <a:xfrm>
            <a:off x="2784121" y="3419443"/>
            <a:ext cx="1525546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Error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B3B03D-EA6B-426F-A99E-B1BC0318DF0F}"/>
              </a:ext>
            </a:extLst>
          </p:cNvPr>
          <p:cNvSpPr txBox="1"/>
          <p:nvPr/>
        </p:nvSpPr>
        <p:spPr>
          <a:xfrm>
            <a:off x="4351816" y="3418692"/>
            <a:ext cx="1670329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Error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06A18F-1DDD-4F30-97FD-D739B0CDE421}"/>
              </a:ext>
            </a:extLst>
          </p:cNvPr>
          <p:cNvSpPr txBox="1"/>
          <p:nvPr/>
        </p:nvSpPr>
        <p:spPr>
          <a:xfrm>
            <a:off x="2781776" y="4481089"/>
            <a:ext cx="1525546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Error 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2AFFCF-CC6C-4A70-B764-D7FB2124A78E}"/>
              </a:ext>
            </a:extLst>
          </p:cNvPr>
          <p:cNvSpPr txBox="1"/>
          <p:nvPr/>
        </p:nvSpPr>
        <p:spPr>
          <a:xfrm>
            <a:off x="4349471" y="4480338"/>
            <a:ext cx="1670329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Error 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DC9C12-8AA2-4853-865D-3E788977FDE1}"/>
              </a:ext>
            </a:extLst>
          </p:cNvPr>
          <p:cNvSpPr txBox="1"/>
          <p:nvPr/>
        </p:nvSpPr>
        <p:spPr>
          <a:xfrm>
            <a:off x="2781776" y="5851230"/>
            <a:ext cx="1525546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Error 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E00DAF-FD29-4D48-95A2-43DA0A18F230}"/>
              </a:ext>
            </a:extLst>
          </p:cNvPr>
          <p:cNvSpPr txBox="1"/>
          <p:nvPr/>
        </p:nvSpPr>
        <p:spPr>
          <a:xfrm>
            <a:off x="4349471" y="5850479"/>
            <a:ext cx="1670329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Error 5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E2C750B-6875-4ED7-9E15-BF5EC5654395}"/>
              </a:ext>
            </a:extLst>
          </p:cNvPr>
          <p:cNvCxnSpPr>
            <a:cxnSpLocks/>
          </p:cNvCxnSpPr>
          <p:nvPr/>
        </p:nvCxnSpPr>
        <p:spPr>
          <a:xfrm>
            <a:off x="1970925" y="4644504"/>
            <a:ext cx="703105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ACDD9C4-8E15-4945-A7D8-243D05AAC436}"/>
              </a:ext>
            </a:extLst>
          </p:cNvPr>
          <p:cNvCxnSpPr>
            <a:cxnSpLocks/>
          </p:cNvCxnSpPr>
          <p:nvPr/>
        </p:nvCxnSpPr>
        <p:spPr>
          <a:xfrm>
            <a:off x="1970925" y="5998476"/>
            <a:ext cx="703105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CA860DD-FA08-4845-87D9-F71408DDB2BF}"/>
              </a:ext>
            </a:extLst>
          </p:cNvPr>
          <p:cNvSpPr/>
          <p:nvPr/>
        </p:nvSpPr>
        <p:spPr>
          <a:xfrm>
            <a:off x="6867388" y="4209292"/>
            <a:ext cx="845229" cy="1219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639D17B5-FB61-43F0-B44D-55C7B2433992}"/>
              </a:ext>
            </a:extLst>
          </p:cNvPr>
          <p:cNvCxnSpPr>
            <a:stCxn id="47" idx="3"/>
          </p:cNvCxnSpPr>
          <p:nvPr/>
        </p:nvCxnSpPr>
        <p:spPr>
          <a:xfrm>
            <a:off x="6022145" y="3587969"/>
            <a:ext cx="842885" cy="734151"/>
          </a:xfrm>
          <a:prstGeom prst="bentConnector3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FF8E37CE-1E05-4CB6-8EDC-57004F6EA5AA}"/>
              </a:ext>
            </a:extLst>
          </p:cNvPr>
          <p:cNvCxnSpPr>
            <a:stCxn id="51" idx="3"/>
          </p:cNvCxnSpPr>
          <p:nvPr/>
        </p:nvCxnSpPr>
        <p:spPr>
          <a:xfrm flipV="1">
            <a:off x="6019800" y="5353707"/>
            <a:ext cx="825304" cy="666049"/>
          </a:xfrm>
          <a:prstGeom prst="bentConnector3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56A28B0-1A5F-41AF-A795-241BE9DCCE9E}"/>
              </a:ext>
            </a:extLst>
          </p:cNvPr>
          <p:cNvCxnSpPr>
            <a:stCxn id="49" idx="3"/>
          </p:cNvCxnSpPr>
          <p:nvPr/>
        </p:nvCxnSpPr>
        <p:spPr>
          <a:xfrm flipV="1">
            <a:off x="6019800" y="4644504"/>
            <a:ext cx="845230" cy="511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2718EB3-13F0-4D6A-92EE-ED63B50273B6}"/>
              </a:ext>
            </a:extLst>
          </p:cNvPr>
          <p:cNvCxnSpPr/>
          <p:nvPr/>
        </p:nvCxnSpPr>
        <p:spPr>
          <a:xfrm>
            <a:off x="6590126" y="4818892"/>
            <a:ext cx="0" cy="334107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D6FCAFF-41D2-4078-9E4E-3CBCDD42AA6F}"/>
              </a:ext>
            </a:extLst>
          </p:cNvPr>
          <p:cNvCxnSpPr>
            <a:cxnSpLocks/>
          </p:cNvCxnSpPr>
          <p:nvPr/>
        </p:nvCxnSpPr>
        <p:spPr>
          <a:xfrm>
            <a:off x="7712617" y="4825792"/>
            <a:ext cx="425545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76E345F-A0E9-4BF4-BACC-02CB8A30BEE5}"/>
              </a:ext>
            </a:extLst>
          </p:cNvPr>
          <p:cNvSpPr txBox="1"/>
          <p:nvPr/>
        </p:nvSpPr>
        <p:spPr>
          <a:xfrm>
            <a:off x="6803228" y="4410293"/>
            <a:ext cx="965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5-fold CV Analysis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6B87AC5-0458-4461-8B4F-2D881DAAD253}"/>
              </a:ext>
            </a:extLst>
          </p:cNvPr>
          <p:cNvCxnSpPr>
            <a:cxnSpLocks/>
          </p:cNvCxnSpPr>
          <p:nvPr/>
        </p:nvCxnSpPr>
        <p:spPr>
          <a:xfrm>
            <a:off x="4307322" y="5074236"/>
            <a:ext cx="0" cy="612495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1EB355F-231A-4C58-9270-90FC3A79F83E}"/>
              </a:ext>
            </a:extLst>
          </p:cNvPr>
          <p:cNvSpPr txBox="1"/>
          <p:nvPr/>
        </p:nvSpPr>
        <p:spPr>
          <a:xfrm>
            <a:off x="8082410" y="4662795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</a:p>
        </p:txBody>
      </p:sp>
      <p:sp>
        <p:nvSpPr>
          <p:cNvPr id="73" name="Text Box 2">
            <a:extLst>
              <a:ext uri="{FF2B5EF4-FFF2-40B4-BE49-F238E27FC236}">
                <a16:creationId xmlns:a16="http://schemas.microsoft.com/office/drawing/2014/main" id="{F00D47C9-212A-483F-AC3E-5BDC3FD7F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018" y="745167"/>
            <a:ext cx="4664867" cy="46166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5-Fold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44402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Text Box 2"/>
          <p:cNvSpPr txBox="1">
            <a:spLocks noChangeArrowheads="1"/>
          </p:cNvSpPr>
          <p:nvPr/>
        </p:nvSpPr>
        <p:spPr bwMode="auto">
          <a:xfrm>
            <a:off x="1289844" y="812315"/>
            <a:ext cx="6370638" cy="519113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Sensing: Interface with the Environment</a:t>
            </a:r>
          </a:p>
        </p:txBody>
      </p:sp>
      <p:sp>
        <p:nvSpPr>
          <p:cNvPr id="578563" name="Text Box 3"/>
          <p:cNvSpPr txBox="1">
            <a:spLocks noChangeArrowheads="1"/>
          </p:cNvSpPr>
          <p:nvPr/>
        </p:nvSpPr>
        <p:spPr bwMode="auto">
          <a:xfrm>
            <a:off x="1020841" y="1524000"/>
            <a:ext cx="6845144" cy="1323439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modalities: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Visual, auditory, chemical, etc.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Limited precision / resolution.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Requires transduction: Internal representation of sensed data.</a:t>
            </a:r>
          </a:p>
        </p:txBody>
      </p:sp>
      <p:sp>
        <p:nvSpPr>
          <p:cNvPr id="578564" name="Text Box 4"/>
          <p:cNvSpPr txBox="1">
            <a:spLocks noChangeArrowheads="1"/>
          </p:cNvSpPr>
          <p:nvPr/>
        </p:nvSpPr>
        <p:spPr bwMode="auto">
          <a:xfrm>
            <a:off x="1034489" y="3172088"/>
            <a:ext cx="3012620" cy="861774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Active vs. passive sensing</a:t>
            </a:r>
          </a:p>
          <a:p>
            <a:pPr>
              <a:spcBef>
                <a:spcPts val="1200"/>
              </a:spcBef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Adaptive sensing</a:t>
            </a:r>
          </a:p>
        </p:txBody>
      </p:sp>
      <p:sp>
        <p:nvSpPr>
          <p:cNvPr id="578565" name="Text Box 5"/>
          <p:cNvSpPr txBox="1">
            <a:spLocks noChangeArrowheads="1"/>
          </p:cNvSpPr>
          <p:nvPr/>
        </p:nvSpPr>
        <p:spPr bwMode="auto">
          <a:xfrm>
            <a:off x="1473433" y="4033862"/>
            <a:ext cx="5939959" cy="707886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eye anticipates a moving object’s future position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Day/night vision trades off sensitivity vs. color</a:t>
            </a:r>
          </a:p>
        </p:txBody>
      </p:sp>
      <p:sp>
        <p:nvSpPr>
          <p:cNvPr id="578566" name="Text Box 6"/>
          <p:cNvSpPr txBox="1">
            <a:spLocks noChangeArrowheads="1"/>
          </p:cNvSpPr>
          <p:nvPr/>
        </p:nvSpPr>
        <p:spPr bwMode="auto">
          <a:xfrm>
            <a:off x="914400" y="4865640"/>
            <a:ext cx="7576112" cy="400110"/>
          </a:xfrm>
          <a:prstGeom prst="rect">
            <a:avLst/>
          </a:prstGeom>
          <a:solidFill>
            <a:srgbClr val="66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intelligent system’s world is totally constrained by what it can sense.</a:t>
            </a:r>
          </a:p>
        </p:txBody>
      </p:sp>
    </p:spTree>
    <p:extLst>
      <p:ext uri="{BB962C8B-B14F-4D97-AF65-F5344CB8AC3E}">
        <p14:creationId xmlns:p14="http://schemas.microsoft.com/office/powerpoint/2010/main" val="416112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38E08B-FAC8-433D-8017-2B1C9F801D3E}"/>
              </a:ext>
            </a:extLst>
          </p:cNvPr>
          <p:cNvSpPr txBox="1"/>
          <p:nvPr/>
        </p:nvSpPr>
        <p:spPr>
          <a:xfrm>
            <a:off x="838200" y="4456176"/>
            <a:ext cx="6934200" cy="707886"/>
          </a:xfrm>
          <a:prstGeom prst="rect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ultimately requires a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representation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even for symbolic data (e.g., words, concepts, etc.) or images.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14521-F551-4B0A-9578-046082E391EB}"/>
              </a:ext>
            </a:extLst>
          </p:cNvPr>
          <p:cNvSpPr txBox="1"/>
          <p:nvPr/>
        </p:nvSpPr>
        <p:spPr>
          <a:xfrm>
            <a:off x="3276600" y="5647281"/>
            <a:ext cx="1739772" cy="400110"/>
          </a:xfrm>
          <a:prstGeom prst="rect">
            <a:avLst/>
          </a:prstGeom>
          <a:solidFill>
            <a:srgbClr val="66FFFF"/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Space</a:t>
            </a:r>
          </a:p>
        </p:txBody>
      </p: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966ADFA1-B2F0-43BC-9EFD-E65EB6C5D3CA}"/>
              </a:ext>
            </a:extLst>
          </p:cNvPr>
          <p:cNvSpPr/>
          <p:nvPr/>
        </p:nvSpPr>
        <p:spPr>
          <a:xfrm rot="5400000">
            <a:off x="2628900" y="5447428"/>
            <a:ext cx="609600" cy="381000"/>
          </a:xfrm>
          <a:prstGeom prst="bentUpArrow">
            <a:avLst/>
          </a:prstGeom>
          <a:solidFill>
            <a:srgbClr val="0070C0"/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F42C16FF-A973-4F15-AAFE-2DBAD837A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2357" y="829270"/>
            <a:ext cx="4179286" cy="52322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67BA52-9B19-4F1A-A5DC-9EBB7293B116}"/>
              </a:ext>
            </a:extLst>
          </p:cNvPr>
          <p:cNvSpPr txBox="1"/>
          <p:nvPr/>
        </p:nvSpPr>
        <p:spPr>
          <a:xfrm>
            <a:off x="685800" y="1470301"/>
            <a:ext cx="7447873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can be represented in many ways: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Lists, tables, trees, JSON objects.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Linguistic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words, phrases, sentences, documents, etc.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statements: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for-all(x) (tree(x)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 has-leaves(x))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activity patterns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spatial and spatiotemporal, spiking, etc.</a:t>
            </a:r>
          </a:p>
        </p:txBody>
      </p:sp>
    </p:spTree>
    <p:extLst>
      <p:ext uri="{BB962C8B-B14F-4D97-AF65-F5344CB8AC3E}">
        <p14:creationId xmlns:p14="http://schemas.microsoft.com/office/powerpoint/2010/main" val="931458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375735" y="741529"/>
            <a:ext cx="2361480" cy="52322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Space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3970" y="1459156"/>
            <a:ext cx="74514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 An attribute of data items (e.g., size, color, count, etc.)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Space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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 space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by the features of the data.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0322" y="2590800"/>
            <a:ext cx="760407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data item is a point in the feature space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 </a:t>
            </a:r>
            <a:r>
              <a:rPr lang="en-US" sz="2000" b="1" i="1" u="sng" dirty="0">
                <a:solidFill>
                  <a:srgbClr val="0000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point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called the </a:t>
            </a:r>
            <a:r>
              <a:rPr lang="en-US" sz="2000" b="1" i="1" u="sng" dirty="0">
                <a:solidFill>
                  <a:srgbClr val="0000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feature space.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data point is an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-dimensional </a:t>
            </a:r>
            <a:r>
              <a:rPr 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typically of two types:</a:t>
            </a:r>
          </a:p>
          <a:p>
            <a:pPr lvl="1">
              <a:spcBef>
                <a:spcPts val="1200"/>
              </a:spcBef>
            </a:pPr>
            <a:r>
              <a:rPr 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 Metric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distance between two data points in feature space, e.g. Euclidean distance, Hamming distance, etc.</a:t>
            </a:r>
          </a:p>
          <a:p>
            <a:pPr lvl="1">
              <a:spcBef>
                <a:spcPts val="1200"/>
              </a:spcBef>
            </a:pPr>
            <a:r>
              <a:rPr 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Metric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similarity/proximity between two points in feature space, e.g., overlap, cosine similarity, Jaccard similarity, etc.</a:t>
            </a:r>
          </a:p>
        </p:txBody>
      </p:sp>
    </p:spTree>
    <p:extLst>
      <p:ext uri="{BB962C8B-B14F-4D97-AF65-F5344CB8AC3E}">
        <p14:creationId xmlns:p14="http://schemas.microsoft.com/office/powerpoint/2010/main" val="1386945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375735" y="741529"/>
            <a:ext cx="1680268" cy="52322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5293" y="3733800"/>
            <a:ext cx="74357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vocabulary of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words,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and a document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word tokens, the document can be represented by how many times each word occurs in it, e.g.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</a:p>
          <a:p>
            <a:pPr>
              <a:spcBef>
                <a:spcPts val="1200"/>
              </a:spcBef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{I you is was a an the be not or to this that question answer}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or not to be? That is the question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= [0 0 1 0 0 0 1 2 1 1 0 1 1 0]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1264749"/>
            <a:ext cx="40740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two features: {mass density}, every planet can be placed in a 2-dimensional feature space.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Mars and Earth are </a:t>
            </a:r>
            <a:r>
              <a:rPr 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Earth and Saturn are </a:t>
            </a:r>
            <a:r>
              <a:rPr 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967877" y="1400355"/>
            <a:ext cx="0" cy="212106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967877" y="3521416"/>
            <a:ext cx="2819400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15138" y="352141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4331806" y="224371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05476" y="1907398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15666" y="278534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18854" y="212362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59527" y="2957883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15298" y="258855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Saturn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17473" y="318545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Neptune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02590" y="173812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Earth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28096" y="233907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Mars</a:t>
            </a:r>
          </a:p>
        </p:txBody>
      </p:sp>
    </p:spTree>
    <p:extLst>
      <p:ext uri="{BB962C8B-B14F-4D97-AF65-F5344CB8AC3E}">
        <p14:creationId xmlns:p14="http://schemas.microsoft.com/office/powerpoint/2010/main" val="2081115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7" name="Text Box 3"/>
          <p:cNvSpPr txBox="1">
            <a:spLocks noChangeArrowheads="1"/>
          </p:cNvSpPr>
          <p:nvPr/>
        </p:nvSpPr>
        <p:spPr bwMode="auto">
          <a:xfrm>
            <a:off x="1073150" y="3655967"/>
            <a:ext cx="184150" cy="155575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94263" y="1907413"/>
            <a:ext cx="1289050" cy="1555750"/>
            <a:chOff x="520700" y="1363076"/>
            <a:chExt cx="1289050" cy="1555750"/>
          </a:xfrm>
        </p:grpSpPr>
        <p:sp>
          <p:nvSpPr>
            <p:cNvPr id="564228" name="Text Box 4"/>
            <p:cNvSpPr txBox="1">
              <a:spLocks noChangeArrowheads="1"/>
            </p:cNvSpPr>
            <p:nvPr/>
          </p:nvSpPr>
          <p:spPr bwMode="auto">
            <a:xfrm>
              <a:off x="595384" y="1363076"/>
              <a:ext cx="1112837" cy="15557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600" b="0" i="0" u="none" strike="noStrike" kern="1200" cap="none" spc="0" normalizeH="0" baseline="0" noProof="0" dirty="0">
                  <a:ln>
                    <a:noFill/>
                  </a:ln>
                  <a:solidFill>
                    <a:srgbClr val="9BBB59">
                      <a:lumMod val="75000"/>
                    </a:srgbClr>
                  </a:solidFill>
                  <a:effectLst/>
                  <a:uLnTx/>
                  <a:uFillTx/>
                  <a:latin typeface="Lucida Handwriting" pitchFamily="66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564230" name="Rectangle 6"/>
            <p:cNvSpPr>
              <a:spLocks noChangeArrowheads="1"/>
            </p:cNvSpPr>
            <p:nvPr/>
          </p:nvSpPr>
          <p:spPr bwMode="auto">
            <a:xfrm>
              <a:off x="520700" y="1410700"/>
              <a:ext cx="184150" cy="182563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31" name="Rectangle 7"/>
            <p:cNvSpPr>
              <a:spLocks noChangeArrowheads="1"/>
            </p:cNvSpPr>
            <p:nvPr/>
          </p:nvSpPr>
          <p:spPr bwMode="auto">
            <a:xfrm>
              <a:off x="520700" y="1593263"/>
              <a:ext cx="184150" cy="182563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32" name="Rectangle 8"/>
            <p:cNvSpPr>
              <a:spLocks noChangeArrowheads="1"/>
            </p:cNvSpPr>
            <p:nvPr/>
          </p:nvSpPr>
          <p:spPr bwMode="auto">
            <a:xfrm>
              <a:off x="520700" y="1775825"/>
              <a:ext cx="184150" cy="182563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33" name="Rectangle 9"/>
            <p:cNvSpPr>
              <a:spLocks noChangeArrowheads="1"/>
            </p:cNvSpPr>
            <p:nvPr/>
          </p:nvSpPr>
          <p:spPr bwMode="auto">
            <a:xfrm>
              <a:off x="520700" y="1958388"/>
              <a:ext cx="184150" cy="182563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34" name="Rectangle 10"/>
            <p:cNvSpPr>
              <a:spLocks noChangeArrowheads="1"/>
            </p:cNvSpPr>
            <p:nvPr/>
          </p:nvSpPr>
          <p:spPr bwMode="auto">
            <a:xfrm>
              <a:off x="520700" y="2142538"/>
              <a:ext cx="184150" cy="182563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35" name="Rectangle 11"/>
            <p:cNvSpPr>
              <a:spLocks noChangeArrowheads="1"/>
            </p:cNvSpPr>
            <p:nvPr/>
          </p:nvSpPr>
          <p:spPr bwMode="auto">
            <a:xfrm>
              <a:off x="520700" y="2326688"/>
              <a:ext cx="184150" cy="182563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36" name="Rectangle 12"/>
            <p:cNvSpPr>
              <a:spLocks noChangeArrowheads="1"/>
            </p:cNvSpPr>
            <p:nvPr/>
          </p:nvSpPr>
          <p:spPr bwMode="auto">
            <a:xfrm>
              <a:off x="520700" y="2509250"/>
              <a:ext cx="184150" cy="182563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37" name="Rectangle 13"/>
            <p:cNvSpPr>
              <a:spLocks noChangeArrowheads="1"/>
            </p:cNvSpPr>
            <p:nvPr/>
          </p:nvSpPr>
          <p:spPr bwMode="auto">
            <a:xfrm>
              <a:off x="704850" y="1412288"/>
              <a:ext cx="184150" cy="182563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38" name="Rectangle 14"/>
            <p:cNvSpPr>
              <a:spLocks noChangeArrowheads="1"/>
            </p:cNvSpPr>
            <p:nvPr/>
          </p:nvSpPr>
          <p:spPr bwMode="auto">
            <a:xfrm>
              <a:off x="704850" y="1594850"/>
              <a:ext cx="184150" cy="182563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39" name="Rectangle 15"/>
            <p:cNvSpPr>
              <a:spLocks noChangeArrowheads="1"/>
            </p:cNvSpPr>
            <p:nvPr/>
          </p:nvSpPr>
          <p:spPr bwMode="auto">
            <a:xfrm>
              <a:off x="704850" y="1777413"/>
              <a:ext cx="184150" cy="182563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40" name="Rectangle 16"/>
            <p:cNvSpPr>
              <a:spLocks noChangeArrowheads="1"/>
            </p:cNvSpPr>
            <p:nvPr/>
          </p:nvSpPr>
          <p:spPr bwMode="auto">
            <a:xfrm>
              <a:off x="704850" y="1959975"/>
              <a:ext cx="184150" cy="182563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41" name="Rectangle 17"/>
            <p:cNvSpPr>
              <a:spLocks noChangeArrowheads="1"/>
            </p:cNvSpPr>
            <p:nvPr/>
          </p:nvSpPr>
          <p:spPr bwMode="auto">
            <a:xfrm>
              <a:off x="704850" y="2144125"/>
              <a:ext cx="184150" cy="182563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42" name="Rectangle 18"/>
            <p:cNvSpPr>
              <a:spLocks noChangeArrowheads="1"/>
            </p:cNvSpPr>
            <p:nvPr/>
          </p:nvSpPr>
          <p:spPr bwMode="auto">
            <a:xfrm>
              <a:off x="704850" y="2328275"/>
              <a:ext cx="184150" cy="182563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43" name="Rectangle 19"/>
            <p:cNvSpPr>
              <a:spLocks noChangeArrowheads="1"/>
            </p:cNvSpPr>
            <p:nvPr/>
          </p:nvSpPr>
          <p:spPr bwMode="auto">
            <a:xfrm>
              <a:off x="704850" y="2510838"/>
              <a:ext cx="184150" cy="182563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44" name="Rectangle 20"/>
            <p:cNvSpPr>
              <a:spLocks noChangeArrowheads="1"/>
            </p:cNvSpPr>
            <p:nvPr/>
          </p:nvSpPr>
          <p:spPr bwMode="auto">
            <a:xfrm>
              <a:off x="889000" y="1412288"/>
              <a:ext cx="184150" cy="182563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45" name="Rectangle 21"/>
            <p:cNvSpPr>
              <a:spLocks noChangeArrowheads="1"/>
            </p:cNvSpPr>
            <p:nvPr/>
          </p:nvSpPr>
          <p:spPr bwMode="auto">
            <a:xfrm>
              <a:off x="889000" y="1594850"/>
              <a:ext cx="184150" cy="182563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46" name="Rectangle 22"/>
            <p:cNvSpPr>
              <a:spLocks noChangeArrowheads="1"/>
            </p:cNvSpPr>
            <p:nvPr/>
          </p:nvSpPr>
          <p:spPr bwMode="auto">
            <a:xfrm>
              <a:off x="889000" y="1777413"/>
              <a:ext cx="184150" cy="182563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47" name="Rectangle 23"/>
            <p:cNvSpPr>
              <a:spLocks noChangeArrowheads="1"/>
            </p:cNvSpPr>
            <p:nvPr/>
          </p:nvSpPr>
          <p:spPr bwMode="auto">
            <a:xfrm>
              <a:off x="889000" y="1959975"/>
              <a:ext cx="184150" cy="182563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48" name="Rectangle 24"/>
            <p:cNvSpPr>
              <a:spLocks noChangeArrowheads="1"/>
            </p:cNvSpPr>
            <p:nvPr/>
          </p:nvSpPr>
          <p:spPr bwMode="auto">
            <a:xfrm>
              <a:off x="889000" y="2144125"/>
              <a:ext cx="184150" cy="182563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49" name="Rectangle 25"/>
            <p:cNvSpPr>
              <a:spLocks noChangeArrowheads="1"/>
            </p:cNvSpPr>
            <p:nvPr/>
          </p:nvSpPr>
          <p:spPr bwMode="auto">
            <a:xfrm>
              <a:off x="889000" y="2328275"/>
              <a:ext cx="184150" cy="182563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50" name="Rectangle 26"/>
            <p:cNvSpPr>
              <a:spLocks noChangeArrowheads="1"/>
            </p:cNvSpPr>
            <p:nvPr/>
          </p:nvSpPr>
          <p:spPr bwMode="auto">
            <a:xfrm>
              <a:off x="889000" y="2510838"/>
              <a:ext cx="184150" cy="182563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51" name="Rectangle 27"/>
            <p:cNvSpPr>
              <a:spLocks noChangeArrowheads="1"/>
            </p:cNvSpPr>
            <p:nvPr/>
          </p:nvSpPr>
          <p:spPr bwMode="auto">
            <a:xfrm>
              <a:off x="1073150" y="1412288"/>
              <a:ext cx="184150" cy="182563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52" name="Rectangle 28"/>
            <p:cNvSpPr>
              <a:spLocks noChangeArrowheads="1"/>
            </p:cNvSpPr>
            <p:nvPr/>
          </p:nvSpPr>
          <p:spPr bwMode="auto">
            <a:xfrm>
              <a:off x="1073150" y="1594850"/>
              <a:ext cx="184150" cy="182563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53" name="Rectangle 29"/>
            <p:cNvSpPr>
              <a:spLocks noChangeArrowheads="1"/>
            </p:cNvSpPr>
            <p:nvPr/>
          </p:nvSpPr>
          <p:spPr bwMode="auto">
            <a:xfrm>
              <a:off x="1073150" y="1777413"/>
              <a:ext cx="184150" cy="182563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54" name="Rectangle 30"/>
            <p:cNvSpPr>
              <a:spLocks noChangeArrowheads="1"/>
            </p:cNvSpPr>
            <p:nvPr/>
          </p:nvSpPr>
          <p:spPr bwMode="auto">
            <a:xfrm>
              <a:off x="1073150" y="1959975"/>
              <a:ext cx="184150" cy="182563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55" name="Rectangle 31"/>
            <p:cNvSpPr>
              <a:spLocks noChangeArrowheads="1"/>
            </p:cNvSpPr>
            <p:nvPr/>
          </p:nvSpPr>
          <p:spPr bwMode="auto">
            <a:xfrm>
              <a:off x="1073150" y="2144125"/>
              <a:ext cx="184150" cy="182563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56" name="Rectangle 32"/>
            <p:cNvSpPr>
              <a:spLocks noChangeArrowheads="1"/>
            </p:cNvSpPr>
            <p:nvPr/>
          </p:nvSpPr>
          <p:spPr bwMode="auto">
            <a:xfrm>
              <a:off x="1073150" y="2328275"/>
              <a:ext cx="184150" cy="182563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57" name="Rectangle 33"/>
            <p:cNvSpPr>
              <a:spLocks noChangeArrowheads="1"/>
            </p:cNvSpPr>
            <p:nvPr/>
          </p:nvSpPr>
          <p:spPr bwMode="auto">
            <a:xfrm>
              <a:off x="1073150" y="2510838"/>
              <a:ext cx="184150" cy="182563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58" name="Rectangle 34"/>
            <p:cNvSpPr>
              <a:spLocks noChangeArrowheads="1"/>
            </p:cNvSpPr>
            <p:nvPr/>
          </p:nvSpPr>
          <p:spPr bwMode="auto">
            <a:xfrm>
              <a:off x="1257300" y="1412288"/>
              <a:ext cx="184150" cy="182563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59" name="Rectangle 35"/>
            <p:cNvSpPr>
              <a:spLocks noChangeArrowheads="1"/>
            </p:cNvSpPr>
            <p:nvPr/>
          </p:nvSpPr>
          <p:spPr bwMode="auto">
            <a:xfrm>
              <a:off x="1257300" y="1594850"/>
              <a:ext cx="184150" cy="182563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60" name="Rectangle 36"/>
            <p:cNvSpPr>
              <a:spLocks noChangeArrowheads="1"/>
            </p:cNvSpPr>
            <p:nvPr/>
          </p:nvSpPr>
          <p:spPr bwMode="auto">
            <a:xfrm>
              <a:off x="1257300" y="1777413"/>
              <a:ext cx="184150" cy="182563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61" name="Rectangle 37"/>
            <p:cNvSpPr>
              <a:spLocks noChangeArrowheads="1"/>
            </p:cNvSpPr>
            <p:nvPr/>
          </p:nvSpPr>
          <p:spPr bwMode="auto">
            <a:xfrm>
              <a:off x="1257300" y="1959975"/>
              <a:ext cx="184150" cy="182563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62" name="Rectangle 38"/>
            <p:cNvSpPr>
              <a:spLocks noChangeArrowheads="1"/>
            </p:cNvSpPr>
            <p:nvPr/>
          </p:nvSpPr>
          <p:spPr bwMode="auto">
            <a:xfrm>
              <a:off x="1257300" y="2144125"/>
              <a:ext cx="184150" cy="182563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63" name="Rectangle 39"/>
            <p:cNvSpPr>
              <a:spLocks noChangeArrowheads="1"/>
            </p:cNvSpPr>
            <p:nvPr/>
          </p:nvSpPr>
          <p:spPr bwMode="auto">
            <a:xfrm>
              <a:off x="1257300" y="2328275"/>
              <a:ext cx="184150" cy="182563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64" name="Rectangle 40"/>
            <p:cNvSpPr>
              <a:spLocks noChangeArrowheads="1"/>
            </p:cNvSpPr>
            <p:nvPr/>
          </p:nvSpPr>
          <p:spPr bwMode="auto">
            <a:xfrm>
              <a:off x="1257300" y="2510838"/>
              <a:ext cx="184150" cy="182563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65" name="Rectangle 41"/>
            <p:cNvSpPr>
              <a:spLocks noChangeArrowheads="1"/>
            </p:cNvSpPr>
            <p:nvPr/>
          </p:nvSpPr>
          <p:spPr bwMode="auto">
            <a:xfrm>
              <a:off x="1441450" y="1412288"/>
              <a:ext cx="184150" cy="182563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66" name="Rectangle 42"/>
            <p:cNvSpPr>
              <a:spLocks noChangeArrowheads="1"/>
            </p:cNvSpPr>
            <p:nvPr/>
          </p:nvSpPr>
          <p:spPr bwMode="auto">
            <a:xfrm>
              <a:off x="1441450" y="1594850"/>
              <a:ext cx="184150" cy="182563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67" name="Rectangle 43"/>
            <p:cNvSpPr>
              <a:spLocks noChangeArrowheads="1"/>
            </p:cNvSpPr>
            <p:nvPr/>
          </p:nvSpPr>
          <p:spPr bwMode="auto">
            <a:xfrm>
              <a:off x="1441450" y="1777413"/>
              <a:ext cx="184150" cy="182563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68" name="Rectangle 44"/>
            <p:cNvSpPr>
              <a:spLocks noChangeArrowheads="1"/>
            </p:cNvSpPr>
            <p:nvPr/>
          </p:nvSpPr>
          <p:spPr bwMode="auto">
            <a:xfrm>
              <a:off x="1441450" y="1959975"/>
              <a:ext cx="184150" cy="182563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69" name="Rectangle 45"/>
            <p:cNvSpPr>
              <a:spLocks noChangeArrowheads="1"/>
            </p:cNvSpPr>
            <p:nvPr/>
          </p:nvSpPr>
          <p:spPr bwMode="auto">
            <a:xfrm>
              <a:off x="1441450" y="2144125"/>
              <a:ext cx="184150" cy="182563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70" name="Rectangle 46"/>
            <p:cNvSpPr>
              <a:spLocks noChangeArrowheads="1"/>
            </p:cNvSpPr>
            <p:nvPr/>
          </p:nvSpPr>
          <p:spPr bwMode="auto">
            <a:xfrm>
              <a:off x="1441450" y="2328275"/>
              <a:ext cx="184150" cy="182563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71" name="Rectangle 47"/>
            <p:cNvSpPr>
              <a:spLocks noChangeArrowheads="1"/>
            </p:cNvSpPr>
            <p:nvPr/>
          </p:nvSpPr>
          <p:spPr bwMode="auto">
            <a:xfrm>
              <a:off x="1441450" y="2510838"/>
              <a:ext cx="184150" cy="182563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72" name="Rectangle 48"/>
            <p:cNvSpPr>
              <a:spLocks noChangeArrowheads="1"/>
            </p:cNvSpPr>
            <p:nvPr/>
          </p:nvSpPr>
          <p:spPr bwMode="auto">
            <a:xfrm>
              <a:off x="1625600" y="1412288"/>
              <a:ext cx="184150" cy="182563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73" name="Rectangle 49"/>
            <p:cNvSpPr>
              <a:spLocks noChangeArrowheads="1"/>
            </p:cNvSpPr>
            <p:nvPr/>
          </p:nvSpPr>
          <p:spPr bwMode="auto">
            <a:xfrm>
              <a:off x="1625600" y="1594850"/>
              <a:ext cx="184150" cy="182563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74" name="Rectangle 50"/>
            <p:cNvSpPr>
              <a:spLocks noChangeArrowheads="1"/>
            </p:cNvSpPr>
            <p:nvPr/>
          </p:nvSpPr>
          <p:spPr bwMode="auto">
            <a:xfrm>
              <a:off x="1625600" y="1777413"/>
              <a:ext cx="184150" cy="182563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75" name="Rectangle 51"/>
            <p:cNvSpPr>
              <a:spLocks noChangeArrowheads="1"/>
            </p:cNvSpPr>
            <p:nvPr/>
          </p:nvSpPr>
          <p:spPr bwMode="auto">
            <a:xfrm>
              <a:off x="1625600" y="1959975"/>
              <a:ext cx="184150" cy="182563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76" name="Rectangle 52"/>
            <p:cNvSpPr>
              <a:spLocks noChangeArrowheads="1"/>
            </p:cNvSpPr>
            <p:nvPr/>
          </p:nvSpPr>
          <p:spPr bwMode="auto">
            <a:xfrm>
              <a:off x="1625600" y="2144125"/>
              <a:ext cx="184150" cy="182563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77" name="Rectangle 53"/>
            <p:cNvSpPr>
              <a:spLocks noChangeArrowheads="1"/>
            </p:cNvSpPr>
            <p:nvPr/>
          </p:nvSpPr>
          <p:spPr bwMode="auto">
            <a:xfrm>
              <a:off x="1625600" y="2328275"/>
              <a:ext cx="184150" cy="182563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78" name="Rectangle 54"/>
            <p:cNvSpPr>
              <a:spLocks noChangeArrowheads="1"/>
            </p:cNvSpPr>
            <p:nvPr/>
          </p:nvSpPr>
          <p:spPr bwMode="auto">
            <a:xfrm>
              <a:off x="1625600" y="2510838"/>
              <a:ext cx="184150" cy="182563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64279" name="Group 55"/>
          <p:cNvGrpSpPr>
            <a:grpSpLocks/>
          </p:cNvGrpSpPr>
          <p:nvPr/>
        </p:nvGrpSpPr>
        <p:grpSpPr bwMode="auto">
          <a:xfrm>
            <a:off x="494263" y="3686999"/>
            <a:ext cx="1289050" cy="1282700"/>
            <a:chOff x="2541" y="987"/>
            <a:chExt cx="812" cy="808"/>
          </a:xfrm>
        </p:grpSpPr>
        <p:sp>
          <p:nvSpPr>
            <p:cNvPr id="564280" name="Rectangle 56"/>
            <p:cNvSpPr>
              <a:spLocks noChangeArrowheads="1"/>
            </p:cNvSpPr>
            <p:nvPr/>
          </p:nvSpPr>
          <p:spPr bwMode="auto">
            <a:xfrm>
              <a:off x="2541" y="987"/>
              <a:ext cx="116" cy="115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81" name="Rectangle 57"/>
            <p:cNvSpPr>
              <a:spLocks noChangeArrowheads="1"/>
            </p:cNvSpPr>
            <p:nvPr/>
          </p:nvSpPr>
          <p:spPr bwMode="auto">
            <a:xfrm>
              <a:off x="2541" y="1102"/>
              <a:ext cx="116" cy="115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82" name="Rectangle 58"/>
            <p:cNvSpPr>
              <a:spLocks noChangeArrowheads="1"/>
            </p:cNvSpPr>
            <p:nvPr/>
          </p:nvSpPr>
          <p:spPr bwMode="auto">
            <a:xfrm>
              <a:off x="2541" y="1217"/>
              <a:ext cx="116" cy="115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83" name="Rectangle 59"/>
            <p:cNvSpPr>
              <a:spLocks noChangeArrowheads="1"/>
            </p:cNvSpPr>
            <p:nvPr/>
          </p:nvSpPr>
          <p:spPr bwMode="auto">
            <a:xfrm>
              <a:off x="2541" y="1332"/>
              <a:ext cx="116" cy="115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84" name="Rectangle 60"/>
            <p:cNvSpPr>
              <a:spLocks noChangeArrowheads="1"/>
            </p:cNvSpPr>
            <p:nvPr/>
          </p:nvSpPr>
          <p:spPr bwMode="auto">
            <a:xfrm>
              <a:off x="2541" y="1448"/>
              <a:ext cx="116" cy="115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85" name="Rectangle 61"/>
            <p:cNvSpPr>
              <a:spLocks noChangeArrowheads="1"/>
            </p:cNvSpPr>
            <p:nvPr/>
          </p:nvSpPr>
          <p:spPr bwMode="auto">
            <a:xfrm>
              <a:off x="2541" y="1564"/>
              <a:ext cx="116" cy="115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86" name="Rectangle 62"/>
            <p:cNvSpPr>
              <a:spLocks noChangeArrowheads="1"/>
            </p:cNvSpPr>
            <p:nvPr/>
          </p:nvSpPr>
          <p:spPr bwMode="auto">
            <a:xfrm>
              <a:off x="2541" y="1679"/>
              <a:ext cx="116" cy="115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87" name="Rectangle 63"/>
            <p:cNvSpPr>
              <a:spLocks noChangeArrowheads="1"/>
            </p:cNvSpPr>
            <p:nvPr/>
          </p:nvSpPr>
          <p:spPr bwMode="auto">
            <a:xfrm>
              <a:off x="2657" y="988"/>
              <a:ext cx="116" cy="115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88" name="Rectangle 64"/>
            <p:cNvSpPr>
              <a:spLocks noChangeArrowheads="1"/>
            </p:cNvSpPr>
            <p:nvPr/>
          </p:nvSpPr>
          <p:spPr bwMode="auto">
            <a:xfrm>
              <a:off x="2657" y="1103"/>
              <a:ext cx="116" cy="115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89" name="Rectangle 65"/>
            <p:cNvSpPr>
              <a:spLocks noChangeArrowheads="1"/>
            </p:cNvSpPr>
            <p:nvPr/>
          </p:nvSpPr>
          <p:spPr bwMode="auto">
            <a:xfrm>
              <a:off x="2657" y="1218"/>
              <a:ext cx="116" cy="115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90" name="Rectangle 66"/>
            <p:cNvSpPr>
              <a:spLocks noChangeArrowheads="1"/>
            </p:cNvSpPr>
            <p:nvPr/>
          </p:nvSpPr>
          <p:spPr bwMode="auto">
            <a:xfrm>
              <a:off x="2657" y="1333"/>
              <a:ext cx="116" cy="115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91" name="Rectangle 67"/>
            <p:cNvSpPr>
              <a:spLocks noChangeArrowheads="1"/>
            </p:cNvSpPr>
            <p:nvPr/>
          </p:nvSpPr>
          <p:spPr bwMode="auto">
            <a:xfrm>
              <a:off x="2657" y="1449"/>
              <a:ext cx="116" cy="115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92" name="Rectangle 68"/>
            <p:cNvSpPr>
              <a:spLocks noChangeArrowheads="1"/>
            </p:cNvSpPr>
            <p:nvPr/>
          </p:nvSpPr>
          <p:spPr bwMode="auto">
            <a:xfrm>
              <a:off x="2657" y="1565"/>
              <a:ext cx="116" cy="115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93" name="Rectangle 69"/>
            <p:cNvSpPr>
              <a:spLocks noChangeArrowheads="1"/>
            </p:cNvSpPr>
            <p:nvPr/>
          </p:nvSpPr>
          <p:spPr bwMode="auto">
            <a:xfrm>
              <a:off x="2657" y="1680"/>
              <a:ext cx="116" cy="115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94" name="Rectangle 70"/>
            <p:cNvSpPr>
              <a:spLocks noChangeArrowheads="1"/>
            </p:cNvSpPr>
            <p:nvPr/>
          </p:nvSpPr>
          <p:spPr bwMode="auto">
            <a:xfrm>
              <a:off x="2773" y="988"/>
              <a:ext cx="116" cy="115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95" name="Rectangle 71"/>
            <p:cNvSpPr>
              <a:spLocks noChangeArrowheads="1"/>
            </p:cNvSpPr>
            <p:nvPr/>
          </p:nvSpPr>
          <p:spPr bwMode="auto">
            <a:xfrm>
              <a:off x="2773" y="1103"/>
              <a:ext cx="116" cy="115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96" name="Rectangle 72"/>
            <p:cNvSpPr>
              <a:spLocks noChangeArrowheads="1"/>
            </p:cNvSpPr>
            <p:nvPr/>
          </p:nvSpPr>
          <p:spPr bwMode="auto">
            <a:xfrm>
              <a:off x="2773" y="1218"/>
              <a:ext cx="116" cy="115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97" name="Rectangle 73"/>
            <p:cNvSpPr>
              <a:spLocks noChangeArrowheads="1"/>
            </p:cNvSpPr>
            <p:nvPr/>
          </p:nvSpPr>
          <p:spPr bwMode="auto">
            <a:xfrm>
              <a:off x="2773" y="1333"/>
              <a:ext cx="116" cy="115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98" name="Rectangle 74"/>
            <p:cNvSpPr>
              <a:spLocks noChangeArrowheads="1"/>
            </p:cNvSpPr>
            <p:nvPr/>
          </p:nvSpPr>
          <p:spPr bwMode="auto">
            <a:xfrm>
              <a:off x="2773" y="1449"/>
              <a:ext cx="116" cy="115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299" name="Rectangle 75"/>
            <p:cNvSpPr>
              <a:spLocks noChangeArrowheads="1"/>
            </p:cNvSpPr>
            <p:nvPr/>
          </p:nvSpPr>
          <p:spPr bwMode="auto">
            <a:xfrm>
              <a:off x="2773" y="1565"/>
              <a:ext cx="116" cy="115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300" name="Rectangle 76"/>
            <p:cNvSpPr>
              <a:spLocks noChangeArrowheads="1"/>
            </p:cNvSpPr>
            <p:nvPr/>
          </p:nvSpPr>
          <p:spPr bwMode="auto">
            <a:xfrm>
              <a:off x="2773" y="1680"/>
              <a:ext cx="116" cy="115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301" name="Rectangle 77"/>
            <p:cNvSpPr>
              <a:spLocks noChangeArrowheads="1"/>
            </p:cNvSpPr>
            <p:nvPr/>
          </p:nvSpPr>
          <p:spPr bwMode="auto">
            <a:xfrm>
              <a:off x="2889" y="988"/>
              <a:ext cx="116" cy="115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302" name="Rectangle 78"/>
            <p:cNvSpPr>
              <a:spLocks noChangeArrowheads="1"/>
            </p:cNvSpPr>
            <p:nvPr/>
          </p:nvSpPr>
          <p:spPr bwMode="auto">
            <a:xfrm>
              <a:off x="2889" y="1103"/>
              <a:ext cx="116" cy="115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303" name="Rectangle 79"/>
            <p:cNvSpPr>
              <a:spLocks noChangeArrowheads="1"/>
            </p:cNvSpPr>
            <p:nvPr/>
          </p:nvSpPr>
          <p:spPr bwMode="auto">
            <a:xfrm>
              <a:off x="2889" y="1218"/>
              <a:ext cx="116" cy="115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304" name="Rectangle 80"/>
            <p:cNvSpPr>
              <a:spLocks noChangeArrowheads="1"/>
            </p:cNvSpPr>
            <p:nvPr/>
          </p:nvSpPr>
          <p:spPr bwMode="auto">
            <a:xfrm>
              <a:off x="2889" y="1333"/>
              <a:ext cx="116" cy="115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305" name="Rectangle 81"/>
            <p:cNvSpPr>
              <a:spLocks noChangeArrowheads="1"/>
            </p:cNvSpPr>
            <p:nvPr/>
          </p:nvSpPr>
          <p:spPr bwMode="auto">
            <a:xfrm>
              <a:off x="2889" y="1449"/>
              <a:ext cx="116" cy="115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306" name="Rectangle 82"/>
            <p:cNvSpPr>
              <a:spLocks noChangeArrowheads="1"/>
            </p:cNvSpPr>
            <p:nvPr/>
          </p:nvSpPr>
          <p:spPr bwMode="auto">
            <a:xfrm>
              <a:off x="2889" y="1565"/>
              <a:ext cx="116" cy="115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307" name="Rectangle 83"/>
            <p:cNvSpPr>
              <a:spLocks noChangeArrowheads="1"/>
            </p:cNvSpPr>
            <p:nvPr/>
          </p:nvSpPr>
          <p:spPr bwMode="auto">
            <a:xfrm>
              <a:off x="2889" y="1680"/>
              <a:ext cx="116" cy="115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308" name="Rectangle 84"/>
            <p:cNvSpPr>
              <a:spLocks noChangeArrowheads="1"/>
            </p:cNvSpPr>
            <p:nvPr/>
          </p:nvSpPr>
          <p:spPr bwMode="auto">
            <a:xfrm>
              <a:off x="3005" y="988"/>
              <a:ext cx="116" cy="115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309" name="Rectangle 85"/>
            <p:cNvSpPr>
              <a:spLocks noChangeArrowheads="1"/>
            </p:cNvSpPr>
            <p:nvPr/>
          </p:nvSpPr>
          <p:spPr bwMode="auto">
            <a:xfrm>
              <a:off x="3005" y="1103"/>
              <a:ext cx="116" cy="11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310" name="Rectangle 86"/>
            <p:cNvSpPr>
              <a:spLocks noChangeArrowheads="1"/>
            </p:cNvSpPr>
            <p:nvPr/>
          </p:nvSpPr>
          <p:spPr bwMode="auto">
            <a:xfrm>
              <a:off x="3005" y="1218"/>
              <a:ext cx="116" cy="115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311" name="Rectangle 87"/>
            <p:cNvSpPr>
              <a:spLocks noChangeArrowheads="1"/>
            </p:cNvSpPr>
            <p:nvPr/>
          </p:nvSpPr>
          <p:spPr bwMode="auto">
            <a:xfrm>
              <a:off x="3005" y="1333"/>
              <a:ext cx="116" cy="115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312" name="Rectangle 88"/>
            <p:cNvSpPr>
              <a:spLocks noChangeArrowheads="1"/>
            </p:cNvSpPr>
            <p:nvPr/>
          </p:nvSpPr>
          <p:spPr bwMode="auto">
            <a:xfrm>
              <a:off x="3005" y="1449"/>
              <a:ext cx="116" cy="115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313" name="Rectangle 89"/>
            <p:cNvSpPr>
              <a:spLocks noChangeArrowheads="1"/>
            </p:cNvSpPr>
            <p:nvPr/>
          </p:nvSpPr>
          <p:spPr bwMode="auto">
            <a:xfrm>
              <a:off x="3005" y="1565"/>
              <a:ext cx="116" cy="115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314" name="Rectangle 90"/>
            <p:cNvSpPr>
              <a:spLocks noChangeArrowheads="1"/>
            </p:cNvSpPr>
            <p:nvPr/>
          </p:nvSpPr>
          <p:spPr bwMode="auto">
            <a:xfrm>
              <a:off x="3005" y="1680"/>
              <a:ext cx="116" cy="115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315" name="Rectangle 91"/>
            <p:cNvSpPr>
              <a:spLocks noChangeArrowheads="1"/>
            </p:cNvSpPr>
            <p:nvPr/>
          </p:nvSpPr>
          <p:spPr bwMode="auto">
            <a:xfrm>
              <a:off x="3121" y="988"/>
              <a:ext cx="116" cy="115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316" name="Rectangle 92"/>
            <p:cNvSpPr>
              <a:spLocks noChangeArrowheads="1"/>
            </p:cNvSpPr>
            <p:nvPr/>
          </p:nvSpPr>
          <p:spPr bwMode="auto">
            <a:xfrm>
              <a:off x="3121" y="1103"/>
              <a:ext cx="116" cy="115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317" name="Rectangle 93"/>
            <p:cNvSpPr>
              <a:spLocks noChangeArrowheads="1"/>
            </p:cNvSpPr>
            <p:nvPr/>
          </p:nvSpPr>
          <p:spPr bwMode="auto">
            <a:xfrm>
              <a:off x="3121" y="1218"/>
              <a:ext cx="116" cy="115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318" name="Rectangle 94"/>
            <p:cNvSpPr>
              <a:spLocks noChangeArrowheads="1"/>
            </p:cNvSpPr>
            <p:nvPr/>
          </p:nvSpPr>
          <p:spPr bwMode="auto">
            <a:xfrm>
              <a:off x="3121" y="1333"/>
              <a:ext cx="116" cy="115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319" name="Rectangle 95"/>
            <p:cNvSpPr>
              <a:spLocks noChangeArrowheads="1"/>
            </p:cNvSpPr>
            <p:nvPr/>
          </p:nvSpPr>
          <p:spPr bwMode="auto">
            <a:xfrm>
              <a:off x="3121" y="1449"/>
              <a:ext cx="116" cy="115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320" name="Rectangle 96"/>
            <p:cNvSpPr>
              <a:spLocks noChangeArrowheads="1"/>
            </p:cNvSpPr>
            <p:nvPr/>
          </p:nvSpPr>
          <p:spPr bwMode="auto">
            <a:xfrm>
              <a:off x="3121" y="1565"/>
              <a:ext cx="116" cy="115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321" name="Rectangle 97"/>
            <p:cNvSpPr>
              <a:spLocks noChangeArrowheads="1"/>
            </p:cNvSpPr>
            <p:nvPr/>
          </p:nvSpPr>
          <p:spPr bwMode="auto">
            <a:xfrm>
              <a:off x="3121" y="1680"/>
              <a:ext cx="116" cy="115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322" name="Rectangle 98"/>
            <p:cNvSpPr>
              <a:spLocks noChangeArrowheads="1"/>
            </p:cNvSpPr>
            <p:nvPr/>
          </p:nvSpPr>
          <p:spPr bwMode="auto">
            <a:xfrm>
              <a:off x="3237" y="988"/>
              <a:ext cx="116" cy="115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323" name="Rectangle 99"/>
            <p:cNvSpPr>
              <a:spLocks noChangeArrowheads="1"/>
            </p:cNvSpPr>
            <p:nvPr/>
          </p:nvSpPr>
          <p:spPr bwMode="auto">
            <a:xfrm>
              <a:off x="3237" y="1103"/>
              <a:ext cx="116" cy="115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324" name="Rectangle 100"/>
            <p:cNvSpPr>
              <a:spLocks noChangeArrowheads="1"/>
            </p:cNvSpPr>
            <p:nvPr/>
          </p:nvSpPr>
          <p:spPr bwMode="auto">
            <a:xfrm>
              <a:off x="3237" y="1218"/>
              <a:ext cx="116" cy="115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325" name="Rectangle 101"/>
            <p:cNvSpPr>
              <a:spLocks noChangeArrowheads="1"/>
            </p:cNvSpPr>
            <p:nvPr/>
          </p:nvSpPr>
          <p:spPr bwMode="auto">
            <a:xfrm>
              <a:off x="3237" y="1333"/>
              <a:ext cx="116" cy="115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326" name="Rectangle 102"/>
            <p:cNvSpPr>
              <a:spLocks noChangeArrowheads="1"/>
            </p:cNvSpPr>
            <p:nvPr/>
          </p:nvSpPr>
          <p:spPr bwMode="auto">
            <a:xfrm>
              <a:off x="3237" y="1449"/>
              <a:ext cx="116" cy="115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327" name="Rectangle 103"/>
            <p:cNvSpPr>
              <a:spLocks noChangeArrowheads="1"/>
            </p:cNvSpPr>
            <p:nvPr/>
          </p:nvSpPr>
          <p:spPr bwMode="auto">
            <a:xfrm>
              <a:off x="3237" y="1565"/>
              <a:ext cx="116" cy="115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328" name="Rectangle 104"/>
            <p:cNvSpPr>
              <a:spLocks noChangeArrowheads="1"/>
            </p:cNvSpPr>
            <p:nvPr/>
          </p:nvSpPr>
          <p:spPr bwMode="auto">
            <a:xfrm>
              <a:off x="3237" y="1680"/>
              <a:ext cx="116" cy="115"/>
            </a:xfrm>
            <a:prstGeom prst="rect">
              <a:avLst/>
            </a:prstGeom>
            <a:noFill/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329" name="Rectangle 105"/>
            <p:cNvSpPr>
              <a:spLocks noChangeArrowheads="1"/>
            </p:cNvSpPr>
            <p:nvPr/>
          </p:nvSpPr>
          <p:spPr bwMode="auto">
            <a:xfrm>
              <a:off x="3005" y="1217"/>
              <a:ext cx="116" cy="11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330" name="Rectangle 106"/>
            <p:cNvSpPr>
              <a:spLocks noChangeArrowheads="1"/>
            </p:cNvSpPr>
            <p:nvPr/>
          </p:nvSpPr>
          <p:spPr bwMode="auto">
            <a:xfrm>
              <a:off x="3005" y="1336"/>
              <a:ext cx="116" cy="11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331" name="Rectangle 107"/>
            <p:cNvSpPr>
              <a:spLocks noChangeArrowheads="1"/>
            </p:cNvSpPr>
            <p:nvPr/>
          </p:nvSpPr>
          <p:spPr bwMode="auto">
            <a:xfrm>
              <a:off x="3005" y="1447"/>
              <a:ext cx="116" cy="11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332" name="Rectangle 108"/>
            <p:cNvSpPr>
              <a:spLocks noChangeArrowheads="1"/>
            </p:cNvSpPr>
            <p:nvPr/>
          </p:nvSpPr>
          <p:spPr bwMode="auto">
            <a:xfrm>
              <a:off x="3005" y="1562"/>
              <a:ext cx="116" cy="11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333" name="Rectangle 109"/>
            <p:cNvSpPr>
              <a:spLocks noChangeArrowheads="1"/>
            </p:cNvSpPr>
            <p:nvPr/>
          </p:nvSpPr>
          <p:spPr bwMode="auto">
            <a:xfrm>
              <a:off x="3121" y="1562"/>
              <a:ext cx="116" cy="11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334" name="Rectangle 110"/>
            <p:cNvSpPr>
              <a:spLocks noChangeArrowheads="1"/>
            </p:cNvSpPr>
            <p:nvPr/>
          </p:nvSpPr>
          <p:spPr bwMode="auto">
            <a:xfrm>
              <a:off x="2889" y="1447"/>
              <a:ext cx="116" cy="11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335" name="Rectangle 111"/>
            <p:cNvSpPr>
              <a:spLocks noChangeArrowheads="1"/>
            </p:cNvSpPr>
            <p:nvPr/>
          </p:nvSpPr>
          <p:spPr bwMode="auto">
            <a:xfrm>
              <a:off x="2773" y="1447"/>
              <a:ext cx="116" cy="11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336" name="Rectangle 112"/>
            <p:cNvSpPr>
              <a:spLocks noChangeArrowheads="1"/>
            </p:cNvSpPr>
            <p:nvPr/>
          </p:nvSpPr>
          <p:spPr bwMode="auto">
            <a:xfrm>
              <a:off x="2657" y="1447"/>
              <a:ext cx="116" cy="11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337" name="Rectangle 113"/>
            <p:cNvSpPr>
              <a:spLocks noChangeArrowheads="1"/>
            </p:cNvSpPr>
            <p:nvPr/>
          </p:nvSpPr>
          <p:spPr bwMode="auto">
            <a:xfrm>
              <a:off x="2657" y="1562"/>
              <a:ext cx="116" cy="11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338" name="Rectangle 114"/>
            <p:cNvSpPr>
              <a:spLocks noChangeArrowheads="1"/>
            </p:cNvSpPr>
            <p:nvPr/>
          </p:nvSpPr>
          <p:spPr bwMode="auto">
            <a:xfrm>
              <a:off x="2773" y="1332"/>
              <a:ext cx="116" cy="11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339" name="Rectangle 115"/>
            <p:cNvSpPr>
              <a:spLocks noChangeArrowheads="1"/>
            </p:cNvSpPr>
            <p:nvPr/>
          </p:nvSpPr>
          <p:spPr bwMode="auto">
            <a:xfrm>
              <a:off x="2889" y="1217"/>
              <a:ext cx="116" cy="11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4340" name="Rectangle 116"/>
            <p:cNvSpPr>
              <a:spLocks noChangeArrowheads="1"/>
            </p:cNvSpPr>
            <p:nvPr/>
          </p:nvSpPr>
          <p:spPr bwMode="auto">
            <a:xfrm>
              <a:off x="2889" y="1105"/>
              <a:ext cx="116" cy="11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5875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64341" name="Text Box 117"/>
          <p:cNvSpPr txBox="1">
            <a:spLocks noChangeArrowheads="1"/>
          </p:cNvSpPr>
          <p:nvPr/>
        </p:nvSpPr>
        <p:spPr bwMode="auto">
          <a:xfrm>
            <a:off x="2059538" y="4052124"/>
            <a:ext cx="7058025" cy="39687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0000000 0001100 0001100 0010100 0111100 0100110 0000000 </a:t>
            </a:r>
          </a:p>
        </p:txBody>
      </p:sp>
      <p:sp>
        <p:nvSpPr>
          <p:cNvPr id="564342" name="Text Box 118"/>
          <p:cNvSpPr txBox="1">
            <a:spLocks noChangeArrowheads="1"/>
          </p:cNvSpPr>
          <p:nvPr/>
        </p:nvSpPr>
        <p:spPr bwMode="auto">
          <a:xfrm>
            <a:off x="3056488" y="2156649"/>
            <a:ext cx="3798887" cy="4572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….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49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]    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 {0, 1}</a:t>
            </a:r>
          </a:p>
        </p:txBody>
      </p:sp>
      <p:sp>
        <p:nvSpPr>
          <p:cNvPr id="564343" name="Line 119"/>
          <p:cNvSpPr>
            <a:spLocks noChangeShapeType="1"/>
          </p:cNvSpPr>
          <p:nvPr/>
        </p:nvSpPr>
        <p:spPr bwMode="auto">
          <a:xfrm>
            <a:off x="2254800" y="2470974"/>
            <a:ext cx="64135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4476" y="4495800"/>
            <a:ext cx="4330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Each pixel value is a </a:t>
            </a:r>
            <a:r>
              <a:rPr kumimoji="0" lang="en-US" sz="200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feature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of the data.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CFF096-AA5E-4C28-9D40-CEC1B49FDB04}"/>
              </a:ext>
            </a:extLst>
          </p:cNvPr>
          <p:cNvSpPr/>
          <p:nvPr/>
        </p:nvSpPr>
        <p:spPr>
          <a:xfrm>
            <a:off x="375016" y="948682"/>
            <a:ext cx="1306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3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679954-8156-4534-8AC8-5A28824691B1}"/>
              </a:ext>
            </a:extLst>
          </p:cNvPr>
          <p:cNvSpPr txBox="1"/>
          <p:nvPr/>
        </p:nvSpPr>
        <p:spPr>
          <a:xfrm>
            <a:off x="381000" y="1338562"/>
            <a:ext cx="5941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images as pixel state (intensity, color, etc.)</a:t>
            </a:r>
          </a:p>
        </p:txBody>
      </p:sp>
    </p:spTree>
    <p:extLst>
      <p:ext uri="{BB962C8B-B14F-4D97-AF65-F5344CB8AC3E}">
        <p14:creationId xmlns:p14="http://schemas.microsoft.com/office/powerpoint/2010/main" val="195100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9968A9-67C8-43F0-BFF5-577F855322FC}"/>
              </a:ext>
            </a:extLst>
          </p:cNvPr>
          <p:cNvSpPr txBox="1"/>
          <p:nvPr/>
        </p:nvSpPr>
        <p:spPr>
          <a:xfrm>
            <a:off x="457200" y="914400"/>
            <a:ext cx="4687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spaces can get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large!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E0EF26-CD13-4160-8BBD-5CDBAE355B17}"/>
              </a:ext>
            </a:extLst>
          </p:cNvPr>
          <p:cNvSpPr txBox="1"/>
          <p:nvPr/>
        </p:nvSpPr>
        <p:spPr>
          <a:xfrm>
            <a:off x="457200" y="1676400"/>
            <a:ext cx="7696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 1,000×2,000 pixel color image would have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2,000,000×3×8 = 48 million bits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(2,000,000 pixels, three colors – Red/Green/Blue, 8-bit color code)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color code is a more realistic 12-bit, we have 72 million bits.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machine learning, we would generally use the numerical values of the RGB features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6 million numbers.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For this, we would need a neural network with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 million input neurons!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627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 bwMode="auto">
          <a:xfrm flipV="1">
            <a:off x="451104" y="5429144"/>
            <a:ext cx="3860800" cy="5071"/>
          </a:xfrm>
          <a:prstGeom prst="line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sp>
        <p:nvSpPr>
          <p:cNvPr id="566274" name="Text Box 2"/>
          <p:cNvSpPr txBox="1">
            <a:spLocks noChangeArrowheads="1"/>
          </p:cNvSpPr>
          <p:nvPr/>
        </p:nvSpPr>
        <p:spPr bwMode="auto">
          <a:xfrm>
            <a:off x="2491896" y="877647"/>
            <a:ext cx="4166525" cy="52322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</a:t>
            </a:r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568579" y="2813582"/>
            <a:ext cx="3625850" cy="2606675"/>
          </a:xfrm>
          <a:prstGeom prst="rect">
            <a:avLst/>
          </a:prstGeom>
          <a:noFill/>
          <a:ln w="95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1294066" y="3600982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66277" name="Text Box 5"/>
          <p:cNvSpPr txBox="1">
            <a:spLocks noChangeArrowheads="1"/>
          </p:cNvSpPr>
          <p:nvPr/>
        </p:nvSpPr>
        <p:spPr bwMode="auto">
          <a:xfrm>
            <a:off x="2249741" y="3591457"/>
            <a:ext cx="331788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566278" name="Text Box 6"/>
          <p:cNvSpPr txBox="1">
            <a:spLocks noChangeArrowheads="1"/>
          </p:cNvSpPr>
          <p:nvPr/>
        </p:nvSpPr>
        <p:spPr bwMode="auto">
          <a:xfrm>
            <a:off x="1640141" y="4094695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66279" name="Text Box 7"/>
          <p:cNvSpPr txBox="1">
            <a:spLocks noChangeArrowheads="1"/>
          </p:cNvSpPr>
          <p:nvPr/>
        </p:nvSpPr>
        <p:spPr bwMode="auto">
          <a:xfrm>
            <a:off x="1135316" y="3812120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66280" name="Text Box 8"/>
          <p:cNvSpPr txBox="1">
            <a:spLocks noChangeArrowheads="1"/>
          </p:cNvSpPr>
          <p:nvPr/>
        </p:nvSpPr>
        <p:spPr bwMode="auto">
          <a:xfrm>
            <a:off x="1051179" y="4159782"/>
            <a:ext cx="322262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66281" name="Text Box 9"/>
          <p:cNvSpPr txBox="1">
            <a:spLocks noChangeArrowheads="1"/>
          </p:cNvSpPr>
          <p:nvPr/>
        </p:nvSpPr>
        <p:spPr bwMode="auto">
          <a:xfrm>
            <a:off x="746379" y="3340632"/>
            <a:ext cx="322262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66282" name="Text Box 10"/>
          <p:cNvSpPr txBox="1">
            <a:spLocks noChangeArrowheads="1"/>
          </p:cNvSpPr>
          <p:nvPr/>
        </p:nvSpPr>
        <p:spPr bwMode="auto">
          <a:xfrm>
            <a:off x="1597279" y="4412195"/>
            <a:ext cx="322262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66283" name="Text Box 11"/>
          <p:cNvSpPr txBox="1">
            <a:spLocks noChangeArrowheads="1"/>
          </p:cNvSpPr>
          <p:nvPr/>
        </p:nvSpPr>
        <p:spPr bwMode="auto">
          <a:xfrm>
            <a:off x="1829054" y="3497795"/>
            <a:ext cx="322262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66284" name="Text Box 12"/>
          <p:cNvSpPr txBox="1">
            <a:spLocks noChangeArrowheads="1"/>
          </p:cNvSpPr>
          <p:nvPr/>
        </p:nvSpPr>
        <p:spPr bwMode="auto">
          <a:xfrm>
            <a:off x="2186241" y="4137557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66285" name="Text Box 13"/>
          <p:cNvSpPr txBox="1">
            <a:spLocks noChangeArrowheads="1"/>
          </p:cNvSpPr>
          <p:nvPr/>
        </p:nvSpPr>
        <p:spPr bwMode="auto">
          <a:xfrm>
            <a:off x="2691066" y="4097870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66286" name="Text Box 14"/>
          <p:cNvSpPr txBox="1">
            <a:spLocks noChangeArrowheads="1"/>
          </p:cNvSpPr>
          <p:nvPr/>
        </p:nvSpPr>
        <p:spPr bwMode="auto">
          <a:xfrm>
            <a:off x="2008441" y="4496332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66287" name="Text Box 15"/>
          <p:cNvSpPr txBox="1">
            <a:spLocks noChangeArrowheads="1"/>
          </p:cNvSpPr>
          <p:nvPr/>
        </p:nvSpPr>
        <p:spPr bwMode="auto">
          <a:xfrm>
            <a:off x="2638679" y="4578882"/>
            <a:ext cx="322262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66288" name="Text Box 16"/>
          <p:cNvSpPr txBox="1">
            <a:spLocks noChangeArrowheads="1"/>
          </p:cNvSpPr>
          <p:nvPr/>
        </p:nvSpPr>
        <p:spPr bwMode="auto">
          <a:xfrm>
            <a:off x="1524254" y="3118382"/>
            <a:ext cx="322262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66289" name="Text Box 17"/>
          <p:cNvSpPr txBox="1">
            <a:spLocks noChangeArrowheads="1"/>
          </p:cNvSpPr>
          <p:nvPr/>
        </p:nvSpPr>
        <p:spPr bwMode="auto">
          <a:xfrm>
            <a:off x="2113216" y="3118382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66290" name="Text Box 18"/>
          <p:cNvSpPr txBox="1">
            <a:spLocks noChangeArrowheads="1"/>
          </p:cNvSpPr>
          <p:nvPr/>
        </p:nvSpPr>
        <p:spPr bwMode="auto">
          <a:xfrm>
            <a:off x="1924304" y="3866095"/>
            <a:ext cx="331787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566291" name="Text Box 19"/>
          <p:cNvSpPr txBox="1">
            <a:spLocks noChangeArrowheads="1"/>
          </p:cNvSpPr>
          <p:nvPr/>
        </p:nvSpPr>
        <p:spPr bwMode="auto">
          <a:xfrm>
            <a:off x="2354516" y="3843870"/>
            <a:ext cx="331788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566292" name="Text Box 20"/>
          <p:cNvSpPr txBox="1">
            <a:spLocks noChangeArrowheads="1"/>
          </p:cNvSpPr>
          <p:nvPr/>
        </p:nvSpPr>
        <p:spPr bwMode="auto">
          <a:xfrm>
            <a:off x="2595816" y="3181882"/>
            <a:ext cx="331788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566293" name="Text Box 21"/>
          <p:cNvSpPr txBox="1">
            <a:spLocks noChangeArrowheads="1"/>
          </p:cNvSpPr>
          <p:nvPr/>
        </p:nvSpPr>
        <p:spPr bwMode="auto">
          <a:xfrm>
            <a:off x="2691066" y="3496207"/>
            <a:ext cx="331788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566294" name="Text Box 22"/>
          <p:cNvSpPr txBox="1">
            <a:spLocks noChangeArrowheads="1"/>
          </p:cNvSpPr>
          <p:nvPr/>
        </p:nvSpPr>
        <p:spPr bwMode="auto">
          <a:xfrm>
            <a:off x="3143504" y="4053420"/>
            <a:ext cx="331787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566295" name="Text Box 23"/>
          <p:cNvSpPr txBox="1">
            <a:spLocks noChangeArrowheads="1"/>
          </p:cNvSpPr>
          <p:nvPr/>
        </p:nvSpPr>
        <p:spPr bwMode="auto">
          <a:xfrm>
            <a:off x="3037141" y="4515382"/>
            <a:ext cx="331788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566296" name="Text Box 24"/>
          <p:cNvSpPr txBox="1">
            <a:spLocks noChangeArrowheads="1"/>
          </p:cNvSpPr>
          <p:nvPr/>
        </p:nvSpPr>
        <p:spPr bwMode="auto">
          <a:xfrm>
            <a:off x="3132391" y="3632732"/>
            <a:ext cx="331788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566297" name="Text Box 25"/>
          <p:cNvSpPr txBox="1">
            <a:spLocks noChangeArrowheads="1"/>
          </p:cNvSpPr>
          <p:nvPr/>
        </p:nvSpPr>
        <p:spPr bwMode="auto">
          <a:xfrm>
            <a:off x="3321304" y="3045357"/>
            <a:ext cx="331787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566298" name="Text Box 26"/>
          <p:cNvSpPr txBox="1">
            <a:spLocks noChangeArrowheads="1"/>
          </p:cNvSpPr>
          <p:nvPr/>
        </p:nvSpPr>
        <p:spPr bwMode="auto">
          <a:xfrm>
            <a:off x="3614991" y="3624795"/>
            <a:ext cx="331788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566299" name="Text Box 27"/>
          <p:cNvSpPr txBox="1">
            <a:spLocks noChangeArrowheads="1"/>
          </p:cNvSpPr>
          <p:nvPr/>
        </p:nvSpPr>
        <p:spPr bwMode="auto">
          <a:xfrm>
            <a:off x="3478466" y="4191532"/>
            <a:ext cx="331788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566300" name="Text Box 28"/>
          <p:cNvSpPr txBox="1">
            <a:spLocks noChangeArrowheads="1"/>
          </p:cNvSpPr>
          <p:nvPr/>
        </p:nvSpPr>
        <p:spPr bwMode="auto">
          <a:xfrm>
            <a:off x="1281366" y="4770970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66302" name="Text Box 30"/>
          <p:cNvSpPr txBox="1">
            <a:spLocks noChangeArrowheads="1"/>
          </p:cNvSpPr>
          <p:nvPr/>
        </p:nvSpPr>
        <p:spPr bwMode="auto">
          <a:xfrm>
            <a:off x="599390" y="1769167"/>
            <a:ext cx="1892506" cy="369332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</p:txBody>
      </p: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1035444" y="5267857"/>
            <a:ext cx="322262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1135316" y="5265096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1212310" y="5265096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45" name="Text Box 9"/>
          <p:cNvSpPr txBox="1">
            <a:spLocks noChangeArrowheads="1"/>
          </p:cNvSpPr>
          <p:nvPr/>
        </p:nvSpPr>
        <p:spPr bwMode="auto">
          <a:xfrm>
            <a:off x="774521" y="5252650"/>
            <a:ext cx="322262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46" name="Text Box 28"/>
          <p:cNvSpPr txBox="1">
            <a:spLocks noChangeArrowheads="1"/>
          </p:cNvSpPr>
          <p:nvPr/>
        </p:nvSpPr>
        <p:spPr bwMode="auto">
          <a:xfrm>
            <a:off x="1296447" y="5267857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1436148" y="5267857"/>
            <a:ext cx="322262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48" name="Text Box 10"/>
          <p:cNvSpPr txBox="1">
            <a:spLocks noChangeArrowheads="1"/>
          </p:cNvSpPr>
          <p:nvPr/>
        </p:nvSpPr>
        <p:spPr bwMode="auto">
          <a:xfrm>
            <a:off x="1597279" y="5267857"/>
            <a:ext cx="322262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1618743" y="5252650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0" name="Text Box 11"/>
          <p:cNvSpPr txBox="1">
            <a:spLocks noChangeArrowheads="1"/>
          </p:cNvSpPr>
          <p:nvPr/>
        </p:nvSpPr>
        <p:spPr bwMode="auto">
          <a:xfrm>
            <a:off x="1802372" y="5273115"/>
            <a:ext cx="322262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1" name="Text Box 14"/>
          <p:cNvSpPr txBox="1">
            <a:spLocks noChangeArrowheads="1"/>
          </p:cNvSpPr>
          <p:nvPr/>
        </p:nvSpPr>
        <p:spPr bwMode="auto">
          <a:xfrm>
            <a:off x="2008441" y="5265096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2" name="Text Box 12"/>
          <p:cNvSpPr txBox="1">
            <a:spLocks noChangeArrowheads="1"/>
          </p:cNvSpPr>
          <p:nvPr/>
        </p:nvSpPr>
        <p:spPr bwMode="auto">
          <a:xfrm>
            <a:off x="2169633" y="5276744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3" name="Text Box 15"/>
          <p:cNvSpPr txBox="1">
            <a:spLocks noChangeArrowheads="1"/>
          </p:cNvSpPr>
          <p:nvPr/>
        </p:nvSpPr>
        <p:spPr bwMode="auto">
          <a:xfrm>
            <a:off x="2638679" y="5276744"/>
            <a:ext cx="322262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4" name="Text Box 13"/>
          <p:cNvSpPr txBox="1">
            <a:spLocks noChangeArrowheads="1"/>
          </p:cNvSpPr>
          <p:nvPr/>
        </p:nvSpPr>
        <p:spPr bwMode="auto">
          <a:xfrm>
            <a:off x="2700591" y="5273115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1861551" y="5280920"/>
            <a:ext cx="331787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56" name="Text Box 5"/>
          <p:cNvSpPr txBox="1">
            <a:spLocks noChangeArrowheads="1"/>
          </p:cNvSpPr>
          <p:nvPr/>
        </p:nvSpPr>
        <p:spPr bwMode="auto">
          <a:xfrm>
            <a:off x="2243865" y="5269968"/>
            <a:ext cx="331788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57" name="Text Box 19"/>
          <p:cNvSpPr txBox="1">
            <a:spLocks noChangeArrowheads="1"/>
          </p:cNvSpPr>
          <p:nvPr/>
        </p:nvSpPr>
        <p:spPr bwMode="auto">
          <a:xfrm>
            <a:off x="2279950" y="5272038"/>
            <a:ext cx="331788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58" name="Text Box 20"/>
          <p:cNvSpPr txBox="1">
            <a:spLocks noChangeArrowheads="1"/>
          </p:cNvSpPr>
          <p:nvPr/>
        </p:nvSpPr>
        <p:spPr bwMode="auto">
          <a:xfrm>
            <a:off x="2541501" y="5281815"/>
            <a:ext cx="331788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59" name="Text Box 21"/>
          <p:cNvSpPr txBox="1">
            <a:spLocks noChangeArrowheads="1"/>
          </p:cNvSpPr>
          <p:nvPr/>
        </p:nvSpPr>
        <p:spPr bwMode="auto">
          <a:xfrm>
            <a:off x="2699563" y="5276575"/>
            <a:ext cx="331788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60" name="Text Box 23"/>
          <p:cNvSpPr txBox="1">
            <a:spLocks noChangeArrowheads="1"/>
          </p:cNvSpPr>
          <p:nvPr/>
        </p:nvSpPr>
        <p:spPr bwMode="auto">
          <a:xfrm>
            <a:off x="3038282" y="5268018"/>
            <a:ext cx="331788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61" name="Text Box 23"/>
          <p:cNvSpPr txBox="1">
            <a:spLocks noChangeArrowheads="1"/>
          </p:cNvSpPr>
          <p:nvPr/>
        </p:nvSpPr>
        <p:spPr bwMode="auto">
          <a:xfrm>
            <a:off x="3047860" y="5268018"/>
            <a:ext cx="331788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62" name="Text Box 23"/>
          <p:cNvSpPr txBox="1">
            <a:spLocks noChangeArrowheads="1"/>
          </p:cNvSpPr>
          <p:nvPr/>
        </p:nvSpPr>
        <p:spPr bwMode="auto">
          <a:xfrm>
            <a:off x="3093971" y="5266447"/>
            <a:ext cx="331788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3259865" y="5268018"/>
            <a:ext cx="331787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64" name="Text Box 27"/>
          <p:cNvSpPr txBox="1">
            <a:spLocks noChangeArrowheads="1"/>
          </p:cNvSpPr>
          <p:nvPr/>
        </p:nvSpPr>
        <p:spPr bwMode="auto">
          <a:xfrm>
            <a:off x="3456494" y="5268018"/>
            <a:ext cx="331788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65" name="Text Box 26"/>
          <p:cNvSpPr txBox="1">
            <a:spLocks noChangeArrowheads="1"/>
          </p:cNvSpPr>
          <p:nvPr/>
        </p:nvSpPr>
        <p:spPr bwMode="auto">
          <a:xfrm>
            <a:off x="3599623" y="5268018"/>
            <a:ext cx="331788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cxnSp>
        <p:nvCxnSpPr>
          <p:cNvPr id="69" name="Straight Connector 68"/>
          <p:cNvCxnSpPr/>
          <p:nvPr/>
        </p:nvCxnSpPr>
        <p:spPr bwMode="auto">
          <a:xfrm flipV="1">
            <a:off x="6151562" y="3759200"/>
            <a:ext cx="2808715" cy="2408436"/>
          </a:xfrm>
          <a:prstGeom prst="line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800600" y="2819400"/>
            <a:ext cx="3625850" cy="2606675"/>
          </a:xfrm>
          <a:prstGeom prst="rect">
            <a:avLst/>
          </a:prstGeom>
          <a:noFill/>
          <a:ln w="952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5526087" y="3606800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6481762" y="3597275"/>
            <a:ext cx="331788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73" name="Text Box 6"/>
          <p:cNvSpPr txBox="1">
            <a:spLocks noChangeArrowheads="1"/>
          </p:cNvSpPr>
          <p:nvPr/>
        </p:nvSpPr>
        <p:spPr bwMode="auto">
          <a:xfrm>
            <a:off x="5872162" y="4100513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5367337" y="3817938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75" name="Text Box 8"/>
          <p:cNvSpPr txBox="1">
            <a:spLocks noChangeArrowheads="1"/>
          </p:cNvSpPr>
          <p:nvPr/>
        </p:nvSpPr>
        <p:spPr bwMode="auto">
          <a:xfrm>
            <a:off x="5283200" y="4165600"/>
            <a:ext cx="322262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4978400" y="3346450"/>
            <a:ext cx="322262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77" name="Text Box 10"/>
          <p:cNvSpPr txBox="1">
            <a:spLocks noChangeArrowheads="1"/>
          </p:cNvSpPr>
          <p:nvPr/>
        </p:nvSpPr>
        <p:spPr bwMode="auto">
          <a:xfrm>
            <a:off x="5829300" y="4418013"/>
            <a:ext cx="322262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78" name="Text Box 11"/>
          <p:cNvSpPr txBox="1">
            <a:spLocks noChangeArrowheads="1"/>
          </p:cNvSpPr>
          <p:nvPr/>
        </p:nvSpPr>
        <p:spPr bwMode="auto">
          <a:xfrm>
            <a:off x="6061075" y="3503613"/>
            <a:ext cx="322262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79" name="Text Box 12"/>
          <p:cNvSpPr txBox="1">
            <a:spLocks noChangeArrowheads="1"/>
          </p:cNvSpPr>
          <p:nvPr/>
        </p:nvSpPr>
        <p:spPr bwMode="auto">
          <a:xfrm>
            <a:off x="6418262" y="4143375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80" name="Text Box 13"/>
          <p:cNvSpPr txBox="1">
            <a:spLocks noChangeArrowheads="1"/>
          </p:cNvSpPr>
          <p:nvPr/>
        </p:nvSpPr>
        <p:spPr bwMode="auto">
          <a:xfrm>
            <a:off x="6923087" y="4103688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81" name="Text Box 14"/>
          <p:cNvSpPr txBox="1">
            <a:spLocks noChangeArrowheads="1"/>
          </p:cNvSpPr>
          <p:nvPr/>
        </p:nvSpPr>
        <p:spPr bwMode="auto">
          <a:xfrm>
            <a:off x="6240462" y="4502150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82" name="Text Box 15"/>
          <p:cNvSpPr txBox="1">
            <a:spLocks noChangeArrowheads="1"/>
          </p:cNvSpPr>
          <p:nvPr/>
        </p:nvSpPr>
        <p:spPr bwMode="auto">
          <a:xfrm>
            <a:off x="6870700" y="4584700"/>
            <a:ext cx="322262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83" name="Text Box 16"/>
          <p:cNvSpPr txBox="1">
            <a:spLocks noChangeArrowheads="1"/>
          </p:cNvSpPr>
          <p:nvPr/>
        </p:nvSpPr>
        <p:spPr bwMode="auto">
          <a:xfrm>
            <a:off x="5756275" y="3124200"/>
            <a:ext cx="322262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84" name="Text Box 17"/>
          <p:cNvSpPr txBox="1">
            <a:spLocks noChangeArrowheads="1"/>
          </p:cNvSpPr>
          <p:nvPr/>
        </p:nvSpPr>
        <p:spPr bwMode="auto">
          <a:xfrm>
            <a:off x="6345237" y="3124200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85" name="Text Box 18"/>
          <p:cNvSpPr txBox="1">
            <a:spLocks noChangeArrowheads="1"/>
          </p:cNvSpPr>
          <p:nvPr/>
        </p:nvSpPr>
        <p:spPr bwMode="auto">
          <a:xfrm>
            <a:off x="6156325" y="3871913"/>
            <a:ext cx="331787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86" name="Text Box 19"/>
          <p:cNvSpPr txBox="1">
            <a:spLocks noChangeArrowheads="1"/>
          </p:cNvSpPr>
          <p:nvPr/>
        </p:nvSpPr>
        <p:spPr bwMode="auto">
          <a:xfrm>
            <a:off x="6586537" y="3849688"/>
            <a:ext cx="331788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87" name="Text Box 20"/>
          <p:cNvSpPr txBox="1">
            <a:spLocks noChangeArrowheads="1"/>
          </p:cNvSpPr>
          <p:nvPr/>
        </p:nvSpPr>
        <p:spPr bwMode="auto">
          <a:xfrm>
            <a:off x="6827837" y="3187700"/>
            <a:ext cx="331788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88" name="Text Box 21"/>
          <p:cNvSpPr txBox="1">
            <a:spLocks noChangeArrowheads="1"/>
          </p:cNvSpPr>
          <p:nvPr/>
        </p:nvSpPr>
        <p:spPr bwMode="auto">
          <a:xfrm>
            <a:off x="6923087" y="3502025"/>
            <a:ext cx="331788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89" name="Text Box 22"/>
          <p:cNvSpPr txBox="1">
            <a:spLocks noChangeArrowheads="1"/>
          </p:cNvSpPr>
          <p:nvPr/>
        </p:nvSpPr>
        <p:spPr bwMode="auto">
          <a:xfrm>
            <a:off x="7375525" y="4059238"/>
            <a:ext cx="331787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90" name="Text Box 23"/>
          <p:cNvSpPr txBox="1">
            <a:spLocks noChangeArrowheads="1"/>
          </p:cNvSpPr>
          <p:nvPr/>
        </p:nvSpPr>
        <p:spPr bwMode="auto">
          <a:xfrm>
            <a:off x="7269162" y="4521200"/>
            <a:ext cx="331788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91" name="Text Box 24"/>
          <p:cNvSpPr txBox="1">
            <a:spLocks noChangeArrowheads="1"/>
          </p:cNvSpPr>
          <p:nvPr/>
        </p:nvSpPr>
        <p:spPr bwMode="auto">
          <a:xfrm>
            <a:off x="7364412" y="3638550"/>
            <a:ext cx="331788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92" name="Text Box 25"/>
          <p:cNvSpPr txBox="1">
            <a:spLocks noChangeArrowheads="1"/>
          </p:cNvSpPr>
          <p:nvPr/>
        </p:nvSpPr>
        <p:spPr bwMode="auto">
          <a:xfrm>
            <a:off x="7553325" y="3051175"/>
            <a:ext cx="331787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93" name="Text Box 26"/>
          <p:cNvSpPr txBox="1">
            <a:spLocks noChangeArrowheads="1"/>
          </p:cNvSpPr>
          <p:nvPr/>
        </p:nvSpPr>
        <p:spPr bwMode="auto">
          <a:xfrm>
            <a:off x="7847012" y="3630613"/>
            <a:ext cx="331788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94" name="Text Box 27"/>
          <p:cNvSpPr txBox="1">
            <a:spLocks noChangeArrowheads="1"/>
          </p:cNvSpPr>
          <p:nvPr/>
        </p:nvSpPr>
        <p:spPr bwMode="auto">
          <a:xfrm>
            <a:off x="7710487" y="4197350"/>
            <a:ext cx="331788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95" name="Text Box 28"/>
          <p:cNvSpPr txBox="1">
            <a:spLocks noChangeArrowheads="1"/>
          </p:cNvSpPr>
          <p:nvPr/>
        </p:nvSpPr>
        <p:spPr bwMode="auto">
          <a:xfrm>
            <a:off x="5513387" y="4776788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99" name="Text Box 9"/>
          <p:cNvSpPr txBox="1">
            <a:spLocks noChangeArrowheads="1"/>
          </p:cNvSpPr>
          <p:nvPr/>
        </p:nvSpPr>
        <p:spPr bwMode="auto">
          <a:xfrm>
            <a:off x="6376597" y="5696473"/>
            <a:ext cx="322262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103" name="Text Box 6"/>
          <p:cNvSpPr txBox="1">
            <a:spLocks noChangeArrowheads="1"/>
          </p:cNvSpPr>
          <p:nvPr/>
        </p:nvSpPr>
        <p:spPr bwMode="auto">
          <a:xfrm>
            <a:off x="6565099" y="5539355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7777266" y="3262313"/>
            <a:ext cx="772332" cy="841375"/>
          </a:xfrm>
          <a:prstGeom prst="line">
            <a:avLst/>
          </a:prstGeom>
          <a:noFill/>
          <a:ln w="12700" cap="sq" cmpd="sng" algn="ctr">
            <a:solidFill>
              <a:schemeClr val="tx1"/>
            </a:solidFill>
            <a:prstDash val="dash"/>
            <a:round/>
            <a:headEnd type="none" w="sm" len="sm"/>
            <a:tailEnd type="none" w="lg" len="lg"/>
          </a:ln>
          <a:effectLst/>
        </p:spPr>
      </p:cxnSp>
      <p:cxnSp>
        <p:nvCxnSpPr>
          <p:cNvPr id="126" name="Straight Connector 125"/>
          <p:cNvCxnSpPr/>
          <p:nvPr/>
        </p:nvCxnSpPr>
        <p:spPr bwMode="auto">
          <a:xfrm>
            <a:off x="5765396" y="5007498"/>
            <a:ext cx="772332" cy="841375"/>
          </a:xfrm>
          <a:prstGeom prst="line">
            <a:avLst/>
          </a:prstGeom>
          <a:noFill/>
          <a:ln w="12700" cap="sq" cmpd="sng" algn="ctr">
            <a:solidFill>
              <a:schemeClr val="tx1"/>
            </a:solidFill>
            <a:prstDash val="dash"/>
            <a:round/>
            <a:headEnd type="none" w="sm" len="sm"/>
            <a:tailEnd type="none" w="lg" len="lg"/>
          </a:ln>
          <a:effectLst/>
        </p:spPr>
      </p:cxnSp>
      <p:sp>
        <p:nvSpPr>
          <p:cNvPr id="127" name="Text Box 6"/>
          <p:cNvSpPr txBox="1">
            <a:spLocks noChangeArrowheads="1"/>
          </p:cNvSpPr>
          <p:nvPr/>
        </p:nvSpPr>
        <p:spPr bwMode="auto">
          <a:xfrm>
            <a:off x="6666705" y="5431679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128" name="Text Box 6"/>
          <p:cNvSpPr txBox="1">
            <a:spLocks noChangeArrowheads="1"/>
          </p:cNvSpPr>
          <p:nvPr/>
        </p:nvSpPr>
        <p:spPr bwMode="auto">
          <a:xfrm>
            <a:off x="6698859" y="5386955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129" name="Text Box 6"/>
          <p:cNvSpPr txBox="1">
            <a:spLocks noChangeArrowheads="1"/>
          </p:cNvSpPr>
          <p:nvPr/>
        </p:nvSpPr>
        <p:spPr bwMode="auto">
          <a:xfrm>
            <a:off x="6825602" y="5319509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130" name="Text Box 6"/>
          <p:cNvSpPr txBox="1">
            <a:spLocks noChangeArrowheads="1"/>
          </p:cNvSpPr>
          <p:nvPr/>
        </p:nvSpPr>
        <p:spPr bwMode="auto">
          <a:xfrm>
            <a:off x="6881887" y="5257451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131" name="Text Box 6"/>
          <p:cNvSpPr txBox="1">
            <a:spLocks noChangeArrowheads="1"/>
          </p:cNvSpPr>
          <p:nvPr/>
        </p:nvSpPr>
        <p:spPr bwMode="auto">
          <a:xfrm>
            <a:off x="7320015" y="4889500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132" name="Text Box 6"/>
          <p:cNvSpPr txBox="1">
            <a:spLocks noChangeArrowheads="1"/>
          </p:cNvSpPr>
          <p:nvPr/>
        </p:nvSpPr>
        <p:spPr bwMode="auto">
          <a:xfrm>
            <a:off x="7258930" y="4929188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133" name="Text Box 6"/>
          <p:cNvSpPr txBox="1">
            <a:spLocks noChangeArrowheads="1"/>
          </p:cNvSpPr>
          <p:nvPr/>
        </p:nvSpPr>
        <p:spPr bwMode="auto">
          <a:xfrm>
            <a:off x="7245350" y="4965168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134" name="Text Box 6"/>
          <p:cNvSpPr txBox="1">
            <a:spLocks noChangeArrowheads="1"/>
          </p:cNvSpPr>
          <p:nvPr/>
        </p:nvSpPr>
        <p:spPr bwMode="auto">
          <a:xfrm>
            <a:off x="7158884" y="5020089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135" name="Text Box 6"/>
          <p:cNvSpPr txBox="1">
            <a:spLocks noChangeArrowheads="1"/>
          </p:cNvSpPr>
          <p:nvPr/>
        </p:nvSpPr>
        <p:spPr bwMode="auto">
          <a:xfrm>
            <a:off x="7530306" y="4683301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136" name="Text Box 6"/>
          <p:cNvSpPr txBox="1">
            <a:spLocks noChangeArrowheads="1"/>
          </p:cNvSpPr>
          <p:nvPr/>
        </p:nvSpPr>
        <p:spPr bwMode="auto">
          <a:xfrm>
            <a:off x="7672641" y="4564595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119" name="Text Box 26"/>
          <p:cNvSpPr txBox="1">
            <a:spLocks noChangeArrowheads="1"/>
          </p:cNvSpPr>
          <p:nvPr/>
        </p:nvSpPr>
        <p:spPr bwMode="auto">
          <a:xfrm>
            <a:off x="7269162" y="4940649"/>
            <a:ext cx="331788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137" name="Text Box 26"/>
          <p:cNvSpPr txBox="1">
            <a:spLocks noChangeArrowheads="1"/>
          </p:cNvSpPr>
          <p:nvPr/>
        </p:nvSpPr>
        <p:spPr bwMode="auto">
          <a:xfrm>
            <a:off x="7454900" y="4767993"/>
            <a:ext cx="331788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138" name="Text Box 26"/>
          <p:cNvSpPr txBox="1">
            <a:spLocks noChangeArrowheads="1"/>
          </p:cNvSpPr>
          <p:nvPr/>
        </p:nvSpPr>
        <p:spPr bwMode="auto">
          <a:xfrm>
            <a:off x="7517235" y="4715506"/>
            <a:ext cx="403965" cy="307777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139" name="Text Box 26"/>
          <p:cNvSpPr txBox="1">
            <a:spLocks noChangeArrowheads="1"/>
          </p:cNvSpPr>
          <p:nvPr/>
        </p:nvSpPr>
        <p:spPr bwMode="auto">
          <a:xfrm>
            <a:off x="7604072" y="4639836"/>
            <a:ext cx="403965" cy="307777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140" name="Text Box 26"/>
          <p:cNvSpPr txBox="1">
            <a:spLocks noChangeArrowheads="1"/>
          </p:cNvSpPr>
          <p:nvPr/>
        </p:nvSpPr>
        <p:spPr bwMode="auto">
          <a:xfrm>
            <a:off x="7823234" y="4448735"/>
            <a:ext cx="403965" cy="307777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141" name="Text Box 26"/>
          <p:cNvSpPr txBox="1">
            <a:spLocks noChangeArrowheads="1"/>
          </p:cNvSpPr>
          <p:nvPr/>
        </p:nvSpPr>
        <p:spPr bwMode="auto">
          <a:xfrm>
            <a:off x="7852569" y="4402670"/>
            <a:ext cx="403965" cy="307777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142" name="Text Box 26"/>
          <p:cNvSpPr txBox="1">
            <a:spLocks noChangeArrowheads="1"/>
          </p:cNvSpPr>
          <p:nvPr/>
        </p:nvSpPr>
        <p:spPr bwMode="auto">
          <a:xfrm>
            <a:off x="7895984" y="4381741"/>
            <a:ext cx="403965" cy="307777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143" name="Text Box 26"/>
          <p:cNvSpPr txBox="1">
            <a:spLocks noChangeArrowheads="1"/>
          </p:cNvSpPr>
          <p:nvPr/>
        </p:nvSpPr>
        <p:spPr bwMode="auto">
          <a:xfrm>
            <a:off x="7961449" y="4333115"/>
            <a:ext cx="403965" cy="307777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144" name="Text Box 26"/>
          <p:cNvSpPr txBox="1">
            <a:spLocks noChangeArrowheads="1"/>
          </p:cNvSpPr>
          <p:nvPr/>
        </p:nvSpPr>
        <p:spPr bwMode="auto">
          <a:xfrm>
            <a:off x="8037392" y="4264124"/>
            <a:ext cx="403965" cy="307777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145" name="Text Box 26"/>
          <p:cNvSpPr txBox="1">
            <a:spLocks noChangeArrowheads="1"/>
          </p:cNvSpPr>
          <p:nvPr/>
        </p:nvSpPr>
        <p:spPr bwMode="auto">
          <a:xfrm>
            <a:off x="8251317" y="4059238"/>
            <a:ext cx="403965" cy="307777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146" name="Text Box 26"/>
          <p:cNvSpPr txBox="1">
            <a:spLocks noChangeArrowheads="1"/>
          </p:cNvSpPr>
          <p:nvPr/>
        </p:nvSpPr>
        <p:spPr bwMode="auto">
          <a:xfrm>
            <a:off x="8365414" y="3960904"/>
            <a:ext cx="403965" cy="307777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147" name="Text Box 6"/>
          <p:cNvSpPr txBox="1">
            <a:spLocks noChangeArrowheads="1"/>
          </p:cNvSpPr>
          <p:nvPr/>
        </p:nvSpPr>
        <p:spPr bwMode="auto">
          <a:xfrm>
            <a:off x="6537727" y="5548341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148" name="Text Box 30"/>
          <p:cNvSpPr txBox="1">
            <a:spLocks noChangeArrowheads="1"/>
          </p:cNvSpPr>
          <p:nvPr/>
        </p:nvSpPr>
        <p:spPr bwMode="auto">
          <a:xfrm>
            <a:off x="3153471" y="5398032"/>
            <a:ext cx="1114408" cy="369332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9" name="Text Box 30"/>
          <p:cNvSpPr txBox="1">
            <a:spLocks noChangeArrowheads="1"/>
          </p:cNvSpPr>
          <p:nvPr/>
        </p:nvSpPr>
        <p:spPr bwMode="auto">
          <a:xfrm rot="16200000">
            <a:off x="-173291" y="3077647"/>
            <a:ext cx="1114408" cy="369332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0" name="Text Box 30"/>
          <p:cNvSpPr txBox="1">
            <a:spLocks noChangeArrowheads="1"/>
          </p:cNvSpPr>
          <p:nvPr/>
        </p:nvSpPr>
        <p:spPr bwMode="auto">
          <a:xfrm>
            <a:off x="678397" y="2167251"/>
            <a:ext cx="3191899" cy="646331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the data on to a subset of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features.</a:t>
            </a:r>
          </a:p>
        </p:txBody>
      </p:sp>
      <p:sp>
        <p:nvSpPr>
          <p:cNvPr id="151" name="Text Box 30"/>
          <p:cNvSpPr txBox="1">
            <a:spLocks noChangeArrowheads="1"/>
          </p:cNvSpPr>
          <p:nvPr/>
        </p:nvSpPr>
        <p:spPr bwMode="auto">
          <a:xfrm>
            <a:off x="4896702" y="1769167"/>
            <a:ext cx="2187458" cy="369332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Subspace Projection</a:t>
            </a:r>
          </a:p>
        </p:txBody>
      </p:sp>
      <p:sp>
        <p:nvSpPr>
          <p:cNvPr id="152" name="Text Box 30"/>
          <p:cNvSpPr txBox="1">
            <a:spLocks noChangeArrowheads="1"/>
          </p:cNvSpPr>
          <p:nvPr/>
        </p:nvSpPr>
        <p:spPr bwMode="auto">
          <a:xfrm>
            <a:off x="4889335" y="2167251"/>
            <a:ext cx="3448380" cy="646331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the data on to a subspace of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feature space (e.g., PCA).</a:t>
            </a:r>
          </a:p>
        </p:txBody>
      </p:sp>
      <p:sp>
        <p:nvSpPr>
          <p:cNvPr id="114" name="Text Box 30">
            <a:extLst>
              <a:ext uri="{FF2B5EF4-FFF2-40B4-BE49-F238E27FC236}">
                <a16:creationId xmlns:a16="http://schemas.microsoft.com/office/drawing/2014/main" id="{12FFE586-65CB-40DF-92AE-C87A834AB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0930" y="5359142"/>
            <a:ext cx="1114408" cy="369332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5" name="Text Box 30">
            <a:extLst>
              <a:ext uri="{FF2B5EF4-FFF2-40B4-BE49-F238E27FC236}">
                <a16:creationId xmlns:a16="http://schemas.microsoft.com/office/drawing/2014/main" id="{D8EBE1A8-BF10-40BC-9E68-AD434615043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073505" y="3094961"/>
            <a:ext cx="1114408" cy="369332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3DE21C9-04B9-4A8D-92BD-77C858FC99F9}"/>
              </a:ext>
            </a:extLst>
          </p:cNvPr>
          <p:cNvSpPr txBox="1"/>
          <p:nvPr/>
        </p:nvSpPr>
        <p:spPr>
          <a:xfrm>
            <a:off x="617450" y="6023743"/>
            <a:ext cx="4469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Nice tutorial on dimensionality reduction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0683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000036"/>
          </a:solidFill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15762</TotalTime>
  <Words>2477</Words>
  <Application>Microsoft Office PowerPoint</Application>
  <PresentationFormat>On-screen Show (4:3)</PresentationFormat>
  <Paragraphs>472</Paragraphs>
  <Slides>28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宋体</vt:lpstr>
      <vt:lpstr>Arial</vt:lpstr>
      <vt:lpstr>Arial Black</vt:lpstr>
      <vt:lpstr>Arial Narrow</vt:lpstr>
      <vt:lpstr>Calibri</vt:lpstr>
      <vt:lpstr>Lucida Calligraphy</vt:lpstr>
      <vt:lpstr>Lucida Handwriting</vt:lpstr>
      <vt:lpstr>Symbol</vt:lpstr>
      <vt:lpstr>Times New Roman</vt:lpstr>
      <vt:lpstr>Verdana</vt:lpstr>
      <vt:lpstr>Wingdings</vt:lpstr>
      <vt:lpstr>Office Theme</vt:lpstr>
      <vt:lpstr>Custom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Minai</dc:creator>
  <cp:lastModifiedBy>Ali Minai</cp:lastModifiedBy>
  <cp:revision>339</cp:revision>
  <dcterms:created xsi:type="dcterms:W3CDTF">2011-04-28T18:00:49Z</dcterms:created>
  <dcterms:modified xsi:type="dcterms:W3CDTF">2022-09-14T04:24:56Z</dcterms:modified>
</cp:coreProperties>
</file>