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1" r:id="rId2"/>
  </p:sldMasterIdLst>
  <p:notesMasterIdLst>
    <p:notesMasterId r:id="rId56"/>
  </p:notesMasterIdLst>
  <p:sldIdLst>
    <p:sldId id="506" r:id="rId3"/>
    <p:sldId id="920" r:id="rId4"/>
    <p:sldId id="968" r:id="rId5"/>
    <p:sldId id="921" r:id="rId6"/>
    <p:sldId id="922" r:id="rId7"/>
    <p:sldId id="923" r:id="rId8"/>
    <p:sldId id="935" r:id="rId9"/>
    <p:sldId id="937" r:id="rId10"/>
    <p:sldId id="940" r:id="rId11"/>
    <p:sldId id="925" r:id="rId12"/>
    <p:sldId id="970" r:id="rId13"/>
    <p:sldId id="926" r:id="rId14"/>
    <p:sldId id="969" r:id="rId15"/>
    <p:sldId id="927" r:id="rId16"/>
    <p:sldId id="967" r:id="rId17"/>
    <p:sldId id="928" r:id="rId18"/>
    <p:sldId id="929" r:id="rId19"/>
    <p:sldId id="930" r:id="rId20"/>
    <p:sldId id="931" r:id="rId21"/>
    <p:sldId id="924" r:id="rId22"/>
    <p:sldId id="971" r:id="rId23"/>
    <p:sldId id="950" r:id="rId24"/>
    <p:sldId id="951" r:id="rId25"/>
    <p:sldId id="946" r:id="rId26"/>
    <p:sldId id="964" r:id="rId27"/>
    <p:sldId id="947" r:id="rId28"/>
    <p:sldId id="948" r:id="rId29"/>
    <p:sldId id="972" r:id="rId30"/>
    <p:sldId id="904" r:id="rId31"/>
    <p:sldId id="952" r:id="rId32"/>
    <p:sldId id="953" r:id="rId33"/>
    <p:sldId id="954" r:id="rId34"/>
    <p:sldId id="955" r:id="rId35"/>
    <p:sldId id="956" r:id="rId36"/>
    <p:sldId id="957" r:id="rId37"/>
    <p:sldId id="958" r:id="rId38"/>
    <p:sldId id="959" r:id="rId39"/>
    <p:sldId id="960" r:id="rId40"/>
    <p:sldId id="961" r:id="rId41"/>
    <p:sldId id="962" r:id="rId42"/>
    <p:sldId id="963" r:id="rId43"/>
    <p:sldId id="973" r:id="rId44"/>
    <p:sldId id="942" r:id="rId45"/>
    <p:sldId id="943" r:id="rId46"/>
    <p:sldId id="974" r:id="rId47"/>
    <p:sldId id="449" r:id="rId48"/>
    <p:sldId id="522" r:id="rId49"/>
    <p:sldId id="827" r:id="rId50"/>
    <p:sldId id="944" r:id="rId51"/>
    <p:sldId id="524" r:id="rId52"/>
    <p:sldId id="525" r:id="rId53"/>
    <p:sldId id="526" r:id="rId54"/>
    <p:sldId id="945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99FFCC"/>
    <a:srgbClr val="FF33CC"/>
    <a:srgbClr val="CC0099"/>
    <a:srgbClr val="0000CC"/>
    <a:srgbClr val="008000"/>
    <a:srgbClr val="000000"/>
    <a:srgbClr val="660033"/>
    <a:srgbClr val="00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129" autoAdjust="0"/>
  </p:normalViewPr>
  <p:slideViewPr>
    <p:cSldViewPr snapToGrid="0"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7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29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5BFA6-F044-48F3-8C58-7242159ED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8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30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9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31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2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2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72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35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45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36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0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37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3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38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39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4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40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29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43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44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C0F15-4CD6-49EC-9292-9FF8D91BDCCA}" type="slidenum">
              <a:rPr lang="en-US"/>
              <a:pPr/>
              <a:t>46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7790E-A84D-4B50-98EE-80CD69F44B6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1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48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3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6FDE3-9A77-4AC5-9641-16CAAAAF562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5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02830-4B1D-4AE9-807C-E4ED372195F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38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89BBA-F8A9-421C-8F37-99138374957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7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41543-2FC6-40FA-B1BE-22B23DF4A4E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5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41543-2FC6-40FA-B1BE-22B23DF4A4E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5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2246B-C1CA-4EA8-BA1F-F6CC90418440}" type="slidenum">
              <a:rPr lang="en-US"/>
              <a:pPr/>
              <a:t>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D81EB-0A1D-4CE1-8F98-A8EB1CF68467}" type="slidenum">
              <a:rPr lang="en-US"/>
              <a:pPr/>
              <a:t>8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46616-A673-439E-8EE4-D6DD306CDB0B}" type="slidenum">
              <a:rPr lang="en-US"/>
              <a:pPr/>
              <a:t>9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6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Science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233078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9429" y="990600"/>
            <a:ext cx="9132354" cy="53888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9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5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53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8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3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Minai 2022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07150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 Systems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1779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1407024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1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52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7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C338-B5B2-492C-8706-2C43A7098AA7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_UC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forUC08_96_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135F6-E23D-427A-A105-7C96F920635E}"/>
              </a:ext>
            </a:extLst>
          </p:cNvPr>
          <p:cNvSpPr txBox="1"/>
          <p:nvPr userDrawn="1"/>
        </p:nvSpPr>
        <p:spPr>
          <a:xfrm>
            <a:off x="7696200" y="26638"/>
            <a:ext cx="134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0606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0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64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7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62407"/>
            <a:ext cx="746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Lecture 4</a:t>
            </a: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Classification</a:t>
            </a:r>
          </a:p>
          <a:p>
            <a:pPr algn="ctr" defTabSz="4703200" eaLnBrk="0" hangingPunct="0"/>
            <a:endParaRPr lang="en-US" altLang="zh-CN" sz="2800" i="1" dirty="0">
              <a:latin typeface="Verdana" pitchFamily="34" charset="0"/>
              <a:ea typeface="宋体" charset="-122"/>
            </a:endParaRPr>
          </a:p>
          <a:p>
            <a:endParaRPr lang="en-US" dirty="0"/>
          </a:p>
        </p:txBody>
      </p:sp>
      <p:pic>
        <p:nvPicPr>
          <p:cNvPr id="3" name="Picture 2" descr="crea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872" y="4753970"/>
            <a:ext cx="3169198" cy="2377241"/>
          </a:xfrm>
          <a:prstGeom prst="rect">
            <a:avLst/>
          </a:prstGeom>
          <a:noFill/>
        </p:spPr>
      </p:pic>
      <p:pic>
        <p:nvPicPr>
          <p:cNvPr id="4" name="Picture 5" descr="crea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-29688" y="2000686"/>
            <a:ext cx="2362200" cy="1739092"/>
          </a:xfrm>
          <a:prstGeom prst="rect">
            <a:avLst/>
          </a:prstGeom>
          <a:noFill/>
        </p:spPr>
      </p:pic>
      <p:pic>
        <p:nvPicPr>
          <p:cNvPr id="6" name="Picture 4" descr="creature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741" y="4724400"/>
            <a:ext cx="3124200" cy="2133600"/>
          </a:xfrm>
          <a:prstGeom prst="rect">
            <a:avLst/>
          </a:prstGeom>
          <a:noFill/>
        </p:spPr>
      </p:pic>
      <p:pic>
        <p:nvPicPr>
          <p:cNvPr id="7" name="Picture 7" descr="creature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030374"/>
            <a:ext cx="2590800" cy="128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85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89069" y="791928"/>
            <a:ext cx="5178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400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Quality of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538" y="1473847"/>
            <a:ext cx="8641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performance of a classifier must account for two important factors: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novel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size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503" y="2677852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is checked by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503" y="3280484"/>
            <a:ext cx="6951455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 of labeled data is divided into three sets: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train the classifier.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check generalization 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generalization 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503" y="5041339"/>
            <a:ext cx="7552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 Validation and Test Sets are smaller than the Training Set,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especially if data is scarce.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503" y="5969479"/>
            <a:ext cx="7696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methods such as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used in many cases.</a:t>
            </a:r>
          </a:p>
        </p:txBody>
      </p:sp>
    </p:spTree>
    <p:extLst>
      <p:ext uri="{BB962C8B-B14F-4D97-AF65-F5344CB8AC3E}">
        <p14:creationId xmlns:p14="http://schemas.microsoft.com/office/powerpoint/2010/main" val="1916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74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876" y="1592645"/>
            <a:ext cx="6526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 Labeled data from two classes 0 (NO) and 1 (YES)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2) 0/1 labels assigned by a classifier to each data point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50543"/>
              </p:ext>
            </p:extLst>
          </p:nvPr>
        </p:nvGraphicFramePr>
        <p:xfrm>
          <a:off x="5922925" y="4286696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03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2925" y="4286696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31392"/>
              </p:ext>
            </p:extLst>
          </p:nvPr>
        </p:nvGraphicFramePr>
        <p:xfrm>
          <a:off x="777988" y="2874570"/>
          <a:ext cx="375448" cy="15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034" name="Equation" r:id="rId5" imgW="241200" imgH="990360" progId="Equation.3">
                  <p:embed/>
                </p:oleObj>
              </mc:Choice>
              <mc:Fallback>
                <p:oleObj name="Equation" r:id="rId5" imgW="241200" imgH="99036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988" y="2874570"/>
                        <a:ext cx="375448" cy="15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3436" y="2916084"/>
            <a:ext cx="695607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Number of correct 0 outputs –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Number of correct 1 outputs –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Number of 1 outputs that should have been 0 –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Number of 0 outputs that should have been 1 –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2528" y="4666986"/>
            <a:ext cx="7289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four quantities can be used to define performance metrics for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classifier.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77157CA-A505-43F4-8E76-3DC64199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595" y="852659"/>
            <a:ext cx="5812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400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308598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536" y="1530868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 of positives identified.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967844"/>
              </p:ext>
            </p:extLst>
          </p:nvPr>
        </p:nvGraphicFramePr>
        <p:xfrm>
          <a:off x="1743075" y="2039938"/>
          <a:ext cx="62198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564" name="Equation" r:id="rId3" imgW="4622760" imgH="431640" progId="Equation.DSMT4">
                  <p:embed/>
                </p:oleObj>
              </mc:Choice>
              <mc:Fallback>
                <p:oleObj name="Equation" r:id="rId3" imgW="462276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3075" y="2039938"/>
                        <a:ext cx="6219825" cy="5730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643258"/>
              </p:ext>
            </p:extLst>
          </p:nvPr>
        </p:nvGraphicFramePr>
        <p:xfrm>
          <a:off x="1499419" y="4459663"/>
          <a:ext cx="68913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565" name="Equation" r:id="rId5" imgW="5041800" imgH="431640" progId="Equation.DSMT4">
                  <p:embed/>
                </p:oleObj>
              </mc:Choice>
              <mc:Fallback>
                <p:oleObj name="Equation" r:id="rId5" imgW="5041800" imgH="4316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9419" y="4459663"/>
                        <a:ext cx="6891338" cy="5730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6337" y="3746827"/>
            <a:ext cx="762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 of identified positives that are correct (how accurate are the positives?).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D56CC-5145-4593-ADE9-FCD3978E2B9B}"/>
              </a:ext>
            </a:extLst>
          </p:cNvPr>
          <p:cNvSpPr txBox="1"/>
          <p:nvPr/>
        </p:nvSpPr>
        <p:spPr>
          <a:xfrm>
            <a:off x="1631861" y="2862895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how much of what is true is, in fact, identified as true.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47FFD-9F69-4589-9CE3-83FE447542FF}"/>
              </a:ext>
            </a:extLst>
          </p:cNvPr>
          <p:cNvSpPr txBox="1"/>
          <p:nvPr/>
        </p:nvSpPr>
        <p:spPr>
          <a:xfrm>
            <a:off x="1631861" y="5287376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how much of what is identified as true is, in fact, true.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1601541B-FE03-4F67-BD52-FBE7BFF40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967" y="852659"/>
            <a:ext cx="47820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400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Frequently Used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629B0-822A-4E42-B95D-2FFDDDD1C32E}"/>
              </a:ext>
            </a:extLst>
          </p:cNvPr>
          <p:cNvSpPr txBox="1"/>
          <p:nvPr/>
        </p:nvSpPr>
        <p:spPr>
          <a:xfrm>
            <a:off x="1631861" y="5968101"/>
            <a:ext cx="471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both precision and recall?</a:t>
            </a:r>
          </a:p>
        </p:txBody>
      </p:sp>
    </p:spTree>
    <p:extLst>
      <p:ext uri="{BB962C8B-B14F-4D97-AF65-F5344CB8AC3E}">
        <p14:creationId xmlns:p14="http://schemas.microsoft.com/office/powerpoint/2010/main" val="210896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4659" y="1031834"/>
            <a:ext cx="699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(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Recall, True Positive Rate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 of positives identified.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347190"/>
              </p:ext>
            </p:extLst>
          </p:nvPr>
        </p:nvGraphicFramePr>
        <p:xfrm>
          <a:off x="1611984" y="1540914"/>
          <a:ext cx="644193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98" name="Equation" r:id="rId3" imgW="4787640" imgH="431640" progId="Equation.DSMT4">
                  <p:embed/>
                </p:oleObj>
              </mc:Choice>
              <mc:Fallback>
                <p:oleObj name="Equation" r:id="rId3" imgW="478764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984" y="1540914"/>
                        <a:ext cx="6441933" cy="5730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958461"/>
              </p:ext>
            </p:extLst>
          </p:nvPr>
        </p:nvGraphicFramePr>
        <p:xfrm>
          <a:off x="1611984" y="2754606"/>
          <a:ext cx="6478611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99" name="Equation" r:id="rId5" imgW="4838400" imgH="431640" progId="Equation.3">
                  <p:embed/>
                </p:oleObj>
              </mc:Choice>
              <mc:Fallback>
                <p:oleObj name="Equation" r:id="rId5" imgW="4838400" imgH="4316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1984" y="2754606"/>
                        <a:ext cx="6478611" cy="5730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4659" y="2369207"/>
            <a:ext cx="752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Specificity (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Selectivity, True Negative Rate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 of negatives identified.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10172"/>
              </p:ext>
            </p:extLst>
          </p:nvPr>
        </p:nvGraphicFramePr>
        <p:xfrm>
          <a:off x="1611984" y="4242695"/>
          <a:ext cx="635313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100" name="Equation" r:id="rId7" imgW="4647960" imgH="431640" progId="Equation.3">
                  <p:embed/>
                </p:oleObj>
              </mc:Choice>
              <mc:Fallback>
                <p:oleObj name="Equation" r:id="rId7" imgW="4647960" imgH="4316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1984" y="4242695"/>
                        <a:ext cx="6353132" cy="5730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800803"/>
              </p:ext>
            </p:extLst>
          </p:nvPr>
        </p:nvGraphicFramePr>
        <p:xfrm>
          <a:off x="1470582" y="5791200"/>
          <a:ext cx="6539884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101" name="Equation" r:id="rId9" imgW="4762440" imgH="431640" progId="Equation.3">
                  <p:embed/>
                </p:oleObj>
              </mc:Choice>
              <mc:Fallback>
                <p:oleObj name="Equation" r:id="rId9" imgW="4762440" imgH="4316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0582" y="5791200"/>
                        <a:ext cx="6539884" cy="5730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6290" y="3552063"/>
            <a:ext cx="762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Predictive Value (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 of identified positives that are correct (how accurate are the positives?).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659" y="5045800"/>
            <a:ext cx="457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Predictive Value: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 of identified negatives that are correct.</a:t>
            </a:r>
          </a:p>
        </p:txBody>
      </p:sp>
    </p:spTree>
    <p:extLst>
      <p:ext uri="{BB962C8B-B14F-4D97-AF65-F5344CB8AC3E}">
        <p14:creationId xmlns:p14="http://schemas.microsoft.com/office/powerpoint/2010/main" val="21314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44BD41D-5D5C-407E-BE10-239FB2632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401" y="815535"/>
            <a:ext cx="14318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400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9155A-764F-4EED-BBC2-4B3E0F7D1EC9}"/>
              </a:ext>
            </a:extLst>
          </p:cNvPr>
          <p:cNvSpPr txBox="1"/>
          <p:nvPr/>
        </p:nvSpPr>
        <p:spPr>
          <a:xfrm>
            <a:off x="1078971" y="2900966"/>
            <a:ext cx="7475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can be misleading when the data is unbalanced, i.e., there are many more positives than negatives, or many more negatives than positives.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that case, we can use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0719B4-6DD1-4A37-B89F-BD4CF2C7D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028321"/>
              </p:ext>
            </p:extLst>
          </p:nvPr>
        </p:nvGraphicFramePr>
        <p:xfrm>
          <a:off x="2539206" y="4617902"/>
          <a:ext cx="40655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34" name="Equation" r:id="rId3" imgW="2946240" imgH="393480" progId="Equation.DSMT4">
                  <p:embed/>
                </p:oleObj>
              </mc:Choice>
              <mc:Fallback>
                <p:oleObj name="Equation" r:id="rId3" imgW="2946240" imgH="39348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06" y="4617902"/>
                        <a:ext cx="4065587" cy="5222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1B7BD0-9A49-460B-AC02-9B0D9C13ED72}"/>
              </a:ext>
            </a:extLst>
          </p:cNvPr>
          <p:cNvSpPr txBox="1"/>
          <p:nvPr/>
        </p:nvSpPr>
        <p:spPr>
          <a:xfrm>
            <a:off x="1078971" y="1513133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fraction of data that is correctly classified.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E5F6C4F-3B9A-4CB1-A9EF-DFE41909B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637693"/>
              </p:ext>
            </p:extLst>
          </p:nvPr>
        </p:nvGraphicFramePr>
        <p:xfrm>
          <a:off x="2213483" y="2009157"/>
          <a:ext cx="5771019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35" name="Equation" r:id="rId5" imgW="4101840" imgH="431640" progId="Equation.DSMT4">
                  <p:embed/>
                </p:oleObj>
              </mc:Choice>
              <mc:Fallback>
                <p:oleObj name="Equation" r:id="rId5" imgW="4101840" imgH="43164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483" y="2009157"/>
                        <a:ext cx="5771019" cy="5730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24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8140" y="969285"/>
            <a:ext cx="545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precision and recall into one metric.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810666"/>
              </p:ext>
            </p:extLst>
          </p:nvPr>
        </p:nvGraphicFramePr>
        <p:xfrm>
          <a:off x="2033586" y="1465263"/>
          <a:ext cx="418700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058" name="Equation" r:id="rId3" imgW="2946240" imgH="609480" progId="Equation.DSMT4">
                  <p:embed/>
                </p:oleObj>
              </mc:Choice>
              <mc:Fallback>
                <p:oleObj name="Equation" r:id="rId3" imgW="2946240" imgH="6094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3586" y="1465263"/>
                        <a:ext cx="4187003" cy="8096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2642" y="2471961"/>
            <a:ext cx="544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precision higher or lower than recall.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7CDB05F-CF5D-4F4F-A61B-D1E4C89CE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018829"/>
              </p:ext>
            </p:extLst>
          </p:nvPr>
        </p:nvGraphicFramePr>
        <p:xfrm>
          <a:off x="1219200" y="2819400"/>
          <a:ext cx="57943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059" name="Equation" r:id="rId5" imgW="4076640" imgH="723600" progId="Equation.DSMT4">
                  <p:embed/>
                </p:oleObj>
              </mc:Choice>
              <mc:Fallback>
                <p:oleObj name="Equation" r:id="rId5" imgW="4076640" imgH="723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D7CDB05F-CF5D-4F4F-A61B-D1E4C89CEF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2819400"/>
                        <a:ext cx="5794375" cy="9620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6AEACB-76F2-44A5-9757-FCB0BFC4CCAF}"/>
              </a:ext>
            </a:extLst>
          </p:cNvPr>
          <p:cNvSpPr txBox="1"/>
          <p:nvPr/>
        </p:nvSpPr>
        <p:spPr>
          <a:xfrm>
            <a:off x="830880" y="3962400"/>
            <a:ext cx="77066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indicates absence of false positives (negative seen as positive).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recall indicates absence of false negatives (positive seen as negative).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precision is more important, i.e., avoiding false positives is more important than missing true positives, use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&lt; 1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e.g., choosing to invest in a startup, </a:t>
            </a:r>
            <a:r>
              <a:rPr lang="en-US" sz="16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choosing to buy a particular car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recall is more important, i.e., identifying true positives is more important than avoiding false positives, use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&gt; 1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deciding whether a person is critically ill.</a:t>
            </a:r>
          </a:p>
        </p:txBody>
      </p:sp>
    </p:spTree>
    <p:extLst>
      <p:ext uri="{BB962C8B-B14F-4D97-AF65-F5344CB8AC3E}">
        <p14:creationId xmlns:p14="http://schemas.microsoft.com/office/powerpoint/2010/main" val="227405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53013" y="723513"/>
            <a:ext cx="2356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400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ROC Curve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3338" y="1069730"/>
            <a:ext cx="4698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 Curve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735" y="1460305"/>
            <a:ext cx="841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many binary classification problems, the classifier depends on a parameter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,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which determines whether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datapoint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is classified as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or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 For example: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if    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&gt;      else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572" y="593410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False Positive Rate</a:t>
            </a:r>
          </a:p>
          <a:p>
            <a:pPr algn="ctr"/>
            <a:r>
              <a:rPr lang="en-US" sz="1600" dirty="0"/>
              <a:t>(1 – Specificity)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334820" y="4202439"/>
            <a:ext cx="1708288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True Positive Rate</a:t>
            </a:r>
          </a:p>
          <a:p>
            <a:pPr algn="ctr"/>
            <a:r>
              <a:rPr lang="en-US" sz="1600" dirty="0"/>
              <a:t>(Sensitivity)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33202" y="3067810"/>
            <a:ext cx="2964873" cy="2881745"/>
          </a:xfrm>
          <a:prstGeom prst="rect">
            <a:avLst/>
          </a:prstGeom>
          <a:noFill/>
          <a:ln w="19050" cap="sq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 bwMode="auto">
          <a:xfrm flipV="1">
            <a:off x="833202" y="3067810"/>
            <a:ext cx="2964873" cy="2866295"/>
          </a:xfrm>
          <a:prstGeom prst="line">
            <a:avLst/>
          </a:prstGeom>
          <a:noFill/>
          <a:ln w="28575" cap="sq" cmpd="sng" algn="ctr">
            <a:solidFill>
              <a:srgbClr val="FF33CC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25" name="Freeform 24"/>
          <p:cNvSpPr/>
          <p:nvPr/>
        </p:nvSpPr>
        <p:spPr bwMode="auto">
          <a:xfrm>
            <a:off x="811711" y="3067809"/>
            <a:ext cx="2974109" cy="2854037"/>
          </a:xfrm>
          <a:custGeom>
            <a:avLst/>
            <a:gdLst>
              <a:gd name="connsiteX0" fmla="*/ 0 w 2974109"/>
              <a:gd name="connsiteY0" fmla="*/ 2854037 h 2854037"/>
              <a:gd name="connsiteX1" fmla="*/ 9237 w 2974109"/>
              <a:gd name="connsiteY1" fmla="*/ 2780146 h 2854037"/>
              <a:gd name="connsiteX2" fmla="*/ 101600 w 2974109"/>
              <a:gd name="connsiteY2" fmla="*/ 2041237 h 2854037"/>
              <a:gd name="connsiteX3" fmla="*/ 277091 w 2974109"/>
              <a:gd name="connsiteY3" fmla="*/ 1228437 h 2854037"/>
              <a:gd name="connsiteX4" fmla="*/ 526473 w 2974109"/>
              <a:gd name="connsiteY4" fmla="*/ 738909 h 2854037"/>
              <a:gd name="connsiteX5" fmla="*/ 932873 w 2974109"/>
              <a:gd name="connsiteY5" fmla="*/ 360218 h 2854037"/>
              <a:gd name="connsiteX6" fmla="*/ 1376219 w 2974109"/>
              <a:gd name="connsiteY6" fmla="*/ 157018 h 2854037"/>
              <a:gd name="connsiteX7" fmla="*/ 1764146 w 2974109"/>
              <a:gd name="connsiteY7" fmla="*/ 55418 h 2854037"/>
              <a:gd name="connsiteX8" fmla="*/ 2493819 w 2974109"/>
              <a:gd name="connsiteY8" fmla="*/ 18473 h 2854037"/>
              <a:gd name="connsiteX9" fmla="*/ 2974109 w 2974109"/>
              <a:gd name="connsiteY9" fmla="*/ 0 h 285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4109" h="2854037">
                <a:moveTo>
                  <a:pt x="0" y="2854037"/>
                </a:moveTo>
                <a:lnTo>
                  <a:pt x="9237" y="2780146"/>
                </a:lnTo>
                <a:cubicBezTo>
                  <a:pt x="26170" y="2644679"/>
                  <a:pt x="56958" y="2299855"/>
                  <a:pt x="101600" y="2041237"/>
                </a:cubicBezTo>
                <a:cubicBezTo>
                  <a:pt x="146242" y="1782619"/>
                  <a:pt x="206279" y="1445492"/>
                  <a:pt x="277091" y="1228437"/>
                </a:cubicBezTo>
                <a:cubicBezTo>
                  <a:pt x="347903" y="1011382"/>
                  <a:pt x="417176" y="883612"/>
                  <a:pt x="526473" y="738909"/>
                </a:cubicBezTo>
                <a:cubicBezTo>
                  <a:pt x="635770" y="594206"/>
                  <a:pt x="791249" y="457200"/>
                  <a:pt x="932873" y="360218"/>
                </a:cubicBezTo>
                <a:cubicBezTo>
                  <a:pt x="1074497" y="263236"/>
                  <a:pt x="1237674" y="207818"/>
                  <a:pt x="1376219" y="157018"/>
                </a:cubicBezTo>
                <a:cubicBezTo>
                  <a:pt x="1514765" y="106218"/>
                  <a:pt x="1577879" y="78509"/>
                  <a:pt x="1764146" y="55418"/>
                </a:cubicBezTo>
                <a:cubicBezTo>
                  <a:pt x="1950413" y="32327"/>
                  <a:pt x="2493819" y="18473"/>
                  <a:pt x="2493819" y="18473"/>
                </a:cubicBezTo>
                <a:lnTo>
                  <a:pt x="2974109" y="0"/>
                </a:lnTo>
              </a:path>
            </a:pathLst>
          </a:custGeom>
          <a:noFill/>
          <a:ln w="25400" cap="sq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>
            <a:off x="820948" y="3077046"/>
            <a:ext cx="2946400" cy="2835563"/>
          </a:xfrm>
          <a:custGeom>
            <a:avLst/>
            <a:gdLst>
              <a:gd name="connsiteX0" fmla="*/ 0 w 2946400"/>
              <a:gd name="connsiteY0" fmla="*/ 2835563 h 2835563"/>
              <a:gd name="connsiteX1" fmla="*/ 240145 w 2946400"/>
              <a:gd name="connsiteY1" fmla="*/ 2318327 h 2835563"/>
              <a:gd name="connsiteX2" fmla="*/ 748145 w 2946400"/>
              <a:gd name="connsiteY2" fmla="*/ 1551709 h 2835563"/>
              <a:gd name="connsiteX3" fmla="*/ 1265382 w 2946400"/>
              <a:gd name="connsiteY3" fmla="*/ 969818 h 2835563"/>
              <a:gd name="connsiteX4" fmla="*/ 2022763 w 2946400"/>
              <a:gd name="connsiteY4" fmla="*/ 369454 h 2835563"/>
              <a:gd name="connsiteX5" fmla="*/ 2946400 w 2946400"/>
              <a:gd name="connsiteY5" fmla="*/ 0 h 283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2835563">
                <a:moveTo>
                  <a:pt x="0" y="2835563"/>
                </a:moveTo>
                <a:cubicBezTo>
                  <a:pt x="57727" y="2683933"/>
                  <a:pt x="115454" y="2532303"/>
                  <a:pt x="240145" y="2318327"/>
                </a:cubicBezTo>
                <a:cubicBezTo>
                  <a:pt x="364836" y="2104351"/>
                  <a:pt x="577272" y="1776460"/>
                  <a:pt x="748145" y="1551709"/>
                </a:cubicBezTo>
                <a:cubicBezTo>
                  <a:pt x="919018" y="1326958"/>
                  <a:pt x="1052946" y="1166861"/>
                  <a:pt x="1265382" y="969818"/>
                </a:cubicBezTo>
                <a:cubicBezTo>
                  <a:pt x="1477818" y="772775"/>
                  <a:pt x="1742593" y="531090"/>
                  <a:pt x="2022763" y="369454"/>
                </a:cubicBezTo>
                <a:cubicBezTo>
                  <a:pt x="2302933" y="207818"/>
                  <a:pt x="2624666" y="103909"/>
                  <a:pt x="2946400" y="0"/>
                </a:cubicBezTo>
              </a:path>
            </a:pathLst>
          </a:cu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87857" y="2522439"/>
            <a:ext cx="4311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changes: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If we pick up more true positives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We also pick up more false positives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87857" y="3741142"/>
            <a:ext cx="4726205" cy="255454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good classifier should pick up the most true positives at the cost of the fewest false positives.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under the ROC curve (AUC)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measure of classifier quality.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 is where the ROC slope becomes less than 1.</a:t>
            </a:r>
          </a:p>
        </p:txBody>
      </p:sp>
      <p:sp>
        <p:nvSpPr>
          <p:cNvPr id="30" name="Freeform 29"/>
          <p:cNvSpPr/>
          <p:nvPr/>
        </p:nvSpPr>
        <p:spPr bwMode="auto">
          <a:xfrm>
            <a:off x="820949" y="3049490"/>
            <a:ext cx="2974109" cy="2854036"/>
          </a:xfrm>
          <a:custGeom>
            <a:avLst/>
            <a:gdLst>
              <a:gd name="connsiteX0" fmla="*/ 0 w 2974109"/>
              <a:gd name="connsiteY0" fmla="*/ 2854036 h 2854036"/>
              <a:gd name="connsiteX1" fmla="*/ 129309 w 2974109"/>
              <a:gd name="connsiteY1" fmla="*/ 720436 h 2854036"/>
              <a:gd name="connsiteX2" fmla="*/ 240146 w 2974109"/>
              <a:gd name="connsiteY2" fmla="*/ 221672 h 2854036"/>
              <a:gd name="connsiteX3" fmla="*/ 683491 w 2974109"/>
              <a:gd name="connsiteY3" fmla="*/ 83127 h 2854036"/>
              <a:gd name="connsiteX4" fmla="*/ 2974109 w 2974109"/>
              <a:gd name="connsiteY4" fmla="*/ 0 h 285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9" h="2854036">
                <a:moveTo>
                  <a:pt x="0" y="2854036"/>
                </a:moveTo>
                <a:cubicBezTo>
                  <a:pt x="44642" y="2006599"/>
                  <a:pt x="89285" y="1159163"/>
                  <a:pt x="129309" y="720436"/>
                </a:cubicBezTo>
                <a:cubicBezTo>
                  <a:pt x="169333" y="281709"/>
                  <a:pt x="147782" y="327890"/>
                  <a:pt x="240146" y="221672"/>
                </a:cubicBezTo>
                <a:cubicBezTo>
                  <a:pt x="332510" y="115454"/>
                  <a:pt x="227831" y="120072"/>
                  <a:pt x="683491" y="83127"/>
                </a:cubicBezTo>
                <a:cubicBezTo>
                  <a:pt x="1139151" y="46182"/>
                  <a:pt x="2056630" y="23091"/>
                  <a:pt x="2974109" y="0"/>
                </a:cubicBezTo>
              </a:path>
            </a:pathLst>
          </a:cu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24067" y="4176934"/>
            <a:ext cx="60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33CC"/>
                </a:solidFill>
              </a:rPr>
              <a:t>Worst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91234" y="3224270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CF8D9-3E11-416C-9E09-A585683F46FC}"/>
              </a:ext>
            </a:extLst>
          </p:cNvPr>
          <p:cNvSpPr txBox="1"/>
          <p:nvPr/>
        </p:nvSpPr>
        <p:spPr>
          <a:xfrm>
            <a:off x="1053454" y="3108884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Excellent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BA41D-62CD-44B1-A2CA-B1EC976D6407}"/>
              </a:ext>
            </a:extLst>
          </p:cNvPr>
          <p:cNvSpPr txBox="1"/>
          <p:nvPr/>
        </p:nvSpPr>
        <p:spPr>
          <a:xfrm>
            <a:off x="1424025" y="355615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24C6E-D01E-4320-8D4F-89937B3E3E8D}"/>
              </a:ext>
            </a:extLst>
          </p:cNvPr>
          <p:cNvSpPr txBox="1"/>
          <p:nvPr/>
        </p:nvSpPr>
        <p:spPr>
          <a:xfrm>
            <a:off x="2179180" y="383220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Poor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979469-8B9D-416E-9C40-5F8158117797}"/>
              </a:ext>
            </a:extLst>
          </p:cNvPr>
          <p:cNvCxnSpPr/>
          <p:nvPr/>
        </p:nvCxnSpPr>
        <p:spPr>
          <a:xfrm flipV="1">
            <a:off x="833202" y="3096625"/>
            <a:ext cx="0" cy="282522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9A419F-8A08-486F-B612-A846A4D9C7AB}"/>
              </a:ext>
            </a:extLst>
          </p:cNvPr>
          <p:cNvCxnSpPr>
            <a:cxnSpLocks/>
          </p:cNvCxnSpPr>
          <p:nvPr/>
        </p:nvCxnSpPr>
        <p:spPr>
          <a:xfrm flipH="1" flipV="1">
            <a:off x="833201" y="3071279"/>
            <a:ext cx="2961857" cy="5767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D0EF4-FDD9-4FEF-86AE-2EAFD6FDC046}"/>
              </a:ext>
            </a:extLst>
          </p:cNvPr>
          <p:cNvSpPr txBox="1"/>
          <p:nvPr/>
        </p:nvSpPr>
        <p:spPr>
          <a:xfrm>
            <a:off x="707045" y="274341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Perfect</a:t>
            </a:r>
          </a:p>
        </p:txBody>
      </p:sp>
    </p:spTree>
    <p:extLst>
      <p:ext uri="{BB962C8B-B14F-4D97-AF65-F5344CB8AC3E}">
        <p14:creationId xmlns:p14="http://schemas.microsoft.com/office/powerpoint/2010/main" val="405611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7295FD8-A4F9-4E0B-B9CF-DA4EA4D89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525" y="727188"/>
            <a:ext cx="3126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400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Confusion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4ADF8-F8AC-4061-B60E-865587916848}"/>
              </a:ext>
            </a:extLst>
          </p:cNvPr>
          <p:cNvSpPr txBox="1"/>
          <p:nvPr/>
        </p:nvSpPr>
        <p:spPr>
          <a:xfrm>
            <a:off x="551329" y="1224422"/>
            <a:ext cx="8041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multi-class problems, it is important to consider how much of data from each class is classified into each of the classes, which is represented by the confusion matrix.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1FF2D-0B86-44A4-8BFD-345E2BFF0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04544"/>
              </p:ext>
            </p:extLst>
          </p:nvPr>
        </p:nvGraphicFramePr>
        <p:xfrm>
          <a:off x="2209800" y="2971800"/>
          <a:ext cx="3935504" cy="3219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876">
                  <a:extLst>
                    <a:ext uri="{9D8B030D-6E8A-4147-A177-3AD203B41FA5}">
                      <a16:colId xmlns:a16="http://schemas.microsoft.com/office/drawing/2014/main" val="3256955741"/>
                    </a:ext>
                  </a:extLst>
                </a:gridCol>
                <a:gridCol w="983876">
                  <a:extLst>
                    <a:ext uri="{9D8B030D-6E8A-4147-A177-3AD203B41FA5}">
                      <a16:colId xmlns:a16="http://schemas.microsoft.com/office/drawing/2014/main" val="2692695519"/>
                    </a:ext>
                  </a:extLst>
                </a:gridCol>
                <a:gridCol w="983876">
                  <a:extLst>
                    <a:ext uri="{9D8B030D-6E8A-4147-A177-3AD203B41FA5}">
                      <a16:colId xmlns:a16="http://schemas.microsoft.com/office/drawing/2014/main" val="3255699909"/>
                    </a:ext>
                  </a:extLst>
                </a:gridCol>
                <a:gridCol w="983876">
                  <a:extLst>
                    <a:ext uri="{9D8B030D-6E8A-4147-A177-3AD203B41FA5}">
                      <a16:colId xmlns:a16="http://schemas.microsoft.com/office/drawing/2014/main" val="386155349"/>
                    </a:ext>
                  </a:extLst>
                </a:gridCol>
              </a:tblGrid>
              <a:tr h="804956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571388"/>
                  </a:ext>
                </a:extLst>
              </a:tr>
              <a:tr h="80495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581562"/>
                  </a:ext>
                </a:extLst>
              </a:tr>
              <a:tr h="80495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43691"/>
                  </a:ext>
                </a:extLst>
              </a:tr>
              <a:tr h="804956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219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FC83E-C0BE-481E-89DD-7C16883BABA7}"/>
              </a:ext>
            </a:extLst>
          </p:cNvPr>
          <p:cNvSpPr txBox="1"/>
          <p:nvPr/>
        </p:nvSpPr>
        <p:spPr>
          <a:xfrm>
            <a:off x="3032216" y="2150638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Actual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EBF09-1757-4247-A846-F1784604D925}"/>
              </a:ext>
            </a:extLst>
          </p:cNvPr>
          <p:cNvSpPr txBox="1"/>
          <p:nvPr/>
        </p:nvSpPr>
        <p:spPr>
          <a:xfrm>
            <a:off x="2581506" y="257169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18479-500E-4F41-BA92-CA3C758BA6AB}"/>
              </a:ext>
            </a:extLst>
          </p:cNvPr>
          <p:cNvSpPr txBox="1"/>
          <p:nvPr/>
        </p:nvSpPr>
        <p:spPr>
          <a:xfrm>
            <a:off x="3522800" y="25716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14374-EC61-47EB-920C-4D969282E2FE}"/>
              </a:ext>
            </a:extLst>
          </p:cNvPr>
          <p:cNvSpPr txBox="1"/>
          <p:nvPr/>
        </p:nvSpPr>
        <p:spPr>
          <a:xfrm>
            <a:off x="4518520" y="25716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500B3-9163-4CBC-A3A0-7E2539DA64AF}"/>
              </a:ext>
            </a:extLst>
          </p:cNvPr>
          <p:cNvSpPr txBox="1"/>
          <p:nvPr/>
        </p:nvSpPr>
        <p:spPr>
          <a:xfrm>
            <a:off x="1839186" y="321565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8ECAC-F651-4D32-898A-AE75D1BFAF0F}"/>
              </a:ext>
            </a:extLst>
          </p:cNvPr>
          <p:cNvSpPr txBox="1"/>
          <p:nvPr/>
        </p:nvSpPr>
        <p:spPr>
          <a:xfrm>
            <a:off x="1799919" y="399508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3D677-D57B-4555-B25B-C9584907633F}"/>
              </a:ext>
            </a:extLst>
          </p:cNvPr>
          <p:cNvSpPr txBox="1"/>
          <p:nvPr/>
        </p:nvSpPr>
        <p:spPr>
          <a:xfrm>
            <a:off x="1799272" y="480888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F2206-387D-4E15-9834-72C0AD9C3F68}"/>
              </a:ext>
            </a:extLst>
          </p:cNvPr>
          <p:cNvCxnSpPr/>
          <p:nvPr/>
        </p:nvCxnSpPr>
        <p:spPr bwMode="auto">
          <a:xfrm>
            <a:off x="5186084" y="2971800"/>
            <a:ext cx="0" cy="3228789"/>
          </a:xfrm>
          <a:prstGeom prst="line">
            <a:avLst/>
          </a:prstGeom>
          <a:noFill/>
          <a:ln w="38100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C71DE-884B-4D49-BAC8-A702D6DAB4E6}"/>
              </a:ext>
            </a:extLst>
          </p:cNvPr>
          <p:cNvCxnSpPr>
            <a:cxnSpLocks/>
          </p:cNvCxnSpPr>
          <p:nvPr/>
        </p:nvCxnSpPr>
        <p:spPr bwMode="auto">
          <a:xfrm>
            <a:off x="2209800" y="5411695"/>
            <a:ext cx="3935504" cy="0"/>
          </a:xfrm>
          <a:prstGeom prst="line">
            <a:avLst/>
          </a:prstGeom>
          <a:noFill/>
          <a:ln w="38100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D4952E-9BA8-457A-9784-6EC0CFA64A94}"/>
              </a:ext>
            </a:extLst>
          </p:cNvPr>
          <p:cNvSpPr txBox="1"/>
          <p:nvPr/>
        </p:nvSpPr>
        <p:spPr>
          <a:xfrm rot="16200000">
            <a:off x="618603" y="3995085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Assigned Class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C3694-53ED-4CA0-9F99-99F7373723A9}"/>
              </a:ext>
            </a:extLst>
          </p:cNvPr>
          <p:cNvSpPr txBox="1"/>
          <p:nvPr/>
        </p:nvSpPr>
        <p:spPr>
          <a:xfrm>
            <a:off x="2461071" y="31718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1D614-4FC4-4F6F-9453-29D9CB13A8BF}"/>
              </a:ext>
            </a:extLst>
          </p:cNvPr>
          <p:cNvSpPr txBox="1"/>
          <p:nvPr/>
        </p:nvSpPr>
        <p:spPr>
          <a:xfrm>
            <a:off x="3437842" y="39623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46867D-3343-4289-B8F8-32AE6A635DF3}"/>
              </a:ext>
            </a:extLst>
          </p:cNvPr>
          <p:cNvSpPr txBox="1"/>
          <p:nvPr/>
        </p:nvSpPr>
        <p:spPr>
          <a:xfrm>
            <a:off x="4423149" y="47905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363B55-D87A-4D1A-B5E4-DFDB43757A49}"/>
              </a:ext>
            </a:extLst>
          </p:cNvPr>
          <p:cNvSpPr txBox="1"/>
          <p:nvPr/>
        </p:nvSpPr>
        <p:spPr>
          <a:xfrm>
            <a:off x="3496456" y="315167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C2AB2D-772B-4DAE-A4A8-C4220CDC6787}"/>
              </a:ext>
            </a:extLst>
          </p:cNvPr>
          <p:cNvSpPr txBox="1"/>
          <p:nvPr/>
        </p:nvSpPr>
        <p:spPr>
          <a:xfrm>
            <a:off x="4469724" y="3152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2EB0B7-EBC5-4349-A190-20833EF5AD36}"/>
              </a:ext>
            </a:extLst>
          </p:cNvPr>
          <p:cNvSpPr txBox="1"/>
          <p:nvPr/>
        </p:nvSpPr>
        <p:spPr>
          <a:xfrm>
            <a:off x="2510915" y="397390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C030B-DD27-4CD4-B19B-D101F1F7DE74}"/>
              </a:ext>
            </a:extLst>
          </p:cNvPr>
          <p:cNvSpPr txBox="1"/>
          <p:nvPr/>
        </p:nvSpPr>
        <p:spPr>
          <a:xfrm>
            <a:off x="4423149" y="39752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CE622D-DC1D-4D45-91B7-1789AA946734}"/>
              </a:ext>
            </a:extLst>
          </p:cNvPr>
          <p:cNvSpPr txBox="1"/>
          <p:nvPr/>
        </p:nvSpPr>
        <p:spPr>
          <a:xfrm>
            <a:off x="2465648" y="4740837"/>
            <a:ext cx="48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A822A-6816-420A-9109-E45CDD492777}"/>
              </a:ext>
            </a:extLst>
          </p:cNvPr>
          <p:cNvSpPr txBox="1"/>
          <p:nvPr/>
        </p:nvSpPr>
        <p:spPr>
          <a:xfrm>
            <a:off x="3491714" y="4762590"/>
            <a:ext cx="48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308E90-1457-4ECC-B205-D3B289727871}"/>
              </a:ext>
            </a:extLst>
          </p:cNvPr>
          <p:cNvSpPr txBox="1"/>
          <p:nvPr/>
        </p:nvSpPr>
        <p:spPr>
          <a:xfrm>
            <a:off x="5415541" y="315275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F5191-FC01-4759-831B-7F518074118D}"/>
              </a:ext>
            </a:extLst>
          </p:cNvPr>
          <p:cNvSpPr txBox="1"/>
          <p:nvPr/>
        </p:nvSpPr>
        <p:spPr>
          <a:xfrm>
            <a:off x="5415541" y="397390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0AD972-74E7-4190-BA24-0C7BF18EE283}"/>
              </a:ext>
            </a:extLst>
          </p:cNvPr>
          <p:cNvSpPr txBox="1"/>
          <p:nvPr/>
        </p:nvSpPr>
        <p:spPr>
          <a:xfrm>
            <a:off x="5413791" y="47625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60179C-EF6A-4FC9-A611-19C7B95DA46C}"/>
              </a:ext>
            </a:extLst>
          </p:cNvPr>
          <p:cNvSpPr txBox="1"/>
          <p:nvPr/>
        </p:nvSpPr>
        <p:spPr>
          <a:xfrm>
            <a:off x="2461071" y="557367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AEEA76-6D49-4696-8B79-44FE19C0697B}"/>
              </a:ext>
            </a:extLst>
          </p:cNvPr>
          <p:cNvSpPr txBox="1"/>
          <p:nvPr/>
        </p:nvSpPr>
        <p:spPr>
          <a:xfrm>
            <a:off x="3437842" y="55939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0837B-8951-43EA-990B-82D91BC3DD2D}"/>
              </a:ext>
            </a:extLst>
          </p:cNvPr>
          <p:cNvSpPr txBox="1"/>
          <p:nvPr/>
        </p:nvSpPr>
        <p:spPr>
          <a:xfrm>
            <a:off x="4405604" y="557367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A5A1C-CECA-42B3-8BAA-25766CFF9D87}"/>
              </a:ext>
            </a:extLst>
          </p:cNvPr>
          <p:cNvSpPr txBox="1"/>
          <p:nvPr/>
        </p:nvSpPr>
        <p:spPr>
          <a:xfrm>
            <a:off x="5350940" y="558151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471723-3AA8-4692-A0CB-58FE13F0F847}"/>
              </a:ext>
            </a:extLst>
          </p:cNvPr>
          <p:cNvSpPr txBox="1"/>
          <p:nvPr/>
        </p:nvSpPr>
        <p:spPr>
          <a:xfrm>
            <a:off x="6361137" y="2034329"/>
            <a:ext cx="191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Number of points assigned to each class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ACF37D-68A1-43C7-9A9F-F4002434556D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 flipH="1">
            <a:off x="5674105" y="2449828"/>
            <a:ext cx="687032" cy="486403"/>
          </a:xfrm>
          <a:prstGeom prst="straightConnector1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05D8BA-F227-4B7B-BE50-8A84FA846822}"/>
              </a:ext>
            </a:extLst>
          </p:cNvPr>
          <p:cNvSpPr txBox="1"/>
          <p:nvPr/>
        </p:nvSpPr>
        <p:spPr>
          <a:xfrm>
            <a:off x="214045" y="5994037"/>
            <a:ext cx="1913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points actually in each class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982142-395C-48BC-85BC-883EA3987BD5}"/>
              </a:ext>
            </a:extLst>
          </p:cNvPr>
          <p:cNvCxnSpPr>
            <a:cxnSpLocks/>
          </p:cNvCxnSpPr>
          <p:nvPr/>
        </p:nvCxnSpPr>
        <p:spPr bwMode="auto">
          <a:xfrm flipV="1">
            <a:off x="1369730" y="5797177"/>
            <a:ext cx="785730" cy="176607"/>
          </a:xfrm>
          <a:prstGeom prst="straightConnector1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D0C4165-17A7-4A9E-AAA1-917928B508C2}"/>
              </a:ext>
            </a:extLst>
          </p:cNvPr>
          <p:cNvSpPr/>
          <p:nvPr/>
        </p:nvSpPr>
        <p:spPr bwMode="auto">
          <a:xfrm>
            <a:off x="5162657" y="5392730"/>
            <a:ext cx="1152314" cy="923391"/>
          </a:xfrm>
          <a:custGeom>
            <a:avLst/>
            <a:gdLst>
              <a:gd name="connsiteX0" fmla="*/ 512255 w 1152314"/>
              <a:gd name="connsiteY0" fmla="*/ 0 h 923391"/>
              <a:gd name="connsiteX1" fmla="*/ 162631 w 1152314"/>
              <a:gd name="connsiteY1" fmla="*/ 134471 h 923391"/>
              <a:gd name="connsiteX2" fmla="*/ 1266 w 1152314"/>
              <a:gd name="connsiteY2" fmla="*/ 421341 h 923391"/>
              <a:gd name="connsiteX3" fmla="*/ 117808 w 1152314"/>
              <a:gd name="connsiteY3" fmla="*/ 779930 h 923391"/>
              <a:gd name="connsiteX4" fmla="*/ 601902 w 1152314"/>
              <a:gd name="connsiteY4" fmla="*/ 923365 h 923391"/>
              <a:gd name="connsiteX5" fmla="*/ 942561 w 1152314"/>
              <a:gd name="connsiteY5" fmla="*/ 770965 h 923391"/>
              <a:gd name="connsiteX6" fmla="*/ 1148749 w 1152314"/>
              <a:gd name="connsiteY6" fmla="*/ 466165 h 923391"/>
              <a:gd name="connsiteX7" fmla="*/ 1050137 w 1152314"/>
              <a:gd name="connsiteY7" fmla="*/ 125506 h 923391"/>
              <a:gd name="connsiteX8" fmla="*/ 763266 w 1152314"/>
              <a:gd name="connsiteY8" fmla="*/ 26894 h 923391"/>
              <a:gd name="connsiteX9" fmla="*/ 476396 w 1152314"/>
              <a:gd name="connsiteY9" fmla="*/ 80682 h 92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314" h="923391">
                <a:moveTo>
                  <a:pt x="512255" y="0"/>
                </a:moveTo>
                <a:cubicBezTo>
                  <a:pt x="380025" y="32123"/>
                  <a:pt x="247796" y="64247"/>
                  <a:pt x="162631" y="134471"/>
                </a:cubicBezTo>
                <a:cubicBezTo>
                  <a:pt x="77466" y="204695"/>
                  <a:pt x="8736" y="313765"/>
                  <a:pt x="1266" y="421341"/>
                </a:cubicBezTo>
                <a:cubicBezTo>
                  <a:pt x="-6205" y="528918"/>
                  <a:pt x="17702" y="696259"/>
                  <a:pt x="117808" y="779930"/>
                </a:cubicBezTo>
                <a:cubicBezTo>
                  <a:pt x="217914" y="863601"/>
                  <a:pt x="464443" y="924859"/>
                  <a:pt x="601902" y="923365"/>
                </a:cubicBezTo>
                <a:cubicBezTo>
                  <a:pt x="739361" y="921871"/>
                  <a:pt x="851420" y="847165"/>
                  <a:pt x="942561" y="770965"/>
                </a:cubicBezTo>
                <a:cubicBezTo>
                  <a:pt x="1033702" y="694765"/>
                  <a:pt x="1130820" y="573742"/>
                  <a:pt x="1148749" y="466165"/>
                </a:cubicBezTo>
                <a:cubicBezTo>
                  <a:pt x="1166678" y="358588"/>
                  <a:pt x="1114384" y="198718"/>
                  <a:pt x="1050137" y="125506"/>
                </a:cubicBezTo>
                <a:cubicBezTo>
                  <a:pt x="985890" y="52294"/>
                  <a:pt x="858889" y="34365"/>
                  <a:pt x="763266" y="26894"/>
                </a:cubicBezTo>
                <a:cubicBezTo>
                  <a:pt x="667643" y="19423"/>
                  <a:pt x="572019" y="50052"/>
                  <a:pt x="476396" y="80682"/>
                </a:cubicBezTo>
              </a:path>
            </a:pathLst>
          </a:cu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5F6CDF-5E00-43CA-9FA2-9193A8D3C4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363399" y="5837128"/>
            <a:ext cx="651485" cy="17297"/>
          </a:xfrm>
          <a:prstGeom prst="straightConnector1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348AB4-55E7-475A-8B5E-EBC741B8B9FB}"/>
              </a:ext>
            </a:extLst>
          </p:cNvPr>
          <p:cNvSpPr txBox="1"/>
          <p:nvPr/>
        </p:nvSpPr>
        <p:spPr>
          <a:xfrm>
            <a:off x="7014884" y="5573674"/>
            <a:ext cx="1913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umber of points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80141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29008" y="782122"/>
            <a:ext cx="3133999" cy="46166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234" y="1524000"/>
            <a:ext cx="7907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that the system may do well on both the training and testing sets, but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not be a good model. Why????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test set – which is chosen randomly – may be “easy” by accident.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tell that “successful” learning is actually valid?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625" y="3429000"/>
            <a:ext cx="825450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-Fold Cross-Validation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trials, choosing the training and test sets randomly each time.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validation performance for each trial.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validation results on all (or almost all) trials are good and consistent: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results on any of the good trials are likely to be valid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Keep the best/all.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validation results are good on very few trials and bad on most: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good trials are likely flukes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This probably isn’t a good model for this task.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8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480" y="1696598"/>
            <a:ext cx="104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3233221" y="765155"/>
            <a:ext cx="2904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251926" y="1600200"/>
            <a:ext cx="4411663" cy="3290888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Inputs:                    (feature space)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                   (classes)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   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planets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= [size , density]	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37104993"/>
              </p:ext>
            </p:extLst>
          </p:nvPr>
        </p:nvGraphicFramePr>
        <p:xfrm>
          <a:off x="1381125" y="1603375"/>
          <a:ext cx="1114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46" name="Equation" r:id="rId4" imgW="457200" imgH="203040" progId="Equation.DSMT4">
                  <p:embed/>
                </p:oleObj>
              </mc:Choice>
              <mc:Fallback>
                <p:oleObj name="Equation" r:id="rId4" imgW="457200" imgH="203040" progId="Equation.DSMT4">
                  <p:embed/>
                  <p:pic>
                    <p:nvPicPr>
                      <p:cNvPr id="13" name="Content Placeholder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603375"/>
                        <a:ext cx="11144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500475"/>
              </p:ext>
            </p:extLst>
          </p:nvPr>
        </p:nvGraphicFramePr>
        <p:xfrm>
          <a:off x="1423310" y="2489812"/>
          <a:ext cx="1100310" cy="56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47" name="Equation" r:id="rId6" imgW="444240" imgH="228600" progId="Equation.DSMT4">
                  <p:embed/>
                </p:oleObj>
              </mc:Choice>
              <mc:Fallback>
                <p:oleObj name="Equation" r:id="rId6" imgW="444240" imgH="2286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310" y="2489812"/>
                        <a:ext cx="1100310" cy="565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98305"/>
              </p:ext>
            </p:extLst>
          </p:nvPr>
        </p:nvGraphicFramePr>
        <p:xfrm>
          <a:off x="1844675" y="3371850"/>
          <a:ext cx="1752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48" name="Equation" r:id="rId8" imgW="723600" imgH="190440" progId="Equation.DSMT4">
                  <p:embed/>
                </p:oleObj>
              </mc:Choice>
              <mc:Fallback>
                <p:oleObj name="Equation" r:id="rId8" imgW="723600" imgH="19044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371850"/>
                        <a:ext cx="17526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199894"/>
              </p:ext>
            </p:extLst>
          </p:nvPr>
        </p:nvGraphicFramePr>
        <p:xfrm>
          <a:off x="1309387" y="4198155"/>
          <a:ext cx="505935" cy="53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49" name="Equation" r:id="rId10" imgW="114120" imgH="139680" progId="Equation.DSMT4">
                  <p:embed/>
                </p:oleObj>
              </mc:Choice>
              <mc:Fallback>
                <p:oleObj name="Equation" r:id="rId10" imgW="114120" imgH="139680" progId="Equation.DSMT4">
                  <p:embed/>
                  <p:pic>
                    <p:nvPicPr>
                      <p:cNvPr id="820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387" y="4198155"/>
                        <a:ext cx="505935" cy="536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 bwMode="auto">
          <a:xfrm rot="5400000">
            <a:off x="3486839" y="3244468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5133860" y="4891489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7497780" y="3833813"/>
            <a:ext cx="1002197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giants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111222" y="4127654"/>
            <a:ext cx="332142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72793" y="4322285"/>
            <a:ext cx="264816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55708" y="4331465"/>
            <a:ext cx="29848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67724" y="2548569"/>
            <a:ext cx="45878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7723" y="2812974"/>
            <a:ext cx="287258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27075" y="2559587"/>
            <a:ext cx="24821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03318" y="2306199"/>
            <a:ext cx="45878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15069" y="2844189"/>
            <a:ext cx="24821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12349" y="4131325"/>
            <a:ext cx="29848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28455" y="2137272"/>
            <a:ext cx="1611339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terrestrial planets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90316" y="4935556"/>
            <a:ext cx="66236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663722" y="5577908"/>
            <a:ext cx="4043190" cy="646331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for the classifier is to determine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decision boundary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39F4C-E182-449A-885C-E82314A87BEF}"/>
              </a:ext>
            </a:extLst>
          </p:cNvPr>
          <p:cNvSpPr txBox="1"/>
          <p:nvPr/>
        </p:nvSpPr>
        <p:spPr>
          <a:xfrm rot="16200000">
            <a:off x="4503094" y="3004656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B249B-B7DE-4F41-8515-84462CCE7042}"/>
              </a:ext>
            </a:extLst>
          </p:cNvPr>
          <p:cNvSpPr txBox="1"/>
          <p:nvPr/>
        </p:nvSpPr>
        <p:spPr>
          <a:xfrm>
            <a:off x="6912855" y="293711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 bwMode="auto">
          <a:xfrm flipV="1">
            <a:off x="5464367" y="2887123"/>
            <a:ext cx="2736218" cy="1673861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573D57-5BCE-4E30-9FA0-B4E7E091F094}"/>
              </a:ext>
            </a:extLst>
          </p:cNvPr>
          <p:cNvSpPr txBox="1"/>
          <p:nvPr/>
        </p:nvSpPr>
        <p:spPr>
          <a:xfrm>
            <a:off x="7479318" y="2527102"/>
            <a:ext cx="1697901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3360" y="769866"/>
            <a:ext cx="81048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we expect perfect classification?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No, because we will never have complete information.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 imperfection a bad thing?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course, we would like to be correct as often as possible, but the ability to make “sufficiently correct” choices based on incomplete information is far more important.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 allows useful choices to be made in </a:t>
            </a:r>
            <a:r>
              <a:rPr lang="en-US" sz="20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with limited data. In a complex environment, waiting for sufficient information to make the perfect choice is unaffordable.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360" y="4610806"/>
            <a:ext cx="7952510" cy="1938992"/>
          </a:xfrm>
          <a:prstGeom prst="rect">
            <a:avLst/>
          </a:prstGeom>
          <a:noFill/>
          <a:ln w="28575">
            <a:solidFill>
              <a:srgbClr val="660033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does not require optimal choices, just ones that are “sufficiently good” – </a:t>
            </a:r>
            <a:r>
              <a:rPr lang="en-US" sz="2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Satisficing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(Simon)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willingness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make errors is a “feature”, not a “bug” for an intelligent system trying to survive in a complex environment.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to make an error is also a feature.</a:t>
            </a:r>
          </a:p>
        </p:txBody>
      </p:sp>
    </p:spTree>
    <p:extLst>
      <p:ext uri="{BB962C8B-B14F-4D97-AF65-F5344CB8AC3E}">
        <p14:creationId xmlns:p14="http://schemas.microsoft.com/office/powerpoint/2010/main" val="1226980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1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2612586" y="728222"/>
            <a:ext cx="38475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Theoretic Methods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17570" y="5403274"/>
            <a:ext cx="3942608" cy="461665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Content Placeholder 9"/>
          <p:cNvSpPr txBox="1">
            <a:spLocks/>
          </p:cNvSpPr>
          <p:nvPr/>
        </p:nvSpPr>
        <p:spPr>
          <a:xfrm>
            <a:off x="762450" y="2198116"/>
            <a:ext cx="7467150" cy="2112627"/>
          </a:xfrm>
          <a:prstGeom prst="rect">
            <a:avLst/>
          </a:prstGeom>
          <a:solidFill>
            <a:srgbClr val="66FFFF"/>
          </a:solidFill>
          <a:ln>
            <a:solidFill>
              <a:srgbClr val="99FFCC"/>
            </a:solidFill>
          </a:ln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sz="2000" kern="0" dirty="0">
                <a:cs typeface="Times New Roman" panose="02020603050405020304" pitchFamily="18" charset="0"/>
              </a:rPr>
              <a:t>Define  </a:t>
            </a:r>
            <a:r>
              <a:rPr lang="en-US" sz="2000" i="1" kern="0" dirty="0">
                <a:cs typeface="Times New Roman" panose="02020603050405020304" pitchFamily="18" charset="0"/>
              </a:rPr>
              <a:t>g</a:t>
            </a:r>
            <a:r>
              <a:rPr lang="en-US" sz="2000" i="1" kern="0" baseline="-25000" dirty="0">
                <a:cs typeface="Times New Roman" panose="02020603050405020304" pitchFamily="18" charset="0"/>
              </a:rPr>
              <a:t>1 </a:t>
            </a:r>
            <a:r>
              <a:rPr lang="en-US" sz="2000" kern="0" dirty="0">
                <a:cs typeface="Times New Roman" panose="02020603050405020304" pitchFamily="18" charset="0"/>
              </a:rPr>
              <a:t>(</a:t>
            </a:r>
            <a:r>
              <a:rPr lang="en-US" sz="2000" i="1" kern="0" dirty="0">
                <a:cs typeface="Times New Roman" panose="02020603050405020304" pitchFamily="18" charset="0"/>
              </a:rPr>
              <a:t>x</a:t>
            </a:r>
            <a:r>
              <a:rPr lang="en-US" sz="2000" kern="0" dirty="0">
                <a:cs typeface="Times New Roman" panose="02020603050405020304" pitchFamily="18" charset="0"/>
              </a:rPr>
              <a:t>)</a:t>
            </a:r>
            <a:r>
              <a:rPr lang="en-US" sz="2000" i="1" kern="0" dirty="0">
                <a:cs typeface="Times New Roman" panose="02020603050405020304" pitchFamily="18" charset="0"/>
              </a:rPr>
              <a:t>,  g</a:t>
            </a:r>
            <a:r>
              <a:rPr lang="en-US" sz="2000" i="1" kern="0" baseline="-25000" dirty="0">
                <a:cs typeface="Times New Roman" panose="02020603050405020304" pitchFamily="18" charset="0"/>
              </a:rPr>
              <a:t>2 </a:t>
            </a:r>
            <a:r>
              <a:rPr lang="en-US" sz="2000" kern="0" dirty="0">
                <a:cs typeface="Times New Roman" panose="02020603050405020304" pitchFamily="18" charset="0"/>
              </a:rPr>
              <a:t>(</a:t>
            </a:r>
            <a:r>
              <a:rPr lang="en-US" sz="2000" i="1" kern="0" dirty="0">
                <a:cs typeface="Times New Roman" panose="02020603050405020304" pitchFamily="18" charset="0"/>
              </a:rPr>
              <a:t>x</a:t>
            </a:r>
            <a:r>
              <a:rPr lang="en-US" sz="2000" kern="0" dirty="0">
                <a:cs typeface="Times New Roman" panose="02020603050405020304" pitchFamily="18" charset="0"/>
              </a:rPr>
              <a:t>)</a:t>
            </a:r>
            <a:r>
              <a:rPr lang="en-US" sz="2000" i="1" kern="0" dirty="0">
                <a:cs typeface="Times New Roman" panose="02020603050405020304" pitchFamily="18" charset="0"/>
              </a:rPr>
              <a:t>, . . . ,  g</a:t>
            </a:r>
            <a:r>
              <a:rPr lang="en-US" sz="2000" i="1" kern="0" baseline="-25000" dirty="0">
                <a:cs typeface="Times New Roman" panose="02020603050405020304" pitchFamily="18" charset="0"/>
              </a:rPr>
              <a:t>m </a:t>
            </a:r>
            <a:r>
              <a:rPr lang="en-US" sz="2000" kern="0" dirty="0">
                <a:cs typeface="Times New Roman" panose="02020603050405020304" pitchFamily="18" charset="0"/>
              </a:rPr>
              <a:t>(</a:t>
            </a:r>
            <a:r>
              <a:rPr lang="en-US" sz="2000" i="1" kern="0" dirty="0">
                <a:cs typeface="Times New Roman" panose="02020603050405020304" pitchFamily="18" charset="0"/>
              </a:rPr>
              <a:t>x</a:t>
            </a:r>
            <a:r>
              <a:rPr lang="en-US" sz="2000" kern="0" dirty="0">
                <a:cs typeface="Times New Roman" panose="02020603050405020304" pitchFamily="18" charset="0"/>
              </a:rPr>
              <a:t>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i="1" kern="0" dirty="0"/>
              <a:t>	such that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i="1" kern="0" dirty="0"/>
              <a:t> </a:t>
            </a:r>
            <a:r>
              <a:rPr lang="en-US" sz="2000" i="1" kern="0" dirty="0">
                <a:latin typeface="+mn-lt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45557"/>
              </p:ext>
            </p:extLst>
          </p:nvPr>
        </p:nvGraphicFramePr>
        <p:xfrm>
          <a:off x="1009650" y="3005138"/>
          <a:ext cx="29876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374" name="Equation" r:id="rId4" imgW="1435100" imgH="241300" progId="Equation.3">
                  <p:embed/>
                </p:oleObj>
              </mc:Choice>
              <mc:Fallback>
                <p:oleObj name="Equation" r:id="rId4" imgW="1435100" imgH="241300" progId="Equation.3">
                  <p:embed/>
                  <p:pic>
                    <p:nvPicPr>
                      <p:cNvPr id="72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005138"/>
                        <a:ext cx="298767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808549"/>
              </p:ext>
            </p:extLst>
          </p:nvPr>
        </p:nvGraphicFramePr>
        <p:xfrm>
          <a:off x="1349375" y="3516313"/>
          <a:ext cx="15398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375" name="Equation" r:id="rId6" imgW="939800" imgH="508000" progId="Equation.3">
                  <p:embed/>
                </p:oleObj>
              </mc:Choice>
              <mc:Fallback>
                <p:oleObj name="Equation" r:id="rId6" imgW="939800" imgH="508000" progId="Equation.3">
                  <p:embed/>
                  <p:pic>
                    <p:nvPicPr>
                      <p:cNvPr id="74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3516313"/>
                        <a:ext cx="15398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2422566" y="5438898"/>
            <a:ext cx="414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Example: Minimum distance classifier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62450" y="1424353"/>
            <a:ext cx="7644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Let </a:t>
            </a:r>
            <a:r>
              <a:rPr lang="en-US" sz="2000" i="1" dirty="0"/>
              <a:t>x</a:t>
            </a:r>
            <a:r>
              <a:rPr lang="en-US" sz="2000" i="1" baseline="-25000" dirty="0"/>
              <a:t>  </a:t>
            </a:r>
            <a:r>
              <a:rPr lang="en-US" sz="2000" dirty="0"/>
              <a:t>be an input pattern to be classified into one of </a:t>
            </a:r>
            <a:r>
              <a:rPr lang="en-US" sz="2000" i="1" dirty="0"/>
              <a:t>m</a:t>
            </a:r>
            <a:r>
              <a:rPr lang="en-US" sz="2000" dirty="0"/>
              <a:t> classes, </a:t>
            </a:r>
            <a:r>
              <a:rPr lang="en-US" sz="2000" i="1" dirty="0"/>
              <a:t>C</a:t>
            </a:r>
            <a:r>
              <a:rPr lang="en-US" sz="2000" i="1" baseline="-25000" dirty="0"/>
              <a:t>1</a:t>
            </a:r>
            <a:r>
              <a:rPr lang="en-US" sz="2000" i="1" dirty="0"/>
              <a:t> ..., C</a:t>
            </a:r>
            <a:r>
              <a:rPr lang="en-US" sz="2000" i="1" baseline="-25000" dirty="0"/>
              <a:t>m</a:t>
            </a:r>
            <a:endParaRPr lang="en-US" sz="2000" dirty="0"/>
          </a:p>
        </p:txBody>
      </p:sp>
      <p:graphicFrame>
        <p:nvGraphicFramePr>
          <p:cNvPr id="83763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079232"/>
              </p:ext>
            </p:extLst>
          </p:nvPr>
        </p:nvGraphicFramePr>
        <p:xfrm>
          <a:off x="4811713" y="2660650"/>
          <a:ext cx="3003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376" name="Equation" r:id="rId8" imgW="1663700" imgH="241300" progId="Equation.3">
                  <p:embed/>
                </p:oleObj>
              </mc:Choice>
              <mc:Fallback>
                <p:oleObj name="Equation" r:id="rId8" imgW="1663700" imgH="241300" progId="Equation.3">
                  <p:embed/>
                  <p:pic>
                    <p:nvPicPr>
                      <p:cNvPr id="83763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2660650"/>
                        <a:ext cx="30035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4785757" y="3158835"/>
            <a:ext cx="3033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d</a:t>
            </a:r>
            <a:r>
              <a:rPr lang="en-US" sz="2000" i="1" baseline="-25000" dirty="0" err="1"/>
              <a:t>ij</a:t>
            </a:r>
            <a:r>
              <a:rPr lang="en-US" sz="2000" i="1" dirty="0"/>
              <a:t> </a:t>
            </a:r>
            <a:r>
              <a:rPr lang="en-US" sz="2000" dirty="0"/>
              <a:t>is the decision boundary </a:t>
            </a:r>
          </a:p>
          <a:p>
            <a:r>
              <a:rPr lang="en-US" sz="2000" dirty="0"/>
              <a:t>between 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</a:t>
            </a:r>
            <a:r>
              <a:rPr lang="en-US" sz="2000" dirty="0"/>
              <a:t>and 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j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754083" y="4507124"/>
            <a:ext cx="6973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</a:t>
            </a:r>
            <a:r>
              <a:rPr lang="en-US" sz="2000" i="1" dirty="0" err="1"/>
              <a:t>g</a:t>
            </a:r>
            <a:r>
              <a:rPr lang="en-US" sz="2000" i="1" baseline="-25000" dirty="0" err="1"/>
              <a:t>i</a:t>
            </a:r>
            <a:r>
              <a:rPr lang="en-US" sz="2000" dirty="0"/>
              <a:t> (</a:t>
            </a:r>
            <a:r>
              <a:rPr lang="en-US" sz="2000" i="1" dirty="0"/>
              <a:t>x</a:t>
            </a:r>
            <a:r>
              <a:rPr lang="en-US" sz="2000" dirty="0"/>
              <a:t>) are called </a:t>
            </a:r>
            <a:r>
              <a:rPr lang="en-US" sz="2000" b="1" i="1" u="sng" dirty="0">
                <a:solidFill>
                  <a:srgbClr val="FF0000"/>
                </a:solidFill>
              </a:rPr>
              <a:t>decision functions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i="1" u="sng" dirty="0" err="1">
                <a:solidFill>
                  <a:srgbClr val="FF0000"/>
                </a:solidFill>
              </a:rPr>
              <a:t>discriminant</a:t>
            </a:r>
            <a:r>
              <a:rPr lang="en-US" sz="2000" b="1" i="1" u="sng" dirty="0">
                <a:solidFill>
                  <a:srgbClr val="FF0000"/>
                </a:solidFill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98034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 bwMode="auto">
          <a:xfrm>
            <a:off x="712519" y="3930732"/>
            <a:ext cx="7505206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1543793" y="3990110"/>
            <a:ext cx="2814452" cy="1187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047507" y="4023758"/>
            <a:ext cx="2814452" cy="1187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033153" y="371697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X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3054" y="371499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X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6810" y="3703122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X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0587" y="371499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X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1200" y="371499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X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6753" y="3713018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O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85408" y="3711038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O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77294" y="3711038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O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04805" y="3711039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O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96691" y="3711038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O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64530" y="372885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▼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0057" y="37387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39444" y="375062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90706" y="37387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25096" y="372687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▼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-712519" y="1923802"/>
            <a:ext cx="5260770" cy="2012349"/>
            <a:chOff x="1504908" y="2260584"/>
            <a:chExt cx="5367411" cy="1758696"/>
          </a:xfrm>
        </p:grpSpPr>
        <p:sp>
          <p:nvSpPr>
            <p:cNvPr id="37" name="Freeform 36"/>
            <p:cNvSpPr/>
            <p:nvPr/>
          </p:nvSpPr>
          <p:spPr bwMode="auto">
            <a:xfrm>
              <a:off x="1504908" y="2260584"/>
              <a:ext cx="2633472" cy="1758696"/>
            </a:xfrm>
            <a:custGeom>
              <a:avLst/>
              <a:gdLst>
                <a:gd name="connsiteX0" fmla="*/ 0 w 2633472"/>
                <a:gd name="connsiteY0" fmla="*/ 1758696 h 1758696"/>
                <a:gd name="connsiteX1" fmla="*/ 704088 w 2633472"/>
                <a:gd name="connsiteY1" fmla="*/ 1703832 h 1758696"/>
                <a:gd name="connsiteX2" fmla="*/ 1353312 w 2633472"/>
                <a:gd name="connsiteY2" fmla="*/ 1447800 h 1758696"/>
                <a:gd name="connsiteX3" fmla="*/ 1755648 w 2633472"/>
                <a:gd name="connsiteY3" fmla="*/ 1027176 h 1758696"/>
                <a:gd name="connsiteX4" fmla="*/ 2048256 w 2633472"/>
                <a:gd name="connsiteY4" fmla="*/ 368808 h 1758696"/>
                <a:gd name="connsiteX5" fmla="*/ 2313432 w 2633472"/>
                <a:gd name="connsiteY5" fmla="*/ 85344 h 1758696"/>
                <a:gd name="connsiteX6" fmla="*/ 2560320 w 2633472"/>
                <a:gd name="connsiteY6" fmla="*/ 12192 h 1758696"/>
                <a:gd name="connsiteX7" fmla="*/ 2633472 w 2633472"/>
                <a:gd name="connsiteY7" fmla="*/ 12192 h 17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472" h="1758696">
                  <a:moveTo>
                    <a:pt x="0" y="1758696"/>
                  </a:moveTo>
                  <a:cubicBezTo>
                    <a:pt x="239268" y="1757172"/>
                    <a:pt x="478536" y="1755648"/>
                    <a:pt x="704088" y="1703832"/>
                  </a:cubicBezTo>
                  <a:cubicBezTo>
                    <a:pt x="929640" y="1652016"/>
                    <a:pt x="1178052" y="1560576"/>
                    <a:pt x="1353312" y="1447800"/>
                  </a:cubicBezTo>
                  <a:cubicBezTo>
                    <a:pt x="1528572" y="1335024"/>
                    <a:pt x="1639824" y="1207008"/>
                    <a:pt x="1755648" y="1027176"/>
                  </a:cubicBezTo>
                  <a:cubicBezTo>
                    <a:pt x="1871472" y="847344"/>
                    <a:pt x="1955292" y="525780"/>
                    <a:pt x="2048256" y="368808"/>
                  </a:cubicBezTo>
                  <a:cubicBezTo>
                    <a:pt x="2141220" y="211836"/>
                    <a:pt x="2228088" y="144780"/>
                    <a:pt x="2313432" y="85344"/>
                  </a:cubicBezTo>
                  <a:cubicBezTo>
                    <a:pt x="2398776" y="25908"/>
                    <a:pt x="2506980" y="24384"/>
                    <a:pt x="2560320" y="12192"/>
                  </a:cubicBezTo>
                  <a:cubicBezTo>
                    <a:pt x="2613660" y="0"/>
                    <a:pt x="2623566" y="6096"/>
                    <a:pt x="2633472" y="12192"/>
                  </a:cubicBezTo>
                </a:path>
              </a:pathLst>
            </a:cu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>
              <a:spLocks noChangeAspect="1"/>
            </p:cNvSpPr>
            <p:nvPr/>
          </p:nvSpPr>
          <p:spPr bwMode="auto">
            <a:xfrm flipH="1">
              <a:off x="4133844" y="2260584"/>
              <a:ext cx="2738475" cy="1758696"/>
            </a:xfrm>
            <a:custGeom>
              <a:avLst/>
              <a:gdLst>
                <a:gd name="connsiteX0" fmla="*/ 0 w 2633472"/>
                <a:gd name="connsiteY0" fmla="*/ 1758696 h 1758696"/>
                <a:gd name="connsiteX1" fmla="*/ 704088 w 2633472"/>
                <a:gd name="connsiteY1" fmla="*/ 1703832 h 1758696"/>
                <a:gd name="connsiteX2" fmla="*/ 1353312 w 2633472"/>
                <a:gd name="connsiteY2" fmla="*/ 1447800 h 1758696"/>
                <a:gd name="connsiteX3" fmla="*/ 1755648 w 2633472"/>
                <a:gd name="connsiteY3" fmla="*/ 1027176 h 1758696"/>
                <a:gd name="connsiteX4" fmla="*/ 2048256 w 2633472"/>
                <a:gd name="connsiteY4" fmla="*/ 368808 h 1758696"/>
                <a:gd name="connsiteX5" fmla="*/ 2313432 w 2633472"/>
                <a:gd name="connsiteY5" fmla="*/ 85344 h 1758696"/>
                <a:gd name="connsiteX6" fmla="*/ 2560320 w 2633472"/>
                <a:gd name="connsiteY6" fmla="*/ 12192 h 1758696"/>
                <a:gd name="connsiteX7" fmla="*/ 2633472 w 2633472"/>
                <a:gd name="connsiteY7" fmla="*/ 12192 h 17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472" h="1758696">
                  <a:moveTo>
                    <a:pt x="0" y="1758696"/>
                  </a:moveTo>
                  <a:cubicBezTo>
                    <a:pt x="239268" y="1757172"/>
                    <a:pt x="478536" y="1755648"/>
                    <a:pt x="704088" y="1703832"/>
                  </a:cubicBezTo>
                  <a:cubicBezTo>
                    <a:pt x="929640" y="1652016"/>
                    <a:pt x="1178052" y="1560576"/>
                    <a:pt x="1353312" y="1447800"/>
                  </a:cubicBezTo>
                  <a:cubicBezTo>
                    <a:pt x="1528572" y="1335024"/>
                    <a:pt x="1639824" y="1207008"/>
                    <a:pt x="1755648" y="1027176"/>
                  </a:cubicBezTo>
                  <a:cubicBezTo>
                    <a:pt x="1871472" y="847344"/>
                    <a:pt x="1955292" y="525780"/>
                    <a:pt x="2048256" y="368808"/>
                  </a:cubicBezTo>
                  <a:cubicBezTo>
                    <a:pt x="2141220" y="211836"/>
                    <a:pt x="2228088" y="144780"/>
                    <a:pt x="2313432" y="85344"/>
                  </a:cubicBezTo>
                  <a:cubicBezTo>
                    <a:pt x="2398776" y="25908"/>
                    <a:pt x="2506980" y="24384"/>
                    <a:pt x="2560320" y="12192"/>
                  </a:cubicBezTo>
                  <a:cubicBezTo>
                    <a:pt x="2613660" y="0"/>
                    <a:pt x="2623566" y="6096"/>
                    <a:pt x="2633472" y="12192"/>
                  </a:cubicBezTo>
                </a:path>
              </a:pathLst>
            </a:cu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41912" y="1852550"/>
            <a:ext cx="5866410" cy="2012349"/>
            <a:chOff x="1504908" y="2260584"/>
            <a:chExt cx="5367411" cy="1758696"/>
          </a:xfrm>
        </p:grpSpPr>
        <p:sp>
          <p:nvSpPr>
            <p:cNvPr id="40" name="Freeform 39"/>
            <p:cNvSpPr/>
            <p:nvPr/>
          </p:nvSpPr>
          <p:spPr bwMode="auto">
            <a:xfrm>
              <a:off x="1504908" y="2260584"/>
              <a:ext cx="2633472" cy="1758696"/>
            </a:xfrm>
            <a:custGeom>
              <a:avLst/>
              <a:gdLst>
                <a:gd name="connsiteX0" fmla="*/ 0 w 2633472"/>
                <a:gd name="connsiteY0" fmla="*/ 1758696 h 1758696"/>
                <a:gd name="connsiteX1" fmla="*/ 704088 w 2633472"/>
                <a:gd name="connsiteY1" fmla="*/ 1703832 h 1758696"/>
                <a:gd name="connsiteX2" fmla="*/ 1353312 w 2633472"/>
                <a:gd name="connsiteY2" fmla="*/ 1447800 h 1758696"/>
                <a:gd name="connsiteX3" fmla="*/ 1755648 w 2633472"/>
                <a:gd name="connsiteY3" fmla="*/ 1027176 h 1758696"/>
                <a:gd name="connsiteX4" fmla="*/ 2048256 w 2633472"/>
                <a:gd name="connsiteY4" fmla="*/ 368808 h 1758696"/>
                <a:gd name="connsiteX5" fmla="*/ 2313432 w 2633472"/>
                <a:gd name="connsiteY5" fmla="*/ 85344 h 1758696"/>
                <a:gd name="connsiteX6" fmla="*/ 2560320 w 2633472"/>
                <a:gd name="connsiteY6" fmla="*/ 12192 h 1758696"/>
                <a:gd name="connsiteX7" fmla="*/ 2633472 w 2633472"/>
                <a:gd name="connsiteY7" fmla="*/ 12192 h 17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472" h="1758696">
                  <a:moveTo>
                    <a:pt x="0" y="1758696"/>
                  </a:moveTo>
                  <a:cubicBezTo>
                    <a:pt x="239268" y="1757172"/>
                    <a:pt x="478536" y="1755648"/>
                    <a:pt x="704088" y="1703832"/>
                  </a:cubicBezTo>
                  <a:cubicBezTo>
                    <a:pt x="929640" y="1652016"/>
                    <a:pt x="1178052" y="1560576"/>
                    <a:pt x="1353312" y="1447800"/>
                  </a:cubicBezTo>
                  <a:cubicBezTo>
                    <a:pt x="1528572" y="1335024"/>
                    <a:pt x="1639824" y="1207008"/>
                    <a:pt x="1755648" y="1027176"/>
                  </a:cubicBezTo>
                  <a:cubicBezTo>
                    <a:pt x="1871472" y="847344"/>
                    <a:pt x="1955292" y="525780"/>
                    <a:pt x="2048256" y="368808"/>
                  </a:cubicBezTo>
                  <a:cubicBezTo>
                    <a:pt x="2141220" y="211836"/>
                    <a:pt x="2228088" y="144780"/>
                    <a:pt x="2313432" y="85344"/>
                  </a:cubicBezTo>
                  <a:cubicBezTo>
                    <a:pt x="2398776" y="25908"/>
                    <a:pt x="2506980" y="24384"/>
                    <a:pt x="2560320" y="12192"/>
                  </a:cubicBezTo>
                  <a:cubicBezTo>
                    <a:pt x="2613660" y="0"/>
                    <a:pt x="2623566" y="6096"/>
                    <a:pt x="2633472" y="12192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>
              <a:spLocks noChangeAspect="1"/>
            </p:cNvSpPr>
            <p:nvPr/>
          </p:nvSpPr>
          <p:spPr bwMode="auto">
            <a:xfrm flipH="1">
              <a:off x="4133844" y="2260584"/>
              <a:ext cx="2738475" cy="1758696"/>
            </a:xfrm>
            <a:custGeom>
              <a:avLst/>
              <a:gdLst>
                <a:gd name="connsiteX0" fmla="*/ 0 w 2633472"/>
                <a:gd name="connsiteY0" fmla="*/ 1758696 h 1758696"/>
                <a:gd name="connsiteX1" fmla="*/ 704088 w 2633472"/>
                <a:gd name="connsiteY1" fmla="*/ 1703832 h 1758696"/>
                <a:gd name="connsiteX2" fmla="*/ 1353312 w 2633472"/>
                <a:gd name="connsiteY2" fmla="*/ 1447800 h 1758696"/>
                <a:gd name="connsiteX3" fmla="*/ 1755648 w 2633472"/>
                <a:gd name="connsiteY3" fmla="*/ 1027176 h 1758696"/>
                <a:gd name="connsiteX4" fmla="*/ 2048256 w 2633472"/>
                <a:gd name="connsiteY4" fmla="*/ 368808 h 1758696"/>
                <a:gd name="connsiteX5" fmla="*/ 2313432 w 2633472"/>
                <a:gd name="connsiteY5" fmla="*/ 85344 h 1758696"/>
                <a:gd name="connsiteX6" fmla="*/ 2560320 w 2633472"/>
                <a:gd name="connsiteY6" fmla="*/ 12192 h 1758696"/>
                <a:gd name="connsiteX7" fmla="*/ 2633472 w 2633472"/>
                <a:gd name="connsiteY7" fmla="*/ 12192 h 17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472" h="1758696">
                  <a:moveTo>
                    <a:pt x="0" y="1758696"/>
                  </a:moveTo>
                  <a:cubicBezTo>
                    <a:pt x="239268" y="1757172"/>
                    <a:pt x="478536" y="1755648"/>
                    <a:pt x="704088" y="1703832"/>
                  </a:cubicBezTo>
                  <a:cubicBezTo>
                    <a:pt x="929640" y="1652016"/>
                    <a:pt x="1178052" y="1560576"/>
                    <a:pt x="1353312" y="1447800"/>
                  </a:cubicBezTo>
                  <a:cubicBezTo>
                    <a:pt x="1528572" y="1335024"/>
                    <a:pt x="1639824" y="1207008"/>
                    <a:pt x="1755648" y="1027176"/>
                  </a:cubicBezTo>
                  <a:cubicBezTo>
                    <a:pt x="1871472" y="847344"/>
                    <a:pt x="1955292" y="525780"/>
                    <a:pt x="2048256" y="368808"/>
                  </a:cubicBezTo>
                  <a:cubicBezTo>
                    <a:pt x="2141220" y="211836"/>
                    <a:pt x="2228088" y="144780"/>
                    <a:pt x="2313432" y="85344"/>
                  </a:cubicBezTo>
                  <a:cubicBezTo>
                    <a:pt x="2398776" y="25908"/>
                    <a:pt x="2506980" y="24384"/>
                    <a:pt x="2560320" y="12192"/>
                  </a:cubicBezTo>
                  <a:cubicBezTo>
                    <a:pt x="2613660" y="0"/>
                    <a:pt x="2623566" y="6096"/>
                    <a:pt x="2633472" y="12192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83230" y="1911926"/>
            <a:ext cx="5260770" cy="2012349"/>
            <a:chOff x="1504908" y="2260584"/>
            <a:chExt cx="5367411" cy="1758696"/>
          </a:xfrm>
        </p:grpSpPr>
        <p:sp>
          <p:nvSpPr>
            <p:cNvPr id="43" name="Freeform 42"/>
            <p:cNvSpPr/>
            <p:nvPr/>
          </p:nvSpPr>
          <p:spPr bwMode="auto">
            <a:xfrm>
              <a:off x="1504908" y="2260584"/>
              <a:ext cx="2633472" cy="1758696"/>
            </a:xfrm>
            <a:custGeom>
              <a:avLst/>
              <a:gdLst>
                <a:gd name="connsiteX0" fmla="*/ 0 w 2633472"/>
                <a:gd name="connsiteY0" fmla="*/ 1758696 h 1758696"/>
                <a:gd name="connsiteX1" fmla="*/ 704088 w 2633472"/>
                <a:gd name="connsiteY1" fmla="*/ 1703832 h 1758696"/>
                <a:gd name="connsiteX2" fmla="*/ 1353312 w 2633472"/>
                <a:gd name="connsiteY2" fmla="*/ 1447800 h 1758696"/>
                <a:gd name="connsiteX3" fmla="*/ 1755648 w 2633472"/>
                <a:gd name="connsiteY3" fmla="*/ 1027176 h 1758696"/>
                <a:gd name="connsiteX4" fmla="*/ 2048256 w 2633472"/>
                <a:gd name="connsiteY4" fmla="*/ 368808 h 1758696"/>
                <a:gd name="connsiteX5" fmla="*/ 2313432 w 2633472"/>
                <a:gd name="connsiteY5" fmla="*/ 85344 h 1758696"/>
                <a:gd name="connsiteX6" fmla="*/ 2560320 w 2633472"/>
                <a:gd name="connsiteY6" fmla="*/ 12192 h 1758696"/>
                <a:gd name="connsiteX7" fmla="*/ 2633472 w 2633472"/>
                <a:gd name="connsiteY7" fmla="*/ 12192 h 17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472" h="1758696">
                  <a:moveTo>
                    <a:pt x="0" y="1758696"/>
                  </a:moveTo>
                  <a:cubicBezTo>
                    <a:pt x="239268" y="1757172"/>
                    <a:pt x="478536" y="1755648"/>
                    <a:pt x="704088" y="1703832"/>
                  </a:cubicBezTo>
                  <a:cubicBezTo>
                    <a:pt x="929640" y="1652016"/>
                    <a:pt x="1178052" y="1560576"/>
                    <a:pt x="1353312" y="1447800"/>
                  </a:cubicBezTo>
                  <a:cubicBezTo>
                    <a:pt x="1528572" y="1335024"/>
                    <a:pt x="1639824" y="1207008"/>
                    <a:pt x="1755648" y="1027176"/>
                  </a:cubicBezTo>
                  <a:cubicBezTo>
                    <a:pt x="1871472" y="847344"/>
                    <a:pt x="1955292" y="525780"/>
                    <a:pt x="2048256" y="368808"/>
                  </a:cubicBezTo>
                  <a:cubicBezTo>
                    <a:pt x="2141220" y="211836"/>
                    <a:pt x="2228088" y="144780"/>
                    <a:pt x="2313432" y="85344"/>
                  </a:cubicBezTo>
                  <a:cubicBezTo>
                    <a:pt x="2398776" y="25908"/>
                    <a:pt x="2506980" y="24384"/>
                    <a:pt x="2560320" y="12192"/>
                  </a:cubicBezTo>
                  <a:cubicBezTo>
                    <a:pt x="2613660" y="0"/>
                    <a:pt x="2623566" y="6096"/>
                    <a:pt x="2633472" y="12192"/>
                  </a:cubicBezTo>
                </a:path>
              </a:pathLst>
            </a:cu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>
              <a:spLocks noChangeAspect="1"/>
            </p:cNvSpPr>
            <p:nvPr/>
          </p:nvSpPr>
          <p:spPr bwMode="auto">
            <a:xfrm flipH="1">
              <a:off x="4133844" y="2260584"/>
              <a:ext cx="2738475" cy="1758696"/>
            </a:xfrm>
            <a:custGeom>
              <a:avLst/>
              <a:gdLst>
                <a:gd name="connsiteX0" fmla="*/ 0 w 2633472"/>
                <a:gd name="connsiteY0" fmla="*/ 1758696 h 1758696"/>
                <a:gd name="connsiteX1" fmla="*/ 704088 w 2633472"/>
                <a:gd name="connsiteY1" fmla="*/ 1703832 h 1758696"/>
                <a:gd name="connsiteX2" fmla="*/ 1353312 w 2633472"/>
                <a:gd name="connsiteY2" fmla="*/ 1447800 h 1758696"/>
                <a:gd name="connsiteX3" fmla="*/ 1755648 w 2633472"/>
                <a:gd name="connsiteY3" fmla="*/ 1027176 h 1758696"/>
                <a:gd name="connsiteX4" fmla="*/ 2048256 w 2633472"/>
                <a:gd name="connsiteY4" fmla="*/ 368808 h 1758696"/>
                <a:gd name="connsiteX5" fmla="*/ 2313432 w 2633472"/>
                <a:gd name="connsiteY5" fmla="*/ 85344 h 1758696"/>
                <a:gd name="connsiteX6" fmla="*/ 2560320 w 2633472"/>
                <a:gd name="connsiteY6" fmla="*/ 12192 h 1758696"/>
                <a:gd name="connsiteX7" fmla="*/ 2633472 w 2633472"/>
                <a:gd name="connsiteY7" fmla="*/ 12192 h 17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472" h="1758696">
                  <a:moveTo>
                    <a:pt x="0" y="1758696"/>
                  </a:moveTo>
                  <a:cubicBezTo>
                    <a:pt x="239268" y="1757172"/>
                    <a:pt x="478536" y="1755648"/>
                    <a:pt x="704088" y="1703832"/>
                  </a:cubicBezTo>
                  <a:cubicBezTo>
                    <a:pt x="929640" y="1652016"/>
                    <a:pt x="1178052" y="1560576"/>
                    <a:pt x="1353312" y="1447800"/>
                  </a:cubicBezTo>
                  <a:cubicBezTo>
                    <a:pt x="1528572" y="1335024"/>
                    <a:pt x="1639824" y="1207008"/>
                    <a:pt x="1755648" y="1027176"/>
                  </a:cubicBezTo>
                  <a:cubicBezTo>
                    <a:pt x="1871472" y="847344"/>
                    <a:pt x="1955292" y="525780"/>
                    <a:pt x="2048256" y="368808"/>
                  </a:cubicBezTo>
                  <a:cubicBezTo>
                    <a:pt x="2141220" y="211836"/>
                    <a:pt x="2228088" y="144780"/>
                    <a:pt x="2313432" y="85344"/>
                  </a:cubicBezTo>
                  <a:cubicBezTo>
                    <a:pt x="2398776" y="25908"/>
                    <a:pt x="2506980" y="24384"/>
                    <a:pt x="2560320" y="12192"/>
                  </a:cubicBezTo>
                  <a:cubicBezTo>
                    <a:pt x="2613660" y="0"/>
                    <a:pt x="2623566" y="6096"/>
                    <a:pt x="2633472" y="12192"/>
                  </a:cubicBezTo>
                </a:path>
              </a:pathLst>
            </a:cu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1225062" y="5692415"/>
            <a:ext cx="6516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Each function is higher than all others for data within its class</a:t>
            </a:r>
          </a:p>
        </p:txBody>
      </p:sp>
    </p:spTree>
    <p:extLst>
      <p:ext uri="{BB962C8B-B14F-4D97-AF65-F5344CB8AC3E}">
        <p14:creationId xmlns:p14="http://schemas.microsoft.com/office/powerpoint/2010/main" val="3410315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342" y="1127974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If</a:t>
            </a:r>
            <a:r>
              <a:rPr lang="en-US" dirty="0">
                <a:solidFill>
                  <a:srgbClr val="C0504D"/>
                </a:solidFill>
                <a:cs typeface="Times New Roman" pitchFamily="18" charset="0"/>
              </a:rPr>
              <a:t>                         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and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          form a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partition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of </a:t>
            </a:r>
            <a:r>
              <a:rPr lang="en-US" i="1" dirty="0">
                <a:solidFill>
                  <a:prstClr val="black"/>
                </a:solidFill>
                <a:cs typeface="Times New Roman" pitchFamily="18" charset="0"/>
              </a:rPr>
              <a:t>S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if: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                                                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The form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04620"/>
              </p:ext>
            </p:extLst>
          </p:nvPr>
        </p:nvGraphicFramePr>
        <p:xfrm>
          <a:off x="1075442" y="1598231"/>
          <a:ext cx="1219201" cy="59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224" name="Equation" r:id="rId3" imgW="583920" imgH="406080" progId="Equation.3">
                  <p:embed/>
                </p:oleObj>
              </mc:Choice>
              <mc:Fallback>
                <p:oleObj name="Equation" r:id="rId3" imgW="583920" imgH="4060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442" y="1598231"/>
                        <a:ext cx="1219201" cy="594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964864"/>
              </p:ext>
            </p:extLst>
          </p:nvPr>
        </p:nvGraphicFramePr>
        <p:xfrm>
          <a:off x="2904242" y="1718821"/>
          <a:ext cx="990600" cy="347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225" name="Equation" r:id="rId5" imgW="406080" imgH="203040" progId="Equation.3">
                  <p:embed/>
                </p:oleObj>
              </mc:Choice>
              <mc:Fallback>
                <p:oleObj name="Equation" r:id="rId5" imgW="406080" imgH="203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242" y="1718821"/>
                        <a:ext cx="990600" cy="347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74775"/>
              </p:ext>
            </p:extLst>
          </p:nvPr>
        </p:nvGraphicFramePr>
        <p:xfrm>
          <a:off x="923042" y="2252221"/>
          <a:ext cx="457200" cy="38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226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042" y="2252221"/>
                        <a:ext cx="457200" cy="385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831276"/>
              </p:ext>
            </p:extLst>
          </p:nvPr>
        </p:nvGraphicFramePr>
        <p:xfrm>
          <a:off x="1650117" y="2709421"/>
          <a:ext cx="3768725" cy="44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227" name="Equation" r:id="rId9" imgW="1434960" imgH="241200" progId="Equation.3">
                  <p:embed/>
                </p:oleObj>
              </mc:Choice>
              <mc:Fallback>
                <p:oleObj name="Equation" r:id="rId9" imgW="1434960" imgH="24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117" y="2709421"/>
                        <a:ext cx="3768725" cy="443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488273"/>
              </p:ext>
            </p:extLst>
          </p:nvPr>
        </p:nvGraphicFramePr>
        <p:xfrm>
          <a:off x="534384" y="3471421"/>
          <a:ext cx="6626767" cy="108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228" name="Equation" r:id="rId11" imgW="2768400" imgH="647640" progId="Equation.3">
                  <p:embed/>
                </p:oleObj>
              </mc:Choice>
              <mc:Fallback>
                <p:oleObj name="Equation" r:id="rId11" imgW="2768400" imgH="647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84" y="3471421"/>
                        <a:ext cx="6626767" cy="1086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163925"/>
              </p:ext>
            </p:extLst>
          </p:nvPr>
        </p:nvGraphicFramePr>
        <p:xfrm>
          <a:off x="656342" y="5259769"/>
          <a:ext cx="4196008" cy="75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229" name="Equation" r:id="rId13" imgW="1726920" imgH="444240" progId="Equation.DSMT4">
                  <p:embed/>
                </p:oleObj>
              </mc:Choice>
              <mc:Fallback>
                <p:oleObj name="Equation" r:id="rId13" imgW="1726920" imgH="4442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42" y="5259769"/>
                        <a:ext cx="4196008" cy="756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61110" y="543031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is widely used in estimation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3405" y="3172760"/>
            <a:ext cx="997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Note that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cs typeface="Times New Roman" pitchFamily="18" charset="0"/>
              </a:rPr>
              <a:t>this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cannot be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 more than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cs typeface="Times New Roman" pitchFamily="18" charset="0"/>
              </a:rPr>
              <a:t>this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7039295" y="3547021"/>
            <a:ext cx="845756" cy="1335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6994847" y="4042921"/>
            <a:ext cx="890204" cy="131749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C848A5-6D51-4F61-9142-2CF1149FD434}"/>
              </a:ext>
            </a:extLst>
          </p:cNvPr>
          <p:cNvGrpSpPr/>
          <p:nvPr/>
        </p:nvGrpSpPr>
        <p:grpSpPr>
          <a:xfrm>
            <a:off x="5681220" y="906970"/>
            <a:ext cx="1718822" cy="1784562"/>
            <a:chOff x="5722070" y="672179"/>
            <a:chExt cx="1718822" cy="1784562"/>
          </a:xfrm>
        </p:grpSpPr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43C6591B-7038-4379-818D-F45FAA1A6735}"/>
                </a:ext>
              </a:extLst>
            </p:cNvPr>
            <p:cNvSpPr/>
            <p:nvPr/>
          </p:nvSpPr>
          <p:spPr>
            <a:xfrm rot="6898525">
              <a:off x="5729802" y="806670"/>
              <a:ext cx="1683243" cy="1602878"/>
            </a:xfrm>
            <a:prstGeom prst="pie">
              <a:avLst>
                <a:gd name="adj1" fmla="val 9243229"/>
                <a:gd name="adj2" fmla="val 1961777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4B2D7AC1-8C2E-4176-9FFC-257CAD44A54E}"/>
                </a:ext>
              </a:extLst>
            </p:cNvPr>
            <p:cNvSpPr/>
            <p:nvPr/>
          </p:nvSpPr>
          <p:spPr>
            <a:xfrm rot="17256442">
              <a:off x="5674927" y="750374"/>
              <a:ext cx="1784562" cy="1628172"/>
            </a:xfrm>
            <a:prstGeom prst="pie">
              <a:avLst>
                <a:gd name="adj1" fmla="val 9243229"/>
                <a:gd name="adj2" fmla="val 1385641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1BF830-6848-4F65-8A76-FD0002316AD4}"/>
                </a:ext>
              </a:extLst>
            </p:cNvPr>
            <p:cNvGrpSpPr/>
            <p:nvPr/>
          </p:nvGrpSpPr>
          <p:grpSpPr>
            <a:xfrm>
              <a:off x="5722070" y="772998"/>
              <a:ext cx="1718822" cy="1649691"/>
              <a:chOff x="5722070" y="772998"/>
              <a:chExt cx="1718822" cy="1649691"/>
            </a:xfrm>
          </p:grpSpPr>
          <p:sp>
            <p:nvSpPr>
              <p:cNvPr id="13" name="Partial Circle 12">
                <a:extLst>
                  <a:ext uri="{FF2B5EF4-FFF2-40B4-BE49-F238E27FC236}">
                    <a16:creationId xmlns:a16="http://schemas.microsoft.com/office/drawing/2014/main" id="{F2E01C88-AB27-4818-B518-2C94B60166F9}"/>
                  </a:ext>
                </a:extLst>
              </p:cNvPr>
              <p:cNvSpPr/>
              <p:nvPr/>
            </p:nvSpPr>
            <p:spPr>
              <a:xfrm>
                <a:off x="5722070" y="772998"/>
                <a:ext cx="1718822" cy="1649691"/>
              </a:xfrm>
              <a:prstGeom prst="pie">
                <a:avLst>
                  <a:gd name="adj1" fmla="val 9571135"/>
                  <a:gd name="adj2" fmla="val 1620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35B2CEF-DF13-40BF-9658-285A9570C530}"/>
                  </a:ext>
                </a:extLst>
              </p:cNvPr>
              <p:cNvSpPr/>
              <p:nvPr/>
            </p:nvSpPr>
            <p:spPr>
              <a:xfrm>
                <a:off x="5829300" y="1248767"/>
                <a:ext cx="923042" cy="584462"/>
              </a:xfrm>
              <a:prstGeom prst="ellipse">
                <a:avLst/>
              </a:prstGeom>
              <a:solidFill>
                <a:schemeClr val="tx2">
                  <a:lumMod val="75000"/>
                  <a:alpha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080AF5-E5C8-40BC-B186-0BBB9721CDB9}"/>
                  </a:ext>
                </a:extLst>
              </p:cNvPr>
              <p:cNvSpPr txBox="1"/>
              <p:nvPr/>
            </p:nvSpPr>
            <p:spPr>
              <a:xfrm>
                <a:off x="6117209" y="81286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91D904-3AA6-4787-862F-2D040EA86F53}"/>
                  </a:ext>
                </a:extLst>
              </p:cNvPr>
              <p:cNvSpPr txBox="1"/>
              <p:nvPr/>
            </p:nvSpPr>
            <p:spPr>
              <a:xfrm>
                <a:off x="6859572" y="1243769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1B8D6E-05FD-438E-81FF-C8FE64292425}"/>
                  </a:ext>
                </a:extLst>
              </p:cNvPr>
              <p:cNvSpPr txBox="1"/>
              <p:nvPr/>
            </p:nvSpPr>
            <p:spPr>
              <a:xfrm>
                <a:off x="6154761" y="1927711"/>
                <a:ext cx="42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3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24770E-7213-42F8-9F05-0411FEB6EAD5}"/>
                  </a:ext>
                </a:extLst>
              </p:cNvPr>
              <p:cNvSpPr txBox="1"/>
              <p:nvPr/>
            </p:nvSpPr>
            <p:spPr>
              <a:xfrm>
                <a:off x="6070639" y="1267590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  <p:sp>
        <p:nvSpPr>
          <p:cNvPr id="35" name="Text Box 4">
            <a:extLst>
              <a:ext uri="{FF2B5EF4-FFF2-40B4-BE49-F238E27FC236}">
                <a16:creationId xmlns:a16="http://schemas.microsoft.com/office/drawing/2014/main" id="{28874E5F-1706-4AF3-BF9F-32E2ECEA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086" y="859475"/>
            <a:ext cx="16466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Times New Roman" panose="02020603050405020304" pitchFamily="18" charset="0"/>
              </a:rPr>
              <a:t>Bayes Rule</a:t>
            </a:r>
          </a:p>
        </p:txBody>
      </p:sp>
    </p:spTree>
    <p:extLst>
      <p:ext uri="{BB962C8B-B14F-4D97-AF65-F5344CB8AC3E}">
        <p14:creationId xmlns:p14="http://schemas.microsoft.com/office/powerpoint/2010/main" val="101154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342" y="1127974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If</a:t>
            </a:r>
            <a:r>
              <a:rPr lang="en-US" dirty="0">
                <a:solidFill>
                  <a:srgbClr val="C0504D"/>
                </a:solidFill>
                <a:cs typeface="Times New Roman" pitchFamily="18" charset="0"/>
              </a:rPr>
              <a:t>                         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and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          form a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partition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of </a:t>
            </a:r>
            <a:r>
              <a:rPr lang="en-US" i="1" dirty="0">
                <a:solidFill>
                  <a:prstClr val="black"/>
                </a:solidFill>
                <a:cs typeface="Times New Roman" pitchFamily="18" charset="0"/>
              </a:rPr>
              <a:t>S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if: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                                                                 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The form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075442" y="1598231"/>
          <a:ext cx="1219201" cy="59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38" name="Equation" r:id="rId3" imgW="583920" imgH="406080" progId="Equation.3">
                  <p:embed/>
                </p:oleObj>
              </mc:Choice>
              <mc:Fallback>
                <p:oleObj name="Equation" r:id="rId3" imgW="583920" imgH="4060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442" y="1598231"/>
                        <a:ext cx="1219201" cy="594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904242" y="1718821"/>
          <a:ext cx="990600" cy="347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39" name="Equation" r:id="rId5" imgW="406080" imgH="203040" progId="Equation.3">
                  <p:embed/>
                </p:oleObj>
              </mc:Choice>
              <mc:Fallback>
                <p:oleObj name="Equation" r:id="rId5" imgW="406080" imgH="203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242" y="1718821"/>
                        <a:ext cx="990600" cy="347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923042" y="2252221"/>
          <a:ext cx="457200" cy="38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40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042" y="2252221"/>
                        <a:ext cx="457200" cy="385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650117" y="2709421"/>
          <a:ext cx="3768725" cy="44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41" name="Equation" r:id="rId9" imgW="1434960" imgH="241200" progId="Equation.3">
                  <p:embed/>
                </p:oleObj>
              </mc:Choice>
              <mc:Fallback>
                <p:oleObj name="Equation" r:id="rId9" imgW="1434960" imgH="24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117" y="2709421"/>
                        <a:ext cx="3768725" cy="443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34384" y="3471421"/>
          <a:ext cx="6626767" cy="108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42" name="Equation" r:id="rId11" imgW="2768400" imgH="647640" progId="Equation.3">
                  <p:embed/>
                </p:oleObj>
              </mc:Choice>
              <mc:Fallback>
                <p:oleObj name="Equation" r:id="rId11" imgW="2768400" imgH="647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84" y="3471421"/>
                        <a:ext cx="6626767" cy="1086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891778"/>
              </p:ext>
            </p:extLst>
          </p:nvPr>
        </p:nvGraphicFramePr>
        <p:xfrm>
          <a:off x="656342" y="5247238"/>
          <a:ext cx="4226744" cy="75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43" name="Equation" r:id="rId13" imgW="1726920" imgH="444240" progId="Equation.DSMT4">
                  <p:embed/>
                </p:oleObj>
              </mc:Choice>
              <mc:Fallback>
                <p:oleObj name="Equation" r:id="rId13" imgW="1726920" imgH="4442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42" y="5247238"/>
                        <a:ext cx="4226744" cy="756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23405" y="3172760"/>
            <a:ext cx="997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Note that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cs typeface="Times New Roman" pitchFamily="18" charset="0"/>
              </a:rPr>
              <a:t>this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cannot be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 more than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cs typeface="Times New Roman" pitchFamily="18" charset="0"/>
              </a:rPr>
              <a:t>this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7039295" y="3547021"/>
            <a:ext cx="845756" cy="1335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6994847" y="4042921"/>
            <a:ext cx="890204" cy="131749"/>
          </a:xfrm>
          <a:prstGeom prst="straightConnector1">
            <a:avLst/>
          </a:prstGeom>
          <a:ln w="28575">
            <a:solidFill>
              <a:srgbClr val="008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C848A5-6D51-4F61-9142-2CF1149FD434}"/>
              </a:ext>
            </a:extLst>
          </p:cNvPr>
          <p:cNvGrpSpPr/>
          <p:nvPr/>
        </p:nvGrpSpPr>
        <p:grpSpPr>
          <a:xfrm>
            <a:off x="5681220" y="906970"/>
            <a:ext cx="1718822" cy="1784562"/>
            <a:chOff x="5722070" y="672179"/>
            <a:chExt cx="1718822" cy="1784562"/>
          </a:xfrm>
        </p:grpSpPr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43C6591B-7038-4379-818D-F45FAA1A6735}"/>
                </a:ext>
              </a:extLst>
            </p:cNvPr>
            <p:cNvSpPr/>
            <p:nvPr/>
          </p:nvSpPr>
          <p:spPr>
            <a:xfrm rot="6898525">
              <a:off x="5729802" y="806670"/>
              <a:ext cx="1683243" cy="1602878"/>
            </a:xfrm>
            <a:prstGeom prst="pie">
              <a:avLst>
                <a:gd name="adj1" fmla="val 9243229"/>
                <a:gd name="adj2" fmla="val 1961777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4B2D7AC1-8C2E-4176-9FFC-257CAD44A54E}"/>
                </a:ext>
              </a:extLst>
            </p:cNvPr>
            <p:cNvSpPr/>
            <p:nvPr/>
          </p:nvSpPr>
          <p:spPr>
            <a:xfrm rot="17256442">
              <a:off x="5674927" y="750374"/>
              <a:ext cx="1784562" cy="1628172"/>
            </a:xfrm>
            <a:prstGeom prst="pie">
              <a:avLst>
                <a:gd name="adj1" fmla="val 9243229"/>
                <a:gd name="adj2" fmla="val 1385641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1BF830-6848-4F65-8A76-FD0002316AD4}"/>
                </a:ext>
              </a:extLst>
            </p:cNvPr>
            <p:cNvGrpSpPr/>
            <p:nvPr/>
          </p:nvGrpSpPr>
          <p:grpSpPr>
            <a:xfrm>
              <a:off x="5722070" y="772998"/>
              <a:ext cx="1718822" cy="1649691"/>
              <a:chOff x="5722070" y="772998"/>
              <a:chExt cx="1718822" cy="1649691"/>
            </a:xfrm>
          </p:grpSpPr>
          <p:sp>
            <p:nvSpPr>
              <p:cNvPr id="13" name="Partial Circle 12">
                <a:extLst>
                  <a:ext uri="{FF2B5EF4-FFF2-40B4-BE49-F238E27FC236}">
                    <a16:creationId xmlns:a16="http://schemas.microsoft.com/office/drawing/2014/main" id="{F2E01C88-AB27-4818-B518-2C94B60166F9}"/>
                  </a:ext>
                </a:extLst>
              </p:cNvPr>
              <p:cNvSpPr/>
              <p:nvPr/>
            </p:nvSpPr>
            <p:spPr>
              <a:xfrm>
                <a:off x="5722070" y="772998"/>
                <a:ext cx="1718822" cy="1649691"/>
              </a:xfrm>
              <a:prstGeom prst="pie">
                <a:avLst>
                  <a:gd name="adj1" fmla="val 9571135"/>
                  <a:gd name="adj2" fmla="val 1620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35B2CEF-DF13-40BF-9658-285A9570C530}"/>
                  </a:ext>
                </a:extLst>
              </p:cNvPr>
              <p:cNvSpPr/>
              <p:nvPr/>
            </p:nvSpPr>
            <p:spPr>
              <a:xfrm>
                <a:off x="5829300" y="1248767"/>
                <a:ext cx="923042" cy="584462"/>
              </a:xfrm>
              <a:prstGeom prst="ellipse">
                <a:avLst/>
              </a:prstGeom>
              <a:solidFill>
                <a:schemeClr val="tx2">
                  <a:lumMod val="75000"/>
                  <a:alpha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080AF5-E5C8-40BC-B186-0BBB9721CDB9}"/>
                  </a:ext>
                </a:extLst>
              </p:cNvPr>
              <p:cNvSpPr txBox="1"/>
              <p:nvPr/>
            </p:nvSpPr>
            <p:spPr>
              <a:xfrm>
                <a:off x="6117209" y="812865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91D904-3AA6-4787-862F-2D040EA86F53}"/>
                  </a:ext>
                </a:extLst>
              </p:cNvPr>
              <p:cNvSpPr txBox="1"/>
              <p:nvPr/>
            </p:nvSpPr>
            <p:spPr>
              <a:xfrm>
                <a:off x="6859572" y="1243769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1B8D6E-05FD-438E-81FF-C8FE64292425}"/>
                  </a:ext>
                </a:extLst>
              </p:cNvPr>
              <p:cNvSpPr txBox="1"/>
              <p:nvPr/>
            </p:nvSpPr>
            <p:spPr>
              <a:xfrm>
                <a:off x="6154761" y="1927711"/>
                <a:ext cx="42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3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24770E-7213-42F8-9F05-0411FEB6EAD5}"/>
                  </a:ext>
                </a:extLst>
              </p:cNvPr>
              <p:cNvSpPr txBox="1"/>
              <p:nvPr/>
            </p:nvSpPr>
            <p:spPr>
              <a:xfrm>
                <a:off x="6070639" y="1267590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  <p:sp>
        <p:nvSpPr>
          <p:cNvPr id="35" name="Text Box 4">
            <a:extLst>
              <a:ext uri="{FF2B5EF4-FFF2-40B4-BE49-F238E27FC236}">
                <a16:creationId xmlns:a16="http://schemas.microsoft.com/office/drawing/2014/main" id="{28874E5F-1706-4AF3-BF9F-32E2ECEA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086" y="859475"/>
            <a:ext cx="16466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Times New Roman" panose="02020603050405020304" pitchFamily="18" charset="0"/>
              </a:rPr>
              <a:t>Bayes Rule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6BB25F-9BFB-43D0-A998-90D46C761CD4}"/>
              </a:ext>
            </a:extLst>
          </p:cNvPr>
          <p:cNvSpPr txBox="1"/>
          <p:nvPr/>
        </p:nvSpPr>
        <p:spPr>
          <a:xfrm>
            <a:off x="826244" y="4985499"/>
            <a:ext cx="11079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705CE-1ED1-4616-85C6-833B7226F5AA}"/>
              </a:ext>
            </a:extLst>
          </p:cNvPr>
          <p:cNvSpPr txBox="1"/>
          <p:nvPr/>
        </p:nvSpPr>
        <p:spPr>
          <a:xfrm>
            <a:off x="2478417" y="4818367"/>
            <a:ext cx="13083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16CEEE-ABD7-4C98-BE0E-AC71239B291E}"/>
              </a:ext>
            </a:extLst>
          </p:cNvPr>
          <p:cNvSpPr txBox="1"/>
          <p:nvPr/>
        </p:nvSpPr>
        <p:spPr>
          <a:xfrm>
            <a:off x="3847767" y="4828521"/>
            <a:ext cx="6960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B49329-9204-4263-9BAF-5EB7B4E2D100}"/>
              </a:ext>
            </a:extLst>
          </p:cNvPr>
          <p:cNvSpPr txBox="1"/>
          <p:nvPr/>
        </p:nvSpPr>
        <p:spPr>
          <a:xfrm>
            <a:off x="2998935" y="6015965"/>
            <a:ext cx="11384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D581FA-E842-40A9-9D3A-1F91909491AB}"/>
              </a:ext>
            </a:extLst>
          </p:cNvPr>
          <p:cNvSpPr txBox="1"/>
          <p:nvPr/>
        </p:nvSpPr>
        <p:spPr>
          <a:xfrm>
            <a:off x="5061110" y="543031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is widely used in estimation</a:t>
            </a:r>
          </a:p>
        </p:txBody>
      </p:sp>
    </p:spTree>
    <p:extLst>
      <p:ext uri="{BB962C8B-B14F-4D97-AF65-F5344CB8AC3E}">
        <p14:creationId xmlns:p14="http://schemas.microsoft.com/office/powerpoint/2010/main" val="2527948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1958195" y="5555589"/>
            <a:ext cx="3338422" cy="457200"/>
          </a:xfrm>
          <a:prstGeom prst="rect">
            <a:avLst/>
          </a:prstGeom>
          <a:solidFill>
            <a:srgbClr val="66FFFF"/>
          </a:solidFill>
          <a:ln w="25400" cap="sq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12542" y="4468661"/>
            <a:ext cx="2518913" cy="457200"/>
          </a:xfrm>
          <a:prstGeom prst="rect">
            <a:avLst/>
          </a:prstGeom>
          <a:solidFill>
            <a:srgbClr val="66FFFF"/>
          </a:solidFill>
          <a:ln w="25400" cap="sq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81085" y="615771"/>
            <a:ext cx="2868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Times New Roman" panose="02020603050405020304" pitchFamily="18" charset="0"/>
              </a:rPr>
              <a:t>The </a:t>
            </a:r>
            <a:r>
              <a:rPr kumimoji="0" lang="en-US" sz="2400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Times New Roman" panose="02020603050405020304" pitchFamily="18" charset="0"/>
              </a:rPr>
              <a:t>Bayes</a:t>
            </a: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Times New Roman" panose="02020603050405020304" pitchFamily="18" charset="0"/>
              </a:rPr>
              <a:t>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7310" y="990114"/>
            <a:ext cx="26196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Given: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Classes </a:t>
            </a:r>
            <a:r>
              <a:rPr lang="en-US" sz="2000" i="1" dirty="0">
                <a:solidFill>
                  <a:srgbClr val="000000"/>
                </a:solidFill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>
                <a:solidFill>
                  <a:srgbClr val="000000"/>
                </a:solidFill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, …, </a:t>
            </a:r>
            <a:r>
              <a:rPr lang="en-US" sz="2000" i="1" dirty="0">
                <a:solidFill>
                  <a:srgbClr val="000000"/>
                </a:solidFill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</a:rPr>
              <a:t>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Data point </a:t>
            </a:r>
            <a:r>
              <a:rPr lang="en-US" sz="2000" i="1" dirty="0">
                <a:solidFill>
                  <a:srgbClr val="000000"/>
                </a:solidFill>
              </a:rPr>
              <a:t>x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 </a:t>
            </a:r>
            <a:r>
              <a:rPr lang="en-US" sz="2000" b="1" dirty="0">
                <a:latin typeface="Lucida Calligraphy" panose="030101010101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endParaRPr lang="en-US" sz="2000" dirty="0">
              <a:solidFill>
                <a:srgbClr val="000000"/>
              </a:solidFill>
              <a:sym typeface="Symbol"/>
            </a:endParaRPr>
          </a:p>
          <a:p>
            <a:endParaRPr lang="en-US" sz="2000" dirty="0">
              <a:solidFill>
                <a:srgbClr val="000000"/>
              </a:solidFill>
              <a:sym typeface="Symbol"/>
            </a:endParaRPr>
          </a:p>
          <a:p>
            <a:r>
              <a:rPr lang="en-US" sz="2000" b="1" u="sng" dirty="0" err="1">
                <a:solidFill>
                  <a:srgbClr val="FF0000"/>
                </a:solidFill>
                <a:sym typeface="Symbol"/>
              </a:rPr>
              <a:t>Bayes</a:t>
            </a:r>
            <a:r>
              <a:rPr lang="en-US" sz="2000" b="1" u="sng" dirty="0">
                <a:solidFill>
                  <a:srgbClr val="FF0000"/>
                </a:solidFill>
                <a:sym typeface="Symbol"/>
              </a:rPr>
              <a:t>’ Rule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:</a:t>
            </a:r>
          </a:p>
        </p:txBody>
      </p:sp>
      <p:graphicFrame>
        <p:nvGraphicFramePr>
          <p:cNvPr id="868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358308"/>
              </p:ext>
            </p:extLst>
          </p:nvPr>
        </p:nvGraphicFramePr>
        <p:xfrm>
          <a:off x="2657475" y="2097673"/>
          <a:ext cx="4789700" cy="15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080" name="Equation" r:id="rId3" imgW="3047760" imgH="1015920" progId="Equation.DSMT4">
                  <p:embed/>
                </p:oleObj>
              </mc:Choice>
              <mc:Fallback>
                <p:oleObj name="Equation" r:id="rId3" imgW="3047760" imgH="1015920" progId="Equation.DSMT4">
                  <p:embed/>
                  <p:pic>
                    <p:nvPicPr>
                      <p:cNvPr id="8683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097673"/>
                        <a:ext cx="4789700" cy="1595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8301" y="3838933"/>
            <a:ext cx="709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Bayes Classifier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sz="2000" dirty="0">
                <a:solidFill>
                  <a:srgbClr val="000000"/>
                </a:solidFill>
              </a:rPr>
              <a:t>Choose class </a:t>
            </a:r>
            <a:r>
              <a:rPr lang="en-US" sz="2000" i="1" dirty="0">
                <a:solidFill>
                  <a:srgbClr val="000000"/>
                </a:solidFill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if  </a:t>
            </a:r>
            <a:r>
              <a:rPr lang="en-US" sz="2000" i="1" dirty="0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>
                <a:solidFill>
                  <a:srgbClr val="000000"/>
                </a:solidFill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| </a:t>
            </a:r>
            <a:r>
              <a:rPr lang="en-US" sz="2000" i="1" dirty="0">
                <a:solidFill>
                  <a:srgbClr val="000000"/>
                </a:solidFill>
              </a:rPr>
              <a:t>x</a:t>
            </a:r>
            <a:r>
              <a:rPr lang="en-US" sz="2000" dirty="0">
                <a:solidFill>
                  <a:srgbClr val="000000"/>
                </a:solidFill>
              </a:rPr>
              <a:t> ) &gt; </a:t>
            </a:r>
            <a:r>
              <a:rPr lang="en-US" sz="2000" i="1" dirty="0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>
                <a:solidFill>
                  <a:srgbClr val="000000"/>
                </a:solidFill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</a:rPr>
              <a:t>k</a:t>
            </a:r>
            <a:r>
              <a:rPr lang="en-US" sz="2000" dirty="0">
                <a:solidFill>
                  <a:srgbClr val="000000"/>
                </a:solidFill>
              </a:rPr>
              <a:t> | </a:t>
            </a:r>
            <a:r>
              <a:rPr lang="en-US" sz="2000" i="1" dirty="0">
                <a:solidFill>
                  <a:srgbClr val="000000"/>
                </a:solidFill>
              </a:rPr>
              <a:t>x</a:t>
            </a:r>
            <a:r>
              <a:rPr lang="en-US" sz="2000" dirty="0">
                <a:solidFill>
                  <a:srgbClr val="000000"/>
                </a:solidFill>
              </a:rPr>
              <a:t>)    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 </a:t>
            </a:r>
            <a:r>
              <a:rPr lang="en-US" sz="2000" i="1" dirty="0">
                <a:solidFill>
                  <a:srgbClr val="000000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  </a:t>
            </a:r>
            <a:r>
              <a:rPr lang="en-US" sz="2000" i="1" dirty="0" err="1">
                <a:solidFill>
                  <a:srgbClr val="000000"/>
                </a:solidFill>
                <a:sym typeface="Symbol"/>
              </a:rPr>
              <a:t>i</a:t>
            </a: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0451" y="4503167"/>
            <a:ext cx="47916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Symbol"/>
              <a:buChar char="Þ"/>
            </a:pPr>
            <a:r>
              <a:rPr lang="en-US" sz="2000" i="1" dirty="0">
                <a:solidFill>
                  <a:srgbClr val="000000"/>
                </a:solidFill>
                <a:sym typeface="Symbol"/>
              </a:rPr>
              <a:t>     </a:t>
            </a:r>
            <a:r>
              <a:rPr lang="en-US" sz="2000" i="1" dirty="0" err="1">
                <a:solidFill>
                  <a:srgbClr val="000000"/>
                </a:solidFill>
                <a:sym typeface="Symbol"/>
              </a:rPr>
              <a:t>g</a:t>
            </a:r>
            <a:r>
              <a:rPr lang="en-US" sz="2000" i="1" baseline="-25000" dirty="0" err="1">
                <a:solidFill>
                  <a:srgbClr val="000000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 (</a:t>
            </a:r>
            <a:r>
              <a:rPr lang="en-US" sz="2000" i="1" dirty="0">
                <a:solidFill>
                  <a:srgbClr val="000000"/>
                </a:solidFill>
                <a:sym typeface="Symbol"/>
              </a:rPr>
              <a:t>x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) = </a:t>
            </a:r>
            <a:r>
              <a:rPr lang="en-US" sz="2000" i="1" dirty="0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 err="1">
                <a:solidFill>
                  <a:srgbClr val="000000"/>
                </a:solidFill>
              </a:rPr>
              <a:t>x</a:t>
            </a:r>
            <a:r>
              <a:rPr lang="en-US" sz="2000" dirty="0" err="1">
                <a:solidFill>
                  <a:srgbClr val="000000"/>
                </a:solidFill>
              </a:rPr>
              <a:t>|</a:t>
            </a:r>
            <a:r>
              <a:rPr lang="en-US" sz="2000" i="1" dirty="0" err="1">
                <a:solidFill>
                  <a:srgbClr val="000000"/>
                </a:solidFill>
              </a:rPr>
              <a:t>C</a:t>
            </a:r>
            <a:r>
              <a:rPr lang="en-US" sz="2000" i="1" baseline="-25000" dirty="0" err="1">
                <a:solidFill>
                  <a:srgbClr val="000000"/>
                </a:solidFill>
              </a:rPr>
              <a:t>k</a:t>
            </a:r>
            <a:r>
              <a:rPr lang="en-US" sz="2000" dirty="0">
                <a:solidFill>
                  <a:srgbClr val="000000"/>
                </a:solidFill>
              </a:rPr>
              <a:t> )</a:t>
            </a:r>
            <a:r>
              <a:rPr lang="en-US" sz="2000" i="1" dirty="0">
                <a:solidFill>
                  <a:srgbClr val="000000"/>
                </a:solidFill>
              </a:rPr>
              <a:t> P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>
                <a:solidFill>
                  <a:srgbClr val="000000"/>
                </a:solidFill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</a:rPr>
              <a:t>k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sym typeface="Symbol"/>
              </a:rPr>
              <a:t>         because </a:t>
            </a:r>
            <a:r>
              <a:rPr lang="en-US" sz="2000" i="1" dirty="0">
                <a:solidFill>
                  <a:srgbClr val="000000"/>
                </a:solidFill>
                <a:sym typeface="Symbol"/>
              </a:rPr>
              <a:t>P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000000"/>
                </a:solidFill>
                <a:sym typeface="Symbol"/>
              </a:rPr>
              <a:t>x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) is common for all classes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7310" y="5547831"/>
            <a:ext cx="5192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sym typeface="Symbol"/>
              </a:rPr>
              <a:t>Often,   </a:t>
            </a:r>
            <a:r>
              <a:rPr lang="en-US" sz="2000" i="1" dirty="0" err="1">
                <a:solidFill>
                  <a:srgbClr val="000000"/>
                </a:solidFill>
                <a:sym typeface="Symbol"/>
              </a:rPr>
              <a:t>g</a:t>
            </a:r>
            <a:r>
              <a:rPr lang="en-US" sz="2000" i="1" baseline="-25000" dirty="0" err="1">
                <a:solidFill>
                  <a:srgbClr val="000000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 (</a:t>
            </a:r>
            <a:r>
              <a:rPr lang="en-US" sz="2000" i="1" dirty="0">
                <a:solidFill>
                  <a:srgbClr val="000000"/>
                </a:solidFill>
                <a:sym typeface="Symbol"/>
              </a:rPr>
              <a:t>x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) = log </a:t>
            </a:r>
            <a:r>
              <a:rPr lang="en-US" sz="2000" i="1" dirty="0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 err="1">
                <a:solidFill>
                  <a:srgbClr val="000000"/>
                </a:solidFill>
              </a:rPr>
              <a:t>x</a:t>
            </a:r>
            <a:r>
              <a:rPr lang="en-US" sz="2000" dirty="0" err="1">
                <a:solidFill>
                  <a:srgbClr val="000000"/>
                </a:solidFill>
              </a:rPr>
              <a:t>|</a:t>
            </a:r>
            <a:r>
              <a:rPr lang="en-US" sz="2000" i="1" dirty="0" err="1">
                <a:solidFill>
                  <a:srgbClr val="000000"/>
                </a:solidFill>
              </a:rPr>
              <a:t>C</a:t>
            </a:r>
            <a:r>
              <a:rPr lang="en-US" sz="2000" i="1" baseline="-25000" dirty="0" err="1">
                <a:solidFill>
                  <a:srgbClr val="000000"/>
                </a:solidFill>
              </a:rPr>
              <a:t>k</a:t>
            </a:r>
            <a:r>
              <a:rPr lang="en-US" sz="2000" dirty="0">
                <a:solidFill>
                  <a:srgbClr val="000000"/>
                </a:solidFill>
              </a:rPr>
              <a:t> ) +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 log </a:t>
            </a:r>
            <a:r>
              <a:rPr lang="en-US" sz="2000" i="1" dirty="0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>
                <a:solidFill>
                  <a:srgbClr val="000000"/>
                </a:solidFill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</a:rPr>
              <a:t>k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 is used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0057" y="6168932"/>
            <a:ext cx="5875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>
                <a:solidFill>
                  <a:srgbClr val="000000"/>
                </a:solidFill>
              </a:rPr>
              <a:t>C</a:t>
            </a:r>
            <a:r>
              <a:rPr lang="en-US" sz="2000" i="1" baseline="-25000" dirty="0">
                <a:solidFill>
                  <a:srgbClr val="000000"/>
                </a:solidFill>
              </a:rPr>
              <a:t>k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 and </a:t>
            </a:r>
            <a:r>
              <a:rPr lang="en-US" sz="2000" i="1" dirty="0">
                <a:solidFill>
                  <a:srgbClr val="000000"/>
                </a:solidFill>
              </a:rPr>
              <a:t>P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 err="1">
                <a:solidFill>
                  <a:srgbClr val="000000"/>
                </a:solidFill>
              </a:rPr>
              <a:t>x</a:t>
            </a:r>
            <a:r>
              <a:rPr lang="en-US" sz="2000" dirty="0" err="1">
                <a:solidFill>
                  <a:srgbClr val="000000"/>
                </a:solidFill>
              </a:rPr>
              <a:t>|</a:t>
            </a:r>
            <a:r>
              <a:rPr lang="en-US" sz="2000" i="1" dirty="0" err="1">
                <a:solidFill>
                  <a:srgbClr val="000000"/>
                </a:solidFill>
              </a:rPr>
              <a:t>C</a:t>
            </a:r>
            <a:r>
              <a:rPr lang="en-US" sz="2000" i="1" baseline="-25000" dirty="0" err="1">
                <a:solidFill>
                  <a:srgbClr val="000000"/>
                </a:solidFill>
              </a:rPr>
              <a:t>k</a:t>
            </a:r>
            <a:r>
              <a:rPr lang="en-US" sz="2000" dirty="0">
                <a:solidFill>
                  <a:srgbClr val="000000"/>
                </a:solidFill>
              </a:rPr>
              <a:t> ) are </a:t>
            </a:r>
            <a:r>
              <a:rPr lang="en-US" sz="2000" i="1" u="sng" dirty="0">
                <a:solidFill>
                  <a:srgbClr val="000000"/>
                </a:solidFill>
              </a:rPr>
              <a:t>estimated</a:t>
            </a:r>
            <a:r>
              <a:rPr lang="en-US" sz="2000" dirty="0">
                <a:solidFill>
                  <a:srgbClr val="000000"/>
                </a:solidFill>
              </a:rPr>
              <a:t> using the training set.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220CB-734D-4EA8-BDFB-A0B1EB21D65E}"/>
              </a:ext>
            </a:extLst>
          </p:cNvPr>
          <p:cNvSpPr txBox="1"/>
          <p:nvPr/>
        </p:nvSpPr>
        <p:spPr>
          <a:xfrm>
            <a:off x="6881567" y="4497127"/>
            <a:ext cx="206979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62F5DC-BB9D-4DEE-87FE-48454DCF34DA}"/>
              </a:ext>
            </a:extLst>
          </p:cNvPr>
          <p:cNvCxnSpPr/>
          <p:nvPr/>
        </p:nvCxnSpPr>
        <p:spPr>
          <a:xfrm flipH="1">
            <a:off x="6049178" y="4693382"/>
            <a:ext cx="80410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94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21530"/>
              </p:ext>
            </p:extLst>
          </p:nvPr>
        </p:nvGraphicFramePr>
        <p:xfrm>
          <a:off x="609600" y="3677821"/>
          <a:ext cx="6019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02" name="Equation" r:id="rId3" imgW="4152600" imgH="419040" progId="Equation.3">
                  <p:embed/>
                </p:oleObj>
              </mc:Choice>
              <mc:Fallback>
                <p:oleObj name="Equation" r:id="rId3" imgW="4152600" imgH="4190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77821"/>
                        <a:ext cx="6019800" cy="5778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782221"/>
            <a:ext cx="6473247" cy="10772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Suppose a satellite camera observes patches of the Earth and tries to classify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 each patch based on its color as: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prstClr val="black"/>
              </a:solidFill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sz="1600" i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 = Water;  </a:t>
            </a:r>
            <a:r>
              <a:rPr lang="en-US" sz="1600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sz="1600" i="1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 = Rock;  </a:t>
            </a:r>
            <a:r>
              <a:rPr lang="en-US" sz="1600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sz="1600" i="1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 = Sand;  </a:t>
            </a:r>
            <a:r>
              <a:rPr lang="en-US" sz="1600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sz="1600" i="1" baseline="-25000" dirty="0">
                <a:solidFill>
                  <a:prstClr val="black"/>
                </a:solidFill>
                <a:cs typeface="Times New Roman" pitchFamily="18" charset="0"/>
              </a:rPr>
              <a:t>4</a:t>
            </a: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 = Vegetation;  </a:t>
            </a:r>
            <a:r>
              <a:rPr lang="en-US" sz="1600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sz="1600" i="1" baseline="-25000" dirty="0">
                <a:solidFill>
                  <a:prstClr val="black"/>
                </a:solidFill>
                <a:cs typeface="Times New Roman" pitchFamily="18" charset="0"/>
              </a:rPr>
              <a:t>5</a:t>
            </a:r>
            <a:r>
              <a:rPr lang="en-US" sz="1600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= Snow/Ice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077621"/>
            <a:ext cx="6578211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The possible observations are:        </a:t>
            </a:r>
            <a:r>
              <a:rPr lang="en-US" sz="1600" i="1" dirty="0">
                <a:solidFill>
                  <a:prstClr val="black"/>
                </a:solidFill>
                <a:cs typeface="Times New Roman" pitchFamily="18" charset="0"/>
              </a:rPr>
              <a:t>x </a:t>
            </a:r>
            <a:r>
              <a:rPr lang="en-US" sz="16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</a:t>
            </a: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 {Blue, Brown, Yellow, Green, White}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611021"/>
            <a:ext cx="32800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Suppose the observation is </a:t>
            </a:r>
            <a:r>
              <a:rPr lang="en-US" sz="1600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 = 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68221"/>
            <a:ext cx="402706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What is the probability that the patch is Water?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363204"/>
            <a:ext cx="835639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cs typeface="Times New Roman" pitchFamily="18" charset="0"/>
              </a:rPr>
              <a:t> Prior:</a:t>
            </a: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 How likely is it that a random patch on the Earth is Water? – say 0.75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= </a:t>
            </a:r>
            <a:r>
              <a:rPr lang="en-US" sz="1600" i="1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(Water)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cs typeface="Times New Roman" pitchFamily="18" charset="0"/>
              </a:rPr>
              <a:t> Likelihood:</a:t>
            </a: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 Given that a patch is Water, how likely is it to be Green? – say 0.1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= </a:t>
            </a:r>
            <a:r>
              <a:rPr lang="en-US" sz="1600" i="1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(Green | Water)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cs typeface="Times New Roman" pitchFamily="18" charset="0"/>
              </a:rPr>
              <a:t> Evidence:</a:t>
            </a: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 How likely is it that a random patch on the Earth is Green? – say 0.2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= </a:t>
            </a:r>
            <a:r>
              <a:rPr lang="en-US" sz="1600" i="1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(Green)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430004"/>
            <a:ext cx="5179046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cs typeface="Times New Roman" pitchFamily="18" charset="0"/>
              </a:rPr>
              <a:t>With these values P(Water | Green) = (0.1)(0.75)/0.2 = 0.375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5876092"/>
            <a:ext cx="8119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Note that, given the first two probabilities, the third cannot be chosen arbitrarily. For example, we cannot have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</a:rPr>
              <a:t> P(Green) = 0.05, because if Green Water has a probability of 0.75</a:t>
            </a:r>
            <a:r>
              <a:rPr lang="en-US" sz="1400" dirty="0">
                <a:solidFill>
                  <a:srgbClr val="0000FF"/>
                </a:solidFill>
                <a:cs typeface="Times New Roman" pitchFamily="18" charset="0"/>
                <a:sym typeface="Symbol"/>
              </a:rPr>
              <a:t>0.1 = 0.075, even if all Green is Water, its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cs typeface="Times New Roman" pitchFamily="18" charset="0"/>
                <a:sym typeface="Symbol"/>
              </a:rPr>
              <a:t> probability cannot be less than 0.075. If some of the Green is not Water, its probability must be higher.</a:t>
            </a:r>
            <a:endParaRPr lang="en-US" sz="1400" dirty="0">
              <a:solidFill>
                <a:srgbClr val="0000FF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68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359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8011B-2142-4929-87F6-1C10CE4319EC}"/>
              </a:ext>
            </a:extLst>
          </p:cNvPr>
          <p:cNvSpPr txBox="1"/>
          <p:nvPr/>
        </p:nvSpPr>
        <p:spPr>
          <a:xfrm>
            <a:off x="2477826" y="2493747"/>
            <a:ext cx="392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Simple Classifiers</a:t>
            </a:r>
          </a:p>
        </p:txBody>
      </p:sp>
    </p:spTree>
    <p:extLst>
      <p:ext uri="{BB962C8B-B14F-4D97-AF65-F5344CB8AC3E}">
        <p14:creationId xmlns:p14="http://schemas.microsoft.com/office/powerpoint/2010/main" val="103969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480" y="1696598"/>
            <a:ext cx="104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3233221" y="765155"/>
            <a:ext cx="2904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251926" y="1600200"/>
            <a:ext cx="4411663" cy="3290888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Inputs:                    (feature space)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                   (classes)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   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planets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= [size , density]	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80086519"/>
              </p:ext>
            </p:extLst>
          </p:nvPr>
        </p:nvGraphicFramePr>
        <p:xfrm>
          <a:off x="1381125" y="1603375"/>
          <a:ext cx="1114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70" name="Equation" r:id="rId4" imgW="457200" imgH="203040" progId="Equation.DSMT4">
                  <p:embed/>
                </p:oleObj>
              </mc:Choice>
              <mc:Fallback>
                <p:oleObj name="Equation" r:id="rId4" imgW="457200" imgH="203040" progId="Equation.DSMT4">
                  <p:embed/>
                  <p:pic>
                    <p:nvPicPr>
                      <p:cNvPr id="13" name="Content Placeholder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603375"/>
                        <a:ext cx="11144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423310" y="2489812"/>
          <a:ext cx="1100310" cy="56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71" name="Equation" r:id="rId6" imgW="444240" imgH="228600" progId="Equation.DSMT4">
                  <p:embed/>
                </p:oleObj>
              </mc:Choice>
              <mc:Fallback>
                <p:oleObj name="Equation" r:id="rId6" imgW="444240" imgH="2286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310" y="2489812"/>
                        <a:ext cx="1100310" cy="565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844675" y="3371850"/>
          <a:ext cx="1752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72" name="Equation" r:id="rId8" imgW="723600" imgH="190440" progId="Equation.DSMT4">
                  <p:embed/>
                </p:oleObj>
              </mc:Choice>
              <mc:Fallback>
                <p:oleObj name="Equation" r:id="rId8" imgW="723600" imgH="19044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371850"/>
                        <a:ext cx="17526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29" name="Object 5"/>
          <p:cNvGraphicFramePr>
            <a:graphicFrameLocks noChangeAspect="1"/>
          </p:cNvGraphicFramePr>
          <p:nvPr>
            <p:extLst/>
          </p:nvPr>
        </p:nvGraphicFramePr>
        <p:xfrm>
          <a:off x="1309387" y="4198155"/>
          <a:ext cx="505935" cy="53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73" name="Equation" r:id="rId10" imgW="114120" imgH="139680" progId="Equation.DSMT4">
                  <p:embed/>
                </p:oleObj>
              </mc:Choice>
              <mc:Fallback>
                <p:oleObj name="Equation" r:id="rId10" imgW="114120" imgH="139680" progId="Equation.DSMT4">
                  <p:embed/>
                  <p:pic>
                    <p:nvPicPr>
                      <p:cNvPr id="820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387" y="4198155"/>
                        <a:ext cx="505935" cy="536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 bwMode="auto">
          <a:xfrm rot="5400000">
            <a:off x="3486839" y="3244468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5133860" y="4891489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330284" y="2368819"/>
            <a:ext cx="1697901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97780" y="3833813"/>
            <a:ext cx="1002197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giants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111222" y="4127654"/>
            <a:ext cx="332142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72793" y="4322285"/>
            <a:ext cx="264816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55708" y="4331465"/>
            <a:ext cx="29848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67724" y="2548569"/>
            <a:ext cx="45878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7723" y="2812974"/>
            <a:ext cx="287258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27075" y="2559587"/>
            <a:ext cx="24821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03318" y="2306199"/>
            <a:ext cx="45878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15069" y="2844189"/>
            <a:ext cx="24821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12349" y="4131325"/>
            <a:ext cx="29848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28455" y="2137272"/>
            <a:ext cx="1611339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terrestrial planets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90316" y="4935556"/>
            <a:ext cx="66236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663722" y="5577908"/>
            <a:ext cx="4043190" cy="646331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for the classifier is to determine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decision boundary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39F4C-E182-449A-885C-E82314A87BEF}"/>
              </a:ext>
            </a:extLst>
          </p:cNvPr>
          <p:cNvSpPr txBox="1"/>
          <p:nvPr/>
        </p:nvSpPr>
        <p:spPr>
          <a:xfrm rot="16200000">
            <a:off x="4503094" y="3004656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B249B-B7DE-4F41-8515-84462CCE7042}"/>
              </a:ext>
            </a:extLst>
          </p:cNvPr>
          <p:cNvSpPr txBox="1"/>
          <p:nvPr/>
        </p:nvSpPr>
        <p:spPr>
          <a:xfrm>
            <a:off x="6912855" y="293711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 bwMode="auto">
          <a:xfrm flipV="1">
            <a:off x="5580330" y="2352224"/>
            <a:ext cx="1948564" cy="2023302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68931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2460779" y="647721"/>
            <a:ext cx="4030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Distance Classifier</a:t>
            </a:r>
          </a:p>
        </p:txBody>
      </p:sp>
      <p:sp>
        <p:nvSpPr>
          <p:cNvPr id="70" name="Content Placeholder 9"/>
          <p:cNvSpPr txBox="1">
            <a:spLocks/>
          </p:cNvSpPr>
          <p:nvPr/>
        </p:nvSpPr>
        <p:spPr>
          <a:xfrm>
            <a:off x="2243873" y="2196870"/>
            <a:ext cx="4783326" cy="1221978"/>
          </a:xfrm>
          <a:prstGeom prst="rect">
            <a:avLst/>
          </a:prstGeom>
          <a:solidFill>
            <a:srgbClr val="66FFFF"/>
          </a:solidFill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sz="2000" i="1" kern="0" dirty="0">
                <a:solidFill>
                  <a:srgbClr val="000000"/>
                </a:solidFill>
              </a:rPr>
              <a:t> </a:t>
            </a:r>
            <a:r>
              <a:rPr lang="en-US" sz="2000" i="1" kern="0" dirty="0">
                <a:solidFill>
                  <a:srgbClr val="000000"/>
                </a:solidFill>
                <a:latin typeface="+mn-lt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1966" y="1749530"/>
            <a:ext cx="255913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Let class centroids be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936638"/>
              </p:ext>
            </p:extLst>
          </p:nvPr>
        </p:nvGraphicFramePr>
        <p:xfrm>
          <a:off x="2416171" y="2291331"/>
          <a:ext cx="45053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341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1" y="2291331"/>
                        <a:ext cx="4505325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40327" y="3606478"/>
            <a:ext cx="7635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Note that </a:t>
            </a:r>
            <a:r>
              <a:rPr lang="en-US" sz="2000" i="1" dirty="0" err="1"/>
              <a:t>x</a:t>
            </a:r>
            <a:r>
              <a:rPr lang="en-US" sz="2000" i="1" baseline="30000" dirty="0" err="1"/>
              <a:t>k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 err="1"/>
              <a:t>u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 </a:t>
            </a:r>
            <a:r>
              <a:rPr lang="en-US" sz="2000" i="1" dirty="0"/>
              <a:t> </a:t>
            </a:r>
            <a:r>
              <a:rPr lang="en-US" sz="2000" dirty="0"/>
              <a:t>are </a:t>
            </a:r>
            <a:r>
              <a:rPr lang="en-US" sz="2000" i="1" dirty="0"/>
              <a:t>n</a:t>
            </a:r>
            <a:r>
              <a:rPr lang="en-US" sz="2000" dirty="0"/>
              <a:t>-dimensional vectors, </a:t>
            </a:r>
          </a:p>
          <a:p>
            <a:r>
              <a:rPr lang="en-US" sz="2000" dirty="0"/>
              <a:t>     where </a:t>
            </a:r>
            <a:r>
              <a:rPr lang="en-US" sz="2000" i="1" dirty="0"/>
              <a:t>n</a:t>
            </a:r>
            <a:r>
              <a:rPr lang="en-US" sz="2000" dirty="0"/>
              <a:t> ≡ dimension of the feature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673" y="4594747"/>
            <a:ext cx="66145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</a:rPr>
              <a:t>N</a:t>
            </a:r>
            <a:r>
              <a:rPr lang="en-US" sz="2000" i="1" baseline="-25000" dirty="0">
                <a:solidFill>
                  <a:srgbClr val="000000"/>
                </a:solidFill>
              </a:rPr>
              <a:t>i </a:t>
            </a:r>
            <a:r>
              <a:rPr lang="en-US" sz="2000" dirty="0">
                <a:solidFill>
                  <a:srgbClr val="000000"/>
                </a:solidFill>
              </a:rPr>
              <a:t>= # of patterns of class </a:t>
            </a:r>
            <a:r>
              <a:rPr lang="en-US" sz="2000" i="1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in the training set.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Given a </a:t>
            </a:r>
            <a:r>
              <a:rPr lang="en-US" sz="2000" b="1" i="1" u="sng" dirty="0">
                <a:solidFill>
                  <a:srgbClr val="FF0000"/>
                </a:solidFill>
              </a:rPr>
              <a:t>test pattern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r>
              <a:rPr lang="en-US" sz="2000" u="sng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x</a:t>
            </a:r>
          </a:p>
          <a:p>
            <a:endParaRPr lang="en-US" sz="2000" i="1" u="sng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We assign it to the class whose centroid it is closest to.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706" y="6240921"/>
            <a:ext cx="6299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http://homepages.inf.ed.ac.uk/rbf/HIPR2/classify.htm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7666" y="1101247"/>
            <a:ext cx="5302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(Minimum Distance to Mean Classifier)</a:t>
            </a:r>
          </a:p>
        </p:txBody>
      </p:sp>
    </p:spTree>
    <p:extLst>
      <p:ext uri="{BB962C8B-B14F-4D97-AF65-F5344CB8AC3E}">
        <p14:creationId xmlns:p14="http://schemas.microsoft.com/office/powerpoint/2010/main" val="3445105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"/>
          <p:cNvSpPr txBox="1">
            <a:spLocks/>
          </p:cNvSpPr>
          <p:nvPr/>
        </p:nvSpPr>
        <p:spPr>
          <a:xfrm>
            <a:off x="5191948" y="4095009"/>
            <a:ext cx="3738297" cy="1888177"/>
          </a:xfrm>
          <a:prstGeom prst="rect">
            <a:avLst/>
          </a:prstGeom>
          <a:solidFill>
            <a:srgbClr val="66FFFF"/>
          </a:solidFill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sz="2000" i="1" kern="0" dirty="0">
                <a:solidFill>
                  <a:srgbClr val="000000"/>
                </a:solidFill>
              </a:rPr>
              <a:t> </a:t>
            </a:r>
            <a:r>
              <a:rPr lang="en-US" sz="2000" i="1" kern="0" dirty="0">
                <a:solidFill>
                  <a:srgbClr val="000000"/>
                </a:solidFill>
                <a:latin typeface="+mn-lt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Content Placeholder 9"/>
          <p:cNvSpPr txBox="1">
            <a:spLocks/>
          </p:cNvSpPr>
          <p:nvPr/>
        </p:nvSpPr>
        <p:spPr>
          <a:xfrm>
            <a:off x="1088962" y="1301379"/>
            <a:ext cx="5483970" cy="1888177"/>
          </a:xfrm>
          <a:prstGeom prst="rect">
            <a:avLst/>
          </a:prstGeom>
          <a:solidFill>
            <a:srgbClr val="66FFFF"/>
          </a:solidFill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sz="2000" i="1" kern="0" dirty="0">
                <a:solidFill>
                  <a:srgbClr val="000000"/>
                </a:solidFill>
              </a:rPr>
              <a:t> </a:t>
            </a:r>
            <a:r>
              <a:rPr lang="en-US" sz="2000" i="1" kern="0" dirty="0">
                <a:solidFill>
                  <a:srgbClr val="000000"/>
                </a:solidFill>
                <a:latin typeface="+mn-lt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362800"/>
              </p:ext>
            </p:extLst>
          </p:nvPr>
        </p:nvGraphicFramePr>
        <p:xfrm>
          <a:off x="1387394" y="1681637"/>
          <a:ext cx="4321653" cy="61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42" name="Equation" r:id="rId4" imgW="1955800" imgH="279400" progId="Equation.3">
                  <p:embed/>
                </p:oleObj>
              </mc:Choice>
              <mc:Fallback>
                <p:oleObj name="Equation" r:id="rId4" imgW="1955800" imgH="2794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394" y="1681637"/>
                        <a:ext cx="4321653" cy="6182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22158" y="2477036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where 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192572"/>
              </p:ext>
            </p:extLst>
          </p:nvPr>
        </p:nvGraphicFramePr>
        <p:xfrm>
          <a:off x="2274723" y="2337501"/>
          <a:ext cx="1745014" cy="71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43" name="Equation" r:id="rId6" imgW="710891" imgH="291973" progId="Equation.3">
                  <p:embed/>
                </p:oleObj>
              </mc:Choice>
              <mc:Fallback>
                <p:oleObj name="Equation" r:id="rId6" imgW="710891" imgH="291973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723" y="2337501"/>
                        <a:ext cx="1745014" cy="716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33492" y="2500787"/>
            <a:ext cx="247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(Euclidean norm)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0282" y="1242002"/>
            <a:ext cx="359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Define distance from centroid as: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138" y="346839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so: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727959"/>
              </p:ext>
            </p:extLst>
          </p:nvPr>
        </p:nvGraphicFramePr>
        <p:xfrm>
          <a:off x="528284" y="3984065"/>
          <a:ext cx="4302125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44" name="Equation" r:id="rId8" imgW="2095500" imgH="1193800" progId="Equation.3">
                  <p:embed/>
                </p:oleObj>
              </mc:Choice>
              <mc:Fallback>
                <p:oleObj name="Equation" r:id="rId8" imgW="2095500" imgH="11938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84" y="3984065"/>
                        <a:ext cx="4302125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915025" y="4158477"/>
          <a:ext cx="2607873" cy="1814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45" name="Equation" r:id="rId10" imgW="1549400" imgH="1079500" progId="Equation.3">
                  <p:embed/>
                </p:oleObj>
              </mc:Choice>
              <mc:Fallback>
                <p:oleObj name="Equation" r:id="rId10" imgW="1549400" imgH="107950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4158477"/>
                        <a:ext cx="2607873" cy="1814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332021" y="421574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1.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3896" y="480950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4220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326572" y="825772"/>
            <a:ext cx="2559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Our hypothesis is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074057" y="1211943"/>
          <a:ext cx="3826411" cy="49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2" name="Equation" r:id="rId4" imgW="1954951" imgH="253890" progId="Equation.3">
                  <p:embed/>
                </p:oleObj>
              </mc:Choice>
              <mc:Fallback>
                <p:oleObj name="Equation" r:id="rId4" imgW="1954951" imgH="25389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057" y="1211943"/>
                        <a:ext cx="3826411" cy="496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1886" y="1757548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i.e. we need to find the smallest </a:t>
            </a:r>
            <a:r>
              <a:rPr lang="en-US" sz="2000" i="1" dirty="0">
                <a:solidFill>
                  <a:srgbClr val="000000"/>
                </a:solidFill>
              </a:rPr>
              <a:t>D</a:t>
            </a:r>
            <a:r>
              <a:rPr lang="en-US" sz="2000" i="1" baseline="-25000" dirty="0">
                <a:solidFill>
                  <a:srgbClr val="000000"/>
                </a:solidFill>
              </a:rPr>
              <a:t>i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i="1" dirty="0">
                <a:solidFill>
                  <a:srgbClr val="000000"/>
                </a:solidFill>
              </a:rPr>
              <a:t>x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1549400" y="2232025"/>
          <a:ext cx="544512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3" name="Equation" r:id="rId6" imgW="3098520" imgH="634680" progId="Equation.3">
                  <p:embed/>
                </p:oleObj>
              </mc:Choice>
              <mc:Fallback>
                <p:oleObj name="Equation" r:id="rId6" imgW="3098520" imgH="63468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232025"/>
                        <a:ext cx="5445125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2062163" y="3517900"/>
          <a:ext cx="30400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4" name="Equation" r:id="rId8" imgW="1562100" imgH="393700" progId="Equation.3">
                  <p:embed/>
                </p:oleObj>
              </mc:Choice>
              <mc:Fallback>
                <p:oleObj name="Equation" r:id="rId8" imgW="1562100" imgH="39370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3517900"/>
                        <a:ext cx="3040062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 bwMode="auto">
          <a:xfrm>
            <a:off x="2434442" y="3526972"/>
            <a:ext cx="3028208" cy="795646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6338" y="4381994"/>
            <a:ext cx="432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are decision functions for </a:t>
            </a:r>
            <a:r>
              <a:rPr lang="en-US" sz="2000" i="1" dirty="0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1, …, </a:t>
            </a:r>
            <a:r>
              <a:rPr lang="en-US" sz="2000" i="1" dirty="0">
                <a:solidFill>
                  <a:srgbClr val="000000"/>
                </a:solidFill>
              </a:rPr>
              <a:t>m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527050" y="4887913"/>
          <a:ext cx="42243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5" name="Equation" r:id="rId10" imgW="2298700" imgH="241300" progId="Equation.3">
                  <p:embed/>
                </p:oleObj>
              </mc:Choice>
              <mc:Fallback>
                <p:oleObj name="Equation" r:id="rId10" imgW="2298700" imgH="241300" progId="Equation.3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4887913"/>
                        <a:ext cx="422433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7948"/>
              </p:ext>
            </p:extLst>
          </p:nvPr>
        </p:nvGraphicFramePr>
        <p:xfrm>
          <a:off x="463680" y="5386942"/>
          <a:ext cx="38004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6" name="Equation" r:id="rId12" imgW="2209800" imgH="685800" progId="Equation.3">
                  <p:embed/>
                </p:oleObj>
              </mc:Choice>
              <mc:Fallback>
                <p:oleObj name="Equation" r:id="rId12" imgW="2209800" imgH="685800" progId="Equation.3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80" y="5386942"/>
                        <a:ext cx="3800475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844FB73-0249-4E71-AEA8-236B27CA19ED}"/>
              </a:ext>
            </a:extLst>
          </p:cNvPr>
          <p:cNvSpPr txBox="1"/>
          <p:nvPr/>
        </p:nvSpPr>
        <p:spPr>
          <a:xfrm>
            <a:off x="4442995" y="5997244"/>
            <a:ext cx="4584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Perpendicular bisector of the two centroids</a:t>
            </a:r>
          </a:p>
        </p:txBody>
      </p:sp>
    </p:spTree>
    <p:extLst>
      <p:ext uri="{BB962C8B-B14F-4D97-AF65-F5344CB8AC3E}">
        <p14:creationId xmlns:p14="http://schemas.microsoft.com/office/powerpoint/2010/main" val="2845164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807522" y="4536374"/>
            <a:ext cx="4049486" cy="1318161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644" y="1128156"/>
            <a:ext cx="290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</a:rPr>
              <a:t>Example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Given </a:t>
            </a:r>
            <a:r>
              <a:rPr lang="en-US" sz="2000" dirty="0">
                <a:solidFill>
                  <a:srgbClr val="000000"/>
                </a:solidFill>
              </a:rPr>
              <a:t>patterns</a:t>
            </a:r>
          </a:p>
          <a:p>
            <a:endParaRPr lang="en-US" sz="2400" u="sng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360879" y="2648691"/>
          <a:ext cx="1999837" cy="159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64" name="Equation" r:id="rId4" imgW="1244600" imgH="990600" progId="Equation.3">
                  <p:embed/>
                </p:oleObj>
              </mc:Choice>
              <mc:Fallback>
                <p:oleObj name="Equation" r:id="rId4" imgW="1244600" imgH="990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879" y="2648691"/>
                        <a:ext cx="1999837" cy="15917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79153" y="4545939"/>
          <a:ext cx="4026541" cy="1225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65" name="Equation" r:id="rId6" imgW="2336800" imgH="711200" progId="Equation.3">
                  <p:embed/>
                </p:oleObj>
              </mc:Choice>
              <mc:Fallback>
                <p:oleObj name="Equation" r:id="rId6" imgW="2336800" imgH="7112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53" y="4545939"/>
                        <a:ext cx="4026541" cy="1225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126263" y="1940542"/>
          <a:ext cx="3269592" cy="124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66" name="Equation" r:id="rId8" imgW="1765300" imgH="673100" progId="Equation.3">
                  <p:embed/>
                </p:oleObj>
              </mc:Choice>
              <mc:Fallback>
                <p:oleObj name="Equation" r:id="rId8" imgW="1765300" imgH="6731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263" y="1940542"/>
                        <a:ext cx="3269592" cy="1246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4182"/>
              </p:ext>
            </p:extLst>
          </p:nvPr>
        </p:nvGraphicFramePr>
        <p:xfrm>
          <a:off x="5953498" y="4377707"/>
          <a:ext cx="174171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13912" y="3895106"/>
            <a:ext cx="1496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346676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78130" y="878773"/>
            <a:ext cx="4476997" cy="5213269"/>
          </a:xfrm>
          <a:prstGeom prst="rect">
            <a:avLst/>
          </a:prstGeom>
          <a:noFill/>
          <a:ln w="2540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86400" y="2147455"/>
            <a:ext cx="3111335" cy="629392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6022" y="4903596"/>
            <a:ext cx="3356759" cy="629392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361802"/>
              </p:ext>
            </p:extLst>
          </p:nvPr>
        </p:nvGraphicFramePr>
        <p:xfrm>
          <a:off x="337962" y="1109672"/>
          <a:ext cx="4157332" cy="350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14" name="Equation" r:id="rId4" imgW="2527300" imgH="2133600" progId="Equation.3">
                  <p:embed/>
                </p:oleObj>
              </mc:Choice>
              <mc:Fallback>
                <p:oleObj name="Equation" r:id="rId4" imgW="2527300" imgH="21336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62" y="1109672"/>
                        <a:ext cx="4157332" cy="35079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93834"/>
              </p:ext>
            </p:extLst>
          </p:nvPr>
        </p:nvGraphicFramePr>
        <p:xfrm>
          <a:off x="766711" y="5029270"/>
          <a:ext cx="3196070" cy="37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15" name="Equation" r:id="rId6" imgW="1828800" imgH="215900" progId="Equation.3">
                  <p:embed/>
                </p:oleObj>
              </mc:Choice>
              <mc:Fallback>
                <p:oleObj name="Equation" r:id="rId6" imgW="1828800" imgH="2159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11" y="5029270"/>
                        <a:ext cx="3196070" cy="3780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5218114" y="903288"/>
          <a:ext cx="3140796" cy="164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16" name="Equation" r:id="rId8" imgW="1892300" imgH="990600" progId="Equation.3">
                  <p:embed/>
                </p:oleObj>
              </mc:Choice>
              <mc:Fallback>
                <p:oleObj name="Equation" r:id="rId8" imgW="1892300" imgH="99060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4" y="903288"/>
                        <a:ext cx="3140796" cy="16423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52" name="Object 8"/>
          <p:cNvGraphicFramePr>
            <a:graphicFrameLocks noChangeAspect="1"/>
          </p:cNvGraphicFramePr>
          <p:nvPr>
            <p:extLst/>
          </p:nvPr>
        </p:nvGraphicFramePr>
        <p:xfrm>
          <a:off x="5161808" y="3342566"/>
          <a:ext cx="3435927" cy="26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17" name="Equation" r:id="rId10" imgW="2120760" imgH="1625400" progId="Equation.3">
                  <p:embed/>
                </p:oleObj>
              </mc:Choice>
              <mc:Fallback>
                <p:oleObj name="Equation" r:id="rId10" imgW="2120760" imgH="1625400" progId="Equation.3">
                  <p:embed/>
                  <p:pic>
                    <p:nvPicPr>
                      <p:cNvPr id="8509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808" y="3342566"/>
                        <a:ext cx="3435927" cy="2668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904509" y="878773"/>
            <a:ext cx="4027054" cy="2021445"/>
          </a:xfrm>
          <a:prstGeom prst="rect">
            <a:avLst/>
          </a:prstGeom>
          <a:noFill/>
          <a:ln w="2540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904509" y="3261755"/>
            <a:ext cx="4027054" cy="2830287"/>
          </a:xfrm>
          <a:prstGeom prst="rect">
            <a:avLst/>
          </a:prstGeom>
          <a:noFill/>
          <a:ln w="25400" cap="sq" cmpd="sng" algn="ctr">
            <a:solidFill>
              <a:srgbClr val="C0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39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216053" y="3504693"/>
            <a:ext cx="44114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u</a:t>
            </a:r>
            <a:r>
              <a:rPr lang="en-US" sz="2400" baseline="30000" dirty="0">
                <a:solidFill>
                  <a:srgbClr val="000000"/>
                </a:solidFill>
              </a:rPr>
              <a:t>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94230" y="5525477"/>
            <a:ext cx="42351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x</a:t>
            </a:r>
            <a:r>
              <a:rPr lang="en-US" sz="2400" baseline="30000" dirty="0">
                <a:solidFill>
                  <a:srgbClr val="000000"/>
                </a:solidFill>
              </a:rPr>
              <a:t>4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45492" y="4943588"/>
            <a:ext cx="44114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u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00416" y="2530340"/>
            <a:ext cx="2648198" cy="368135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386" y="914401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</a:rPr>
              <a:t>Decision boundary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endParaRPr lang="en-US" sz="2400" u="sng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271648" y="1471613"/>
          <a:ext cx="5056187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88" name="Equation" r:id="rId4" imgW="2946400" imgH="838200" progId="Equation.3">
                  <p:embed/>
                </p:oleObj>
              </mc:Choice>
              <mc:Fallback>
                <p:oleObj name="Equation" r:id="rId4" imgW="2946400" imgH="8382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648" y="1471613"/>
                        <a:ext cx="5056187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 rot="5400000">
            <a:off x="-830512" y="4562743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816509" y="6209764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 flipV="1">
            <a:off x="1537859" y="3414159"/>
            <a:ext cx="2078179" cy="2018802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046334" y="6253831"/>
            <a:ext cx="42351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x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733" y="3973340"/>
            <a:ext cx="423514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15098" y="532014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baseline="-25000" dirty="0">
                <a:solidFill>
                  <a:srgbClr val="000000"/>
                </a:solidFill>
              </a:rPr>
              <a:t>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02495" y="3425524"/>
            <a:ext cx="42351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x</a:t>
            </a:r>
            <a:r>
              <a:rPr lang="en-US" sz="2400" baseline="30000" dirty="0">
                <a:solidFill>
                  <a:srgbClr val="000000"/>
                </a:solidFill>
              </a:rPr>
              <a:t>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8043" y="2984158"/>
            <a:ext cx="42351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x</a:t>
            </a:r>
            <a:r>
              <a:rPr lang="en-US" sz="2400" baseline="30000" dirty="0">
                <a:solidFill>
                  <a:srgbClr val="000000"/>
                </a:solidFill>
              </a:rPr>
              <a:t>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85704" y="351509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85605" y="334686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51860" y="316873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78577" y="5256812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2853" y="5029201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+mn-lt"/>
              </a:rPr>
              <a:t>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85356" y="4767944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02987" y="4397322"/>
            <a:ext cx="42351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x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76325"/>
              </p:ext>
            </p:extLst>
          </p:nvPr>
        </p:nvGraphicFramePr>
        <p:xfrm>
          <a:off x="5031819" y="3238170"/>
          <a:ext cx="38909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89" name="Equation" r:id="rId6" imgW="1917700" imgH="457200" progId="Equation.3">
                  <p:embed/>
                </p:oleObj>
              </mc:Choice>
              <mc:Fallback>
                <p:oleObj name="Equation" r:id="rId6" imgW="1917700" imgH="457200" progId="Equation.3">
                  <p:embed/>
                  <p:pic>
                    <p:nvPicPr>
                      <p:cNvPr id="57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819" y="3238170"/>
                        <a:ext cx="3890962" cy="9271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/>
          <p:cNvCxnSpPr/>
          <p:nvPr/>
        </p:nvCxnSpPr>
        <p:spPr bwMode="auto">
          <a:xfrm rot="5400000" flipH="1" flipV="1">
            <a:off x="1638795" y="3586348"/>
            <a:ext cx="1615044" cy="1615044"/>
          </a:xfrm>
          <a:prstGeom prst="line">
            <a:avLst/>
          </a:prstGeom>
          <a:noFill/>
          <a:ln w="25400" cap="sq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1887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 bwMode="auto">
          <a:xfrm>
            <a:off x="1149991" y="1243734"/>
            <a:ext cx="6830990" cy="665018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3083667" y="633109"/>
            <a:ext cx="2653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Critique of MDC’s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43051" y="1376188"/>
            <a:ext cx="7226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A. Pairs of classes must be linearly separable – since </a:t>
            </a:r>
            <a:r>
              <a:rPr lang="en-US" sz="2000" i="1" dirty="0" err="1">
                <a:solidFill>
                  <a:srgbClr val="000000"/>
                </a:solidFill>
              </a:rPr>
              <a:t>d</a:t>
            </a:r>
            <a:r>
              <a:rPr lang="en-US" sz="2000" i="1" baseline="-25000" dirty="0" err="1">
                <a:solidFill>
                  <a:srgbClr val="000000"/>
                </a:solidFill>
              </a:rPr>
              <a:t>ij</a:t>
            </a:r>
            <a:r>
              <a:rPr lang="en-US" sz="2000" dirty="0">
                <a:solidFill>
                  <a:srgbClr val="000000"/>
                </a:solidFill>
              </a:rPr>
              <a:t> is a line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 rot="5400000">
            <a:off x="-804679" y="4439366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842342" y="6086387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 flipH="1" flipV="1">
            <a:off x="1223287" y="3373778"/>
            <a:ext cx="2412696" cy="227869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072167" y="6130454"/>
            <a:ext cx="37221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f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5566" y="3849963"/>
            <a:ext cx="37221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400" i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53503" y="3536883"/>
            <a:ext cx="35137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34297" y="36219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27200" y="39225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804482" y="342802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36246" y="32241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43051" y="394715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06645" y="40593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7200" y="42429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20789" y="30912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44980" y="486183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87720" y="45198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429634" y="512619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06914" y="47063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88811" y="465935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805619" y="50915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765535" y="5393674"/>
            <a:ext cx="3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69821" y="535014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22273" y="51285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rot="5400000">
            <a:off x="3413695" y="4440847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5060716" y="6087868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4562816" y="3851442"/>
            <a:ext cx="37221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400" i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39114" y="6149689"/>
            <a:ext cx="37221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f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96" name="Freeform 95"/>
          <p:cNvSpPr/>
          <p:nvPr/>
        </p:nvSpPr>
        <p:spPr bwMode="auto">
          <a:xfrm>
            <a:off x="5293288" y="3593531"/>
            <a:ext cx="2645545" cy="1531398"/>
          </a:xfrm>
          <a:custGeom>
            <a:avLst/>
            <a:gdLst>
              <a:gd name="connsiteX0" fmla="*/ 0 w 2645545"/>
              <a:gd name="connsiteY0" fmla="*/ 193829 h 1531398"/>
              <a:gd name="connsiteX1" fmla="*/ 372862 w 2645545"/>
              <a:gd name="connsiteY1" fmla="*/ 193829 h 1531398"/>
              <a:gd name="connsiteX2" fmla="*/ 772357 w 2645545"/>
              <a:gd name="connsiteY2" fmla="*/ 1356804 h 1531398"/>
              <a:gd name="connsiteX3" fmla="*/ 1349405 w 2645545"/>
              <a:gd name="connsiteY3" fmla="*/ 1241394 h 1531398"/>
              <a:gd name="connsiteX4" fmla="*/ 967666 w 2645545"/>
              <a:gd name="connsiteY4" fmla="*/ 779755 h 1531398"/>
              <a:gd name="connsiteX5" fmla="*/ 1065320 w 2645545"/>
              <a:gd name="connsiteY5" fmla="*/ 380260 h 1531398"/>
              <a:gd name="connsiteX6" fmla="*/ 1606858 w 2645545"/>
              <a:gd name="connsiteY6" fmla="*/ 406893 h 1531398"/>
              <a:gd name="connsiteX7" fmla="*/ 1793289 w 2645545"/>
              <a:gd name="connsiteY7" fmla="*/ 619957 h 1531398"/>
              <a:gd name="connsiteX8" fmla="*/ 1669002 w 2645545"/>
              <a:gd name="connsiteY8" fmla="*/ 1010575 h 1531398"/>
              <a:gd name="connsiteX9" fmla="*/ 1660124 w 2645545"/>
              <a:gd name="connsiteY9" fmla="*/ 1303538 h 1531398"/>
              <a:gd name="connsiteX10" fmla="*/ 1917576 w 2645545"/>
              <a:gd name="connsiteY10" fmla="*/ 1418947 h 1531398"/>
              <a:gd name="connsiteX11" fmla="*/ 2290438 w 2645545"/>
              <a:gd name="connsiteY11" fmla="*/ 895165 h 1531398"/>
              <a:gd name="connsiteX12" fmla="*/ 2645545 w 2645545"/>
              <a:gd name="connsiteY12" fmla="*/ 513425 h 1531398"/>
              <a:gd name="connsiteX13" fmla="*/ 2645545 w 2645545"/>
              <a:gd name="connsiteY13" fmla="*/ 513425 h 153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5545" h="1531398">
                <a:moveTo>
                  <a:pt x="0" y="193829"/>
                </a:moveTo>
                <a:cubicBezTo>
                  <a:pt x="122068" y="96914"/>
                  <a:pt x="244136" y="0"/>
                  <a:pt x="372862" y="193829"/>
                </a:cubicBezTo>
                <a:cubicBezTo>
                  <a:pt x="501588" y="387658"/>
                  <a:pt x="609600" y="1182210"/>
                  <a:pt x="772357" y="1356804"/>
                </a:cubicBezTo>
                <a:cubicBezTo>
                  <a:pt x="935114" y="1531398"/>
                  <a:pt x="1316853" y="1337569"/>
                  <a:pt x="1349405" y="1241394"/>
                </a:cubicBezTo>
                <a:cubicBezTo>
                  <a:pt x="1381957" y="1145219"/>
                  <a:pt x="1015013" y="923277"/>
                  <a:pt x="967666" y="779755"/>
                </a:cubicBezTo>
                <a:cubicBezTo>
                  <a:pt x="920319" y="636233"/>
                  <a:pt x="958788" y="442404"/>
                  <a:pt x="1065320" y="380260"/>
                </a:cubicBezTo>
                <a:cubicBezTo>
                  <a:pt x="1171852" y="318116"/>
                  <a:pt x="1485530" y="366944"/>
                  <a:pt x="1606858" y="406893"/>
                </a:cubicBezTo>
                <a:cubicBezTo>
                  <a:pt x="1728186" y="446842"/>
                  <a:pt x="1782932" y="519343"/>
                  <a:pt x="1793289" y="619957"/>
                </a:cubicBezTo>
                <a:cubicBezTo>
                  <a:pt x="1803646" y="720571"/>
                  <a:pt x="1691196" y="896645"/>
                  <a:pt x="1669002" y="1010575"/>
                </a:cubicBezTo>
                <a:cubicBezTo>
                  <a:pt x="1646808" y="1124505"/>
                  <a:pt x="1618695" y="1235476"/>
                  <a:pt x="1660124" y="1303538"/>
                </a:cubicBezTo>
                <a:cubicBezTo>
                  <a:pt x="1701553" y="1371600"/>
                  <a:pt x="1812524" y="1487009"/>
                  <a:pt x="1917576" y="1418947"/>
                </a:cubicBezTo>
                <a:cubicBezTo>
                  <a:pt x="2022628" y="1350885"/>
                  <a:pt x="2169110" y="1046085"/>
                  <a:pt x="2290438" y="895165"/>
                </a:cubicBezTo>
                <a:cubicBezTo>
                  <a:pt x="2411766" y="744245"/>
                  <a:pt x="2645545" y="513425"/>
                  <a:pt x="2645545" y="513425"/>
                </a:cubicBezTo>
                <a:lnTo>
                  <a:pt x="2645545" y="513425"/>
                </a:lnTo>
              </a:path>
            </a:pathLst>
          </a:cu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01680" y="378234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54080" y="43164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640511" y="46449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146538" y="496455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235315" y="40057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643688" y="403240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528278" y="435199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709008" y="42898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53901" y="465383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65125" y="50444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707879" y="31792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363129" y="334048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78035" y="344701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815890" y="38110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073343" y="45744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534981" y="354467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23759" y="318956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961110" y="46366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076520" y="431703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262951" y="392641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32762" y="36630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974135" y="49069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978578" y="3926414"/>
            <a:ext cx="1110418" cy="1079545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2541626" y="2173904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50000"/>
                  </a:schemeClr>
                </a:solidFill>
                <a:sym typeface="Wingdings"/>
              </a:rPr>
              <a:t></a:t>
            </a:r>
            <a:endParaRPr lang="en-US" sz="7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857962" y="2140158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92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7059" y="1180469"/>
            <a:ext cx="7198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B. MDC’s work best when patterns in each class are distributed in a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“spherical </a:t>
            </a:r>
            <a:r>
              <a:rPr lang="en-US" sz="2000" dirty="0" err="1">
                <a:solidFill>
                  <a:srgbClr val="000000"/>
                </a:solidFill>
              </a:rPr>
              <a:t>hypercloud</a:t>
            </a:r>
            <a:r>
              <a:rPr lang="en-US" sz="2000" dirty="0">
                <a:solidFill>
                  <a:srgbClr val="000000"/>
                </a:solidFill>
              </a:rPr>
              <a:t>” around the class mean.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90518" y="382366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72902" y="377418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08431" y="4215546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37079" y="347333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74487" y="353073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94279" y="397803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33022" y="420367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16055" y="3467401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61577" y="4189816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50938" y="3821680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27188" y="4462948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69049" y="4344196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59053" y="3940435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35302" y="3619801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02793" y="3750429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 flipV="1">
            <a:off x="6682212" y="3758654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72217" y="4118564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23479" y="3619801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13484" y="3976060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39115" y="4320444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67708" y="3097286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61474" y="3382294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56477" y="3916684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12092" y="4546076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2700" y="4546076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07687" y="4237318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7059" y="3750429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38316" y="3441671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52071" y="3109162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00217" y="3097286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5400000">
            <a:off x="1664890" y="2493623"/>
            <a:ext cx="1876301" cy="855025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158707" y="2158476"/>
            <a:ext cx="0" cy="351905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739275" y="4115881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5966" y="3718454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99331" y="3832896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2294" y="4747296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50000"/>
                  </a:schemeClr>
                </a:solidFill>
                <a:sym typeface="Wingdings"/>
              </a:rPr>
              <a:t></a:t>
            </a:r>
            <a:endParaRPr lang="en-US" sz="7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68552" y="4739434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63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8256" y="902524"/>
            <a:ext cx="7818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C. MDC’s can have problems if nearby classes have very different spreads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313215" y="1710047"/>
            <a:ext cx="2648197" cy="2375065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40726" y="199505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41864" y="188619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82389" y="2208811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87287" y="172786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58441" y="182088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25734" y="210193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20092" y="24106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48893" y="327759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92729" y="321630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40612" y="3287639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84448" y="3125344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46907" y="346394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96998" y="3419836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 rot="5400000" flipH="1" flipV="1">
            <a:off x="3574475" y="4453248"/>
            <a:ext cx="641264" cy="2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978233" y="280257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79371" y="269372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9896" y="3016333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24794" y="253538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5948" y="262840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63241" y="290945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57599" y="321821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1376" y="210193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32514" y="199307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73039" y="2315689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7937" y="183473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49091" y="192776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16384" y="220881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10742" y="251756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69475" y="309946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70613" y="299060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11138" y="3313216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16036" y="283226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7190" y="292528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54483" y="320633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78877" y="308758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43252" y="264819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44390" y="253934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84915" y="2861954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89813" y="238100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0967" y="247402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28260" y="275507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22618" y="306383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05101" y="232756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06239" y="2218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46764" y="2541320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51662" y="206036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22816" y="215339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90109" y="243444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384467" y="274319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215739" y="193567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916877" y="182682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057402" y="2149435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162300" y="166848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33454" y="176150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500747" y="204255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95105" y="235131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154384" y="263434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399807" y="247600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70961" y="256903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180114" y="226818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81252" y="215933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021777" y="2481944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26675" y="200099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397829" y="209401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65122" y="237506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227616" y="336071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142017" y="275507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417620" y="344384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940135" y="296883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8254" y="338446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22" name="Straight Connector 121"/>
          <p:cNvCxnSpPr/>
          <p:nvPr/>
        </p:nvCxnSpPr>
        <p:spPr bwMode="auto">
          <a:xfrm rot="5400000" flipH="1" flipV="1">
            <a:off x="4381995" y="2458193"/>
            <a:ext cx="1983179" cy="1199408"/>
          </a:xfrm>
          <a:prstGeom prst="line">
            <a:avLst/>
          </a:prstGeom>
          <a:noFill/>
          <a:ln w="2540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4138549" y="245225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 rot="5400000" flipH="1" flipV="1">
            <a:off x="3705103" y="1923805"/>
            <a:ext cx="2315685" cy="1935678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 rot="5400000" flipH="1" flipV="1">
            <a:off x="4441374" y="4441372"/>
            <a:ext cx="641264" cy="2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3158836" y="4833257"/>
            <a:ext cx="1196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Inferred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Decision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Boundary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215740" y="4833257"/>
            <a:ext cx="1196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Ideal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Decision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4249404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1092530" y="4572001"/>
            <a:ext cx="7457704" cy="760020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1278" y="819397"/>
            <a:ext cx="680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D. Outliers can cause problems for minimum distance classifiers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838203" y="1983179"/>
            <a:ext cx="2648197" cy="2375065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65714" y="226818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6852" y="215933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07377" y="2481943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12275" y="200099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83429" y="209401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17621" y="3075708"/>
            <a:ext cx="356188" cy="40011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49485" y="319446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45133" y="359822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999511" y="3895107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19501" y="383573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06389" y="3455719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12623" y="3550722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33257" y="330134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 rot="10800000" flipV="1">
            <a:off x="4678883" y="1757547"/>
            <a:ext cx="1603164" cy="1294413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1056904" y="4536374"/>
            <a:ext cx="7526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 general, it should not be possible for exemplars of class </a:t>
            </a:r>
            <a:r>
              <a:rPr lang="en-US" sz="2000" i="1" dirty="0" err="1">
                <a:solidFill>
                  <a:srgbClr val="000000"/>
                </a:solidFill>
              </a:rPr>
              <a:t>i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to be closer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to some </a:t>
            </a:r>
            <a:r>
              <a:rPr lang="en-US" sz="2000" i="1" dirty="0" err="1">
                <a:solidFill>
                  <a:srgbClr val="000000"/>
                </a:solidFill>
              </a:rPr>
              <a:t>u</a:t>
            </a:r>
            <a:r>
              <a:rPr lang="en-US" sz="2000" i="1" baseline="30000" dirty="0" err="1">
                <a:solidFill>
                  <a:srgbClr val="000000"/>
                </a:solidFill>
              </a:rPr>
              <a:t>j</a:t>
            </a:r>
            <a:r>
              <a:rPr lang="en-US" sz="2000" baseline="30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i="1" dirty="0">
                <a:solidFill>
                  <a:srgbClr val="000000"/>
                </a:solidFill>
              </a:rPr>
              <a:t>j </a:t>
            </a:r>
            <a:r>
              <a:rPr lang="en-US" sz="2000" dirty="0">
                <a:solidFill>
                  <a:srgbClr val="000000"/>
                </a:solidFill>
              </a:rPr>
              <a:t>≠ </a:t>
            </a:r>
            <a:r>
              <a:rPr lang="en-US" sz="2000" i="1" dirty="0" err="1">
                <a:solidFill>
                  <a:srgbClr val="000000"/>
                </a:solidFill>
              </a:rPr>
              <a:t>i</a:t>
            </a:r>
            <a:r>
              <a:rPr lang="en-US" sz="2000" i="1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than to </a:t>
            </a:r>
            <a:r>
              <a:rPr lang="en-US" sz="2000" i="1" dirty="0" err="1">
                <a:solidFill>
                  <a:srgbClr val="000000"/>
                </a:solidFill>
              </a:rPr>
              <a:t>u</a:t>
            </a:r>
            <a:r>
              <a:rPr lang="en-US" sz="2000" i="1" baseline="30000" dirty="0" err="1">
                <a:solidFill>
                  <a:srgbClr val="000000"/>
                </a:solidFill>
              </a:rPr>
              <a:t>i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6341" y="233944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52997" y="2517569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5496" y="2054432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 rot="10800000">
            <a:off x="3610099" y="2565071"/>
            <a:ext cx="1413164" cy="1246909"/>
          </a:xfrm>
          <a:prstGeom prst="line">
            <a:avLst/>
          </a:prstGeom>
          <a:noFill/>
          <a:ln w="25400" cap="sq" cmpd="sng" algn="ctr">
            <a:solidFill>
              <a:srgbClr val="00FFFF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905496" y="2422567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 rot="5400000" flipH="1" flipV="1">
            <a:off x="2927270" y="2131623"/>
            <a:ext cx="2375064" cy="2078178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49" name="Oval 48"/>
          <p:cNvSpPr/>
          <p:nvPr/>
        </p:nvSpPr>
        <p:spPr bwMode="auto">
          <a:xfrm rot="19389619">
            <a:off x="3993593" y="3150533"/>
            <a:ext cx="829032" cy="470021"/>
          </a:xfrm>
          <a:prstGeom prst="ellipse">
            <a:avLst/>
          </a:prstGeom>
          <a:noFill/>
          <a:ln w="25400" cap="sq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517" y="1377537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Misclassified outliers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21278" y="5367645"/>
            <a:ext cx="761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Note that in this case, the classes are linearly separable, but the classifier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still makes errors.</a:t>
            </a:r>
          </a:p>
        </p:txBody>
      </p:sp>
    </p:spTree>
    <p:extLst>
      <p:ext uri="{BB962C8B-B14F-4D97-AF65-F5344CB8AC3E}">
        <p14:creationId xmlns:p14="http://schemas.microsoft.com/office/powerpoint/2010/main" val="381601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1927022" y="732765"/>
            <a:ext cx="5735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and Difficult Classification Problems</a:t>
            </a:r>
          </a:p>
        </p:txBody>
      </p:sp>
      <p:cxnSp>
        <p:nvCxnSpPr>
          <p:cNvPr id="64" name="Straight Connector 63"/>
          <p:cNvCxnSpPr/>
          <p:nvPr/>
        </p:nvCxnSpPr>
        <p:spPr bwMode="auto">
          <a:xfrm rot="5400000">
            <a:off x="-842386" y="4114298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804635" y="5761319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034460" y="5805386"/>
            <a:ext cx="37221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f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7859" y="3524895"/>
            <a:ext cx="37221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400" i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5796" y="3211815"/>
            <a:ext cx="35137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04840" y="30718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89493" y="35974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66775" y="31029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10587" y="2701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6742" y="391783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8938" y="373432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77526" y="42039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52236" y="292878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07273" y="45367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75698" y="40360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91927" y="480113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69207" y="43812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69003" y="356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41420" y="52116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27828" y="5068606"/>
            <a:ext cx="3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60889" y="457719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21134" y="397070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 rot="5400000">
            <a:off x="3375988" y="4115779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5023009" y="5762800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4525109" y="3526374"/>
            <a:ext cx="37221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400" i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01407" y="5824621"/>
            <a:ext cx="37221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f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63973" y="34572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6373" y="39914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02804" y="43198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08831" y="46394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97608" y="368070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05981" y="370733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90571" y="402692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71301" y="39647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6194" y="43287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27418" y="4719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70172" y="28541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25422" y="301541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0328" y="31219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78183" y="348593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35636" y="42494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97274" y="32196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86052" y="28644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23403" y="43115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38813" y="39919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25244" y="36013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17021" y="1356703"/>
            <a:ext cx="98129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32757" y="1408862"/>
            <a:ext cx="10655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2519" y="1958109"/>
            <a:ext cx="301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are hard to separate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15796" y="1948873"/>
            <a:ext cx="301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are easy to separate</a:t>
            </a:r>
          </a:p>
        </p:txBody>
      </p:sp>
    </p:spTree>
    <p:extLst>
      <p:ext uri="{BB962C8B-B14F-4D97-AF65-F5344CB8AC3E}">
        <p14:creationId xmlns:p14="http://schemas.microsoft.com/office/powerpoint/2010/main" val="844724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51319" y="856343"/>
            <a:ext cx="7075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E. Like most classifiers, minimum distance classifiers work well if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interclass distances are large compared to class spreads.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48789" y="307570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9927" y="296685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90452" y="3289465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95350" y="280851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6504" y="290153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33797" y="318258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28155" y="349134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28208" y="440574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82586" y="4702629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02576" y="4643252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89464" y="426324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95698" y="4358244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16332" y="4108862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24550" y="450074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48202" y="3881252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6961" y="465314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40680" y="465314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65074" y="3228109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6940" y="3869377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89418" y="4641272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88674" y="2826327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22321" y="3263735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24846" y="2859974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42955" y="3477491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946072" y="4451268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12970" y="3608120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4830" y="3976254"/>
            <a:ext cx="40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rot="5400000">
            <a:off x="2565072" y="1674421"/>
            <a:ext cx="997526" cy="950025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1110343" y="2891642"/>
            <a:ext cx="2386941" cy="2185060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 flipH="1" flipV="1">
            <a:off x="4862945" y="3022273"/>
            <a:ext cx="2398822" cy="1935678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914400" y="5498275"/>
            <a:ext cx="248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Well-separated classes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14504" y="5462649"/>
            <a:ext cx="3427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Cutting it close – new data may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fall on the wrong side.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1021278" y="2766950"/>
            <a:ext cx="2648197" cy="2422567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880759" y="2766950"/>
            <a:ext cx="2648197" cy="2422567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13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309656" y="5019100"/>
            <a:ext cx="4695793" cy="760020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189" y="882029"/>
            <a:ext cx="7910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minimum distance classifier is a Bayes classifier with the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following assumptions: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All classes have Gaussian (normal) distributions.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All classes have the same variance.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All classes have diagonal covariance matrices (features are independent).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All classes have the same prior probability of occurrence.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If some of these assumptions are not true, the classifier fails, and a more complicated classifier must be used.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For example, a quadratic classifier:</a:t>
            </a:r>
          </a:p>
        </p:txBody>
      </p:sp>
      <p:graphicFrame>
        <p:nvGraphicFramePr>
          <p:cNvPr id="8796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99765"/>
              </p:ext>
            </p:extLst>
          </p:nvPr>
        </p:nvGraphicFramePr>
        <p:xfrm>
          <a:off x="1973165" y="5087271"/>
          <a:ext cx="49196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485" name="Equation" r:id="rId3" imgW="2717800" imgH="393700" progId="Equation.3">
                  <p:embed/>
                </p:oleObj>
              </mc:Choice>
              <mc:Fallback>
                <p:oleObj name="Equation" r:id="rId3" imgW="2717800" imgH="393700" progId="Equation.3">
                  <p:embed/>
                  <p:pic>
                    <p:nvPicPr>
                      <p:cNvPr id="8796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165" y="5087271"/>
                        <a:ext cx="491966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5201" y="6080794"/>
            <a:ext cx="5992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 where </a:t>
            </a:r>
            <a:r>
              <a:rPr lang="en-US" sz="2000" i="1" dirty="0" err="1">
                <a:solidFill>
                  <a:srgbClr val="000000"/>
                </a:solidFill>
              </a:rPr>
              <a:t>K</a:t>
            </a:r>
            <a:r>
              <a:rPr lang="en-US" sz="2000" i="1" baseline="-25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is the covariance matrix of features in class </a:t>
            </a:r>
            <a:r>
              <a:rPr lang="en-US" sz="2000" i="1" dirty="0" err="1">
                <a:solidFill>
                  <a:srgbClr val="000000"/>
                </a:solidFill>
              </a:rPr>
              <a:t>C</a:t>
            </a:r>
            <a:r>
              <a:rPr lang="en-US" sz="2000" i="1" baseline="-25000" dirty="0" err="1">
                <a:solidFill>
                  <a:srgbClr val="000000"/>
                </a:solidFill>
              </a:rPr>
              <a:t>i</a:t>
            </a:r>
            <a:endParaRPr lang="en-US" sz="2000" i="1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6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821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1222398" y="730737"/>
            <a:ext cx="66992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k-Nearest Neighbors (KNN) Classifier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546183"/>
              </p:ext>
            </p:extLst>
          </p:nvPr>
        </p:nvGraphicFramePr>
        <p:xfrm>
          <a:off x="698500" y="1336675"/>
          <a:ext cx="77485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54" name="Equation" r:id="rId4" imgW="4216320" imgH="507960" progId="Equation.DSMT4">
                  <p:embed/>
                </p:oleObj>
              </mc:Choice>
              <mc:Fallback>
                <p:oleObj name="Equation" r:id="rId4" imgW="4216320" imgH="507960" progId="Equation.DSMT4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336675"/>
                        <a:ext cx="774858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1298"/>
              </p:ext>
            </p:extLst>
          </p:nvPr>
        </p:nvGraphicFramePr>
        <p:xfrm>
          <a:off x="841375" y="2273300"/>
          <a:ext cx="60769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55" name="Equation" r:id="rId6" imgW="3187440" imgH="711000" progId="Equation.DSMT4">
                  <p:embed/>
                </p:oleObj>
              </mc:Choice>
              <mc:Fallback>
                <p:oleObj name="Equation" r:id="rId6" imgW="3187440" imgH="711000" progId="Equation.DSMT4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273300"/>
                        <a:ext cx="6076950" cy="12604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4" name="Straight Connector 113"/>
          <p:cNvCxnSpPr/>
          <p:nvPr/>
        </p:nvCxnSpPr>
        <p:spPr bwMode="auto">
          <a:xfrm rot="5400000">
            <a:off x="-678803" y="5130021"/>
            <a:ext cx="3018120" cy="202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840259" y="6640093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1351420" y="4090589"/>
            <a:ext cx="30489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40464" y="39506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625117" y="44762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802399" y="398173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495876" y="514805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06857" y="551172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866635" y="52001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679406" y="5491287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887860" y="38075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142897" y="541553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211322" y="491479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760926" y="56846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604831" y="526002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04627" y="44389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8254" y="598140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763452" y="5947380"/>
            <a:ext cx="3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696513" y="545596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856758" y="484947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67615" y="543054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</a:p>
        </p:txBody>
      </p:sp>
      <p:cxnSp>
        <p:nvCxnSpPr>
          <p:cNvPr id="162" name="Straight Connector 161"/>
          <p:cNvCxnSpPr/>
          <p:nvPr/>
        </p:nvCxnSpPr>
        <p:spPr bwMode="auto">
          <a:xfrm rot="10800000">
            <a:off x="1490664" y="5710238"/>
            <a:ext cx="242887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166" name="Freeform 165"/>
          <p:cNvSpPr/>
          <p:nvPr/>
        </p:nvSpPr>
        <p:spPr bwMode="auto">
          <a:xfrm>
            <a:off x="1862138" y="5855401"/>
            <a:ext cx="0" cy="228600"/>
          </a:xfrm>
          <a:custGeom>
            <a:avLst/>
            <a:gdLst>
              <a:gd name="connsiteX0" fmla="*/ 0 w 0"/>
              <a:gd name="connsiteY0" fmla="*/ 0 h 228600"/>
              <a:gd name="connsiteX1" fmla="*/ 0 w 0"/>
              <a:gd name="connsiteY1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69" name="Freeform 168"/>
          <p:cNvSpPr/>
          <p:nvPr/>
        </p:nvSpPr>
        <p:spPr bwMode="auto">
          <a:xfrm>
            <a:off x="1742195" y="5453063"/>
            <a:ext cx="81843" cy="161925"/>
          </a:xfrm>
          <a:custGeom>
            <a:avLst/>
            <a:gdLst>
              <a:gd name="connsiteX0" fmla="*/ 81843 w 81843"/>
              <a:gd name="connsiteY0" fmla="*/ 161925 h 161925"/>
              <a:gd name="connsiteX1" fmla="*/ 58030 w 81843"/>
              <a:gd name="connsiteY1" fmla="*/ 100012 h 161925"/>
              <a:gd name="connsiteX2" fmla="*/ 43743 w 81843"/>
              <a:gd name="connsiteY2" fmla="*/ 90487 h 161925"/>
              <a:gd name="connsiteX3" fmla="*/ 34218 w 81843"/>
              <a:gd name="connsiteY3" fmla="*/ 61912 h 161925"/>
              <a:gd name="connsiteX4" fmla="*/ 19930 w 81843"/>
              <a:gd name="connsiteY4" fmla="*/ 38100 h 161925"/>
              <a:gd name="connsiteX5" fmla="*/ 10405 w 81843"/>
              <a:gd name="connsiteY5" fmla="*/ 19050 h 161925"/>
              <a:gd name="connsiteX6" fmla="*/ 880 w 81843"/>
              <a:gd name="connsiteY6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843" h="161925">
                <a:moveTo>
                  <a:pt x="81843" y="161925"/>
                </a:moveTo>
                <a:cubicBezTo>
                  <a:pt x="80641" y="158318"/>
                  <a:pt x="67063" y="110852"/>
                  <a:pt x="58030" y="100012"/>
                </a:cubicBezTo>
                <a:cubicBezTo>
                  <a:pt x="54366" y="95615"/>
                  <a:pt x="48505" y="93662"/>
                  <a:pt x="43743" y="90487"/>
                </a:cubicBezTo>
                <a:cubicBezTo>
                  <a:pt x="40568" y="80962"/>
                  <a:pt x="39384" y="70521"/>
                  <a:pt x="34218" y="61912"/>
                </a:cubicBezTo>
                <a:cubicBezTo>
                  <a:pt x="29455" y="53975"/>
                  <a:pt x="24426" y="46192"/>
                  <a:pt x="19930" y="38100"/>
                </a:cubicBezTo>
                <a:cubicBezTo>
                  <a:pt x="16482" y="31894"/>
                  <a:pt x="13927" y="25214"/>
                  <a:pt x="10405" y="19050"/>
                </a:cubicBezTo>
                <a:cubicBezTo>
                  <a:pt x="0" y="840"/>
                  <a:pt x="880" y="11207"/>
                  <a:pt x="880" y="0"/>
                </a:cubicBezTo>
              </a:path>
            </a:pathLst>
          </a:cu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355771" y="4120738"/>
            <a:ext cx="24259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Class A</a:t>
            </a:r>
          </a:p>
          <a:p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Class B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nearest neighbors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3A   2B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+ is classified as A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1947554" y="5664532"/>
            <a:ext cx="154380" cy="5937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 flipH="1" flipV="1">
            <a:off x="1905992" y="5504213"/>
            <a:ext cx="166255" cy="10688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2642886" y="705295"/>
            <a:ext cx="36919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KNN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6260" y="1852551"/>
            <a:ext cx="36583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Very simple to implement.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Makes intuitive sense.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Requires no optimization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or training (at least in this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simple form).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to use.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handle nonlinearly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separable classes.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44193" y="1902562"/>
            <a:ext cx="403347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boundaries are implicit,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i.e.,  not explicitly defined by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 equation as in MDC.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Outliers can lead to poor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results.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8789" y="1318161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0063" y="131618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1905990" y="3829792"/>
            <a:ext cx="5225143" cy="59376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370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/>
          </p:nvPr>
        </p:nvGraphicFramePr>
        <p:xfrm>
          <a:off x="1882014" y="4698852"/>
          <a:ext cx="165417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8" name="Equation" r:id="rId4" imgW="774360" imgH="583920" progId="Equation.DSMT4">
                  <p:embed/>
                </p:oleObj>
              </mc:Choice>
              <mc:Fallback>
                <p:oleObj name="Equation" r:id="rId4" imgW="774360" imgH="58392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014" y="4698852"/>
                        <a:ext cx="1654175" cy="1258888"/>
                      </a:xfrm>
                      <a:prstGeom prst="rect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AutoShape 4"/>
          <p:cNvSpPr>
            <a:spLocks noChangeArrowheads="1"/>
          </p:cNvSpPr>
          <p:nvPr/>
        </p:nvSpPr>
        <p:spPr bwMode="auto">
          <a:xfrm>
            <a:off x="1831181" y="1447800"/>
            <a:ext cx="5481637" cy="3055927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cap="sq">
            <a:solidFill>
              <a:srgbClr val="FF99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8" name="Oval 5"/>
          <p:cNvSpPr>
            <a:spLocks noChangeArrowheads="1"/>
          </p:cNvSpPr>
          <p:nvPr/>
        </p:nvSpPr>
        <p:spPr bwMode="auto">
          <a:xfrm>
            <a:off x="5878779" y="2454146"/>
            <a:ext cx="877887" cy="943901"/>
          </a:xfrm>
          <a:prstGeom prst="ellipse">
            <a:avLst/>
          </a:prstGeom>
          <a:solidFill>
            <a:srgbClr val="33CCCC"/>
          </a:solidFill>
          <a:ln w="254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9" name="Text Box 6"/>
          <p:cNvSpPr txBox="1">
            <a:spLocks noChangeArrowheads="1"/>
          </p:cNvSpPr>
          <p:nvPr/>
        </p:nvSpPr>
        <p:spPr bwMode="auto">
          <a:xfrm>
            <a:off x="2724417" y="1728725"/>
            <a:ext cx="455612" cy="394288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8210" name="Text Box 7"/>
          <p:cNvSpPr txBox="1">
            <a:spLocks noChangeArrowheads="1"/>
          </p:cNvSpPr>
          <p:nvPr/>
        </p:nvSpPr>
        <p:spPr bwMode="auto">
          <a:xfrm>
            <a:off x="2724417" y="2339127"/>
            <a:ext cx="455612" cy="394288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8211" name="Text Box 8"/>
          <p:cNvSpPr txBox="1">
            <a:spLocks noChangeArrowheads="1"/>
          </p:cNvSpPr>
          <p:nvPr/>
        </p:nvSpPr>
        <p:spPr bwMode="auto">
          <a:xfrm>
            <a:off x="2749817" y="2789742"/>
            <a:ext cx="455612" cy="394288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  <p:sp>
        <p:nvSpPr>
          <p:cNvPr id="8212" name="Text Box 9"/>
          <p:cNvSpPr txBox="1">
            <a:spLocks noChangeArrowheads="1"/>
          </p:cNvSpPr>
          <p:nvPr/>
        </p:nvSpPr>
        <p:spPr bwMode="auto">
          <a:xfrm>
            <a:off x="2737117" y="3472491"/>
            <a:ext cx="455612" cy="394288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grpSp>
        <p:nvGrpSpPr>
          <p:cNvPr id="8213" name="Group 10"/>
          <p:cNvGrpSpPr>
            <a:grpSpLocks/>
          </p:cNvGrpSpPr>
          <p:nvPr/>
        </p:nvGrpSpPr>
        <p:grpSpPr bwMode="auto">
          <a:xfrm>
            <a:off x="971817" y="1997753"/>
            <a:ext cx="400050" cy="1991921"/>
            <a:chOff x="1195" y="1440"/>
            <a:chExt cx="252" cy="1167"/>
          </a:xfrm>
        </p:grpSpPr>
        <p:sp>
          <p:nvSpPr>
            <p:cNvPr id="8226" name="Text Box 11"/>
            <p:cNvSpPr txBox="1">
              <a:spLocks noChangeArrowheads="1"/>
            </p:cNvSpPr>
            <p:nvPr/>
          </p:nvSpPr>
          <p:spPr bwMode="auto">
            <a:xfrm>
              <a:off x="1219" y="1440"/>
              <a:ext cx="228" cy="23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27" name="Text Box 12"/>
            <p:cNvSpPr txBox="1">
              <a:spLocks noChangeArrowheads="1"/>
            </p:cNvSpPr>
            <p:nvPr/>
          </p:nvSpPr>
          <p:spPr bwMode="auto">
            <a:xfrm>
              <a:off x="1203" y="1720"/>
              <a:ext cx="228" cy="23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28" name="Text Box 13"/>
            <p:cNvSpPr txBox="1">
              <a:spLocks noChangeArrowheads="1"/>
            </p:cNvSpPr>
            <p:nvPr/>
          </p:nvSpPr>
          <p:spPr bwMode="auto">
            <a:xfrm>
              <a:off x="1203" y="2000"/>
              <a:ext cx="228" cy="23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29" name="Text Box 14"/>
            <p:cNvSpPr txBox="1">
              <a:spLocks noChangeArrowheads="1"/>
            </p:cNvSpPr>
            <p:nvPr/>
          </p:nvSpPr>
          <p:spPr bwMode="auto">
            <a:xfrm>
              <a:off x="1195" y="2376"/>
              <a:ext cx="228" cy="23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8214" name="AutoShape 15"/>
          <p:cNvSpPr>
            <a:spLocks noChangeArrowheads="1"/>
          </p:cNvSpPr>
          <p:nvPr/>
        </p:nvSpPr>
        <p:spPr bwMode="auto">
          <a:xfrm>
            <a:off x="3494354" y="2112771"/>
            <a:ext cx="1473200" cy="197997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254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5" name="Line 16"/>
          <p:cNvSpPr>
            <a:spLocks noChangeShapeType="1"/>
          </p:cNvSpPr>
          <p:nvPr/>
        </p:nvSpPr>
        <p:spPr bwMode="auto">
          <a:xfrm>
            <a:off x="1411554" y="2311817"/>
            <a:ext cx="20447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6" name="Line 17"/>
          <p:cNvSpPr>
            <a:spLocks noChangeShapeType="1"/>
          </p:cNvSpPr>
          <p:nvPr/>
        </p:nvSpPr>
        <p:spPr bwMode="auto">
          <a:xfrm>
            <a:off x="1386154" y="2762432"/>
            <a:ext cx="20701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7" name="Line 18"/>
          <p:cNvSpPr>
            <a:spLocks noChangeShapeType="1"/>
          </p:cNvSpPr>
          <p:nvPr/>
        </p:nvSpPr>
        <p:spPr bwMode="auto">
          <a:xfrm>
            <a:off x="1398854" y="3226701"/>
            <a:ext cx="2057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8" name="Line 19"/>
          <p:cNvSpPr>
            <a:spLocks noChangeShapeType="1"/>
          </p:cNvSpPr>
          <p:nvPr/>
        </p:nvSpPr>
        <p:spPr bwMode="auto">
          <a:xfrm>
            <a:off x="1386154" y="3909451"/>
            <a:ext cx="2082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9" name="Text Box 20"/>
          <p:cNvSpPr txBox="1">
            <a:spLocks noChangeArrowheads="1"/>
          </p:cNvSpPr>
          <p:nvPr/>
        </p:nvSpPr>
        <p:spPr bwMode="auto">
          <a:xfrm>
            <a:off x="3884879" y="2307355"/>
            <a:ext cx="679450" cy="1181156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8220" name="Line 21"/>
          <p:cNvSpPr>
            <a:spLocks noChangeShapeType="1"/>
          </p:cNvSpPr>
          <p:nvPr/>
        </p:nvSpPr>
        <p:spPr bwMode="auto">
          <a:xfrm>
            <a:off x="4992954" y="2930364"/>
            <a:ext cx="838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1" name="Text Box 22"/>
          <p:cNvSpPr txBox="1">
            <a:spLocks noChangeArrowheads="1"/>
          </p:cNvSpPr>
          <p:nvPr/>
        </p:nvSpPr>
        <p:spPr bwMode="auto">
          <a:xfrm>
            <a:off x="6145479" y="2503645"/>
            <a:ext cx="325437" cy="75443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i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</a:p>
        </p:txBody>
      </p:sp>
      <p:sp>
        <p:nvSpPr>
          <p:cNvPr id="8222" name="Line 23"/>
          <p:cNvSpPr>
            <a:spLocks noChangeShapeType="1"/>
          </p:cNvSpPr>
          <p:nvPr/>
        </p:nvSpPr>
        <p:spPr bwMode="auto">
          <a:xfrm>
            <a:off x="6783654" y="2930364"/>
            <a:ext cx="13081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3" name="Line 24"/>
          <p:cNvSpPr>
            <a:spLocks noChangeShapeType="1"/>
          </p:cNvSpPr>
          <p:nvPr/>
        </p:nvSpPr>
        <p:spPr bwMode="auto">
          <a:xfrm>
            <a:off x="2630754" y="3349596"/>
            <a:ext cx="0" cy="409650"/>
          </a:xfrm>
          <a:prstGeom prst="line">
            <a:avLst/>
          </a:prstGeom>
          <a:noFill/>
          <a:ln w="76200">
            <a:solidFill>
              <a:schemeClr val="tx2">
                <a:lumMod val="75000"/>
              </a:schemeClr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4" name="Text Box 25"/>
          <p:cNvSpPr txBox="1">
            <a:spLocks noChangeArrowheads="1"/>
          </p:cNvSpPr>
          <p:nvPr/>
        </p:nvSpPr>
        <p:spPr bwMode="auto">
          <a:xfrm>
            <a:off x="5239017" y="2467801"/>
            <a:ext cx="331787" cy="4301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225" name="Text Box 26"/>
          <p:cNvSpPr txBox="1">
            <a:spLocks noChangeArrowheads="1"/>
          </p:cNvSpPr>
          <p:nvPr/>
        </p:nvSpPr>
        <p:spPr bwMode="auto">
          <a:xfrm>
            <a:off x="7423417" y="2454146"/>
            <a:ext cx="346075" cy="4301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198" name="Text Box 27"/>
          <p:cNvSpPr txBox="1">
            <a:spLocks noChangeArrowheads="1"/>
          </p:cNvSpPr>
          <p:nvPr/>
        </p:nvSpPr>
        <p:spPr bwMode="auto">
          <a:xfrm>
            <a:off x="3278765" y="679373"/>
            <a:ext cx="25730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Perceptron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BD51C-02EB-478C-B36E-83A33E93735A}"/>
              </a:ext>
            </a:extLst>
          </p:cNvPr>
          <p:cNvGrpSpPr/>
          <p:nvPr/>
        </p:nvGrpSpPr>
        <p:grpSpPr>
          <a:xfrm>
            <a:off x="6344443" y="4834447"/>
            <a:ext cx="2235200" cy="769675"/>
            <a:chOff x="6253162" y="4046537"/>
            <a:chExt cx="2235200" cy="1066800"/>
          </a:xfrm>
        </p:grpSpPr>
        <p:sp>
          <p:nvSpPr>
            <p:cNvPr id="8202" name="Line 31"/>
            <p:cNvSpPr>
              <a:spLocks noChangeShapeType="1"/>
            </p:cNvSpPr>
            <p:nvPr/>
          </p:nvSpPr>
          <p:spPr bwMode="auto">
            <a:xfrm>
              <a:off x="6253162" y="5087937"/>
              <a:ext cx="2235200" cy="127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3" name="Line 32"/>
            <p:cNvSpPr>
              <a:spLocks noChangeShapeType="1"/>
            </p:cNvSpPr>
            <p:nvPr/>
          </p:nvSpPr>
          <p:spPr bwMode="auto">
            <a:xfrm>
              <a:off x="7294562" y="4046537"/>
              <a:ext cx="0" cy="10668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4" name="Line 33"/>
            <p:cNvSpPr>
              <a:spLocks noChangeShapeType="1"/>
            </p:cNvSpPr>
            <p:nvPr/>
          </p:nvSpPr>
          <p:spPr bwMode="auto">
            <a:xfrm>
              <a:off x="6481762" y="5062537"/>
              <a:ext cx="800100" cy="0"/>
            </a:xfrm>
            <a:prstGeom prst="line">
              <a:avLst/>
            </a:prstGeom>
            <a:noFill/>
            <a:ln w="41275" cap="sq">
              <a:solidFill>
                <a:srgbClr val="FF0000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5" name="Line 34"/>
            <p:cNvSpPr>
              <a:spLocks noChangeShapeType="1"/>
            </p:cNvSpPr>
            <p:nvPr/>
          </p:nvSpPr>
          <p:spPr bwMode="auto">
            <a:xfrm>
              <a:off x="7294562" y="4325937"/>
              <a:ext cx="800100" cy="0"/>
            </a:xfrm>
            <a:prstGeom prst="line">
              <a:avLst/>
            </a:prstGeom>
            <a:noFill/>
            <a:ln w="41275" cap="sq">
              <a:solidFill>
                <a:srgbClr val="FF0000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6" name="Line 35"/>
            <p:cNvSpPr>
              <a:spLocks noChangeShapeType="1"/>
            </p:cNvSpPr>
            <p:nvPr/>
          </p:nvSpPr>
          <p:spPr bwMode="auto">
            <a:xfrm>
              <a:off x="7294560" y="4282725"/>
              <a:ext cx="2" cy="767111"/>
            </a:xfrm>
            <a:prstGeom prst="line">
              <a:avLst/>
            </a:prstGeom>
            <a:noFill/>
            <a:ln w="41275" cap="sq">
              <a:solidFill>
                <a:srgbClr val="FF0000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195" name="Object 36"/>
          <p:cNvGraphicFramePr>
            <a:graphicFrameLocks noChangeAspect="1"/>
          </p:cNvGraphicFramePr>
          <p:nvPr>
            <p:extLst/>
          </p:nvPr>
        </p:nvGraphicFramePr>
        <p:xfrm>
          <a:off x="3781425" y="4700722"/>
          <a:ext cx="237648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9" name="Equation" r:id="rId6" imgW="1193760" imgH="457200" progId="Equation.3">
                  <p:embed/>
                </p:oleObj>
              </mc:Choice>
              <mc:Fallback>
                <p:oleObj name="Equation" r:id="rId6" imgW="1193760" imgH="457200" progId="Equation.3">
                  <p:embed/>
                  <p:pic>
                    <p:nvPicPr>
                      <p:cNvPr id="8195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4700722"/>
                        <a:ext cx="2376487" cy="91916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8D10FA-3164-4704-9FC0-1802EDDB696D}"/>
              </a:ext>
            </a:extLst>
          </p:cNvPr>
          <p:cNvSpPr txBox="1"/>
          <p:nvPr/>
        </p:nvSpPr>
        <p:spPr>
          <a:xfrm>
            <a:off x="3164755" y="4118903"/>
            <a:ext cx="214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Function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1F3B3-F065-4CC1-B0A8-A40FC0ED9BB9}"/>
              </a:ext>
            </a:extLst>
          </p:cNvPr>
          <p:cNvSpPr txBox="1"/>
          <p:nvPr/>
        </p:nvSpPr>
        <p:spPr>
          <a:xfrm>
            <a:off x="5376069" y="3428945"/>
            <a:ext cx="1936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F0092B-E5D4-4B51-8AA2-CAE942260753}"/>
              </a:ext>
            </a:extLst>
          </p:cNvPr>
          <p:cNvSpPr txBox="1"/>
          <p:nvPr/>
        </p:nvSpPr>
        <p:spPr>
          <a:xfrm>
            <a:off x="295764" y="277835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2943C7-802B-4BB9-93F9-1CB873888A0A}"/>
              </a:ext>
            </a:extLst>
          </p:cNvPr>
          <p:cNvSpPr txBox="1"/>
          <p:nvPr/>
        </p:nvSpPr>
        <p:spPr>
          <a:xfrm>
            <a:off x="8031955" y="2883054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CB8AB3-729E-4373-B927-287D5AE3201B}"/>
              </a:ext>
            </a:extLst>
          </p:cNvPr>
          <p:cNvSpPr txBox="1"/>
          <p:nvPr/>
        </p:nvSpPr>
        <p:spPr>
          <a:xfrm>
            <a:off x="5060010" y="2063745"/>
            <a:ext cx="67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7" name="Text Box 40">
            <a:extLst>
              <a:ext uri="{FF2B5EF4-FFF2-40B4-BE49-F238E27FC236}">
                <a16:creationId xmlns:a16="http://schemas.microsoft.com/office/drawing/2014/main" id="{BFDB5739-0A55-42E8-B2F1-C9FF13EAC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855" y="6201209"/>
            <a:ext cx="4699000" cy="366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perceptron is a Linear Threshold Unit (LTU)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9519D-EFE4-4250-B7D0-A2C4243768EB}"/>
              </a:ext>
            </a:extLst>
          </p:cNvPr>
          <p:cNvSpPr txBox="1"/>
          <p:nvPr/>
        </p:nvSpPr>
        <p:spPr>
          <a:xfrm>
            <a:off x="7933267" y="5525576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B559B-2BD2-4332-949B-B71C5D05EB1D}"/>
              </a:ext>
            </a:extLst>
          </p:cNvPr>
          <p:cNvSpPr txBox="1"/>
          <p:nvPr/>
        </p:nvSpPr>
        <p:spPr>
          <a:xfrm>
            <a:off x="7167731" y="4445027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41731-DF7B-42D3-A969-5492ECF6DAEC}"/>
              </a:ext>
            </a:extLst>
          </p:cNvPr>
          <p:cNvSpPr txBox="1"/>
          <p:nvPr/>
        </p:nvSpPr>
        <p:spPr>
          <a:xfrm>
            <a:off x="7260637" y="55733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F424D1-50DC-47BB-A94C-7A418923D84B}"/>
              </a:ext>
            </a:extLst>
          </p:cNvPr>
          <p:cNvSpPr txBox="1"/>
          <p:nvPr/>
        </p:nvSpPr>
        <p:spPr>
          <a:xfrm>
            <a:off x="7132677" y="48264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FBD4D09C-4193-441F-ADBF-57E0753ADC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0500" y="1669016"/>
            <a:ext cx="0" cy="43714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11">
            <a:extLst>
              <a:ext uri="{FF2B5EF4-FFF2-40B4-BE49-F238E27FC236}">
                <a16:creationId xmlns:a16="http://schemas.microsoft.com/office/drawing/2014/main" id="{B9D4DE75-3C2B-4D86-9CE4-EA51C0B1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373" y="1389968"/>
            <a:ext cx="788999" cy="3693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 Box 6">
            <a:extLst>
              <a:ext uri="{FF2B5EF4-FFF2-40B4-BE49-F238E27FC236}">
                <a16:creationId xmlns:a16="http://schemas.microsoft.com/office/drawing/2014/main" id="{2BB5AF86-42FD-433B-AEB1-3071A5A7F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719" y="1778067"/>
            <a:ext cx="463588" cy="3693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38" name="Rectangle 38"/>
          <p:cNvSpPr>
            <a:spLocks noChangeArrowheads="1"/>
          </p:cNvSpPr>
          <p:nvPr/>
        </p:nvSpPr>
        <p:spPr bwMode="auto">
          <a:xfrm>
            <a:off x="4191000" y="3962400"/>
            <a:ext cx="4835525" cy="1209675"/>
          </a:xfrm>
          <a:prstGeom prst="rect">
            <a:avLst/>
          </a:prstGeom>
          <a:solidFill>
            <a:srgbClr val="66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39" name="Rectangle 36"/>
          <p:cNvSpPr>
            <a:spLocks noChangeArrowheads="1"/>
          </p:cNvSpPr>
          <p:nvPr/>
        </p:nvSpPr>
        <p:spPr bwMode="auto">
          <a:xfrm>
            <a:off x="4906168" y="1310480"/>
            <a:ext cx="3405188" cy="2039938"/>
          </a:xfrm>
          <a:prstGeom prst="rect">
            <a:avLst/>
          </a:prstGeom>
          <a:solidFill>
            <a:srgbClr val="66FFFF"/>
          </a:solidFill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40" name="Text Box 4"/>
          <p:cNvSpPr txBox="1">
            <a:spLocks noChangeArrowheads="1"/>
          </p:cNvSpPr>
          <p:nvPr/>
        </p:nvSpPr>
        <p:spPr bwMode="auto">
          <a:xfrm>
            <a:off x="3194050" y="601662"/>
            <a:ext cx="3227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2-Dimensional Case</a:t>
            </a:r>
          </a:p>
        </p:txBody>
      </p:sp>
      <p:sp>
        <p:nvSpPr>
          <p:cNvPr id="640041" name="Oval 5"/>
          <p:cNvSpPr>
            <a:spLocks noChangeArrowheads="1"/>
          </p:cNvSpPr>
          <p:nvPr/>
        </p:nvSpPr>
        <p:spPr bwMode="auto">
          <a:xfrm>
            <a:off x="2670175" y="1933575"/>
            <a:ext cx="619125" cy="568325"/>
          </a:xfrm>
          <a:prstGeom prst="ellipse">
            <a:avLst/>
          </a:prstGeom>
          <a:solidFill>
            <a:srgbClr val="3366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42" name="Line 6"/>
          <p:cNvSpPr>
            <a:spLocks noChangeShapeType="1"/>
          </p:cNvSpPr>
          <p:nvPr/>
        </p:nvSpPr>
        <p:spPr bwMode="auto">
          <a:xfrm>
            <a:off x="1649413" y="1797050"/>
            <a:ext cx="1030287" cy="304800"/>
          </a:xfrm>
          <a:prstGeom prst="line">
            <a:avLst/>
          </a:prstGeom>
          <a:noFill/>
          <a:ln w="25400" cap="sq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43" name="Line 7"/>
          <p:cNvSpPr>
            <a:spLocks noChangeShapeType="1"/>
          </p:cNvSpPr>
          <p:nvPr/>
        </p:nvSpPr>
        <p:spPr bwMode="auto">
          <a:xfrm flipV="1">
            <a:off x="1671638" y="2365375"/>
            <a:ext cx="1017587" cy="344487"/>
          </a:xfrm>
          <a:prstGeom prst="line">
            <a:avLst/>
          </a:prstGeom>
          <a:noFill/>
          <a:ln w="25400" cap="sq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44" name="Line 8"/>
          <p:cNvSpPr>
            <a:spLocks noChangeShapeType="1"/>
          </p:cNvSpPr>
          <p:nvPr/>
        </p:nvSpPr>
        <p:spPr bwMode="auto">
          <a:xfrm>
            <a:off x="2952750" y="1555750"/>
            <a:ext cx="0" cy="366712"/>
          </a:xfrm>
          <a:prstGeom prst="line">
            <a:avLst/>
          </a:prstGeom>
          <a:noFill/>
          <a:ln w="25400" cap="sq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45" name="Line 9"/>
          <p:cNvSpPr>
            <a:spLocks noChangeShapeType="1"/>
          </p:cNvSpPr>
          <p:nvPr/>
        </p:nvSpPr>
        <p:spPr bwMode="auto">
          <a:xfrm>
            <a:off x="3300413" y="2198687"/>
            <a:ext cx="576262" cy="0"/>
          </a:xfrm>
          <a:prstGeom prst="line">
            <a:avLst/>
          </a:prstGeom>
          <a:noFill/>
          <a:ln w="25400" cap="sq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46" name="Text Box 10"/>
          <p:cNvSpPr txBox="1">
            <a:spLocks noChangeArrowheads="1"/>
          </p:cNvSpPr>
          <p:nvPr/>
        </p:nvSpPr>
        <p:spPr bwMode="auto">
          <a:xfrm>
            <a:off x="2930525" y="1438275"/>
            <a:ext cx="466725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</a:p>
        </p:txBody>
      </p:sp>
      <p:sp>
        <p:nvSpPr>
          <p:cNvPr id="640047" name="Text Box 11"/>
          <p:cNvSpPr txBox="1">
            <a:spLocks noChangeArrowheads="1"/>
          </p:cNvSpPr>
          <p:nvPr/>
        </p:nvSpPr>
        <p:spPr bwMode="auto">
          <a:xfrm>
            <a:off x="1989138" y="1576387"/>
            <a:ext cx="455612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640048" name="Text Box 12"/>
          <p:cNvSpPr txBox="1">
            <a:spLocks noChangeArrowheads="1"/>
          </p:cNvSpPr>
          <p:nvPr/>
        </p:nvSpPr>
        <p:spPr bwMode="auto">
          <a:xfrm>
            <a:off x="2025650" y="2528887"/>
            <a:ext cx="455613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640049" name="Text Box 13"/>
          <p:cNvSpPr txBox="1">
            <a:spLocks noChangeArrowheads="1"/>
          </p:cNvSpPr>
          <p:nvPr/>
        </p:nvSpPr>
        <p:spPr bwMode="auto">
          <a:xfrm>
            <a:off x="1231900" y="1552575"/>
            <a:ext cx="361950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0050" name="Text Box 14"/>
          <p:cNvSpPr txBox="1">
            <a:spLocks noChangeArrowheads="1"/>
          </p:cNvSpPr>
          <p:nvPr/>
        </p:nvSpPr>
        <p:spPr bwMode="auto">
          <a:xfrm>
            <a:off x="1252538" y="2573337"/>
            <a:ext cx="361950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40051" name="Text Box 15"/>
          <p:cNvSpPr txBox="1">
            <a:spLocks noChangeArrowheads="1"/>
          </p:cNvSpPr>
          <p:nvPr/>
        </p:nvSpPr>
        <p:spPr bwMode="auto">
          <a:xfrm>
            <a:off x="2797175" y="1174750"/>
            <a:ext cx="298450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52" name="Line 16"/>
          <p:cNvSpPr>
            <a:spLocks noChangeShapeType="1"/>
          </p:cNvSpPr>
          <p:nvPr/>
        </p:nvSpPr>
        <p:spPr bwMode="auto">
          <a:xfrm>
            <a:off x="1049338" y="3352800"/>
            <a:ext cx="0" cy="2805112"/>
          </a:xfrm>
          <a:prstGeom prst="line">
            <a:avLst/>
          </a:prstGeom>
          <a:noFill/>
          <a:ln w="25400" cap="sq">
            <a:solidFill>
              <a:srgbClr val="9999FF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53" name="Line 17"/>
          <p:cNvSpPr>
            <a:spLocks noChangeShapeType="1"/>
          </p:cNvSpPr>
          <p:nvPr/>
        </p:nvSpPr>
        <p:spPr bwMode="auto">
          <a:xfrm>
            <a:off x="1058863" y="6157912"/>
            <a:ext cx="3700462" cy="11113"/>
          </a:xfrm>
          <a:prstGeom prst="line">
            <a:avLst/>
          </a:prstGeom>
          <a:noFill/>
          <a:ln w="25400" cap="sq">
            <a:solidFill>
              <a:srgbClr val="9999FF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54" name="Line 19"/>
          <p:cNvSpPr>
            <a:spLocks noChangeShapeType="1"/>
          </p:cNvSpPr>
          <p:nvPr/>
        </p:nvSpPr>
        <p:spPr bwMode="auto">
          <a:xfrm flipV="1">
            <a:off x="1049338" y="4024312"/>
            <a:ext cx="1692275" cy="2124075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0020" name="Object 20"/>
          <p:cNvGraphicFramePr>
            <a:graphicFrameLocks noChangeAspect="1"/>
          </p:cNvGraphicFramePr>
          <p:nvPr/>
        </p:nvGraphicFramePr>
        <p:xfrm>
          <a:off x="2587625" y="3533775"/>
          <a:ext cx="12715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0" name="Equation" r:id="rId4" imgW="596900" imgH="241300" progId="Equation.3">
                  <p:embed/>
                </p:oleObj>
              </mc:Choice>
              <mc:Fallback>
                <p:oleObj name="Equation" r:id="rId4" imgW="596900" imgH="241300" progId="Equation.3">
                  <p:embed/>
                  <p:pic>
                    <p:nvPicPr>
                      <p:cNvPr id="6400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3533775"/>
                        <a:ext cx="127158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55" name="Line 21"/>
          <p:cNvSpPr>
            <a:spLocks noChangeShapeType="1"/>
          </p:cNvSpPr>
          <p:nvPr/>
        </p:nvSpPr>
        <p:spPr bwMode="auto">
          <a:xfrm>
            <a:off x="1573213" y="5022850"/>
            <a:ext cx="209550" cy="177800"/>
          </a:xfrm>
          <a:prstGeom prst="line">
            <a:avLst/>
          </a:prstGeom>
          <a:noFill/>
          <a:ln w="25400" cap="sq">
            <a:solidFill>
              <a:srgbClr val="9999FF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56" name="Line 22"/>
          <p:cNvSpPr>
            <a:spLocks noChangeShapeType="1"/>
          </p:cNvSpPr>
          <p:nvPr/>
        </p:nvSpPr>
        <p:spPr bwMode="auto">
          <a:xfrm flipV="1">
            <a:off x="1576388" y="4802187"/>
            <a:ext cx="155575" cy="198438"/>
          </a:xfrm>
          <a:prstGeom prst="line">
            <a:avLst/>
          </a:prstGeom>
          <a:noFill/>
          <a:ln w="25400" cap="sq">
            <a:solidFill>
              <a:srgbClr val="9999FF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0023" name="Object 23"/>
          <p:cNvGraphicFramePr>
            <a:graphicFrameLocks noChangeAspect="1"/>
          </p:cNvGraphicFramePr>
          <p:nvPr/>
        </p:nvGraphicFramePr>
        <p:xfrm>
          <a:off x="1155700" y="3367087"/>
          <a:ext cx="8334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1" name="Equation" r:id="rId6" imgW="558800" imgH="381000" progId="Equation.3">
                  <p:embed/>
                </p:oleObj>
              </mc:Choice>
              <mc:Fallback>
                <p:oleObj name="Equation" r:id="rId6" imgW="558800" imgH="381000" progId="Equation.3">
                  <p:embed/>
                  <p:pic>
                    <p:nvPicPr>
                      <p:cNvPr id="6400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367087"/>
                        <a:ext cx="8334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57" name="Line 26"/>
          <p:cNvSpPr>
            <a:spLocks noChangeShapeType="1"/>
          </p:cNvSpPr>
          <p:nvPr/>
        </p:nvSpPr>
        <p:spPr bwMode="auto">
          <a:xfrm flipH="1">
            <a:off x="1143000" y="3803650"/>
            <a:ext cx="242888" cy="327025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0027" name="Object 27"/>
          <p:cNvGraphicFramePr>
            <a:graphicFrameLocks noChangeAspect="1"/>
          </p:cNvGraphicFramePr>
          <p:nvPr/>
        </p:nvGraphicFramePr>
        <p:xfrm>
          <a:off x="3476625" y="5322887"/>
          <a:ext cx="8143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2" name="Equation" r:id="rId8" imgW="545863" imgH="380835" progId="Equation.3">
                  <p:embed/>
                </p:oleObj>
              </mc:Choice>
              <mc:Fallback>
                <p:oleObj name="Equation" r:id="rId8" imgW="545863" imgH="380835" progId="Equation.3">
                  <p:embed/>
                  <p:pic>
                    <p:nvPicPr>
                      <p:cNvPr id="6400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5322887"/>
                        <a:ext cx="81438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58" name="Line 28"/>
          <p:cNvSpPr>
            <a:spLocks noChangeShapeType="1"/>
          </p:cNvSpPr>
          <p:nvPr/>
        </p:nvSpPr>
        <p:spPr bwMode="auto">
          <a:xfrm flipH="1">
            <a:off x="3476625" y="5737225"/>
            <a:ext cx="242888" cy="327025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59" name="Line 29"/>
          <p:cNvSpPr>
            <a:spLocks noChangeShapeType="1"/>
          </p:cNvSpPr>
          <p:nvPr/>
        </p:nvSpPr>
        <p:spPr bwMode="auto">
          <a:xfrm>
            <a:off x="2341563" y="5264150"/>
            <a:ext cx="325437" cy="0"/>
          </a:xfrm>
          <a:prstGeom prst="line">
            <a:avLst/>
          </a:prstGeom>
          <a:noFill/>
          <a:ln w="25400" cap="sq">
            <a:solidFill>
              <a:srgbClr val="9999FF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60" name="Line 30"/>
          <p:cNvSpPr>
            <a:spLocks noChangeShapeType="1"/>
          </p:cNvSpPr>
          <p:nvPr/>
        </p:nvSpPr>
        <p:spPr bwMode="auto">
          <a:xfrm>
            <a:off x="2678113" y="5265737"/>
            <a:ext cx="0" cy="282575"/>
          </a:xfrm>
          <a:prstGeom prst="line">
            <a:avLst/>
          </a:prstGeom>
          <a:noFill/>
          <a:ln w="25400" cap="sq">
            <a:solidFill>
              <a:srgbClr val="9999FF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0031" name="Object 31"/>
          <p:cNvGraphicFramePr>
            <a:graphicFrameLocks noChangeAspect="1"/>
          </p:cNvGraphicFramePr>
          <p:nvPr/>
        </p:nvGraphicFramePr>
        <p:xfrm>
          <a:off x="2498725" y="4703762"/>
          <a:ext cx="8143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3" name="Equation" r:id="rId10" imgW="545863" imgH="380835" progId="Equation.3">
                  <p:embed/>
                </p:oleObj>
              </mc:Choice>
              <mc:Fallback>
                <p:oleObj name="Equation" r:id="rId10" imgW="545863" imgH="380835" progId="Equation.3">
                  <p:embed/>
                  <p:pic>
                    <p:nvPicPr>
                      <p:cNvPr id="64003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703762"/>
                        <a:ext cx="81438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32" name="Object 32"/>
          <p:cNvGraphicFramePr>
            <a:graphicFrameLocks noChangeAspect="1"/>
          </p:cNvGraphicFramePr>
          <p:nvPr/>
        </p:nvGraphicFramePr>
        <p:xfrm>
          <a:off x="5278438" y="1768475"/>
          <a:ext cx="28670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4" name="Equation" r:id="rId12" imgW="1346200" imgH="660400" progId="Equation.3">
                  <p:embed/>
                </p:oleObj>
              </mc:Choice>
              <mc:Fallback>
                <p:oleObj name="Equation" r:id="rId12" imgW="1346200" imgH="660400" progId="Equation.3">
                  <p:embed/>
                  <p:pic>
                    <p:nvPicPr>
                      <p:cNvPr id="6400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1768475"/>
                        <a:ext cx="2867025" cy="142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61" name="Text Box 35"/>
          <p:cNvSpPr txBox="1">
            <a:spLocks noChangeArrowheads="1"/>
          </p:cNvSpPr>
          <p:nvPr/>
        </p:nvSpPr>
        <p:spPr bwMode="auto">
          <a:xfrm>
            <a:off x="5149850" y="1384300"/>
            <a:ext cx="2019300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40037" name="Object 37"/>
          <p:cNvGraphicFramePr>
            <a:graphicFrameLocks noChangeAspect="1"/>
          </p:cNvGraphicFramePr>
          <p:nvPr/>
        </p:nvGraphicFramePr>
        <p:xfrm>
          <a:off x="4516438" y="4110037"/>
          <a:ext cx="450056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5" name="Equation" r:id="rId14" imgW="2260600" imgH="482600" progId="Equation.3">
                  <p:embed/>
                </p:oleObj>
              </mc:Choice>
              <mc:Fallback>
                <p:oleObj name="Equation" r:id="rId14" imgW="2260600" imgH="482600" progId="Equation.3">
                  <p:embed/>
                  <p:pic>
                    <p:nvPicPr>
                      <p:cNvPr id="6400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4110037"/>
                        <a:ext cx="4500562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62" name="Line 18"/>
          <p:cNvSpPr>
            <a:spLocks noChangeShapeType="1"/>
          </p:cNvSpPr>
          <p:nvPr/>
        </p:nvSpPr>
        <p:spPr bwMode="auto">
          <a:xfrm>
            <a:off x="534988" y="3771900"/>
            <a:ext cx="3152775" cy="2638425"/>
          </a:xfrm>
          <a:prstGeom prst="line">
            <a:avLst/>
          </a:prstGeom>
          <a:noFill/>
          <a:ln w="38100" cap="sq">
            <a:solidFill>
              <a:srgbClr val="000080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63" name="Oval 25"/>
          <p:cNvSpPr>
            <a:spLocks noChangeArrowheads="1"/>
          </p:cNvSpPr>
          <p:nvPr/>
        </p:nvSpPr>
        <p:spPr bwMode="auto">
          <a:xfrm>
            <a:off x="3352800" y="6105525"/>
            <a:ext cx="88900" cy="88900"/>
          </a:xfrm>
          <a:prstGeom prst="ellipse">
            <a:avLst/>
          </a:prstGeom>
          <a:solidFill>
            <a:srgbClr val="993366"/>
          </a:solidFill>
          <a:ln w="25400" cap="sq">
            <a:solidFill>
              <a:srgbClr val="80008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64" name="Oval 24"/>
          <p:cNvSpPr>
            <a:spLocks noChangeArrowheads="1"/>
          </p:cNvSpPr>
          <p:nvPr/>
        </p:nvSpPr>
        <p:spPr bwMode="auto">
          <a:xfrm>
            <a:off x="1008063" y="4160837"/>
            <a:ext cx="88900" cy="88900"/>
          </a:xfrm>
          <a:prstGeom prst="ellipse">
            <a:avLst/>
          </a:prstGeom>
          <a:solidFill>
            <a:srgbClr val="993366"/>
          </a:solidFill>
          <a:ln w="25400" cap="sq">
            <a:solidFill>
              <a:srgbClr val="9933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31044" y="5900737"/>
            <a:ext cx="731838" cy="633412"/>
          </a:xfrm>
          <a:prstGeom prst="line">
            <a:avLst/>
          </a:prstGeom>
          <a:noFill/>
          <a:ln w="12700" cap="sq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316832" y="5200650"/>
            <a:ext cx="936624" cy="1204914"/>
          </a:xfrm>
          <a:prstGeom prst="lin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aphicFrame>
        <p:nvGraphicFramePr>
          <p:cNvPr id="43" name="Object 27"/>
          <p:cNvGraphicFramePr>
            <a:graphicFrameLocks noChangeAspect="1"/>
          </p:cNvGraphicFramePr>
          <p:nvPr/>
        </p:nvGraphicFramePr>
        <p:xfrm>
          <a:off x="1699418" y="5671343"/>
          <a:ext cx="11080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6" name="Equation" r:id="rId16" imgW="990360" imgH="406080" progId="Equation.3">
                  <p:embed/>
                </p:oleObj>
              </mc:Choice>
              <mc:Fallback>
                <p:oleObj name="Equation" r:id="rId16" imgW="990360" imgH="406080" progId="Equation.3">
                  <p:embed/>
                  <p:pic>
                    <p:nvPicPr>
                      <p:cNvPr id="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418" y="5671343"/>
                        <a:ext cx="1108075" cy="458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7"/>
          <p:cNvGraphicFramePr>
            <a:graphicFrameLocks noChangeAspect="1"/>
          </p:cNvGraphicFramePr>
          <p:nvPr/>
        </p:nvGraphicFramePr>
        <p:xfrm>
          <a:off x="6413500" y="6537325"/>
          <a:ext cx="128588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7" name="Equation" r:id="rId18" imgW="114120" imgH="215640" progId="Equation.3">
                  <p:embed/>
                </p:oleObj>
              </mc:Choice>
              <mc:Fallback>
                <p:oleObj name="Equation" r:id="rId18" imgW="114120" imgH="215640" progId="Equation.3">
                  <p:embed/>
                  <p:pic>
                    <p:nvPicPr>
                      <p:cNvPr id="4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6537325"/>
                        <a:ext cx="128588" cy="242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658886" y="3350418"/>
            <a:ext cx="361950" cy="366713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4438253" y="6178839"/>
            <a:ext cx="361950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7370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2182692" y="912120"/>
            <a:ext cx="4897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 Decision Boundary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267200" y="1823656"/>
            <a:ext cx="2648197" cy="2375065"/>
          </a:xfrm>
          <a:prstGeom prst="rect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94711" y="210866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95849" y="19998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36374" y="2322420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41272" y="184146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12426" y="193449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79719" y="221554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74077" y="252429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02878" y="3391199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46714" y="3329912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94597" y="340124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38433" y="323895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00892" y="3577552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350983" y="353344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97" name="Straight Arrow Connector 96"/>
          <p:cNvCxnSpPr>
            <a:cxnSpLocks/>
            <a:stCxn id="132" idx="0"/>
          </p:cNvCxnSpPr>
          <p:nvPr/>
        </p:nvCxnSpPr>
        <p:spPr bwMode="auto">
          <a:xfrm flipV="1">
            <a:off x="3696167" y="4263728"/>
            <a:ext cx="1087574" cy="666489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932218" y="291618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33356" y="28073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73881" y="3129942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8779" y="26489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49933" y="274201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17226" y="302306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11584" y="333182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85361" y="221554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86499" y="210668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27024" y="2429298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31922" y="194834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03076" y="204137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70369" y="232241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64727" y="263117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23460" y="321306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24598" y="310421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65123" y="3426825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0021" y="294587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41175" y="303889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08468" y="331994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32862" y="320119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97237" y="27618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98375" y="26529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38900" y="2975563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43798" y="249461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14952" y="258763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82245" y="286868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76603" y="317744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59086" y="24411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60224" y="233231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00749" y="2654929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05647" y="217397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76801" y="226700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44094" y="25480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338452" y="285680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169724" y="204928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70862" y="194043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11387" y="2263044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116285" y="178209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387439" y="187511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454732" y="215616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49090" y="246492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08369" y="274795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353792" y="258961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624946" y="268263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34099" y="238179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835237" y="227294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975762" y="2595553"/>
            <a:ext cx="24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80660" y="211460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51814" y="220762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19107" y="248867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81601" y="347432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096002" y="286868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371605" y="355745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94120" y="308244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692239" y="349807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22" name="Straight Connector 121"/>
          <p:cNvCxnSpPr/>
          <p:nvPr/>
        </p:nvCxnSpPr>
        <p:spPr bwMode="auto">
          <a:xfrm rot="5400000" flipH="1" flipV="1">
            <a:off x="5335980" y="2571802"/>
            <a:ext cx="1983179" cy="1199408"/>
          </a:xfrm>
          <a:prstGeom prst="line">
            <a:avLst/>
          </a:prstGeom>
          <a:noFill/>
          <a:ln w="2540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092534" y="256586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 rot="5400000" flipH="1" flipV="1">
            <a:off x="4659088" y="2037414"/>
            <a:ext cx="2315685" cy="1935678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 rot="5400000" flipH="1" flipV="1">
            <a:off x="5395359" y="4554981"/>
            <a:ext cx="641264" cy="2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2580316" y="4930217"/>
            <a:ext cx="2231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Distance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Decision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40477" y="4966076"/>
            <a:ext cx="1293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46CD-579B-4F6C-B193-6E781737F69F}"/>
              </a:ext>
            </a:extLst>
          </p:cNvPr>
          <p:cNvSpPr txBox="1"/>
          <p:nvPr/>
        </p:nvSpPr>
        <p:spPr>
          <a:xfrm>
            <a:off x="653143" y="1709884"/>
            <a:ext cx="3109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perceptron is a linear classifier. It can draw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boundary in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521552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783571" y="1495396"/>
            <a:ext cx="5022850" cy="925512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20231" name="Text Box 4"/>
          <p:cNvSpPr txBox="1">
            <a:spLocks noChangeArrowheads="1"/>
          </p:cNvSpPr>
          <p:nvPr/>
        </p:nvSpPr>
        <p:spPr bwMode="auto">
          <a:xfrm>
            <a:off x="2286000" y="688341"/>
            <a:ext cx="48861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Perceptron Learning Rule</a:t>
            </a:r>
          </a:p>
        </p:txBody>
      </p:sp>
      <p:graphicFrame>
        <p:nvGraphicFramePr>
          <p:cNvPr id="820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791794"/>
              </p:ext>
            </p:extLst>
          </p:nvPr>
        </p:nvGraphicFramePr>
        <p:xfrm>
          <a:off x="457200" y="1011208"/>
          <a:ext cx="52657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54" name="Equation" r:id="rId4" imgW="3022560" imgH="799920" progId="Equation.DSMT4">
                  <p:embed/>
                </p:oleObj>
              </mc:Choice>
              <mc:Fallback>
                <p:oleObj name="Equation" r:id="rId4" imgW="3022560" imgH="799920" progId="Equation.DSMT4">
                  <p:embed/>
                  <p:pic>
                    <p:nvPicPr>
                      <p:cNvPr id="820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11208"/>
                        <a:ext cx="5265737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27" name="Object 3"/>
          <p:cNvGraphicFramePr>
            <a:graphicFrameLocks noChangeAspect="1"/>
          </p:cNvGraphicFramePr>
          <p:nvPr/>
        </p:nvGraphicFramePr>
        <p:xfrm>
          <a:off x="574115" y="2605088"/>
          <a:ext cx="52736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55" name="Equation" r:id="rId6" imgW="3187700" imgH="1168400" progId="Equation.3">
                  <p:embed/>
                </p:oleObj>
              </mc:Choice>
              <mc:Fallback>
                <p:oleObj name="Equation" r:id="rId6" imgW="3187700" imgH="1168400" progId="Equation.3">
                  <p:embed/>
                  <p:pic>
                    <p:nvPicPr>
                      <p:cNvPr id="820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15" y="2605088"/>
                        <a:ext cx="5273675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95596"/>
              </p:ext>
            </p:extLst>
          </p:nvPr>
        </p:nvGraphicFramePr>
        <p:xfrm>
          <a:off x="2495649" y="4987192"/>
          <a:ext cx="407987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256" name="Equation" r:id="rId8" imgW="2552400" imgH="1091880" progId="Equation.3">
                  <p:embed/>
                </p:oleObj>
              </mc:Choice>
              <mc:Fallback>
                <p:oleObj name="Equation" r:id="rId8" imgW="2552400" imgH="1091880" progId="Equation.3">
                  <p:embed/>
                  <p:pic>
                    <p:nvPicPr>
                      <p:cNvPr id="820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49" y="4987192"/>
                        <a:ext cx="4079875" cy="174466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32" name="TextBox 7"/>
          <p:cNvSpPr txBox="1">
            <a:spLocks noChangeArrowheads="1"/>
          </p:cNvSpPr>
          <p:nvPr/>
        </p:nvSpPr>
        <p:spPr bwMode="auto">
          <a:xfrm>
            <a:off x="3579813" y="4583113"/>
            <a:ext cx="1911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Approach</a:t>
            </a:r>
          </a:p>
        </p:txBody>
      </p:sp>
    </p:spTree>
    <p:extLst>
      <p:ext uri="{BB962C8B-B14F-4D97-AF65-F5344CB8AC3E}">
        <p14:creationId xmlns:p14="http://schemas.microsoft.com/office/powerpoint/2010/main" val="96765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1936206" y="807297"/>
            <a:ext cx="5735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and Difficult Classification Problems</a:t>
            </a:r>
          </a:p>
        </p:txBody>
      </p:sp>
      <p:cxnSp>
        <p:nvCxnSpPr>
          <p:cNvPr id="64" name="Straight Connector 63"/>
          <p:cNvCxnSpPr/>
          <p:nvPr/>
        </p:nvCxnSpPr>
        <p:spPr bwMode="auto">
          <a:xfrm rot="5400000">
            <a:off x="-842386" y="4114298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804635" y="5761319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rot="5400000" flipH="1" flipV="1">
            <a:off x="1202142" y="3096137"/>
            <a:ext cx="2412696" cy="227869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034460" y="5805386"/>
            <a:ext cx="37221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f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7859" y="3524895"/>
            <a:ext cx="37221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400" i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5796" y="3211815"/>
            <a:ext cx="35137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04840" y="30718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89493" y="359748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66775" y="31029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10587" y="2701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6742" y="391783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8938" y="373432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77526" y="42039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52236" y="292878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07273" y="45367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75698" y="40360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91927" y="480113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69207" y="43812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69003" y="356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41420" y="52116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27828" y="5068606"/>
            <a:ext cx="32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60889" y="457719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21134" y="397070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 rot="5400000">
            <a:off x="3375988" y="4115779"/>
            <a:ext cx="3283026" cy="1101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5023009" y="5762800"/>
            <a:ext cx="3238959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4525109" y="3526374"/>
            <a:ext cx="37221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400" i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01407" y="5824621"/>
            <a:ext cx="37221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f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endParaRPr lang="en-US" sz="2400" i="1" dirty="0">
              <a:solidFill>
                <a:srgbClr val="000000"/>
              </a:solidFill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5255581" y="3268463"/>
            <a:ext cx="2645545" cy="1531398"/>
          </a:xfrm>
          <a:custGeom>
            <a:avLst/>
            <a:gdLst>
              <a:gd name="connsiteX0" fmla="*/ 0 w 2645545"/>
              <a:gd name="connsiteY0" fmla="*/ 193829 h 1531398"/>
              <a:gd name="connsiteX1" fmla="*/ 372862 w 2645545"/>
              <a:gd name="connsiteY1" fmla="*/ 193829 h 1531398"/>
              <a:gd name="connsiteX2" fmla="*/ 772357 w 2645545"/>
              <a:gd name="connsiteY2" fmla="*/ 1356804 h 1531398"/>
              <a:gd name="connsiteX3" fmla="*/ 1349405 w 2645545"/>
              <a:gd name="connsiteY3" fmla="*/ 1241394 h 1531398"/>
              <a:gd name="connsiteX4" fmla="*/ 967666 w 2645545"/>
              <a:gd name="connsiteY4" fmla="*/ 779755 h 1531398"/>
              <a:gd name="connsiteX5" fmla="*/ 1065320 w 2645545"/>
              <a:gd name="connsiteY5" fmla="*/ 380260 h 1531398"/>
              <a:gd name="connsiteX6" fmla="*/ 1606858 w 2645545"/>
              <a:gd name="connsiteY6" fmla="*/ 406893 h 1531398"/>
              <a:gd name="connsiteX7" fmla="*/ 1793289 w 2645545"/>
              <a:gd name="connsiteY7" fmla="*/ 619957 h 1531398"/>
              <a:gd name="connsiteX8" fmla="*/ 1669002 w 2645545"/>
              <a:gd name="connsiteY8" fmla="*/ 1010575 h 1531398"/>
              <a:gd name="connsiteX9" fmla="*/ 1660124 w 2645545"/>
              <a:gd name="connsiteY9" fmla="*/ 1303538 h 1531398"/>
              <a:gd name="connsiteX10" fmla="*/ 1917576 w 2645545"/>
              <a:gd name="connsiteY10" fmla="*/ 1418947 h 1531398"/>
              <a:gd name="connsiteX11" fmla="*/ 2290438 w 2645545"/>
              <a:gd name="connsiteY11" fmla="*/ 895165 h 1531398"/>
              <a:gd name="connsiteX12" fmla="*/ 2645545 w 2645545"/>
              <a:gd name="connsiteY12" fmla="*/ 513425 h 1531398"/>
              <a:gd name="connsiteX13" fmla="*/ 2645545 w 2645545"/>
              <a:gd name="connsiteY13" fmla="*/ 513425 h 153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5545" h="1531398">
                <a:moveTo>
                  <a:pt x="0" y="193829"/>
                </a:moveTo>
                <a:cubicBezTo>
                  <a:pt x="122068" y="96914"/>
                  <a:pt x="244136" y="0"/>
                  <a:pt x="372862" y="193829"/>
                </a:cubicBezTo>
                <a:cubicBezTo>
                  <a:pt x="501588" y="387658"/>
                  <a:pt x="609600" y="1182210"/>
                  <a:pt x="772357" y="1356804"/>
                </a:cubicBezTo>
                <a:cubicBezTo>
                  <a:pt x="935114" y="1531398"/>
                  <a:pt x="1316853" y="1337569"/>
                  <a:pt x="1349405" y="1241394"/>
                </a:cubicBezTo>
                <a:cubicBezTo>
                  <a:pt x="1381957" y="1145219"/>
                  <a:pt x="1015013" y="923277"/>
                  <a:pt x="967666" y="779755"/>
                </a:cubicBezTo>
                <a:cubicBezTo>
                  <a:pt x="920319" y="636233"/>
                  <a:pt x="958788" y="442404"/>
                  <a:pt x="1065320" y="380260"/>
                </a:cubicBezTo>
                <a:cubicBezTo>
                  <a:pt x="1171852" y="318116"/>
                  <a:pt x="1485530" y="366944"/>
                  <a:pt x="1606858" y="406893"/>
                </a:cubicBezTo>
                <a:cubicBezTo>
                  <a:pt x="1728186" y="446842"/>
                  <a:pt x="1782932" y="519343"/>
                  <a:pt x="1793289" y="619957"/>
                </a:cubicBezTo>
                <a:cubicBezTo>
                  <a:pt x="1803646" y="720571"/>
                  <a:pt x="1691196" y="896645"/>
                  <a:pt x="1669002" y="1010575"/>
                </a:cubicBezTo>
                <a:cubicBezTo>
                  <a:pt x="1646808" y="1124505"/>
                  <a:pt x="1618695" y="1235476"/>
                  <a:pt x="1660124" y="1303538"/>
                </a:cubicBezTo>
                <a:cubicBezTo>
                  <a:pt x="1701553" y="1371600"/>
                  <a:pt x="1812524" y="1487009"/>
                  <a:pt x="1917576" y="1418947"/>
                </a:cubicBezTo>
                <a:cubicBezTo>
                  <a:pt x="2022628" y="1350885"/>
                  <a:pt x="2169110" y="1046085"/>
                  <a:pt x="2290438" y="895165"/>
                </a:cubicBezTo>
                <a:cubicBezTo>
                  <a:pt x="2411766" y="744245"/>
                  <a:pt x="2645545" y="513425"/>
                  <a:pt x="2645545" y="513425"/>
                </a:cubicBezTo>
                <a:lnTo>
                  <a:pt x="2645545" y="513425"/>
                </a:lnTo>
              </a:path>
            </a:pathLst>
          </a:cu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63973" y="34572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6373" y="39914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02804" y="43198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08831" y="46394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97608" y="368070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05981" y="370733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90571" y="402692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71301" y="39647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6194" y="43287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27418" y="4719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70172" y="28541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25422" y="301541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0328" y="31219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78183" y="348593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035636" y="42494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97274" y="32196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86052" y="28644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23403" y="43115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38813" y="39919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25244" y="36013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0388" y="1382560"/>
            <a:ext cx="404319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Linearly separable classes: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classes can be separated by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feature space.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25422" y="1568283"/>
            <a:ext cx="32389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Linearly inseparable classes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5994399" y="4157661"/>
            <a:ext cx="2678113" cy="512763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62575" y="2031638"/>
            <a:ext cx="3781425" cy="1028700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stopping criteria: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All inputs classified correctly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A time limit is reached        </a:t>
            </a:r>
          </a:p>
        </p:txBody>
      </p:sp>
      <p:sp>
        <p:nvSpPr>
          <p:cNvPr id="821257" name="Text Box 4"/>
          <p:cNvSpPr txBox="1">
            <a:spLocks noChangeArrowheads="1"/>
          </p:cNvSpPr>
          <p:nvPr/>
        </p:nvSpPr>
        <p:spPr bwMode="auto">
          <a:xfrm>
            <a:off x="3751482" y="734944"/>
            <a:ext cx="17812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graphicFrame>
        <p:nvGraphicFramePr>
          <p:cNvPr id="821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559080"/>
              </p:ext>
            </p:extLst>
          </p:nvPr>
        </p:nvGraphicFramePr>
        <p:xfrm>
          <a:off x="471488" y="1258164"/>
          <a:ext cx="4884737" cy="5274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52" name="Equation" r:id="rId4" imgW="2705040" imgH="3403440" progId="Equation.DSMT4">
                  <p:embed/>
                </p:oleObj>
              </mc:Choice>
              <mc:Fallback>
                <p:oleObj name="Equation" r:id="rId4" imgW="2705040" imgH="3403440" progId="Equation.DSMT4">
                  <p:embed/>
                  <p:pic>
                    <p:nvPicPr>
                      <p:cNvPr id="821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258164"/>
                        <a:ext cx="4884737" cy="5274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528579"/>
              </p:ext>
            </p:extLst>
          </p:nvPr>
        </p:nvGraphicFramePr>
        <p:xfrm>
          <a:off x="5994400" y="4175125"/>
          <a:ext cx="25177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53" name="Equation" r:id="rId6" imgW="1536480" imgH="279360" progId="Equation.DSMT4">
                  <p:embed/>
                </p:oleObj>
              </mc:Choice>
              <mc:Fallback>
                <p:oleObj name="Equation" r:id="rId6" imgW="1536480" imgH="279360" progId="Equation.DSMT4">
                  <p:embed/>
                  <p:pic>
                    <p:nvPicPr>
                      <p:cNvPr id="821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4175125"/>
                        <a:ext cx="2517775" cy="47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59" name="Text Box 11"/>
          <p:cNvSpPr txBox="1">
            <a:spLocks noChangeArrowheads="1"/>
          </p:cNvSpPr>
          <p:nvPr/>
        </p:nvSpPr>
        <p:spPr bwMode="auto">
          <a:xfrm>
            <a:off x="5994399" y="4824806"/>
            <a:ext cx="2678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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is called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5814948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30" name="Rectangle 38"/>
          <p:cNvSpPr>
            <a:spLocks noChangeArrowheads="1"/>
          </p:cNvSpPr>
          <p:nvPr/>
        </p:nvSpPr>
        <p:spPr bwMode="auto">
          <a:xfrm>
            <a:off x="1849438" y="4572000"/>
            <a:ext cx="5364162" cy="2027238"/>
          </a:xfrm>
          <a:prstGeom prst="rect">
            <a:avLst/>
          </a:prstGeom>
          <a:solidFill>
            <a:srgbClr val="66FFFF"/>
          </a:solidFill>
          <a:ln w="19050" cap="sq" algn="ctr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4326" name="Text Box 4"/>
          <p:cNvSpPr txBox="1">
            <a:spLocks noChangeArrowheads="1"/>
          </p:cNvSpPr>
          <p:nvPr/>
        </p:nvSpPr>
        <p:spPr bwMode="auto">
          <a:xfrm>
            <a:off x="3481853" y="586248"/>
            <a:ext cx="2709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works….</a:t>
            </a:r>
          </a:p>
        </p:txBody>
      </p:sp>
      <p:graphicFrame>
        <p:nvGraphicFramePr>
          <p:cNvPr id="824324" name="Object 4"/>
          <p:cNvGraphicFramePr>
            <a:graphicFrameLocks noChangeAspect="1"/>
          </p:cNvGraphicFramePr>
          <p:nvPr>
            <p:extLst/>
          </p:nvPr>
        </p:nvGraphicFramePr>
        <p:xfrm>
          <a:off x="533400" y="1109468"/>
          <a:ext cx="5418137" cy="33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74" name="Equation" r:id="rId4" imgW="3504960" imgH="2209680" progId="Equation.DSMT4">
                  <p:embed/>
                </p:oleObj>
              </mc:Choice>
              <mc:Fallback>
                <p:oleObj name="Equation" r:id="rId4" imgW="3504960" imgH="2209680" progId="Equation.DSMT4">
                  <p:embed/>
                  <p:pic>
                    <p:nvPicPr>
                      <p:cNvPr id="824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09468"/>
                        <a:ext cx="5418137" cy="3352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27" name="TextBox 33"/>
          <p:cNvSpPr txBox="1">
            <a:spLocks noChangeArrowheads="1"/>
          </p:cNvSpPr>
          <p:nvPr/>
        </p:nvSpPr>
        <p:spPr bwMode="auto">
          <a:xfrm>
            <a:off x="6847681" y="3513766"/>
            <a:ext cx="550862" cy="4000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&gt; 0</a:t>
            </a:r>
          </a:p>
        </p:txBody>
      </p:sp>
      <p:graphicFrame>
        <p:nvGraphicFramePr>
          <p:cNvPr id="824325" name="Object 5"/>
          <p:cNvGraphicFramePr>
            <a:graphicFrameLocks noChangeAspect="1"/>
          </p:cNvGraphicFramePr>
          <p:nvPr/>
        </p:nvGraphicFramePr>
        <p:xfrm>
          <a:off x="3078163" y="4592638"/>
          <a:ext cx="4037012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75" name="Equation" r:id="rId6" imgW="2476500" imgH="1219200" progId="Equation.3">
                  <p:embed/>
                </p:oleObj>
              </mc:Choice>
              <mc:Fallback>
                <p:oleObj name="Equation" r:id="rId6" imgW="2476500" imgH="1219200" progId="Equation.3">
                  <p:embed/>
                  <p:pic>
                    <p:nvPicPr>
                      <p:cNvPr id="82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592638"/>
                        <a:ext cx="4037012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28" name="TextBox 36"/>
          <p:cNvSpPr txBox="1">
            <a:spLocks noChangeArrowheads="1"/>
          </p:cNvSpPr>
          <p:nvPr/>
        </p:nvSpPr>
        <p:spPr bwMode="auto">
          <a:xfrm>
            <a:off x="1958975" y="4616450"/>
            <a:ext cx="806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Case 1</a:t>
            </a:r>
          </a:p>
        </p:txBody>
      </p:sp>
      <p:sp>
        <p:nvSpPr>
          <p:cNvPr id="824329" name="TextBox 37"/>
          <p:cNvSpPr txBox="1">
            <a:spLocks noChangeArrowheads="1"/>
          </p:cNvSpPr>
          <p:nvPr/>
        </p:nvSpPr>
        <p:spPr bwMode="auto">
          <a:xfrm>
            <a:off x="2001838" y="5781675"/>
            <a:ext cx="806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Case 2</a:t>
            </a:r>
          </a:p>
        </p:txBody>
      </p:sp>
      <p:sp>
        <p:nvSpPr>
          <p:cNvPr id="824331" name="Right Brace 16"/>
          <p:cNvSpPr>
            <a:spLocks/>
          </p:cNvSpPr>
          <p:nvPr/>
        </p:nvSpPr>
        <p:spPr bwMode="auto">
          <a:xfrm rot="5400000" flipH="1">
            <a:off x="4515548" y="2047214"/>
            <a:ext cx="252412" cy="2157222"/>
          </a:xfrm>
          <a:prstGeom prst="rightBrace">
            <a:avLst>
              <a:gd name="adj1" fmla="val 29392"/>
              <a:gd name="adj2" fmla="val 50000"/>
            </a:avLst>
          </a:prstGeom>
          <a:noFill/>
          <a:ln w="25400" cap="sq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4332" name="TextBox 17"/>
          <p:cNvSpPr txBox="1">
            <a:spLocks noChangeArrowheads="1"/>
          </p:cNvSpPr>
          <p:nvPr/>
        </p:nvSpPr>
        <p:spPr bwMode="auto">
          <a:xfrm>
            <a:off x="7020801" y="2972429"/>
            <a:ext cx="29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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824333" name="Straight Connector 20"/>
          <p:cNvCxnSpPr>
            <a:cxnSpLocks noChangeShapeType="1"/>
          </p:cNvCxnSpPr>
          <p:nvPr/>
        </p:nvCxnSpPr>
        <p:spPr bwMode="auto">
          <a:xfrm rot="10800000" flipV="1">
            <a:off x="5749268" y="3173767"/>
            <a:ext cx="1289050" cy="9525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  <p:sp>
        <p:nvSpPr>
          <p:cNvPr id="824334" name="Right Brace 25"/>
          <p:cNvSpPr>
            <a:spLocks/>
          </p:cNvSpPr>
          <p:nvPr/>
        </p:nvSpPr>
        <p:spPr bwMode="auto">
          <a:xfrm rot="5400000">
            <a:off x="4952903" y="3404252"/>
            <a:ext cx="179388" cy="751079"/>
          </a:xfrm>
          <a:prstGeom prst="rightBrace">
            <a:avLst>
              <a:gd name="adj1" fmla="val 29341"/>
              <a:gd name="adj2" fmla="val 50000"/>
            </a:avLst>
          </a:prstGeom>
          <a:noFill/>
          <a:ln w="25400" cap="sq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824335" name="Straight Connector 26"/>
          <p:cNvCxnSpPr>
            <a:cxnSpLocks noChangeShapeType="1"/>
          </p:cNvCxnSpPr>
          <p:nvPr/>
        </p:nvCxnSpPr>
        <p:spPr bwMode="auto">
          <a:xfrm rot="10800000" flipV="1">
            <a:off x="5487193" y="3734766"/>
            <a:ext cx="1408113" cy="7938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762088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5348" name="Object 4"/>
          <p:cNvGraphicFramePr>
            <a:graphicFrameLocks noChangeAspect="1"/>
          </p:cNvGraphicFramePr>
          <p:nvPr>
            <p:extLst/>
          </p:nvPr>
        </p:nvGraphicFramePr>
        <p:xfrm>
          <a:off x="591207" y="990600"/>
          <a:ext cx="70897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296" name="Equation" r:id="rId4" imgW="4546440" imgH="406080" progId="Equation.DSMT4">
                  <p:embed/>
                </p:oleObj>
              </mc:Choice>
              <mc:Fallback>
                <p:oleObj name="Equation" r:id="rId4" imgW="4546440" imgH="406080" progId="Equation.DSMT4">
                  <p:embed/>
                  <p:pic>
                    <p:nvPicPr>
                      <p:cNvPr id="825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207" y="990600"/>
                        <a:ext cx="7089775" cy="62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437710"/>
              </p:ext>
            </p:extLst>
          </p:nvPr>
        </p:nvGraphicFramePr>
        <p:xfrm>
          <a:off x="609600" y="1905000"/>
          <a:ext cx="5632450" cy="82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297" name="Equation" r:id="rId6" imgW="3619440" imgH="507960" progId="Equation.DSMT4">
                  <p:embed/>
                </p:oleObj>
              </mc:Choice>
              <mc:Fallback>
                <p:oleObj name="Equation" r:id="rId6" imgW="3619440" imgH="507960" progId="Equation.DSMT4">
                  <p:embed/>
                  <p:pic>
                    <p:nvPicPr>
                      <p:cNvPr id="825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5632450" cy="821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533619-E2FC-443E-A1B8-7C92038AC814}"/>
              </a:ext>
            </a:extLst>
          </p:cNvPr>
          <p:cNvSpPr txBox="1"/>
          <p:nvPr/>
        </p:nvSpPr>
        <p:spPr>
          <a:xfrm>
            <a:off x="609600" y="3130504"/>
            <a:ext cx="3488455" cy="1015663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important to choose: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initial weights.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appropriate learning rate.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8B639-2C56-42F0-AEDC-7EEB9A136DEA}"/>
              </a:ext>
            </a:extLst>
          </p:cNvPr>
          <p:cNvCxnSpPr>
            <a:cxnSpLocks/>
          </p:cNvCxnSpPr>
          <p:nvPr/>
        </p:nvCxnSpPr>
        <p:spPr>
          <a:xfrm>
            <a:off x="5122147" y="2978150"/>
            <a:ext cx="0" cy="2813050"/>
          </a:xfrm>
          <a:prstGeom prst="line">
            <a:avLst/>
          </a:prstGeom>
          <a:ln w="1905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CC5184-B949-41D7-9204-E90691791312}"/>
              </a:ext>
            </a:extLst>
          </p:cNvPr>
          <p:cNvCxnSpPr/>
          <p:nvPr/>
        </p:nvCxnSpPr>
        <p:spPr>
          <a:xfrm>
            <a:off x="5122147" y="5791200"/>
            <a:ext cx="3488453" cy="0"/>
          </a:xfrm>
          <a:prstGeom prst="line">
            <a:avLst/>
          </a:prstGeom>
          <a:ln w="19050">
            <a:solidFill>
              <a:srgbClr val="002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49EF89-1C16-4E9D-AF89-87B610D68A98}"/>
              </a:ext>
            </a:extLst>
          </p:cNvPr>
          <p:cNvSpPr txBox="1"/>
          <p:nvPr/>
        </p:nvSpPr>
        <p:spPr>
          <a:xfrm>
            <a:off x="5257800" y="51653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833501-89E5-4499-85B5-18388CD77F31}"/>
              </a:ext>
            </a:extLst>
          </p:cNvPr>
          <p:cNvSpPr txBox="1"/>
          <p:nvPr/>
        </p:nvSpPr>
        <p:spPr>
          <a:xfrm>
            <a:off x="5334000" y="49530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6E3311-996A-4798-AB8A-6326502E678F}"/>
              </a:ext>
            </a:extLst>
          </p:cNvPr>
          <p:cNvSpPr txBox="1"/>
          <p:nvPr/>
        </p:nvSpPr>
        <p:spPr>
          <a:xfrm>
            <a:off x="5542077" y="5297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125FE7-9F86-4198-9338-58079FD23D81}"/>
              </a:ext>
            </a:extLst>
          </p:cNvPr>
          <p:cNvSpPr txBox="1"/>
          <p:nvPr/>
        </p:nvSpPr>
        <p:spPr>
          <a:xfrm>
            <a:off x="5598902" y="502434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8BFC1F-D71B-4159-980A-126A0C224F06}"/>
              </a:ext>
            </a:extLst>
          </p:cNvPr>
          <p:cNvSpPr txBox="1"/>
          <p:nvPr/>
        </p:nvSpPr>
        <p:spPr>
          <a:xfrm>
            <a:off x="5264584" y="54813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619530-529B-4D47-8A68-DD61D1334C6E}"/>
              </a:ext>
            </a:extLst>
          </p:cNvPr>
          <p:cNvSpPr txBox="1"/>
          <p:nvPr/>
        </p:nvSpPr>
        <p:spPr>
          <a:xfrm>
            <a:off x="5826886" y="537522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A24BDB-DB54-404B-A8F2-F0F6402B943A}"/>
              </a:ext>
            </a:extLst>
          </p:cNvPr>
          <p:cNvSpPr txBox="1"/>
          <p:nvPr/>
        </p:nvSpPr>
        <p:spPr>
          <a:xfrm>
            <a:off x="5826886" y="498485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C6A290-C5DA-42A7-A268-D644FC8D4509}"/>
              </a:ext>
            </a:extLst>
          </p:cNvPr>
          <p:cNvSpPr txBox="1"/>
          <p:nvPr/>
        </p:nvSpPr>
        <p:spPr>
          <a:xfrm>
            <a:off x="5563064" y="4723724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8F9C3D-AC22-4539-AC9A-B9357550505A}"/>
              </a:ext>
            </a:extLst>
          </p:cNvPr>
          <p:cNvSpPr txBox="1"/>
          <p:nvPr/>
        </p:nvSpPr>
        <p:spPr>
          <a:xfrm>
            <a:off x="6013138" y="512318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AF05E-31E1-4DFF-8DD6-3DFEDF61F4CC}"/>
              </a:ext>
            </a:extLst>
          </p:cNvPr>
          <p:cNvSpPr txBox="1"/>
          <p:nvPr/>
        </p:nvSpPr>
        <p:spPr>
          <a:xfrm>
            <a:off x="6110164" y="471805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87B19-5A9F-4409-86FD-B390341234E9}"/>
              </a:ext>
            </a:extLst>
          </p:cNvPr>
          <p:cNvSpPr txBox="1"/>
          <p:nvPr/>
        </p:nvSpPr>
        <p:spPr>
          <a:xfrm>
            <a:off x="5690942" y="448611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CBF5CA-848D-43EA-B91E-31C50D8E1022}"/>
              </a:ext>
            </a:extLst>
          </p:cNvPr>
          <p:cNvSpPr txBox="1"/>
          <p:nvPr/>
        </p:nvSpPr>
        <p:spPr>
          <a:xfrm>
            <a:off x="6163000" y="528568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094FFF-C134-49BB-822D-96443BDCE56E}"/>
              </a:ext>
            </a:extLst>
          </p:cNvPr>
          <p:cNvSpPr txBox="1"/>
          <p:nvPr/>
        </p:nvSpPr>
        <p:spPr>
          <a:xfrm>
            <a:off x="5870410" y="475836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36EB8D-6521-4C7E-A02D-4EAC74D7928D}"/>
              </a:ext>
            </a:extLst>
          </p:cNvPr>
          <p:cNvSpPr txBox="1"/>
          <p:nvPr/>
        </p:nvSpPr>
        <p:spPr>
          <a:xfrm>
            <a:off x="6392892" y="499898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FF81FA-4173-45E3-89DD-76CDDE9EBA60}"/>
              </a:ext>
            </a:extLst>
          </p:cNvPr>
          <p:cNvSpPr txBox="1"/>
          <p:nvPr/>
        </p:nvSpPr>
        <p:spPr>
          <a:xfrm>
            <a:off x="5462975" y="444132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A3A0EB-A6CC-463B-B4CF-922055BCC184}"/>
              </a:ext>
            </a:extLst>
          </p:cNvPr>
          <p:cNvCxnSpPr/>
          <p:nvPr/>
        </p:nvCxnSpPr>
        <p:spPr>
          <a:xfrm>
            <a:off x="5407040" y="3276600"/>
            <a:ext cx="718326" cy="3200400"/>
          </a:xfrm>
          <a:prstGeom prst="line">
            <a:avLst/>
          </a:prstGeom>
          <a:ln w="19050"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BCCE4F-F1A7-4BB3-9B36-1C57399386E6}"/>
              </a:ext>
            </a:extLst>
          </p:cNvPr>
          <p:cNvCxnSpPr/>
          <p:nvPr/>
        </p:nvCxnSpPr>
        <p:spPr>
          <a:xfrm>
            <a:off x="6723613" y="2802434"/>
            <a:ext cx="2277627" cy="281305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79042F-81CC-443E-A9DB-B876E623693E}"/>
              </a:ext>
            </a:extLst>
          </p:cNvPr>
          <p:cNvSpPr txBox="1"/>
          <p:nvPr/>
        </p:nvSpPr>
        <p:spPr>
          <a:xfrm>
            <a:off x="7033282" y="275941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bad initial boundary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86487D-9302-4808-8496-B3CD3DB6FEE1}"/>
              </a:ext>
            </a:extLst>
          </p:cNvPr>
          <p:cNvSpPr txBox="1"/>
          <p:nvPr/>
        </p:nvSpPr>
        <p:spPr>
          <a:xfrm>
            <a:off x="5464846" y="3351803"/>
            <a:ext cx="139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good initial boundary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83E2A3-10AC-4938-9333-D6CEBEF92F3D}"/>
              </a:ext>
            </a:extLst>
          </p:cNvPr>
          <p:cNvSpPr txBox="1"/>
          <p:nvPr/>
        </p:nvSpPr>
        <p:spPr>
          <a:xfrm>
            <a:off x="597266" y="4441325"/>
            <a:ext cx="4318141" cy="1323439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should generally be small to avoid overshoot and oscillation…..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 but this only works if the initial boundary (= weights) is chosen well.</a:t>
            </a:r>
          </a:p>
        </p:txBody>
      </p:sp>
    </p:spTree>
    <p:extLst>
      <p:ext uri="{BB962C8B-B14F-4D97-AF65-F5344CB8AC3E}">
        <p14:creationId xmlns:p14="http://schemas.microsoft.com/office/powerpoint/2010/main" val="606148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 bwMode="auto">
          <a:xfrm>
            <a:off x="1028307" y="4757448"/>
            <a:ext cx="7491895" cy="1568821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759EB0-5535-4063-AE29-F2E1D632CB69}"/>
              </a:ext>
            </a:extLst>
          </p:cNvPr>
          <p:cNvGrpSpPr/>
          <p:nvPr/>
        </p:nvGrpSpPr>
        <p:grpSpPr>
          <a:xfrm>
            <a:off x="855105" y="1598392"/>
            <a:ext cx="3778250" cy="3053588"/>
            <a:chOff x="4876800" y="1375537"/>
            <a:chExt cx="3778250" cy="3053588"/>
          </a:xfrm>
        </p:grpSpPr>
        <p:sp>
          <p:nvSpPr>
            <p:cNvPr id="825355" name="Oval 5"/>
            <p:cNvSpPr>
              <a:spLocks noChangeArrowheads="1"/>
            </p:cNvSpPr>
            <p:nvPr/>
          </p:nvSpPr>
          <p:spPr bwMode="auto">
            <a:xfrm>
              <a:off x="6918325" y="1860550"/>
              <a:ext cx="619125" cy="568325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356" name="Oval 5"/>
            <p:cNvSpPr>
              <a:spLocks noChangeArrowheads="1"/>
            </p:cNvSpPr>
            <p:nvPr/>
          </p:nvSpPr>
          <p:spPr bwMode="auto">
            <a:xfrm>
              <a:off x="6916738" y="2762250"/>
              <a:ext cx="619125" cy="568325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357" name="Oval 5"/>
            <p:cNvSpPr>
              <a:spLocks noChangeArrowheads="1"/>
            </p:cNvSpPr>
            <p:nvPr/>
          </p:nvSpPr>
          <p:spPr bwMode="auto">
            <a:xfrm>
              <a:off x="6938963" y="3654425"/>
              <a:ext cx="619125" cy="568325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358" name="Straight Arrow Connector 23"/>
            <p:cNvCxnSpPr>
              <a:cxnSpLocks noChangeShapeType="1"/>
              <a:stCxn id="825355" idx="6"/>
            </p:cNvCxnSpPr>
            <p:nvPr/>
          </p:nvCxnSpPr>
          <p:spPr bwMode="auto">
            <a:xfrm>
              <a:off x="7537450" y="2144713"/>
              <a:ext cx="647700" cy="3175"/>
            </a:xfrm>
            <a:prstGeom prst="straightConnector1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825359" name="Straight Arrow Connector 25"/>
            <p:cNvCxnSpPr>
              <a:cxnSpLocks noChangeShapeType="1"/>
            </p:cNvCxnSpPr>
            <p:nvPr/>
          </p:nvCxnSpPr>
          <p:spPr bwMode="auto">
            <a:xfrm>
              <a:off x="7535863" y="3046413"/>
              <a:ext cx="647700" cy="3175"/>
            </a:xfrm>
            <a:prstGeom prst="straightConnector1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825360" name="Straight Arrow Connector 26"/>
            <p:cNvCxnSpPr>
              <a:cxnSpLocks noChangeShapeType="1"/>
            </p:cNvCxnSpPr>
            <p:nvPr/>
          </p:nvCxnSpPr>
          <p:spPr bwMode="auto">
            <a:xfrm>
              <a:off x="7569200" y="3927475"/>
              <a:ext cx="647700" cy="3175"/>
            </a:xfrm>
            <a:prstGeom prst="straightConnector1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825361" name="Straight Connector 29"/>
            <p:cNvCxnSpPr>
              <a:cxnSpLocks noChangeShapeType="1"/>
            </p:cNvCxnSpPr>
            <p:nvPr/>
          </p:nvCxnSpPr>
          <p:spPr bwMode="auto">
            <a:xfrm>
              <a:off x="5453063" y="2016125"/>
              <a:ext cx="1476375" cy="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25362" name="Straight Connector 31"/>
            <p:cNvCxnSpPr>
              <a:cxnSpLocks noChangeShapeType="1"/>
            </p:cNvCxnSpPr>
            <p:nvPr/>
          </p:nvCxnSpPr>
          <p:spPr bwMode="auto">
            <a:xfrm flipV="1">
              <a:off x="5486400" y="4140200"/>
              <a:ext cx="1528763" cy="1588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25363" name="Straight Connector 32"/>
            <p:cNvCxnSpPr>
              <a:cxnSpLocks noChangeShapeType="1"/>
            </p:cNvCxnSpPr>
            <p:nvPr/>
          </p:nvCxnSpPr>
          <p:spPr bwMode="auto">
            <a:xfrm>
              <a:off x="5495925" y="3049588"/>
              <a:ext cx="1420813" cy="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25364" name="Straight Connector 40"/>
            <p:cNvCxnSpPr>
              <a:cxnSpLocks noChangeShapeType="1"/>
            </p:cNvCxnSpPr>
            <p:nvPr/>
          </p:nvCxnSpPr>
          <p:spPr bwMode="auto">
            <a:xfrm>
              <a:off x="5440363" y="2017713"/>
              <a:ext cx="1554162" cy="822325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25365" name="Straight Connector 44"/>
            <p:cNvCxnSpPr>
              <a:cxnSpLocks noChangeShapeType="1"/>
            </p:cNvCxnSpPr>
            <p:nvPr/>
          </p:nvCxnSpPr>
          <p:spPr bwMode="auto">
            <a:xfrm rot="16200000" flipH="1">
              <a:off x="5391944" y="2083594"/>
              <a:ext cx="1693862" cy="158115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25366" name="Straight Connector 47"/>
            <p:cNvCxnSpPr>
              <a:cxnSpLocks noChangeShapeType="1"/>
            </p:cNvCxnSpPr>
            <p:nvPr/>
          </p:nvCxnSpPr>
          <p:spPr bwMode="auto">
            <a:xfrm flipV="1">
              <a:off x="5500688" y="2154238"/>
              <a:ext cx="1414462" cy="88900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25367" name="Straight Connector 49"/>
            <p:cNvCxnSpPr>
              <a:cxnSpLocks noChangeShapeType="1"/>
            </p:cNvCxnSpPr>
            <p:nvPr/>
          </p:nvCxnSpPr>
          <p:spPr bwMode="auto">
            <a:xfrm>
              <a:off x="5500688" y="3052763"/>
              <a:ext cx="1428750" cy="815975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25368" name="Straight Connector 51"/>
            <p:cNvCxnSpPr>
              <a:cxnSpLocks noChangeShapeType="1"/>
            </p:cNvCxnSpPr>
            <p:nvPr/>
          </p:nvCxnSpPr>
          <p:spPr bwMode="auto">
            <a:xfrm rot="5400000" flipH="1" flipV="1">
              <a:off x="5407026" y="2473325"/>
              <a:ext cx="1744662" cy="1576387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25369" name="Straight Connector 53"/>
            <p:cNvCxnSpPr>
              <a:cxnSpLocks noChangeShapeType="1"/>
            </p:cNvCxnSpPr>
            <p:nvPr/>
          </p:nvCxnSpPr>
          <p:spPr bwMode="auto">
            <a:xfrm flipV="1">
              <a:off x="5500688" y="3273425"/>
              <a:ext cx="1528762" cy="86360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sp>
          <p:nvSpPr>
            <p:cNvPr id="825370" name="TextBox 59"/>
            <p:cNvSpPr txBox="1">
              <a:spLocks noChangeArrowheads="1"/>
            </p:cNvSpPr>
            <p:nvPr/>
          </p:nvSpPr>
          <p:spPr bwMode="auto">
            <a:xfrm>
              <a:off x="7072313" y="1938338"/>
              <a:ext cx="3413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5371" name="TextBox 61"/>
            <p:cNvSpPr txBox="1">
              <a:spLocks noChangeArrowheads="1"/>
            </p:cNvSpPr>
            <p:nvPr/>
          </p:nvSpPr>
          <p:spPr bwMode="auto">
            <a:xfrm>
              <a:off x="7081838" y="2840038"/>
              <a:ext cx="3413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5372" name="TextBox 62"/>
            <p:cNvSpPr txBox="1">
              <a:spLocks noChangeArrowheads="1"/>
            </p:cNvSpPr>
            <p:nvPr/>
          </p:nvSpPr>
          <p:spPr bwMode="auto">
            <a:xfrm>
              <a:off x="7115175" y="3700463"/>
              <a:ext cx="2984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25373" name="TextBox 63"/>
            <p:cNvSpPr txBox="1">
              <a:spLocks noChangeArrowheads="1"/>
            </p:cNvSpPr>
            <p:nvPr/>
          </p:nvSpPr>
          <p:spPr bwMode="auto">
            <a:xfrm>
              <a:off x="8262938" y="1906588"/>
              <a:ext cx="3825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374" name="TextBox 64"/>
            <p:cNvSpPr txBox="1">
              <a:spLocks noChangeArrowheads="1"/>
            </p:cNvSpPr>
            <p:nvPr/>
          </p:nvSpPr>
          <p:spPr bwMode="auto">
            <a:xfrm>
              <a:off x="8272463" y="2840038"/>
              <a:ext cx="3825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375" name="TextBox 65"/>
            <p:cNvSpPr txBox="1">
              <a:spLocks noChangeArrowheads="1"/>
            </p:cNvSpPr>
            <p:nvPr/>
          </p:nvSpPr>
          <p:spPr bwMode="auto">
            <a:xfrm>
              <a:off x="8272463" y="3721100"/>
              <a:ext cx="346075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l-GR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ι</a:t>
              </a:r>
              <a:endParaRPr 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219950" y="3389313"/>
              <a:ext cx="46038" cy="444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219950" y="3479800"/>
              <a:ext cx="46038" cy="444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7219950" y="3570288"/>
              <a:ext cx="46038" cy="4445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379" name="TextBox 70"/>
            <p:cNvSpPr txBox="1">
              <a:spLocks noChangeArrowheads="1"/>
            </p:cNvSpPr>
            <p:nvPr/>
          </p:nvSpPr>
          <p:spPr bwMode="auto">
            <a:xfrm>
              <a:off x="4891088" y="1806575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380" name="TextBox 71"/>
            <p:cNvSpPr txBox="1">
              <a:spLocks noChangeArrowheads="1"/>
            </p:cNvSpPr>
            <p:nvPr/>
          </p:nvSpPr>
          <p:spPr bwMode="auto">
            <a:xfrm>
              <a:off x="4878388" y="2786063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381" name="TextBox 72"/>
            <p:cNvSpPr txBox="1">
              <a:spLocks noChangeArrowheads="1"/>
            </p:cNvSpPr>
            <p:nvPr/>
          </p:nvSpPr>
          <p:spPr bwMode="auto">
            <a:xfrm>
              <a:off x="4876800" y="3808413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382" name="Freeform 77"/>
            <p:cNvSpPr>
              <a:spLocks/>
            </p:cNvSpPr>
            <p:nvPr/>
          </p:nvSpPr>
          <p:spPr bwMode="auto">
            <a:xfrm>
              <a:off x="7502525" y="1641475"/>
              <a:ext cx="407988" cy="2136775"/>
            </a:xfrm>
            <a:custGeom>
              <a:avLst/>
              <a:gdLst>
                <a:gd name="T0" fmla="*/ 231924 w 425986"/>
                <a:gd name="T1" fmla="*/ 0 h 2137272"/>
                <a:gd name="T2" fmla="*/ 368970 w 425986"/>
                <a:gd name="T3" fmla="*/ 1299990 h 2137272"/>
                <a:gd name="T4" fmla="*/ 0 w 425986"/>
                <a:gd name="T5" fmla="*/ 2137272 h 2137272"/>
                <a:gd name="T6" fmla="*/ 0 w 425986"/>
                <a:gd name="T7" fmla="*/ 2137272 h 2137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5986" h="2137272">
                  <a:moveTo>
                    <a:pt x="242371" y="0"/>
                  </a:moveTo>
                  <a:cubicBezTo>
                    <a:pt x="334178" y="471889"/>
                    <a:pt x="425986" y="943778"/>
                    <a:pt x="385591" y="1299990"/>
                  </a:cubicBezTo>
                  <a:cubicBezTo>
                    <a:pt x="345196" y="1656202"/>
                    <a:pt x="0" y="2137272"/>
                    <a:pt x="0" y="2137272"/>
                  </a:cubicBezTo>
                </a:path>
              </a:pathLst>
            </a:custGeom>
            <a:noFill/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383" name="Straight Connector 81"/>
            <p:cNvCxnSpPr>
              <a:cxnSpLocks noChangeShapeType="1"/>
              <a:stCxn id="825356" idx="7"/>
              <a:endCxn id="825382" idx="0"/>
            </p:cNvCxnSpPr>
            <p:nvPr/>
          </p:nvCxnSpPr>
          <p:spPr bwMode="auto">
            <a:xfrm rot="5400000" flipH="1" flipV="1">
              <a:off x="6988175" y="2098675"/>
              <a:ext cx="1203325" cy="288925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25384" name="Straight Connector 84"/>
            <p:cNvCxnSpPr>
              <a:cxnSpLocks noChangeShapeType="1"/>
              <a:stCxn id="825355" idx="7"/>
            </p:cNvCxnSpPr>
            <p:nvPr/>
          </p:nvCxnSpPr>
          <p:spPr bwMode="auto">
            <a:xfrm rot="5400000" flipH="1" flipV="1">
              <a:off x="7428706" y="1659732"/>
              <a:ext cx="301625" cy="265112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sp>
          <p:nvSpPr>
            <p:cNvPr id="825385" name="TextBox 87"/>
            <p:cNvSpPr txBox="1">
              <a:spLocks noChangeArrowheads="1"/>
            </p:cNvSpPr>
            <p:nvPr/>
          </p:nvSpPr>
          <p:spPr bwMode="auto">
            <a:xfrm>
              <a:off x="7698598" y="1375537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825386" name="TextBox 88"/>
          <p:cNvSpPr txBox="1">
            <a:spLocks noChangeArrowheads="1"/>
          </p:cNvSpPr>
          <p:nvPr/>
        </p:nvSpPr>
        <p:spPr bwMode="auto">
          <a:xfrm>
            <a:off x="2481694" y="721658"/>
            <a:ext cx="35381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Output Case</a:t>
            </a:r>
          </a:p>
        </p:txBody>
      </p:sp>
      <p:graphicFrame>
        <p:nvGraphicFramePr>
          <p:cNvPr id="825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76425"/>
              </p:ext>
            </p:extLst>
          </p:nvPr>
        </p:nvGraphicFramePr>
        <p:xfrm>
          <a:off x="5573087" y="2803336"/>
          <a:ext cx="200842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24" name="Equation" r:id="rId4" imgW="1168400" imgH="279400" progId="Equation.3">
                  <p:embed/>
                </p:oleObj>
              </mc:Choice>
              <mc:Fallback>
                <p:oleObj name="Equation" r:id="rId4" imgW="1168400" imgH="279400" progId="Equation.3">
                  <p:embed/>
                  <p:pic>
                    <p:nvPicPr>
                      <p:cNvPr id="825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087" y="2803336"/>
                        <a:ext cx="2008420" cy="444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512373"/>
              </p:ext>
            </p:extLst>
          </p:nvPr>
        </p:nvGraphicFramePr>
        <p:xfrm>
          <a:off x="1253568" y="4899630"/>
          <a:ext cx="3470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25" name="Equation" r:id="rId6" imgW="2095200" imgH="228600" progId="Equation.DSMT4">
                  <p:embed/>
                </p:oleObj>
              </mc:Choice>
              <mc:Fallback>
                <p:oleObj name="Equation" r:id="rId6" imgW="2095200" imgH="228600" progId="Equation.DSMT4">
                  <p:embed/>
                  <p:pic>
                    <p:nvPicPr>
                      <p:cNvPr id="825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568" y="4899630"/>
                        <a:ext cx="3470275" cy="3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87" name="TextBox 42"/>
          <p:cNvSpPr txBox="1">
            <a:spLocks noChangeArrowheads="1"/>
          </p:cNvSpPr>
          <p:nvPr/>
        </p:nvSpPr>
        <p:spPr bwMode="auto">
          <a:xfrm>
            <a:off x="5530457" y="2370240"/>
            <a:ext cx="146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924F9-F20E-43CB-9EAE-B2BA42EA3CDC}"/>
              </a:ext>
            </a:extLst>
          </p:cNvPr>
          <p:cNvSpPr txBox="1"/>
          <p:nvPr/>
        </p:nvSpPr>
        <p:spPr>
          <a:xfrm>
            <a:off x="1242375" y="5293002"/>
            <a:ext cx="7030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Each perceptron can be trained separately and simultaneously using the perceptron algorithm without interactions.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8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468BE966-245C-4BCD-8935-9F6E5FF4D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520" y="754753"/>
            <a:ext cx="54649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400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Very Difficult Classification Problem:</a:t>
            </a:r>
          </a:p>
          <a:p>
            <a:r>
              <a:rPr lang="en-US" sz="2400" b="1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Spirals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02C7F-F5F3-402D-A25B-A97D6CB4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7" y="1931055"/>
            <a:ext cx="3458376" cy="3413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8A15A1-E836-468B-B0D2-079FF633245A}"/>
              </a:ext>
            </a:extLst>
          </p:cNvPr>
          <p:cNvSpPr/>
          <p:nvPr/>
        </p:nvSpPr>
        <p:spPr>
          <a:xfrm>
            <a:off x="937527" y="5525043"/>
            <a:ext cx="394475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José R. Álvarez (1999) Injecting Knowledge into the Solution of the Two-Spiral Problem, </a:t>
            </a:r>
            <a:r>
              <a:rPr lang="en-US" sz="1050" i="1" dirty="0">
                <a:solidFill>
                  <a:schemeClr val="accent5">
                    <a:lumMod val="75000"/>
                  </a:schemeClr>
                </a:solidFill>
              </a:rPr>
              <a:t>Neural Computing &amp; Appl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ications DOI:10.1007/s005210050029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6C7DE3-3E30-46EF-ABD6-1742DA641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24" y="1918917"/>
            <a:ext cx="3435249" cy="36540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B8EC94-A1F3-48C3-BF54-2982D303881A}"/>
              </a:ext>
            </a:extLst>
          </p:cNvPr>
          <p:cNvSpPr/>
          <p:nvPr/>
        </p:nvSpPr>
        <p:spPr bwMode="auto">
          <a:xfrm>
            <a:off x="4607260" y="5489900"/>
            <a:ext cx="3763176" cy="347648"/>
          </a:xfrm>
          <a:prstGeom prst="rect">
            <a:avLst/>
          </a:prstGeom>
          <a:solidFill>
            <a:srgbClr val="FF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3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2956903" y="744110"/>
            <a:ext cx="2917786" cy="46166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a Classifier</a:t>
            </a:r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601401" y="1332472"/>
            <a:ext cx="1131400" cy="1200329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2598626" y="1425616"/>
            <a:ext cx="1107996" cy="83099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Models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4844168" y="1428909"/>
            <a:ext cx="1394934" cy="83099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562182" name="Text Box 6"/>
          <p:cNvSpPr txBox="1">
            <a:spLocks noChangeArrowheads="1"/>
          </p:cNvSpPr>
          <p:nvPr/>
        </p:nvSpPr>
        <p:spPr bwMode="auto">
          <a:xfrm>
            <a:off x="14575" y="5439334"/>
            <a:ext cx="1038225" cy="7016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 </a:t>
            </a:r>
          </a:p>
          <a:p>
            <a:pPr algn="ctr"/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1052800" y="5439334"/>
            <a:ext cx="1257973" cy="40011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>
            <a:off x="6140118" y="3821213"/>
            <a:ext cx="1149350" cy="7016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562187" name="Text Box 11"/>
          <p:cNvSpPr txBox="1">
            <a:spLocks noChangeArrowheads="1"/>
          </p:cNvSpPr>
          <p:nvPr/>
        </p:nvSpPr>
        <p:spPr bwMode="auto">
          <a:xfrm>
            <a:off x="1239589" y="2991464"/>
            <a:ext cx="1636987" cy="70788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Networks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188" name="Text Box 12"/>
          <p:cNvSpPr txBox="1">
            <a:spLocks noChangeArrowheads="1"/>
          </p:cNvSpPr>
          <p:nvPr/>
        </p:nvSpPr>
        <p:spPr bwMode="auto">
          <a:xfrm>
            <a:off x="3454320" y="3005004"/>
            <a:ext cx="1724190" cy="70788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Machines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189" name="Text Box 13"/>
          <p:cNvSpPr txBox="1">
            <a:spLocks noChangeArrowheads="1"/>
          </p:cNvSpPr>
          <p:nvPr/>
        </p:nvSpPr>
        <p:spPr bwMode="auto">
          <a:xfrm>
            <a:off x="7635108" y="3868743"/>
            <a:ext cx="1368425" cy="7016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</p:txBody>
      </p:sp>
      <p:sp>
        <p:nvSpPr>
          <p:cNvPr id="562190" name="Line 14"/>
          <p:cNvSpPr>
            <a:spLocks noChangeShapeType="1"/>
          </p:cNvSpPr>
          <p:nvPr/>
        </p:nvSpPr>
        <p:spPr bwMode="auto">
          <a:xfrm>
            <a:off x="1059150" y="2534209"/>
            <a:ext cx="0" cy="24495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191" name="Line 15"/>
          <p:cNvSpPr>
            <a:spLocks noChangeShapeType="1"/>
          </p:cNvSpPr>
          <p:nvPr/>
        </p:nvSpPr>
        <p:spPr bwMode="auto">
          <a:xfrm>
            <a:off x="406688" y="5004359"/>
            <a:ext cx="11668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192" name="Line 16"/>
          <p:cNvSpPr>
            <a:spLocks noChangeShapeType="1"/>
          </p:cNvSpPr>
          <p:nvPr/>
        </p:nvSpPr>
        <p:spPr bwMode="auto">
          <a:xfrm>
            <a:off x="406688" y="5004359"/>
            <a:ext cx="0" cy="3778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193" name="Line 17"/>
          <p:cNvSpPr>
            <a:spLocks noChangeShapeType="1"/>
          </p:cNvSpPr>
          <p:nvPr/>
        </p:nvSpPr>
        <p:spPr bwMode="auto">
          <a:xfrm>
            <a:off x="1573500" y="5024997"/>
            <a:ext cx="0" cy="3889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194" name="Line 18"/>
          <p:cNvSpPr>
            <a:spLocks noChangeShapeType="1"/>
          </p:cNvSpPr>
          <p:nvPr/>
        </p:nvSpPr>
        <p:spPr bwMode="auto">
          <a:xfrm>
            <a:off x="3152624" y="2197933"/>
            <a:ext cx="0" cy="1778206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198" name="Line 22"/>
          <p:cNvSpPr>
            <a:spLocks noChangeShapeType="1"/>
          </p:cNvSpPr>
          <p:nvPr/>
        </p:nvSpPr>
        <p:spPr bwMode="auto">
          <a:xfrm>
            <a:off x="5541634" y="2237839"/>
            <a:ext cx="33701" cy="276652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199" name="Line 23"/>
          <p:cNvSpPr>
            <a:spLocks noChangeShapeType="1"/>
          </p:cNvSpPr>
          <p:nvPr/>
        </p:nvSpPr>
        <p:spPr bwMode="auto">
          <a:xfrm flipV="1">
            <a:off x="4428833" y="4648797"/>
            <a:ext cx="2179353" cy="3751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200" name="Line 24"/>
          <p:cNvSpPr>
            <a:spLocks noChangeShapeType="1"/>
          </p:cNvSpPr>
          <p:nvPr/>
        </p:nvSpPr>
        <p:spPr bwMode="auto">
          <a:xfrm>
            <a:off x="6605183" y="4668423"/>
            <a:ext cx="9491" cy="120711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202" name="Line 26"/>
          <p:cNvSpPr>
            <a:spLocks noChangeShapeType="1"/>
          </p:cNvSpPr>
          <p:nvPr/>
        </p:nvSpPr>
        <p:spPr bwMode="auto">
          <a:xfrm>
            <a:off x="2451535" y="2818678"/>
            <a:ext cx="16938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203" name="Line 27"/>
          <p:cNvSpPr>
            <a:spLocks noChangeShapeType="1"/>
          </p:cNvSpPr>
          <p:nvPr/>
        </p:nvSpPr>
        <p:spPr bwMode="auto">
          <a:xfrm>
            <a:off x="2451535" y="2818678"/>
            <a:ext cx="0" cy="1809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204" name="Line 28"/>
          <p:cNvSpPr>
            <a:spLocks noChangeShapeType="1"/>
          </p:cNvSpPr>
          <p:nvPr/>
        </p:nvSpPr>
        <p:spPr bwMode="auto">
          <a:xfrm>
            <a:off x="4145397" y="2818678"/>
            <a:ext cx="0" cy="1809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2501008" y="3909588"/>
            <a:ext cx="1263487" cy="70788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20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</a:p>
        </p:txBody>
      </p:sp>
      <p:sp>
        <p:nvSpPr>
          <p:cNvPr id="562206" name="Text Box 30"/>
          <p:cNvSpPr txBox="1">
            <a:spLocks noChangeArrowheads="1"/>
          </p:cNvSpPr>
          <p:nvPr/>
        </p:nvSpPr>
        <p:spPr bwMode="auto">
          <a:xfrm>
            <a:off x="7013522" y="2779891"/>
            <a:ext cx="1152880" cy="1015663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62207" name="Line 31"/>
          <p:cNvSpPr>
            <a:spLocks noChangeShapeType="1"/>
          </p:cNvSpPr>
          <p:nvPr/>
        </p:nvSpPr>
        <p:spPr bwMode="auto">
          <a:xfrm>
            <a:off x="4415796" y="4668423"/>
            <a:ext cx="1" cy="729636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208" name="Text Box 32"/>
          <p:cNvSpPr txBox="1">
            <a:spLocks noChangeArrowheads="1"/>
          </p:cNvSpPr>
          <p:nvPr/>
        </p:nvSpPr>
        <p:spPr bwMode="auto">
          <a:xfrm>
            <a:off x="6093977" y="5875538"/>
            <a:ext cx="1114425" cy="70167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562209" name="Text Box 33"/>
          <p:cNvSpPr txBox="1">
            <a:spLocks noChangeArrowheads="1"/>
          </p:cNvSpPr>
          <p:nvPr/>
        </p:nvSpPr>
        <p:spPr bwMode="auto">
          <a:xfrm>
            <a:off x="3787155" y="5362572"/>
            <a:ext cx="1322798" cy="70788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210" name="Line 34"/>
          <p:cNvSpPr>
            <a:spLocks noChangeShapeType="1"/>
          </p:cNvSpPr>
          <p:nvPr/>
        </p:nvSpPr>
        <p:spPr bwMode="auto">
          <a:xfrm>
            <a:off x="7549156" y="2210665"/>
            <a:ext cx="0" cy="6080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211" name="Line 35"/>
          <p:cNvSpPr>
            <a:spLocks noChangeShapeType="1"/>
          </p:cNvSpPr>
          <p:nvPr/>
        </p:nvSpPr>
        <p:spPr bwMode="auto">
          <a:xfrm flipV="1">
            <a:off x="6693045" y="2559913"/>
            <a:ext cx="1697246" cy="277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212" name="Line 36"/>
          <p:cNvSpPr>
            <a:spLocks noChangeShapeType="1"/>
          </p:cNvSpPr>
          <p:nvPr/>
        </p:nvSpPr>
        <p:spPr bwMode="auto">
          <a:xfrm>
            <a:off x="8390291" y="2582863"/>
            <a:ext cx="0" cy="1289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7296222" y="6101893"/>
            <a:ext cx="1501775" cy="4572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D971139E-77F6-4EF9-9D96-53D4972B8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3045" y="2582863"/>
            <a:ext cx="0" cy="1289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A51A579A-E073-4386-BDAF-01A111212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579" y="5024997"/>
            <a:ext cx="1519968" cy="707886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Analysis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E7D5E2B5-2184-48F7-8A0C-36B83FAB7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189" y="1425825"/>
            <a:ext cx="1686680" cy="830997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CD25DF-B924-453B-837E-CF00A9B12889}"/>
              </a:ext>
            </a:extLst>
          </p:cNvPr>
          <p:cNvCxnSpPr>
            <a:cxnSpLocks/>
          </p:cNvCxnSpPr>
          <p:nvPr/>
        </p:nvCxnSpPr>
        <p:spPr>
          <a:xfrm>
            <a:off x="3584813" y="4579040"/>
            <a:ext cx="629999" cy="860294"/>
          </a:xfrm>
          <a:prstGeom prst="straightConnector1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0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2786094" y="744025"/>
            <a:ext cx="3571812" cy="46166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Class Boundaries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671512" y="1411897"/>
            <a:ext cx="3625850" cy="2606675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357312" y="2250097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2312987" y="2240572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1703387" y="2743810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1198562" y="246123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1114425" y="280889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1" name="Text Box 9"/>
          <p:cNvSpPr txBox="1">
            <a:spLocks noChangeArrowheads="1"/>
          </p:cNvSpPr>
          <p:nvPr/>
        </p:nvSpPr>
        <p:spPr bwMode="auto">
          <a:xfrm>
            <a:off x="809625" y="198974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2" name="Text Box 10"/>
          <p:cNvSpPr txBox="1">
            <a:spLocks noChangeArrowheads="1"/>
          </p:cNvSpPr>
          <p:nvPr/>
        </p:nvSpPr>
        <p:spPr bwMode="auto">
          <a:xfrm>
            <a:off x="1660525" y="3061310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1892300" y="2146910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4" name="Text Box 12"/>
          <p:cNvSpPr txBox="1">
            <a:spLocks noChangeArrowheads="1"/>
          </p:cNvSpPr>
          <p:nvPr/>
        </p:nvSpPr>
        <p:spPr bwMode="auto">
          <a:xfrm>
            <a:off x="2249487" y="278667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5" name="Text Box 13"/>
          <p:cNvSpPr txBox="1">
            <a:spLocks noChangeArrowheads="1"/>
          </p:cNvSpPr>
          <p:nvPr/>
        </p:nvSpPr>
        <p:spPr bwMode="auto">
          <a:xfrm>
            <a:off x="2754312" y="274698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6" name="Text Box 14"/>
          <p:cNvSpPr txBox="1">
            <a:spLocks noChangeArrowheads="1"/>
          </p:cNvSpPr>
          <p:nvPr/>
        </p:nvSpPr>
        <p:spPr bwMode="auto">
          <a:xfrm>
            <a:off x="2071687" y="3145447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2701925" y="322799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8" name="Text Box 16"/>
          <p:cNvSpPr txBox="1">
            <a:spLocks noChangeArrowheads="1"/>
          </p:cNvSpPr>
          <p:nvPr/>
        </p:nvSpPr>
        <p:spPr bwMode="auto">
          <a:xfrm>
            <a:off x="1587500" y="176749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89" name="Text Box 17"/>
          <p:cNvSpPr txBox="1">
            <a:spLocks noChangeArrowheads="1"/>
          </p:cNvSpPr>
          <p:nvPr/>
        </p:nvSpPr>
        <p:spPr bwMode="auto">
          <a:xfrm>
            <a:off x="2176462" y="1767497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1987550" y="2515210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2417762" y="2492985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2" name="Text Box 20"/>
          <p:cNvSpPr txBox="1">
            <a:spLocks noChangeArrowheads="1"/>
          </p:cNvSpPr>
          <p:nvPr/>
        </p:nvSpPr>
        <p:spPr bwMode="auto">
          <a:xfrm>
            <a:off x="2659062" y="1830997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3" name="Text Box 21"/>
          <p:cNvSpPr txBox="1">
            <a:spLocks noChangeArrowheads="1"/>
          </p:cNvSpPr>
          <p:nvPr/>
        </p:nvSpPr>
        <p:spPr bwMode="auto">
          <a:xfrm>
            <a:off x="2754312" y="2145322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4" name="Text Box 22"/>
          <p:cNvSpPr txBox="1">
            <a:spLocks noChangeArrowheads="1"/>
          </p:cNvSpPr>
          <p:nvPr/>
        </p:nvSpPr>
        <p:spPr bwMode="auto">
          <a:xfrm>
            <a:off x="3206750" y="2702535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5" name="Text Box 23"/>
          <p:cNvSpPr txBox="1">
            <a:spLocks noChangeArrowheads="1"/>
          </p:cNvSpPr>
          <p:nvPr/>
        </p:nvSpPr>
        <p:spPr bwMode="auto">
          <a:xfrm>
            <a:off x="3100387" y="3164497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6" name="Text Box 24"/>
          <p:cNvSpPr txBox="1">
            <a:spLocks noChangeArrowheads="1"/>
          </p:cNvSpPr>
          <p:nvPr/>
        </p:nvSpPr>
        <p:spPr bwMode="auto">
          <a:xfrm>
            <a:off x="3195637" y="2281847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7" name="Text Box 25"/>
          <p:cNvSpPr txBox="1">
            <a:spLocks noChangeArrowheads="1"/>
          </p:cNvSpPr>
          <p:nvPr/>
        </p:nvSpPr>
        <p:spPr bwMode="auto">
          <a:xfrm>
            <a:off x="3384550" y="1694472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8" name="Text Box 26"/>
          <p:cNvSpPr txBox="1">
            <a:spLocks noChangeArrowheads="1"/>
          </p:cNvSpPr>
          <p:nvPr/>
        </p:nvSpPr>
        <p:spPr bwMode="auto">
          <a:xfrm>
            <a:off x="3678237" y="2273910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299" name="Text Box 27"/>
          <p:cNvSpPr txBox="1">
            <a:spLocks noChangeArrowheads="1"/>
          </p:cNvSpPr>
          <p:nvPr/>
        </p:nvSpPr>
        <p:spPr bwMode="auto">
          <a:xfrm>
            <a:off x="3541712" y="2840647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300" name="Text Box 28"/>
          <p:cNvSpPr txBox="1">
            <a:spLocks noChangeArrowheads="1"/>
          </p:cNvSpPr>
          <p:nvPr/>
        </p:nvSpPr>
        <p:spPr bwMode="auto">
          <a:xfrm>
            <a:off x="1344612" y="3420085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301" name="Freeform 29"/>
          <p:cNvSpPr>
            <a:spLocks/>
          </p:cNvSpPr>
          <p:nvPr/>
        </p:nvSpPr>
        <p:spPr bwMode="auto">
          <a:xfrm>
            <a:off x="1954212" y="1642085"/>
            <a:ext cx="1273175" cy="2008187"/>
          </a:xfrm>
          <a:custGeom>
            <a:avLst/>
            <a:gdLst/>
            <a:ahLst/>
            <a:cxnLst>
              <a:cxn ang="0">
                <a:pos x="623" y="0"/>
              </a:cxn>
              <a:cxn ang="0">
                <a:pos x="437" y="33"/>
              </a:cxn>
              <a:cxn ang="0">
                <a:pos x="397" y="53"/>
              </a:cxn>
              <a:cxn ang="0">
                <a:pos x="384" y="73"/>
              </a:cxn>
              <a:cxn ang="0">
                <a:pos x="364" y="86"/>
              </a:cxn>
              <a:cxn ang="0">
                <a:pos x="278" y="291"/>
              </a:cxn>
              <a:cxn ang="0">
                <a:pos x="205" y="324"/>
              </a:cxn>
              <a:cxn ang="0">
                <a:pos x="172" y="344"/>
              </a:cxn>
              <a:cxn ang="0">
                <a:pos x="126" y="417"/>
              </a:cxn>
              <a:cxn ang="0">
                <a:pos x="73" y="543"/>
              </a:cxn>
              <a:cxn ang="0">
                <a:pos x="0" y="629"/>
              </a:cxn>
              <a:cxn ang="0">
                <a:pos x="378" y="722"/>
              </a:cxn>
              <a:cxn ang="0">
                <a:pos x="503" y="715"/>
              </a:cxn>
              <a:cxn ang="0">
                <a:pos x="543" y="689"/>
              </a:cxn>
              <a:cxn ang="0">
                <a:pos x="609" y="589"/>
              </a:cxn>
              <a:cxn ang="0">
                <a:pos x="649" y="576"/>
              </a:cxn>
              <a:cxn ang="0">
                <a:pos x="801" y="603"/>
              </a:cxn>
              <a:cxn ang="0">
                <a:pos x="795" y="768"/>
              </a:cxn>
              <a:cxn ang="0">
                <a:pos x="788" y="795"/>
              </a:cxn>
              <a:cxn ang="0">
                <a:pos x="755" y="1020"/>
              </a:cxn>
              <a:cxn ang="0">
                <a:pos x="728" y="1092"/>
              </a:cxn>
              <a:cxn ang="0">
                <a:pos x="735" y="1218"/>
              </a:cxn>
              <a:cxn ang="0">
                <a:pos x="795" y="1265"/>
              </a:cxn>
            </a:cxnLst>
            <a:rect l="0" t="0" r="r" b="b"/>
            <a:pathLst>
              <a:path w="815" h="1265">
                <a:moveTo>
                  <a:pt x="623" y="0"/>
                </a:moveTo>
                <a:cubicBezTo>
                  <a:pt x="556" y="23"/>
                  <a:pt x="510" y="29"/>
                  <a:pt x="437" y="33"/>
                </a:cubicBezTo>
                <a:cubicBezTo>
                  <a:pt x="425" y="41"/>
                  <a:pt x="409" y="44"/>
                  <a:pt x="397" y="53"/>
                </a:cubicBezTo>
                <a:cubicBezTo>
                  <a:pt x="391" y="58"/>
                  <a:pt x="390" y="67"/>
                  <a:pt x="384" y="73"/>
                </a:cubicBezTo>
                <a:cubicBezTo>
                  <a:pt x="378" y="79"/>
                  <a:pt x="371" y="82"/>
                  <a:pt x="364" y="86"/>
                </a:cubicBezTo>
                <a:cubicBezTo>
                  <a:pt x="318" y="156"/>
                  <a:pt x="376" y="262"/>
                  <a:pt x="278" y="291"/>
                </a:cubicBezTo>
                <a:cubicBezTo>
                  <a:pt x="259" y="312"/>
                  <a:pt x="232" y="316"/>
                  <a:pt x="205" y="324"/>
                </a:cubicBezTo>
                <a:cubicBezTo>
                  <a:pt x="172" y="360"/>
                  <a:pt x="215" y="318"/>
                  <a:pt x="172" y="344"/>
                </a:cubicBezTo>
                <a:cubicBezTo>
                  <a:pt x="148" y="359"/>
                  <a:pt x="140" y="395"/>
                  <a:pt x="126" y="417"/>
                </a:cubicBezTo>
                <a:cubicBezTo>
                  <a:pt x="115" y="467"/>
                  <a:pt x="119" y="513"/>
                  <a:pt x="73" y="543"/>
                </a:cubicBezTo>
                <a:cubicBezTo>
                  <a:pt x="52" y="575"/>
                  <a:pt x="21" y="596"/>
                  <a:pt x="0" y="629"/>
                </a:cubicBezTo>
                <a:cubicBezTo>
                  <a:pt x="18" y="820"/>
                  <a:pt x="101" y="716"/>
                  <a:pt x="378" y="722"/>
                </a:cubicBezTo>
                <a:cubicBezTo>
                  <a:pt x="420" y="720"/>
                  <a:pt x="462" y="723"/>
                  <a:pt x="503" y="715"/>
                </a:cubicBezTo>
                <a:cubicBezTo>
                  <a:pt x="519" y="712"/>
                  <a:pt x="543" y="689"/>
                  <a:pt x="543" y="689"/>
                </a:cubicBezTo>
                <a:cubicBezTo>
                  <a:pt x="551" y="665"/>
                  <a:pt x="587" y="602"/>
                  <a:pt x="609" y="589"/>
                </a:cubicBezTo>
                <a:cubicBezTo>
                  <a:pt x="621" y="582"/>
                  <a:pt x="636" y="581"/>
                  <a:pt x="649" y="576"/>
                </a:cubicBezTo>
                <a:cubicBezTo>
                  <a:pt x="793" y="586"/>
                  <a:pt x="709" y="587"/>
                  <a:pt x="801" y="603"/>
                </a:cubicBezTo>
                <a:cubicBezTo>
                  <a:pt x="799" y="658"/>
                  <a:pt x="799" y="713"/>
                  <a:pt x="795" y="768"/>
                </a:cubicBezTo>
                <a:cubicBezTo>
                  <a:pt x="794" y="777"/>
                  <a:pt x="789" y="786"/>
                  <a:pt x="788" y="795"/>
                </a:cubicBezTo>
                <a:cubicBezTo>
                  <a:pt x="782" y="891"/>
                  <a:pt x="815" y="960"/>
                  <a:pt x="755" y="1020"/>
                </a:cubicBezTo>
                <a:cubicBezTo>
                  <a:pt x="742" y="1056"/>
                  <a:pt x="736" y="1047"/>
                  <a:pt x="728" y="1092"/>
                </a:cubicBezTo>
                <a:cubicBezTo>
                  <a:pt x="730" y="1134"/>
                  <a:pt x="729" y="1176"/>
                  <a:pt x="735" y="1218"/>
                </a:cubicBezTo>
                <a:cubicBezTo>
                  <a:pt x="738" y="1243"/>
                  <a:pt x="779" y="1249"/>
                  <a:pt x="795" y="1265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302" name="Text Box 30"/>
          <p:cNvSpPr txBox="1">
            <a:spLocks noChangeArrowheads="1"/>
          </p:cNvSpPr>
          <p:nvPr/>
        </p:nvSpPr>
        <p:spPr bwMode="auto">
          <a:xfrm>
            <a:off x="665162" y="3624872"/>
            <a:ext cx="1656287" cy="40011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Feature Space</a:t>
            </a:r>
          </a:p>
        </p:txBody>
      </p:sp>
      <p:sp>
        <p:nvSpPr>
          <p:cNvPr id="566303" name="Text Box 31"/>
          <p:cNvSpPr txBox="1">
            <a:spLocks noChangeArrowheads="1"/>
          </p:cNvSpPr>
          <p:nvPr/>
        </p:nvSpPr>
        <p:spPr bwMode="auto">
          <a:xfrm>
            <a:off x="4811712" y="1713522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6304" name="Text Box 32"/>
          <p:cNvSpPr txBox="1">
            <a:spLocks noChangeArrowheads="1"/>
          </p:cNvSpPr>
          <p:nvPr/>
        </p:nvSpPr>
        <p:spPr bwMode="auto">
          <a:xfrm>
            <a:off x="4813300" y="2113572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6305" name="Line 33"/>
          <p:cNvSpPr>
            <a:spLocks noChangeShapeType="1"/>
          </p:cNvSpPr>
          <p:nvPr/>
        </p:nvSpPr>
        <p:spPr bwMode="auto">
          <a:xfrm>
            <a:off x="4738687" y="2712060"/>
            <a:ext cx="33655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6306" name="Text Box 34"/>
          <p:cNvSpPr txBox="1">
            <a:spLocks noChangeArrowheads="1"/>
          </p:cNvSpPr>
          <p:nvPr/>
        </p:nvSpPr>
        <p:spPr bwMode="auto">
          <a:xfrm>
            <a:off x="5192712" y="1669072"/>
            <a:ext cx="1735138" cy="1192213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class boundary</a:t>
            </a:r>
          </a:p>
        </p:txBody>
      </p:sp>
      <p:sp>
        <p:nvSpPr>
          <p:cNvPr id="566307" name="Rectangle 35"/>
          <p:cNvSpPr>
            <a:spLocks noChangeArrowheads="1"/>
          </p:cNvSpPr>
          <p:nvPr/>
        </p:nvSpPr>
        <p:spPr bwMode="auto">
          <a:xfrm>
            <a:off x="4572000" y="1410310"/>
            <a:ext cx="2543175" cy="1712912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308" name="Text Box 36"/>
          <p:cNvSpPr txBox="1">
            <a:spLocks noChangeArrowheads="1"/>
          </p:cNvSpPr>
          <p:nvPr/>
        </p:nvSpPr>
        <p:spPr bwMode="auto">
          <a:xfrm>
            <a:off x="517324" y="4202450"/>
            <a:ext cx="6215291" cy="1015663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 is usually a BIG place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The system can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see all exemplars of a class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 It must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generalize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from a limited sample</a:t>
            </a:r>
          </a:p>
        </p:txBody>
      </p:sp>
      <p:sp>
        <p:nvSpPr>
          <p:cNvPr id="566309" name="Text Box 37"/>
          <p:cNvSpPr txBox="1">
            <a:spLocks noChangeArrowheads="1"/>
          </p:cNvSpPr>
          <p:nvPr/>
        </p:nvSpPr>
        <p:spPr bwMode="auto">
          <a:xfrm>
            <a:off x="473869" y="5218113"/>
            <a:ext cx="6904198" cy="1015663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 curse of dimensionality: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 number of exemplars needed to determine class boundaries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increases exponentially with data space dimension.</a:t>
            </a:r>
          </a:p>
        </p:txBody>
      </p:sp>
      <p:sp>
        <p:nvSpPr>
          <p:cNvPr id="566310" name="Text Box 38"/>
          <p:cNvSpPr txBox="1">
            <a:spLocks noChangeArrowheads="1"/>
          </p:cNvSpPr>
          <p:nvPr/>
        </p:nvSpPr>
        <p:spPr bwMode="auto">
          <a:xfrm>
            <a:off x="4584700" y="6233776"/>
            <a:ext cx="3956148" cy="40011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dimension of data space</a:t>
            </a:r>
          </a:p>
        </p:txBody>
      </p:sp>
      <p:sp>
        <p:nvSpPr>
          <p:cNvPr id="566311" name="Line 39"/>
          <p:cNvSpPr>
            <a:spLocks noChangeShapeType="1"/>
          </p:cNvSpPr>
          <p:nvPr/>
        </p:nvSpPr>
        <p:spPr bwMode="auto">
          <a:xfrm>
            <a:off x="4255042" y="6462185"/>
            <a:ext cx="377825" cy="0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6312" name="AutoShape 40"/>
          <p:cNvSpPr>
            <a:spLocks/>
          </p:cNvSpPr>
          <p:nvPr/>
        </p:nvSpPr>
        <p:spPr bwMode="auto">
          <a:xfrm>
            <a:off x="5937250" y="1726222"/>
            <a:ext cx="88900" cy="725488"/>
          </a:xfrm>
          <a:prstGeom prst="rightBrace">
            <a:avLst>
              <a:gd name="adj1" fmla="val 68006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313" name="Text Box 41"/>
          <p:cNvSpPr txBox="1">
            <a:spLocks noChangeArrowheads="1"/>
          </p:cNvSpPr>
          <p:nvPr/>
        </p:nvSpPr>
        <p:spPr bwMode="auto">
          <a:xfrm>
            <a:off x="6129337" y="1753210"/>
            <a:ext cx="971550" cy="64135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11982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2909237" y="683492"/>
            <a:ext cx="3325526" cy="46166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Validating Performance</a:t>
            </a:r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671512" y="1437554"/>
            <a:ext cx="3625850" cy="2606675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1357312" y="2275754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2312987" y="2266229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1703387" y="2769467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27" name="Text Box 7"/>
          <p:cNvSpPr txBox="1">
            <a:spLocks noChangeArrowheads="1"/>
          </p:cNvSpPr>
          <p:nvPr/>
        </p:nvSpPr>
        <p:spPr bwMode="auto">
          <a:xfrm>
            <a:off x="1198562" y="248689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1114425" y="2834554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29" name="Text Box 9"/>
          <p:cNvSpPr txBox="1">
            <a:spLocks noChangeArrowheads="1"/>
          </p:cNvSpPr>
          <p:nvPr/>
        </p:nvSpPr>
        <p:spPr bwMode="auto">
          <a:xfrm>
            <a:off x="809625" y="2015404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30" name="Text Box 10"/>
          <p:cNvSpPr txBox="1">
            <a:spLocks noChangeArrowheads="1"/>
          </p:cNvSpPr>
          <p:nvPr/>
        </p:nvSpPr>
        <p:spPr bwMode="auto">
          <a:xfrm>
            <a:off x="1660525" y="308696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31" name="Text Box 11"/>
          <p:cNvSpPr txBox="1">
            <a:spLocks noChangeArrowheads="1"/>
          </p:cNvSpPr>
          <p:nvPr/>
        </p:nvSpPr>
        <p:spPr bwMode="auto">
          <a:xfrm>
            <a:off x="1892300" y="217256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32" name="Text Box 12"/>
          <p:cNvSpPr txBox="1">
            <a:spLocks noChangeArrowheads="1"/>
          </p:cNvSpPr>
          <p:nvPr/>
        </p:nvSpPr>
        <p:spPr bwMode="auto">
          <a:xfrm>
            <a:off x="2249487" y="2812329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33" name="Text Box 13"/>
          <p:cNvSpPr txBox="1">
            <a:spLocks noChangeArrowheads="1"/>
          </p:cNvSpPr>
          <p:nvPr/>
        </p:nvSpPr>
        <p:spPr bwMode="auto">
          <a:xfrm>
            <a:off x="2754312" y="277264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34" name="Text Box 14"/>
          <p:cNvSpPr txBox="1">
            <a:spLocks noChangeArrowheads="1"/>
          </p:cNvSpPr>
          <p:nvPr/>
        </p:nvSpPr>
        <p:spPr bwMode="auto">
          <a:xfrm>
            <a:off x="2071687" y="3171104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2701925" y="3253654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36" name="Text Box 16"/>
          <p:cNvSpPr txBox="1">
            <a:spLocks noChangeArrowheads="1"/>
          </p:cNvSpPr>
          <p:nvPr/>
        </p:nvSpPr>
        <p:spPr bwMode="auto">
          <a:xfrm>
            <a:off x="1587500" y="1793154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37" name="Text Box 17"/>
          <p:cNvSpPr txBox="1">
            <a:spLocks noChangeArrowheads="1"/>
          </p:cNvSpPr>
          <p:nvPr/>
        </p:nvSpPr>
        <p:spPr bwMode="auto">
          <a:xfrm>
            <a:off x="2176462" y="1793154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38" name="Text Box 18"/>
          <p:cNvSpPr txBox="1">
            <a:spLocks noChangeArrowheads="1"/>
          </p:cNvSpPr>
          <p:nvPr/>
        </p:nvSpPr>
        <p:spPr bwMode="auto">
          <a:xfrm>
            <a:off x="1976437" y="2542454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2417762" y="2518642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40" name="Text Box 20"/>
          <p:cNvSpPr txBox="1">
            <a:spLocks noChangeArrowheads="1"/>
          </p:cNvSpPr>
          <p:nvPr/>
        </p:nvSpPr>
        <p:spPr bwMode="auto">
          <a:xfrm>
            <a:off x="2659062" y="1856654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41" name="Text Box 21"/>
          <p:cNvSpPr txBox="1">
            <a:spLocks noChangeArrowheads="1"/>
          </p:cNvSpPr>
          <p:nvPr/>
        </p:nvSpPr>
        <p:spPr bwMode="auto">
          <a:xfrm>
            <a:off x="2754312" y="2170979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42" name="Text Box 22"/>
          <p:cNvSpPr txBox="1">
            <a:spLocks noChangeArrowheads="1"/>
          </p:cNvSpPr>
          <p:nvPr/>
        </p:nvSpPr>
        <p:spPr bwMode="auto">
          <a:xfrm>
            <a:off x="3206750" y="2728192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43" name="Text Box 23"/>
          <p:cNvSpPr txBox="1">
            <a:spLocks noChangeArrowheads="1"/>
          </p:cNvSpPr>
          <p:nvPr/>
        </p:nvSpPr>
        <p:spPr bwMode="auto">
          <a:xfrm>
            <a:off x="3100387" y="3190154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44" name="Text Box 24"/>
          <p:cNvSpPr txBox="1">
            <a:spLocks noChangeArrowheads="1"/>
          </p:cNvSpPr>
          <p:nvPr/>
        </p:nvSpPr>
        <p:spPr bwMode="auto">
          <a:xfrm>
            <a:off x="3195637" y="2307504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45" name="Text Box 25"/>
          <p:cNvSpPr txBox="1">
            <a:spLocks noChangeArrowheads="1"/>
          </p:cNvSpPr>
          <p:nvPr/>
        </p:nvSpPr>
        <p:spPr bwMode="auto">
          <a:xfrm>
            <a:off x="3384550" y="1720129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3678237" y="2299567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47" name="Text Box 27"/>
          <p:cNvSpPr txBox="1">
            <a:spLocks noChangeArrowheads="1"/>
          </p:cNvSpPr>
          <p:nvPr/>
        </p:nvSpPr>
        <p:spPr bwMode="auto">
          <a:xfrm>
            <a:off x="3541712" y="2866304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48" name="Text Box 28"/>
          <p:cNvSpPr txBox="1">
            <a:spLocks noChangeArrowheads="1"/>
          </p:cNvSpPr>
          <p:nvPr/>
        </p:nvSpPr>
        <p:spPr bwMode="auto">
          <a:xfrm>
            <a:off x="1344612" y="3445742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49" name="Freeform 29"/>
          <p:cNvSpPr>
            <a:spLocks/>
          </p:cNvSpPr>
          <p:nvPr/>
        </p:nvSpPr>
        <p:spPr bwMode="auto">
          <a:xfrm>
            <a:off x="1954212" y="1678854"/>
            <a:ext cx="1273175" cy="1997075"/>
          </a:xfrm>
          <a:custGeom>
            <a:avLst/>
            <a:gdLst/>
            <a:ahLst/>
            <a:cxnLst>
              <a:cxn ang="0">
                <a:pos x="623" y="0"/>
              </a:cxn>
              <a:cxn ang="0">
                <a:pos x="437" y="33"/>
              </a:cxn>
              <a:cxn ang="0">
                <a:pos x="397" y="53"/>
              </a:cxn>
              <a:cxn ang="0">
                <a:pos x="384" y="73"/>
              </a:cxn>
              <a:cxn ang="0">
                <a:pos x="364" y="86"/>
              </a:cxn>
              <a:cxn ang="0">
                <a:pos x="278" y="291"/>
              </a:cxn>
              <a:cxn ang="0">
                <a:pos x="205" y="324"/>
              </a:cxn>
              <a:cxn ang="0">
                <a:pos x="172" y="344"/>
              </a:cxn>
              <a:cxn ang="0">
                <a:pos x="126" y="417"/>
              </a:cxn>
              <a:cxn ang="0">
                <a:pos x="73" y="543"/>
              </a:cxn>
              <a:cxn ang="0">
                <a:pos x="0" y="629"/>
              </a:cxn>
              <a:cxn ang="0">
                <a:pos x="378" y="722"/>
              </a:cxn>
              <a:cxn ang="0">
                <a:pos x="503" y="715"/>
              </a:cxn>
              <a:cxn ang="0">
                <a:pos x="543" y="689"/>
              </a:cxn>
              <a:cxn ang="0">
                <a:pos x="609" y="589"/>
              </a:cxn>
              <a:cxn ang="0">
                <a:pos x="649" y="576"/>
              </a:cxn>
              <a:cxn ang="0">
                <a:pos x="801" y="603"/>
              </a:cxn>
              <a:cxn ang="0">
                <a:pos x="795" y="768"/>
              </a:cxn>
              <a:cxn ang="0">
                <a:pos x="788" y="795"/>
              </a:cxn>
              <a:cxn ang="0">
                <a:pos x="755" y="1020"/>
              </a:cxn>
              <a:cxn ang="0">
                <a:pos x="728" y="1092"/>
              </a:cxn>
              <a:cxn ang="0">
                <a:pos x="735" y="1218"/>
              </a:cxn>
              <a:cxn ang="0">
                <a:pos x="795" y="1265"/>
              </a:cxn>
            </a:cxnLst>
            <a:rect l="0" t="0" r="r" b="b"/>
            <a:pathLst>
              <a:path w="815" h="1265">
                <a:moveTo>
                  <a:pt x="623" y="0"/>
                </a:moveTo>
                <a:cubicBezTo>
                  <a:pt x="556" y="23"/>
                  <a:pt x="510" y="29"/>
                  <a:pt x="437" y="33"/>
                </a:cubicBezTo>
                <a:cubicBezTo>
                  <a:pt x="425" y="41"/>
                  <a:pt x="409" y="44"/>
                  <a:pt x="397" y="53"/>
                </a:cubicBezTo>
                <a:cubicBezTo>
                  <a:pt x="391" y="58"/>
                  <a:pt x="390" y="67"/>
                  <a:pt x="384" y="73"/>
                </a:cubicBezTo>
                <a:cubicBezTo>
                  <a:pt x="378" y="79"/>
                  <a:pt x="371" y="82"/>
                  <a:pt x="364" y="86"/>
                </a:cubicBezTo>
                <a:cubicBezTo>
                  <a:pt x="318" y="156"/>
                  <a:pt x="376" y="262"/>
                  <a:pt x="278" y="291"/>
                </a:cubicBezTo>
                <a:cubicBezTo>
                  <a:pt x="259" y="312"/>
                  <a:pt x="232" y="316"/>
                  <a:pt x="205" y="324"/>
                </a:cubicBezTo>
                <a:cubicBezTo>
                  <a:pt x="172" y="360"/>
                  <a:pt x="215" y="318"/>
                  <a:pt x="172" y="344"/>
                </a:cubicBezTo>
                <a:cubicBezTo>
                  <a:pt x="148" y="359"/>
                  <a:pt x="140" y="395"/>
                  <a:pt x="126" y="417"/>
                </a:cubicBezTo>
                <a:cubicBezTo>
                  <a:pt x="115" y="467"/>
                  <a:pt x="119" y="513"/>
                  <a:pt x="73" y="543"/>
                </a:cubicBezTo>
                <a:cubicBezTo>
                  <a:pt x="52" y="575"/>
                  <a:pt x="21" y="596"/>
                  <a:pt x="0" y="629"/>
                </a:cubicBezTo>
                <a:cubicBezTo>
                  <a:pt x="18" y="820"/>
                  <a:pt x="101" y="716"/>
                  <a:pt x="378" y="722"/>
                </a:cubicBezTo>
                <a:cubicBezTo>
                  <a:pt x="420" y="720"/>
                  <a:pt x="462" y="723"/>
                  <a:pt x="503" y="715"/>
                </a:cubicBezTo>
                <a:cubicBezTo>
                  <a:pt x="519" y="712"/>
                  <a:pt x="543" y="689"/>
                  <a:pt x="543" y="689"/>
                </a:cubicBezTo>
                <a:cubicBezTo>
                  <a:pt x="551" y="665"/>
                  <a:pt x="587" y="602"/>
                  <a:pt x="609" y="589"/>
                </a:cubicBezTo>
                <a:cubicBezTo>
                  <a:pt x="621" y="582"/>
                  <a:pt x="636" y="581"/>
                  <a:pt x="649" y="576"/>
                </a:cubicBezTo>
                <a:cubicBezTo>
                  <a:pt x="793" y="586"/>
                  <a:pt x="709" y="587"/>
                  <a:pt x="801" y="603"/>
                </a:cubicBezTo>
                <a:cubicBezTo>
                  <a:pt x="799" y="658"/>
                  <a:pt x="799" y="713"/>
                  <a:pt x="795" y="768"/>
                </a:cubicBezTo>
                <a:cubicBezTo>
                  <a:pt x="794" y="777"/>
                  <a:pt x="789" y="786"/>
                  <a:pt x="788" y="795"/>
                </a:cubicBezTo>
                <a:cubicBezTo>
                  <a:pt x="782" y="891"/>
                  <a:pt x="815" y="960"/>
                  <a:pt x="755" y="1020"/>
                </a:cubicBezTo>
                <a:cubicBezTo>
                  <a:pt x="742" y="1056"/>
                  <a:pt x="736" y="1047"/>
                  <a:pt x="728" y="1092"/>
                </a:cubicBezTo>
                <a:cubicBezTo>
                  <a:pt x="730" y="1134"/>
                  <a:pt x="729" y="1176"/>
                  <a:pt x="735" y="1218"/>
                </a:cubicBezTo>
                <a:cubicBezTo>
                  <a:pt x="738" y="1243"/>
                  <a:pt x="779" y="1249"/>
                  <a:pt x="795" y="1265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8350" name="Text Box 30"/>
          <p:cNvSpPr txBox="1">
            <a:spLocks noChangeArrowheads="1"/>
          </p:cNvSpPr>
          <p:nvPr/>
        </p:nvSpPr>
        <p:spPr bwMode="auto">
          <a:xfrm>
            <a:off x="665162" y="3650529"/>
            <a:ext cx="1486304" cy="36933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Feature Space</a:t>
            </a:r>
          </a:p>
        </p:txBody>
      </p:sp>
      <p:sp>
        <p:nvSpPr>
          <p:cNvPr id="568351" name="Text Box 31"/>
          <p:cNvSpPr txBox="1">
            <a:spLocks noChangeArrowheads="1"/>
          </p:cNvSpPr>
          <p:nvPr/>
        </p:nvSpPr>
        <p:spPr bwMode="auto">
          <a:xfrm>
            <a:off x="4811712" y="1739179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Arial Black" pitchFamily="34" charset="0"/>
              </a:rPr>
              <a:t>O</a:t>
            </a:r>
          </a:p>
        </p:txBody>
      </p:sp>
      <p:sp>
        <p:nvSpPr>
          <p:cNvPr id="568352" name="Text Box 32"/>
          <p:cNvSpPr txBox="1">
            <a:spLocks noChangeArrowheads="1"/>
          </p:cNvSpPr>
          <p:nvPr/>
        </p:nvSpPr>
        <p:spPr bwMode="auto">
          <a:xfrm>
            <a:off x="4813300" y="2139229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33CC"/>
                </a:solidFill>
                <a:latin typeface="Arial Black" pitchFamily="34" charset="0"/>
              </a:rPr>
              <a:t>X</a:t>
            </a:r>
          </a:p>
        </p:txBody>
      </p:sp>
      <p:sp>
        <p:nvSpPr>
          <p:cNvPr id="568353" name="Line 33"/>
          <p:cNvSpPr>
            <a:spLocks noChangeShapeType="1"/>
          </p:cNvSpPr>
          <p:nvPr/>
        </p:nvSpPr>
        <p:spPr bwMode="auto">
          <a:xfrm>
            <a:off x="4760912" y="3115542"/>
            <a:ext cx="33655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8354" name="Text Box 34"/>
          <p:cNvSpPr txBox="1">
            <a:spLocks noChangeArrowheads="1"/>
          </p:cNvSpPr>
          <p:nvPr/>
        </p:nvSpPr>
        <p:spPr bwMode="auto">
          <a:xfrm>
            <a:off x="5192712" y="1694729"/>
            <a:ext cx="2937022" cy="2031325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= A</a:t>
            </a:r>
          </a:p>
          <a:p>
            <a:pPr>
              <a:spcBef>
                <a:spcPct val="50000"/>
              </a:spcBef>
            </a:pPr>
            <a:r>
              <a:rPr lang="en-US" dirty="0"/>
              <a:t>= B</a:t>
            </a:r>
          </a:p>
          <a:p>
            <a:pPr>
              <a:spcBef>
                <a:spcPct val="50000"/>
              </a:spcBef>
            </a:pPr>
            <a:r>
              <a:rPr lang="en-US" dirty="0"/>
              <a:t>= Test Set</a:t>
            </a:r>
          </a:p>
          <a:p>
            <a:pPr>
              <a:spcBef>
                <a:spcPct val="50000"/>
              </a:spcBef>
            </a:pPr>
            <a:r>
              <a:rPr lang="en-US" dirty="0"/>
              <a:t>= complicated class boundary</a:t>
            </a:r>
          </a:p>
          <a:p>
            <a:pPr>
              <a:spcBef>
                <a:spcPct val="50000"/>
              </a:spcBef>
            </a:pPr>
            <a:r>
              <a:rPr lang="en-US" dirty="0"/>
              <a:t>= better, simpler boundary</a:t>
            </a:r>
          </a:p>
        </p:txBody>
      </p:sp>
      <p:sp>
        <p:nvSpPr>
          <p:cNvPr id="568355" name="Rectangle 35"/>
          <p:cNvSpPr>
            <a:spLocks noChangeArrowheads="1"/>
          </p:cNvSpPr>
          <p:nvPr/>
        </p:nvSpPr>
        <p:spPr bwMode="auto">
          <a:xfrm>
            <a:off x="4572000" y="1435967"/>
            <a:ext cx="3814762" cy="24384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356" name="Text Box 36"/>
          <p:cNvSpPr txBox="1">
            <a:spLocks noChangeArrowheads="1"/>
          </p:cNvSpPr>
          <p:nvPr/>
        </p:nvSpPr>
        <p:spPr bwMode="auto">
          <a:xfrm>
            <a:off x="685457" y="4419600"/>
            <a:ext cx="6464014" cy="2092881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 training data too well can be a liability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Go for simple inductions (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Occam’s Razor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 Mistakes are often the price of intelligence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requires making good choices, not perfection.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Know how to tell good choices from bad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(common sense, intuition, experience, wisdom)</a:t>
            </a:r>
          </a:p>
        </p:txBody>
      </p:sp>
      <p:sp>
        <p:nvSpPr>
          <p:cNvPr id="568357" name="Text Box 37"/>
          <p:cNvSpPr txBox="1">
            <a:spLocks noChangeArrowheads="1"/>
          </p:cNvSpPr>
          <p:nvPr/>
        </p:nvSpPr>
        <p:spPr bwMode="auto">
          <a:xfrm>
            <a:off x="4667250" y="2571029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O</a:t>
            </a:r>
          </a:p>
        </p:txBody>
      </p:sp>
      <p:sp>
        <p:nvSpPr>
          <p:cNvPr id="568358" name="Text Box 38"/>
          <p:cNvSpPr txBox="1">
            <a:spLocks noChangeArrowheads="1"/>
          </p:cNvSpPr>
          <p:nvPr/>
        </p:nvSpPr>
        <p:spPr bwMode="auto">
          <a:xfrm>
            <a:off x="4930775" y="2571029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X</a:t>
            </a:r>
          </a:p>
        </p:txBody>
      </p:sp>
      <p:sp>
        <p:nvSpPr>
          <p:cNvPr id="568359" name="Line 39"/>
          <p:cNvSpPr>
            <a:spLocks noChangeShapeType="1"/>
          </p:cNvSpPr>
          <p:nvPr/>
        </p:nvSpPr>
        <p:spPr bwMode="auto">
          <a:xfrm>
            <a:off x="1660525" y="1448667"/>
            <a:ext cx="1755775" cy="2584450"/>
          </a:xfrm>
          <a:prstGeom prst="line">
            <a:avLst/>
          </a:prstGeom>
          <a:noFill/>
          <a:ln w="28575" cap="sq">
            <a:solidFill>
              <a:srgbClr val="009900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8360" name="Text Box 40"/>
          <p:cNvSpPr txBox="1">
            <a:spLocks noChangeArrowheads="1"/>
          </p:cNvSpPr>
          <p:nvPr/>
        </p:nvSpPr>
        <p:spPr bwMode="auto">
          <a:xfrm>
            <a:off x="2974975" y="1823317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O</a:t>
            </a:r>
          </a:p>
        </p:txBody>
      </p:sp>
      <p:sp>
        <p:nvSpPr>
          <p:cNvPr id="568361" name="Text Box 41"/>
          <p:cNvSpPr txBox="1">
            <a:spLocks noChangeArrowheads="1"/>
          </p:cNvSpPr>
          <p:nvPr/>
        </p:nvSpPr>
        <p:spPr bwMode="auto">
          <a:xfrm>
            <a:off x="3446462" y="2034454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O</a:t>
            </a:r>
          </a:p>
        </p:txBody>
      </p:sp>
      <p:sp>
        <p:nvSpPr>
          <p:cNvPr id="568362" name="Text Box 42"/>
          <p:cNvSpPr txBox="1">
            <a:spLocks noChangeArrowheads="1"/>
          </p:cNvSpPr>
          <p:nvPr/>
        </p:nvSpPr>
        <p:spPr bwMode="auto">
          <a:xfrm>
            <a:off x="3448050" y="3506067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O</a:t>
            </a:r>
          </a:p>
        </p:txBody>
      </p:sp>
      <p:sp>
        <p:nvSpPr>
          <p:cNvPr id="568363" name="Text Box 43"/>
          <p:cNvSpPr txBox="1">
            <a:spLocks noChangeArrowheads="1"/>
          </p:cNvSpPr>
          <p:nvPr/>
        </p:nvSpPr>
        <p:spPr bwMode="auto">
          <a:xfrm>
            <a:off x="2197100" y="1529629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O</a:t>
            </a:r>
          </a:p>
        </p:txBody>
      </p:sp>
      <p:sp>
        <p:nvSpPr>
          <p:cNvPr id="568364" name="Text Box 44"/>
          <p:cNvSpPr txBox="1">
            <a:spLocks noChangeArrowheads="1"/>
          </p:cNvSpPr>
          <p:nvPr/>
        </p:nvSpPr>
        <p:spPr bwMode="auto">
          <a:xfrm>
            <a:off x="2713037" y="3601317"/>
            <a:ext cx="331788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O</a:t>
            </a:r>
          </a:p>
        </p:txBody>
      </p:sp>
      <p:sp>
        <p:nvSpPr>
          <p:cNvPr id="568365" name="Text Box 45"/>
          <p:cNvSpPr txBox="1">
            <a:spLocks noChangeArrowheads="1"/>
          </p:cNvSpPr>
          <p:nvPr/>
        </p:nvSpPr>
        <p:spPr bwMode="auto">
          <a:xfrm>
            <a:off x="2324100" y="3431454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X</a:t>
            </a:r>
          </a:p>
        </p:txBody>
      </p:sp>
      <p:sp>
        <p:nvSpPr>
          <p:cNvPr id="568366" name="Text Box 46"/>
          <p:cNvSpPr txBox="1">
            <a:spLocks noChangeArrowheads="1"/>
          </p:cNvSpPr>
          <p:nvPr/>
        </p:nvSpPr>
        <p:spPr bwMode="auto">
          <a:xfrm>
            <a:off x="1325562" y="1824904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X</a:t>
            </a:r>
          </a:p>
        </p:txBody>
      </p:sp>
      <p:sp>
        <p:nvSpPr>
          <p:cNvPr id="568367" name="Text Box 47"/>
          <p:cNvSpPr txBox="1">
            <a:spLocks noChangeArrowheads="1"/>
          </p:cNvSpPr>
          <p:nvPr/>
        </p:nvSpPr>
        <p:spPr bwMode="auto">
          <a:xfrm>
            <a:off x="1577975" y="2266229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X</a:t>
            </a:r>
          </a:p>
        </p:txBody>
      </p:sp>
      <p:sp>
        <p:nvSpPr>
          <p:cNvPr id="568368" name="Text Box 48"/>
          <p:cNvSpPr txBox="1">
            <a:spLocks noChangeArrowheads="1"/>
          </p:cNvSpPr>
          <p:nvPr/>
        </p:nvSpPr>
        <p:spPr bwMode="auto">
          <a:xfrm>
            <a:off x="1304925" y="3148879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X</a:t>
            </a:r>
          </a:p>
        </p:txBody>
      </p:sp>
      <p:sp>
        <p:nvSpPr>
          <p:cNvPr id="568369" name="Text Box 49"/>
          <p:cNvSpPr txBox="1">
            <a:spLocks noChangeArrowheads="1"/>
          </p:cNvSpPr>
          <p:nvPr/>
        </p:nvSpPr>
        <p:spPr bwMode="auto">
          <a:xfrm>
            <a:off x="1106487" y="1677267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X</a:t>
            </a:r>
          </a:p>
        </p:txBody>
      </p:sp>
      <p:sp>
        <p:nvSpPr>
          <p:cNvPr id="568370" name="Text Box 50"/>
          <p:cNvSpPr txBox="1">
            <a:spLocks noChangeArrowheads="1"/>
          </p:cNvSpPr>
          <p:nvPr/>
        </p:nvSpPr>
        <p:spPr bwMode="auto">
          <a:xfrm>
            <a:off x="2082800" y="2320204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X</a:t>
            </a:r>
          </a:p>
        </p:txBody>
      </p:sp>
      <p:sp>
        <p:nvSpPr>
          <p:cNvPr id="568371" name="Text Box 51"/>
          <p:cNvSpPr txBox="1">
            <a:spLocks noChangeArrowheads="1"/>
          </p:cNvSpPr>
          <p:nvPr/>
        </p:nvSpPr>
        <p:spPr bwMode="auto">
          <a:xfrm>
            <a:off x="1997075" y="1561379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O</a:t>
            </a:r>
          </a:p>
        </p:txBody>
      </p:sp>
      <p:sp>
        <p:nvSpPr>
          <p:cNvPr id="568372" name="Text Box 52"/>
          <p:cNvSpPr txBox="1">
            <a:spLocks noChangeArrowheads="1"/>
          </p:cNvSpPr>
          <p:nvPr/>
        </p:nvSpPr>
        <p:spPr bwMode="auto">
          <a:xfrm>
            <a:off x="2438400" y="1413742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O</a:t>
            </a:r>
          </a:p>
        </p:txBody>
      </p:sp>
      <p:sp>
        <p:nvSpPr>
          <p:cNvPr id="568373" name="Text Box 53"/>
          <p:cNvSpPr txBox="1">
            <a:spLocks noChangeArrowheads="1"/>
          </p:cNvSpPr>
          <p:nvPr/>
        </p:nvSpPr>
        <p:spPr bwMode="auto">
          <a:xfrm>
            <a:off x="5919787" y="1831254"/>
            <a:ext cx="971550" cy="64135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Training</a:t>
            </a:r>
          </a:p>
          <a:p>
            <a:pPr algn="ctr"/>
            <a:r>
              <a:rPr lang="en-US"/>
              <a:t>Set</a:t>
            </a:r>
          </a:p>
        </p:txBody>
      </p:sp>
      <p:sp>
        <p:nvSpPr>
          <p:cNvPr id="568374" name="AutoShape 54"/>
          <p:cNvSpPr>
            <a:spLocks/>
          </p:cNvSpPr>
          <p:nvPr/>
        </p:nvSpPr>
        <p:spPr bwMode="auto">
          <a:xfrm>
            <a:off x="5780087" y="1772517"/>
            <a:ext cx="88900" cy="641350"/>
          </a:xfrm>
          <a:prstGeom prst="rightBrace">
            <a:avLst>
              <a:gd name="adj1" fmla="val 60119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375" name="Text Box 55"/>
          <p:cNvSpPr txBox="1">
            <a:spLocks noChangeArrowheads="1"/>
          </p:cNvSpPr>
          <p:nvPr/>
        </p:nvSpPr>
        <p:spPr bwMode="auto">
          <a:xfrm>
            <a:off x="2176462" y="2507529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X</a:t>
            </a:r>
          </a:p>
        </p:txBody>
      </p:sp>
      <p:sp>
        <p:nvSpPr>
          <p:cNvPr id="568376" name="Text Box 56"/>
          <p:cNvSpPr txBox="1">
            <a:spLocks noChangeArrowheads="1"/>
          </p:cNvSpPr>
          <p:nvPr/>
        </p:nvSpPr>
        <p:spPr bwMode="auto">
          <a:xfrm>
            <a:off x="2428875" y="3086967"/>
            <a:ext cx="322262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X</a:t>
            </a:r>
          </a:p>
        </p:txBody>
      </p:sp>
      <p:sp>
        <p:nvSpPr>
          <p:cNvPr id="568377" name="Text Box 57"/>
          <p:cNvSpPr txBox="1">
            <a:spLocks noChangeArrowheads="1"/>
          </p:cNvSpPr>
          <p:nvPr/>
        </p:nvSpPr>
        <p:spPr bwMode="auto">
          <a:xfrm>
            <a:off x="1630362" y="1983654"/>
            <a:ext cx="322263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X</a:t>
            </a:r>
          </a:p>
        </p:txBody>
      </p:sp>
      <p:sp>
        <p:nvSpPr>
          <p:cNvPr id="568378" name="Text Box 58"/>
          <p:cNvSpPr txBox="1">
            <a:spLocks noChangeArrowheads="1"/>
          </p:cNvSpPr>
          <p:nvPr/>
        </p:nvSpPr>
        <p:spPr bwMode="auto">
          <a:xfrm>
            <a:off x="1955800" y="1404217"/>
            <a:ext cx="331787" cy="3048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 Black" pitchFamily="34" charset="0"/>
              </a:rPr>
              <a:t>O</a:t>
            </a:r>
          </a:p>
        </p:txBody>
      </p:sp>
      <p:sp>
        <p:nvSpPr>
          <p:cNvPr id="568379" name="Line 59"/>
          <p:cNvSpPr>
            <a:spLocks noChangeShapeType="1"/>
          </p:cNvSpPr>
          <p:nvPr/>
        </p:nvSpPr>
        <p:spPr bwMode="auto">
          <a:xfrm>
            <a:off x="4760912" y="3534642"/>
            <a:ext cx="336550" cy="0"/>
          </a:xfrm>
          <a:prstGeom prst="line">
            <a:avLst/>
          </a:prstGeom>
          <a:noFill/>
          <a:ln w="28575" cap="sq">
            <a:solidFill>
              <a:srgbClr val="009900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87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333399"/>
      </a:dk1>
      <a:lt1>
        <a:srgbClr val="FFFF66"/>
      </a:lt1>
      <a:dk2>
        <a:srgbClr val="000099"/>
      </a:dk2>
      <a:lt2>
        <a:srgbClr val="99FF33"/>
      </a:lt2>
      <a:accent1>
        <a:srgbClr val="00CC99"/>
      </a:accent1>
      <a:accent2>
        <a:srgbClr val="FF33CC"/>
      </a:accent2>
      <a:accent3>
        <a:srgbClr val="AAAACA"/>
      </a:accent3>
      <a:accent4>
        <a:srgbClr val="DADA56"/>
      </a:accent4>
      <a:accent5>
        <a:srgbClr val="AAE2CA"/>
      </a:accent5>
      <a:accent6>
        <a:srgbClr val="E72DB9"/>
      </a:accent6>
      <a:hlink>
        <a:srgbClr val="CCCCFF"/>
      </a:hlink>
      <a:folHlink>
        <a:srgbClr val="B2B2B2"/>
      </a:folHlink>
    </a:clrScheme>
    <a:fontScheme name="Presentation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sm" len="sm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8">
        <a:dk1>
          <a:srgbClr val="FFFF66"/>
        </a:dk1>
        <a:lt1>
          <a:srgbClr val="FFFFFF"/>
        </a:lt1>
        <a:dk2>
          <a:srgbClr val="99FF33"/>
        </a:dk2>
        <a:lt2>
          <a:srgbClr val="333399"/>
        </a:lt2>
        <a:accent1>
          <a:srgbClr val="00CC99"/>
        </a:accent1>
        <a:accent2>
          <a:srgbClr val="FF33CC"/>
        </a:accent2>
        <a:accent3>
          <a:srgbClr val="FFFFFF"/>
        </a:accent3>
        <a:accent4>
          <a:srgbClr val="DADA56"/>
        </a:accent4>
        <a:accent5>
          <a:srgbClr val="AAE2CA"/>
        </a:accent5>
        <a:accent6>
          <a:srgbClr val="E7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5">
              <a:lumMod val="50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6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43834</TotalTime>
  <Words>3227</Words>
  <Application>Microsoft Office PowerPoint</Application>
  <PresentationFormat>On-screen Show (4:3)</PresentationFormat>
  <Paragraphs>1045</Paragraphs>
  <Slides>53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宋体</vt:lpstr>
      <vt:lpstr>Arial</vt:lpstr>
      <vt:lpstr>Arial Black</vt:lpstr>
      <vt:lpstr>Arial Narrow</vt:lpstr>
      <vt:lpstr>Calibri</vt:lpstr>
      <vt:lpstr>Lucida Calligraphy</vt:lpstr>
      <vt:lpstr>Symbol</vt:lpstr>
      <vt:lpstr>Times New Roman</vt:lpstr>
      <vt:lpstr>Verdana</vt:lpstr>
      <vt:lpstr>Wingdings</vt:lpstr>
      <vt:lpstr>Presentation1</vt:lpstr>
      <vt:lpstr>Office Theme</vt:lpstr>
      <vt:lpstr>Equation</vt:lpstr>
      <vt:lpstr>PowerPoint Presentation</vt:lpstr>
      <vt:lpstr>Problem Description</vt:lpstr>
      <vt:lpstr>Problem Description</vt:lpstr>
      <vt:lpstr>Easy and Difficult Classification Problems</vt:lpstr>
      <vt:lpstr>Easy and Difficult Classification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Theoretic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Minimum Distance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Critique of MDC’s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k-Nearest Neighbors (KNN) Classifier</vt:lpstr>
      <vt:lpstr>Pros and Cons of KNN</vt:lpstr>
      <vt:lpstr>PowerPoint Presentation</vt:lpstr>
      <vt:lpstr>PowerPoint Presentation</vt:lpstr>
      <vt:lpstr>PowerPoint Presentation</vt:lpstr>
      <vt:lpstr>Perceptron Decision Boundary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Modeling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Biomorphic Systems</dc:title>
  <dc:creator>Ali Minai</dc:creator>
  <cp:lastModifiedBy>Ali Minai</cp:lastModifiedBy>
  <cp:revision>482</cp:revision>
  <dcterms:created xsi:type="dcterms:W3CDTF">2001-12-20T03:37:59Z</dcterms:created>
  <dcterms:modified xsi:type="dcterms:W3CDTF">2022-09-14T04:27:18Z</dcterms:modified>
</cp:coreProperties>
</file>