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1" r:id="rId2"/>
  </p:sldMasterIdLst>
  <p:notesMasterIdLst>
    <p:notesMasterId r:id="rId32"/>
  </p:notesMasterIdLst>
  <p:sldIdLst>
    <p:sldId id="506" r:id="rId3"/>
    <p:sldId id="832" r:id="rId4"/>
    <p:sldId id="833" r:id="rId5"/>
    <p:sldId id="834" r:id="rId6"/>
    <p:sldId id="835" r:id="rId7"/>
    <p:sldId id="836" r:id="rId8"/>
    <p:sldId id="837" r:id="rId9"/>
    <p:sldId id="952" r:id="rId10"/>
    <p:sldId id="838" r:id="rId11"/>
    <p:sldId id="839" r:id="rId12"/>
    <p:sldId id="840" r:id="rId13"/>
    <p:sldId id="841" r:id="rId14"/>
    <p:sldId id="568" r:id="rId15"/>
    <p:sldId id="570" r:id="rId16"/>
    <p:sldId id="562" r:id="rId17"/>
    <p:sldId id="913" r:id="rId18"/>
    <p:sldId id="914" r:id="rId19"/>
    <p:sldId id="950" r:id="rId20"/>
    <p:sldId id="951" r:id="rId21"/>
    <p:sldId id="915" r:id="rId22"/>
    <p:sldId id="916" r:id="rId23"/>
    <p:sldId id="917" r:id="rId24"/>
    <p:sldId id="918" r:id="rId25"/>
    <p:sldId id="919" r:id="rId26"/>
    <p:sldId id="946" r:id="rId27"/>
    <p:sldId id="948" r:id="rId28"/>
    <p:sldId id="949" r:id="rId29"/>
    <p:sldId id="844" r:id="rId30"/>
    <p:sldId id="84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0000"/>
    <a:srgbClr val="660033"/>
    <a:srgbClr val="FF33CC"/>
    <a:srgbClr val="99FFCC"/>
    <a:srgbClr val="00FFFF"/>
    <a:srgbClr val="9999FF"/>
    <a:srgbClr val="FFFFFF"/>
    <a:srgbClr val="FF99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099" autoAdjust="0"/>
  </p:normalViewPr>
  <p:slideViewPr>
    <p:cSldViewPr snapToGrid="0">
      <p:cViewPr varScale="1">
        <p:scale>
          <a:sx n="111" d="100"/>
          <a:sy n="111" d="100"/>
        </p:scale>
        <p:origin x="19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72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72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72.wmf"/><Relationship Id="rId1" Type="http://schemas.openxmlformats.org/officeDocument/2006/relationships/image" Target="../media/image68.wmf"/><Relationship Id="rId5" Type="http://schemas.openxmlformats.org/officeDocument/2006/relationships/image" Target="../media/image73.wmf"/><Relationship Id="rId4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68.wmf"/><Relationship Id="rId4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68.wmf"/><Relationship Id="rId4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29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5BFA6-F044-48F3-8C58-7242159ED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0342-B342-478D-AD77-F3D307F83D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8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BA83-8430-4CBD-8F3A-C40B35665A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BA83-8430-4CBD-8F3A-C40B35665A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BA83-8430-4CBD-8F3A-C40B35665A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4FACF-D7CC-4C32-9CF6-D12A0C3E45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A54987-BDEF-45A5-A95F-B4031EA791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32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EA321-5C96-4370-B85E-6F0CB97506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20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00A82A-FAA9-405E-B9B0-AE7527024B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7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A54987-BDEF-45A5-A95F-B4031EA791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48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1B250D-C443-459B-8071-C53A099834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20E54-B426-49E2-ACDE-13FBE0CE89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A54987-BDEF-45A5-A95F-B4031EA791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96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20E54-B426-49E2-ACDE-13FBE0CE89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9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20E54-B426-49E2-ACDE-13FBE0CE89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26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20E54-B426-49E2-ACDE-13FBE0CE89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480D8-80EF-473D-8BB9-7C952F6DBB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AF82CE-EA5F-44AB-98CB-AB3055F4A1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A54987-BDEF-45A5-A95F-B4031EA791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CFDA9-B376-4640-8D24-459F14D7C2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DECAC-FB22-489D-89B8-3C02CEEC2E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8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6C38F-B9C9-4F57-BB6A-84522900AB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B91C38-8DCA-4CFF-80F6-5358B5F760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CFDA9-B376-4640-8D24-459F14D7C2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4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CFDA9-B376-4640-8D24-459F14D7C2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4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Science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575"/>
            <a:ext cx="1207554" cy="8096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233078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9429" y="990600"/>
            <a:ext cx="9132354" cy="53888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rgbClr val="FF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6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4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9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2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1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Minai 2022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007150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 Systems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1779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ECE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129424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50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7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8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C338-B5B2-492C-8706-2C43A7098AA7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_UC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forUC08_96_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135F6-E23D-427A-A105-7C96F920635E}"/>
              </a:ext>
            </a:extLst>
          </p:cNvPr>
          <p:cNvSpPr txBox="1"/>
          <p:nvPr userDrawn="1"/>
        </p:nvSpPr>
        <p:spPr>
          <a:xfrm>
            <a:off x="7696200" y="26638"/>
            <a:ext cx="134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199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35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quora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7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3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6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9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62407"/>
            <a:ext cx="746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Lecture 5</a:t>
            </a:r>
          </a:p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Gradient Descent Learning</a:t>
            </a:r>
          </a:p>
          <a:p>
            <a:pPr algn="ctr" defTabSz="4703200" eaLnBrk="0" hangingPunct="0"/>
            <a:endParaRPr lang="en-US" altLang="zh-CN" sz="2800" i="1" dirty="0">
              <a:latin typeface="Verdana" pitchFamily="34" charset="0"/>
              <a:ea typeface="宋体" charset="-122"/>
            </a:endParaRPr>
          </a:p>
          <a:p>
            <a:endParaRPr lang="en-US" dirty="0"/>
          </a:p>
        </p:txBody>
      </p:sp>
      <p:pic>
        <p:nvPicPr>
          <p:cNvPr id="3" name="Picture 2" descr="creat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7872" y="4753970"/>
            <a:ext cx="3169198" cy="2377241"/>
          </a:xfrm>
          <a:prstGeom prst="rect">
            <a:avLst/>
          </a:prstGeom>
          <a:noFill/>
        </p:spPr>
      </p:pic>
      <p:pic>
        <p:nvPicPr>
          <p:cNvPr id="4" name="Picture 5" descr="creature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741" y="1801160"/>
            <a:ext cx="2362200" cy="1739092"/>
          </a:xfrm>
          <a:prstGeom prst="rect">
            <a:avLst/>
          </a:prstGeom>
          <a:noFill/>
        </p:spPr>
      </p:pic>
      <p:pic>
        <p:nvPicPr>
          <p:cNvPr id="6" name="Picture 4" descr="creature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741" y="4724400"/>
            <a:ext cx="3124200" cy="2133600"/>
          </a:xfrm>
          <a:prstGeom prst="rect">
            <a:avLst/>
          </a:prstGeom>
          <a:noFill/>
        </p:spPr>
      </p:pic>
      <p:pic>
        <p:nvPicPr>
          <p:cNvPr id="7" name="Picture 7" descr="creature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030374"/>
            <a:ext cx="2590800" cy="128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85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3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024382"/>
              </p:ext>
            </p:extLst>
          </p:nvPr>
        </p:nvGraphicFramePr>
        <p:xfrm>
          <a:off x="866775" y="1095375"/>
          <a:ext cx="6570663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29" name="Equation" r:id="rId4" imgW="4356000" imgH="2057400" progId="Equation.DSMT4">
                  <p:embed/>
                </p:oleObj>
              </mc:Choice>
              <mc:Fallback>
                <p:oleObj name="Equation" r:id="rId4" imgW="4356000" imgH="2057400" progId="Equation.DSMT4">
                  <p:embed/>
                  <p:pic>
                    <p:nvPicPr>
                      <p:cNvPr id="833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095375"/>
                        <a:ext cx="6570663" cy="3119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4138EF-0006-477D-B8FD-47607E18991B}"/>
              </a:ext>
            </a:extLst>
          </p:cNvPr>
          <p:cNvSpPr txBox="1"/>
          <p:nvPr/>
        </p:nvSpPr>
        <p:spPr>
          <a:xfrm>
            <a:off x="838200" y="4420871"/>
            <a:ext cx="769956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Intuitive Explanation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trying to get to the bottom of a valley, the fastest way down is to go down the steepest slope at every step.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gradient vector points up the steepest slope at every point.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Thus, going in the opposite direction of the gradient is the steepest way down.</a:t>
            </a:r>
          </a:p>
        </p:txBody>
      </p:sp>
    </p:spTree>
    <p:extLst>
      <p:ext uri="{BB962C8B-B14F-4D97-AF65-F5344CB8AC3E}">
        <p14:creationId xmlns:p14="http://schemas.microsoft.com/office/powerpoint/2010/main" val="2824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403" name="Rectangle 9"/>
          <p:cNvSpPr>
            <a:spLocks noChangeArrowheads="1"/>
          </p:cNvSpPr>
          <p:nvPr/>
        </p:nvSpPr>
        <p:spPr bwMode="auto">
          <a:xfrm>
            <a:off x="926431" y="4140973"/>
            <a:ext cx="5145505" cy="2454976"/>
          </a:xfrm>
          <a:prstGeom prst="rect">
            <a:avLst/>
          </a:prstGeom>
          <a:solidFill>
            <a:srgbClr val="66FFFF"/>
          </a:solidFill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7401" name="Text Box 4"/>
          <p:cNvSpPr txBox="1">
            <a:spLocks noChangeArrowheads="1"/>
          </p:cNvSpPr>
          <p:nvPr/>
        </p:nvSpPr>
        <p:spPr bwMode="auto">
          <a:xfrm>
            <a:off x="1631932" y="620533"/>
            <a:ext cx="5880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Stochastic Gradient Descent (Online)</a:t>
            </a:r>
          </a:p>
        </p:txBody>
      </p:sp>
      <p:graphicFrame>
        <p:nvGraphicFramePr>
          <p:cNvPr id="8273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11956"/>
              </p:ext>
            </p:extLst>
          </p:nvPr>
        </p:nvGraphicFramePr>
        <p:xfrm>
          <a:off x="984250" y="4159250"/>
          <a:ext cx="5019675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02" name="Equation" r:id="rId4" imgW="3504960" imgH="1739880" progId="Equation.DSMT4">
                  <p:embed/>
                </p:oleObj>
              </mc:Choice>
              <mc:Fallback>
                <p:oleObj name="Equation" r:id="rId4" imgW="3504960" imgH="1739880" progId="Equation.DSMT4">
                  <p:embed/>
                  <p:pic>
                    <p:nvPicPr>
                      <p:cNvPr id="8273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159250"/>
                        <a:ext cx="5019675" cy="2490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2950" y="1161592"/>
            <a:ext cx="625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Note that, ideally, gradient descent training of a network requires: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58164" y="1703599"/>
          <a:ext cx="28813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03" name="Equation" r:id="rId6" imgW="1828800" imgH="215640" progId="Equation.3">
                  <p:embed/>
                </p:oleObj>
              </mc:Choice>
              <mc:Fallback>
                <p:oleObj name="Equation" r:id="rId6" imgW="1828800" imgH="2156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64" y="1703599"/>
                        <a:ext cx="28813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1652" y="222244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where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350673" y="2101197"/>
          <a:ext cx="28082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04" name="Equation" r:id="rId8" imgW="1701720" imgH="431640" progId="Equation.3">
                  <p:embed/>
                </p:oleObj>
              </mc:Choice>
              <mc:Fallback>
                <p:oleObj name="Equation" r:id="rId8" imgW="1701720" imgH="431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673" y="2101197"/>
                        <a:ext cx="280828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3641" y="2268608"/>
            <a:ext cx="4574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i.e., the gradient must be calculated over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data summed together, using weights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epoch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164" y="3148061"/>
            <a:ext cx="458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can be problematic for very large data-sets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651" y="3475395"/>
            <a:ext cx="774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Solution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 in on-line mode, selecting data points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randomly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from the data-set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at each step, and updating immediately.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1936" y="4347411"/>
            <a:ext cx="2973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Stochastic gradient descent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used widely in applications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supervised learning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big 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including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deep learning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881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403" name="Rectangle 9"/>
          <p:cNvSpPr>
            <a:spLocks noChangeArrowheads="1"/>
          </p:cNvSpPr>
          <p:nvPr/>
        </p:nvSpPr>
        <p:spPr bwMode="auto">
          <a:xfrm>
            <a:off x="1059151" y="2133600"/>
            <a:ext cx="7142631" cy="3731550"/>
          </a:xfrm>
          <a:prstGeom prst="rect">
            <a:avLst/>
          </a:prstGeom>
          <a:solidFill>
            <a:srgbClr val="66FFFF"/>
          </a:solidFill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7401" name="Text Box 4"/>
          <p:cNvSpPr txBox="1">
            <a:spLocks noChangeArrowheads="1"/>
          </p:cNvSpPr>
          <p:nvPr/>
        </p:nvSpPr>
        <p:spPr bwMode="auto">
          <a:xfrm>
            <a:off x="1352208" y="670275"/>
            <a:ext cx="64395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Stochastic Gradient Descent (</a:t>
            </a:r>
            <a:r>
              <a:rPr kumimoji="0" lang="en-US" sz="28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Minibatch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8273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677823"/>
              </p:ext>
            </p:extLst>
          </p:nvPr>
        </p:nvGraphicFramePr>
        <p:xfrm>
          <a:off x="1199808" y="2336137"/>
          <a:ext cx="6831013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577" name="Equation" r:id="rId4" imgW="4572000" imgH="2361960" progId="Equation.DSMT4">
                  <p:embed/>
                </p:oleObj>
              </mc:Choice>
              <mc:Fallback>
                <p:oleObj name="Equation" r:id="rId4" imgW="4572000" imgH="2361960" progId="Equation.DSMT4">
                  <p:embed/>
                  <p:pic>
                    <p:nvPicPr>
                      <p:cNvPr id="8273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808" y="2336137"/>
                        <a:ext cx="6831013" cy="352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35479" y="1258768"/>
            <a:ext cx="741100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Divide up each epoch into several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minibatches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data (random or regular).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Average gradient over each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minibatch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adjust weights.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6322" y="5995697"/>
            <a:ext cx="723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Obviously, this can also be run in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repeat …. until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 instead of a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 with a pre-specified number of epochs.</a:t>
            </a:r>
          </a:p>
        </p:txBody>
      </p:sp>
    </p:spTree>
    <p:extLst>
      <p:ext uri="{BB962C8B-B14F-4D97-AF65-F5344CB8AC3E}">
        <p14:creationId xmlns:p14="http://schemas.microsoft.com/office/powerpoint/2010/main" val="34484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1547460" y="841921"/>
            <a:ext cx="58966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Active Management of Training Data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76400" y="1676400"/>
            <a:ext cx="398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 Use examples on which error is greater.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76399" y="2133600"/>
            <a:ext cx="612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Use examples that are very different from those already used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(to cover new regions of sample space)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29718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 Randomize the order of presentation.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76400" y="3810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Weight probability of presentation for different classes.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6400" y="4648200"/>
            <a:ext cx="702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Watch out for outliers that can really skew the weights catastrophically.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6400" y="5410200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Use multiple, overlapping training and testing sets.</a:t>
            </a:r>
          </a:p>
        </p:txBody>
      </p:sp>
    </p:spTree>
    <p:extLst>
      <p:ext uri="{BB962C8B-B14F-4D97-AF65-F5344CB8AC3E}">
        <p14:creationId xmlns:p14="http://schemas.microsoft.com/office/powerpoint/2010/main" val="59719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706511" y="3141450"/>
            <a:ext cx="38862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0311" y="1740932"/>
            <a:ext cx="2590800" cy="80816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055215" y="701562"/>
            <a:ext cx="55226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Gradient Descent with Momentum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511" y="1312650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Original gradient descent update: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5511" y="2608050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Gradient descent with momentum: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571362"/>
              </p:ext>
            </p:extLst>
          </p:nvPr>
        </p:nvGraphicFramePr>
        <p:xfrm>
          <a:off x="1147763" y="3133725"/>
          <a:ext cx="31305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785" name="Equation" r:id="rId4" imgW="1981080" imgH="444240" progId="Equation.DSMT4">
                  <p:embed/>
                </p:oleObj>
              </mc:Choice>
              <mc:Fallback>
                <p:oleObj name="Equation" r:id="rId4" imgW="1981080" imgH="444240" progId="Equation.DSMT4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133725"/>
                        <a:ext cx="313055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92175" y="3838575"/>
          <a:ext cx="1066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786" name="Equation" r:id="rId6" imgW="622080" imgH="253800" progId="Equation.DSMT4">
                  <p:embed/>
                </p:oleObj>
              </mc:Choice>
              <mc:Fallback>
                <p:oleObj name="Equation" r:id="rId6" imgW="622080" imgH="25380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838575"/>
                        <a:ext cx="10668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48000" y="4343400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What does momentum do?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511" y="4802460"/>
            <a:ext cx="3583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         has the same sign for several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consecutive iterations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stable downhill direction for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momentum increases descent rate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1031875" y="4811713"/>
          <a:ext cx="4206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787" name="Equation" r:id="rId8" imgW="266400" imgH="228600" progId="Equation.DSMT4">
                  <p:embed/>
                </p:oleObj>
              </mc:Choice>
              <mc:Fallback>
                <p:oleObj name="Equation" r:id="rId8" imgW="266400" imgH="22860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811713"/>
                        <a:ext cx="42068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706511" y="5716860"/>
          <a:ext cx="3016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788" name="Equation" r:id="rId10" imgW="190440" imgH="152280" progId="Equation.3">
                  <p:embed/>
                </p:oleObj>
              </mc:Choice>
              <mc:Fallback>
                <p:oleObj name="Equation" r:id="rId10" imgW="190440" imgH="152280" progId="Equation.3">
                  <p:embed/>
                  <p:pic>
                    <p:nvPicPr>
                      <p:cNvPr id="30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11" y="5716860"/>
                        <a:ext cx="301625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706511" y="6250260"/>
          <a:ext cx="300037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789" name="Equation" r:id="rId12" imgW="190440" imgH="139680" progId="Equation.3">
                  <p:embed/>
                </p:oleObj>
              </mc:Choice>
              <mc:Fallback>
                <p:oleObj name="Equation" r:id="rId12" imgW="190440" imgH="139680" progId="Equation.3">
                  <p:embed/>
                  <p:pic>
                    <p:nvPicPr>
                      <p:cNvPr id="30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11" y="6250260"/>
                        <a:ext cx="300037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16511" y="4802460"/>
            <a:ext cx="40222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         has alternating signs over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consecutive iterations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is not contributing much to descent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momentum damps movement in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4840288" y="4811713"/>
          <a:ext cx="4222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790" name="Equation" r:id="rId14" imgW="266400" imgH="228600" progId="Equation.DSMT4">
                  <p:embed/>
                </p:oleObj>
              </mc:Choice>
              <mc:Fallback>
                <p:oleObj name="Equation" r:id="rId14" imgW="266400" imgH="228600" progId="Equation.DSMT4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4811713"/>
                        <a:ext cx="4222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4516511" y="5716860"/>
          <a:ext cx="3016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791" name="Equation" r:id="rId16" imgW="190440" imgH="152280" progId="Equation.3">
                  <p:embed/>
                </p:oleObj>
              </mc:Choice>
              <mc:Fallback>
                <p:oleObj name="Equation" r:id="rId16" imgW="190440" imgH="152280" progId="Equation.3">
                  <p:embed/>
                  <p:pic>
                    <p:nvPicPr>
                      <p:cNvPr id="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511" y="5716860"/>
                        <a:ext cx="301625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"/>
          <p:cNvGraphicFramePr>
            <a:graphicFrameLocks noChangeAspect="1"/>
          </p:cNvGraphicFramePr>
          <p:nvPr/>
        </p:nvGraphicFramePr>
        <p:xfrm>
          <a:off x="4516511" y="6250260"/>
          <a:ext cx="300037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792" name="Equation" r:id="rId18" imgW="190440" imgH="139680" progId="Equation.3">
                  <p:embed/>
                </p:oleObj>
              </mc:Choice>
              <mc:Fallback>
                <p:oleObj name="Equation" r:id="rId18" imgW="190440" imgH="139680" progId="Equation.3">
                  <p:embed/>
                  <p:pic>
                    <p:nvPicPr>
                      <p:cNvPr id="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511" y="6250260"/>
                        <a:ext cx="300037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2FF89967-443C-4E9F-B1CF-1F011EBDC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25326"/>
              </p:ext>
            </p:extLst>
          </p:nvPr>
        </p:nvGraphicFramePr>
        <p:xfrm>
          <a:off x="1006475" y="1785938"/>
          <a:ext cx="172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793" name="Equation" r:id="rId20" imgW="1091880" imgH="444240" progId="Equation.DSMT4">
                  <p:embed/>
                </p:oleObj>
              </mc:Choice>
              <mc:Fallback>
                <p:oleObj name="Equation" r:id="rId20" imgW="1091880" imgH="444240" progId="Equation.DSMT4">
                  <p:embed/>
                  <p:pic>
                    <p:nvPicPr>
                      <p:cNvPr id="21" name="Object 7">
                        <a:extLst>
                          <a:ext uri="{FF2B5EF4-FFF2-40B4-BE49-F238E27FC236}">
                            <a16:creationId xmlns:a16="http://schemas.microsoft.com/office/drawing/2014/main" id="{2FF89967-443C-4E9F-B1CF-1F011EBDC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785938"/>
                        <a:ext cx="172720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4AEB456-0214-4457-8CDF-BCEF73CA4CC4}"/>
              </a:ext>
            </a:extLst>
          </p:cNvPr>
          <p:cNvSpPr txBox="1"/>
          <p:nvPr/>
        </p:nvSpPr>
        <p:spPr>
          <a:xfrm>
            <a:off x="5262563" y="3359683"/>
            <a:ext cx="317492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|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|  1, the equation can become unstable.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1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>
          <a:xfrm>
            <a:off x="2849880" y="5478332"/>
            <a:ext cx="5638800" cy="685800"/>
          </a:xfrm>
          <a:prstGeom prst="rect">
            <a:avLst/>
          </a:prstGeom>
          <a:solidFill>
            <a:srgbClr val="99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Arc 25"/>
          <p:cNvSpPr/>
          <p:nvPr/>
        </p:nvSpPr>
        <p:spPr>
          <a:xfrm rot="10800000">
            <a:off x="944880" y="1134932"/>
            <a:ext cx="3276600" cy="1390260"/>
          </a:xfrm>
          <a:prstGeom prst="arc">
            <a:avLst>
              <a:gd name="adj1" fmla="val 16200000"/>
              <a:gd name="adj2" fmla="val 5721350"/>
            </a:avLst>
          </a:prstGeom>
          <a:ln w="254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Arc 34"/>
          <p:cNvSpPr/>
          <p:nvPr/>
        </p:nvSpPr>
        <p:spPr>
          <a:xfrm rot="10800000">
            <a:off x="1148598" y="1287333"/>
            <a:ext cx="2870718" cy="990601"/>
          </a:xfrm>
          <a:prstGeom prst="arc">
            <a:avLst>
              <a:gd name="adj1" fmla="val 16200000"/>
              <a:gd name="adj2" fmla="val 5721350"/>
            </a:avLst>
          </a:prstGeom>
          <a:ln w="254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Arc 35"/>
          <p:cNvSpPr/>
          <p:nvPr/>
        </p:nvSpPr>
        <p:spPr>
          <a:xfrm rot="10800000">
            <a:off x="1453398" y="1363533"/>
            <a:ext cx="2514600" cy="762001"/>
          </a:xfrm>
          <a:prstGeom prst="arc">
            <a:avLst>
              <a:gd name="adj1" fmla="val 16200000"/>
              <a:gd name="adj2" fmla="val 5721350"/>
            </a:avLst>
          </a:prstGeom>
          <a:ln w="254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Arc 39"/>
          <p:cNvSpPr/>
          <p:nvPr/>
        </p:nvSpPr>
        <p:spPr>
          <a:xfrm rot="10800000">
            <a:off x="1758198" y="1439733"/>
            <a:ext cx="1981200" cy="533400"/>
          </a:xfrm>
          <a:prstGeom prst="arc">
            <a:avLst>
              <a:gd name="adj1" fmla="val 16200000"/>
              <a:gd name="adj2" fmla="val 5721350"/>
            </a:avLst>
          </a:prstGeom>
          <a:ln w="254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Arc 40"/>
          <p:cNvSpPr/>
          <p:nvPr/>
        </p:nvSpPr>
        <p:spPr>
          <a:xfrm rot="10800000">
            <a:off x="2139198" y="1515933"/>
            <a:ext cx="1219200" cy="304800"/>
          </a:xfrm>
          <a:prstGeom prst="arc">
            <a:avLst>
              <a:gd name="adj1" fmla="val 16200000"/>
              <a:gd name="adj2" fmla="val 5721350"/>
            </a:avLst>
          </a:prstGeom>
          <a:ln w="254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2672598" y="1592133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996198" y="1592133"/>
            <a:ext cx="3048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6200000" flipV="1">
            <a:off x="1148598" y="1592133"/>
            <a:ext cx="3048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1300998" y="1592133"/>
            <a:ext cx="3048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V="1">
            <a:off x="1491498" y="1554033"/>
            <a:ext cx="2286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1643898" y="1630233"/>
            <a:ext cx="152400" cy="76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H="1">
            <a:off x="1720098" y="1630233"/>
            <a:ext cx="152400" cy="76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1834398" y="1592133"/>
            <a:ext cx="1524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6200000" flipV="1">
            <a:off x="1948698" y="1630233"/>
            <a:ext cx="152400" cy="76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062998" y="1592133"/>
            <a:ext cx="2286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2291598" y="1592133"/>
            <a:ext cx="76200" cy="76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42" idx="2"/>
          </p:cNvCxnSpPr>
          <p:nvPr/>
        </p:nvCxnSpPr>
        <p:spPr>
          <a:xfrm flipV="1">
            <a:off x="2367798" y="1630233"/>
            <a:ext cx="304800" cy="381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rc 106"/>
          <p:cNvSpPr/>
          <p:nvPr/>
        </p:nvSpPr>
        <p:spPr>
          <a:xfrm rot="10800000">
            <a:off x="817362" y="3801931"/>
            <a:ext cx="3276600" cy="1390260"/>
          </a:xfrm>
          <a:prstGeom prst="arc">
            <a:avLst>
              <a:gd name="adj1" fmla="val 16200000"/>
              <a:gd name="adj2" fmla="val 5721350"/>
            </a:avLst>
          </a:prstGeom>
          <a:ln w="254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Arc 107"/>
          <p:cNvSpPr/>
          <p:nvPr/>
        </p:nvSpPr>
        <p:spPr>
          <a:xfrm rot="10800000">
            <a:off x="1021080" y="3954332"/>
            <a:ext cx="2870718" cy="990601"/>
          </a:xfrm>
          <a:prstGeom prst="arc">
            <a:avLst>
              <a:gd name="adj1" fmla="val 16200000"/>
              <a:gd name="adj2" fmla="val 5721350"/>
            </a:avLst>
          </a:prstGeom>
          <a:ln w="254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Arc 108"/>
          <p:cNvSpPr/>
          <p:nvPr/>
        </p:nvSpPr>
        <p:spPr>
          <a:xfrm rot="10800000">
            <a:off x="1325880" y="4030532"/>
            <a:ext cx="2514600" cy="762001"/>
          </a:xfrm>
          <a:prstGeom prst="arc">
            <a:avLst>
              <a:gd name="adj1" fmla="val 16200000"/>
              <a:gd name="adj2" fmla="val 5721350"/>
            </a:avLst>
          </a:prstGeom>
          <a:ln w="254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Arc 109"/>
          <p:cNvSpPr/>
          <p:nvPr/>
        </p:nvSpPr>
        <p:spPr>
          <a:xfrm rot="10800000">
            <a:off x="1630680" y="4106732"/>
            <a:ext cx="1981200" cy="533400"/>
          </a:xfrm>
          <a:prstGeom prst="arc">
            <a:avLst>
              <a:gd name="adj1" fmla="val 16200000"/>
              <a:gd name="adj2" fmla="val 5721350"/>
            </a:avLst>
          </a:prstGeom>
          <a:ln w="254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Arc 110"/>
          <p:cNvSpPr/>
          <p:nvPr/>
        </p:nvSpPr>
        <p:spPr>
          <a:xfrm rot="10800000">
            <a:off x="2011680" y="4182932"/>
            <a:ext cx="1219200" cy="304800"/>
          </a:xfrm>
          <a:prstGeom prst="arc">
            <a:avLst>
              <a:gd name="adj1" fmla="val 16200000"/>
              <a:gd name="adj2" fmla="val 5721350"/>
            </a:avLst>
          </a:prstGeom>
          <a:ln w="25400"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Flowchart: Connector 111"/>
          <p:cNvSpPr/>
          <p:nvPr/>
        </p:nvSpPr>
        <p:spPr>
          <a:xfrm>
            <a:off x="2545080" y="4259132"/>
            <a:ext cx="76200" cy="76200"/>
          </a:xfrm>
          <a:prstGeom prst="flowChartConnector">
            <a:avLst/>
          </a:prstGeom>
          <a:solidFill>
            <a:srgbClr val="333399"/>
          </a:solidFill>
          <a:ln w="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rot="5400000" flipH="1" flipV="1">
            <a:off x="944880" y="4182932"/>
            <a:ext cx="304800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1935480" y="4259132"/>
            <a:ext cx="228600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2164080" y="4259132"/>
            <a:ext cx="76200" cy="76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2" idx="2"/>
          </p:cNvCxnSpPr>
          <p:nvPr/>
        </p:nvCxnSpPr>
        <p:spPr>
          <a:xfrm flipV="1">
            <a:off x="2240280" y="4297232"/>
            <a:ext cx="304800" cy="381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0800000">
            <a:off x="1249680" y="4182932"/>
            <a:ext cx="685800" cy="228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486886" y="3039932"/>
            <a:ext cx="610394" cy="794"/>
          </a:xfrm>
          <a:prstGeom prst="straightConnector1">
            <a:avLst/>
          </a:prstGeom>
          <a:ln w="25400">
            <a:solidFill>
              <a:srgbClr val="66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792480" y="3344732"/>
            <a:ext cx="534194" cy="794"/>
          </a:xfrm>
          <a:prstGeom prst="straightConnector1">
            <a:avLst/>
          </a:prstGeom>
          <a:ln w="25400">
            <a:solidFill>
              <a:srgbClr val="66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63880" y="2354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274562" y="31161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rot="5400000" flipH="1" flipV="1">
            <a:off x="486886" y="5630732"/>
            <a:ext cx="610394" cy="794"/>
          </a:xfrm>
          <a:prstGeom prst="straightConnector1">
            <a:avLst/>
          </a:prstGeom>
          <a:ln w="25400">
            <a:solidFill>
              <a:srgbClr val="66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792480" y="5935532"/>
            <a:ext cx="534194" cy="794"/>
          </a:xfrm>
          <a:prstGeom prst="straightConnector1">
            <a:avLst/>
          </a:prstGeom>
          <a:ln w="25400">
            <a:solidFill>
              <a:srgbClr val="66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63880" y="4944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25880" y="5706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230880" y="1439732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Without momentum,          is not contributing to progress.  This is indicated by its oscillating sign.</a:t>
            </a:r>
          </a:p>
        </p:txBody>
      </p:sp>
      <p:graphicFrame>
        <p:nvGraphicFramePr>
          <p:cNvPr id="143" name="Object 142"/>
          <p:cNvGraphicFramePr>
            <a:graphicFrameLocks noChangeAspect="1"/>
          </p:cNvGraphicFramePr>
          <p:nvPr/>
        </p:nvGraphicFramePr>
        <p:xfrm>
          <a:off x="5288280" y="1439732"/>
          <a:ext cx="444500" cy="34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1" name="Equation" r:id="rId4" imgW="279360" imgH="215640" progId="Equation.3">
                  <p:embed/>
                </p:oleObj>
              </mc:Choice>
              <mc:Fallback>
                <p:oleObj name="Equation" r:id="rId4" imgW="279360" imgH="215640" progId="Equation.3">
                  <p:embed/>
                  <p:pic>
                    <p:nvPicPr>
                      <p:cNvPr id="143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280" y="1439732"/>
                        <a:ext cx="444500" cy="343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TextBox 143"/>
          <p:cNvSpPr txBox="1"/>
          <p:nvPr/>
        </p:nvSpPr>
        <p:spPr>
          <a:xfrm>
            <a:off x="3230880" y="4182932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With momentum,         is damped and         increased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 find minimum faster</a:t>
            </a:r>
          </a:p>
        </p:txBody>
      </p:sp>
      <p:graphicFrame>
        <p:nvGraphicFramePr>
          <p:cNvPr id="145" name="Object 144"/>
          <p:cNvGraphicFramePr>
            <a:graphicFrameLocks noChangeAspect="1"/>
          </p:cNvGraphicFramePr>
          <p:nvPr/>
        </p:nvGraphicFramePr>
        <p:xfrm>
          <a:off x="4983480" y="4182932"/>
          <a:ext cx="444500" cy="34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2" name="Equation" r:id="rId6" imgW="279360" imgH="215640" progId="Equation.3">
                  <p:embed/>
                </p:oleObj>
              </mc:Choice>
              <mc:Fallback>
                <p:oleObj name="Equation" r:id="rId6" imgW="279360" imgH="215640" progId="Equation.3">
                  <p:embed/>
                  <p:pic>
                    <p:nvPicPr>
                      <p:cNvPr id="145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480" y="4182932"/>
                        <a:ext cx="444500" cy="343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6812280" y="4182932"/>
          <a:ext cx="4254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73" name="Equation" r:id="rId8" imgW="266400" imgH="215640" progId="Equation.3">
                  <p:embed/>
                </p:oleObj>
              </mc:Choice>
              <mc:Fallback>
                <p:oleObj name="Equation" r:id="rId8" imgW="266400" imgH="215640" progId="Equation.3">
                  <p:embed/>
                  <p:pic>
                    <p:nvPicPr>
                      <p:cNvPr id="41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2280" y="4182932"/>
                        <a:ext cx="4254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TextBox 146"/>
          <p:cNvSpPr txBox="1"/>
          <p:nvPr/>
        </p:nvSpPr>
        <p:spPr>
          <a:xfrm>
            <a:off x="2849880" y="5478332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Momentum magnifies progress in directions of sustained descent and diminishes progress in other directions</a:t>
            </a:r>
          </a:p>
        </p:txBody>
      </p:sp>
    </p:spTree>
    <p:extLst>
      <p:ext uri="{BB962C8B-B14F-4D97-AF65-F5344CB8AC3E}">
        <p14:creationId xmlns:p14="http://schemas.microsoft.com/office/powerpoint/2010/main" val="128105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D52692D6-4FFE-4E02-8157-5D296FF4C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480" y="595668"/>
            <a:ext cx="5621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The </a:t>
            </a: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Adam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 (Adaptive Moment)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503D2-7C95-4578-AA21-25A3B9A2280B}"/>
              </a:ext>
            </a:extLst>
          </p:cNvPr>
          <p:cNvSpPr txBox="1"/>
          <p:nvPr/>
        </p:nvSpPr>
        <p:spPr>
          <a:xfrm>
            <a:off x="1219200" y="1043804"/>
            <a:ext cx="6459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Kingma</a:t>
            </a:r>
            <a:r>
              <a:rPr 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Ba (2015) ADAM: A Method for Stochastic Optimization, Proc. ICLR 2015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789B37C-56CB-4EF2-999E-F7CC86675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176192"/>
              </p:ext>
            </p:extLst>
          </p:nvPr>
        </p:nvGraphicFramePr>
        <p:xfrm>
          <a:off x="928356" y="1505469"/>
          <a:ext cx="7649912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72" name="Equation" r:id="rId3" imgW="4431960" imgH="2869920" progId="Equation.DSMT4">
                  <p:embed/>
                </p:oleObj>
              </mc:Choice>
              <mc:Fallback>
                <p:oleObj name="Equation" r:id="rId3" imgW="4431960" imgH="28699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789B37C-56CB-4EF2-999E-F7CC86675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356" y="1505469"/>
                        <a:ext cx="7649912" cy="47148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D597A04-D2BC-4252-A20A-3A42BC594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589574"/>
              </p:ext>
            </p:extLst>
          </p:nvPr>
        </p:nvGraphicFramePr>
        <p:xfrm>
          <a:off x="3442956" y="6347176"/>
          <a:ext cx="280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73" name="Equation" r:id="rId5" imgW="1777680" imgH="241200" progId="Equation.DSMT4">
                  <p:embed/>
                </p:oleObj>
              </mc:Choice>
              <mc:Fallback>
                <p:oleObj name="Equation" r:id="rId5" imgW="177768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D597A04-D2BC-4252-A20A-3A42BC594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956" y="6347176"/>
                        <a:ext cx="2806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861507-3987-429D-8E5B-29E49B044EA2}"/>
              </a:ext>
            </a:extLst>
          </p:cNvPr>
          <p:cNvSpPr txBox="1"/>
          <p:nvPr/>
        </p:nvSpPr>
        <p:spPr>
          <a:xfrm>
            <a:off x="852156" y="6328066"/>
            <a:ext cx="2688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choices: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1A0F9-7766-4597-96A4-E1A57C8F903C}"/>
              </a:ext>
            </a:extLst>
          </p:cNvPr>
          <p:cNvSpPr txBox="1"/>
          <p:nvPr/>
        </p:nvSpPr>
        <p:spPr>
          <a:xfrm>
            <a:off x="7330811" y="2885342"/>
            <a:ext cx="1247457" cy="5847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Elementwise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68839-ED83-4CDD-9B2E-304AC8DB67E1}"/>
              </a:ext>
            </a:extLst>
          </p:cNvPr>
          <p:cNvCxnSpPr>
            <a:cxnSpLocks/>
          </p:cNvCxnSpPr>
          <p:nvPr/>
        </p:nvCxnSpPr>
        <p:spPr>
          <a:xfrm>
            <a:off x="7967852" y="3470117"/>
            <a:ext cx="0" cy="7985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5821DF-6987-433A-82D4-545669EE761C}"/>
              </a:ext>
            </a:extLst>
          </p:cNvPr>
          <p:cNvSpPr txBox="1"/>
          <p:nvPr/>
        </p:nvSpPr>
        <p:spPr>
          <a:xfrm>
            <a:off x="7254966" y="5041779"/>
            <a:ext cx="1247457" cy="5847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Elementwise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E4CAE-8442-4D08-85E0-287C0176AC5C}"/>
              </a:ext>
            </a:extLst>
          </p:cNvPr>
          <p:cNvCxnSpPr>
            <a:cxnSpLocks/>
          </p:cNvCxnSpPr>
          <p:nvPr/>
        </p:nvCxnSpPr>
        <p:spPr>
          <a:xfrm flipH="1">
            <a:off x="6838149" y="5352531"/>
            <a:ext cx="421422" cy="1278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25B4D9-A866-4617-9F7B-30DF22B4430E}"/>
              </a:ext>
            </a:extLst>
          </p:cNvPr>
          <p:cNvSpPr txBox="1"/>
          <p:nvPr/>
        </p:nvSpPr>
        <p:spPr>
          <a:xfrm>
            <a:off x="0" y="4457004"/>
            <a:ext cx="939681" cy="5847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raised to 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0830A9-0B66-41FE-A035-DF15305ECCF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939681" y="4607578"/>
            <a:ext cx="522075" cy="1418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8844C-2022-41E0-B85D-736FD47E0B74}"/>
              </a:ext>
            </a:extLst>
          </p:cNvPr>
          <p:cNvCxnSpPr/>
          <p:nvPr/>
        </p:nvCxnSpPr>
        <p:spPr>
          <a:xfrm>
            <a:off x="939681" y="4749391"/>
            <a:ext cx="522075" cy="25829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8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8" name="AutoShape 4"/>
          <p:cNvSpPr>
            <a:spLocks noChangeArrowheads="1"/>
          </p:cNvSpPr>
          <p:nvPr/>
        </p:nvSpPr>
        <p:spPr bwMode="auto">
          <a:xfrm>
            <a:off x="1905000" y="2286000"/>
            <a:ext cx="5168900" cy="3270049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25400" cap="sq">
            <a:solidFill>
              <a:srgbClr val="FF99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3849" name="Oval 5"/>
          <p:cNvSpPr>
            <a:spLocks noChangeArrowheads="1"/>
          </p:cNvSpPr>
          <p:nvPr/>
        </p:nvSpPr>
        <p:spPr bwMode="auto">
          <a:xfrm>
            <a:off x="5965825" y="3214688"/>
            <a:ext cx="877888" cy="877888"/>
          </a:xfrm>
          <a:prstGeom prst="ellipse">
            <a:avLst/>
          </a:prstGeom>
          <a:solidFill>
            <a:schemeClr val="tx2">
              <a:lumMod val="75000"/>
            </a:schemeClr>
          </a:solidFill>
          <a:ln w="25400" cap="sq">
            <a:solidFill>
              <a:srgbClr val="C000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3850" name="Text Box 6"/>
          <p:cNvSpPr txBox="1">
            <a:spLocks noChangeArrowheads="1"/>
          </p:cNvSpPr>
          <p:nvPr/>
        </p:nvSpPr>
        <p:spPr bwMode="auto">
          <a:xfrm>
            <a:off x="2811462" y="2540000"/>
            <a:ext cx="455613" cy="366713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803851" name="Text Box 7"/>
          <p:cNvSpPr txBox="1">
            <a:spLocks noChangeArrowheads="1"/>
          </p:cNvSpPr>
          <p:nvPr/>
        </p:nvSpPr>
        <p:spPr bwMode="auto">
          <a:xfrm>
            <a:off x="2798762" y="2971800"/>
            <a:ext cx="455613" cy="366713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803852" name="Text Box 8"/>
          <p:cNvSpPr txBox="1">
            <a:spLocks noChangeArrowheads="1"/>
          </p:cNvSpPr>
          <p:nvPr/>
        </p:nvSpPr>
        <p:spPr bwMode="auto">
          <a:xfrm>
            <a:off x="2824162" y="3390900"/>
            <a:ext cx="455613" cy="366713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i3</a:t>
            </a:r>
          </a:p>
        </p:txBody>
      </p:sp>
      <p:sp>
        <p:nvSpPr>
          <p:cNvPr id="803853" name="Text Box 9"/>
          <p:cNvSpPr txBox="1">
            <a:spLocks noChangeArrowheads="1"/>
          </p:cNvSpPr>
          <p:nvPr/>
        </p:nvSpPr>
        <p:spPr bwMode="auto">
          <a:xfrm>
            <a:off x="2811462" y="4025900"/>
            <a:ext cx="455613" cy="366713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</a:t>
            </a:r>
          </a:p>
        </p:txBody>
      </p:sp>
      <p:grpSp>
        <p:nvGrpSpPr>
          <p:cNvPr id="803854" name="Group 10"/>
          <p:cNvGrpSpPr>
            <a:grpSpLocks/>
          </p:cNvGrpSpPr>
          <p:nvPr/>
        </p:nvGrpSpPr>
        <p:grpSpPr bwMode="auto">
          <a:xfrm>
            <a:off x="1046162" y="2654300"/>
            <a:ext cx="400050" cy="1852613"/>
            <a:chOff x="1195" y="1440"/>
            <a:chExt cx="252" cy="1167"/>
          </a:xfrm>
        </p:grpSpPr>
        <p:sp>
          <p:nvSpPr>
            <p:cNvPr id="803867" name="Text Box 11"/>
            <p:cNvSpPr txBox="1">
              <a:spLocks noChangeArrowheads="1"/>
            </p:cNvSpPr>
            <p:nvPr/>
          </p:nvSpPr>
          <p:spPr bwMode="auto">
            <a:xfrm>
              <a:off x="1219" y="1440"/>
              <a:ext cx="228" cy="23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lg" len="lg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sz="18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3868" name="Text Box 12"/>
            <p:cNvSpPr txBox="1">
              <a:spLocks noChangeArrowheads="1"/>
            </p:cNvSpPr>
            <p:nvPr/>
          </p:nvSpPr>
          <p:spPr bwMode="auto">
            <a:xfrm>
              <a:off x="1203" y="1720"/>
              <a:ext cx="228" cy="23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lg" len="lg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sz="18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03869" name="Text Box 13"/>
            <p:cNvSpPr txBox="1">
              <a:spLocks noChangeArrowheads="1"/>
            </p:cNvSpPr>
            <p:nvPr/>
          </p:nvSpPr>
          <p:spPr bwMode="auto">
            <a:xfrm>
              <a:off x="1203" y="2000"/>
              <a:ext cx="228" cy="23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lg" len="lg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sz="18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03870" name="Text Box 14"/>
            <p:cNvSpPr txBox="1">
              <a:spLocks noChangeArrowheads="1"/>
            </p:cNvSpPr>
            <p:nvPr/>
          </p:nvSpPr>
          <p:spPr bwMode="auto">
            <a:xfrm>
              <a:off x="1195" y="2376"/>
              <a:ext cx="228" cy="231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  <a:tailEnd type="none" w="lg" len="lg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sz="18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803855" name="AutoShape 15"/>
          <p:cNvSpPr>
            <a:spLocks noChangeArrowheads="1"/>
          </p:cNvSpPr>
          <p:nvPr/>
        </p:nvSpPr>
        <p:spPr bwMode="auto">
          <a:xfrm>
            <a:off x="3581400" y="2616200"/>
            <a:ext cx="1473200" cy="21209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25400" cap="sq">
            <a:solidFill>
              <a:srgbClr val="C000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3856" name="Line 16"/>
          <p:cNvSpPr>
            <a:spLocks noChangeShapeType="1"/>
          </p:cNvSpPr>
          <p:nvPr/>
        </p:nvSpPr>
        <p:spPr bwMode="auto">
          <a:xfrm>
            <a:off x="1485900" y="2946400"/>
            <a:ext cx="2044700" cy="0"/>
          </a:xfrm>
          <a:prstGeom prst="line">
            <a:avLst/>
          </a:prstGeom>
          <a:noFill/>
          <a:ln w="25400" cap="sq">
            <a:solidFill>
              <a:srgbClr val="C0000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3857" name="Line 17"/>
          <p:cNvSpPr>
            <a:spLocks noChangeShapeType="1"/>
          </p:cNvSpPr>
          <p:nvPr/>
        </p:nvSpPr>
        <p:spPr bwMode="auto">
          <a:xfrm>
            <a:off x="1460500" y="3365500"/>
            <a:ext cx="2070100" cy="0"/>
          </a:xfrm>
          <a:prstGeom prst="line">
            <a:avLst/>
          </a:prstGeom>
          <a:noFill/>
          <a:ln w="25400" cap="sq">
            <a:solidFill>
              <a:srgbClr val="C0000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3858" name="Line 18"/>
          <p:cNvSpPr>
            <a:spLocks noChangeShapeType="1"/>
          </p:cNvSpPr>
          <p:nvPr/>
        </p:nvSpPr>
        <p:spPr bwMode="auto">
          <a:xfrm>
            <a:off x="1473200" y="3797300"/>
            <a:ext cx="2057400" cy="0"/>
          </a:xfrm>
          <a:prstGeom prst="line">
            <a:avLst/>
          </a:prstGeom>
          <a:noFill/>
          <a:ln w="25400" cap="sq">
            <a:solidFill>
              <a:srgbClr val="C0000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3859" name="Line 19"/>
          <p:cNvSpPr>
            <a:spLocks noChangeShapeType="1"/>
          </p:cNvSpPr>
          <p:nvPr/>
        </p:nvSpPr>
        <p:spPr bwMode="auto">
          <a:xfrm>
            <a:off x="1460500" y="4432300"/>
            <a:ext cx="2082800" cy="0"/>
          </a:xfrm>
          <a:prstGeom prst="line">
            <a:avLst/>
          </a:prstGeom>
          <a:noFill/>
          <a:ln w="25400" cap="sq">
            <a:solidFill>
              <a:srgbClr val="C0000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3860" name="Text Box 20"/>
          <p:cNvSpPr txBox="1">
            <a:spLocks noChangeArrowheads="1"/>
          </p:cNvSpPr>
          <p:nvPr/>
        </p:nvSpPr>
        <p:spPr bwMode="auto">
          <a:xfrm>
            <a:off x="3971925" y="3078163"/>
            <a:ext cx="679450" cy="109855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20000"/>
                    <a:lumOff val="8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</a:t>
            </a:r>
          </a:p>
        </p:txBody>
      </p:sp>
      <p:sp>
        <p:nvSpPr>
          <p:cNvPr id="803861" name="Line 21"/>
          <p:cNvSpPr>
            <a:spLocks noChangeShapeType="1"/>
          </p:cNvSpPr>
          <p:nvPr/>
        </p:nvSpPr>
        <p:spPr bwMode="auto">
          <a:xfrm>
            <a:off x="5080000" y="3657600"/>
            <a:ext cx="838200" cy="0"/>
          </a:xfrm>
          <a:prstGeom prst="line">
            <a:avLst/>
          </a:prstGeom>
          <a:noFill/>
          <a:ln w="25400" cap="sq">
            <a:solidFill>
              <a:srgbClr val="C0000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3862" name="Text Box 22"/>
          <p:cNvSpPr txBox="1">
            <a:spLocks noChangeArrowheads="1"/>
          </p:cNvSpPr>
          <p:nvPr/>
        </p:nvSpPr>
        <p:spPr bwMode="auto">
          <a:xfrm>
            <a:off x="6232525" y="3260725"/>
            <a:ext cx="325438" cy="7016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20000"/>
                    <a:lumOff val="8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f</a:t>
            </a:r>
          </a:p>
        </p:txBody>
      </p:sp>
      <p:sp>
        <p:nvSpPr>
          <p:cNvPr id="803863" name="Line 23"/>
          <p:cNvSpPr>
            <a:spLocks noChangeShapeType="1"/>
          </p:cNvSpPr>
          <p:nvPr/>
        </p:nvSpPr>
        <p:spPr bwMode="auto">
          <a:xfrm>
            <a:off x="6870700" y="3657600"/>
            <a:ext cx="1308100" cy="0"/>
          </a:xfrm>
          <a:prstGeom prst="line">
            <a:avLst/>
          </a:prstGeom>
          <a:noFill/>
          <a:ln w="25400" cap="sq">
            <a:solidFill>
              <a:srgbClr val="C0000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3864" name="Line 24"/>
          <p:cNvSpPr>
            <a:spLocks noChangeShapeType="1"/>
          </p:cNvSpPr>
          <p:nvPr/>
        </p:nvSpPr>
        <p:spPr bwMode="auto">
          <a:xfrm>
            <a:off x="2565251" y="3895286"/>
            <a:ext cx="0" cy="381000"/>
          </a:xfrm>
          <a:prstGeom prst="line">
            <a:avLst/>
          </a:prstGeom>
          <a:noFill/>
          <a:ln w="76200">
            <a:solidFill>
              <a:srgbClr val="C00000"/>
            </a:solidFill>
            <a:prstDash val="sysDot"/>
            <a:round/>
            <a:headEnd type="none" w="sm" len="sm"/>
            <a:tailEnd type="non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3865" name="Text Box 25"/>
          <p:cNvSpPr txBox="1">
            <a:spLocks noChangeArrowheads="1"/>
          </p:cNvSpPr>
          <p:nvPr/>
        </p:nvSpPr>
        <p:spPr bwMode="auto">
          <a:xfrm>
            <a:off x="5326062" y="3227388"/>
            <a:ext cx="332142" cy="40011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endParaRPr kumimoji="0" lang="en-US" sz="20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3866" name="Text Box 26"/>
          <p:cNvSpPr txBox="1">
            <a:spLocks noChangeArrowheads="1"/>
          </p:cNvSpPr>
          <p:nvPr/>
        </p:nvSpPr>
        <p:spPr bwMode="auto">
          <a:xfrm>
            <a:off x="7510462" y="3214688"/>
            <a:ext cx="346570" cy="400110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03844" name="Text Box 27"/>
          <p:cNvSpPr txBox="1">
            <a:spLocks noChangeArrowheads="1"/>
          </p:cNvSpPr>
          <p:nvPr/>
        </p:nvSpPr>
        <p:spPr bwMode="auto">
          <a:xfrm>
            <a:off x="2733675" y="627856"/>
            <a:ext cx="304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Simple Neuron Model</a:t>
            </a:r>
          </a:p>
        </p:txBody>
      </p:sp>
      <p:sp>
        <p:nvSpPr>
          <p:cNvPr id="803845" name="Line 40"/>
          <p:cNvSpPr>
            <a:spLocks noChangeShapeType="1"/>
          </p:cNvSpPr>
          <p:nvPr/>
        </p:nvSpPr>
        <p:spPr bwMode="auto">
          <a:xfrm>
            <a:off x="4129087" y="1636712"/>
            <a:ext cx="0" cy="966788"/>
          </a:xfrm>
          <a:prstGeom prst="line">
            <a:avLst/>
          </a:prstGeom>
          <a:noFill/>
          <a:ln w="25400" cap="sq">
            <a:solidFill>
              <a:srgbClr val="C0000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3846" name="Text Box 65"/>
          <p:cNvSpPr txBox="1">
            <a:spLocks noChangeArrowheads="1"/>
          </p:cNvSpPr>
          <p:nvPr/>
        </p:nvSpPr>
        <p:spPr bwMode="auto">
          <a:xfrm>
            <a:off x="3712279" y="1296749"/>
            <a:ext cx="737702" cy="36933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803847" name="Text Box 66"/>
          <p:cNvSpPr txBox="1">
            <a:spLocks noChangeArrowheads="1"/>
          </p:cNvSpPr>
          <p:nvPr/>
        </p:nvSpPr>
        <p:spPr bwMode="auto">
          <a:xfrm>
            <a:off x="4133850" y="1695450"/>
            <a:ext cx="455612" cy="36671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2849" y="4158540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Activation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12279" y="4903892"/>
            <a:ext cx="129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Composition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</a:t>
            </a:r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>
            <p:extLst/>
          </p:nvPr>
        </p:nvGraphicFramePr>
        <p:xfrm>
          <a:off x="3713867" y="5626114"/>
          <a:ext cx="1380421" cy="105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73" name="Equation" r:id="rId4" imgW="774364" imgH="583947" progId="Equation.3">
                  <p:embed/>
                </p:oleObj>
              </mc:Choice>
              <mc:Fallback>
                <p:oleObj name="Equation" r:id="rId4" imgW="774364" imgH="583947" progId="Equation.3">
                  <p:embed/>
                  <p:pic>
                    <p:nvPicPr>
                      <p:cNvPr id="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867" y="5626114"/>
                        <a:ext cx="1380421" cy="10505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91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CDF234-E32C-45AD-92F3-05E36185BB69}"/>
              </a:ext>
            </a:extLst>
          </p:cNvPr>
          <p:cNvGrpSpPr/>
          <p:nvPr/>
        </p:nvGrpSpPr>
        <p:grpSpPr>
          <a:xfrm>
            <a:off x="1135931" y="833253"/>
            <a:ext cx="7022967" cy="3247971"/>
            <a:chOff x="735290" y="1408871"/>
            <a:chExt cx="7673419" cy="38558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774C65-6C14-4830-AD95-6CC1E1872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90" y="1408871"/>
              <a:ext cx="7673419" cy="385589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996A66-92A7-4EDB-8AB2-8A7894458F29}"/>
                </a:ext>
              </a:extLst>
            </p:cNvPr>
            <p:cNvSpPr/>
            <p:nvPr/>
          </p:nvSpPr>
          <p:spPr>
            <a:xfrm>
              <a:off x="820132" y="1508289"/>
              <a:ext cx="3657600" cy="461913"/>
            </a:xfrm>
            <a:prstGeom prst="rect">
              <a:avLst/>
            </a:prstGeom>
            <a:solidFill>
              <a:schemeClr val="bg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 Box 4">
            <a:extLst>
              <a:ext uri="{FF2B5EF4-FFF2-40B4-BE49-F238E27FC236}">
                <a16:creationId xmlns:a16="http://schemas.microsoft.com/office/drawing/2014/main" id="{B8C6F4CE-BCE2-4746-A10F-E2E5C077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495" y="766083"/>
            <a:ext cx="29290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Activation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17B4F-3370-4065-B841-3D8E09D4B72B}"/>
              </a:ext>
            </a:extLst>
          </p:cNvPr>
          <p:cNvSpPr txBox="1"/>
          <p:nvPr/>
        </p:nvSpPr>
        <p:spPr>
          <a:xfrm>
            <a:off x="878578" y="4188946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use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94760-B3DF-4A33-BE2D-9CB8FA539D40}"/>
              </a:ext>
            </a:extLst>
          </p:cNvPr>
          <p:cNvSpPr txBox="1"/>
          <p:nvPr/>
        </p:nvSpPr>
        <p:spPr>
          <a:xfrm>
            <a:off x="840869" y="4527191"/>
            <a:ext cx="731802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nonlinear and monotonic (both useful/necessary)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Its gradient does not vanish on the positive side (unlike </a:t>
            </a:r>
            <a:r>
              <a:rPr lang="en-US" sz="2000" dirty="0" err="1">
                <a:cs typeface="Times New Roman" panose="02020603050405020304" pitchFamily="18" charset="0"/>
              </a:rPr>
              <a:t>sigmoids</a:t>
            </a:r>
            <a:r>
              <a:rPr lang="en-US" sz="2000" dirty="0"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infinite </a:t>
            </a:r>
            <a:r>
              <a:rPr lang="en-US" sz="2000" dirty="0">
                <a:cs typeface="Times New Roman" panose="02020603050405020304" pitchFamily="18" charset="0"/>
              </a:rPr>
              <a:t>range of output values (0 to +</a:t>
            </a:r>
            <a:r>
              <a:rPr 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)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But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cs typeface="Times New Roman" panose="02020603050405020304" pitchFamily="18" charset="0"/>
                <a:sym typeface="Symbol" panose="05050102010706020507" pitchFamily="18" charset="2"/>
              </a:rPr>
              <a:t>ReLU</a:t>
            </a:r>
            <a:r>
              <a:rPr 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 gradient vanishes on negative side  Leaky </a:t>
            </a:r>
            <a:r>
              <a:rPr lang="en-US" sz="2000" dirty="0" err="1">
                <a:cs typeface="Times New Roman" panose="02020603050405020304" pitchFamily="18" charset="0"/>
                <a:sym typeface="Symbol" panose="05050102010706020507" pitchFamily="18" charset="2"/>
              </a:rPr>
              <a:t>ReLU</a:t>
            </a:r>
            <a:endParaRPr lang="en-US" sz="2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non-differentiable at 0 </a:t>
            </a:r>
            <a:r>
              <a:rPr 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 ELU (exponential linear unit)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22E94D-1F5F-40F1-A227-62D1F228D6E9}"/>
              </a:ext>
            </a:extLst>
          </p:cNvPr>
          <p:cNvSpPr/>
          <p:nvPr/>
        </p:nvSpPr>
        <p:spPr>
          <a:xfrm>
            <a:off x="4979221" y="4081224"/>
            <a:ext cx="2556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https://www.quora.com/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6705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56C6A-D655-48D4-A5C5-E419927648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81" y="857840"/>
            <a:ext cx="5679648" cy="5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7938F2A-BE31-42C0-8223-6EF0EBD8BBCE}"/>
              </a:ext>
            </a:extLst>
          </p:cNvPr>
          <p:cNvSpPr/>
          <p:nvPr/>
        </p:nvSpPr>
        <p:spPr bwMode="auto">
          <a:xfrm>
            <a:off x="435536" y="3961683"/>
            <a:ext cx="8251264" cy="2515317"/>
          </a:xfrm>
          <a:prstGeom prst="rect">
            <a:avLst/>
          </a:prstGeom>
          <a:solidFill>
            <a:srgbClr val="66FFFF"/>
          </a:solidFill>
          <a:ln w="12700" cap="sq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AC2EF-D1DB-4679-819F-6A278F2D84A2}"/>
              </a:ext>
            </a:extLst>
          </p:cNvPr>
          <p:cNvSpPr txBox="1"/>
          <p:nvPr/>
        </p:nvSpPr>
        <p:spPr>
          <a:xfrm>
            <a:off x="672154" y="5936070"/>
            <a:ext cx="305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by adapting the parameters 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1E2518A-47A0-45BF-9AA7-4CDE404C801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79242" y="4452958"/>
          <a:ext cx="72786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53" name="Equation" r:id="rId3" imgW="4622760" imgH="266400" progId="Equation.DSMT4">
                  <p:embed/>
                </p:oleObj>
              </mc:Choice>
              <mc:Fallback>
                <p:oleObj name="Equation" r:id="rId3" imgW="4622760" imgH="2664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91E2518A-47A0-45BF-9AA7-4CDE404C8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42" y="4452958"/>
                        <a:ext cx="72786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8D33980-AF26-4D11-B4AE-B48D2B51D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685383"/>
              </p:ext>
            </p:extLst>
          </p:nvPr>
        </p:nvGraphicFramePr>
        <p:xfrm>
          <a:off x="436563" y="1416050"/>
          <a:ext cx="41481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54" name="Equation" r:id="rId5" imgW="2705040" imgH="634680" progId="Equation.DSMT4">
                  <p:embed/>
                </p:oleObj>
              </mc:Choice>
              <mc:Fallback>
                <p:oleObj name="Equation" r:id="rId5" imgW="2705040" imgH="6346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8D33980-AF26-4D11-B4AE-B48D2B51D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416050"/>
                        <a:ext cx="4148137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9E25395-2952-4507-BE5B-11D956C4A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44702"/>
              </p:ext>
            </p:extLst>
          </p:nvPr>
        </p:nvGraphicFramePr>
        <p:xfrm>
          <a:off x="514350" y="2632075"/>
          <a:ext cx="41290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55" name="Equation" r:id="rId7" imgW="2692080" imgH="634680" progId="Equation.DSMT4">
                  <p:embed/>
                </p:oleObj>
              </mc:Choice>
              <mc:Fallback>
                <p:oleObj name="Equation" r:id="rId7" imgW="2692080" imgH="634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9E25395-2952-4507-BE5B-11D956C4A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632075"/>
                        <a:ext cx="4129088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43ED8B-1EB7-407B-9E9C-D62B5D1D778D}"/>
              </a:ext>
            </a:extLst>
          </p:cNvPr>
          <p:cNvSpPr txBox="1"/>
          <p:nvPr/>
        </p:nvSpPr>
        <p:spPr>
          <a:xfrm>
            <a:off x="1888213" y="737178"/>
            <a:ext cx="547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Supervised Learning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5E09F-0703-4885-B065-15AA7BAF3F00}"/>
              </a:ext>
            </a:extLst>
          </p:cNvPr>
          <p:cNvSpPr txBox="1"/>
          <p:nvPr/>
        </p:nvSpPr>
        <p:spPr>
          <a:xfrm>
            <a:off x="475106" y="3955836"/>
            <a:ext cx="32319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Fit a model: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minimize the loss function 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EB9B213-8FBE-46B0-AE2F-14ED32CE8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5030" y="5356632"/>
          <a:ext cx="6899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56" name="Equation" r:id="rId9" imgW="4381200" imgH="368280" progId="Equation.DSMT4">
                  <p:embed/>
                </p:oleObj>
              </mc:Choice>
              <mc:Fallback>
                <p:oleObj name="Equation" r:id="rId9" imgW="4381200" imgH="3682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EB9B213-8FBE-46B0-AE2F-14ED32CE8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030" y="5356632"/>
                        <a:ext cx="689927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2C5A059B-8B76-40B2-8CF7-DF5AFEF85F50}"/>
              </a:ext>
            </a:extLst>
          </p:cNvPr>
          <p:cNvSpPr/>
          <p:nvPr/>
        </p:nvSpPr>
        <p:spPr bwMode="auto">
          <a:xfrm>
            <a:off x="4930588" y="1353671"/>
            <a:ext cx="519953" cy="2366682"/>
          </a:xfrm>
          <a:prstGeom prst="rightBrac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09F94-D74C-4B71-9AEF-8C908EAF0402}"/>
              </a:ext>
            </a:extLst>
          </p:cNvPr>
          <p:cNvSpPr txBox="1"/>
          <p:nvPr/>
        </p:nvSpPr>
        <p:spPr>
          <a:xfrm>
            <a:off x="5531224" y="2336957"/>
            <a:ext cx="144841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Training Set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F96D71D3-CFCD-4499-BAB6-5F24CF6C5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9114" y="6032845"/>
          <a:ext cx="2397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457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F96D71D3-CFCD-4499-BAB6-5F24CF6C5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114" y="6032845"/>
                        <a:ext cx="239712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418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123411" y="2091229"/>
            <a:ext cx="3646488" cy="3679230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5E7C7F-8882-44EE-96FA-EAB3DF4E6527}"/>
              </a:ext>
            </a:extLst>
          </p:cNvPr>
          <p:cNvGrpSpPr/>
          <p:nvPr/>
        </p:nvGrpSpPr>
        <p:grpSpPr>
          <a:xfrm>
            <a:off x="865735" y="2344931"/>
            <a:ext cx="3751263" cy="2757488"/>
            <a:chOff x="708025" y="2919412"/>
            <a:chExt cx="3751263" cy="2757488"/>
          </a:xfrm>
        </p:grpSpPr>
        <p:sp>
          <p:nvSpPr>
            <p:cNvPr id="844808" name="Oval 5"/>
            <p:cNvSpPr>
              <a:spLocks noChangeArrowheads="1"/>
            </p:cNvSpPr>
            <p:nvPr/>
          </p:nvSpPr>
          <p:spPr bwMode="auto">
            <a:xfrm>
              <a:off x="2749550" y="3314700"/>
              <a:ext cx="619125" cy="568325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4809" name="Oval 5"/>
            <p:cNvSpPr>
              <a:spLocks noChangeArrowheads="1"/>
            </p:cNvSpPr>
            <p:nvPr/>
          </p:nvSpPr>
          <p:spPr bwMode="auto">
            <a:xfrm>
              <a:off x="2747963" y="4216400"/>
              <a:ext cx="619125" cy="568325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4810" name="Oval 5"/>
            <p:cNvSpPr>
              <a:spLocks noChangeArrowheads="1"/>
            </p:cNvSpPr>
            <p:nvPr/>
          </p:nvSpPr>
          <p:spPr bwMode="auto">
            <a:xfrm>
              <a:off x="2770188" y="5108575"/>
              <a:ext cx="619125" cy="568325"/>
            </a:xfrm>
            <a:prstGeom prst="ellipse">
              <a:avLst/>
            </a:prstGeom>
            <a:solidFill>
              <a:srgbClr val="FFFF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844811" name="Straight Arrow Connector 48"/>
            <p:cNvCxnSpPr>
              <a:cxnSpLocks noChangeShapeType="1"/>
              <a:stCxn id="844808" idx="6"/>
            </p:cNvCxnSpPr>
            <p:nvPr/>
          </p:nvCxnSpPr>
          <p:spPr bwMode="auto">
            <a:xfrm>
              <a:off x="3368675" y="3598862"/>
              <a:ext cx="647700" cy="4763"/>
            </a:xfrm>
            <a:prstGeom prst="straightConnector1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844812" name="Straight Arrow Connector 49"/>
            <p:cNvCxnSpPr>
              <a:cxnSpLocks noChangeShapeType="1"/>
            </p:cNvCxnSpPr>
            <p:nvPr/>
          </p:nvCxnSpPr>
          <p:spPr bwMode="auto">
            <a:xfrm>
              <a:off x="3367088" y="4500562"/>
              <a:ext cx="647700" cy="4763"/>
            </a:xfrm>
            <a:prstGeom prst="straightConnector1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844813" name="Straight Arrow Connector 50"/>
            <p:cNvCxnSpPr>
              <a:cxnSpLocks noChangeShapeType="1"/>
            </p:cNvCxnSpPr>
            <p:nvPr/>
          </p:nvCxnSpPr>
          <p:spPr bwMode="auto">
            <a:xfrm>
              <a:off x="3400425" y="5381625"/>
              <a:ext cx="647700" cy="4762"/>
            </a:xfrm>
            <a:prstGeom prst="straightConnector1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844814" name="Straight Connector 51"/>
            <p:cNvCxnSpPr>
              <a:cxnSpLocks noChangeShapeType="1"/>
            </p:cNvCxnSpPr>
            <p:nvPr/>
          </p:nvCxnSpPr>
          <p:spPr bwMode="auto">
            <a:xfrm>
              <a:off x="1284288" y="3470275"/>
              <a:ext cx="1476375" cy="0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44815" name="Straight Connector 52"/>
            <p:cNvCxnSpPr>
              <a:cxnSpLocks noChangeShapeType="1"/>
            </p:cNvCxnSpPr>
            <p:nvPr/>
          </p:nvCxnSpPr>
          <p:spPr bwMode="auto">
            <a:xfrm flipV="1">
              <a:off x="1317625" y="5595937"/>
              <a:ext cx="1530350" cy="1588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44816" name="Straight Connector 53"/>
            <p:cNvCxnSpPr>
              <a:cxnSpLocks noChangeShapeType="1"/>
            </p:cNvCxnSpPr>
            <p:nvPr/>
          </p:nvCxnSpPr>
          <p:spPr bwMode="auto">
            <a:xfrm>
              <a:off x="1327150" y="4505325"/>
              <a:ext cx="1420813" cy="0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44817" name="Straight Connector 54"/>
            <p:cNvCxnSpPr>
              <a:cxnSpLocks noChangeShapeType="1"/>
            </p:cNvCxnSpPr>
            <p:nvPr/>
          </p:nvCxnSpPr>
          <p:spPr bwMode="auto">
            <a:xfrm>
              <a:off x="1271588" y="3471862"/>
              <a:ext cx="1554162" cy="823913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44818" name="Straight Connector 55"/>
            <p:cNvCxnSpPr>
              <a:cxnSpLocks noChangeShapeType="1"/>
            </p:cNvCxnSpPr>
            <p:nvPr/>
          </p:nvCxnSpPr>
          <p:spPr bwMode="auto">
            <a:xfrm rot="16200000" flipH="1">
              <a:off x="1223168" y="3537744"/>
              <a:ext cx="1693863" cy="1581150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44819" name="Straight Connector 56"/>
            <p:cNvCxnSpPr>
              <a:cxnSpLocks noChangeShapeType="1"/>
            </p:cNvCxnSpPr>
            <p:nvPr/>
          </p:nvCxnSpPr>
          <p:spPr bwMode="auto">
            <a:xfrm flipV="1">
              <a:off x="1331913" y="3608387"/>
              <a:ext cx="1414462" cy="890588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44820" name="Straight Connector 57"/>
            <p:cNvCxnSpPr>
              <a:cxnSpLocks noChangeShapeType="1"/>
            </p:cNvCxnSpPr>
            <p:nvPr/>
          </p:nvCxnSpPr>
          <p:spPr bwMode="auto">
            <a:xfrm>
              <a:off x="1331913" y="4508500"/>
              <a:ext cx="1428750" cy="814387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44821" name="Straight Connector 58"/>
            <p:cNvCxnSpPr>
              <a:cxnSpLocks noChangeShapeType="1"/>
            </p:cNvCxnSpPr>
            <p:nvPr/>
          </p:nvCxnSpPr>
          <p:spPr bwMode="auto">
            <a:xfrm rot="5400000" flipH="1" flipV="1">
              <a:off x="1238251" y="3929062"/>
              <a:ext cx="1744662" cy="1576387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44822" name="Straight Connector 59"/>
            <p:cNvCxnSpPr>
              <a:cxnSpLocks noChangeShapeType="1"/>
            </p:cNvCxnSpPr>
            <p:nvPr/>
          </p:nvCxnSpPr>
          <p:spPr bwMode="auto">
            <a:xfrm flipV="1">
              <a:off x="1331913" y="4727575"/>
              <a:ext cx="1528762" cy="863600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sp>
          <p:nvSpPr>
            <p:cNvPr id="844823" name="TextBox 60"/>
            <p:cNvSpPr txBox="1">
              <a:spLocks noChangeArrowheads="1"/>
            </p:cNvSpPr>
            <p:nvPr/>
          </p:nvSpPr>
          <p:spPr bwMode="auto">
            <a:xfrm>
              <a:off x="2905125" y="3394075"/>
              <a:ext cx="34131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4824" name="TextBox 61"/>
            <p:cNvSpPr txBox="1">
              <a:spLocks noChangeArrowheads="1"/>
            </p:cNvSpPr>
            <p:nvPr/>
          </p:nvSpPr>
          <p:spPr bwMode="auto">
            <a:xfrm>
              <a:off x="2913063" y="4295775"/>
              <a:ext cx="34131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44825" name="TextBox 62"/>
            <p:cNvSpPr txBox="1">
              <a:spLocks noChangeArrowheads="1"/>
            </p:cNvSpPr>
            <p:nvPr/>
          </p:nvSpPr>
          <p:spPr bwMode="auto">
            <a:xfrm>
              <a:off x="2946400" y="5154612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3051175" y="4843462"/>
              <a:ext cx="46038" cy="460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051175" y="4933950"/>
              <a:ext cx="46038" cy="460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051175" y="5024437"/>
              <a:ext cx="46038" cy="460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sq" cmpd="sng" algn="ctr">
              <a:solidFill>
                <a:srgbClr val="00008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4829" name="TextBox 68"/>
            <p:cNvSpPr txBox="1">
              <a:spLocks noChangeArrowheads="1"/>
            </p:cNvSpPr>
            <p:nvPr/>
          </p:nvSpPr>
          <p:spPr bwMode="auto">
            <a:xfrm>
              <a:off x="722313" y="3262312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sz="2000" b="0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4830" name="TextBox 69"/>
            <p:cNvSpPr txBox="1">
              <a:spLocks noChangeArrowheads="1"/>
            </p:cNvSpPr>
            <p:nvPr/>
          </p:nvSpPr>
          <p:spPr bwMode="auto">
            <a:xfrm>
              <a:off x="709613" y="4240212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sz="20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endPara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4831" name="TextBox 70"/>
            <p:cNvSpPr txBox="1">
              <a:spLocks noChangeArrowheads="1"/>
            </p:cNvSpPr>
            <p:nvPr/>
          </p:nvSpPr>
          <p:spPr bwMode="auto">
            <a:xfrm>
              <a:off x="708025" y="5262562"/>
              <a:ext cx="3841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kumimoji="0" lang="en-US" sz="20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endPara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44802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4121150" y="3371850"/>
            <a:ext cx="30321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89" name="Equation" r:id="rId4" imgW="164885" imgH="215619" progId="Equation.3">
                    <p:embed/>
                  </p:oleObj>
                </mc:Choice>
                <mc:Fallback>
                  <p:oleObj name="Equation" r:id="rId4" imgW="164885" imgH="215619" progId="Equation.3">
                    <p:embed/>
                    <p:pic>
                      <p:nvPicPr>
                        <p:cNvPr id="84480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150" y="3371850"/>
                          <a:ext cx="30321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4803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4132263" y="4264025"/>
            <a:ext cx="327025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90" name="Equation" r:id="rId6" imgW="177569" imgH="215619" progId="Equation.3">
                    <p:embed/>
                  </p:oleObj>
                </mc:Choice>
                <mc:Fallback>
                  <p:oleObj name="Equation" r:id="rId6" imgW="177569" imgH="215619" progId="Equation.3">
                    <p:embed/>
                    <p:pic>
                      <p:nvPicPr>
                        <p:cNvPr id="84480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263" y="4264025"/>
                          <a:ext cx="327025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4804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154488" y="5145087"/>
            <a:ext cx="303212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91" name="Equation" r:id="rId8" imgW="165028" imgH="228501" progId="Equation.3">
                    <p:embed/>
                  </p:oleObj>
                </mc:Choice>
                <mc:Fallback>
                  <p:oleObj name="Equation" r:id="rId8" imgW="165028" imgH="228501" progId="Equation.3">
                    <p:embed/>
                    <p:pic>
                      <p:nvPicPr>
                        <p:cNvPr id="84480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488" y="5145087"/>
                          <a:ext cx="303212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44832" name="Straight Connector 78"/>
            <p:cNvCxnSpPr>
              <a:cxnSpLocks noChangeShapeType="1"/>
            </p:cNvCxnSpPr>
            <p:nvPr/>
          </p:nvCxnSpPr>
          <p:spPr bwMode="auto">
            <a:xfrm flipV="1">
              <a:off x="3268663" y="3240087"/>
              <a:ext cx="176212" cy="142875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44833" name="Straight Connector 82"/>
            <p:cNvCxnSpPr>
              <a:cxnSpLocks noChangeShapeType="1"/>
            </p:cNvCxnSpPr>
            <p:nvPr/>
          </p:nvCxnSpPr>
          <p:spPr bwMode="auto">
            <a:xfrm flipV="1">
              <a:off x="3309938" y="4121150"/>
              <a:ext cx="188912" cy="185737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cxnSp>
          <p:nvCxnSpPr>
            <p:cNvPr id="844834" name="Straight Connector 85"/>
            <p:cNvCxnSpPr>
              <a:cxnSpLocks noChangeShapeType="1"/>
            </p:cNvCxnSpPr>
            <p:nvPr/>
          </p:nvCxnSpPr>
          <p:spPr bwMode="auto">
            <a:xfrm flipV="1">
              <a:off x="3355975" y="5080000"/>
              <a:ext cx="209550" cy="176212"/>
            </a:xfrm>
            <a:prstGeom prst="line">
              <a:avLst/>
            </a:prstGeom>
            <a:noFill/>
            <a:ln w="25400" cap="sq" algn="ctr">
              <a:solidFill>
                <a:srgbClr val="000080"/>
              </a:solidFill>
              <a:round/>
              <a:headEnd type="none" w="sm" len="sm"/>
              <a:tailEnd type="none" w="lg" len="lg"/>
            </a:ln>
          </p:spPr>
        </p:cxnSp>
        <p:sp>
          <p:nvSpPr>
            <p:cNvPr id="844835" name="TextBox 89"/>
            <p:cNvSpPr txBox="1">
              <a:spLocks noChangeArrowheads="1"/>
            </p:cNvSpPr>
            <p:nvPr/>
          </p:nvSpPr>
          <p:spPr bwMode="auto">
            <a:xfrm>
              <a:off x="3344863" y="2919412"/>
              <a:ext cx="4921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</a:t>
              </a:r>
              <a:r>
                <a:rPr kumimoji="0" lang="en-US" sz="18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</a:t>
              </a:r>
              <a:endPara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4836" name="TextBox 90"/>
            <p:cNvSpPr txBox="1">
              <a:spLocks noChangeArrowheads="1"/>
            </p:cNvSpPr>
            <p:nvPr/>
          </p:nvSpPr>
          <p:spPr bwMode="auto">
            <a:xfrm>
              <a:off x="3421063" y="3810000"/>
              <a:ext cx="4921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</a:t>
              </a:r>
              <a:r>
                <a:rPr kumimoji="0" lang="en-US" sz="18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20</a:t>
              </a:r>
              <a:endPara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4837" name="TextBox 91"/>
            <p:cNvSpPr txBox="1">
              <a:spLocks noChangeArrowheads="1"/>
            </p:cNvSpPr>
            <p:nvPr/>
          </p:nvSpPr>
          <p:spPr bwMode="auto">
            <a:xfrm>
              <a:off x="1162050" y="4989512"/>
              <a:ext cx="4921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</a:t>
              </a:r>
              <a:r>
                <a:rPr kumimoji="0" lang="en-US" sz="18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1n</a:t>
              </a:r>
              <a:endPara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4838" name="TextBox 92"/>
            <p:cNvSpPr txBox="1">
              <a:spLocks noChangeArrowheads="1"/>
            </p:cNvSpPr>
            <p:nvPr/>
          </p:nvSpPr>
          <p:spPr bwMode="auto">
            <a:xfrm>
              <a:off x="1260475" y="3932237"/>
              <a:ext cx="49371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</a:t>
              </a:r>
              <a:r>
                <a:rPr kumimoji="0" lang="en-US" sz="18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12</a:t>
              </a:r>
              <a:endPara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4839" name="TextBox 93"/>
            <p:cNvSpPr txBox="1">
              <a:spLocks noChangeArrowheads="1"/>
            </p:cNvSpPr>
            <p:nvPr/>
          </p:nvSpPr>
          <p:spPr bwMode="auto">
            <a:xfrm>
              <a:off x="3475038" y="4813300"/>
              <a:ext cx="45878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</a:t>
              </a:r>
              <a:r>
                <a:rPr kumimoji="0" lang="en-US" sz="18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l0</a:t>
              </a:r>
              <a:endPara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4840" name="TextBox 94"/>
            <p:cNvSpPr txBox="1">
              <a:spLocks noChangeArrowheads="1"/>
            </p:cNvSpPr>
            <p:nvPr/>
          </p:nvSpPr>
          <p:spPr bwMode="auto">
            <a:xfrm>
              <a:off x="1735138" y="3116262"/>
              <a:ext cx="4810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</a:t>
              </a:r>
              <a:r>
                <a:rPr kumimoji="0" lang="en-US" sz="18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11</a:t>
              </a:r>
              <a:endPara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44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402450"/>
              </p:ext>
            </p:extLst>
          </p:nvPr>
        </p:nvGraphicFramePr>
        <p:xfrm>
          <a:off x="5184354" y="2739879"/>
          <a:ext cx="3368675" cy="289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92" name="Equation" r:id="rId10" imgW="2057400" imgH="1777680" progId="Equation.DSMT4">
                  <p:embed/>
                </p:oleObj>
              </mc:Choice>
              <mc:Fallback>
                <p:oleObj name="Equation" r:id="rId10" imgW="2057400" imgH="1777680" progId="Equation.DSMT4">
                  <p:embed/>
                  <p:pic>
                    <p:nvPicPr>
                      <p:cNvPr id="844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354" y="2739879"/>
                        <a:ext cx="3368675" cy="28913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4">
            <a:extLst>
              <a:ext uri="{FF2B5EF4-FFF2-40B4-BE49-F238E27FC236}">
                <a16:creationId xmlns:a16="http://schemas.microsoft.com/office/drawing/2014/main" id="{0574C149-F11C-4E46-9411-0F2B00A87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517" y="1133422"/>
            <a:ext cx="5710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Least Mean Square (LMS)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1E3D6-33CB-4FA5-B530-890878B5CD7A}"/>
              </a:ext>
            </a:extLst>
          </p:cNvPr>
          <p:cNvSpPr txBox="1"/>
          <p:nvPr/>
        </p:nvSpPr>
        <p:spPr>
          <a:xfrm>
            <a:off x="1091160" y="1944821"/>
            <a:ext cx="3690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Consider a single layer of neurons</a:t>
            </a:r>
          </a:p>
        </p:txBody>
      </p:sp>
      <p:graphicFrame>
        <p:nvGraphicFramePr>
          <p:cNvPr id="43" name="Object 5">
            <a:extLst>
              <a:ext uri="{FF2B5EF4-FFF2-40B4-BE49-F238E27FC236}">
                <a16:creationId xmlns:a16="http://schemas.microsoft.com/office/drawing/2014/main" id="{F0E396D5-DB40-4CB2-BADC-23C405219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07829"/>
              </p:ext>
            </p:extLst>
          </p:nvPr>
        </p:nvGraphicFramePr>
        <p:xfrm>
          <a:off x="5175704" y="2168753"/>
          <a:ext cx="23923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93" name="Equation" r:id="rId12" imgW="1460160" imgH="279360" progId="Equation.DSMT4">
                  <p:embed/>
                </p:oleObj>
              </mc:Choice>
              <mc:Fallback>
                <p:oleObj name="Equation" r:id="rId12" imgW="1460160" imgH="279360" progId="Equation.DSMT4">
                  <p:embed/>
                  <p:pic>
                    <p:nvPicPr>
                      <p:cNvPr id="43" name="Object 5">
                        <a:extLst>
                          <a:ext uri="{FF2B5EF4-FFF2-40B4-BE49-F238E27FC236}">
                            <a16:creationId xmlns:a16="http://schemas.microsoft.com/office/drawing/2014/main" id="{F0E396D5-DB40-4CB2-BADC-23C4052196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704" y="2168753"/>
                        <a:ext cx="2392363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89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4968875" y="1487488"/>
            <a:ext cx="3811588" cy="2103437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28421" name="Object 5"/>
          <p:cNvGraphicFramePr>
            <a:graphicFrameLocks noChangeAspect="1"/>
          </p:cNvGraphicFramePr>
          <p:nvPr>
            <p:extLst/>
          </p:nvPr>
        </p:nvGraphicFramePr>
        <p:xfrm>
          <a:off x="465138" y="925513"/>
          <a:ext cx="41687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90" name="Equation" r:id="rId4" imgW="2717640" imgH="482400" progId="Equation.DSMT4">
                  <p:embed/>
                </p:oleObj>
              </mc:Choice>
              <mc:Fallback>
                <p:oleObj name="Equation" r:id="rId4" imgW="2717640" imgH="482400" progId="Equation.DSMT4">
                  <p:embed/>
                  <p:pic>
                    <p:nvPicPr>
                      <p:cNvPr id="828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925513"/>
                        <a:ext cx="4168775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2" name="Object 6"/>
          <p:cNvGraphicFramePr>
            <a:graphicFrameLocks noChangeAspect="1"/>
          </p:cNvGraphicFramePr>
          <p:nvPr>
            <p:extLst/>
          </p:nvPr>
        </p:nvGraphicFramePr>
        <p:xfrm>
          <a:off x="488950" y="2201863"/>
          <a:ext cx="38385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91" name="Equation" r:id="rId6" imgW="2489040" imgH="380880" progId="Equation.DSMT4">
                  <p:embed/>
                </p:oleObj>
              </mc:Choice>
              <mc:Fallback>
                <p:oleObj name="Equation" r:id="rId6" imgW="2489040" imgH="380880" progId="Equation.DSMT4">
                  <p:embed/>
                  <p:pic>
                    <p:nvPicPr>
                      <p:cNvPr id="828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201863"/>
                        <a:ext cx="383857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467780"/>
              </p:ext>
            </p:extLst>
          </p:nvPr>
        </p:nvGraphicFramePr>
        <p:xfrm>
          <a:off x="5102225" y="1619250"/>
          <a:ext cx="350202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92" name="Equation" r:id="rId8" imgW="2222500" imgH="1219200" progId="Equation.DSMT4">
                  <p:embed/>
                </p:oleObj>
              </mc:Choice>
              <mc:Fallback>
                <p:oleObj name="Equation" r:id="rId8" imgW="2222500" imgH="1219200" progId="Equation.DSMT4">
                  <p:embed/>
                  <p:pic>
                    <p:nvPicPr>
                      <p:cNvPr id="8284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1619250"/>
                        <a:ext cx="3502025" cy="192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4" name="Object 8"/>
          <p:cNvGraphicFramePr>
            <a:graphicFrameLocks noChangeAspect="1"/>
          </p:cNvGraphicFramePr>
          <p:nvPr/>
        </p:nvGraphicFramePr>
        <p:xfrm>
          <a:off x="538163" y="4205288"/>
          <a:ext cx="5802312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93" name="Equation" r:id="rId10" imgW="3911400" imgH="1625400" progId="Equation.DSMT4">
                  <p:embed/>
                </p:oleObj>
              </mc:Choice>
              <mc:Fallback>
                <p:oleObj name="Equation" r:id="rId10" imgW="3911400" imgH="1625400" progId="Equation.DSMT4">
                  <p:embed/>
                  <p:pic>
                    <p:nvPicPr>
                      <p:cNvPr id="8284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205288"/>
                        <a:ext cx="5802312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094538" y="2611438"/>
            <a:ext cx="1243012" cy="36830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bias weight</a:t>
            </a:r>
          </a:p>
        </p:txBody>
      </p:sp>
      <p:cxnSp>
        <p:nvCxnSpPr>
          <p:cNvPr id="828428" name="Straight Arrow Connector 20"/>
          <p:cNvCxnSpPr>
            <a:cxnSpLocks noChangeShapeType="1"/>
          </p:cNvCxnSpPr>
          <p:nvPr/>
        </p:nvCxnSpPr>
        <p:spPr bwMode="auto">
          <a:xfrm rot="10800000">
            <a:off x="6819900" y="2357438"/>
            <a:ext cx="285750" cy="254000"/>
          </a:xfrm>
          <a:prstGeom prst="straightConnector1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arrow" w="med" len="med"/>
          </a:ln>
        </p:spPr>
      </p:cxnSp>
      <p:sp>
        <p:nvSpPr>
          <p:cNvPr id="25" name="TextBox 24"/>
          <p:cNvSpPr txBox="1"/>
          <p:nvPr/>
        </p:nvSpPr>
        <p:spPr>
          <a:xfrm>
            <a:off x="3325813" y="1760538"/>
            <a:ext cx="614362" cy="369887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bias </a:t>
            </a:r>
          </a:p>
        </p:txBody>
      </p:sp>
      <p:cxnSp>
        <p:nvCxnSpPr>
          <p:cNvPr id="828430" name="Straight Arrow Connector 13"/>
          <p:cNvCxnSpPr>
            <a:cxnSpLocks noChangeShapeType="1"/>
            <a:stCxn id="25" idx="1"/>
          </p:cNvCxnSpPr>
          <p:nvPr/>
        </p:nvCxnSpPr>
        <p:spPr bwMode="auto">
          <a:xfrm rot="10800000">
            <a:off x="2176463" y="1646238"/>
            <a:ext cx="1149350" cy="300037"/>
          </a:xfrm>
          <a:prstGeom prst="straightConnector1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46207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46" name="Object 6"/>
          <p:cNvGraphicFramePr>
            <a:graphicFrameLocks noChangeAspect="1"/>
          </p:cNvGraphicFramePr>
          <p:nvPr/>
        </p:nvGraphicFramePr>
        <p:xfrm>
          <a:off x="625475" y="1004888"/>
          <a:ext cx="3473450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45" name="Equation" r:id="rId4" imgW="2273300" imgH="2578100" progId="Equation.DSMT4">
                  <p:embed/>
                </p:oleObj>
              </mc:Choice>
              <mc:Fallback>
                <p:oleObj name="Equation" r:id="rId4" imgW="2273300" imgH="2578100" progId="Equation.DSMT4">
                  <p:embed/>
                  <p:pic>
                    <p:nvPicPr>
                      <p:cNvPr id="829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004888"/>
                        <a:ext cx="3473450" cy="3938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53" name="TextBox 23"/>
          <p:cNvSpPr txBox="1">
            <a:spLocks noChangeArrowheads="1"/>
          </p:cNvSpPr>
          <p:nvPr/>
        </p:nvSpPr>
        <p:spPr bwMode="auto">
          <a:xfrm>
            <a:off x="5015380" y="925550"/>
            <a:ext cx="1323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Typical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f(u)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A55880-759A-43A4-91D5-7E7FEF257DDE}"/>
              </a:ext>
            </a:extLst>
          </p:cNvPr>
          <p:cNvGrpSpPr/>
          <p:nvPr/>
        </p:nvGrpSpPr>
        <p:grpSpPr>
          <a:xfrm>
            <a:off x="4772493" y="1654213"/>
            <a:ext cx="2235200" cy="3876572"/>
            <a:chOff x="5278102" y="1347788"/>
            <a:chExt cx="2235200" cy="5012140"/>
          </a:xfrm>
        </p:grpSpPr>
        <p:sp>
          <p:nvSpPr>
            <p:cNvPr id="829448" name="Line 31"/>
            <p:cNvSpPr>
              <a:spLocks noChangeShapeType="1"/>
            </p:cNvSpPr>
            <p:nvPr/>
          </p:nvSpPr>
          <p:spPr bwMode="auto">
            <a:xfrm>
              <a:off x="5278102" y="2389188"/>
              <a:ext cx="2235200" cy="12700"/>
            </a:xfrm>
            <a:prstGeom prst="line">
              <a:avLst/>
            </a:prstGeom>
            <a:noFill/>
            <a:ln w="25400" cap="sq">
              <a:solidFill>
                <a:srgbClr val="3366FF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9449" name="Line 32"/>
            <p:cNvSpPr>
              <a:spLocks noChangeShapeType="1"/>
            </p:cNvSpPr>
            <p:nvPr/>
          </p:nvSpPr>
          <p:spPr bwMode="auto">
            <a:xfrm>
              <a:off x="6319502" y="1347788"/>
              <a:ext cx="0" cy="1066800"/>
            </a:xfrm>
            <a:prstGeom prst="line">
              <a:avLst/>
            </a:prstGeom>
            <a:noFill/>
            <a:ln w="25400" cap="sq">
              <a:solidFill>
                <a:srgbClr val="3366FF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9450" name="Line 33"/>
            <p:cNvSpPr>
              <a:spLocks noChangeShapeType="1"/>
            </p:cNvSpPr>
            <p:nvPr/>
          </p:nvSpPr>
          <p:spPr bwMode="auto">
            <a:xfrm>
              <a:off x="5506702" y="2363788"/>
              <a:ext cx="800100" cy="0"/>
            </a:xfrm>
            <a:prstGeom prst="line">
              <a:avLst/>
            </a:prstGeom>
            <a:noFill/>
            <a:ln w="41275" cap="sq">
              <a:solidFill>
                <a:srgbClr val="FF00FF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9451" name="Line 34"/>
            <p:cNvSpPr>
              <a:spLocks noChangeShapeType="1"/>
            </p:cNvSpPr>
            <p:nvPr/>
          </p:nvSpPr>
          <p:spPr bwMode="auto">
            <a:xfrm>
              <a:off x="6319502" y="1627188"/>
              <a:ext cx="800100" cy="0"/>
            </a:xfrm>
            <a:prstGeom prst="line">
              <a:avLst/>
            </a:prstGeom>
            <a:noFill/>
            <a:ln w="41275" cap="sq">
              <a:solidFill>
                <a:srgbClr val="FF00FF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9452" name="Line 35"/>
            <p:cNvSpPr>
              <a:spLocks noChangeShapeType="1"/>
            </p:cNvSpPr>
            <p:nvPr/>
          </p:nvSpPr>
          <p:spPr bwMode="auto">
            <a:xfrm>
              <a:off x="6306802" y="1639888"/>
              <a:ext cx="12700" cy="711200"/>
            </a:xfrm>
            <a:prstGeom prst="line">
              <a:avLst/>
            </a:prstGeom>
            <a:noFill/>
            <a:ln w="41275" cap="sq">
              <a:solidFill>
                <a:srgbClr val="FF00FF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9454" name="TextBox 26"/>
            <p:cNvSpPr txBox="1">
              <a:spLocks noChangeArrowheads="1"/>
            </p:cNvSpPr>
            <p:nvPr/>
          </p:nvSpPr>
          <p:spPr bwMode="auto">
            <a:xfrm>
              <a:off x="5563852" y="1697038"/>
              <a:ext cx="575799" cy="477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f(u)</a:t>
              </a:r>
            </a:p>
          </p:txBody>
        </p:sp>
        <p:sp>
          <p:nvSpPr>
            <p:cNvPr id="829455" name="TextBox 27"/>
            <p:cNvSpPr txBox="1">
              <a:spLocks noChangeArrowheads="1"/>
            </p:cNvSpPr>
            <p:nvPr/>
          </p:nvSpPr>
          <p:spPr bwMode="auto">
            <a:xfrm>
              <a:off x="6960852" y="2400300"/>
              <a:ext cx="357790" cy="477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u</a:t>
              </a:r>
            </a:p>
          </p:txBody>
        </p:sp>
        <p:sp>
          <p:nvSpPr>
            <p:cNvPr id="25" name="Line 33">
              <a:extLst>
                <a:ext uri="{FF2B5EF4-FFF2-40B4-BE49-F238E27FC236}">
                  <a16:creationId xmlns:a16="http://schemas.microsoft.com/office/drawing/2014/main" id="{8F8A108C-4FE0-41B3-BF4C-E8BA286E2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064" y="6359928"/>
              <a:ext cx="800100" cy="0"/>
            </a:xfrm>
            <a:prstGeom prst="line">
              <a:avLst/>
            </a:prstGeom>
            <a:noFill/>
            <a:ln w="41275" cap="sq">
              <a:solidFill>
                <a:srgbClr val="FF00FF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" name="Line 34">
              <a:extLst>
                <a:ext uri="{FF2B5EF4-FFF2-40B4-BE49-F238E27FC236}">
                  <a16:creationId xmlns:a16="http://schemas.microsoft.com/office/drawing/2014/main" id="{847E09E2-F8F3-4987-A31A-2C50855D6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16327" y="5507769"/>
              <a:ext cx="928687" cy="848288"/>
            </a:xfrm>
            <a:prstGeom prst="line">
              <a:avLst/>
            </a:prstGeom>
            <a:noFill/>
            <a:ln w="41275" cap="sq">
              <a:solidFill>
                <a:srgbClr val="FF00FF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02C84E9-55C6-4284-AB9C-09EBDDE039E8}"/>
              </a:ext>
            </a:extLst>
          </p:cNvPr>
          <p:cNvGrpSpPr/>
          <p:nvPr/>
        </p:nvGrpSpPr>
        <p:grpSpPr>
          <a:xfrm>
            <a:off x="4772493" y="3117009"/>
            <a:ext cx="2235200" cy="1125956"/>
            <a:chOff x="5287627" y="3340100"/>
            <a:chExt cx="2235200" cy="1467056"/>
          </a:xfrm>
        </p:grpSpPr>
        <p:sp>
          <p:nvSpPr>
            <p:cNvPr id="829456" name="Line 31"/>
            <p:cNvSpPr>
              <a:spLocks noChangeShapeType="1"/>
            </p:cNvSpPr>
            <p:nvPr/>
          </p:nvSpPr>
          <p:spPr bwMode="auto">
            <a:xfrm>
              <a:off x="5287627" y="4381500"/>
              <a:ext cx="2235200" cy="12700"/>
            </a:xfrm>
            <a:prstGeom prst="line">
              <a:avLst/>
            </a:prstGeom>
            <a:noFill/>
            <a:ln w="25400" cap="sq">
              <a:solidFill>
                <a:srgbClr val="3366FF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9457" name="Line 32"/>
            <p:cNvSpPr>
              <a:spLocks noChangeShapeType="1"/>
            </p:cNvSpPr>
            <p:nvPr/>
          </p:nvSpPr>
          <p:spPr bwMode="auto">
            <a:xfrm flipH="1">
              <a:off x="6325852" y="3340100"/>
              <a:ext cx="3175" cy="1057275"/>
            </a:xfrm>
            <a:prstGeom prst="line">
              <a:avLst/>
            </a:prstGeom>
            <a:noFill/>
            <a:ln w="25400" cap="sq">
              <a:solidFill>
                <a:srgbClr val="3366FF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9458" name="Freeform 31"/>
            <p:cNvSpPr>
              <a:spLocks/>
            </p:cNvSpPr>
            <p:nvPr/>
          </p:nvSpPr>
          <p:spPr bwMode="auto">
            <a:xfrm>
              <a:off x="5333664" y="3530600"/>
              <a:ext cx="2049463" cy="801688"/>
            </a:xfrm>
            <a:custGeom>
              <a:avLst/>
              <a:gdLst>
                <a:gd name="T0" fmla="*/ 0 w 2049137"/>
                <a:gd name="T1" fmla="*/ 789541 h 800558"/>
                <a:gd name="T2" fmla="*/ 484742 w 2049137"/>
                <a:gd name="T3" fmla="*/ 789541 h 800558"/>
                <a:gd name="T4" fmla="*/ 727113 w 2049137"/>
                <a:gd name="T5" fmla="*/ 723440 h 800558"/>
                <a:gd name="T6" fmla="*/ 1013552 w 2049137"/>
                <a:gd name="T7" fmla="*/ 492086 h 800558"/>
                <a:gd name="T8" fmla="*/ 1322024 w 2049137"/>
                <a:gd name="T9" fmla="*/ 117512 h 800558"/>
                <a:gd name="T10" fmla="*/ 1322024 w 2049137"/>
                <a:gd name="T11" fmla="*/ 117512 h 800558"/>
                <a:gd name="T12" fmla="*/ 1476260 w 2049137"/>
                <a:gd name="T13" fmla="*/ 18361 h 800558"/>
                <a:gd name="T14" fmla="*/ 2049137 w 2049137"/>
                <a:gd name="T15" fmla="*/ 7344 h 8005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49137" h="800558">
                  <a:moveTo>
                    <a:pt x="0" y="789541"/>
                  </a:moveTo>
                  <a:cubicBezTo>
                    <a:pt x="181778" y="795049"/>
                    <a:pt x="363557" y="800558"/>
                    <a:pt x="484742" y="789541"/>
                  </a:cubicBezTo>
                  <a:cubicBezTo>
                    <a:pt x="605928" y="778524"/>
                    <a:pt x="638978" y="773016"/>
                    <a:pt x="727113" y="723440"/>
                  </a:cubicBezTo>
                  <a:cubicBezTo>
                    <a:pt x="815248" y="673864"/>
                    <a:pt x="914400" y="593074"/>
                    <a:pt x="1013552" y="492086"/>
                  </a:cubicBezTo>
                  <a:cubicBezTo>
                    <a:pt x="1112704" y="391098"/>
                    <a:pt x="1322024" y="117512"/>
                    <a:pt x="1322024" y="117512"/>
                  </a:cubicBezTo>
                  <a:cubicBezTo>
                    <a:pt x="1347730" y="100987"/>
                    <a:pt x="1355075" y="36722"/>
                    <a:pt x="1476260" y="18361"/>
                  </a:cubicBezTo>
                  <a:cubicBezTo>
                    <a:pt x="1597446" y="0"/>
                    <a:pt x="1823291" y="3672"/>
                    <a:pt x="2049137" y="7344"/>
                  </a:cubicBezTo>
                </a:path>
              </a:pathLst>
            </a:custGeom>
            <a:noFill/>
            <a:ln w="44450" cap="sq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9459" name="TextBox 32"/>
            <p:cNvSpPr txBox="1">
              <a:spLocks noChangeArrowheads="1"/>
            </p:cNvSpPr>
            <p:nvPr/>
          </p:nvSpPr>
          <p:spPr bwMode="auto">
            <a:xfrm>
              <a:off x="5495589" y="3622674"/>
              <a:ext cx="575799" cy="481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f(u)</a:t>
              </a:r>
            </a:p>
          </p:txBody>
        </p:sp>
        <p:sp>
          <p:nvSpPr>
            <p:cNvPr id="829460" name="TextBox 33"/>
            <p:cNvSpPr txBox="1">
              <a:spLocks noChangeArrowheads="1"/>
            </p:cNvSpPr>
            <p:nvPr/>
          </p:nvSpPr>
          <p:spPr bwMode="auto">
            <a:xfrm>
              <a:off x="6970377" y="4325938"/>
              <a:ext cx="357790" cy="481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u</a:t>
              </a:r>
            </a:p>
          </p:txBody>
        </p:sp>
      </p:grpSp>
      <p:sp>
        <p:nvSpPr>
          <p:cNvPr id="829461" name="Rectangle 34"/>
          <p:cNvSpPr>
            <a:spLocks noChangeArrowheads="1"/>
          </p:cNvSpPr>
          <p:nvPr/>
        </p:nvSpPr>
        <p:spPr bwMode="auto">
          <a:xfrm>
            <a:off x="4453407" y="677899"/>
            <a:ext cx="4443167" cy="5502201"/>
          </a:xfrm>
          <a:prstGeom prst="rect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Line 31">
            <a:extLst>
              <a:ext uri="{FF2B5EF4-FFF2-40B4-BE49-F238E27FC236}">
                <a16:creationId xmlns:a16="http://schemas.microsoft.com/office/drawing/2014/main" id="{430152EF-FE75-4E6B-A655-656219405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493" y="5549726"/>
            <a:ext cx="2235200" cy="9747"/>
          </a:xfrm>
          <a:prstGeom prst="line">
            <a:avLst/>
          </a:prstGeom>
          <a:noFill/>
          <a:ln w="25400" cap="sq">
            <a:solidFill>
              <a:srgbClr val="3366FF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Line 32">
            <a:extLst>
              <a:ext uri="{FF2B5EF4-FFF2-40B4-BE49-F238E27FC236}">
                <a16:creationId xmlns:a16="http://schemas.microsoft.com/office/drawing/2014/main" id="{80B54A2C-561E-4976-9EE6-2A0378859A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0718" y="4750458"/>
            <a:ext cx="3175" cy="811452"/>
          </a:xfrm>
          <a:prstGeom prst="line">
            <a:avLst/>
          </a:prstGeom>
          <a:noFill/>
          <a:ln w="25400" cap="sq">
            <a:solidFill>
              <a:srgbClr val="3366FF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88283547-3FAD-41E4-981C-0E734840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455" y="4967332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f(u)</a:t>
            </a:r>
          </a:p>
        </p:txBody>
      </p:sp>
      <p:sp>
        <p:nvSpPr>
          <p:cNvPr id="24" name="TextBox 33">
            <a:extLst>
              <a:ext uri="{FF2B5EF4-FFF2-40B4-BE49-F238E27FC236}">
                <a16:creationId xmlns:a16="http://schemas.microsoft.com/office/drawing/2014/main" id="{7E7E4E54-799B-4614-A56E-5CFED97AB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243" y="5507082"/>
            <a:ext cx="357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E6CFA-46C2-451E-A9BF-905181CEA246}"/>
              </a:ext>
            </a:extLst>
          </p:cNvPr>
          <p:cNvSpPr txBox="1"/>
          <p:nvPr/>
        </p:nvSpPr>
        <p:spPr>
          <a:xfrm>
            <a:off x="7174379" y="1924336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BBC209-EBDE-40F3-872D-0C4639D5FE95}"/>
              </a:ext>
            </a:extLst>
          </p:cNvPr>
          <p:cNvSpPr txBox="1"/>
          <p:nvPr/>
        </p:nvSpPr>
        <p:spPr>
          <a:xfrm>
            <a:off x="7188456" y="3333883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Sigmoid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6F9041-D33B-46A0-AE6C-9D182B73AE48}"/>
              </a:ext>
            </a:extLst>
          </p:cNvPr>
          <p:cNvSpPr txBox="1"/>
          <p:nvPr/>
        </p:nvSpPr>
        <p:spPr>
          <a:xfrm>
            <a:off x="7351160" y="4943475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94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 bwMode="auto">
          <a:xfrm>
            <a:off x="760413" y="4914483"/>
            <a:ext cx="2016125" cy="1443037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07988" y="981075"/>
            <a:ext cx="3128962" cy="738188"/>
          </a:xfrm>
          <a:prstGeom prst="rect">
            <a:avLst/>
          </a:prstGeom>
          <a:solidFill>
            <a:srgbClr val="66FFFF"/>
          </a:solidFill>
          <a:ln w="25400" cap="sq" cmpd="sng" algn="ctr">
            <a:solidFill>
              <a:srgbClr val="FFFFFF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45826" name="Object 2"/>
          <p:cNvGraphicFramePr>
            <a:graphicFrameLocks noChangeAspect="1"/>
          </p:cNvGraphicFramePr>
          <p:nvPr>
            <p:extLst/>
          </p:nvPr>
        </p:nvGraphicFramePr>
        <p:xfrm>
          <a:off x="449263" y="1041400"/>
          <a:ext cx="3025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61" name="Equation" r:id="rId4" imgW="2019240" imgH="406080" progId="Equation.DSMT4">
                  <p:embed/>
                </p:oleObj>
              </mc:Choice>
              <mc:Fallback>
                <p:oleObj name="Equation" r:id="rId4" imgW="2019240" imgH="406080" progId="Equation.DSMT4">
                  <p:embed/>
                  <p:pic>
                    <p:nvPicPr>
                      <p:cNvPr id="8458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1041400"/>
                        <a:ext cx="30257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27" name="Object 3"/>
          <p:cNvGraphicFramePr>
            <a:graphicFrameLocks noChangeAspect="1"/>
          </p:cNvGraphicFramePr>
          <p:nvPr>
            <p:extLst/>
          </p:nvPr>
        </p:nvGraphicFramePr>
        <p:xfrm>
          <a:off x="868363" y="2184400"/>
          <a:ext cx="1362075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62" name="Equation" r:id="rId6" imgW="901440" imgH="1625400" progId="Equation.DSMT4">
                  <p:embed/>
                </p:oleObj>
              </mc:Choice>
              <mc:Fallback>
                <p:oleObj name="Equation" r:id="rId6" imgW="901440" imgH="1625400" progId="Equation.DSMT4">
                  <p:embed/>
                  <p:pic>
                    <p:nvPicPr>
                      <p:cNvPr id="845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184400"/>
                        <a:ext cx="1362075" cy="233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28" name="Object 4"/>
          <p:cNvGraphicFramePr>
            <a:graphicFrameLocks noChangeAspect="1"/>
          </p:cNvGraphicFramePr>
          <p:nvPr>
            <p:extLst/>
          </p:nvPr>
        </p:nvGraphicFramePr>
        <p:xfrm>
          <a:off x="833438" y="5076825"/>
          <a:ext cx="18986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63" name="Equation" r:id="rId8" imgW="1104840" imgH="698400" progId="Equation.DSMT4">
                  <p:embed/>
                </p:oleObj>
              </mc:Choice>
              <mc:Fallback>
                <p:oleObj name="Equation" r:id="rId8" imgW="1104840" imgH="698400" progId="Equation.DSMT4">
                  <p:embed/>
                  <p:pic>
                    <p:nvPicPr>
                      <p:cNvPr id="845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5076825"/>
                        <a:ext cx="1898650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29" name="Object 5"/>
          <p:cNvGraphicFramePr>
            <a:graphicFrameLocks noChangeAspect="1"/>
          </p:cNvGraphicFramePr>
          <p:nvPr>
            <p:extLst/>
          </p:nvPr>
        </p:nvGraphicFramePr>
        <p:xfrm>
          <a:off x="4106863" y="1905000"/>
          <a:ext cx="1920875" cy="29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64" name="Equation" r:id="rId10" imgW="1257120" imgH="1955520" progId="Equation.DSMT4">
                  <p:embed/>
                </p:oleObj>
              </mc:Choice>
              <mc:Fallback>
                <p:oleObj name="Equation" r:id="rId10" imgW="1257120" imgH="1955520" progId="Equation.DSMT4">
                  <p:embed/>
                  <p:pic>
                    <p:nvPicPr>
                      <p:cNvPr id="845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1905000"/>
                        <a:ext cx="1920875" cy="298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5834" name="TextBox 64"/>
          <p:cNvSpPr txBox="1">
            <a:spLocks noChangeArrowheads="1"/>
          </p:cNvSpPr>
          <p:nvPr/>
        </p:nvSpPr>
        <p:spPr bwMode="auto">
          <a:xfrm>
            <a:off x="6753225" y="1839913"/>
            <a:ext cx="1873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index of units.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1, . . . 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45835" name="TextBox 71"/>
          <p:cNvSpPr txBox="1">
            <a:spLocks noChangeArrowheads="1"/>
          </p:cNvSpPr>
          <p:nvPr/>
        </p:nvSpPr>
        <p:spPr bwMode="auto">
          <a:xfrm>
            <a:off x="7018338" y="3294063"/>
            <a:ext cx="1447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derivatives</a:t>
            </a:r>
          </a:p>
        </p:txBody>
      </p:sp>
      <p:graphicFrame>
        <p:nvGraphicFramePr>
          <p:cNvPr id="845830" name="Object 6"/>
          <p:cNvGraphicFramePr>
            <a:graphicFrameLocks noChangeAspect="1"/>
          </p:cNvGraphicFramePr>
          <p:nvPr/>
        </p:nvGraphicFramePr>
        <p:xfrm>
          <a:off x="6438900" y="4481513"/>
          <a:ext cx="21732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65" name="Equation" r:id="rId12" imgW="1422400" imgH="254000" progId="Equation.3">
                  <p:embed/>
                </p:oleObj>
              </mc:Choice>
              <mc:Fallback>
                <p:oleObj name="Equation" r:id="rId12" imgW="1422400" imgH="254000" progId="Equation.3">
                  <p:embed/>
                  <p:pic>
                    <p:nvPicPr>
                      <p:cNvPr id="845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4481513"/>
                        <a:ext cx="217328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038597" y="860146"/>
            <a:ext cx="18107" cy="53429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521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6850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62" name="Equation" r:id="rId4" imgW="391303" imgH="739129" progId="Equation.3">
                  <p:embed/>
                </p:oleObj>
              </mc:Choice>
              <mc:Fallback>
                <p:oleObj name="Equation" r:id="rId4" imgW="391303" imgH="739129" progId="Equation.3">
                  <p:embed/>
                  <p:pic>
                    <p:nvPicPr>
                      <p:cNvPr id="846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1" name="Object 3"/>
          <p:cNvGraphicFramePr>
            <a:graphicFrameLocks noChangeAspect="1"/>
          </p:cNvGraphicFramePr>
          <p:nvPr>
            <p:extLst/>
          </p:nvPr>
        </p:nvGraphicFramePr>
        <p:xfrm>
          <a:off x="439738" y="1382713"/>
          <a:ext cx="2878137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63" name="Equation" r:id="rId6" imgW="1828800" imgH="2679480" progId="Equation.DSMT4">
                  <p:embed/>
                </p:oleObj>
              </mc:Choice>
              <mc:Fallback>
                <p:oleObj name="Equation" r:id="rId6" imgW="1828800" imgH="2679480" progId="Equation.DSMT4">
                  <p:embed/>
                  <p:pic>
                    <p:nvPicPr>
                      <p:cNvPr id="846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1382713"/>
                        <a:ext cx="2878137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6855" name="Straight Arrow Connector 14"/>
          <p:cNvCxnSpPr>
            <a:cxnSpLocks noChangeShapeType="1"/>
          </p:cNvCxnSpPr>
          <p:nvPr/>
        </p:nvCxnSpPr>
        <p:spPr bwMode="auto">
          <a:xfrm flipH="1">
            <a:off x="1752600" y="4952152"/>
            <a:ext cx="1" cy="312738"/>
          </a:xfrm>
          <a:prstGeom prst="straightConnector1">
            <a:avLst/>
          </a:prstGeom>
          <a:noFill/>
          <a:ln w="25400" cap="sq" algn="ctr">
            <a:solidFill>
              <a:srgbClr val="000080"/>
            </a:solidFill>
            <a:round/>
            <a:headEnd type="arrow" w="med" len="med"/>
            <a:tailEnd type="arrow" w="med" len="med"/>
          </a:ln>
        </p:spPr>
      </p:cxnSp>
      <p:graphicFrame>
        <p:nvGraphicFramePr>
          <p:cNvPr id="846852" name="Object 4"/>
          <p:cNvGraphicFramePr>
            <a:graphicFrameLocks noChangeAspect="1"/>
          </p:cNvGraphicFramePr>
          <p:nvPr>
            <p:extLst/>
          </p:nvPr>
        </p:nvGraphicFramePr>
        <p:xfrm>
          <a:off x="4505325" y="1498600"/>
          <a:ext cx="27987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64" name="Equation" r:id="rId8" imgW="1752480" imgH="850680" progId="Equation.DSMT4">
                  <p:embed/>
                </p:oleObj>
              </mc:Choice>
              <mc:Fallback>
                <p:oleObj name="Equation" r:id="rId8" imgW="1752480" imgH="850680" progId="Equation.DSMT4">
                  <p:embed/>
                  <p:pic>
                    <p:nvPicPr>
                      <p:cNvPr id="846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1498600"/>
                        <a:ext cx="2798763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3" name="Object 5"/>
          <p:cNvGraphicFramePr>
            <a:graphicFrameLocks noChangeAspect="1"/>
          </p:cNvGraphicFramePr>
          <p:nvPr>
            <p:extLst/>
          </p:nvPr>
        </p:nvGraphicFramePr>
        <p:xfrm>
          <a:off x="4330700" y="4311650"/>
          <a:ext cx="33655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65" name="Equation" r:id="rId10" imgW="1701720" imgH="279360" progId="Equation.DSMT4">
                  <p:embed/>
                </p:oleObj>
              </mc:Choice>
              <mc:Fallback>
                <p:oleObj name="Equation" r:id="rId10" imgW="1701720" imgH="279360" progId="Equation.DSMT4">
                  <p:embed/>
                  <p:pic>
                    <p:nvPicPr>
                      <p:cNvPr id="846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311650"/>
                        <a:ext cx="33655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58" name="Rectangle 19"/>
          <p:cNvSpPr>
            <a:spLocks noChangeArrowheads="1"/>
          </p:cNvSpPr>
          <p:nvPr/>
        </p:nvSpPr>
        <p:spPr bwMode="auto">
          <a:xfrm>
            <a:off x="4429125" y="1333501"/>
            <a:ext cx="3160713" cy="1638300"/>
          </a:xfrm>
          <a:prstGeom prst="rect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6859" name="Rectangle 20"/>
          <p:cNvSpPr>
            <a:spLocks noChangeArrowheads="1"/>
          </p:cNvSpPr>
          <p:nvPr/>
        </p:nvSpPr>
        <p:spPr bwMode="auto">
          <a:xfrm>
            <a:off x="4384675" y="4219575"/>
            <a:ext cx="3294063" cy="727075"/>
          </a:xfrm>
          <a:prstGeom prst="rect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130961" y="830560"/>
            <a:ext cx="18107" cy="53429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4">
            <a:extLst>
              <a:ext uri="{FF2B5EF4-FFF2-40B4-BE49-F238E27FC236}">
                <a16:creationId xmlns:a16="http://schemas.microsoft.com/office/drawing/2014/main" id="{21D16F71-2E88-4E7E-8397-9BE0A270D60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2200" y="4936633"/>
            <a:ext cx="1" cy="312738"/>
          </a:xfrm>
          <a:prstGeom prst="straightConnector1">
            <a:avLst/>
          </a:prstGeom>
          <a:noFill/>
          <a:ln w="25400" cap="sq" algn="ctr">
            <a:solidFill>
              <a:srgbClr val="00008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4" name="Straight Arrow Connector 14">
            <a:extLst>
              <a:ext uri="{FF2B5EF4-FFF2-40B4-BE49-F238E27FC236}">
                <a16:creationId xmlns:a16="http://schemas.microsoft.com/office/drawing/2014/main" id="{2F5F7AB3-78E1-437F-A41F-69F99EA2769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48000" y="4946650"/>
            <a:ext cx="1" cy="312738"/>
          </a:xfrm>
          <a:prstGeom prst="straightConnector1">
            <a:avLst/>
          </a:prstGeom>
          <a:noFill/>
          <a:ln w="25400" cap="sq" algn="ctr">
            <a:solidFill>
              <a:srgbClr val="000080"/>
            </a:solidFill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205554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9" name="Rectangle 20"/>
          <p:cNvSpPr>
            <a:spLocks noChangeArrowheads="1"/>
          </p:cNvSpPr>
          <p:nvPr/>
        </p:nvSpPr>
        <p:spPr bwMode="auto">
          <a:xfrm>
            <a:off x="4310092" y="4219575"/>
            <a:ext cx="3462307" cy="727075"/>
          </a:xfrm>
          <a:prstGeom prst="rect">
            <a:avLst/>
          </a:prstGeom>
          <a:solidFill>
            <a:srgbClr val="66FFFF"/>
          </a:solidFill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6858" name="Rectangle 19"/>
          <p:cNvSpPr>
            <a:spLocks noChangeArrowheads="1"/>
          </p:cNvSpPr>
          <p:nvPr/>
        </p:nvSpPr>
        <p:spPr bwMode="auto">
          <a:xfrm>
            <a:off x="4429125" y="1333501"/>
            <a:ext cx="3160713" cy="1638300"/>
          </a:xfrm>
          <a:prstGeom prst="rect">
            <a:avLst/>
          </a:prstGeom>
          <a:solidFill>
            <a:srgbClr val="66FFFF"/>
          </a:solidFill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46850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86" name="Equation" r:id="rId4" imgW="391303" imgH="739129" progId="Equation.3">
                  <p:embed/>
                </p:oleObj>
              </mc:Choice>
              <mc:Fallback>
                <p:oleObj name="Equation" r:id="rId4" imgW="391303" imgH="739129" progId="Equation.3">
                  <p:embed/>
                  <p:pic>
                    <p:nvPicPr>
                      <p:cNvPr id="846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1" name="Object 3"/>
          <p:cNvGraphicFramePr>
            <a:graphicFrameLocks noChangeAspect="1"/>
          </p:cNvGraphicFramePr>
          <p:nvPr/>
        </p:nvGraphicFramePr>
        <p:xfrm>
          <a:off x="439738" y="1382713"/>
          <a:ext cx="2878137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87" name="Equation" r:id="rId6" imgW="1828800" imgH="2679480" progId="Equation.DSMT4">
                  <p:embed/>
                </p:oleObj>
              </mc:Choice>
              <mc:Fallback>
                <p:oleObj name="Equation" r:id="rId6" imgW="1828800" imgH="2679480" progId="Equation.DSMT4">
                  <p:embed/>
                  <p:pic>
                    <p:nvPicPr>
                      <p:cNvPr id="846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1382713"/>
                        <a:ext cx="2878137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2" name="Object 4"/>
          <p:cNvGraphicFramePr>
            <a:graphicFrameLocks noChangeAspect="1"/>
          </p:cNvGraphicFramePr>
          <p:nvPr/>
        </p:nvGraphicFramePr>
        <p:xfrm>
          <a:off x="4505325" y="1498600"/>
          <a:ext cx="27987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88" name="Equation" r:id="rId8" imgW="1752480" imgH="850680" progId="Equation.DSMT4">
                  <p:embed/>
                </p:oleObj>
              </mc:Choice>
              <mc:Fallback>
                <p:oleObj name="Equation" r:id="rId8" imgW="1752480" imgH="850680" progId="Equation.DSMT4">
                  <p:embed/>
                  <p:pic>
                    <p:nvPicPr>
                      <p:cNvPr id="846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1498600"/>
                        <a:ext cx="2798763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3" name="Object 5"/>
          <p:cNvGraphicFramePr>
            <a:graphicFrameLocks noChangeAspect="1"/>
          </p:cNvGraphicFramePr>
          <p:nvPr/>
        </p:nvGraphicFramePr>
        <p:xfrm>
          <a:off x="4330700" y="4311650"/>
          <a:ext cx="33655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89" name="Equation" r:id="rId10" imgW="1701720" imgH="279360" progId="Equation.DSMT4">
                  <p:embed/>
                </p:oleObj>
              </mc:Choice>
              <mc:Fallback>
                <p:oleObj name="Equation" r:id="rId10" imgW="1701720" imgH="279360" progId="Equation.DSMT4">
                  <p:embed/>
                  <p:pic>
                    <p:nvPicPr>
                      <p:cNvPr id="846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311650"/>
                        <a:ext cx="33655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130961" y="830560"/>
            <a:ext cx="18107" cy="53429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D2DD3D-76EF-4215-92E0-86B4E2EBC5EC}"/>
              </a:ext>
            </a:extLst>
          </p:cNvPr>
          <p:cNvSpPr/>
          <p:nvPr/>
        </p:nvSpPr>
        <p:spPr bwMode="auto">
          <a:xfrm>
            <a:off x="1179709" y="4261395"/>
            <a:ext cx="1016928" cy="713067"/>
          </a:xfrm>
          <a:prstGeom prst="roundRect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B5DE45C-1625-4410-9A70-44752BF6077C}"/>
              </a:ext>
            </a:extLst>
          </p:cNvPr>
          <p:cNvSpPr/>
          <p:nvPr/>
        </p:nvSpPr>
        <p:spPr bwMode="auto">
          <a:xfrm flipH="1">
            <a:off x="770819" y="4933512"/>
            <a:ext cx="833151" cy="2076824"/>
          </a:xfrm>
          <a:prstGeom prst="arc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35431-C4F8-4178-86E4-C247E4F655C8}"/>
              </a:ext>
            </a:extLst>
          </p:cNvPr>
          <p:cNvSpPr txBox="1"/>
          <p:nvPr/>
        </p:nvSpPr>
        <p:spPr>
          <a:xfrm>
            <a:off x="439738" y="5881102"/>
            <a:ext cx="701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Note that the error terms are dissociated from others, so we can use any differentiable error metric without changing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618991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8" name="Rectangle 19"/>
          <p:cNvSpPr>
            <a:spLocks noChangeArrowheads="1"/>
          </p:cNvSpPr>
          <p:nvPr/>
        </p:nvSpPr>
        <p:spPr bwMode="auto">
          <a:xfrm>
            <a:off x="4429125" y="1333501"/>
            <a:ext cx="3160713" cy="1638300"/>
          </a:xfrm>
          <a:prstGeom prst="rect">
            <a:avLst/>
          </a:prstGeom>
          <a:solidFill>
            <a:srgbClr val="66FFFF"/>
          </a:solidFill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6859" name="Rectangle 20"/>
          <p:cNvSpPr>
            <a:spLocks noChangeArrowheads="1"/>
          </p:cNvSpPr>
          <p:nvPr/>
        </p:nvSpPr>
        <p:spPr bwMode="auto">
          <a:xfrm>
            <a:off x="4384675" y="4219575"/>
            <a:ext cx="3294063" cy="727075"/>
          </a:xfrm>
          <a:prstGeom prst="rect">
            <a:avLst/>
          </a:prstGeom>
          <a:solidFill>
            <a:srgbClr val="66FFFF"/>
          </a:solidFill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46850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10" name="Equation" r:id="rId4" imgW="391303" imgH="739129" progId="Equation.3">
                  <p:embed/>
                </p:oleObj>
              </mc:Choice>
              <mc:Fallback>
                <p:oleObj name="Equation" r:id="rId4" imgW="391303" imgH="739129" progId="Equation.3">
                  <p:embed/>
                  <p:pic>
                    <p:nvPicPr>
                      <p:cNvPr id="846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1" name="Object 3"/>
          <p:cNvGraphicFramePr>
            <a:graphicFrameLocks noChangeAspect="1"/>
          </p:cNvGraphicFramePr>
          <p:nvPr/>
        </p:nvGraphicFramePr>
        <p:xfrm>
          <a:off x="439738" y="1382713"/>
          <a:ext cx="2878137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11" name="Equation" r:id="rId6" imgW="1828800" imgH="2679480" progId="Equation.DSMT4">
                  <p:embed/>
                </p:oleObj>
              </mc:Choice>
              <mc:Fallback>
                <p:oleObj name="Equation" r:id="rId6" imgW="1828800" imgH="2679480" progId="Equation.DSMT4">
                  <p:embed/>
                  <p:pic>
                    <p:nvPicPr>
                      <p:cNvPr id="846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1382713"/>
                        <a:ext cx="2878137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2" name="Object 4"/>
          <p:cNvGraphicFramePr>
            <a:graphicFrameLocks noChangeAspect="1"/>
          </p:cNvGraphicFramePr>
          <p:nvPr/>
        </p:nvGraphicFramePr>
        <p:xfrm>
          <a:off x="4505325" y="1498600"/>
          <a:ext cx="27987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12" name="Equation" r:id="rId8" imgW="1752480" imgH="850680" progId="Equation.DSMT4">
                  <p:embed/>
                </p:oleObj>
              </mc:Choice>
              <mc:Fallback>
                <p:oleObj name="Equation" r:id="rId8" imgW="1752480" imgH="850680" progId="Equation.DSMT4">
                  <p:embed/>
                  <p:pic>
                    <p:nvPicPr>
                      <p:cNvPr id="846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1498600"/>
                        <a:ext cx="2798763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3" name="Object 5"/>
          <p:cNvGraphicFramePr>
            <a:graphicFrameLocks noChangeAspect="1"/>
          </p:cNvGraphicFramePr>
          <p:nvPr/>
        </p:nvGraphicFramePr>
        <p:xfrm>
          <a:off x="4330700" y="4311650"/>
          <a:ext cx="33655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13" name="Equation" r:id="rId10" imgW="1701720" imgH="279360" progId="Equation.DSMT4">
                  <p:embed/>
                </p:oleObj>
              </mc:Choice>
              <mc:Fallback>
                <p:oleObj name="Equation" r:id="rId10" imgW="1701720" imgH="279360" progId="Equation.DSMT4">
                  <p:embed/>
                  <p:pic>
                    <p:nvPicPr>
                      <p:cNvPr id="846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311650"/>
                        <a:ext cx="33655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130961" y="830560"/>
            <a:ext cx="18107" cy="53429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F672BD-7335-4474-B069-5C39D9815110}"/>
              </a:ext>
            </a:extLst>
          </p:cNvPr>
          <p:cNvSpPr/>
          <p:nvPr/>
        </p:nvSpPr>
        <p:spPr bwMode="auto">
          <a:xfrm>
            <a:off x="2057399" y="5037986"/>
            <a:ext cx="725785" cy="584775"/>
          </a:xfrm>
          <a:prstGeom prst="roundRect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55655E-CD36-416E-90D4-AF6E4AD2727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740" y="5622761"/>
            <a:ext cx="320260" cy="265720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916274-0D70-47AE-8116-36410A5CFF5D}"/>
              </a:ext>
            </a:extLst>
          </p:cNvPr>
          <p:cNvSpPr txBox="1"/>
          <p:nvPr/>
        </p:nvSpPr>
        <p:spPr>
          <a:xfrm>
            <a:off x="2152633" y="5843569"/>
            <a:ext cx="5175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any activation function – as long as it is differentiable</a:t>
            </a:r>
          </a:p>
        </p:txBody>
      </p:sp>
    </p:spTree>
    <p:extLst>
      <p:ext uri="{BB962C8B-B14F-4D97-AF65-F5344CB8AC3E}">
        <p14:creationId xmlns:p14="http://schemas.microsoft.com/office/powerpoint/2010/main" val="300332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9" name="Rectangle 20"/>
          <p:cNvSpPr>
            <a:spLocks noChangeArrowheads="1"/>
          </p:cNvSpPr>
          <p:nvPr/>
        </p:nvSpPr>
        <p:spPr bwMode="auto">
          <a:xfrm>
            <a:off x="4330701" y="4219575"/>
            <a:ext cx="3474700" cy="727075"/>
          </a:xfrm>
          <a:prstGeom prst="rect">
            <a:avLst/>
          </a:prstGeom>
          <a:solidFill>
            <a:srgbClr val="66FFFF"/>
          </a:solidFill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6858" name="Rectangle 19"/>
          <p:cNvSpPr>
            <a:spLocks noChangeArrowheads="1"/>
          </p:cNvSpPr>
          <p:nvPr/>
        </p:nvSpPr>
        <p:spPr bwMode="auto">
          <a:xfrm>
            <a:off x="4429125" y="1333501"/>
            <a:ext cx="3160713" cy="1638300"/>
          </a:xfrm>
          <a:prstGeom prst="rect">
            <a:avLst/>
          </a:prstGeom>
          <a:solidFill>
            <a:srgbClr val="66FFFF"/>
          </a:solidFill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46850" name="Object 2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7" name="Equation" r:id="rId4" imgW="391303" imgH="739129" progId="Equation.3">
                  <p:embed/>
                </p:oleObj>
              </mc:Choice>
              <mc:Fallback>
                <p:oleObj name="Equation" r:id="rId4" imgW="391303" imgH="739129" progId="Equation.3">
                  <p:embed/>
                  <p:pic>
                    <p:nvPicPr>
                      <p:cNvPr id="846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1" name="Object 3"/>
          <p:cNvGraphicFramePr>
            <a:graphicFrameLocks noChangeAspect="1"/>
          </p:cNvGraphicFramePr>
          <p:nvPr/>
        </p:nvGraphicFramePr>
        <p:xfrm>
          <a:off x="439738" y="1382713"/>
          <a:ext cx="2878137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8" name="Equation" r:id="rId6" imgW="1828800" imgH="2679480" progId="Equation.DSMT4">
                  <p:embed/>
                </p:oleObj>
              </mc:Choice>
              <mc:Fallback>
                <p:oleObj name="Equation" r:id="rId6" imgW="1828800" imgH="2679480" progId="Equation.DSMT4">
                  <p:embed/>
                  <p:pic>
                    <p:nvPicPr>
                      <p:cNvPr id="846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1382713"/>
                        <a:ext cx="2878137" cy="421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2" name="Object 4"/>
          <p:cNvGraphicFramePr>
            <a:graphicFrameLocks noChangeAspect="1"/>
          </p:cNvGraphicFramePr>
          <p:nvPr/>
        </p:nvGraphicFramePr>
        <p:xfrm>
          <a:off x="4505325" y="1498600"/>
          <a:ext cx="27987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9" name="Equation" r:id="rId8" imgW="1752480" imgH="850680" progId="Equation.DSMT4">
                  <p:embed/>
                </p:oleObj>
              </mc:Choice>
              <mc:Fallback>
                <p:oleObj name="Equation" r:id="rId8" imgW="1752480" imgH="850680" progId="Equation.DSMT4">
                  <p:embed/>
                  <p:pic>
                    <p:nvPicPr>
                      <p:cNvPr id="846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1498600"/>
                        <a:ext cx="2798763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53" name="Object 5"/>
          <p:cNvGraphicFramePr>
            <a:graphicFrameLocks noChangeAspect="1"/>
          </p:cNvGraphicFramePr>
          <p:nvPr/>
        </p:nvGraphicFramePr>
        <p:xfrm>
          <a:off x="4330700" y="4311650"/>
          <a:ext cx="33655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0" name="Equation" r:id="rId10" imgW="1701720" imgH="279360" progId="Equation.DSMT4">
                  <p:embed/>
                </p:oleObj>
              </mc:Choice>
              <mc:Fallback>
                <p:oleObj name="Equation" r:id="rId10" imgW="1701720" imgH="279360" progId="Equation.DSMT4">
                  <p:embed/>
                  <p:pic>
                    <p:nvPicPr>
                      <p:cNvPr id="846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4311650"/>
                        <a:ext cx="33655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130961" y="830560"/>
            <a:ext cx="18107" cy="53429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1B0C77-087B-40ED-892F-FCBB8B6A868D}"/>
              </a:ext>
            </a:extLst>
          </p:cNvPr>
          <p:cNvSpPr/>
          <p:nvPr/>
        </p:nvSpPr>
        <p:spPr bwMode="auto">
          <a:xfrm>
            <a:off x="5378670" y="4290724"/>
            <a:ext cx="2268538" cy="584775"/>
          </a:xfrm>
          <a:prstGeom prst="roundRect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BA940B-F391-4AE6-9B31-B187DA225F32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8119" y="4875499"/>
            <a:ext cx="0" cy="512926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82B5E194-9E07-45A3-8DBE-640E7B02F6D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102350" y="5429250"/>
          <a:ext cx="8524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1" name="Equation" r:id="rId12" imgW="533160" imgH="203040" progId="Equation.DSMT4">
                  <p:embed/>
                </p:oleObj>
              </mc:Choice>
              <mc:Fallback>
                <p:oleObj name="Equation" r:id="rId12" imgW="533160" imgH="20304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82B5E194-9E07-45A3-8DBE-640E7B02F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5429250"/>
                        <a:ext cx="85248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61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80" name="Rectangle 25"/>
          <p:cNvSpPr>
            <a:spLocks noChangeArrowheads="1"/>
          </p:cNvSpPr>
          <p:nvPr/>
        </p:nvSpPr>
        <p:spPr bwMode="auto">
          <a:xfrm>
            <a:off x="4832432" y="4114800"/>
            <a:ext cx="1492159" cy="507206"/>
          </a:xfrm>
          <a:prstGeom prst="rect">
            <a:avLst/>
          </a:prstGeom>
          <a:solidFill>
            <a:srgbClr val="66FFFF"/>
          </a:solidFill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7879" name="Rectangle 23"/>
          <p:cNvSpPr>
            <a:spLocks noChangeArrowheads="1"/>
          </p:cNvSpPr>
          <p:nvPr/>
        </p:nvSpPr>
        <p:spPr bwMode="auto">
          <a:xfrm>
            <a:off x="4832431" y="2000250"/>
            <a:ext cx="3397159" cy="946150"/>
          </a:xfrm>
          <a:prstGeom prst="rect">
            <a:avLst/>
          </a:prstGeom>
          <a:solidFill>
            <a:srgbClr val="66FFFF"/>
          </a:solidFill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7878" name="Text Box 4"/>
          <p:cNvSpPr txBox="1">
            <a:spLocks noChangeArrowheads="1"/>
          </p:cNvSpPr>
          <p:nvPr/>
        </p:nvSpPr>
        <p:spPr bwMode="auto">
          <a:xfrm>
            <a:off x="3322556" y="735807"/>
            <a:ext cx="1819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Sigmoid </a:t>
            </a: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f(u)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47874" name="Object 7"/>
          <p:cNvGraphicFramePr>
            <a:graphicFrameLocks noChangeAspect="1"/>
          </p:cNvGraphicFramePr>
          <p:nvPr>
            <p:extLst/>
          </p:nvPr>
        </p:nvGraphicFramePr>
        <p:xfrm>
          <a:off x="4089482" y="37782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58" name="Equation" r:id="rId4" imgW="391303" imgH="739129" progId="Equation.3">
                  <p:embed/>
                </p:oleObj>
              </mc:Choice>
              <mc:Fallback>
                <p:oleObj name="Equation" r:id="rId4" imgW="391303" imgH="739129" progId="Equation.3">
                  <p:embed/>
                  <p:pic>
                    <p:nvPicPr>
                      <p:cNvPr id="8478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82" y="37782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75" name="Object 3"/>
          <p:cNvGraphicFramePr>
            <a:graphicFrameLocks noChangeAspect="1"/>
          </p:cNvGraphicFramePr>
          <p:nvPr>
            <p:extLst/>
          </p:nvPr>
        </p:nvGraphicFramePr>
        <p:xfrm>
          <a:off x="643020" y="1771650"/>
          <a:ext cx="3287712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59" name="Equation" r:id="rId6" imgW="2057400" imgH="1562100" progId="Equation.3">
                  <p:embed/>
                </p:oleObj>
              </mc:Choice>
              <mc:Fallback>
                <p:oleObj name="Equation" r:id="rId6" imgW="2057400" imgH="1562100" progId="Equation.3">
                  <p:embed/>
                  <p:pic>
                    <p:nvPicPr>
                      <p:cNvPr id="847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20" y="1771650"/>
                        <a:ext cx="3287712" cy="249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76" name="Object 4"/>
          <p:cNvGraphicFramePr>
            <a:graphicFrameLocks noChangeAspect="1"/>
          </p:cNvGraphicFramePr>
          <p:nvPr>
            <p:extLst/>
          </p:nvPr>
        </p:nvGraphicFramePr>
        <p:xfrm>
          <a:off x="4857750" y="2054225"/>
          <a:ext cx="32162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60" name="Equation" r:id="rId8" imgW="1930320" imgH="469800" progId="Equation.DSMT4">
                  <p:embed/>
                </p:oleObj>
              </mc:Choice>
              <mc:Fallback>
                <p:oleObj name="Equation" r:id="rId8" imgW="1930320" imgH="469800" progId="Equation.DSMT4">
                  <p:embed/>
                  <p:pic>
                    <p:nvPicPr>
                      <p:cNvPr id="847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054225"/>
                        <a:ext cx="321627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77" name="Object 5"/>
          <p:cNvGraphicFramePr>
            <a:graphicFrameLocks noChangeAspect="1"/>
          </p:cNvGraphicFramePr>
          <p:nvPr>
            <p:extLst/>
          </p:nvPr>
        </p:nvGraphicFramePr>
        <p:xfrm>
          <a:off x="4852434" y="3366294"/>
          <a:ext cx="3462253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61" name="Equation" r:id="rId10" imgW="2171520" imgH="787320" progId="Equation.DSMT4">
                  <p:embed/>
                </p:oleObj>
              </mc:Choice>
              <mc:Fallback>
                <p:oleObj name="Equation" r:id="rId10" imgW="2171520" imgH="787320" progId="Equation.DSMT4">
                  <p:embed/>
                  <p:pic>
                    <p:nvPicPr>
                      <p:cNvPr id="8478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434" y="3366294"/>
                        <a:ext cx="3462253" cy="1255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>
            <a:cxnSpLocks/>
          </p:cNvCxnSpPr>
          <p:nvPr/>
        </p:nvCxnSpPr>
        <p:spPr>
          <a:xfrm>
            <a:off x="4232194" y="1371600"/>
            <a:ext cx="1" cy="48018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90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3951288" y="3454400"/>
            <a:ext cx="5000625" cy="430212"/>
          </a:xfrm>
          <a:prstGeom prst="rect">
            <a:avLst/>
          </a:prstGeom>
          <a:solidFill>
            <a:srgbClr val="FFFFFF"/>
          </a:solidFill>
          <a:ln w="25400" cap="sq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8903" name="Text Box 4"/>
          <p:cNvSpPr txBox="1">
            <a:spLocks noChangeArrowheads="1"/>
          </p:cNvSpPr>
          <p:nvPr/>
        </p:nvSpPr>
        <p:spPr bwMode="auto">
          <a:xfrm>
            <a:off x="3759993" y="762000"/>
            <a:ext cx="16240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Linear </a:t>
            </a: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848898" name="Object 7"/>
          <p:cNvGraphicFramePr>
            <a:graphicFrameLocks noChangeAspect="1"/>
          </p:cNvGraphicFramePr>
          <p:nvPr>
            <p:extLst/>
          </p:nvPr>
        </p:nvGraphicFramePr>
        <p:xfrm>
          <a:off x="4165600" y="3713162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82" name="Equation" r:id="rId4" imgW="391303" imgH="739129" progId="Equation.3">
                  <p:embed/>
                </p:oleObj>
              </mc:Choice>
              <mc:Fallback>
                <p:oleObj name="Equation" r:id="rId4" imgW="391303" imgH="739129" progId="Equation.3">
                  <p:embed/>
                  <p:pic>
                    <p:nvPicPr>
                      <p:cNvPr id="8488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713162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8899" name="Object 3"/>
          <p:cNvGraphicFramePr>
            <a:graphicFrameLocks noChangeAspect="1"/>
          </p:cNvGraphicFramePr>
          <p:nvPr>
            <p:extLst/>
          </p:nvPr>
        </p:nvGraphicFramePr>
        <p:xfrm>
          <a:off x="708025" y="1563688"/>
          <a:ext cx="2274888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83" name="Equation" r:id="rId6" imgW="1282680" imgH="1676160" progId="Equation.DSMT4">
                  <p:embed/>
                </p:oleObj>
              </mc:Choice>
              <mc:Fallback>
                <p:oleObj name="Equation" r:id="rId6" imgW="1282680" imgH="1676160" progId="Equation.DSMT4">
                  <p:embed/>
                  <p:pic>
                    <p:nvPicPr>
                      <p:cNvPr id="8488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563688"/>
                        <a:ext cx="2274888" cy="297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8900" name="Object 4"/>
          <p:cNvGraphicFramePr>
            <a:graphicFrameLocks noChangeAspect="1"/>
          </p:cNvGraphicFramePr>
          <p:nvPr>
            <p:extLst/>
          </p:nvPr>
        </p:nvGraphicFramePr>
        <p:xfrm>
          <a:off x="763588" y="5003799"/>
          <a:ext cx="2422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84" name="Equation" r:id="rId8" imgW="1282680" imgH="279360" progId="Equation.DSMT4">
                  <p:embed/>
                </p:oleObj>
              </mc:Choice>
              <mc:Fallback>
                <p:oleObj name="Equation" r:id="rId8" imgW="1282680" imgH="279360" progId="Equation.DSMT4">
                  <p:embed/>
                  <p:pic>
                    <p:nvPicPr>
                      <p:cNvPr id="848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003799"/>
                        <a:ext cx="2422525" cy="536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8904" name="Rectangle 10"/>
          <p:cNvSpPr>
            <a:spLocks noChangeArrowheads="1"/>
          </p:cNvSpPr>
          <p:nvPr/>
        </p:nvSpPr>
        <p:spPr bwMode="auto">
          <a:xfrm>
            <a:off x="711200" y="3686175"/>
            <a:ext cx="2336800" cy="836612"/>
          </a:xfrm>
          <a:prstGeom prst="rect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8905" name="Rectangle 12"/>
          <p:cNvSpPr>
            <a:spLocks noChangeArrowheads="1"/>
          </p:cNvSpPr>
          <p:nvPr/>
        </p:nvSpPr>
        <p:spPr bwMode="auto">
          <a:xfrm>
            <a:off x="679450" y="4919662"/>
            <a:ext cx="2673350" cy="704850"/>
          </a:xfrm>
          <a:prstGeom prst="rect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8906" name="TextBox 14"/>
          <p:cNvSpPr txBox="1">
            <a:spLocks noChangeArrowheads="1"/>
          </p:cNvSpPr>
          <p:nvPr/>
        </p:nvSpPr>
        <p:spPr bwMode="auto">
          <a:xfrm>
            <a:off x="381000" y="5867400"/>
            <a:ext cx="3635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which is the perceptron learning rule.</a:t>
            </a:r>
          </a:p>
        </p:txBody>
      </p:sp>
      <p:graphicFrame>
        <p:nvGraphicFramePr>
          <p:cNvPr id="848901" name="Object 5"/>
          <p:cNvGraphicFramePr>
            <a:graphicFrameLocks noChangeAspect="1"/>
          </p:cNvGraphicFramePr>
          <p:nvPr>
            <p:extLst/>
          </p:nvPr>
        </p:nvGraphicFramePr>
        <p:xfrm>
          <a:off x="3613150" y="3521075"/>
          <a:ext cx="53276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85" name="Equation" r:id="rId10" imgW="3060700" imgH="203200" progId="Equation.3">
                  <p:embed/>
                </p:oleObj>
              </mc:Choice>
              <mc:Fallback>
                <p:oleObj name="Equation" r:id="rId10" imgW="3060700" imgH="203200" progId="Equation.3">
                  <p:embed/>
                  <p:pic>
                    <p:nvPicPr>
                      <p:cNvPr id="848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3521075"/>
                        <a:ext cx="532765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94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7" name="Text Box 4"/>
          <p:cNvSpPr txBox="1">
            <a:spLocks noChangeArrowheads="1"/>
          </p:cNvSpPr>
          <p:nvPr/>
        </p:nvSpPr>
        <p:spPr bwMode="auto">
          <a:xfrm>
            <a:off x="3327108" y="731296"/>
            <a:ext cx="2489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Loss Functions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D1A9814-D3DE-44DE-9E25-D8E8C2111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357531"/>
              </p:ext>
            </p:extLst>
          </p:nvPr>
        </p:nvGraphicFramePr>
        <p:xfrm>
          <a:off x="1447800" y="2496977"/>
          <a:ext cx="23431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7" name="Equation" r:id="rId4" imgW="1396800" imgH="431640" progId="Equation.DSMT4">
                  <p:embed/>
                </p:oleObj>
              </mc:Choice>
              <mc:Fallback>
                <p:oleObj name="Equation" r:id="rId4" imgW="1396800" imgH="43164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ED1A9814-D3DE-44DE-9E25-D8E8C2111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96977"/>
                        <a:ext cx="2343150" cy="6540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75E76C1D-8968-4234-9D13-4C8CD0255BB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43902" y="2651712"/>
          <a:ext cx="42211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8" name="Equation" r:id="rId6" imgW="2514600" imgH="355320" progId="Equation.DSMT4">
                  <p:embed/>
                </p:oleObj>
              </mc:Choice>
              <mc:Fallback>
                <p:oleObj name="Equation" r:id="rId6" imgW="2514600" imgH="355320" progId="Equation.DSMT4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75E76C1D-8968-4234-9D13-4C8CD0255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902" y="2651712"/>
                        <a:ext cx="4221163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6C597A40-E9FA-48E7-AA4D-D639A6CF4A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66473" y="4094998"/>
          <a:ext cx="47355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9" name="Equation" r:id="rId8" imgW="2819160" imgH="380880" progId="Equation.DSMT4">
                  <p:embed/>
                </p:oleObj>
              </mc:Choice>
              <mc:Fallback>
                <p:oleObj name="Equation" r:id="rId8" imgW="2819160" imgH="38088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6C597A40-E9FA-48E7-AA4D-D639A6CF4A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473" y="4094998"/>
                        <a:ext cx="4735512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934ACC23-DA88-45BB-A8B3-C62E25AAB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778476"/>
              </p:ext>
            </p:extLst>
          </p:nvPr>
        </p:nvGraphicFramePr>
        <p:xfrm>
          <a:off x="1447800" y="3982123"/>
          <a:ext cx="25781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80" name="Equation" r:id="rId10" imgW="1536480" imgH="457200" progId="Equation.DSMT4">
                  <p:embed/>
                </p:oleObj>
              </mc:Choice>
              <mc:Fallback>
                <p:oleObj name="Equation" r:id="rId10" imgW="1536480" imgH="45720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934ACC23-DA88-45BB-A8B3-C62E25AABB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82123"/>
                        <a:ext cx="2578100" cy="6921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56E948BC-B379-4605-8003-C8F648742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631463"/>
              </p:ext>
            </p:extLst>
          </p:nvPr>
        </p:nvGraphicFramePr>
        <p:xfrm>
          <a:off x="1447800" y="5943600"/>
          <a:ext cx="49847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81" name="Equation" r:id="rId12" imgW="2971800" imgH="431640" progId="Equation.DSMT4">
                  <p:embed/>
                </p:oleObj>
              </mc:Choice>
              <mc:Fallback>
                <p:oleObj name="Equation" r:id="rId12" imgW="2971800" imgH="431640" progId="Equation.DSMT4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56E948BC-B379-4605-8003-C8F648742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943600"/>
                        <a:ext cx="4984750" cy="6540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4FDD5E-4B3B-4166-994E-B6FCEE5FCBE5}"/>
              </a:ext>
            </a:extLst>
          </p:cNvPr>
          <p:cNvSpPr txBox="1"/>
          <p:nvPr/>
        </p:nvSpPr>
        <p:spPr>
          <a:xfrm>
            <a:off x="976827" y="1462997"/>
            <a:ext cx="5338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three most commonly used loss functions are: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BB3A7-72B7-41D6-92A5-E08485B2EA9F}"/>
              </a:ext>
            </a:extLst>
          </p:cNvPr>
          <p:cNvSpPr txBox="1"/>
          <p:nvPr/>
        </p:nvSpPr>
        <p:spPr>
          <a:xfrm>
            <a:off x="976827" y="2018871"/>
            <a:ext cx="1938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Absolute Error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2C3B1-3569-4744-B66B-FFDAA360C85B}"/>
              </a:ext>
            </a:extLst>
          </p:cNvPr>
          <p:cNvSpPr txBox="1"/>
          <p:nvPr/>
        </p:nvSpPr>
        <p:spPr>
          <a:xfrm>
            <a:off x="976827" y="3519492"/>
            <a:ext cx="3389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Mean-Squared Error (MSE)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90A69-47F7-41CD-BE9D-6ED04ECAD440}"/>
              </a:ext>
            </a:extLst>
          </p:cNvPr>
          <p:cNvSpPr txBox="1"/>
          <p:nvPr/>
        </p:nvSpPr>
        <p:spPr>
          <a:xfrm>
            <a:off x="1120262" y="5020113"/>
            <a:ext cx="2446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Cross-Entropy Loss: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69B53-7959-49DA-A976-D8AD68EB604E}"/>
              </a:ext>
            </a:extLst>
          </p:cNvPr>
          <p:cNvSpPr txBox="1"/>
          <p:nvPr/>
        </p:nvSpPr>
        <p:spPr>
          <a:xfrm>
            <a:off x="1120262" y="5464984"/>
            <a:ext cx="6789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Used for binary (0/1) desired outputs and sigmoid actual outputs</a:t>
            </a:r>
          </a:p>
        </p:txBody>
      </p:sp>
    </p:spTree>
    <p:extLst>
      <p:ext uri="{BB962C8B-B14F-4D97-AF65-F5344CB8AC3E}">
        <p14:creationId xmlns:p14="http://schemas.microsoft.com/office/powerpoint/2010/main" val="32812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F9B2E7B-0F10-493D-A632-3FA5072C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874" y="741154"/>
            <a:ext cx="3020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Error Surface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7BC2B77C-4FE6-492B-8F81-897269BB2DB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3412" y="1359181"/>
          <a:ext cx="7520969" cy="150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78" name="Equation" r:id="rId3" imgW="4152600" imgH="863280" progId="Equation.DSMT4">
                  <p:embed/>
                </p:oleObj>
              </mc:Choice>
              <mc:Fallback>
                <p:oleObj name="Equation" r:id="rId3" imgW="4152600" imgH="86328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7BC2B77C-4FE6-492B-8F81-897269BB2D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" y="1359181"/>
                        <a:ext cx="7520969" cy="1509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DC9A2B-5F08-45C6-84A7-4DB6B7BA0266}"/>
              </a:ext>
            </a:extLst>
          </p:cNvPr>
          <p:cNvSpPr txBox="1"/>
          <p:nvPr/>
        </p:nvSpPr>
        <p:spPr>
          <a:xfrm>
            <a:off x="633412" y="3058317"/>
            <a:ext cx="787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most non-trivial problems, the error surface is very complicated and has many local minima.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F647254-537D-4A2D-A1D8-C826A153F6D1}"/>
              </a:ext>
            </a:extLst>
          </p:cNvPr>
          <p:cNvSpPr/>
          <p:nvPr/>
        </p:nvSpPr>
        <p:spPr bwMode="auto">
          <a:xfrm>
            <a:off x="1586753" y="3912430"/>
            <a:ext cx="5091953" cy="1524232"/>
          </a:xfrm>
          <a:custGeom>
            <a:avLst/>
            <a:gdLst>
              <a:gd name="connsiteX0" fmla="*/ 0 w 7144870"/>
              <a:gd name="connsiteY0" fmla="*/ 744361 h 2050839"/>
              <a:gd name="connsiteX1" fmla="*/ 277905 w 7144870"/>
              <a:gd name="connsiteY1" fmla="*/ 780220 h 2050839"/>
              <a:gd name="connsiteX2" fmla="*/ 582705 w 7144870"/>
              <a:gd name="connsiteY2" fmla="*/ 1049161 h 2050839"/>
              <a:gd name="connsiteX3" fmla="*/ 824752 w 7144870"/>
              <a:gd name="connsiteY3" fmla="*/ 1488432 h 2050839"/>
              <a:gd name="connsiteX4" fmla="*/ 1039905 w 7144870"/>
              <a:gd name="connsiteY4" fmla="*/ 1622902 h 2050839"/>
              <a:gd name="connsiteX5" fmla="*/ 1237129 w 7144870"/>
              <a:gd name="connsiteY5" fmla="*/ 1613938 h 2050839"/>
              <a:gd name="connsiteX6" fmla="*/ 1389529 w 7144870"/>
              <a:gd name="connsiteY6" fmla="*/ 1488432 h 2050839"/>
              <a:gd name="connsiteX7" fmla="*/ 1532964 w 7144870"/>
              <a:gd name="connsiteY7" fmla="*/ 1049161 h 2050839"/>
              <a:gd name="connsiteX8" fmla="*/ 1667435 w 7144870"/>
              <a:gd name="connsiteY8" fmla="*/ 834008 h 2050839"/>
              <a:gd name="connsiteX9" fmla="*/ 1855694 w 7144870"/>
              <a:gd name="connsiteY9" fmla="*/ 690573 h 2050839"/>
              <a:gd name="connsiteX10" fmla="*/ 2052917 w 7144870"/>
              <a:gd name="connsiteY10" fmla="*/ 645750 h 2050839"/>
              <a:gd name="connsiteX11" fmla="*/ 2232211 w 7144870"/>
              <a:gd name="connsiteY11" fmla="*/ 744361 h 2050839"/>
              <a:gd name="connsiteX12" fmla="*/ 2447364 w 7144870"/>
              <a:gd name="connsiteY12" fmla="*/ 1049161 h 2050839"/>
              <a:gd name="connsiteX13" fmla="*/ 2581835 w 7144870"/>
              <a:gd name="connsiteY13" fmla="*/ 1362926 h 2050839"/>
              <a:gd name="connsiteX14" fmla="*/ 2689411 w 7144870"/>
              <a:gd name="connsiteY14" fmla="*/ 1757373 h 2050839"/>
              <a:gd name="connsiteX15" fmla="*/ 2877670 w 7144870"/>
              <a:gd name="connsiteY15" fmla="*/ 1990455 h 2050839"/>
              <a:gd name="connsiteX16" fmla="*/ 3030070 w 7144870"/>
              <a:gd name="connsiteY16" fmla="*/ 2044244 h 2050839"/>
              <a:gd name="connsiteX17" fmla="*/ 3218329 w 7144870"/>
              <a:gd name="connsiteY17" fmla="*/ 1990455 h 2050839"/>
              <a:gd name="connsiteX18" fmla="*/ 3487270 w 7144870"/>
              <a:gd name="connsiteY18" fmla="*/ 1515326 h 2050839"/>
              <a:gd name="connsiteX19" fmla="*/ 3684494 w 7144870"/>
              <a:gd name="connsiteY19" fmla="*/ 1013302 h 2050839"/>
              <a:gd name="connsiteX20" fmla="*/ 3926541 w 7144870"/>
              <a:gd name="connsiteY20" fmla="*/ 753326 h 2050839"/>
              <a:gd name="connsiteX21" fmla="*/ 4294094 w 7144870"/>
              <a:gd name="connsiteY21" fmla="*/ 654714 h 2050839"/>
              <a:gd name="connsiteX22" fmla="*/ 4670611 w 7144870"/>
              <a:gd name="connsiteY22" fmla="*/ 466455 h 2050839"/>
              <a:gd name="connsiteX23" fmla="*/ 5065058 w 7144870"/>
              <a:gd name="connsiteY23" fmla="*/ 125797 h 2050839"/>
              <a:gd name="connsiteX24" fmla="*/ 5504329 w 7144870"/>
              <a:gd name="connsiteY24" fmla="*/ 125797 h 2050839"/>
              <a:gd name="connsiteX25" fmla="*/ 5773270 w 7144870"/>
              <a:gd name="connsiteY25" fmla="*/ 538173 h 2050839"/>
              <a:gd name="connsiteX26" fmla="*/ 6051176 w 7144870"/>
              <a:gd name="connsiteY26" fmla="*/ 529208 h 2050839"/>
              <a:gd name="connsiteX27" fmla="*/ 6194611 w 7144870"/>
              <a:gd name="connsiteY27" fmla="*/ 188550 h 2050839"/>
              <a:gd name="connsiteX28" fmla="*/ 6338047 w 7144870"/>
              <a:gd name="connsiteY28" fmla="*/ 9255 h 2050839"/>
              <a:gd name="connsiteX29" fmla="*/ 6589058 w 7144870"/>
              <a:gd name="connsiteY29" fmla="*/ 36150 h 2050839"/>
              <a:gd name="connsiteX30" fmla="*/ 6840070 w 7144870"/>
              <a:gd name="connsiteY30" fmla="*/ 125797 h 2050839"/>
              <a:gd name="connsiteX31" fmla="*/ 7144870 w 7144870"/>
              <a:gd name="connsiteY31" fmla="*/ 72008 h 2050839"/>
              <a:gd name="connsiteX32" fmla="*/ 7144870 w 7144870"/>
              <a:gd name="connsiteY32" fmla="*/ 72008 h 2050839"/>
              <a:gd name="connsiteX33" fmla="*/ 7144870 w 7144870"/>
              <a:gd name="connsiteY33" fmla="*/ 72008 h 205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144870" h="2050839">
                <a:moveTo>
                  <a:pt x="0" y="744361"/>
                </a:moveTo>
                <a:cubicBezTo>
                  <a:pt x="90394" y="736890"/>
                  <a:pt x="180788" y="729420"/>
                  <a:pt x="277905" y="780220"/>
                </a:cubicBezTo>
                <a:cubicBezTo>
                  <a:pt x="375023" y="831020"/>
                  <a:pt x="491564" y="931126"/>
                  <a:pt x="582705" y="1049161"/>
                </a:cubicBezTo>
                <a:cubicBezTo>
                  <a:pt x="673846" y="1167196"/>
                  <a:pt x="748552" y="1392809"/>
                  <a:pt x="824752" y="1488432"/>
                </a:cubicBezTo>
                <a:cubicBezTo>
                  <a:pt x="900952" y="1584056"/>
                  <a:pt x="971176" y="1601984"/>
                  <a:pt x="1039905" y="1622902"/>
                </a:cubicBezTo>
                <a:cubicBezTo>
                  <a:pt x="1108634" y="1643820"/>
                  <a:pt x="1178858" y="1636350"/>
                  <a:pt x="1237129" y="1613938"/>
                </a:cubicBezTo>
                <a:cubicBezTo>
                  <a:pt x="1295400" y="1591526"/>
                  <a:pt x="1340223" y="1582561"/>
                  <a:pt x="1389529" y="1488432"/>
                </a:cubicBezTo>
                <a:cubicBezTo>
                  <a:pt x="1438835" y="1394303"/>
                  <a:pt x="1486646" y="1158232"/>
                  <a:pt x="1532964" y="1049161"/>
                </a:cubicBezTo>
                <a:cubicBezTo>
                  <a:pt x="1579282" y="940090"/>
                  <a:pt x="1613647" y="893773"/>
                  <a:pt x="1667435" y="834008"/>
                </a:cubicBezTo>
                <a:cubicBezTo>
                  <a:pt x="1721223" y="774243"/>
                  <a:pt x="1791447" y="721949"/>
                  <a:pt x="1855694" y="690573"/>
                </a:cubicBezTo>
                <a:cubicBezTo>
                  <a:pt x="1919941" y="659197"/>
                  <a:pt x="1990164" y="636785"/>
                  <a:pt x="2052917" y="645750"/>
                </a:cubicBezTo>
                <a:cubicBezTo>
                  <a:pt x="2115670" y="654715"/>
                  <a:pt x="2166470" y="677126"/>
                  <a:pt x="2232211" y="744361"/>
                </a:cubicBezTo>
                <a:cubicBezTo>
                  <a:pt x="2297952" y="811596"/>
                  <a:pt x="2389093" y="946067"/>
                  <a:pt x="2447364" y="1049161"/>
                </a:cubicBezTo>
                <a:cubicBezTo>
                  <a:pt x="2505635" y="1152255"/>
                  <a:pt x="2541494" y="1244891"/>
                  <a:pt x="2581835" y="1362926"/>
                </a:cubicBezTo>
                <a:cubicBezTo>
                  <a:pt x="2622176" y="1480961"/>
                  <a:pt x="2640105" y="1652785"/>
                  <a:pt x="2689411" y="1757373"/>
                </a:cubicBezTo>
                <a:cubicBezTo>
                  <a:pt x="2738717" y="1861961"/>
                  <a:pt x="2820894" y="1942643"/>
                  <a:pt x="2877670" y="1990455"/>
                </a:cubicBezTo>
                <a:cubicBezTo>
                  <a:pt x="2934446" y="2038267"/>
                  <a:pt x="2973294" y="2044244"/>
                  <a:pt x="3030070" y="2044244"/>
                </a:cubicBezTo>
                <a:cubicBezTo>
                  <a:pt x="3086846" y="2044244"/>
                  <a:pt x="3142129" y="2078608"/>
                  <a:pt x="3218329" y="1990455"/>
                </a:cubicBezTo>
                <a:cubicBezTo>
                  <a:pt x="3294529" y="1902302"/>
                  <a:pt x="3409576" y="1678185"/>
                  <a:pt x="3487270" y="1515326"/>
                </a:cubicBezTo>
                <a:cubicBezTo>
                  <a:pt x="3564964" y="1352467"/>
                  <a:pt x="3611282" y="1140302"/>
                  <a:pt x="3684494" y="1013302"/>
                </a:cubicBezTo>
                <a:cubicBezTo>
                  <a:pt x="3757706" y="886302"/>
                  <a:pt x="3824941" y="813091"/>
                  <a:pt x="3926541" y="753326"/>
                </a:cubicBezTo>
                <a:cubicBezTo>
                  <a:pt x="4028141" y="693561"/>
                  <a:pt x="4170082" y="702526"/>
                  <a:pt x="4294094" y="654714"/>
                </a:cubicBezTo>
                <a:cubicBezTo>
                  <a:pt x="4418106" y="606902"/>
                  <a:pt x="4542117" y="554608"/>
                  <a:pt x="4670611" y="466455"/>
                </a:cubicBezTo>
                <a:cubicBezTo>
                  <a:pt x="4799105" y="378302"/>
                  <a:pt x="4926105" y="182573"/>
                  <a:pt x="5065058" y="125797"/>
                </a:cubicBezTo>
                <a:cubicBezTo>
                  <a:pt x="5204011" y="69021"/>
                  <a:pt x="5386294" y="57068"/>
                  <a:pt x="5504329" y="125797"/>
                </a:cubicBezTo>
                <a:cubicBezTo>
                  <a:pt x="5622364" y="194526"/>
                  <a:pt x="5682129" y="470938"/>
                  <a:pt x="5773270" y="538173"/>
                </a:cubicBezTo>
                <a:cubicBezTo>
                  <a:pt x="5864411" y="605408"/>
                  <a:pt x="5980953" y="587478"/>
                  <a:pt x="6051176" y="529208"/>
                </a:cubicBezTo>
                <a:cubicBezTo>
                  <a:pt x="6121400" y="470937"/>
                  <a:pt x="6146799" y="275209"/>
                  <a:pt x="6194611" y="188550"/>
                </a:cubicBezTo>
                <a:cubicBezTo>
                  <a:pt x="6242423" y="101891"/>
                  <a:pt x="6272306" y="34655"/>
                  <a:pt x="6338047" y="9255"/>
                </a:cubicBezTo>
                <a:cubicBezTo>
                  <a:pt x="6403788" y="-16145"/>
                  <a:pt x="6505388" y="16726"/>
                  <a:pt x="6589058" y="36150"/>
                </a:cubicBezTo>
                <a:cubicBezTo>
                  <a:pt x="6672728" y="55574"/>
                  <a:pt x="6747435" y="119821"/>
                  <a:pt x="6840070" y="125797"/>
                </a:cubicBezTo>
                <a:cubicBezTo>
                  <a:pt x="6932705" y="131773"/>
                  <a:pt x="7144870" y="72008"/>
                  <a:pt x="7144870" y="72008"/>
                </a:cubicBezTo>
                <a:lnTo>
                  <a:pt x="7144870" y="72008"/>
                </a:lnTo>
                <a:lnTo>
                  <a:pt x="7144870" y="72008"/>
                </a:lnTo>
              </a:path>
            </a:pathLst>
          </a:cu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BFC60F-704F-4A6F-BC6D-53FCA0834D12}"/>
              </a:ext>
            </a:extLst>
          </p:cNvPr>
          <p:cNvCxnSpPr>
            <a:cxnSpLocks/>
          </p:cNvCxnSpPr>
          <p:nvPr/>
        </p:nvCxnSpPr>
        <p:spPr bwMode="auto">
          <a:xfrm flipV="1">
            <a:off x="4320988" y="3912430"/>
            <a:ext cx="0" cy="2170419"/>
          </a:xfrm>
          <a:prstGeom prst="straightConnector1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EE9C25-C147-4098-A345-018336BB595A}"/>
              </a:ext>
            </a:extLst>
          </p:cNvPr>
          <p:cNvCxnSpPr/>
          <p:nvPr/>
        </p:nvCxnSpPr>
        <p:spPr bwMode="auto">
          <a:xfrm>
            <a:off x="1284568" y="6082849"/>
            <a:ext cx="6257364" cy="0"/>
          </a:xfrm>
          <a:prstGeom prst="straightConnector1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6ED26158-1BC9-41CD-960F-267C22EC4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8846" y="5736342"/>
          <a:ext cx="353086" cy="346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79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6ED26158-1BC9-41CD-960F-267C22EC4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846" y="5736342"/>
                        <a:ext cx="353086" cy="346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C24A9E6D-50C4-4413-9276-2AAF091924B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98663" y="3898864"/>
          <a:ext cx="8223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80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C24A9E6D-50C4-4413-9276-2AAF091924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663" y="3898864"/>
                        <a:ext cx="822325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FC5F44B-397D-492F-BA90-7778467E5C99}"/>
              </a:ext>
            </a:extLst>
          </p:cNvPr>
          <p:cNvSpPr txBox="1"/>
          <p:nvPr/>
        </p:nvSpPr>
        <p:spPr>
          <a:xfrm>
            <a:off x="5463097" y="5409998"/>
            <a:ext cx="986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minimum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9CBE9-FD54-49C2-9BD2-2A1FF91CE115}"/>
              </a:ext>
            </a:extLst>
          </p:cNvPr>
          <p:cNvSpPr txBox="1"/>
          <p:nvPr/>
        </p:nvSpPr>
        <p:spPr>
          <a:xfrm>
            <a:off x="1883777" y="5409998"/>
            <a:ext cx="986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minimum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E06D65-9E0A-4D28-A154-99EA0830EFD4}"/>
              </a:ext>
            </a:extLst>
          </p:cNvPr>
          <p:cNvSpPr txBox="1"/>
          <p:nvPr/>
        </p:nvSpPr>
        <p:spPr>
          <a:xfrm>
            <a:off x="3245233" y="5409998"/>
            <a:ext cx="986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global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minimum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3772D9-5881-4AFA-8E0F-1F9C63D5BDC1}"/>
              </a:ext>
            </a:extLst>
          </p:cNvPr>
          <p:cNvCxnSpPr/>
          <p:nvPr/>
        </p:nvCxnSpPr>
        <p:spPr bwMode="auto">
          <a:xfrm>
            <a:off x="3759084" y="5994773"/>
            <a:ext cx="0" cy="176152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3C5CE581-EBEA-412B-9A80-063F2A573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4349" y="6141859"/>
          <a:ext cx="4429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81" name="Equation" r:id="rId9" imgW="190440" imgH="203040" progId="Equation.DSMT4">
                  <p:embed/>
                </p:oleObj>
              </mc:Choice>
              <mc:Fallback>
                <p:oleObj name="Equation" r:id="rId9" imgW="190440" imgH="203040" progId="Equation.DSMT4">
                  <p:embed/>
                  <p:pic>
                    <p:nvPicPr>
                      <p:cNvPr id="20" name="Object 3">
                        <a:extLst>
                          <a:ext uri="{FF2B5EF4-FFF2-40B4-BE49-F238E27FC236}">
                            <a16:creationId xmlns:a16="http://schemas.microsoft.com/office/drawing/2014/main" id="{3C5CE581-EBEA-412B-9A80-063F2A5735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349" y="6141859"/>
                        <a:ext cx="442912" cy="427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7B4759-6AEB-4245-9B0E-6A010AE37414}"/>
              </a:ext>
            </a:extLst>
          </p:cNvPr>
          <p:cNvCxnSpPr/>
          <p:nvPr/>
        </p:nvCxnSpPr>
        <p:spPr bwMode="auto">
          <a:xfrm>
            <a:off x="2352287" y="5979529"/>
            <a:ext cx="0" cy="176152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1A14DA-7DC8-453C-9752-DA0343353394}"/>
              </a:ext>
            </a:extLst>
          </p:cNvPr>
          <p:cNvCxnSpPr>
            <a:cxnSpLocks/>
          </p:cNvCxnSpPr>
          <p:nvPr/>
        </p:nvCxnSpPr>
        <p:spPr bwMode="auto">
          <a:xfrm>
            <a:off x="5828284" y="6008595"/>
            <a:ext cx="0" cy="147086"/>
          </a:xfrm>
          <a:prstGeom prst="line">
            <a:avLst/>
          </a:pr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7EBBD-34E8-439E-8718-D5178DEC3610}"/>
              </a:ext>
            </a:extLst>
          </p:cNvPr>
          <p:cNvCxnSpPr>
            <a:cxnSpLocks/>
          </p:cNvCxnSpPr>
          <p:nvPr/>
        </p:nvCxnSpPr>
        <p:spPr>
          <a:xfrm>
            <a:off x="5822843" y="4408262"/>
            <a:ext cx="1" cy="1541324"/>
          </a:xfrm>
          <a:prstGeom prst="line">
            <a:avLst/>
          </a:prstGeom>
          <a:ln w="12700">
            <a:solidFill>
              <a:srgbClr val="0026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5A601E-8FD9-45EE-A586-C2B306B2ED9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765805" y="5498819"/>
            <a:ext cx="0" cy="643040"/>
          </a:xfrm>
          <a:prstGeom prst="line">
            <a:avLst/>
          </a:prstGeom>
          <a:ln w="12700">
            <a:solidFill>
              <a:srgbClr val="0026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27C433-2AC2-435E-B031-E27801CA58BA}"/>
              </a:ext>
            </a:extLst>
          </p:cNvPr>
          <p:cNvCxnSpPr>
            <a:cxnSpLocks/>
          </p:cNvCxnSpPr>
          <p:nvPr/>
        </p:nvCxnSpPr>
        <p:spPr>
          <a:xfrm>
            <a:off x="2366327" y="5164188"/>
            <a:ext cx="0" cy="917950"/>
          </a:xfrm>
          <a:prstGeom prst="line">
            <a:avLst/>
          </a:prstGeom>
          <a:ln w="12700">
            <a:solidFill>
              <a:srgbClr val="0026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7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678852-2FC3-4A27-97ED-9A79446FF5F4}"/>
              </a:ext>
            </a:extLst>
          </p:cNvPr>
          <p:cNvSpPr/>
          <p:nvPr/>
        </p:nvSpPr>
        <p:spPr bwMode="auto">
          <a:xfrm>
            <a:off x="833716" y="1424729"/>
            <a:ext cx="7933766" cy="4008541"/>
          </a:xfrm>
          <a:prstGeom prst="rect">
            <a:avLst/>
          </a:prstGeom>
          <a:solidFill>
            <a:srgbClr val="66FFFF"/>
          </a:solidFill>
          <a:ln w="12700" cap="sq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9447" name="Text Box 4"/>
          <p:cNvSpPr txBox="1">
            <a:spLocks noChangeArrowheads="1"/>
          </p:cNvSpPr>
          <p:nvPr/>
        </p:nvSpPr>
        <p:spPr bwMode="auto">
          <a:xfrm>
            <a:off x="2759643" y="711258"/>
            <a:ext cx="36247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Iterative Optimization</a:t>
            </a:r>
          </a:p>
        </p:txBody>
      </p:sp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CAE691C9-BD45-4708-B0F3-816A78F0E84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46186" y="4758467"/>
          <a:ext cx="66516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33" name="Equation" r:id="rId4" imgW="3962160" imgH="253800" progId="Equation.DSMT4">
                  <p:embed/>
                </p:oleObj>
              </mc:Choice>
              <mc:Fallback>
                <p:oleObj name="Equation" r:id="rId4" imgW="3962160" imgH="253800" progId="Equation.DSMT4">
                  <p:embed/>
                  <p:pic>
                    <p:nvPicPr>
                      <p:cNvPr id="24" name="Object 3">
                        <a:extLst>
                          <a:ext uri="{FF2B5EF4-FFF2-40B4-BE49-F238E27FC236}">
                            <a16:creationId xmlns:a16="http://schemas.microsoft.com/office/drawing/2014/main" id="{CAE691C9-BD45-4708-B0F3-816A78F0E8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6" y="4758467"/>
                        <a:ext cx="665162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4FB0D5-6288-4140-B262-D56912EA7BF4}"/>
              </a:ext>
            </a:extLst>
          </p:cNvPr>
          <p:cNvSpPr txBox="1"/>
          <p:nvPr/>
        </p:nvSpPr>
        <p:spPr>
          <a:xfrm>
            <a:off x="839032" y="1549700"/>
            <a:ext cx="8042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Present data points from the training set one at a time to the model.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Calculate the loss for each data point.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Modify the parameters: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a) After each step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(on-line mode)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or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b) after going through 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many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data points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(batch mode)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such that: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5CD32-CC41-441B-A29B-146AE65CC717}"/>
              </a:ext>
            </a:extLst>
          </p:cNvPr>
          <p:cNvSpPr txBox="1"/>
          <p:nvPr/>
        </p:nvSpPr>
        <p:spPr>
          <a:xfrm>
            <a:off x="717176" y="5562600"/>
            <a:ext cx="7709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Training Epoch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Usually, one pass through all the training data. In some cases, only a subset of the data may be seen in any given epoch.</a:t>
            </a:r>
          </a:p>
        </p:txBody>
      </p:sp>
    </p:spTree>
    <p:extLst>
      <p:ext uri="{BB962C8B-B14F-4D97-AF65-F5344CB8AC3E}">
        <p14:creationId xmlns:p14="http://schemas.microsoft.com/office/powerpoint/2010/main" val="20372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402" name="TextBox 41"/>
          <p:cNvSpPr txBox="1">
            <a:spLocks noChangeArrowheads="1"/>
          </p:cNvSpPr>
          <p:nvPr/>
        </p:nvSpPr>
        <p:spPr bwMode="auto">
          <a:xfrm>
            <a:off x="796675" y="988161"/>
            <a:ext cx="1949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On-Line Mode:</a:t>
            </a:r>
          </a:p>
        </p:txBody>
      </p:sp>
      <p:graphicFrame>
        <p:nvGraphicFramePr>
          <p:cNvPr id="8273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044132"/>
              </p:ext>
            </p:extLst>
          </p:nvPr>
        </p:nvGraphicFramePr>
        <p:xfrm>
          <a:off x="912813" y="1312863"/>
          <a:ext cx="5899150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59" name="Equation" r:id="rId4" imgW="3949560" imgH="2768400" progId="Equation.DSMT4">
                  <p:embed/>
                </p:oleObj>
              </mc:Choice>
              <mc:Fallback>
                <p:oleObj name="Equation" r:id="rId4" imgW="3949560" imgH="2768400" progId="Equation.DSMT4">
                  <p:embed/>
                  <p:pic>
                    <p:nvPicPr>
                      <p:cNvPr id="8273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312863"/>
                        <a:ext cx="5899150" cy="413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04" name="TextBox 10"/>
          <p:cNvSpPr txBox="1">
            <a:spLocks noChangeArrowheads="1"/>
          </p:cNvSpPr>
          <p:nvPr/>
        </p:nvSpPr>
        <p:spPr bwMode="auto">
          <a:xfrm>
            <a:off x="796675" y="5614334"/>
            <a:ext cx="7825628" cy="707886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alternative is to use a 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repeat…until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instead of 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 that the # of learning steps depends on the performance rather than a preset value.   </a:t>
            </a:r>
          </a:p>
        </p:txBody>
      </p:sp>
    </p:spTree>
    <p:extLst>
      <p:ext uri="{BB962C8B-B14F-4D97-AF65-F5344CB8AC3E}">
        <p14:creationId xmlns:p14="http://schemas.microsoft.com/office/powerpoint/2010/main" val="250750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9" name="TextBox 41"/>
          <p:cNvSpPr txBox="1">
            <a:spLocks noChangeArrowheads="1"/>
          </p:cNvSpPr>
          <p:nvPr/>
        </p:nvSpPr>
        <p:spPr bwMode="auto">
          <a:xfrm>
            <a:off x="838300" y="885765"/>
            <a:ext cx="16017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Batch Mode:</a:t>
            </a:r>
          </a:p>
        </p:txBody>
      </p:sp>
      <p:graphicFrame>
        <p:nvGraphicFramePr>
          <p:cNvPr id="826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306888"/>
              </p:ext>
            </p:extLst>
          </p:nvPr>
        </p:nvGraphicFramePr>
        <p:xfrm>
          <a:off x="877888" y="1371600"/>
          <a:ext cx="6848475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08" name="Equation" r:id="rId4" imgW="4584600" imgH="3454200" progId="Equation.DSMT4">
                  <p:embed/>
                </p:oleObj>
              </mc:Choice>
              <mc:Fallback>
                <p:oleObj name="Equation" r:id="rId4" imgW="4584600" imgH="3454200" progId="Equation.DSMT4">
                  <p:embed/>
                  <p:pic>
                    <p:nvPicPr>
                      <p:cNvPr id="8263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1371600"/>
                        <a:ext cx="6848475" cy="515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552456"/>
              </p:ext>
            </p:extLst>
          </p:nvPr>
        </p:nvGraphicFramePr>
        <p:xfrm>
          <a:off x="5603875" y="1200150"/>
          <a:ext cx="3257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09" name="Equation" r:id="rId6" imgW="1968480" imgH="507960" progId="Equation.DSMT4">
                  <p:embed/>
                </p:oleObj>
              </mc:Choice>
              <mc:Fallback>
                <p:oleObj name="Equation" r:id="rId6" imgW="1968480" imgH="507960" progId="Equation.DSMT4">
                  <p:embed/>
                  <p:pic>
                    <p:nvPicPr>
                      <p:cNvPr id="8263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1200150"/>
                        <a:ext cx="3257550" cy="8382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37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42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7" name="Text Box 4"/>
          <p:cNvSpPr txBox="1">
            <a:spLocks noChangeArrowheads="1"/>
          </p:cNvSpPr>
          <p:nvPr/>
        </p:nvSpPr>
        <p:spPr bwMode="auto">
          <a:xfrm>
            <a:off x="2071275" y="665734"/>
            <a:ext cx="49920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Gradient Descent Optimization</a:t>
            </a:r>
          </a:p>
        </p:txBody>
      </p:sp>
      <p:graphicFrame>
        <p:nvGraphicFramePr>
          <p:cNvPr id="831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41790"/>
              </p:ext>
            </p:extLst>
          </p:nvPr>
        </p:nvGraphicFramePr>
        <p:xfrm>
          <a:off x="949816" y="1276635"/>
          <a:ext cx="67262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574" name="Equation" r:id="rId4" imgW="4406760" imgH="203040" progId="Equation.DSMT4">
                  <p:embed/>
                </p:oleObj>
              </mc:Choice>
              <mc:Fallback>
                <p:oleObj name="Equation" r:id="rId4" imgW="4406760" imgH="203040" progId="Equation.DSMT4">
                  <p:embed/>
                  <p:pic>
                    <p:nvPicPr>
                      <p:cNvPr id="831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816" y="1276635"/>
                        <a:ext cx="672623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4" name="Object 6"/>
          <p:cNvGraphicFramePr>
            <a:graphicFrameLocks noChangeAspect="1"/>
          </p:cNvGraphicFramePr>
          <p:nvPr>
            <p:extLst/>
          </p:nvPr>
        </p:nvGraphicFramePr>
        <p:xfrm>
          <a:off x="922338" y="1955800"/>
          <a:ext cx="6497637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575" name="Equation" r:id="rId6" imgW="4660560" imgH="2438280" progId="Equation.DSMT4">
                  <p:embed/>
                </p:oleObj>
              </mc:Choice>
              <mc:Fallback>
                <p:oleObj name="Equation" r:id="rId6" imgW="4660560" imgH="2438280" progId="Equation.DSMT4">
                  <p:embed/>
                  <p:pic>
                    <p:nvPicPr>
                      <p:cNvPr id="831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955800"/>
                        <a:ext cx="6497637" cy="3463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0AE7D04-A005-48AA-8ECB-9C8B9092AD6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88668" y="5419725"/>
          <a:ext cx="6619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576" name="Equation" r:id="rId8" imgW="4203360" imgH="253800" progId="Equation.DSMT4">
                  <p:embed/>
                </p:oleObj>
              </mc:Choice>
              <mc:Fallback>
                <p:oleObj name="Equation" r:id="rId8" imgW="4203360" imgH="2538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0AE7D04-A005-48AA-8ECB-9C8B9092A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668" y="5419725"/>
                        <a:ext cx="66198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>
            <a:extLst>
              <a:ext uri="{FF2B5EF4-FFF2-40B4-BE49-F238E27FC236}">
                <a16:creationId xmlns:a16="http://schemas.microsoft.com/office/drawing/2014/main" id="{B6866461-0607-4AA6-A2F4-5E260204D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68" y="4931023"/>
            <a:ext cx="7214759" cy="1711049"/>
          </a:xfrm>
          <a:prstGeom prst="rect">
            <a:avLst/>
          </a:prstGeom>
          <a:noFill/>
          <a:ln w="25400" cap="sq" algn="ctr">
            <a:solidFill>
              <a:srgbClr val="000080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D1320CC3-306C-4C20-8219-AD820CD7F2C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79500" y="5891213"/>
          <a:ext cx="16446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577" name="Equation" r:id="rId10" imgW="1041120" imgH="431640" progId="Equation.DSMT4">
                  <p:embed/>
                </p:oleObj>
              </mc:Choice>
              <mc:Fallback>
                <p:oleObj name="Equation" r:id="rId10" imgW="1041120" imgH="43164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D1320CC3-306C-4C20-8219-AD820CD7F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891213"/>
                        <a:ext cx="1644650" cy="739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6300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333399"/>
      </a:dk1>
      <a:lt1>
        <a:srgbClr val="FFFF66"/>
      </a:lt1>
      <a:dk2>
        <a:srgbClr val="000099"/>
      </a:dk2>
      <a:lt2>
        <a:srgbClr val="99FF33"/>
      </a:lt2>
      <a:accent1>
        <a:srgbClr val="00CC99"/>
      </a:accent1>
      <a:accent2>
        <a:srgbClr val="FF33CC"/>
      </a:accent2>
      <a:accent3>
        <a:srgbClr val="AAAACA"/>
      </a:accent3>
      <a:accent4>
        <a:srgbClr val="DADA56"/>
      </a:accent4>
      <a:accent5>
        <a:srgbClr val="AAE2CA"/>
      </a:accent5>
      <a:accent6>
        <a:srgbClr val="E72DB9"/>
      </a:accent6>
      <a:hlink>
        <a:srgbClr val="CCCCFF"/>
      </a:hlink>
      <a:folHlink>
        <a:srgbClr val="B2B2B2"/>
      </a:folHlink>
    </a:clrScheme>
    <a:fontScheme name="Presentation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sm" len="sm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8">
        <a:dk1>
          <a:srgbClr val="FFFF66"/>
        </a:dk1>
        <a:lt1>
          <a:srgbClr val="FFFFFF"/>
        </a:lt1>
        <a:dk2>
          <a:srgbClr val="99FF33"/>
        </a:dk2>
        <a:lt2>
          <a:srgbClr val="333399"/>
        </a:lt2>
        <a:accent1>
          <a:srgbClr val="00CC99"/>
        </a:accent1>
        <a:accent2>
          <a:srgbClr val="FF33CC"/>
        </a:accent2>
        <a:accent3>
          <a:srgbClr val="FFFFFF"/>
        </a:accent3>
        <a:accent4>
          <a:srgbClr val="DADA56"/>
        </a:accent4>
        <a:accent5>
          <a:srgbClr val="AAE2CA"/>
        </a:accent5>
        <a:accent6>
          <a:srgbClr val="E7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5">
              <a:lumMod val="50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26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45121</TotalTime>
  <Words>908</Words>
  <Application>Microsoft Office PowerPoint</Application>
  <PresentationFormat>On-screen Show (4:3)</PresentationFormat>
  <Paragraphs>188</Paragraphs>
  <Slides>29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宋体</vt:lpstr>
      <vt:lpstr>Arial</vt:lpstr>
      <vt:lpstr>Arial Narrow</vt:lpstr>
      <vt:lpstr>Calibri</vt:lpstr>
      <vt:lpstr>Symbol</vt:lpstr>
      <vt:lpstr>Times New Roman</vt:lpstr>
      <vt:lpstr>Verdana</vt:lpstr>
      <vt:lpstr>Presentation1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Modeling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Biomorphic Systems</dc:title>
  <dc:creator>Ali Minai</dc:creator>
  <cp:lastModifiedBy>Ali Minai</cp:lastModifiedBy>
  <cp:revision>469</cp:revision>
  <dcterms:created xsi:type="dcterms:W3CDTF">2001-12-20T03:37:59Z</dcterms:created>
  <dcterms:modified xsi:type="dcterms:W3CDTF">2022-09-29T04:45:20Z</dcterms:modified>
</cp:coreProperties>
</file>