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1" r:id="rId2"/>
  </p:sldMasterIdLst>
  <p:notesMasterIdLst>
    <p:notesMasterId r:id="rId42"/>
  </p:notesMasterIdLst>
  <p:sldIdLst>
    <p:sldId id="506" r:id="rId3"/>
    <p:sldId id="963" r:id="rId4"/>
    <p:sldId id="915" r:id="rId5"/>
    <p:sldId id="962" r:id="rId6"/>
    <p:sldId id="851" r:id="rId7"/>
    <p:sldId id="852" r:id="rId8"/>
    <p:sldId id="942" r:id="rId9"/>
    <p:sldId id="944" r:id="rId10"/>
    <p:sldId id="952" r:id="rId11"/>
    <p:sldId id="854" r:id="rId12"/>
    <p:sldId id="855" r:id="rId13"/>
    <p:sldId id="856" r:id="rId14"/>
    <p:sldId id="857" r:id="rId15"/>
    <p:sldId id="858" r:id="rId16"/>
    <p:sldId id="957" r:id="rId17"/>
    <p:sldId id="954" r:id="rId18"/>
    <p:sldId id="859" r:id="rId19"/>
    <p:sldId id="861" r:id="rId20"/>
    <p:sldId id="958" r:id="rId21"/>
    <p:sldId id="959" r:id="rId22"/>
    <p:sldId id="960" r:id="rId23"/>
    <p:sldId id="956" r:id="rId24"/>
    <p:sldId id="862" r:id="rId25"/>
    <p:sldId id="863" r:id="rId26"/>
    <p:sldId id="574" r:id="rId27"/>
    <p:sldId id="563" r:id="rId28"/>
    <p:sldId id="564" r:id="rId29"/>
    <p:sldId id="565" r:id="rId30"/>
    <p:sldId id="566" r:id="rId31"/>
    <p:sldId id="567" r:id="rId32"/>
    <p:sldId id="936" r:id="rId33"/>
    <p:sldId id="937" r:id="rId34"/>
    <p:sldId id="878" r:id="rId35"/>
    <p:sldId id="938" r:id="rId36"/>
    <p:sldId id="879" r:id="rId37"/>
    <p:sldId id="569" r:id="rId38"/>
    <p:sldId id="880" r:id="rId39"/>
    <p:sldId id="881" r:id="rId40"/>
    <p:sldId id="88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FFFF"/>
    <a:srgbClr val="0000FF"/>
    <a:srgbClr val="FF33CC"/>
    <a:srgbClr val="6600CC"/>
    <a:srgbClr val="660033"/>
    <a:srgbClr val="99FFCC"/>
    <a:srgbClr val="00FFFF"/>
    <a:srgbClr val="99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099" autoAdjust="0"/>
  </p:normalViewPr>
  <p:slideViewPr>
    <p:cSldViewPr snapToGrid="0">
      <p:cViewPr varScale="1">
        <p:scale>
          <a:sx n="90" d="100"/>
          <a:sy n="90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wmf"/><Relationship Id="rId1" Type="http://schemas.openxmlformats.org/officeDocument/2006/relationships/image" Target="../media/image55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5" Type="http://schemas.openxmlformats.org/officeDocument/2006/relationships/image" Target="../media/image56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0.wmf"/><Relationship Id="rId2" Type="http://schemas.openxmlformats.org/officeDocument/2006/relationships/image" Target="../media/image81.wmf"/><Relationship Id="rId1" Type="http://schemas.openxmlformats.org/officeDocument/2006/relationships/image" Target="../media/image78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4.wmf"/><Relationship Id="rId6" Type="http://schemas.openxmlformats.org/officeDocument/2006/relationships/image" Target="../media/image25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9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8.wmf"/><Relationship Id="rId17" Type="http://schemas.openxmlformats.org/officeDocument/2006/relationships/image" Target="../media/image33.wmf"/><Relationship Id="rId2" Type="http://schemas.openxmlformats.org/officeDocument/2006/relationships/image" Target="../media/image11.wmf"/><Relationship Id="rId16" Type="http://schemas.openxmlformats.org/officeDocument/2006/relationships/image" Target="../media/image32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7.wmf"/><Relationship Id="rId5" Type="http://schemas.openxmlformats.org/officeDocument/2006/relationships/image" Target="../media/image14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9.wmf"/><Relationship Id="rId1" Type="http://schemas.openxmlformats.org/officeDocument/2006/relationships/image" Target="../media/image37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29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5BFA6-F044-48F3-8C58-7242159ED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0342-B342-478D-AD77-F3D307F83D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8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10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11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12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13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15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1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16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25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17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18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19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5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1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20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8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21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52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23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26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27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28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29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32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1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33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92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9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35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38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4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5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6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7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8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71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9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Science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575"/>
            <a:ext cx="1207554" cy="8096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233078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9429" y="990600"/>
            <a:ext cx="9132354" cy="53888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rgbClr val="FF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6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4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9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2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1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Minai 2022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007150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 Systems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1779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129424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50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7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8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C338-B5B2-492C-8706-2C43A7098AA7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_UC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forUC08_96_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135F6-E23D-427A-A105-7C96F920635E}"/>
              </a:ext>
            </a:extLst>
          </p:cNvPr>
          <p:cNvSpPr txBox="1"/>
          <p:nvPr userDrawn="1"/>
        </p:nvSpPr>
        <p:spPr>
          <a:xfrm>
            <a:off x="7696200" y="26638"/>
            <a:ext cx="134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199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9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w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64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2.wmf"/><Relationship Id="rId25" Type="http://schemas.openxmlformats.org/officeDocument/2006/relationships/image" Target="../media/image66.wmf"/><Relationship Id="rId33" Type="http://schemas.openxmlformats.org/officeDocument/2006/relationships/image" Target="../media/image5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68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9.wmf"/><Relationship Id="rId24" Type="http://schemas.openxmlformats.org/officeDocument/2006/relationships/oleObject" Target="../embeddings/oleObject64.bin"/><Relationship Id="rId32" Type="http://schemas.openxmlformats.org/officeDocument/2006/relationships/oleObject" Target="../embeddings/oleObject54.bin"/><Relationship Id="rId5" Type="http://schemas.openxmlformats.org/officeDocument/2006/relationships/image" Target="../media/image55.wmf"/><Relationship Id="rId15" Type="http://schemas.openxmlformats.org/officeDocument/2006/relationships/image" Target="../media/image61.wmf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66.bin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3.wmf"/><Relationship Id="rId31" Type="http://schemas.openxmlformats.org/officeDocument/2006/relationships/image" Target="../media/image69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67.wmf"/><Relationship Id="rId30" Type="http://schemas.openxmlformats.org/officeDocument/2006/relationships/oleObject" Target="../embeddings/oleObject67.bin"/><Relationship Id="rId8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4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7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3.wmf"/><Relationship Id="rId5" Type="http://schemas.openxmlformats.org/officeDocument/2006/relationships/image" Target="../media/image78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0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8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99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4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0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0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14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12.wmf"/><Relationship Id="rId14" Type="http://schemas.openxmlformats.org/officeDocument/2006/relationships/image" Target="../media/image1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NUL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1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18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18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24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25.bin"/><Relationship Id="rId21" Type="http://schemas.openxmlformats.org/officeDocument/2006/relationships/image" Target="../media/image18.wmf"/><Relationship Id="rId34" Type="http://schemas.openxmlformats.org/officeDocument/2006/relationships/oleObject" Target="../embeddings/oleObject29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6.wmf"/><Relationship Id="rId25" Type="http://schemas.openxmlformats.org/officeDocument/2006/relationships/image" Target="../media/image27.wmf"/><Relationship Id="rId33" Type="http://schemas.openxmlformats.org/officeDocument/2006/relationships/image" Target="../media/image3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3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26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0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7.wmf"/><Relationship Id="rId31" Type="http://schemas.openxmlformats.org/officeDocument/2006/relationships/image" Target="../media/image3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8.w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2.wmf"/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62407"/>
            <a:ext cx="7467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Lecture 6</a:t>
            </a:r>
          </a:p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Multi-Layer Networks</a:t>
            </a:r>
          </a:p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&amp; Backpropagation</a:t>
            </a:r>
          </a:p>
          <a:p>
            <a:pPr algn="ctr" defTabSz="4703200" eaLnBrk="0" hangingPunct="0"/>
            <a:endParaRPr lang="en-US" altLang="zh-CN" sz="2800" i="1" dirty="0">
              <a:latin typeface="Verdana" pitchFamily="34" charset="0"/>
              <a:ea typeface="宋体" charset="-122"/>
            </a:endParaRPr>
          </a:p>
          <a:p>
            <a:endParaRPr lang="en-US" dirty="0"/>
          </a:p>
        </p:txBody>
      </p:sp>
      <p:pic>
        <p:nvPicPr>
          <p:cNvPr id="3" name="Picture 2" descr="creat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7872" y="4753970"/>
            <a:ext cx="3169198" cy="2377241"/>
          </a:xfrm>
          <a:prstGeom prst="rect">
            <a:avLst/>
          </a:prstGeom>
          <a:noFill/>
        </p:spPr>
      </p:pic>
      <p:pic>
        <p:nvPicPr>
          <p:cNvPr id="4" name="Picture 5" descr="creature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741" y="1801160"/>
            <a:ext cx="2362200" cy="1739092"/>
          </a:xfrm>
          <a:prstGeom prst="rect">
            <a:avLst/>
          </a:prstGeom>
          <a:noFill/>
        </p:spPr>
      </p:pic>
      <p:pic>
        <p:nvPicPr>
          <p:cNvPr id="6" name="Picture 4" descr="creature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741" y="4724400"/>
            <a:ext cx="3124200" cy="2133600"/>
          </a:xfrm>
          <a:prstGeom prst="rect">
            <a:avLst/>
          </a:prstGeom>
          <a:noFill/>
        </p:spPr>
      </p:pic>
      <p:pic>
        <p:nvPicPr>
          <p:cNvPr id="7" name="Picture 7" descr="creature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030374"/>
            <a:ext cx="2590800" cy="128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85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582E8D-AEC8-4982-875E-44E1371D4D4D}"/>
              </a:ext>
            </a:extLst>
          </p:cNvPr>
          <p:cNvSpPr/>
          <p:nvPr/>
        </p:nvSpPr>
        <p:spPr>
          <a:xfrm>
            <a:off x="5037420" y="1203119"/>
            <a:ext cx="3356728" cy="10668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354C9-23EF-42B3-BDFD-EC0665F133F7}"/>
              </a:ext>
            </a:extLst>
          </p:cNvPr>
          <p:cNvSpPr/>
          <p:nvPr/>
        </p:nvSpPr>
        <p:spPr>
          <a:xfrm>
            <a:off x="5426766" y="5064125"/>
            <a:ext cx="1796354" cy="457200"/>
          </a:xfrm>
          <a:prstGeom prst="rect">
            <a:avLst/>
          </a:prstGeom>
          <a:solidFill>
            <a:srgbClr val="66FFFF"/>
          </a:solidFill>
          <a:ln w="127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370483"/>
              </p:ext>
            </p:extLst>
          </p:nvPr>
        </p:nvGraphicFramePr>
        <p:xfrm>
          <a:off x="395509" y="810126"/>
          <a:ext cx="4503165" cy="441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4" name="Equation" r:id="rId4" imgW="3022560" imgH="3022560" progId="Equation.DSMT4">
                  <p:embed/>
                </p:oleObj>
              </mc:Choice>
              <mc:Fallback>
                <p:oleObj name="Equation" r:id="rId4" imgW="3022560" imgH="302256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09" y="810126"/>
                        <a:ext cx="4503165" cy="4418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5400000">
            <a:off x="1045557" y="2827838"/>
            <a:ext cx="3810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809835" y="2827838"/>
            <a:ext cx="3810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2597029" y="2827838"/>
            <a:ext cx="3810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378431" y="2808884"/>
            <a:ext cx="3810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4920832" y="685800"/>
            <a:ext cx="72273" cy="595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EB9F08-2BD4-4D40-9252-F8AFB08665AC}"/>
              </a:ext>
            </a:extLst>
          </p:cNvPr>
          <p:cNvCxnSpPr/>
          <p:nvPr/>
        </p:nvCxnSpPr>
        <p:spPr>
          <a:xfrm rot="5400000">
            <a:off x="6850624" y="2449878"/>
            <a:ext cx="3048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BF4F981-0764-4A01-B69D-44A418CE3CFC}"/>
              </a:ext>
            </a:extLst>
          </p:cNvPr>
          <p:cNvSpPr/>
          <p:nvPr/>
        </p:nvSpPr>
        <p:spPr>
          <a:xfrm>
            <a:off x="7738745" y="505086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9DDCD-E954-4247-A8AE-FD3608704807}"/>
              </a:ext>
            </a:extLst>
          </p:cNvPr>
          <p:cNvSpPr txBox="1"/>
          <p:nvPr/>
        </p:nvSpPr>
        <p:spPr>
          <a:xfrm>
            <a:off x="7773285" y="5028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83B9415-D143-401E-9CB6-15558D42789A}"/>
              </a:ext>
            </a:extLst>
          </p:cNvPr>
          <p:cNvSpPr/>
          <p:nvPr/>
        </p:nvSpPr>
        <p:spPr>
          <a:xfrm rot="5400000">
            <a:off x="6806921" y="1107369"/>
            <a:ext cx="390618" cy="19911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B79BBB-E77E-4F66-BD35-A014D0CEEC1B}"/>
              </a:ext>
            </a:extLst>
          </p:cNvPr>
          <p:cNvSpPr/>
          <p:nvPr/>
        </p:nvSpPr>
        <p:spPr>
          <a:xfrm>
            <a:off x="8477172" y="1560694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DE2DE4-8680-4A20-9205-18751D4D0C1A}"/>
              </a:ext>
            </a:extLst>
          </p:cNvPr>
          <p:cNvSpPr txBox="1"/>
          <p:nvPr/>
        </p:nvSpPr>
        <p:spPr>
          <a:xfrm>
            <a:off x="8511712" y="1538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FC785C3-B4F1-4D59-B5DC-9DA69B84A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067157"/>
              </p:ext>
            </p:extLst>
          </p:nvPr>
        </p:nvGraphicFramePr>
        <p:xfrm>
          <a:off x="383120" y="5367082"/>
          <a:ext cx="427990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5" name="Equation" r:id="rId6" imgW="2412720" imgH="838080" progId="Equation.DSMT4">
                  <p:embed/>
                </p:oleObj>
              </mc:Choice>
              <mc:Fallback>
                <p:oleObj name="Equation" r:id="rId6" imgW="2412720" imgH="8380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7260FEDC-3261-404D-B232-7DDFF33D0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20" y="5367082"/>
                        <a:ext cx="4279900" cy="13065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5C0CE05-BE59-418A-B6AE-14BFC7D59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994767"/>
              </p:ext>
            </p:extLst>
          </p:nvPr>
        </p:nvGraphicFramePr>
        <p:xfrm>
          <a:off x="4997450" y="1336675"/>
          <a:ext cx="3348038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6" name="Equation" r:id="rId8" imgW="1726920" imgH="2450880" progId="Equation.DSMT4">
                  <p:embed/>
                </p:oleObj>
              </mc:Choice>
              <mc:Fallback>
                <p:oleObj name="Equation" r:id="rId8" imgW="1726920" imgH="24508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F5C0CE05-BE59-418A-B6AE-14BFC7D59F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1336675"/>
                        <a:ext cx="3348038" cy="418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68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310446"/>
              </p:ext>
            </p:extLst>
          </p:nvPr>
        </p:nvGraphicFramePr>
        <p:xfrm>
          <a:off x="456353" y="1644869"/>
          <a:ext cx="435451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86" name="Equation" r:id="rId4" imgW="2654280" imgH="2158920" progId="Equation.DSMT4">
                  <p:embed/>
                </p:oleObj>
              </mc:Choice>
              <mc:Fallback>
                <p:oleObj name="Equation" r:id="rId4" imgW="2654280" imgH="215892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53" y="1644869"/>
                        <a:ext cx="4354513" cy="3200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23850" y="3092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87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0924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7557289-B13E-45B3-8190-83CF61BA84B0}"/>
              </a:ext>
            </a:extLst>
          </p:cNvPr>
          <p:cNvGrpSpPr/>
          <p:nvPr/>
        </p:nvGrpSpPr>
        <p:grpSpPr>
          <a:xfrm>
            <a:off x="4196402" y="3174611"/>
            <a:ext cx="381000" cy="385282"/>
            <a:chOff x="4196402" y="3174611"/>
            <a:chExt cx="381000" cy="385282"/>
          </a:xfrm>
        </p:grpSpPr>
        <p:sp>
          <p:nvSpPr>
            <p:cNvPr id="14" name="Oval 13"/>
            <p:cNvSpPr/>
            <p:nvPr/>
          </p:nvSpPr>
          <p:spPr>
            <a:xfrm>
              <a:off x="4196402" y="3174611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29629" y="3190561"/>
              <a:ext cx="236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09600" y="25146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Note that</a:t>
            </a:r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3049933" y="5022250"/>
            <a:ext cx="1319720" cy="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2935633" y="4914900"/>
            <a:ext cx="228600" cy="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4255353" y="4907950"/>
            <a:ext cx="228600" cy="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323890"/>
              </p:ext>
            </p:extLst>
          </p:nvPr>
        </p:nvGraphicFramePr>
        <p:xfrm>
          <a:off x="3683853" y="5022250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88" name="Equation" r:id="rId8" imgW="177480" imgH="253800" progId="Equation.3">
                  <p:embed/>
                </p:oleObj>
              </mc:Choice>
              <mc:Fallback>
                <p:oleObj name="Equation" r:id="rId8" imgW="177480" imgH="253800" progId="Equation.3">
                  <p:embed/>
                  <p:pic>
                    <p:nvPicPr>
                      <p:cNvPr id="4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853" y="5022250"/>
                        <a:ext cx="266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>
            <a:cxnSpLocks/>
          </p:cNvCxnSpPr>
          <p:nvPr/>
        </p:nvCxnSpPr>
        <p:spPr>
          <a:xfrm>
            <a:off x="4823251" y="1180922"/>
            <a:ext cx="0" cy="529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DAFBD48-A276-4EAC-BA3D-741AF84C88BC}"/>
              </a:ext>
            </a:extLst>
          </p:cNvPr>
          <p:cNvSpPr/>
          <p:nvPr/>
        </p:nvSpPr>
        <p:spPr>
          <a:xfrm>
            <a:off x="5463749" y="4692869"/>
            <a:ext cx="2286000" cy="838200"/>
          </a:xfrm>
          <a:prstGeom prst="rect">
            <a:avLst/>
          </a:prstGeom>
          <a:solidFill>
            <a:srgbClr val="66FFFF"/>
          </a:solidFill>
          <a:ln w="9525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7966285-65AF-4A3A-AF57-50FDDD63C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6149" y="1568669"/>
          <a:ext cx="2286000" cy="383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89" name="Equation" r:id="rId10" imgW="1574640" imgH="2641320" progId="Equation.3">
                  <p:embed/>
                </p:oleObj>
              </mc:Choice>
              <mc:Fallback>
                <p:oleObj name="Equation" r:id="rId10" imgW="1574640" imgH="264132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E7966285-65AF-4A3A-AF57-50FDDD63C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149" y="1568669"/>
                        <a:ext cx="2286000" cy="38345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D512B9BF-6A7F-47C9-98BF-CB5DC09EC5A8}"/>
              </a:ext>
            </a:extLst>
          </p:cNvPr>
          <p:cNvSpPr/>
          <p:nvPr/>
        </p:nvSpPr>
        <p:spPr>
          <a:xfrm>
            <a:off x="7993589" y="4845269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0291A-8BB5-4646-884D-48352102BF13}"/>
              </a:ext>
            </a:extLst>
          </p:cNvPr>
          <p:cNvSpPr txBox="1"/>
          <p:nvPr/>
        </p:nvSpPr>
        <p:spPr>
          <a:xfrm>
            <a:off x="8054549" y="4845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A6B21A5F-2BE9-41CE-A1A8-52A752572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231" y="719257"/>
            <a:ext cx="42635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 for the Hidden Layer</a:t>
            </a:r>
          </a:p>
        </p:txBody>
      </p:sp>
    </p:spTree>
    <p:extLst>
      <p:ext uri="{BB962C8B-B14F-4D97-AF65-F5344CB8AC3E}">
        <p14:creationId xmlns:p14="http://schemas.microsoft.com/office/powerpoint/2010/main" val="350899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92041" y="4390696"/>
            <a:ext cx="2286000" cy="838200"/>
          </a:xfrm>
          <a:prstGeom prst="rect">
            <a:avLst/>
          </a:prstGeom>
          <a:solidFill>
            <a:srgbClr val="66FFFF"/>
          </a:solidFill>
          <a:ln w="127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36504" y="1418896"/>
          <a:ext cx="32940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06" name="Equation" r:id="rId4" imgW="2311200" imgH="2616120" progId="Equation.3">
                  <p:embed/>
                </p:oleObj>
              </mc:Choice>
              <mc:Fallback>
                <p:oleObj name="Equation" r:id="rId4" imgW="2311200" imgH="261612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04" y="1418896"/>
                        <a:ext cx="3294062" cy="372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25"/>
          <p:cNvSpPr/>
          <p:nvPr/>
        </p:nvSpPr>
        <p:spPr>
          <a:xfrm>
            <a:off x="3450481" y="461929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11441" y="4619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3BEFFD-1A4A-47B9-AB1F-449DE2A563C5}"/>
              </a:ext>
            </a:extLst>
          </p:cNvPr>
          <p:cNvCxnSpPr>
            <a:cxnSpLocks/>
          </p:cNvCxnSpPr>
          <p:nvPr/>
        </p:nvCxnSpPr>
        <p:spPr>
          <a:xfrm>
            <a:off x="4724400" y="838200"/>
            <a:ext cx="0" cy="554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43C7538-3374-4945-B1DC-7C3D1E930139}"/>
              </a:ext>
            </a:extLst>
          </p:cNvPr>
          <p:cNvSpPr/>
          <p:nvPr/>
        </p:nvSpPr>
        <p:spPr>
          <a:xfrm>
            <a:off x="5594630" y="3505200"/>
            <a:ext cx="1981200" cy="838200"/>
          </a:xfrm>
          <a:prstGeom prst="rect">
            <a:avLst/>
          </a:prstGeom>
          <a:solidFill>
            <a:srgbClr val="66FFFF"/>
          </a:solidFill>
          <a:ln w="9525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45921C0-572D-44F7-B0CD-CCD93DF117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4630" y="1295400"/>
          <a:ext cx="2133600" cy="297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07" name="Equation" r:id="rId6" imgW="1358640" imgH="1892160" progId="Equation.DSMT4">
                  <p:embed/>
                </p:oleObj>
              </mc:Choice>
              <mc:Fallback>
                <p:oleObj name="Equation" r:id="rId6" imgW="1358640" imgH="18921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45921C0-572D-44F7-B0CD-CCD93DF11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630" y="1295400"/>
                        <a:ext cx="2133600" cy="297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0BFDB26-8339-4E72-9292-0F2447B0AEE6}"/>
              </a:ext>
            </a:extLst>
          </p:cNvPr>
          <p:cNvGrpSpPr/>
          <p:nvPr/>
        </p:nvGrpSpPr>
        <p:grpSpPr>
          <a:xfrm>
            <a:off x="7819670" y="3733800"/>
            <a:ext cx="381000" cy="381000"/>
            <a:chOff x="7819670" y="3733800"/>
            <a:chExt cx="381000" cy="381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50D30A-7DB5-45BE-9217-81BB13768EBC}"/>
                </a:ext>
              </a:extLst>
            </p:cNvPr>
            <p:cNvSpPr/>
            <p:nvPr/>
          </p:nvSpPr>
          <p:spPr>
            <a:xfrm>
              <a:off x="7819670" y="37338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1351AE-CFAF-4E22-8EAF-0115F9A7DA8A}"/>
                </a:ext>
              </a:extLst>
            </p:cNvPr>
            <p:cNvSpPr txBox="1"/>
            <p:nvPr/>
          </p:nvSpPr>
          <p:spPr>
            <a:xfrm>
              <a:off x="7880630" y="3733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9E93C43-7D25-4750-AADC-BC19A4422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412825"/>
              </p:ext>
            </p:extLst>
          </p:nvPr>
        </p:nvGraphicFramePr>
        <p:xfrm>
          <a:off x="5577840" y="4863454"/>
          <a:ext cx="1600200" cy="28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08" name="Equation" r:id="rId8" imgW="1143000" imgH="203040" progId="Equation.3">
                  <p:embed/>
                </p:oleObj>
              </mc:Choice>
              <mc:Fallback>
                <p:oleObj name="Equation" r:id="rId8" imgW="1143000" imgH="20304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09E93C43-7D25-4750-AADC-BC19A4422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840" y="4863454"/>
                        <a:ext cx="1600200" cy="284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5C0F77F-D333-49EA-9838-267FFDA25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790318"/>
              </p:ext>
            </p:extLst>
          </p:nvPr>
        </p:nvGraphicFramePr>
        <p:xfrm>
          <a:off x="5635270" y="5257800"/>
          <a:ext cx="218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09" name="Equation" r:id="rId10" imgW="1638000" imgH="457200" progId="Equation.DSMT4">
                  <p:embed/>
                </p:oleObj>
              </mc:Choice>
              <mc:Fallback>
                <p:oleObj name="Equation" r:id="rId10" imgW="1638000" imgH="4572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5C0F77F-D333-49EA-9838-267FFDA25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270" y="5257800"/>
                        <a:ext cx="2184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1AD12FF-9670-45E1-90D9-04656C0E0DFC}"/>
              </a:ext>
            </a:extLst>
          </p:cNvPr>
          <p:cNvSpPr/>
          <p:nvPr/>
        </p:nvSpPr>
        <p:spPr>
          <a:xfrm>
            <a:off x="5392132" y="4732256"/>
            <a:ext cx="2686622" cy="1310325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183235" y="2316901"/>
            <a:ext cx="2362200" cy="770964"/>
          </a:xfrm>
          <a:prstGeom prst="rect">
            <a:avLst/>
          </a:prstGeom>
          <a:solidFill>
            <a:srgbClr val="66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7516" y="4701513"/>
            <a:ext cx="3317305" cy="838200"/>
          </a:xfrm>
          <a:prstGeom prst="rect">
            <a:avLst/>
          </a:prstGeom>
          <a:solidFill>
            <a:srgbClr val="66FFFF"/>
          </a:solidFill>
          <a:ln w="9525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275426"/>
              </p:ext>
            </p:extLst>
          </p:nvPr>
        </p:nvGraphicFramePr>
        <p:xfrm>
          <a:off x="301767" y="2491713"/>
          <a:ext cx="35782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31" name="Equation" r:id="rId4" imgW="2234880" imgH="1955520" progId="Equation.3">
                  <p:embed/>
                </p:oleObj>
              </mc:Choice>
              <mc:Fallback>
                <p:oleObj name="Equation" r:id="rId4" imgW="2234880" imgH="195552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67" y="2491713"/>
                        <a:ext cx="3578225" cy="2971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4087704" y="4924279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48664" y="4924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8950" y="1434587"/>
            <a:ext cx="1" cy="490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63132"/>
              </p:ext>
            </p:extLst>
          </p:nvPr>
        </p:nvGraphicFramePr>
        <p:xfrm>
          <a:off x="2443771" y="2395996"/>
          <a:ext cx="18796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32" name="Equation" r:id="rId6" imgW="1409400" imgH="507960" progId="Equation.3">
                  <p:embed/>
                </p:oleObj>
              </mc:Choice>
              <mc:Fallback>
                <p:oleObj name="Equation" r:id="rId6" imgW="1409400" imgH="50796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71" y="2395996"/>
                        <a:ext cx="1879600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1E445C96-F4B8-46EC-88B0-C279E1846A19}"/>
              </a:ext>
            </a:extLst>
          </p:cNvPr>
          <p:cNvSpPr/>
          <p:nvPr/>
        </p:nvSpPr>
        <p:spPr>
          <a:xfrm>
            <a:off x="5544585" y="2362200"/>
            <a:ext cx="2133600" cy="990600"/>
          </a:xfrm>
          <a:prstGeom prst="rect">
            <a:avLst/>
          </a:prstGeom>
          <a:solidFill>
            <a:srgbClr val="66FFFF"/>
          </a:solidFill>
          <a:ln w="127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4F6ED8-C588-4977-AFD6-2C8324067390}"/>
              </a:ext>
            </a:extLst>
          </p:cNvPr>
          <p:cNvSpPr/>
          <p:nvPr/>
        </p:nvSpPr>
        <p:spPr>
          <a:xfrm>
            <a:off x="5165888" y="4343400"/>
            <a:ext cx="3137129" cy="990600"/>
          </a:xfrm>
          <a:prstGeom prst="rect">
            <a:avLst/>
          </a:prstGeom>
          <a:solidFill>
            <a:srgbClr val="66FFFF"/>
          </a:solidFill>
          <a:ln w="127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EAA9822F-5108-41B8-A63F-9F1BA465A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3473" y="2362200"/>
          <a:ext cx="2084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33" name="Equation" r:id="rId8" imgW="1168200" imgH="469800" progId="Equation.3">
                  <p:embed/>
                </p:oleObj>
              </mc:Choice>
              <mc:Fallback>
                <p:oleObj name="Equation" r:id="rId8" imgW="1168200" imgH="469800" progId="Equation.3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EAA9822F-5108-41B8-A63F-9F1BA465A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473" y="2362200"/>
                        <a:ext cx="20843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182D04A1-0A80-42E5-ABEE-4EB49363E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136446"/>
              </p:ext>
            </p:extLst>
          </p:nvPr>
        </p:nvGraphicFramePr>
        <p:xfrm>
          <a:off x="5292233" y="4446032"/>
          <a:ext cx="2936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34" name="Equation" r:id="rId10" imgW="1701720" imgH="469800" progId="Equation.DSMT4">
                  <p:embed/>
                </p:oleObj>
              </mc:Choice>
              <mc:Fallback>
                <p:oleObj name="Equation" r:id="rId10" imgW="1701720" imgH="46980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182D04A1-0A80-42E5-ABEE-4EB49363E8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233" y="4446032"/>
                        <a:ext cx="2936875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9ED78BDF-7A6D-4A14-9FFB-87A34D69EFB6}"/>
              </a:ext>
            </a:extLst>
          </p:cNvPr>
          <p:cNvSpPr/>
          <p:nvPr/>
        </p:nvSpPr>
        <p:spPr>
          <a:xfrm>
            <a:off x="5483625" y="1524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58BCD-18EC-4F3A-88BF-4846F4D4B704}"/>
              </a:ext>
            </a:extLst>
          </p:cNvPr>
          <p:cNvSpPr txBox="1"/>
          <p:nvPr/>
        </p:nvSpPr>
        <p:spPr>
          <a:xfrm>
            <a:off x="5544585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E6B362-1140-4794-8729-01ACB48D339A}"/>
              </a:ext>
            </a:extLst>
          </p:cNvPr>
          <p:cNvSpPr/>
          <p:nvPr/>
        </p:nvSpPr>
        <p:spPr>
          <a:xfrm>
            <a:off x="6398025" y="1524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3B6755-2DF8-4224-8620-E6923822B7AF}"/>
              </a:ext>
            </a:extLst>
          </p:cNvPr>
          <p:cNvSpPr txBox="1"/>
          <p:nvPr/>
        </p:nvSpPr>
        <p:spPr>
          <a:xfrm>
            <a:off x="6458985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58A876-094B-41DE-BBB0-9930F6E8DA56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>
            <a:off x="5864625" y="1714500"/>
            <a:ext cx="5334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10C0A75-698F-4EEA-85F2-D5FB7F2D2DED}"/>
              </a:ext>
            </a:extLst>
          </p:cNvPr>
          <p:cNvSpPr/>
          <p:nvPr/>
        </p:nvSpPr>
        <p:spPr>
          <a:xfrm>
            <a:off x="5620785" y="36957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387766-0761-4183-9154-E1CF24364154}"/>
              </a:ext>
            </a:extLst>
          </p:cNvPr>
          <p:cNvSpPr txBox="1"/>
          <p:nvPr/>
        </p:nvSpPr>
        <p:spPr>
          <a:xfrm>
            <a:off x="5681745" y="369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61F9EEA-FB86-4BF6-BA6A-258A20E668EC}"/>
              </a:ext>
            </a:extLst>
          </p:cNvPr>
          <p:cNvSpPr/>
          <p:nvPr/>
        </p:nvSpPr>
        <p:spPr>
          <a:xfrm>
            <a:off x="6535185" y="36957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D89BE9-1C64-49EE-9661-13D24DB7237C}"/>
              </a:ext>
            </a:extLst>
          </p:cNvPr>
          <p:cNvSpPr txBox="1"/>
          <p:nvPr/>
        </p:nvSpPr>
        <p:spPr>
          <a:xfrm>
            <a:off x="6596145" y="369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67E6DD7-4D04-413C-9AC2-5A579953C8A6}"/>
              </a:ext>
            </a:extLst>
          </p:cNvPr>
          <p:cNvCxnSpPr>
            <a:stCxn id="52" idx="6"/>
            <a:endCxn id="54" idx="2"/>
          </p:cNvCxnSpPr>
          <p:nvPr/>
        </p:nvCxnSpPr>
        <p:spPr>
          <a:xfrm>
            <a:off x="6001785" y="3886200"/>
            <a:ext cx="5334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7C219163-4594-4D7E-9425-373515BED788}"/>
              </a:ext>
            </a:extLst>
          </p:cNvPr>
          <p:cNvSpPr/>
          <p:nvPr/>
        </p:nvSpPr>
        <p:spPr>
          <a:xfrm>
            <a:off x="7922025" y="25908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40A6AC-78D4-4AF3-B41D-895DF0826F0E}"/>
              </a:ext>
            </a:extLst>
          </p:cNvPr>
          <p:cNvSpPr txBox="1"/>
          <p:nvPr/>
        </p:nvSpPr>
        <p:spPr>
          <a:xfrm>
            <a:off x="7982985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F961C41-4D73-4340-A0F3-E05E1B369C7A}"/>
              </a:ext>
            </a:extLst>
          </p:cNvPr>
          <p:cNvSpPr/>
          <p:nvPr/>
        </p:nvSpPr>
        <p:spPr>
          <a:xfrm>
            <a:off x="8455425" y="4572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8AE59F-3330-4B2B-BC04-29A944D0A599}"/>
              </a:ext>
            </a:extLst>
          </p:cNvPr>
          <p:cNvSpPr txBox="1"/>
          <p:nvPr/>
        </p:nvSpPr>
        <p:spPr>
          <a:xfrm>
            <a:off x="8516385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CA22AB3C-75D5-4E89-BC5C-6BB1AB9E3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993484"/>
              </p:ext>
            </p:extLst>
          </p:nvPr>
        </p:nvGraphicFramePr>
        <p:xfrm>
          <a:off x="365539" y="1099046"/>
          <a:ext cx="1854201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35" name="Equation" r:id="rId12" imgW="1180800" imgH="482400" progId="Equation.DSMT4">
                  <p:embed/>
                </p:oleObj>
              </mc:Choice>
              <mc:Fallback>
                <p:oleObj name="Equation" r:id="rId12" imgW="1180800" imgH="4824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45921C0-572D-44F7-B0CD-CCD93DF11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39" y="1099046"/>
                        <a:ext cx="1854201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0F81FE7D-9657-45BF-8A96-5DCD9485B3AA}"/>
              </a:ext>
            </a:extLst>
          </p:cNvPr>
          <p:cNvGrpSpPr/>
          <p:nvPr/>
        </p:nvGrpSpPr>
        <p:grpSpPr>
          <a:xfrm>
            <a:off x="4045550" y="1356388"/>
            <a:ext cx="381000" cy="381000"/>
            <a:chOff x="7819670" y="3733800"/>
            <a:chExt cx="381000" cy="381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A84073-4C6B-4BED-B6DE-753927BC9399}"/>
                </a:ext>
              </a:extLst>
            </p:cNvPr>
            <p:cNvSpPr/>
            <p:nvPr/>
          </p:nvSpPr>
          <p:spPr>
            <a:xfrm>
              <a:off x="7819670" y="37338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B9D08E-63F7-4E8D-9053-E54ED40A6CD3}"/>
                </a:ext>
              </a:extLst>
            </p:cNvPr>
            <p:cNvSpPr txBox="1"/>
            <p:nvPr/>
          </p:nvSpPr>
          <p:spPr>
            <a:xfrm>
              <a:off x="7880630" y="3733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2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EAEE0C-A66A-4D45-9FC3-508C22A7E478}"/>
              </a:ext>
            </a:extLst>
          </p:cNvPr>
          <p:cNvSpPr/>
          <p:nvPr/>
        </p:nvSpPr>
        <p:spPr>
          <a:xfrm>
            <a:off x="1295401" y="3285100"/>
            <a:ext cx="2193400" cy="6773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/>
        </p:nvGraphicFramePr>
        <p:xfrm>
          <a:off x="2338098" y="5306148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92" name="Equation" r:id="rId4" imgW="190440" imgH="253800" progId="Equation.DSMT4">
                  <p:embed/>
                </p:oleObj>
              </mc:Choice>
              <mc:Fallback>
                <p:oleObj name="Equation" r:id="rId4" imgW="190440" imgH="253800" progId="Equation.DSMT4">
                  <p:embed/>
                  <p:pic>
                    <p:nvPicPr>
                      <p:cNvPr id="61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098" y="5306148"/>
                        <a:ext cx="3238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Oval 61"/>
          <p:cNvSpPr/>
          <p:nvPr/>
        </p:nvSpPr>
        <p:spPr>
          <a:xfrm>
            <a:off x="1496290" y="1416629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557250" y="1416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4" name="Oval 63"/>
          <p:cNvSpPr/>
          <p:nvPr/>
        </p:nvSpPr>
        <p:spPr>
          <a:xfrm>
            <a:off x="2410690" y="1416629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71650" y="1416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66" name="Straight Arrow Connector 65"/>
          <p:cNvCxnSpPr>
            <a:stCxn id="62" idx="6"/>
            <a:endCxn id="64" idx="2"/>
          </p:cNvCxnSpPr>
          <p:nvPr/>
        </p:nvCxnSpPr>
        <p:spPr>
          <a:xfrm>
            <a:off x="1877290" y="1607129"/>
            <a:ext cx="5334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857375" y="3895725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6200000">
            <a:off x="2362200" y="4343399"/>
            <a:ext cx="235528" cy="1607129"/>
          </a:xfrm>
          <a:prstGeom prst="leftBrace">
            <a:avLst>
              <a:gd name="adj1" fmla="val 37500"/>
              <a:gd name="adj2" fmla="val 52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2486888" y="1929857"/>
          <a:ext cx="32385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93" name="Equation" r:id="rId6" imgW="190440" imgH="241200" progId="Equation.3">
                  <p:embed/>
                </p:oleObj>
              </mc:Choice>
              <mc:Fallback>
                <p:oleObj name="Equation" r:id="rId6" imgW="190440" imgH="241200" progId="Equation.3">
                  <p:embed/>
                  <p:pic>
                    <p:nvPicPr>
                      <p:cNvPr id="4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888" y="1929857"/>
                        <a:ext cx="323850" cy="410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eft Brace 46"/>
          <p:cNvSpPr/>
          <p:nvPr/>
        </p:nvSpPr>
        <p:spPr>
          <a:xfrm rot="5400000">
            <a:off x="2558607" y="2015024"/>
            <a:ext cx="188260" cy="770964"/>
          </a:xfrm>
          <a:prstGeom prst="leftBrace">
            <a:avLst>
              <a:gd name="adj1" fmla="val 37500"/>
              <a:gd name="adj2" fmla="val 52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C9DA92-3AD8-46A5-8D85-DA567355DDE6}"/>
              </a:ext>
            </a:extLst>
          </p:cNvPr>
          <p:cNvSpPr/>
          <p:nvPr/>
        </p:nvSpPr>
        <p:spPr>
          <a:xfrm>
            <a:off x="5666679" y="5196297"/>
            <a:ext cx="1639410" cy="5334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BD7775-88DF-4E52-A4BF-DBB776ADC82A}"/>
              </a:ext>
            </a:extLst>
          </p:cNvPr>
          <p:cNvSpPr/>
          <p:nvPr/>
        </p:nvSpPr>
        <p:spPr>
          <a:xfrm>
            <a:off x="5514279" y="1492829"/>
            <a:ext cx="1600200" cy="762000"/>
          </a:xfrm>
          <a:prstGeom prst="rect">
            <a:avLst/>
          </a:prstGeom>
          <a:solidFill>
            <a:srgbClr val="66FFFF"/>
          </a:solidFill>
          <a:ln w="635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7E688CB7-36FE-4B3A-B6D6-5799B2899D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2329" y="1607129"/>
          <a:ext cx="3124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94" name="Equation" r:id="rId8" imgW="2082600" imgH="914400" progId="Equation.DSMT4">
                  <p:embed/>
                </p:oleObj>
              </mc:Choice>
              <mc:Fallback>
                <p:oleObj name="Equation" r:id="rId8" imgW="2082600" imgH="9144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7E688CB7-36FE-4B3A-B6D6-5799B2899D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329" y="1607129"/>
                        <a:ext cx="31242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E8D598FE-8EED-488D-9BA3-5C6AF93965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7079" y="4083629"/>
          <a:ext cx="22669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95" name="Equation" r:id="rId10" imgW="1511280" imgH="482400" progId="Equation.3">
                  <p:embed/>
                </p:oleObj>
              </mc:Choice>
              <mc:Fallback>
                <p:oleObj name="Equation" r:id="rId10" imgW="1511280" imgH="482400" progId="Equation.3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E8D598FE-8EED-488D-9BA3-5C6AF93965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079" y="4083629"/>
                        <a:ext cx="22669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id="{3A3D3819-BF90-43E3-956C-DDA4F773A706}"/>
              </a:ext>
            </a:extLst>
          </p:cNvPr>
          <p:cNvSpPr/>
          <p:nvPr/>
        </p:nvSpPr>
        <p:spPr>
          <a:xfrm>
            <a:off x="7683528" y="5184629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31D0FB-573F-4AFF-B374-3E01AB088B42}"/>
              </a:ext>
            </a:extLst>
          </p:cNvPr>
          <p:cNvSpPr txBox="1"/>
          <p:nvPr/>
        </p:nvSpPr>
        <p:spPr>
          <a:xfrm>
            <a:off x="7664676" y="5196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567130A9-537F-4284-ADFD-57F1DB51D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2879" y="5303245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96" name="Equation" r:id="rId12" imgW="914400" imgH="253800" progId="Equation.3">
                  <p:embed/>
                </p:oleObj>
              </mc:Choice>
              <mc:Fallback>
                <p:oleObj name="Equation" r:id="rId12" imgW="914400" imgH="253800" progId="Equation.3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567130A9-537F-4284-ADFD-57F1DB51D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879" y="5303245"/>
                        <a:ext cx="1371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0535D6F2-7305-4FAF-8759-C3A4D875FD6A}"/>
              </a:ext>
            </a:extLst>
          </p:cNvPr>
          <p:cNvSpPr/>
          <p:nvPr/>
        </p:nvSpPr>
        <p:spPr>
          <a:xfrm>
            <a:off x="3805535" y="3429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AF4F64-632E-4900-9E9D-50D1CBA0B962}"/>
              </a:ext>
            </a:extLst>
          </p:cNvPr>
          <p:cNvSpPr txBox="1"/>
          <p:nvPr/>
        </p:nvSpPr>
        <p:spPr>
          <a:xfrm>
            <a:off x="3786683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858115" y="2359604"/>
          <a:ext cx="3030538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97" name="Equation" r:id="rId14" imgW="1981080" imgH="1777680" progId="Equation.DSMT4">
                  <p:embed/>
                </p:oleObj>
              </mc:Choice>
              <mc:Fallback>
                <p:oleObj name="Equation" r:id="rId14" imgW="1981080" imgH="1777680" progId="Equation.DSMT4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115" y="2359604"/>
                        <a:ext cx="3030538" cy="271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93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55F15D5-84C7-46F3-9276-438919D7B87D}"/>
              </a:ext>
            </a:extLst>
          </p:cNvPr>
          <p:cNvGrpSpPr/>
          <p:nvPr/>
        </p:nvGrpSpPr>
        <p:grpSpPr>
          <a:xfrm>
            <a:off x="328273" y="1760585"/>
            <a:ext cx="381000" cy="381000"/>
            <a:chOff x="4997281" y="1752600"/>
            <a:chExt cx="381000" cy="381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080BB04-65D7-4AA8-90F1-86723C90EB67}"/>
                </a:ext>
              </a:extLst>
            </p:cNvPr>
            <p:cNvSpPr/>
            <p:nvPr/>
          </p:nvSpPr>
          <p:spPr>
            <a:xfrm>
              <a:off x="4997281" y="1752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441858-1545-4D4B-8F19-2B329C4B623D}"/>
                </a:ext>
              </a:extLst>
            </p:cNvPr>
            <p:cNvSpPr txBox="1"/>
            <p:nvPr/>
          </p:nvSpPr>
          <p:spPr>
            <a:xfrm>
              <a:off x="5053511" y="175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2758BE-4B40-48E4-BA41-E73CB8C357F0}"/>
              </a:ext>
            </a:extLst>
          </p:cNvPr>
          <p:cNvGrpSpPr/>
          <p:nvPr/>
        </p:nvGrpSpPr>
        <p:grpSpPr>
          <a:xfrm>
            <a:off x="309421" y="2931464"/>
            <a:ext cx="418704" cy="381000"/>
            <a:chOff x="4959577" y="2776201"/>
            <a:chExt cx="418704" cy="381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54578F3-EFA2-4F99-B586-5916D9A2EC82}"/>
                </a:ext>
              </a:extLst>
            </p:cNvPr>
            <p:cNvSpPr/>
            <p:nvPr/>
          </p:nvSpPr>
          <p:spPr>
            <a:xfrm>
              <a:off x="4969048" y="2776201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85172C-2A08-4BB0-97BF-238625B7DE3B}"/>
                </a:ext>
              </a:extLst>
            </p:cNvPr>
            <p:cNvSpPr txBox="1"/>
            <p:nvPr/>
          </p:nvSpPr>
          <p:spPr>
            <a:xfrm>
              <a:off x="4959577" y="27871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70" name="Text Box 4">
            <a:extLst>
              <a:ext uri="{FF2B5EF4-FFF2-40B4-BE49-F238E27FC236}">
                <a16:creationId xmlns:a16="http://schemas.microsoft.com/office/drawing/2014/main" id="{0FBD7E8F-9B93-4B8A-A825-43FD67BEC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322" y="743397"/>
            <a:ext cx="4040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Gradient Calculation Process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17F8B8F-2111-445F-AAB4-9F754467D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839429"/>
              </p:ext>
            </p:extLst>
          </p:nvPr>
        </p:nvGraphicFramePr>
        <p:xfrm>
          <a:off x="995512" y="1510020"/>
          <a:ext cx="35147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540" name="Equation" r:id="rId4" imgW="1739880" imgH="469800" progId="Equation.DSMT4">
                  <p:embed/>
                </p:oleObj>
              </mc:Choice>
              <mc:Fallback>
                <p:oleObj name="Equation" r:id="rId4" imgW="1739880" imgH="4698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54221D5-FFE6-498E-964A-533BBFF253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512" y="1510020"/>
                        <a:ext cx="3514725" cy="947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A856CFC-5F4D-4C30-B6E4-75F5CC9B3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618068"/>
              </p:ext>
            </p:extLst>
          </p:nvPr>
        </p:nvGraphicFramePr>
        <p:xfrm>
          <a:off x="832445" y="2654520"/>
          <a:ext cx="36845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541" name="Equation" r:id="rId6" imgW="1726920" imgH="469800" progId="Equation.DSMT4">
                  <p:embed/>
                </p:oleObj>
              </mc:Choice>
              <mc:Fallback>
                <p:oleObj name="Equation" r:id="rId6" imgW="1726920" imgH="4698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456E2D0-45C0-44A2-B411-94FC1ABA1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45" y="2654520"/>
                        <a:ext cx="3684587" cy="100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DCDFCD-9792-4509-94B0-B3F10D8E8DE8}"/>
              </a:ext>
            </a:extLst>
          </p:cNvPr>
          <p:cNvSpPr txBox="1"/>
          <p:nvPr/>
        </p:nvSpPr>
        <p:spPr>
          <a:xfrm>
            <a:off x="5734493" y="174422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as LMS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AD2B32-8278-4460-8BEE-2F90BBC78BB5}"/>
              </a:ext>
            </a:extLst>
          </p:cNvPr>
          <p:cNvCxnSpPr>
            <a:stCxn id="2" idx="1"/>
          </p:cNvCxnSpPr>
          <p:nvPr/>
        </p:nvCxnSpPr>
        <p:spPr>
          <a:xfrm flipH="1">
            <a:off x="4607442" y="1928887"/>
            <a:ext cx="11270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71C56D-8C3A-4516-AE8D-0ABB115BBFAC}"/>
              </a:ext>
            </a:extLst>
          </p:cNvPr>
          <p:cNvSpPr txBox="1"/>
          <p:nvPr/>
        </p:nvSpPr>
        <p:spPr>
          <a:xfrm>
            <a:off x="5811334" y="287836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form as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DB74C7-1829-4939-9C2F-C693FAE17963}"/>
              </a:ext>
            </a:extLst>
          </p:cNvPr>
          <p:cNvCxnSpPr/>
          <p:nvPr/>
        </p:nvCxnSpPr>
        <p:spPr>
          <a:xfrm flipH="1">
            <a:off x="4684283" y="3091380"/>
            <a:ext cx="11270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2334BC57-1D60-47BB-957D-4262F617F66A}"/>
              </a:ext>
            </a:extLst>
          </p:cNvPr>
          <p:cNvSpPr/>
          <p:nvPr/>
        </p:nvSpPr>
        <p:spPr>
          <a:xfrm rot="16200000">
            <a:off x="2264054" y="2040150"/>
            <a:ext cx="273306" cy="704336"/>
          </a:xfrm>
          <a:prstGeom prst="leftBrace">
            <a:avLst>
              <a:gd name="adj1" fmla="val 25476"/>
              <a:gd name="adj2" fmla="val 5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DF14638-B23C-4172-9074-C2A090177B77}"/>
              </a:ext>
            </a:extLst>
          </p:cNvPr>
          <p:cNvSpPr/>
          <p:nvPr/>
        </p:nvSpPr>
        <p:spPr>
          <a:xfrm rot="16200000" flipH="1">
            <a:off x="2302161" y="2330994"/>
            <a:ext cx="293746" cy="800989"/>
          </a:xfrm>
          <a:prstGeom prst="leftBrace">
            <a:avLst>
              <a:gd name="adj1" fmla="val 25476"/>
              <a:gd name="adj2" fmla="val 5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3E7CFE4-63F0-4745-9A6B-6CC3B6BE68BF}"/>
              </a:ext>
            </a:extLst>
          </p:cNvPr>
          <p:cNvSpPr/>
          <p:nvPr/>
        </p:nvSpPr>
        <p:spPr>
          <a:xfrm rot="16200000">
            <a:off x="3236122" y="1800968"/>
            <a:ext cx="273305" cy="1207609"/>
          </a:xfrm>
          <a:prstGeom prst="leftBrace">
            <a:avLst>
              <a:gd name="adj1" fmla="val 25476"/>
              <a:gd name="adj2" fmla="val 50000"/>
            </a:avLst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5EEC400-10AE-4D4D-92C0-F7261ED1F4FE}"/>
              </a:ext>
            </a:extLst>
          </p:cNvPr>
          <p:cNvSpPr/>
          <p:nvPr/>
        </p:nvSpPr>
        <p:spPr>
          <a:xfrm rot="16200000" flipH="1">
            <a:off x="3309127" y="2249109"/>
            <a:ext cx="293746" cy="1004301"/>
          </a:xfrm>
          <a:prstGeom prst="leftBrace">
            <a:avLst>
              <a:gd name="adj1" fmla="val 25476"/>
              <a:gd name="adj2" fmla="val 50000"/>
            </a:avLst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A32F40F1-028F-41AE-8BE1-AACEFE17B06E}"/>
              </a:ext>
            </a:extLst>
          </p:cNvPr>
          <p:cNvSpPr/>
          <p:nvPr/>
        </p:nvSpPr>
        <p:spPr>
          <a:xfrm rot="16200000">
            <a:off x="4161937" y="2159589"/>
            <a:ext cx="252227" cy="444377"/>
          </a:xfrm>
          <a:prstGeom prst="leftBrace">
            <a:avLst>
              <a:gd name="adj1" fmla="val 25476"/>
              <a:gd name="adj2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D31AD6C-B8A4-43CD-89F2-62106BF52C90}"/>
              </a:ext>
            </a:extLst>
          </p:cNvPr>
          <p:cNvSpPr/>
          <p:nvPr/>
        </p:nvSpPr>
        <p:spPr>
          <a:xfrm rot="16200000" flipH="1">
            <a:off x="4034088" y="2560471"/>
            <a:ext cx="293746" cy="370953"/>
          </a:xfrm>
          <a:prstGeom prst="leftBrace">
            <a:avLst>
              <a:gd name="adj1" fmla="val 25476"/>
              <a:gd name="adj2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2B23FA-E647-4A9C-9180-5B1DDEDA4BAE}"/>
              </a:ext>
            </a:extLst>
          </p:cNvPr>
          <p:cNvSpPr/>
          <p:nvPr/>
        </p:nvSpPr>
        <p:spPr bwMode="auto">
          <a:xfrm>
            <a:off x="1895312" y="1706510"/>
            <a:ext cx="2120988" cy="584775"/>
          </a:xfrm>
          <a:prstGeom prst="roundRect">
            <a:avLst/>
          </a:prstGeom>
          <a:solidFill>
            <a:srgbClr val="66FFFF"/>
          </a:solidFill>
          <a:ln w="2540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54221D5-FFE6-498E-964A-533BBFF25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1525588"/>
          <a:ext cx="35147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26" name="Equation" r:id="rId4" imgW="1739880" imgH="469800" progId="Equation.DSMT4">
                  <p:embed/>
                </p:oleObj>
              </mc:Choice>
              <mc:Fallback>
                <p:oleObj name="Equation" r:id="rId4" imgW="1739880" imgH="4698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54221D5-FFE6-498E-964A-533BBFF253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525588"/>
                        <a:ext cx="3514725" cy="947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552C74-71C0-4610-BF53-0C833E2BF1A5}"/>
              </a:ext>
            </a:extLst>
          </p:cNvPr>
          <p:cNvSpPr/>
          <p:nvPr/>
        </p:nvSpPr>
        <p:spPr bwMode="auto">
          <a:xfrm>
            <a:off x="2017336" y="2866227"/>
            <a:ext cx="1956924" cy="788410"/>
          </a:xfrm>
          <a:prstGeom prst="roundRect">
            <a:avLst/>
          </a:prstGeom>
          <a:solidFill>
            <a:srgbClr val="66FFFF"/>
          </a:solidFill>
          <a:ln w="2540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2EB4C134-6921-452E-B6FA-0374C6EFF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7091" y="3654637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27" name="Equation" r:id="rId6" imgW="190440" imgH="253800" progId="Equation.DSMT4">
                  <p:embed/>
                </p:oleObj>
              </mc:Choice>
              <mc:Fallback>
                <p:oleObj name="Equation" r:id="rId6" imgW="190440" imgH="2538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2EB4C134-6921-452E-B6FA-0374C6EFFF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091" y="3654637"/>
                        <a:ext cx="3238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D649FF58-2CAB-4174-9969-83514B201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5852" y="1277979"/>
          <a:ext cx="3238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28" name="Equation" r:id="rId8" imgW="190440" imgH="241200" progId="Equation.DSMT4">
                  <p:embed/>
                </p:oleObj>
              </mc:Choice>
              <mc:Fallback>
                <p:oleObj name="Equation" r:id="rId8" imgW="190440" imgH="2412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D649FF58-2CAB-4174-9969-83514B2013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852" y="1277979"/>
                        <a:ext cx="3238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E55F15D5-84C7-46F3-9276-438919D7B87D}"/>
              </a:ext>
            </a:extLst>
          </p:cNvPr>
          <p:cNvGrpSpPr/>
          <p:nvPr/>
        </p:nvGrpSpPr>
        <p:grpSpPr>
          <a:xfrm>
            <a:off x="328273" y="1760585"/>
            <a:ext cx="381000" cy="381000"/>
            <a:chOff x="4997281" y="1752600"/>
            <a:chExt cx="381000" cy="381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080BB04-65D7-4AA8-90F1-86723C90EB67}"/>
                </a:ext>
              </a:extLst>
            </p:cNvPr>
            <p:cNvSpPr/>
            <p:nvPr/>
          </p:nvSpPr>
          <p:spPr>
            <a:xfrm>
              <a:off x="4997281" y="1752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441858-1545-4D4B-8F19-2B329C4B623D}"/>
                </a:ext>
              </a:extLst>
            </p:cNvPr>
            <p:cNvSpPr txBox="1"/>
            <p:nvPr/>
          </p:nvSpPr>
          <p:spPr>
            <a:xfrm>
              <a:off x="5053511" y="175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2758BE-4B40-48E4-BA41-E73CB8C357F0}"/>
              </a:ext>
            </a:extLst>
          </p:cNvPr>
          <p:cNvGrpSpPr/>
          <p:nvPr/>
        </p:nvGrpSpPr>
        <p:grpSpPr>
          <a:xfrm>
            <a:off x="309421" y="2931464"/>
            <a:ext cx="418704" cy="381000"/>
            <a:chOff x="4959577" y="2776201"/>
            <a:chExt cx="418704" cy="381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54578F3-EFA2-4F99-B586-5916D9A2EC82}"/>
                </a:ext>
              </a:extLst>
            </p:cNvPr>
            <p:cNvSpPr/>
            <p:nvPr/>
          </p:nvSpPr>
          <p:spPr>
            <a:xfrm>
              <a:off x="4969048" y="2776201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85172C-2A08-4BB0-97BF-238625B7DE3B}"/>
                </a:ext>
              </a:extLst>
            </p:cNvPr>
            <p:cNvSpPr txBox="1"/>
            <p:nvPr/>
          </p:nvSpPr>
          <p:spPr>
            <a:xfrm>
              <a:off x="4959577" y="27871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951554C-C4C1-47CF-B88E-65DCE1B2C907}"/>
              </a:ext>
            </a:extLst>
          </p:cNvPr>
          <p:cNvSpPr txBox="1"/>
          <p:nvPr/>
        </p:nvSpPr>
        <p:spPr>
          <a:xfrm>
            <a:off x="4832757" y="1494070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Note how      for       hidden layer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is calculated recursively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52E400-049B-4397-8613-03BA2A309E80}"/>
              </a:ext>
            </a:extLst>
          </p:cNvPr>
          <p:cNvSpPr/>
          <p:nvPr/>
        </p:nvSpPr>
        <p:spPr>
          <a:xfrm>
            <a:off x="7581821" y="262866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8DBDF1-C0A7-4931-8D83-5509ECAC1957}"/>
              </a:ext>
            </a:extLst>
          </p:cNvPr>
          <p:cNvSpPr/>
          <p:nvPr/>
        </p:nvSpPr>
        <p:spPr>
          <a:xfrm>
            <a:off x="6210221" y="422886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45D2D7-4A60-4509-B4B6-92C2E6228654}"/>
              </a:ext>
            </a:extLst>
          </p:cNvPr>
          <p:cNvCxnSpPr>
            <a:stCxn id="37" idx="3"/>
            <a:endCxn id="38" idx="7"/>
          </p:cNvCxnSpPr>
          <p:nvPr/>
        </p:nvCxnSpPr>
        <p:spPr bwMode="auto">
          <a:xfrm rot="5400000">
            <a:off x="6421125" y="3068170"/>
            <a:ext cx="1330792" cy="110219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EC0F80-B80A-456D-B1F8-6431697DF08E}"/>
              </a:ext>
            </a:extLst>
          </p:cNvPr>
          <p:cNvCxnSpPr>
            <a:stCxn id="38" idx="1"/>
            <a:endCxn id="51" idx="5"/>
          </p:cNvCxnSpPr>
          <p:nvPr/>
        </p:nvCxnSpPr>
        <p:spPr bwMode="auto">
          <a:xfrm rot="16200000" flipV="1">
            <a:off x="5125725" y="3144370"/>
            <a:ext cx="1330792" cy="94979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21239F-8D0F-4A3C-810C-E5D1004A9176}"/>
              </a:ext>
            </a:extLst>
          </p:cNvPr>
          <p:cNvCxnSpPr/>
          <p:nvPr/>
        </p:nvCxnSpPr>
        <p:spPr bwMode="auto">
          <a:xfrm rot="16200000" flipH="1">
            <a:off x="5524421" y="3238266"/>
            <a:ext cx="533400" cy="38100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 w="lg" len="lg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63A335-DCB1-4A9B-87FB-AD39500CA839}"/>
              </a:ext>
            </a:extLst>
          </p:cNvPr>
          <p:cNvCxnSpPr>
            <a:stCxn id="38" idx="0"/>
            <a:endCxn id="48" idx="4"/>
          </p:cNvCxnSpPr>
          <p:nvPr/>
        </p:nvCxnSpPr>
        <p:spPr bwMode="auto">
          <a:xfrm rot="5400000" flipH="1" flipV="1">
            <a:off x="5791121" y="3619266"/>
            <a:ext cx="121920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F29DD59-FF25-46BD-82D1-546863A1108D}"/>
              </a:ext>
            </a:extLst>
          </p:cNvPr>
          <p:cNvSpPr/>
          <p:nvPr/>
        </p:nvSpPr>
        <p:spPr>
          <a:xfrm>
            <a:off x="6743621" y="2781066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54FF719E-DDB3-4240-A657-A1E640C69A1D}"/>
              </a:ext>
            </a:extLst>
          </p:cNvPr>
          <p:cNvSpPr/>
          <p:nvPr/>
        </p:nvSpPr>
        <p:spPr>
          <a:xfrm>
            <a:off x="6896021" y="2781066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D87ADB70-CBD5-43B0-ADA3-20A84D3ACF5B}"/>
              </a:ext>
            </a:extLst>
          </p:cNvPr>
          <p:cNvSpPr/>
          <p:nvPr/>
        </p:nvSpPr>
        <p:spPr>
          <a:xfrm>
            <a:off x="7048421" y="2781066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B50DADFC-DF0F-4597-8755-7E125D8131C8}"/>
              </a:ext>
            </a:extLst>
          </p:cNvPr>
          <p:cNvSpPr/>
          <p:nvPr/>
        </p:nvSpPr>
        <p:spPr>
          <a:xfrm>
            <a:off x="7200821" y="2781066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C9534784-BB77-4055-94DD-B9438ACEE5E7}"/>
              </a:ext>
            </a:extLst>
          </p:cNvPr>
          <p:cNvSpPr/>
          <p:nvPr/>
        </p:nvSpPr>
        <p:spPr>
          <a:xfrm>
            <a:off x="7353221" y="2781066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9BA0BFE-4363-444F-B84B-6EAD58368710}"/>
              </a:ext>
            </a:extLst>
          </p:cNvPr>
          <p:cNvSpPr/>
          <p:nvPr/>
        </p:nvSpPr>
        <p:spPr>
          <a:xfrm>
            <a:off x="6210221" y="262866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16100B4F-C3D5-47CF-941A-3E570D417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221" y="2247666"/>
          <a:ext cx="3048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29" name="Equation" r:id="rId10" imgW="190440" imgH="228600" progId="Equation.3">
                  <p:embed/>
                </p:oleObj>
              </mc:Choice>
              <mc:Fallback>
                <p:oleObj name="Equation" r:id="rId10" imgW="190440" imgH="228600" progId="Equation.3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16100B4F-C3D5-47CF-941A-3E570D4172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221" y="2247666"/>
                        <a:ext cx="30480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5">
            <a:extLst>
              <a:ext uri="{FF2B5EF4-FFF2-40B4-BE49-F238E27FC236}">
                <a16:creationId xmlns:a16="http://schemas.microsoft.com/office/drawing/2014/main" id="{CAEAEA55-8AE4-48D6-9A64-3D375F1299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421" y="4228866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30" name="Equation" r:id="rId12" imgW="126720" imgH="190440" progId="Equation.3">
                  <p:embed/>
                </p:oleObj>
              </mc:Choice>
              <mc:Fallback>
                <p:oleObj name="Equation" r:id="rId12" imgW="126720" imgH="190440" progId="Equation.3">
                  <p:embed/>
                  <p:pic>
                    <p:nvPicPr>
                      <p:cNvPr id="50" name="Object 5">
                        <a:extLst>
                          <a:ext uri="{FF2B5EF4-FFF2-40B4-BE49-F238E27FC236}">
                            <a16:creationId xmlns:a16="http://schemas.microsoft.com/office/drawing/2014/main" id="{CAEAEA55-8AE4-48D6-9A64-3D375F1299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421" y="4228866"/>
                        <a:ext cx="203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F52EB722-FE59-4B1C-BFAC-C01030A37E8D}"/>
              </a:ext>
            </a:extLst>
          </p:cNvPr>
          <p:cNvSpPr/>
          <p:nvPr/>
        </p:nvSpPr>
        <p:spPr>
          <a:xfrm>
            <a:off x="4991021" y="262866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51D932-017B-4063-9826-4EEF7F2A6E21}"/>
              </a:ext>
            </a:extLst>
          </p:cNvPr>
          <p:cNvSpPr txBox="1"/>
          <p:nvPr/>
        </p:nvSpPr>
        <p:spPr>
          <a:xfrm>
            <a:off x="5067221" y="2628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84C5EF-E5D4-4E53-B316-866B46B30738}"/>
              </a:ext>
            </a:extLst>
          </p:cNvPr>
          <p:cNvSpPr txBox="1"/>
          <p:nvPr/>
        </p:nvSpPr>
        <p:spPr>
          <a:xfrm>
            <a:off x="6286421" y="26286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48A66B-4033-48C1-9D1B-AD20F301FE04}"/>
              </a:ext>
            </a:extLst>
          </p:cNvPr>
          <p:cNvSpPr txBox="1"/>
          <p:nvPr/>
        </p:nvSpPr>
        <p:spPr>
          <a:xfrm>
            <a:off x="7658021" y="262866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90C7A1-0DC2-4CAF-AE81-07E8D276D5B1}"/>
              </a:ext>
            </a:extLst>
          </p:cNvPr>
          <p:cNvCxnSpPr/>
          <p:nvPr/>
        </p:nvCxnSpPr>
        <p:spPr bwMode="auto">
          <a:xfrm rot="5400000">
            <a:off x="6286421" y="3466866"/>
            <a:ext cx="45720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 w="lg" len="lg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930A29-082D-4BFA-B88F-19C7F0ABFFEE}"/>
              </a:ext>
            </a:extLst>
          </p:cNvPr>
          <p:cNvCxnSpPr/>
          <p:nvPr/>
        </p:nvCxnSpPr>
        <p:spPr bwMode="auto">
          <a:xfrm rot="5400000">
            <a:off x="6781721" y="3352566"/>
            <a:ext cx="457200" cy="38100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 w="lg" len="lg"/>
          </a:ln>
          <a:effectLst/>
        </p:spPr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1D8EAEFB-889F-49FE-B601-4F19F6768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5821" y="3238266"/>
          <a:ext cx="381000" cy="402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31" name="Equation" r:id="rId14" imgW="228600" imgH="241200" progId="Equation.3">
                  <p:embed/>
                </p:oleObj>
              </mc:Choice>
              <mc:Fallback>
                <p:oleObj name="Equation" r:id="rId14" imgW="228600" imgH="241200" progId="Equation.3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1D8EAEFB-889F-49FE-B601-4F19F6768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821" y="3238266"/>
                        <a:ext cx="381000" cy="402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4">
            <a:extLst>
              <a:ext uri="{FF2B5EF4-FFF2-40B4-BE49-F238E27FC236}">
                <a16:creationId xmlns:a16="http://schemas.microsoft.com/office/drawing/2014/main" id="{0A238712-F954-42F8-AF71-174E3D8CC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1621" y="3085866"/>
          <a:ext cx="4016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32" name="Equation" r:id="rId16" imgW="241200" imgH="241200" progId="Equation.3">
                  <p:embed/>
                </p:oleObj>
              </mc:Choice>
              <mc:Fallback>
                <p:oleObj name="Equation" r:id="rId16" imgW="241200" imgH="241200" progId="Equation.3">
                  <p:embed/>
                  <p:pic>
                    <p:nvPicPr>
                      <p:cNvPr id="58" name="Object 14">
                        <a:extLst>
                          <a:ext uri="{FF2B5EF4-FFF2-40B4-BE49-F238E27FC236}">
                            <a16:creationId xmlns:a16="http://schemas.microsoft.com/office/drawing/2014/main" id="{0A238712-F954-42F8-AF71-174E3D8CCD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621" y="3085866"/>
                        <a:ext cx="4016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5">
            <a:extLst>
              <a:ext uri="{FF2B5EF4-FFF2-40B4-BE49-F238E27FC236}">
                <a16:creationId xmlns:a16="http://schemas.microsoft.com/office/drawing/2014/main" id="{534BFE59-75D4-478C-A344-61BEBD5B0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0821" y="3466866"/>
          <a:ext cx="3381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33" name="Equation" r:id="rId18" imgW="203040" imgH="241200" progId="Equation.3">
                  <p:embed/>
                </p:oleObj>
              </mc:Choice>
              <mc:Fallback>
                <p:oleObj name="Equation" r:id="rId18" imgW="203040" imgH="241200" progId="Equation.3">
                  <p:embed/>
                  <p:pic>
                    <p:nvPicPr>
                      <p:cNvPr id="59" name="Object 15">
                        <a:extLst>
                          <a:ext uri="{FF2B5EF4-FFF2-40B4-BE49-F238E27FC236}">
                            <a16:creationId xmlns:a16="http://schemas.microsoft.com/office/drawing/2014/main" id="{534BFE59-75D4-478C-A344-61BEBD5B0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821" y="3466866"/>
                        <a:ext cx="338137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6">
            <a:extLst>
              <a:ext uri="{FF2B5EF4-FFF2-40B4-BE49-F238E27FC236}">
                <a16:creationId xmlns:a16="http://schemas.microsoft.com/office/drawing/2014/main" id="{647C8250-96DE-4DC3-A2B9-8E6CF14B7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421" y="2247666"/>
          <a:ext cx="3048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34" name="Equation" r:id="rId20" imgW="190440" imgH="228600" progId="Equation.3">
                  <p:embed/>
                </p:oleObj>
              </mc:Choice>
              <mc:Fallback>
                <p:oleObj name="Equation" r:id="rId20" imgW="190440" imgH="228600" progId="Equation.3">
                  <p:embed/>
                  <p:pic>
                    <p:nvPicPr>
                      <p:cNvPr id="60" name="Object 16">
                        <a:extLst>
                          <a:ext uri="{FF2B5EF4-FFF2-40B4-BE49-F238E27FC236}">
                            <a16:creationId xmlns:a16="http://schemas.microsoft.com/office/drawing/2014/main" id="{647C8250-96DE-4DC3-A2B9-8E6CF14B7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421" y="2247666"/>
                        <a:ext cx="3048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7">
            <a:extLst>
              <a:ext uri="{FF2B5EF4-FFF2-40B4-BE49-F238E27FC236}">
                <a16:creationId xmlns:a16="http://schemas.microsoft.com/office/drawing/2014/main" id="{8A384D5C-DF86-4761-8BF4-E355D19E1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8021" y="2238141"/>
          <a:ext cx="304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35" name="Equation" r:id="rId22" imgW="190440" imgH="241200" progId="Equation.3">
                  <p:embed/>
                </p:oleObj>
              </mc:Choice>
              <mc:Fallback>
                <p:oleObj name="Equation" r:id="rId22" imgW="190440" imgH="241200" progId="Equation.3">
                  <p:embed/>
                  <p:pic>
                    <p:nvPicPr>
                      <p:cNvPr id="61" name="Object 17">
                        <a:extLst>
                          <a:ext uri="{FF2B5EF4-FFF2-40B4-BE49-F238E27FC236}">
                            <a16:creationId xmlns:a16="http://schemas.microsoft.com/office/drawing/2014/main" id="{8A384D5C-DF86-4761-8BF4-E355D19E1F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021" y="2238141"/>
                        <a:ext cx="3048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8">
            <a:extLst>
              <a:ext uri="{FF2B5EF4-FFF2-40B4-BE49-F238E27FC236}">
                <a16:creationId xmlns:a16="http://schemas.microsoft.com/office/drawing/2014/main" id="{3A9ABCC5-E611-4CC3-A806-2FBB965AB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9221" y="1494070"/>
          <a:ext cx="304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36" name="Equation" r:id="rId24" imgW="190440" imgH="253800" progId="Equation.3">
                  <p:embed/>
                </p:oleObj>
              </mc:Choice>
              <mc:Fallback>
                <p:oleObj name="Equation" r:id="rId24" imgW="190440" imgH="253800" progId="Equation.3">
                  <p:embed/>
                  <p:pic>
                    <p:nvPicPr>
                      <p:cNvPr id="62" name="Object 18">
                        <a:extLst>
                          <a:ext uri="{FF2B5EF4-FFF2-40B4-BE49-F238E27FC236}">
                            <a16:creationId xmlns:a16="http://schemas.microsoft.com/office/drawing/2014/main" id="{3A9ABCC5-E611-4CC3-A806-2FBB965AB1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221" y="1494070"/>
                        <a:ext cx="3048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9">
            <a:extLst>
              <a:ext uri="{FF2B5EF4-FFF2-40B4-BE49-F238E27FC236}">
                <a16:creationId xmlns:a16="http://schemas.microsoft.com/office/drawing/2014/main" id="{EA832989-65AA-44AA-B7CA-1AF8D8031F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4179" y="1547383"/>
          <a:ext cx="38576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37" name="Equation" r:id="rId26" imgW="241200" imgH="190440" progId="Equation.3">
                  <p:embed/>
                </p:oleObj>
              </mc:Choice>
              <mc:Fallback>
                <p:oleObj name="Equation" r:id="rId26" imgW="241200" imgH="190440" progId="Equation.3">
                  <p:embed/>
                  <p:pic>
                    <p:nvPicPr>
                      <p:cNvPr id="63" name="Object 19">
                        <a:extLst>
                          <a:ext uri="{FF2B5EF4-FFF2-40B4-BE49-F238E27FC236}">
                            <a16:creationId xmlns:a16="http://schemas.microsoft.com/office/drawing/2014/main" id="{EA832989-65AA-44AA-B7CA-1AF8D8031F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179" y="1547383"/>
                        <a:ext cx="385762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0">
            <a:extLst>
              <a:ext uri="{FF2B5EF4-FFF2-40B4-BE49-F238E27FC236}">
                <a16:creationId xmlns:a16="http://schemas.microsoft.com/office/drawing/2014/main" id="{35DF26AA-28B4-4DBC-8A79-1D8ECF4A5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157" y="4636875"/>
          <a:ext cx="23923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38" name="Equation" r:id="rId28" imgW="1295280" imgH="431640" progId="Equation.DSMT4">
                  <p:embed/>
                </p:oleObj>
              </mc:Choice>
              <mc:Fallback>
                <p:oleObj name="Equation" r:id="rId28" imgW="1295280" imgH="431640" progId="Equation.DSMT4">
                  <p:embed/>
                  <p:pic>
                    <p:nvPicPr>
                      <p:cNvPr id="64" name="Object 20">
                        <a:extLst>
                          <a:ext uri="{FF2B5EF4-FFF2-40B4-BE49-F238E27FC236}">
                            <a16:creationId xmlns:a16="http://schemas.microsoft.com/office/drawing/2014/main" id="{35DF26AA-28B4-4DBC-8A79-1D8ECF4A5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157" y="4636875"/>
                        <a:ext cx="239236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E5972B0F-954E-4A16-AC3E-E5AAA32AEED5}"/>
              </a:ext>
            </a:extLst>
          </p:cNvPr>
          <p:cNvSpPr txBox="1"/>
          <p:nvPr/>
        </p:nvSpPr>
        <p:spPr>
          <a:xfrm>
            <a:off x="827088" y="4431261"/>
            <a:ext cx="3326616" cy="646331"/>
          </a:xfrm>
          <a:prstGeom prst="rect">
            <a:avLst/>
          </a:prstGeom>
          <a:solidFill>
            <a:srgbClr val="66FFFF"/>
          </a:solidFill>
          <a:ln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-Signals flow forward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-Errors (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’s) propagate backwards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9A95B7-2917-4E7E-86B1-5BA9253FDA65}"/>
              </a:ext>
            </a:extLst>
          </p:cNvPr>
          <p:cNvSpPr txBox="1"/>
          <p:nvPr/>
        </p:nvSpPr>
        <p:spPr>
          <a:xfrm>
            <a:off x="6273488" y="5564166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can be calculated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        are known</a:t>
            </a:r>
          </a:p>
        </p:txBody>
      </p:sp>
      <p:graphicFrame>
        <p:nvGraphicFramePr>
          <p:cNvPr id="67" name="Object 29">
            <a:extLst>
              <a:ext uri="{FF2B5EF4-FFF2-40B4-BE49-F238E27FC236}">
                <a16:creationId xmlns:a16="http://schemas.microsoft.com/office/drawing/2014/main" id="{2CA7AF62-2BF7-4DBB-B2A5-1C031ADCA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3015" y="5856331"/>
          <a:ext cx="30321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39" name="Equation" r:id="rId30" imgW="190440" imgH="241200" progId="Equation.3">
                  <p:embed/>
                </p:oleObj>
              </mc:Choice>
              <mc:Fallback>
                <p:oleObj name="Equation" r:id="rId30" imgW="190440" imgH="241200" progId="Equation.3">
                  <p:embed/>
                  <p:pic>
                    <p:nvPicPr>
                      <p:cNvPr id="67" name="Object 29">
                        <a:extLst>
                          <a:ext uri="{FF2B5EF4-FFF2-40B4-BE49-F238E27FC236}">
                            <a16:creationId xmlns:a16="http://schemas.microsoft.com/office/drawing/2014/main" id="{2CA7AF62-2BF7-4DBB-B2A5-1C031ADCA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015" y="5856331"/>
                        <a:ext cx="30321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Left Brace 67">
            <a:extLst>
              <a:ext uri="{FF2B5EF4-FFF2-40B4-BE49-F238E27FC236}">
                <a16:creationId xmlns:a16="http://schemas.microsoft.com/office/drawing/2014/main" id="{D1EC858A-0613-47DF-A5DD-14CF1981FC70}"/>
              </a:ext>
            </a:extLst>
          </p:cNvPr>
          <p:cNvSpPr/>
          <p:nvPr/>
        </p:nvSpPr>
        <p:spPr>
          <a:xfrm rot="16200000">
            <a:off x="6973238" y="5037702"/>
            <a:ext cx="179293" cy="851648"/>
          </a:xfrm>
          <a:prstGeom prst="leftBrace">
            <a:avLst>
              <a:gd name="adj1" fmla="val 37500"/>
              <a:gd name="adj2" fmla="val 52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9456E2D0-45C0-44A2-B411-94FC1ABA1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652713"/>
          <a:ext cx="36845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40" name="Equation" r:id="rId32" imgW="1726920" imgH="469800" progId="Equation.DSMT4">
                  <p:embed/>
                </p:oleObj>
              </mc:Choice>
              <mc:Fallback>
                <p:oleObj name="Equation" r:id="rId32" imgW="1726920" imgH="4698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456E2D0-45C0-44A2-B411-94FC1ABA1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52713"/>
                        <a:ext cx="3684587" cy="100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60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828A30-1030-44DA-98E6-CFBED801F28A}"/>
              </a:ext>
            </a:extLst>
          </p:cNvPr>
          <p:cNvSpPr/>
          <p:nvPr/>
        </p:nvSpPr>
        <p:spPr>
          <a:xfrm>
            <a:off x="6172200" y="2438400"/>
            <a:ext cx="1143000" cy="259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2362200"/>
            <a:ext cx="3352800" cy="533400"/>
          </a:xfrm>
          <a:prstGeom prst="rect">
            <a:avLst/>
          </a:prstGeom>
          <a:solidFill>
            <a:srgbClr val="66FFFF"/>
          </a:solidFill>
          <a:ln w="12700">
            <a:solidFill>
              <a:srgbClr val="000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828800" y="2438400"/>
          <a:ext cx="30480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34" name="Equation" r:id="rId4" imgW="1904760" imgH="228600" progId="Equation.3">
                  <p:embed/>
                </p:oleObj>
              </mc:Choice>
              <mc:Fallback>
                <p:oleObj name="Equation" r:id="rId4" imgW="1904760" imgH="2286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304800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1190021" y="3281768"/>
          <a:ext cx="3392489" cy="82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35" name="Equation" r:id="rId6" imgW="1879560" imgH="457200" progId="Equation.3">
                  <p:embed/>
                </p:oleObj>
              </mc:Choice>
              <mc:Fallback>
                <p:oleObj name="Equation" r:id="rId6" imgW="1879560" imgH="45720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021" y="3281768"/>
                        <a:ext cx="3392489" cy="82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65134"/>
              </p:ext>
            </p:extLst>
          </p:nvPr>
        </p:nvGraphicFramePr>
        <p:xfrm>
          <a:off x="1190021" y="4666636"/>
          <a:ext cx="32670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36" name="Equation" r:id="rId8" imgW="1892160" imgH="583920" progId="Equation.DSMT4">
                  <p:embed/>
                </p:oleObj>
              </mc:Choice>
              <mc:Fallback>
                <p:oleObj name="Equation" r:id="rId8" imgW="1892160" imgH="583920" progId="Equation.DSMT4">
                  <p:embed/>
                  <p:pic>
                    <p:nvPicPr>
                      <p:cNvPr id="51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021" y="4666636"/>
                        <a:ext cx="3267075" cy="1008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914400" y="1676400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Compare         and         .   Both have the form</a:t>
            </a:r>
          </a:p>
        </p:txBody>
      </p:sp>
      <p:sp>
        <p:nvSpPr>
          <p:cNvPr id="53" name="Oval 52"/>
          <p:cNvSpPr/>
          <p:nvPr/>
        </p:nvSpPr>
        <p:spPr>
          <a:xfrm>
            <a:off x="1920240" y="16764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981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2758440" y="16764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748969" y="1687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B609D55C-74AD-4DB6-A1CF-8DE3D2A2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754" y="814412"/>
            <a:ext cx="37224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 of the Learning Rule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A54112-B9D0-4BAF-9956-25C1793556D8}"/>
              </a:ext>
            </a:extLst>
          </p:cNvPr>
          <p:cNvSpPr/>
          <p:nvPr/>
        </p:nvSpPr>
        <p:spPr>
          <a:xfrm>
            <a:off x="6443369" y="2894865"/>
            <a:ext cx="609600" cy="610335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6F55F2-7E4D-4000-A587-622B14DCDC00}"/>
              </a:ext>
            </a:extLst>
          </p:cNvPr>
          <p:cNvCxnSpPr>
            <a:cxnSpLocks/>
          </p:cNvCxnSpPr>
          <p:nvPr/>
        </p:nvCxnSpPr>
        <p:spPr>
          <a:xfrm flipV="1">
            <a:off x="6732403" y="3493899"/>
            <a:ext cx="0" cy="773301"/>
          </a:xfrm>
          <a:prstGeom prst="straightConnector1">
            <a:avLst/>
          </a:prstGeom>
          <a:ln w="19050">
            <a:solidFill>
              <a:srgbClr val="0026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8B1DB7-DDBF-481B-877F-97E59AE2C354}"/>
              </a:ext>
            </a:extLst>
          </p:cNvPr>
          <p:cNvSpPr txBox="1"/>
          <p:nvPr/>
        </p:nvSpPr>
        <p:spPr>
          <a:xfrm>
            <a:off x="6554309" y="42672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FF42F0-F21C-4756-92CC-F451DB92DAE0}"/>
              </a:ext>
            </a:extLst>
          </p:cNvPr>
          <p:cNvSpPr txBox="1"/>
          <p:nvPr/>
        </p:nvSpPr>
        <p:spPr>
          <a:xfrm>
            <a:off x="6554309" y="299432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E83AFC97-707C-4778-A68A-02377882D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829" y="3616226"/>
          <a:ext cx="458540" cy="487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37" name="Equation" r:id="rId10" imgW="266400" imgH="228600" progId="Equation.DSMT4">
                  <p:embed/>
                </p:oleObj>
              </mc:Choice>
              <mc:Fallback>
                <p:oleObj name="Equation" r:id="rId10" imgW="266400" imgH="2286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E83AFC97-707C-4778-A68A-02377882D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29" y="3616226"/>
                        <a:ext cx="458540" cy="4876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4E1165-B741-4E12-B1C1-6B45F959D569}"/>
              </a:ext>
            </a:extLst>
          </p:cNvPr>
          <p:cNvSpPr txBox="1"/>
          <p:nvPr/>
        </p:nvSpPr>
        <p:spPr>
          <a:xfrm>
            <a:off x="1190021" y="5743492"/>
            <a:ext cx="488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indexes the neurons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A connects. </a:t>
            </a:r>
          </a:p>
        </p:txBody>
      </p:sp>
    </p:spTree>
    <p:extLst>
      <p:ext uri="{BB962C8B-B14F-4D97-AF65-F5344CB8AC3E}">
        <p14:creationId xmlns:p14="http://schemas.microsoft.com/office/powerpoint/2010/main" val="93568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al 127"/>
          <p:cNvSpPr/>
          <p:nvPr/>
        </p:nvSpPr>
        <p:spPr>
          <a:xfrm>
            <a:off x="7467600" y="51054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781800" y="51054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52400" y="5715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52400" y="48768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52400" y="38862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8600" y="18288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28600" y="685800"/>
            <a:ext cx="5334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962400" y="4876800"/>
            <a:ext cx="896399" cy="369332"/>
          </a:xfrm>
          <a:prstGeom prst="rect">
            <a:avLst/>
          </a:prstGeom>
          <a:noFill/>
          <a:ln w="25400">
            <a:solidFill>
              <a:srgbClr val="3333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Layer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14800" y="5715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62400" y="3886200"/>
            <a:ext cx="896399" cy="369332"/>
          </a:xfrm>
          <a:prstGeom prst="rect">
            <a:avLst/>
          </a:prstGeom>
          <a:noFill/>
          <a:ln w="25400">
            <a:solidFill>
              <a:srgbClr val="3333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Layer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10000" y="1828800"/>
            <a:ext cx="1165704" cy="369332"/>
          </a:xfrm>
          <a:prstGeom prst="rect">
            <a:avLst/>
          </a:prstGeom>
          <a:noFill/>
          <a:ln w="25400">
            <a:solidFill>
              <a:srgbClr val="3333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6200" y="1066800"/>
            <a:ext cx="973343" cy="369332"/>
          </a:xfrm>
          <a:prstGeom prst="rect">
            <a:avLst/>
          </a:prstGeom>
          <a:noFill/>
          <a:ln w="25400">
            <a:solidFill>
              <a:srgbClr val="3333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>
            <a:stCxn id="50" idx="0"/>
            <a:endCxn id="53" idx="2"/>
          </p:cNvCxnSpPr>
          <p:nvPr/>
        </p:nvCxnSpPr>
        <p:spPr>
          <a:xfrm rot="5400000" flipH="1" flipV="1">
            <a:off x="4099966" y="4566166"/>
            <a:ext cx="621268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52400" y="762000"/>
            <a:ext cx="2411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+1   Update Layer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outputs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= network output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28600" y="182880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M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Update Layer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-1 outputs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0" y="38862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   Update Layer 2 outputs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28600" y="48768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   Update Layer 1 outputs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" y="5715000"/>
            <a:ext cx="226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   Apply input pattern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 rot="5400000" flipH="1" flipV="1">
            <a:off x="4229894" y="5447506"/>
            <a:ext cx="3810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 flipH="1" flipV="1">
            <a:off x="4229894" y="1637506"/>
            <a:ext cx="3810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791200" y="5638800"/>
            <a:ext cx="5334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715000" y="5715000"/>
            <a:ext cx="228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+1    Apply all         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/>
        </p:nvGraphicFramePr>
        <p:xfrm>
          <a:off x="7924800" y="5105400"/>
          <a:ext cx="5889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46" name="Equation" r:id="rId4" imgW="342720" imgH="177480" progId="Equation.3">
                  <p:embed/>
                </p:oleObj>
              </mc:Choice>
              <mc:Fallback>
                <p:oleObj name="Equation" r:id="rId4" imgW="342720" imgH="177480" progId="Equation.3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105400"/>
                        <a:ext cx="58896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Oval 120"/>
          <p:cNvSpPr/>
          <p:nvPr/>
        </p:nvSpPr>
        <p:spPr>
          <a:xfrm>
            <a:off x="5867400" y="48006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67400" y="4800600"/>
            <a:ext cx="256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M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Calculate Layer 1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’s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239000" y="5257800"/>
            <a:ext cx="2286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467600" y="4191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781800" y="4191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1" name="Object 130"/>
          <p:cNvGraphicFramePr>
            <a:graphicFrameLocks noChangeAspect="1"/>
          </p:cNvGraphicFramePr>
          <p:nvPr/>
        </p:nvGraphicFramePr>
        <p:xfrm>
          <a:off x="7924800" y="4191000"/>
          <a:ext cx="5889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47" name="Equation" r:id="rId6" imgW="342720" imgH="177480" progId="Equation.3">
                  <p:embed/>
                </p:oleObj>
              </mc:Choice>
              <mc:Fallback>
                <p:oleObj name="Equation" r:id="rId6" imgW="342720" imgH="177480" progId="Equation.3">
                  <p:embed/>
                  <p:pic>
                    <p:nvPicPr>
                      <p:cNvPr id="131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191000"/>
                        <a:ext cx="58896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Oval 131"/>
          <p:cNvSpPr/>
          <p:nvPr/>
        </p:nvSpPr>
        <p:spPr>
          <a:xfrm>
            <a:off x="5867400" y="38862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782765" y="3886200"/>
            <a:ext cx="264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Calculate Layer 1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’s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    1         2  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162800" y="4343400"/>
            <a:ext cx="3048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7543800" y="21336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781800" y="2133600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8" name="Object 137"/>
          <p:cNvGraphicFramePr>
            <a:graphicFrameLocks noChangeAspect="1"/>
          </p:cNvGraphicFramePr>
          <p:nvPr/>
        </p:nvGraphicFramePr>
        <p:xfrm>
          <a:off x="8001000" y="2133600"/>
          <a:ext cx="5889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48" name="Equation" r:id="rId8" imgW="342720" imgH="177480" progId="Equation.3">
                  <p:embed/>
                </p:oleObj>
              </mc:Choice>
              <mc:Fallback>
                <p:oleObj name="Equation" r:id="rId8" imgW="342720" imgH="177480" progId="Equation.3">
                  <p:embed/>
                  <p:pic>
                    <p:nvPicPr>
                      <p:cNvPr id="138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133600"/>
                        <a:ext cx="58896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Oval 138"/>
          <p:cNvSpPr/>
          <p:nvPr/>
        </p:nvSpPr>
        <p:spPr>
          <a:xfrm>
            <a:off x="5943600" y="18288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867400" y="1828800"/>
            <a:ext cx="289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Calculate Layer M-1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’s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 M-2      M-1  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7315200" y="2286000"/>
            <a:ext cx="2286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7543800" y="13716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781800" y="1371600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5" name="Object 144"/>
          <p:cNvGraphicFramePr>
            <a:graphicFrameLocks noChangeAspect="1"/>
          </p:cNvGraphicFramePr>
          <p:nvPr/>
        </p:nvGraphicFramePr>
        <p:xfrm>
          <a:off x="8001000" y="1371600"/>
          <a:ext cx="5889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49" name="Equation" r:id="rId9" imgW="342720" imgH="177480" progId="Equation.3">
                  <p:embed/>
                </p:oleObj>
              </mc:Choice>
              <mc:Fallback>
                <p:oleObj name="Equation" r:id="rId9" imgW="342720" imgH="177480" progId="Equation.3">
                  <p:embed/>
                  <p:pic>
                    <p:nvPicPr>
                      <p:cNvPr id="145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371600"/>
                        <a:ext cx="58896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Oval 145"/>
          <p:cNvSpPr/>
          <p:nvPr/>
        </p:nvSpPr>
        <p:spPr>
          <a:xfrm>
            <a:off x="5943600" y="10668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867400" y="1066800"/>
            <a:ext cx="271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Calculate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Layer M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’s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 M-1       M  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7315200" y="1524000"/>
            <a:ext cx="2286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352800" y="6172200"/>
            <a:ext cx="2331023" cy="369332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Multilayer BP Training</a:t>
            </a:r>
          </a:p>
        </p:txBody>
      </p:sp>
      <p:sp>
        <p:nvSpPr>
          <p:cNvPr id="153" name="Freeform 152"/>
          <p:cNvSpPr/>
          <p:nvPr/>
        </p:nvSpPr>
        <p:spPr>
          <a:xfrm>
            <a:off x="2496312" y="723900"/>
            <a:ext cx="4279392" cy="272796"/>
          </a:xfrm>
          <a:custGeom>
            <a:avLst/>
            <a:gdLst>
              <a:gd name="connsiteX0" fmla="*/ 0 w 4279392"/>
              <a:gd name="connsiteY0" fmla="*/ 208788 h 272796"/>
              <a:gd name="connsiteX1" fmla="*/ 658368 w 4279392"/>
              <a:gd name="connsiteY1" fmla="*/ 89916 h 272796"/>
              <a:gd name="connsiteX2" fmla="*/ 1389888 w 4279392"/>
              <a:gd name="connsiteY2" fmla="*/ 16764 h 272796"/>
              <a:gd name="connsiteX3" fmla="*/ 2231136 w 4279392"/>
              <a:gd name="connsiteY3" fmla="*/ 7620 h 272796"/>
              <a:gd name="connsiteX4" fmla="*/ 3584448 w 4279392"/>
              <a:gd name="connsiteY4" fmla="*/ 44196 h 272796"/>
              <a:gd name="connsiteX5" fmla="*/ 4279392 w 4279392"/>
              <a:gd name="connsiteY5" fmla="*/ 272796 h 27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9392" h="272796">
                <a:moveTo>
                  <a:pt x="0" y="208788"/>
                </a:moveTo>
                <a:cubicBezTo>
                  <a:pt x="213360" y="165354"/>
                  <a:pt x="426720" y="121920"/>
                  <a:pt x="658368" y="89916"/>
                </a:cubicBezTo>
                <a:cubicBezTo>
                  <a:pt x="890016" y="57912"/>
                  <a:pt x="1127760" y="30480"/>
                  <a:pt x="1389888" y="16764"/>
                </a:cubicBezTo>
                <a:cubicBezTo>
                  <a:pt x="1652016" y="3048"/>
                  <a:pt x="1865376" y="3048"/>
                  <a:pt x="2231136" y="7620"/>
                </a:cubicBezTo>
                <a:cubicBezTo>
                  <a:pt x="2596896" y="12192"/>
                  <a:pt x="3243072" y="0"/>
                  <a:pt x="3584448" y="44196"/>
                </a:cubicBezTo>
                <a:cubicBezTo>
                  <a:pt x="3925824" y="88392"/>
                  <a:pt x="4102608" y="180594"/>
                  <a:pt x="4279392" y="272796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>
            <a:off x="1719072" y="6126480"/>
            <a:ext cx="5109972" cy="600456"/>
          </a:xfrm>
          <a:custGeom>
            <a:avLst/>
            <a:gdLst>
              <a:gd name="connsiteX0" fmla="*/ 5074920 w 5109972"/>
              <a:gd name="connsiteY0" fmla="*/ 73152 h 600456"/>
              <a:gd name="connsiteX1" fmla="*/ 5065776 w 5109972"/>
              <a:gd name="connsiteY1" fmla="*/ 374904 h 600456"/>
              <a:gd name="connsiteX2" fmla="*/ 4809744 w 5109972"/>
              <a:gd name="connsiteY2" fmla="*/ 502920 h 600456"/>
              <a:gd name="connsiteX3" fmla="*/ 4142232 w 5109972"/>
              <a:gd name="connsiteY3" fmla="*/ 585216 h 600456"/>
              <a:gd name="connsiteX4" fmla="*/ 3264408 w 5109972"/>
              <a:gd name="connsiteY4" fmla="*/ 594360 h 600456"/>
              <a:gd name="connsiteX5" fmla="*/ 2139696 w 5109972"/>
              <a:gd name="connsiteY5" fmla="*/ 566928 h 600456"/>
              <a:gd name="connsiteX6" fmla="*/ 996696 w 5109972"/>
              <a:gd name="connsiteY6" fmla="*/ 521208 h 600456"/>
              <a:gd name="connsiteX7" fmla="*/ 210312 w 5109972"/>
              <a:gd name="connsiteY7" fmla="*/ 192024 h 600456"/>
              <a:gd name="connsiteX8" fmla="*/ 0 w 5109972"/>
              <a:gd name="connsiteY8" fmla="*/ 0 h 60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9972" h="600456">
                <a:moveTo>
                  <a:pt x="5074920" y="73152"/>
                </a:moveTo>
                <a:cubicBezTo>
                  <a:pt x="5092446" y="188214"/>
                  <a:pt x="5109972" y="303276"/>
                  <a:pt x="5065776" y="374904"/>
                </a:cubicBezTo>
                <a:cubicBezTo>
                  <a:pt x="5021580" y="446532"/>
                  <a:pt x="4963668" y="467868"/>
                  <a:pt x="4809744" y="502920"/>
                </a:cubicBezTo>
                <a:cubicBezTo>
                  <a:pt x="4655820" y="537972"/>
                  <a:pt x="4399788" y="569976"/>
                  <a:pt x="4142232" y="585216"/>
                </a:cubicBezTo>
                <a:cubicBezTo>
                  <a:pt x="3884676" y="600456"/>
                  <a:pt x="3598164" y="597408"/>
                  <a:pt x="3264408" y="594360"/>
                </a:cubicBezTo>
                <a:cubicBezTo>
                  <a:pt x="2930652" y="591312"/>
                  <a:pt x="2139696" y="566928"/>
                  <a:pt x="2139696" y="566928"/>
                </a:cubicBezTo>
                <a:cubicBezTo>
                  <a:pt x="1761744" y="554736"/>
                  <a:pt x="1318260" y="583692"/>
                  <a:pt x="996696" y="521208"/>
                </a:cubicBezTo>
                <a:cubicBezTo>
                  <a:pt x="675132" y="458724"/>
                  <a:pt x="376428" y="278892"/>
                  <a:pt x="210312" y="192024"/>
                </a:cubicBezTo>
                <a:cubicBezTo>
                  <a:pt x="44196" y="105156"/>
                  <a:pt x="22098" y="52578"/>
                  <a:pt x="0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/>
          <p:cNvSpPr/>
          <p:nvPr/>
        </p:nvSpPr>
        <p:spPr>
          <a:xfrm>
            <a:off x="1676400" y="35814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/>
          <p:cNvSpPr/>
          <p:nvPr/>
        </p:nvSpPr>
        <p:spPr>
          <a:xfrm>
            <a:off x="1676400" y="32766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/>
          <p:cNvSpPr/>
          <p:nvPr/>
        </p:nvSpPr>
        <p:spPr>
          <a:xfrm>
            <a:off x="1676400" y="28956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/>
          <p:cNvSpPr/>
          <p:nvPr/>
        </p:nvSpPr>
        <p:spPr>
          <a:xfrm>
            <a:off x="1676400" y="25908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/>
          <p:cNvSpPr/>
          <p:nvPr/>
        </p:nvSpPr>
        <p:spPr>
          <a:xfrm>
            <a:off x="7315200" y="36576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/>
          <p:cNvSpPr/>
          <p:nvPr/>
        </p:nvSpPr>
        <p:spPr>
          <a:xfrm>
            <a:off x="7315200" y="33528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/>
          <p:cNvSpPr/>
          <p:nvPr/>
        </p:nvSpPr>
        <p:spPr>
          <a:xfrm>
            <a:off x="7315200" y="29718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/>
          <p:cNvSpPr/>
          <p:nvPr/>
        </p:nvSpPr>
        <p:spPr>
          <a:xfrm>
            <a:off x="7315200" y="26670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/>
          <p:cNvSpPr/>
          <p:nvPr/>
        </p:nvSpPr>
        <p:spPr>
          <a:xfrm>
            <a:off x="4343400" y="36576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/>
          <p:cNvSpPr/>
          <p:nvPr/>
        </p:nvSpPr>
        <p:spPr>
          <a:xfrm>
            <a:off x="4343400" y="33528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Flowchart: Connector 164"/>
          <p:cNvSpPr/>
          <p:nvPr/>
        </p:nvSpPr>
        <p:spPr>
          <a:xfrm>
            <a:off x="4343400" y="29718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/>
          <p:cNvSpPr/>
          <p:nvPr/>
        </p:nvSpPr>
        <p:spPr>
          <a:xfrm>
            <a:off x="4343400" y="26670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2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4">
            <a:extLst>
              <a:ext uri="{FF2B5EF4-FFF2-40B4-BE49-F238E27FC236}">
                <a16:creationId xmlns:a16="http://schemas.microsoft.com/office/drawing/2014/main" id="{0FBD7E8F-9B93-4B8A-A825-43FD67BEC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753" y="743397"/>
            <a:ext cx="32598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General Formulation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17F8B8F-2111-445F-AAB4-9F754467D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478851"/>
              </p:ext>
            </p:extLst>
          </p:nvPr>
        </p:nvGraphicFramePr>
        <p:xfrm>
          <a:off x="915988" y="4343400"/>
          <a:ext cx="44386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602" name="Equation" r:id="rId4" imgW="2197080" imgH="469800" progId="Equation.DSMT4">
                  <p:embed/>
                </p:oleObj>
              </mc:Choice>
              <mc:Fallback>
                <p:oleObj name="Equation" r:id="rId4" imgW="2197080" imgH="469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17F8B8F-2111-445F-AAB4-9F754467D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4343400"/>
                        <a:ext cx="4438650" cy="947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99FBD4-B49D-4523-A305-6C8603EA51F9}"/>
              </a:ext>
            </a:extLst>
          </p:cNvPr>
          <p:cNvSpPr txBox="1"/>
          <p:nvPr/>
        </p:nvSpPr>
        <p:spPr>
          <a:xfrm>
            <a:off x="541324" y="1205062"/>
            <a:ext cx="8602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may 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Different loss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activation functions (even different between layers or within a layer.)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87C57-0BBC-444F-97EF-CEF73170ADCF}"/>
              </a:ext>
            </a:extLst>
          </p:cNvPr>
          <p:cNvSpPr txBox="1"/>
          <p:nvPr/>
        </p:nvSpPr>
        <p:spPr>
          <a:xfrm>
            <a:off x="541324" y="2424752"/>
            <a:ext cx="812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define a general formulation to handle this under the assumption that: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E2A3EF8-E6DC-486C-B4AC-79FA102C3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06223"/>
              </p:ext>
            </p:extLst>
          </p:nvPr>
        </p:nvGraphicFramePr>
        <p:xfrm>
          <a:off x="615164" y="2962111"/>
          <a:ext cx="14351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603" name="Equation" r:id="rId6" imgW="711000" imgH="342720" progId="Equation.DSMT4">
                  <p:embed/>
                </p:oleObj>
              </mc:Choice>
              <mc:Fallback>
                <p:oleObj name="Equation" r:id="rId6" imgW="711000" imgH="3427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17F8B8F-2111-445F-AAB4-9F754467D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64" y="2962111"/>
                        <a:ext cx="1435100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3A09BB-CB29-44FA-8396-1AB63696F93B}"/>
              </a:ext>
            </a:extLst>
          </p:cNvPr>
          <p:cNvSpPr txBox="1"/>
          <p:nvPr/>
        </p:nvSpPr>
        <p:spPr>
          <a:xfrm>
            <a:off x="2187019" y="3028889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i.e., total loss is added over the output neurons.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0263B-A515-4D95-ACE6-E4B84BC0E89B}"/>
              </a:ext>
            </a:extLst>
          </p:cNvPr>
          <p:cNvSpPr txBox="1"/>
          <p:nvPr/>
        </p:nvSpPr>
        <p:spPr>
          <a:xfrm>
            <a:off x="615164" y="3872886"/>
            <a:ext cx="295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output layer weights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2E944A6-016D-4D06-83E2-C109E0D8F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05505"/>
              </p:ext>
            </p:extLst>
          </p:nvPr>
        </p:nvGraphicFramePr>
        <p:xfrm>
          <a:off x="3866665" y="5652938"/>
          <a:ext cx="596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604" name="Equation" r:id="rId8" imgW="279360" imgH="241200" progId="Equation.DSMT4">
                  <p:embed/>
                </p:oleObj>
              </mc:Choice>
              <mc:Fallback>
                <p:oleObj name="Equation" r:id="rId8" imgW="279360" imgH="2412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A856CFC-5F4D-4C30-B6E4-75F5CC9B3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665" y="5652938"/>
                        <a:ext cx="596900" cy="514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AFD4A9-24A9-40AC-A96A-5C9744E0F35F}"/>
              </a:ext>
            </a:extLst>
          </p:cNvPr>
          <p:cNvSpPr/>
          <p:nvPr/>
        </p:nvSpPr>
        <p:spPr>
          <a:xfrm>
            <a:off x="3645107" y="4337604"/>
            <a:ext cx="1040016" cy="1023938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82745E5-9F4D-4D6F-9645-F642BBF35951}"/>
              </a:ext>
            </a:extLst>
          </p:cNvPr>
          <p:cNvSpPr/>
          <p:nvPr/>
        </p:nvSpPr>
        <p:spPr>
          <a:xfrm>
            <a:off x="4721527" y="4353476"/>
            <a:ext cx="580723" cy="1023938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9C75BED-BD73-4628-B71B-E2C0247CA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45200"/>
              </p:ext>
            </p:extLst>
          </p:nvPr>
        </p:nvGraphicFramePr>
        <p:xfrm>
          <a:off x="4808538" y="5619750"/>
          <a:ext cx="4064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605" name="Equation" r:id="rId10" imgW="177480" imgH="253800" progId="Equation.DSMT4">
                  <p:embed/>
                </p:oleObj>
              </mc:Choice>
              <mc:Fallback>
                <p:oleObj name="Equation" r:id="rId10" imgW="177480" imgH="2538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B00CE462-7635-4570-8F51-8E8FD824A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5619750"/>
                        <a:ext cx="406400" cy="5794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528E15-BC02-49DB-8F0F-749AD8C173B5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165115" y="5361542"/>
            <a:ext cx="0" cy="29139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D62A2F-2C02-4017-815C-443DCBFB0FB6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011738" y="5377414"/>
            <a:ext cx="151" cy="24233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8623A0C-C310-4663-9263-611F48115C8F}"/>
              </a:ext>
            </a:extLst>
          </p:cNvPr>
          <p:cNvSpPr/>
          <p:nvPr/>
        </p:nvSpPr>
        <p:spPr>
          <a:xfrm>
            <a:off x="981925" y="5463690"/>
            <a:ext cx="7964112" cy="947738"/>
          </a:xfrm>
          <a:prstGeom prst="rect">
            <a:avLst/>
          </a:prstGeom>
          <a:solidFill>
            <a:srgbClr val="66FFFF">
              <a:alpha val="32000"/>
            </a:srgbClr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491BB3-BFC7-4070-B4FC-3E99B2C1F669}"/>
              </a:ext>
            </a:extLst>
          </p:cNvPr>
          <p:cNvSpPr txBox="1"/>
          <p:nvPr/>
        </p:nvSpPr>
        <p:spPr>
          <a:xfrm>
            <a:off x="6275626" y="5832935"/>
            <a:ext cx="26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Mean-squared loss function</a:t>
            </a:r>
          </a:p>
          <a:p>
            <a:r>
              <a:rPr 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Linear composition function</a:t>
            </a:r>
          </a:p>
        </p:txBody>
      </p:sp>
    </p:spTree>
    <p:extLst>
      <p:ext uri="{BB962C8B-B14F-4D97-AF65-F5344CB8AC3E}">
        <p14:creationId xmlns:p14="http://schemas.microsoft.com/office/powerpoint/2010/main" val="64381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2A4F4A-7048-4B8F-AA81-396547FECBF0}"/>
              </a:ext>
            </a:extLst>
          </p:cNvPr>
          <p:cNvGrpSpPr/>
          <p:nvPr/>
        </p:nvGrpSpPr>
        <p:grpSpPr>
          <a:xfrm>
            <a:off x="381000" y="2291172"/>
            <a:ext cx="4876800" cy="3774571"/>
            <a:chOff x="374662" y="2355775"/>
            <a:chExt cx="4876800" cy="3774571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337062" y="3198531"/>
            <a:ext cx="9144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690" name="Equation" r:id="rId4" imgW="914400" imgH="215640" progId="Equation.3">
                    <p:embed/>
                  </p:oleObj>
                </mc:Choice>
                <mc:Fallback>
                  <p:oleObj name="Equation" r:id="rId4" imgW="914400" imgH="215640" progId="Equation.3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062" y="3198531"/>
                          <a:ext cx="9144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Connector 13"/>
            <p:cNvCxnSpPr/>
            <p:nvPr/>
          </p:nvCxnSpPr>
          <p:spPr bwMode="auto">
            <a:xfrm rot="5400000">
              <a:off x="-772524" y="3991779"/>
              <a:ext cx="3283026" cy="11017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74497" y="5638800"/>
              <a:ext cx="3238959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3651262" y="5668681"/>
              <a:ext cx="423514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85658" y="3089296"/>
              <a:ext cx="35137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1138" y="362818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9355" y="34749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74862" y="40684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46262" y="37636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62" y="34588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46262" y="42208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7388" y="408145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2862" y="38398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4462" y="30016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13062" y="35350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51062" y="47542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71363" y="294042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13062" y="31540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11282" y="508915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27262" y="4982881"/>
              <a:ext cx="3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1662" y="33064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08262" y="33064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36862" y="44494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889262" y="46018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41662" y="43732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117862" y="47542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70262" y="447213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4662" y="3458881"/>
              <a:ext cx="423514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E9180-E6ED-4CE3-9A1E-A334564C41AD}"/>
                </a:ext>
              </a:extLst>
            </p:cNvPr>
            <p:cNvSpPr txBox="1"/>
            <p:nvPr/>
          </p:nvSpPr>
          <p:spPr>
            <a:xfrm>
              <a:off x="1644833" y="47244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16B3791-0A20-4D8C-BE40-164E8D83C4B6}"/>
                </a:ext>
              </a:extLst>
            </p:cNvPr>
            <p:cNvSpPr txBox="1"/>
            <p:nvPr/>
          </p:nvSpPr>
          <p:spPr>
            <a:xfrm>
              <a:off x="1611336" y="512034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  <p:sp>
        <p:nvSpPr>
          <p:cNvPr id="73" name="Text Box 4">
            <a:extLst>
              <a:ext uri="{FF2B5EF4-FFF2-40B4-BE49-F238E27FC236}">
                <a16:creationId xmlns:a16="http://schemas.microsoft.com/office/drawing/2014/main" id="{F6DB665D-B3BB-40D2-ABCC-A8979F22F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364" y="655327"/>
            <a:ext cx="32328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Multilayer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Perceptrons</a:t>
            </a:r>
            <a:endParaRPr lang="en-US" sz="24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5C9A85-4499-4495-82EE-105FD8D52C95}"/>
              </a:ext>
            </a:extLst>
          </p:cNvPr>
          <p:cNvSpPr txBox="1"/>
          <p:nvPr/>
        </p:nvSpPr>
        <p:spPr>
          <a:xfrm>
            <a:off x="838200" y="1363118"/>
            <a:ext cx="6003002" cy="646331"/>
          </a:xfrm>
          <a:prstGeom prst="rect">
            <a:avLst/>
          </a:prstGeom>
          <a:solidFill>
            <a:srgbClr val="66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perceptrons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can only learn linear decision boundaries, so these classes cannot be separated.</a:t>
            </a:r>
          </a:p>
        </p:txBody>
      </p:sp>
    </p:spTree>
    <p:extLst>
      <p:ext uri="{BB962C8B-B14F-4D97-AF65-F5344CB8AC3E}">
        <p14:creationId xmlns:p14="http://schemas.microsoft.com/office/powerpoint/2010/main" val="976637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D37B728-9F32-439B-A4B8-8762DD6B0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588126"/>
              </p:ext>
            </p:extLst>
          </p:nvPr>
        </p:nvGraphicFramePr>
        <p:xfrm>
          <a:off x="954088" y="1708150"/>
          <a:ext cx="5675312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6" name="Equation" r:id="rId4" imgW="2438280" imgH="1015920" progId="Equation.DSMT4">
                  <p:embed/>
                </p:oleObj>
              </mc:Choice>
              <mc:Fallback>
                <p:oleObj name="Equation" r:id="rId4" imgW="2438280" imgH="10159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D37B728-9F32-439B-A4B8-8762DD6B08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708150"/>
                        <a:ext cx="5675312" cy="204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C11A87B-A58A-43C0-A4DA-0D8020A2171E}"/>
              </a:ext>
            </a:extLst>
          </p:cNvPr>
          <p:cNvSpPr txBox="1"/>
          <p:nvPr/>
        </p:nvSpPr>
        <p:spPr>
          <a:xfrm>
            <a:off x="424206" y="993884"/>
            <a:ext cx="339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hidden layer weights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51287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ABB8ED0-7BD2-478C-AE26-E28E393D4EFF}"/>
              </a:ext>
            </a:extLst>
          </p:cNvPr>
          <p:cNvSpPr/>
          <p:nvPr/>
        </p:nvSpPr>
        <p:spPr>
          <a:xfrm>
            <a:off x="981925" y="3893270"/>
            <a:ext cx="7964112" cy="2649988"/>
          </a:xfrm>
          <a:prstGeom prst="rect">
            <a:avLst/>
          </a:prstGeom>
          <a:solidFill>
            <a:srgbClr val="66FFFF">
              <a:alpha val="32000"/>
            </a:srgbClr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A856CFC-5F4D-4C30-B6E4-75F5CC9B3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881150"/>
              </p:ext>
            </p:extLst>
          </p:nvPr>
        </p:nvGraphicFramePr>
        <p:xfrm>
          <a:off x="2804012" y="4038100"/>
          <a:ext cx="596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00" name="Equation" r:id="rId4" imgW="279360" imgH="241200" progId="Equation.DSMT4">
                  <p:embed/>
                </p:oleObj>
              </mc:Choice>
              <mc:Fallback>
                <p:oleObj name="Equation" r:id="rId4" imgW="279360" imgH="2412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A856CFC-5F4D-4C30-B6E4-75F5CC9B3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012" y="4038100"/>
                        <a:ext cx="596900" cy="514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BBAB5CC-84C1-4A0B-BC87-350A8BCE9F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415250"/>
              </p:ext>
            </p:extLst>
          </p:nvPr>
        </p:nvGraphicFramePr>
        <p:xfrm>
          <a:off x="4547683" y="4019808"/>
          <a:ext cx="902063" cy="55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01" name="Equation" r:id="rId6" imgW="457200" imgH="279360" progId="Equation.DSMT4">
                  <p:embed/>
                </p:oleObj>
              </mc:Choice>
              <mc:Fallback>
                <p:oleObj name="Equation" r:id="rId6" imgW="457200" imgH="2793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5BBAB5CC-84C1-4A0B-BC87-350A8BCE9F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683" y="4019808"/>
                        <a:ext cx="902063" cy="55093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00CE462-7635-4570-8F51-8E8FD824A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354983"/>
              </p:ext>
            </p:extLst>
          </p:nvPr>
        </p:nvGraphicFramePr>
        <p:xfrm>
          <a:off x="5810218" y="4001516"/>
          <a:ext cx="406400" cy="55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02" name="Equation" r:id="rId8" imgW="177480" imgH="241200" progId="Equation.DSMT4">
                  <p:embed/>
                </p:oleObj>
              </mc:Choice>
              <mc:Fallback>
                <p:oleObj name="Equation" r:id="rId8" imgW="177480" imgH="241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B00CE462-7635-4570-8F51-8E8FD824A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18" y="4001516"/>
                        <a:ext cx="406400" cy="55093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ECB4BE6-468B-477F-B410-82AB0ECF2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35110"/>
              </p:ext>
            </p:extLst>
          </p:nvPr>
        </p:nvGraphicFramePr>
        <p:xfrm>
          <a:off x="1869017" y="5541546"/>
          <a:ext cx="36845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03" name="Equation" r:id="rId10" imgW="1726920" imgH="469800" progId="Equation.DSMT4">
                  <p:embed/>
                </p:oleObj>
              </mc:Choice>
              <mc:Fallback>
                <p:oleObj name="Equation" r:id="rId10" imgW="1726920" imgH="4698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0ECB4BE6-468B-477F-B410-82AB0ECF2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017" y="5541546"/>
                        <a:ext cx="3684587" cy="100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40264E11-D0E7-4EDE-BF5A-9967229CFA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95149"/>
              </p:ext>
            </p:extLst>
          </p:nvPr>
        </p:nvGraphicFramePr>
        <p:xfrm>
          <a:off x="3860098" y="4038100"/>
          <a:ext cx="4333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04" name="Equation" r:id="rId12" imgW="203040" imgH="241200" progId="Equation.DSMT4">
                  <p:embed/>
                </p:oleObj>
              </mc:Choice>
              <mc:Fallback>
                <p:oleObj name="Equation" r:id="rId12" imgW="203040" imgH="2412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40264E11-D0E7-4EDE-BF5A-9967229CFA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098" y="4038100"/>
                        <a:ext cx="433388" cy="514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32DF0-AB0A-41EC-8DDE-0561E5B674CA}"/>
              </a:ext>
            </a:extLst>
          </p:cNvPr>
          <p:cNvSpPr/>
          <p:nvPr/>
        </p:nvSpPr>
        <p:spPr>
          <a:xfrm>
            <a:off x="3790342" y="2745949"/>
            <a:ext cx="583694" cy="1023938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94EF36-C0D1-43A3-890C-AB741FC34426}"/>
              </a:ext>
            </a:extLst>
          </p:cNvPr>
          <p:cNvSpPr/>
          <p:nvPr/>
        </p:nvSpPr>
        <p:spPr>
          <a:xfrm>
            <a:off x="2526393" y="2745949"/>
            <a:ext cx="1263950" cy="1023938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554B1C-C954-42EA-B284-3E9C41C12880}"/>
              </a:ext>
            </a:extLst>
          </p:cNvPr>
          <p:cNvSpPr/>
          <p:nvPr/>
        </p:nvSpPr>
        <p:spPr>
          <a:xfrm>
            <a:off x="4706868" y="2721965"/>
            <a:ext cx="583694" cy="1023938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9B0716-1213-4C35-B4EB-C1535A445D73}"/>
              </a:ext>
            </a:extLst>
          </p:cNvPr>
          <p:cNvSpPr/>
          <p:nvPr/>
        </p:nvSpPr>
        <p:spPr>
          <a:xfrm>
            <a:off x="5663745" y="2745949"/>
            <a:ext cx="699347" cy="1023938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BF4392-F9E6-4CD5-BB57-5FE92EFD300E}"/>
              </a:ext>
            </a:extLst>
          </p:cNvPr>
          <p:cNvCxnSpPr/>
          <p:nvPr/>
        </p:nvCxnSpPr>
        <p:spPr>
          <a:xfrm flipV="1">
            <a:off x="3110845" y="3769887"/>
            <a:ext cx="0" cy="26821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2F86CE-2C52-441B-9BF1-7E52BFF723DD}"/>
              </a:ext>
            </a:extLst>
          </p:cNvPr>
          <p:cNvCxnSpPr>
            <a:endCxn id="4" idx="2"/>
          </p:cNvCxnSpPr>
          <p:nvPr/>
        </p:nvCxnSpPr>
        <p:spPr>
          <a:xfrm flipV="1">
            <a:off x="4082189" y="3769887"/>
            <a:ext cx="0" cy="26821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D035DC-50FD-48B7-80D1-E0CC6BAE03C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98714" y="3745903"/>
            <a:ext cx="1" cy="2739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116A9E-4EC8-46E0-92DF-744BED4F9FA5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flipH="1">
            <a:off x="6013418" y="3769887"/>
            <a:ext cx="1" cy="23162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D52F751C-2F88-45AA-91C4-79878E30E0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900742"/>
              </p:ext>
            </p:extLst>
          </p:nvPr>
        </p:nvGraphicFramePr>
        <p:xfrm>
          <a:off x="1945174" y="4911586"/>
          <a:ext cx="2314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05" name="Equation" r:id="rId14" imgW="1193760" imgH="279360" progId="Equation.DSMT4">
                  <p:embed/>
                </p:oleObj>
              </mc:Choice>
              <mc:Fallback>
                <p:oleObj name="Equation" r:id="rId14" imgW="1193760" imgH="2793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1445CDE-EA10-4A29-B9BC-2DFD75383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74" y="4911586"/>
                        <a:ext cx="2314575" cy="4762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5BABD9-C0C1-44A5-93C5-2DCD8F1D0C0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102461" y="4561597"/>
            <a:ext cx="0" cy="3499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D49AD6-E8FE-41FD-BCCE-738B28F6BE48}"/>
              </a:ext>
            </a:extLst>
          </p:cNvPr>
          <p:cNvSpPr txBox="1"/>
          <p:nvPr/>
        </p:nvSpPr>
        <p:spPr>
          <a:xfrm>
            <a:off x="424206" y="993884"/>
            <a:ext cx="339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hidden layer weights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E4BE48-378B-4D46-B66C-B1E81880AAAD}"/>
              </a:ext>
            </a:extLst>
          </p:cNvPr>
          <p:cNvSpPr txBox="1"/>
          <p:nvPr/>
        </p:nvSpPr>
        <p:spPr>
          <a:xfrm>
            <a:off x="6275626" y="5891933"/>
            <a:ext cx="26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Mean-squared loss function</a:t>
            </a:r>
          </a:p>
          <a:p>
            <a:r>
              <a:rPr 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Linear composition function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252915E-7718-43E9-A842-364212D26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65653"/>
              </p:ext>
            </p:extLst>
          </p:nvPr>
        </p:nvGraphicFramePr>
        <p:xfrm>
          <a:off x="954088" y="1708150"/>
          <a:ext cx="5675312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06" name="Equation" r:id="rId16" imgW="2438280" imgH="1015920" progId="Equation.DSMT4">
                  <p:embed/>
                </p:oleObj>
              </mc:Choice>
              <mc:Fallback>
                <p:oleObj name="Equation" r:id="rId16" imgW="2438280" imgH="10159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D37B728-9F32-439B-A4B8-8762DD6B08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708150"/>
                        <a:ext cx="5675312" cy="204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54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8011B-2142-4929-87F6-1C10CE4319EC}"/>
              </a:ext>
            </a:extLst>
          </p:cNvPr>
          <p:cNvSpPr txBox="1"/>
          <p:nvPr/>
        </p:nvSpPr>
        <p:spPr>
          <a:xfrm>
            <a:off x="3149982" y="2474893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Choices</a:t>
            </a:r>
          </a:p>
        </p:txBody>
      </p:sp>
    </p:spTree>
    <p:extLst>
      <p:ext uri="{BB962C8B-B14F-4D97-AF65-F5344CB8AC3E}">
        <p14:creationId xmlns:p14="http://schemas.microsoft.com/office/powerpoint/2010/main" val="245083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2886635" y="5038181"/>
            <a:ext cx="3733800" cy="6858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1015736" y="717350"/>
            <a:ext cx="6905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for Classification Problems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778623" y="1281969"/>
          <a:ext cx="533400" cy="73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536" name="Equation" r:id="rId4" imgW="342720" imgH="469800" progId="Equation.3">
                  <p:embed/>
                </p:oleObj>
              </mc:Choice>
              <mc:Fallback>
                <p:oleObj name="Equation" r:id="rId4" imgW="342720" imgH="4698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623" y="1281969"/>
                        <a:ext cx="533400" cy="730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997823" y="1434369"/>
          <a:ext cx="57751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537" name="Equation" r:id="rId6" imgW="304560" imgH="241200" progId="Equation.3">
                  <p:embed/>
                </p:oleObj>
              </mc:Choice>
              <mc:Fallback>
                <p:oleObj name="Equation" r:id="rId6" imgW="304560" imgH="24120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823" y="1434369"/>
                        <a:ext cx="577516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883023" y="1434369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requires that            exists</a:t>
            </a:r>
          </a:p>
        </p:txBody>
      </p:sp>
      <p:graphicFrame>
        <p:nvGraphicFramePr>
          <p:cNvPr id="96" name="Object 95"/>
          <p:cNvGraphicFramePr>
            <a:graphicFrameLocks noChangeAspect="1"/>
          </p:cNvGraphicFramePr>
          <p:nvPr/>
        </p:nvGraphicFramePr>
        <p:xfrm>
          <a:off x="1492623" y="2272569"/>
          <a:ext cx="9556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538" name="Equation" r:id="rId8" imgW="596880" imgH="241200" progId="Equation.3">
                  <p:embed/>
                </p:oleObj>
              </mc:Choice>
              <mc:Fallback>
                <p:oleObj name="Equation" r:id="rId8" imgW="596880" imgH="241200" progId="Equation.3">
                  <p:embed/>
                  <p:pic>
                    <p:nvPicPr>
                      <p:cNvPr id="96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623" y="2272569"/>
                        <a:ext cx="9556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492623" y="2882169"/>
          <a:ext cx="8143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539" name="Equation" r:id="rId10" imgW="507960" imgH="215640" progId="Equation.3">
                  <p:embed/>
                </p:oleObj>
              </mc:Choice>
              <mc:Fallback>
                <p:oleObj name="Equation" r:id="rId10" imgW="507960" imgH="21564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623" y="2882169"/>
                        <a:ext cx="81438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2711823" y="227256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must exist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81518" y="2864239"/>
            <a:ext cx="415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(activation function) must be differentiable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30006"/>
              </p:ext>
            </p:extLst>
          </p:nvPr>
        </p:nvGraphicFramePr>
        <p:xfrm>
          <a:off x="3388658" y="3411087"/>
          <a:ext cx="24552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540" name="Equation" r:id="rId12" imgW="1384200" imgH="634680" progId="Equation.DSMT4">
                  <p:embed/>
                </p:oleObj>
              </mc:Choice>
              <mc:Fallback>
                <p:oleObj name="Equation" r:id="rId12" imgW="1384200" imgH="634680" progId="Equation.DSMT4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658" y="3411087"/>
                        <a:ext cx="2455262" cy="99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3312458" y="444651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instead of hard threshold.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971800" y="504714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But classification requires that output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neurons have 0/1 or +1/-1 output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169023" y="6019816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?????????</a:t>
            </a:r>
          </a:p>
        </p:txBody>
      </p:sp>
    </p:spTree>
    <p:extLst>
      <p:ext uri="{BB962C8B-B14F-4D97-AF65-F5344CB8AC3E}">
        <p14:creationId xmlns:p14="http://schemas.microsoft.com/office/powerpoint/2010/main" val="21357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3457897" y="685258"/>
            <a:ext cx="25362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Possible Solutions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3000" y="1492055"/>
            <a:ext cx="329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Use 0/1 or +1/-1 as target values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2126112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Set operating parameters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such that: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905000" y="2811912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46" name="Equation" r:id="rId4" imgW="457200" imgH="228600" progId="Equation.3">
                  <p:embed/>
                </p:oleObj>
              </mc:Choice>
              <mc:Fallback>
                <p:oleObj name="Equation" r:id="rId4" imgW="457200" imgH="2286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11912"/>
                        <a:ext cx="838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939925" y="3421512"/>
          <a:ext cx="7683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47" name="Equation" r:id="rId6" imgW="419040" imgH="228600" progId="Equation.3">
                  <p:embed/>
                </p:oleObj>
              </mc:Choice>
              <mc:Fallback>
                <p:oleObj name="Equation" r:id="rId6" imgW="419040" imgH="228600" progId="Equation.3">
                  <p:embed/>
                  <p:pic>
                    <p:nvPicPr>
                      <p:cNvPr id="20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3421512"/>
                        <a:ext cx="7683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48000" y="2811912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is considered a match for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+1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3421512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is considered a match for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 or -1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5829" y="4203932"/>
            <a:ext cx="7235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During training, use 0/1 or +1/-1 as targets but if       matches the operating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targets, make no weight change</a:t>
            </a: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930154" y="4219408"/>
          <a:ext cx="301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48" name="Equation" r:id="rId8" imgW="164880" imgH="228600" progId="Equation.3">
                  <p:embed/>
                </p:oleObj>
              </mc:Choice>
              <mc:Fallback>
                <p:oleObj name="Equation" r:id="rId8" imgW="164880" imgH="228600" progId="Equation.3">
                  <p:embed/>
                  <p:pic>
                    <p:nvPicPr>
                      <p:cNvPr id="20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154" y="4219408"/>
                        <a:ext cx="3016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05000" y="50292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Typical values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   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=0.75  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=0.25     for 0-1 sigmoid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=0.75  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=-0.75     for +/-  sigmoid</a:t>
            </a:r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4343400" y="1415855"/>
          <a:ext cx="349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49" name="Equation" r:id="rId10" imgW="190440" imgH="241200" progId="Equation.3">
                  <p:embed/>
                </p:oleObj>
              </mc:Choice>
              <mc:Fallback>
                <p:oleObj name="Equation" r:id="rId10" imgW="190440" imgH="241200" progId="Equation.3">
                  <p:embed/>
                  <p:pic>
                    <p:nvPicPr>
                      <p:cNvPr id="20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15855"/>
                        <a:ext cx="3492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57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2D007DC2-FED5-4467-B543-9254AF999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485" y="748579"/>
            <a:ext cx="3578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Multi-Class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005A2-60C8-4F06-B057-2EA5DAFE5774}"/>
              </a:ext>
            </a:extLst>
          </p:cNvPr>
          <p:cNvSpPr txBox="1"/>
          <p:nvPr/>
        </p:nvSpPr>
        <p:spPr>
          <a:xfrm>
            <a:off x="762000" y="1353670"/>
            <a:ext cx="673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more than 2 classes, how should the output be represented?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193C3-4725-4756-839B-839D15D30B08}"/>
              </a:ext>
            </a:extLst>
          </p:cNvPr>
          <p:cNvSpPr txBox="1"/>
          <p:nvPr/>
        </p:nvSpPr>
        <p:spPr>
          <a:xfrm>
            <a:off x="762000" y="1981200"/>
            <a:ext cx="7915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have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neurons in the output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training, use one-hot codes as targets for each class, e.g.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Class 1 = [1 0  0 ]     Class 2 = [0  1  0]        Class 3 = [0  0 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training, for a test input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choose the class as the output neuron with the highest output, e.g., Output = [0.1  0.6  0.2 ]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[0 1  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“no choice” is allowed, require that an output must be higher than some threshold  to be considered 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86C7A-519A-4571-9515-81165A203FFD}"/>
              </a:ext>
            </a:extLst>
          </p:cNvPr>
          <p:cNvSpPr txBox="1"/>
          <p:nvPr/>
        </p:nvSpPr>
        <p:spPr>
          <a:xfrm>
            <a:off x="824753" y="5959092"/>
            <a:ext cx="357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better solution: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classifiers</a:t>
            </a:r>
          </a:p>
        </p:txBody>
      </p:sp>
    </p:spTree>
    <p:extLst>
      <p:ext uri="{BB962C8B-B14F-4D97-AF65-F5344CB8AC3E}">
        <p14:creationId xmlns:p14="http://schemas.microsoft.com/office/powerpoint/2010/main" val="1239809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1536238" y="2952065"/>
            <a:ext cx="5257800" cy="3429000"/>
          </a:xfrm>
          <a:prstGeom prst="rect">
            <a:avLst/>
          </a:prstGeom>
          <a:solidFill>
            <a:srgbClr val="66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3450282" y="729902"/>
            <a:ext cx="18517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Scaling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2935997" y="1384299"/>
          <a:ext cx="28803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93" name="Equation" r:id="rId4" imgW="1600200" imgH="253800" progId="Equation.3">
                  <p:embed/>
                </p:oleObj>
              </mc:Choice>
              <mc:Fallback>
                <p:oleObj name="Equation" r:id="rId4" imgW="1600200" imgH="253800" progId="Equation.3">
                  <p:embed/>
                  <p:pic>
                    <p:nvPicPr>
                      <p:cNvPr id="4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997" y="1384299"/>
                        <a:ext cx="28803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49997" y="146049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Given input vectors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9997" y="1993899"/>
            <a:ext cx="7326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Scale each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such that it is 0-mean and has approximately the same range as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the other components. Scaling between -1 and +1 is usually a good idea.</a:t>
            </a: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2972926" y="3485465"/>
          <a:ext cx="16113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94" name="Equation" r:id="rId6" imgW="850680" imgH="241200" progId="Equation.3">
                  <p:embed/>
                </p:oleObj>
              </mc:Choice>
              <mc:Fallback>
                <p:oleObj name="Equation" r:id="rId6" imgW="850680" imgH="241200" progId="Equation.3">
                  <p:embed/>
                  <p:pic>
                    <p:nvPicPr>
                      <p:cNvPr id="51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926" y="3485465"/>
                        <a:ext cx="16113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764838" y="3104465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Note:  if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  in all cases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45838" y="4095065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weights for hidden neuron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either increase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together or decrease together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03038" y="4933265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less discrimination in each training step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79238" y="539046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slower training</a:t>
            </a:r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1764838" y="4171265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95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6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838" y="4171265"/>
                        <a:ext cx="381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069638" y="5009465"/>
          <a:ext cx="381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96" name="Equation" r:id="rId10" imgW="190440" imgH="139680" progId="Equation.3">
                  <p:embed/>
                </p:oleObj>
              </mc:Choice>
              <mc:Fallback>
                <p:oleObj name="Equation" r:id="rId10" imgW="190440" imgH="139680" progId="Equation.3">
                  <p:embed/>
                  <p:pic>
                    <p:nvPicPr>
                      <p:cNvPr id="5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638" y="5009465"/>
                        <a:ext cx="381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2069638" y="5466665"/>
          <a:ext cx="381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97" name="Equation" r:id="rId12" imgW="190440" imgH="139680" progId="Equation.3">
                  <p:embed/>
                </p:oleObj>
              </mc:Choice>
              <mc:Fallback>
                <p:oleObj name="Equation" r:id="rId12" imgW="190440" imgH="139680" progId="Equation.3">
                  <p:embed/>
                  <p:pic>
                    <p:nvPicPr>
                      <p:cNvPr id="5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638" y="5466665"/>
                        <a:ext cx="381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369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3400" y="1371600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binary input situations, use +/- rather than 0/1:</a:t>
            </a:r>
          </a:p>
        </p:txBody>
      </p:sp>
      <p:sp>
        <p:nvSpPr>
          <p:cNvPr id="13" name="Oval 12"/>
          <p:cNvSpPr/>
          <p:nvPr/>
        </p:nvSpPr>
        <p:spPr>
          <a:xfrm>
            <a:off x="2667000" y="1828800"/>
            <a:ext cx="762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76400" y="1828800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2057400"/>
            <a:ext cx="457200" cy="2515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1828800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Recall that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hidden   weights are modified as: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027113" y="2438400"/>
          <a:ext cx="1620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6" name="Equation" r:id="rId4" imgW="901440" imgH="253800" progId="Equation.DSMT4">
                  <p:embed/>
                </p:oleObj>
              </mc:Choice>
              <mc:Fallback>
                <p:oleObj name="Equation" r:id="rId4" imgW="901440" imgH="253800" progId="Equation.DSMT4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438400"/>
                        <a:ext cx="16208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2400300" y="3157265"/>
          <a:ext cx="10287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7" name="Equation" r:id="rId6" imgW="571320" imgH="241200" progId="Equation.3">
                  <p:embed/>
                </p:oleObj>
              </mc:Choice>
              <mc:Fallback>
                <p:oleObj name="Equation" r:id="rId6" imgW="571320" imgH="241200" progId="Equation.3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3157265"/>
                        <a:ext cx="10287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914400" y="3124200"/>
          <a:ext cx="7540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8" name="Equation" r:id="rId8" imgW="419040" imgH="241200" progId="Equation.3">
                  <p:embed/>
                </p:oleObj>
              </mc:Choice>
              <mc:Fallback>
                <p:oleObj name="Equation" r:id="rId8" imgW="419040" imgH="241200" progId="Equation.3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754062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43000" y="3886200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 inputs cause no weight change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even if       is large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1905000" y="4114800"/>
          <a:ext cx="344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9" name="Equation" r:id="rId10" imgW="190440" imgH="253800" progId="Equation.DSMT4">
                  <p:embed/>
                </p:oleObj>
              </mc:Choice>
              <mc:Fallback>
                <p:oleObj name="Equation" r:id="rId10" imgW="190440" imgH="253800" progId="Equation.DSMT4">
                  <p:embed/>
                  <p:pic>
                    <p:nvPicPr>
                      <p:cNvPr id="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3444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19200" y="4724400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Learning on these inputs happens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only passively (by omission).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685800" y="3962400"/>
          <a:ext cx="342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0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7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342900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685800" y="4800600"/>
          <a:ext cx="342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1" name="Equation" r:id="rId14" imgW="190440" imgH="152280" progId="Equation.3">
                  <p:embed/>
                </p:oleObj>
              </mc:Choice>
              <mc:Fallback>
                <p:oleObj name="Equation" r:id="rId14" imgW="190440" imgH="152280" progId="Equation.3">
                  <p:embed/>
                  <p:pic>
                    <p:nvPicPr>
                      <p:cNvPr id="7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342900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724400" y="2743200"/>
            <a:ext cx="3866764" cy="923330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allows an active weight change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at every steps rather than only at the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+1 steps. 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058694" y="4228306"/>
            <a:ext cx="11430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10200" y="48768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Potentially faster learning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867845" y="3328240"/>
            <a:ext cx="34195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686476" y="772560"/>
            <a:ext cx="18517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Scaling</a:t>
            </a:r>
          </a:p>
        </p:txBody>
      </p:sp>
    </p:spTree>
    <p:extLst>
      <p:ext uri="{BB962C8B-B14F-4D97-AF65-F5344CB8AC3E}">
        <p14:creationId xmlns:p14="http://schemas.microsoft.com/office/powerpoint/2010/main" val="412369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41176" y="1279827"/>
            <a:ext cx="3124200" cy="609600"/>
          </a:xfrm>
          <a:prstGeom prst="rect">
            <a:avLst/>
          </a:prstGeom>
          <a:solidFill>
            <a:srgbClr val="66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605835" y="598509"/>
            <a:ext cx="4107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Choice of Activation Function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741176" y="1356027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22" name="Equation" r:id="rId4" imgW="1511280" imgH="215640" progId="Equation.3">
                  <p:embed/>
                </p:oleObj>
              </mc:Choice>
              <mc:Fallback>
                <p:oleObj name="Equation" r:id="rId4" imgW="1511280" imgH="21564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176" y="1356027"/>
                        <a:ext cx="3200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45976" y="1889427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Same reason as scaling inputs 0-mean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956949" y="2357944"/>
          <a:ext cx="31659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23" name="Equation" r:id="rId6" imgW="2044440" imgH="393480" progId="Equation.3">
                  <p:embed/>
                </p:oleObj>
              </mc:Choice>
              <mc:Fallback>
                <p:oleObj name="Equation" r:id="rId6" imgW="2044440" imgH="39348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949" y="2357944"/>
                        <a:ext cx="316598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31776" y="3173817"/>
            <a:ext cx="2924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weights to a target neuron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increase or decrease together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274576" y="3250017"/>
          <a:ext cx="29527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24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576" y="3250017"/>
                        <a:ext cx="295275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893576" y="4012017"/>
          <a:ext cx="3302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25" name="Equation" r:id="rId10" imgW="2133360" imgH="215640" progId="Equation.3">
                  <p:embed/>
                </p:oleObj>
              </mc:Choice>
              <mc:Fallback>
                <p:oleObj name="Equation" r:id="rId10" imgW="2133360" imgH="215640" progId="Equation.3">
                  <p:embed/>
                  <p:pic>
                    <p:nvPicPr>
                      <p:cNvPr id="61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576" y="4012017"/>
                        <a:ext cx="33020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44358" y="4374420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which allows greater discrimination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22914" y="3243746"/>
            <a:ext cx="3143809" cy="1477328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(1989, 1993)  suggests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1.7159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2/3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gives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(1) = 1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(-1) = -1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0941" y="5386812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">
              <a:tabLst>
                <a:tab pos="18288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some cases, a rectified linear unit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82880">
              <a:tabLst>
                <a:tab pos="18288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may work well.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79783" y="5051834"/>
            <a:ext cx="0" cy="1584356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507879" y="6328373"/>
            <a:ext cx="3143809" cy="36214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07879" y="6328373"/>
            <a:ext cx="1571904" cy="1810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79783" y="5205741"/>
            <a:ext cx="1571904" cy="113168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91257" y="6310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">
              <a:tabLst>
                <a:tab pos="182880" algn="l"/>
              </a:tabLst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19020" y="50518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">
              <a:tabLst>
                <a:tab pos="182880" algn="l"/>
              </a:tabLst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44" y="4897047"/>
            <a:ext cx="9144000" cy="18107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33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3173325" y="677160"/>
            <a:ext cx="2892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Weight Initialization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319687" y="1666391"/>
          <a:ext cx="128311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65" name="Equation" r:id="rId4" imgW="736560" imgH="393480" progId="Equation.3">
                  <p:embed/>
                </p:oleObj>
              </mc:Choice>
              <mc:Fallback>
                <p:oleObj name="Equation" r:id="rId4" imgW="736560" imgH="39348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687" y="1666391"/>
                        <a:ext cx="128311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86287" y="12853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Consider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7125" y="2646674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too small,              is a small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value for most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→ slow learning.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7125" y="3648960"/>
            <a:ext cx="3914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too large,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large for most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(except near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0) and       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(saturation) → slow learning.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7125" y="4912094"/>
            <a:ext cx="4072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For               , the same argument applies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w.r.t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values of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||w||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5400" y="5715000"/>
            <a:ext cx="720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more input lines a neuron has, the smaller its range of weights should be to avoid saturating the sigmoid and causing the gradient to vanish.</a:t>
            </a: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2305006" y="2646674"/>
          <a:ext cx="762000" cy="35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66" name="Equation" r:id="rId6" imgW="457200" imgH="215640" progId="Equation.3">
                  <p:embed/>
                </p:oleObj>
              </mc:Choice>
              <mc:Fallback>
                <p:oleObj name="Equation" r:id="rId6" imgW="457200" imgH="215640" progId="Equation.3">
                  <p:embed/>
                  <p:pic>
                    <p:nvPicPr>
                      <p:cNvPr id="4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06" y="2646674"/>
                        <a:ext cx="762000" cy="359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3366525" y="3953760"/>
          <a:ext cx="1143001" cy="359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67" name="Equation" r:id="rId8" imgW="685800" imgH="215640" progId="Equation.3">
                  <p:embed/>
                </p:oleObj>
              </mc:Choice>
              <mc:Fallback>
                <p:oleObj name="Equation" r:id="rId8" imgW="685800" imgH="215640" progId="Equation.3">
                  <p:embed/>
                  <p:pic>
                    <p:nvPicPr>
                      <p:cNvPr id="27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525" y="3953760"/>
                        <a:ext cx="1143001" cy="359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1152953" y="4912094"/>
          <a:ext cx="762000" cy="34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68" name="Equation" r:id="rId10" imgW="444240" imgH="203040" progId="Equation.3">
                  <p:embed/>
                </p:oleObj>
              </mc:Choice>
              <mc:Fallback>
                <p:oleObj name="Equation" r:id="rId10" imgW="444240" imgH="203040" progId="Equation.3">
                  <p:embed/>
                  <p:pic>
                    <p:nvPicPr>
                      <p:cNvPr id="27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953" y="4912094"/>
                        <a:ext cx="762000" cy="348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968375" y="5797582"/>
          <a:ext cx="3270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69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276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797582"/>
                        <a:ext cx="32702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 descr="sigmoids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31657" y="1291225"/>
            <a:ext cx="4702268" cy="251057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6687949" y="35413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4349" y="221459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21784" y="167670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w=10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36184" y="168567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w=1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16867" y="227734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w=0.1</a:t>
            </a:r>
          </a:p>
        </p:txBody>
      </p:sp>
    </p:spTree>
    <p:extLst>
      <p:ext uri="{BB962C8B-B14F-4D97-AF65-F5344CB8AC3E}">
        <p14:creationId xmlns:p14="http://schemas.microsoft.com/office/powerpoint/2010/main" val="262540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2A4F4A-7048-4B8F-AA81-396547FECBF0}"/>
              </a:ext>
            </a:extLst>
          </p:cNvPr>
          <p:cNvGrpSpPr/>
          <p:nvPr/>
        </p:nvGrpSpPr>
        <p:grpSpPr>
          <a:xfrm>
            <a:off x="381000" y="2291172"/>
            <a:ext cx="7349130" cy="3774571"/>
            <a:chOff x="374662" y="2355775"/>
            <a:chExt cx="7349130" cy="3774571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337062" y="3198531"/>
            <a:ext cx="9144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02" name="Equation" r:id="rId4" imgW="914400" imgH="215640" progId="Equation.3">
                    <p:embed/>
                  </p:oleObj>
                </mc:Choice>
                <mc:Fallback>
                  <p:oleObj name="Equation" r:id="rId4" imgW="914400" imgH="215640" progId="Equation.3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062" y="3198531"/>
                          <a:ext cx="9144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Connector 13"/>
            <p:cNvCxnSpPr/>
            <p:nvPr/>
          </p:nvCxnSpPr>
          <p:spPr bwMode="auto">
            <a:xfrm rot="5400000">
              <a:off x="-772524" y="3991779"/>
              <a:ext cx="3283026" cy="11017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74497" y="5638800"/>
              <a:ext cx="3238959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3651262" y="5668681"/>
              <a:ext cx="423514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85658" y="3089296"/>
              <a:ext cx="35137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1138" y="362818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9355" y="34749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74862" y="40684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46262" y="37636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62" y="34588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46262" y="42208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7388" y="408145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2862" y="38398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4462" y="30016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13062" y="35350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51062" y="47542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71363" y="294042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13062" y="31540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11282" y="508915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27262" y="4982881"/>
              <a:ext cx="3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1662" y="33064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08262" y="33064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36862" y="44494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889262" y="46018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41662" y="43732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117862" y="47542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70262" y="447213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4662" y="3458881"/>
              <a:ext cx="423514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E9180-E6ED-4CE3-9A1E-A334564C41AD}"/>
                </a:ext>
              </a:extLst>
            </p:cNvPr>
            <p:cNvSpPr txBox="1"/>
            <p:nvPr/>
          </p:nvSpPr>
          <p:spPr>
            <a:xfrm>
              <a:off x="1644833" y="47244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16B3791-0A20-4D8C-BE40-164E8D83C4B6}"/>
                </a:ext>
              </a:extLst>
            </p:cNvPr>
            <p:cNvSpPr txBox="1"/>
            <p:nvPr/>
          </p:nvSpPr>
          <p:spPr>
            <a:xfrm>
              <a:off x="1611336" y="512034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CD5B382-7C79-47F1-89B2-41E10909C077}"/>
                </a:ext>
              </a:extLst>
            </p:cNvPr>
            <p:cNvSpPr txBox="1"/>
            <p:nvPr/>
          </p:nvSpPr>
          <p:spPr>
            <a:xfrm>
              <a:off x="4950715" y="3268618"/>
              <a:ext cx="3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2BD6A8D-5B54-4ACE-8014-68158E3936EC}"/>
                </a:ext>
              </a:extLst>
            </p:cNvPr>
            <p:cNvSpPr txBox="1"/>
            <p:nvPr/>
          </p:nvSpPr>
          <p:spPr>
            <a:xfrm>
              <a:off x="7400331" y="5530181"/>
              <a:ext cx="3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868D0B-B137-40C7-B638-4A4431899453}"/>
              </a:ext>
            </a:extLst>
          </p:cNvPr>
          <p:cNvCxnSpPr>
            <a:cxnSpLocks/>
          </p:cNvCxnSpPr>
          <p:nvPr/>
        </p:nvCxnSpPr>
        <p:spPr>
          <a:xfrm>
            <a:off x="1308602" y="2711946"/>
            <a:ext cx="3193536" cy="225265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23BCDD-B335-47B2-8200-0702298A5569}"/>
              </a:ext>
            </a:extLst>
          </p:cNvPr>
          <p:cNvCxnSpPr>
            <a:cxnSpLocks/>
          </p:cNvCxnSpPr>
          <p:nvPr/>
        </p:nvCxnSpPr>
        <p:spPr>
          <a:xfrm>
            <a:off x="615938" y="4068410"/>
            <a:ext cx="3727462" cy="15057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6C8D0D-8B6C-45AB-AB69-FDE22FB11C8E}"/>
              </a:ext>
            </a:extLst>
          </p:cNvPr>
          <p:cNvSpPr txBox="1"/>
          <p:nvPr/>
        </p:nvSpPr>
        <p:spPr>
          <a:xfrm>
            <a:off x="3624434" y="2815867"/>
            <a:ext cx="441146" cy="40011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6B3465-14AA-4E20-A430-27B2A2988C88}"/>
              </a:ext>
            </a:extLst>
          </p:cNvPr>
          <p:cNvSpPr txBox="1"/>
          <p:nvPr/>
        </p:nvSpPr>
        <p:spPr>
          <a:xfrm>
            <a:off x="3992591" y="43592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93ED2-9277-4A15-A4D0-71481CC76DAB}"/>
              </a:ext>
            </a:extLst>
          </p:cNvPr>
          <p:cNvSpPr txBox="1"/>
          <p:nvPr/>
        </p:nvSpPr>
        <p:spPr>
          <a:xfrm>
            <a:off x="3242925" y="516375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AD0A6D-6CBC-45A1-BAD7-23C92A44CD31}"/>
              </a:ext>
            </a:extLst>
          </p:cNvPr>
          <p:cNvSpPr txBox="1"/>
          <p:nvPr/>
        </p:nvSpPr>
        <p:spPr>
          <a:xfrm>
            <a:off x="3793123" y="45644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7B1CFD-6B17-4A1B-B3B4-12E00C1593A4}"/>
              </a:ext>
            </a:extLst>
          </p:cNvPr>
          <p:cNvSpPr txBox="1"/>
          <p:nvPr/>
        </p:nvSpPr>
        <p:spPr>
          <a:xfrm>
            <a:off x="3475578" y="49259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B95F0-5722-41A2-B3D2-6C41B7B1E67F}"/>
              </a:ext>
            </a:extLst>
          </p:cNvPr>
          <p:cNvSpPr txBox="1"/>
          <p:nvPr/>
        </p:nvSpPr>
        <p:spPr>
          <a:xfrm>
            <a:off x="3155872" y="3664071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6BBA76-5C13-494E-AA68-6A7BE7C17019}"/>
              </a:ext>
            </a:extLst>
          </p:cNvPr>
          <p:cNvSpPr txBox="1"/>
          <p:nvPr/>
        </p:nvSpPr>
        <p:spPr>
          <a:xfrm>
            <a:off x="82295" y="4407529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2ADD00-6891-41CA-BB38-22434BF37782}"/>
              </a:ext>
            </a:extLst>
          </p:cNvPr>
          <p:cNvSpPr txBox="1"/>
          <p:nvPr/>
        </p:nvSpPr>
        <p:spPr>
          <a:xfrm>
            <a:off x="1209653" y="4973976"/>
            <a:ext cx="441146" cy="40011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AC0F76-B457-44F7-810F-8F9407D180E3}"/>
              </a:ext>
            </a:extLst>
          </p:cNvPr>
          <p:cNvSpPr txBox="1"/>
          <p:nvPr/>
        </p:nvSpPr>
        <p:spPr>
          <a:xfrm>
            <a:off x="2370227" y="3934099"/>
            <a:ext cx="441146" cy="40011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AE8369B4-06AE-414C-94C7-347B4EC3D9F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598552" y="321228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03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AE8369B4-06AE-414C-94C7-347B4EC3D9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552" y="3212283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4607BCA-1CBB-4D2D-BB3E-B9587471E9DE}"/>
              </a:ext>
            </a:extLst>
          </p:cNvPr>
          <p:cNvCxnSpPr/>
          <p:nvPr/>
        </p:nvCxnSpPr>
        <p:spPr bwMode="auto">
          <a:xfrm rot="5400000">
            <a:off x="3488966" y="4005531"/>
            <a:ext cx="3283026" cy="1101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FB9447-BF68-41A1-8D0D-193F55A15CB0}"/>
              </a:ext>
            </a:extLst>
          </p:cNvPr>
          <p:cNvCxnSpPr/>
          <p:nvPr/>
        </p:nvCxnSpPr>
        <p:spPr bwMode="auto">
          <a:xfrm>
            <a:off x="5135987" y="5652552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0A99523-5F07-4043-ADBC-0E5265630C6F}"/>
              </a:ext>
            </a:extLst>
          </p:cNvPr>
          <p:cNvSpPr txBox="1"/>
          <p:nvPr/>
        </p:nvSpPr>
        <p:spPr>
          <a:xfrm>
            <a:off x="8422863" y="5374086"/>
            <a:ext cx="44114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037FCD-2CB2-44D8-9677-2F2B43005818}"/>
              </a:ext>
            </a:extLst>
          </p:cNvPr>
          <p:cNvSpPr txBox="1"/>
          <p:nvPr/>
        </p:nvSpPr>
        <p:spPr>
          <a:xfrm>
            <a:off x="7378752" y="3165162"/>
            <a:ext cx="35137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D0457E-4AA1-4FBB-BE0C-6F6D01285B8D}"/>
              </a:ext>
            </a:extLst>
          </p:cNvPr>
          <p:cNvSpPr txBox="1"/>
          <p:nvPr/>
        </p:nvSpPr>
        <p:spPr>
          <a:xfrm>
            <a:off x="4942726" y="1960387"/>
            <a:ext cx="44114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C02B6A-8D28-41FB-A3CA-1B6FC8E0206E}"/>
              </a:ext>
            </a:extLst>
          </p:cNvPr>
          <p:cNvSpPr txBox="1"/>
          <p:nvPr/>
        </p:nvSpPr>
        <p:spPr>
          <a:xfrm>
            <a:off x="5070966" y="57639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31A1BEC-DD73-4609-AADD-8CA5E0071D8E}"/>
              </a:ext>
            </a:extLst>
          </p:cNvPr>
          <p:cNvSpPr txBox="1"/>
          <p:nvPr/>
        </p:nvSpPr>
        <p:spPr>
          <a:xfrm>
            <a:off x="4778898" y="52936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594F37-E304-4B87-BF0F-FBB6BF72C837}"/>
              </a:ext>
            </a:extLst>
          </p:cNvPr>
          <p:cNvSpPr txBox="1"/>
          <p:nvPr/>
        </p:nvSpPr>
        <p:spPr>
          <a:xfrm>
            <a:off x="7485066" y="57639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0CFB58-9E3C-4FA8-AE6A-89E596911321}"/>
              </a:ext>
            </a:extLst>
          </p:cNvPr>
          <p:cNvSpPr txBox="1"/>
          <p:nvPr/>
        </p:nvSpPr>
        <p:spPr>
          <a:xfrm>
            <a:off x="4800600" y="31788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B319C7-ACBE-4EF4-B9C6-D21868D69945}"/>
              </a:ext>
            </a:extLst>
          </p:cNvPr>
          <p:cNvSpPr txBox="1"/>
          <p:nvPr/>
        </p:nvSpPr>
        <p:spPr>
          <a:xfrm>
            <a:off x="7961920" y="1821348"/>
            <a:ext cx="44114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FEE2D7-268E-4DD3-BB66-83939F7B5BFA}"/>
              </a:ext>
            </a:extLst>
          </p:cNvPr>
          <p:cNvSpPr txBox="1"/>
          <p:nvPr/>
        </p:nvSpPr>
        <p:spPr>
          <a:xfrm>
            <a:off x="6375976" y="1679838"/>
            <a:ext cx="44114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94049A-9495-42B6-8E27-89109F542A28}"/>
              </a:ext>
            </a:extLst>
          </p:cNvPr>
          <p:cNvSpPr txBox="1"/>
          <p:nvPr/>
        </p:nvSpPr>
        <p:spPr>
          <a:xfrm>
            <a:off x="7981717" y="2364826"/>
            <a:ext cx="44114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54CE202-8025-4F30-8FAE-CB34FDE70C11}"/>
              </a:ext>
            </a:extLst>
          </p:cNvPr>
          <p:cNvSpPr txBox="1"/>
          <p:nvPr/>
        </p:nvSpPr>
        <p:spPr>
          <a:xfrm>
            <a:off x="6379214" y="2385515"/>
            <a:ext cx="44114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7A13D9-1A80-4A25-B461-628915421881}"/>
              </a:ext>
            </a:extLst>
          </p:cNvPr>
          <p:cNvSpPr/>
          <p:nvPr/>
        </p:nvSpPr>
        <p:spPr>
          <a:xfrm>
            <a:off x="7321538" y="1853614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1F286A2-65EF-4841-A1FA-3AC7819082AC}"/>
              </a:ext>
            </a:extLst>
          </p:cNvPr>
          <p:cNvSpPr/>
          <p:nvPr/>
        </p:nvSpPr>
        <p:spPr>
          <a:xfrm>
            <a:off x="7321538" y="2387014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2F06C1E-4F1B-4FDC-A424-7739BECE7C64}"/>
              </a:ext>
            </a:extLst>
          </p:cNvPr>
          <p:cNvCxnSpPr>
            <a:cxnSpLocks/>
          </p:cNvCxnSpPr>
          <p:nvPr/>
        </p:nvCxnSpPr>
        <p:spPr bwMode="auto">
          <a:xfrm flipH="1">
            <a:off x="7626342" y="2006014"/>
            <a:ext cx="349434" cy="1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F2CF55C-73F3-4208-9C16-C832D6910991}"/>
              </a:ext>
            </a:extLst>
          </p:cNvPr>
          <p:cNvCxnSpPr>
            <a:cxnSpLocks/>
            <a:endCxn id="117" idx="6"/>
          </p:cNvCxnSpPr>
          <p:nvPr/>
        </p:nvCxnSpPr>
        <p:spPr bwMode="auto">
          <a:xfrm flipH="1">
            <a:off x="7626338" y="2539414"/>
            <a:ext cx="349438" cy="0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248388D-3AAF-4B62-B7F6-6741A2529CBB}"/>
              </a:ext>
            </a:extLst>
          </p:cNvPr>
          <p:cNvCxnSpPr/>
          <p:nvPr/>
        </p:nvCxnSpPr>
        <p:spPr bwMode="auto">
          <a:xfrm rot="10800000">
            <a:off x="6711938" y="1929814"/>
            <a:ext cx="609598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9CB95C0-ADFE-4FC2-AE14-419AE0D7289A}"/>
              </a:ext>
            </a:extLst>
          </p:cNvPr>
          <p:cNvCxnSpPr/>
          <p:nvPr/>
        </p:nvCxnSpPr>
        <p:spPr bwMode="auto">
          <a:xfrm rot="10800000">
            <a:off x="6711938" y="2615614"/>
            <a:ext cx="609598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C7062C2-58C6-4BDD-9EF1-1203F3D81464}"/>
              </a:ext>
            </a:extLst>
          </p:cNvPr>
          <p:cNvCxnSpPr/>
          <p:nvPr/>
        </p:nvCxnSpPr>
        <p:spPr bwMode="auto">
          <a:xfrm rot="10800000" flipV="1">
            <a:off x="6711938" y="2082214"/>
            <a:ext cx="609598" cy="53340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D654EB0-5781-4D3A-805A-83E83DAEC0DD}"/>
              </a:ext>
            </a:extLst>
          </p:cNvPr>
          <p:cNvCxnSpPr/>
          <p:nvPr/>
        </p:nvCxnSpPr>
        <p:spPr bwMode="auto">
          <a:xfrm rot="10800000">
            <a:off x="6711938" y="1929814"/>
            <a:ext cx="609598" cy="53340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BCBEC0-C598-4AE2-9F52-2A367AA3DC27}"/>
              </a:ext>
            </a:extLst>
          </p:cNvPr>
          <p:cNvSpPr txBox="1"/>
          <p:nvPr/>
        </p:nvSpPr>
        <p:spPr>
          <a:xfrm>
            <a:off x="935540" y="6175841"/>
            <a:ext cx="5444119" cy="400110"/>
          </a:xfrm>
          <a:prstGeom prst="rect">
            <a:avLst/>
          </a:prstGeom>
          <a:solidFill>
            <a:srgbClr val="66FFFF"/>
          </a:solidFill>
          <a:ln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how can the weights for the network be found?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ABAE3A-8315-44A2-97BE-4A676AAC6583}"/>
              </a:ext>
            </a:extLst>
          </p:cNvPr>
          <p:cNvSpPr/>
          <p:nvPr/>
        </p:nvSpPr>
        <p:spPr>
          <a:xfrm>
            <a:off x="1423447" y="5458120"/>
            <a:ext cx="6004875" cy="682581"/>
          </a:xfrm>
          <a:custGeom>
            <a:avLst/>
            <a:gdLst>
              <a:gd name="connsiteX0" fmla="*/ 0 w 6004875"/>
              <a:gd name="connsiteY0" fmla="*/ 0 h 682581"/>
              <a:gd name="connsiteX1" fmla="*/ 2007910 w 6004875"/>
              <a:gd name="connsiteY1" fmla="*/ 575035 h 682581"/>
              <a:gd name="connsiteX2" fmla="*/ 4534293 w 6004875"/>
              <a:gd name="connsiteY2" fmla="*/ 659876 h 682581"/>
              <a:gd name="connsiteX3" fmla="*/ 6004875 w 6004875"/>
              <a:gd name="connsiteY3" fmla="*/ 301657 h 6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4875" h="682581">
                <a:moveTo>
                  <a:pt x="0" y="0"/>
                </a:moveTo>
                <a:cubicBezTo>
                  <a:pt x="626097" y="232528"/>
                  <a:pt x="1252195" y="465056"/>
                  <a:pt x="2007910" y="575035"/>
                </a:cubicBezTo>
                <a:cubicBezTo>
                  <a:pt x="2763626" y="685014"/>
                  <a:pt x="3868132" y="705439"/>
                  <a:pt x="4534293" y="659876"/>
                </a:cubicBezTo>
                <a:cubicBezTo>
                  <a:pt x="5200454" y="614313"/>
                  <a:pt x="5602664" y="457985"/>
                  <a:pt x="6004875" y="301657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B3AD77-6AAC-4943-B494-DB3B952DFCC8}"/>
              </a:ext>
            </a:extLst>
          </p:cNvPr>
          <p:cNvCxnSpPr/>
          <p:nvPr/>
        </p:nvCxnSpPr>
        <p:spPr>
          <a:xfrm>
            <a:off x="4119794" y="3089478"/>
            <a:ext cx="753864" cy="21693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3167910-ED7D-4375-9CE5-992787CF53E8}"/>
              </a:ext>
            </a:extLst>
          </p:cNvPr>
          <p:cNvSpPr/>
          <p:nvPr/>
        </p:nvSpPr>
        <p:spPr>
          <a:xfrm>
            <a:off x="2835847" y="3525903"/>
            <a:ext cx="4600280" cy="653698"/>
          </a:xfrm>
          <a:custGeom>
            <a:avLst/>
            <a:gdLst>
              <a:gd name="connsiteX0" fmla="*/ 0 w 4600280"/>
              <a:gd name="connsiteY0" fmla="*/ 612742 h 653698"/>
              <a:gd name="connsiteX1" fmla="*/ 2309567 w 4600280"/>
              <a:gd name="connsiteY1" fmla="*/ 622169 h 653698"/>
              <a:gd name="connsiteX2" fmla="*/ 3996965 w 4600280"/>
              <a:gd name="connsiteY2" fmla="*/ 263950 h 653698"/>
              <a:gd name="connsiteX3" fmla="*/ 4600280 w 4600280"/>
              <a:gd name="connsiteY3" fmla="*/ 0 h 65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0280" h="653698">
                <a:moveTo>
                  <a:pt x="0" y="612742"/>
                </a:moveTo>
                <a:cubicBezTo>
                  <a:pt x="821703" y="646521"/>
                  <a:pt x="1643406" y="680301"/>
                  <a:pt x="2309567" y="622169"/>
                </a:cubicBezTo>
                <a:cubicBezTo>
                  <a:pt x="2975728" y="564037"/>
                  <a:pt x="3615180" y="367645"/>
                  <a:pt x="3996965" y="263950"/>
                </a:cubicBezTo>
                <a:cubicBezTo>
                  <a:pt x="4378751" y="160255"/>
                  <a:pt x="4489515" y="80127"/>
                  <a:pt x="460028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70C368-AAF2-42E5-8033-B1FD28038C35}"/>
              </a:ext>
            </a:extLst>
          </p:cNvPr>
          <p:cNvSpPr txBox="1"/>
          <p:nvPr/>
        </p:nvSpPr>
        <p:spPr>
          <a:xfrm>
            <a:off x="615938" y="972485"/>
            <a:ext cx="7891746" cy="646331"/>
          </a:xfrm>
          <a:prstGeom prst="rect">
            <a:avLst/>
          </a:prstGeom>
          <a:solidFill>
            <a:srgbClr val="66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But two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perceptrons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can draw two linear decision boundaries to re-map the data to a new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space</a:t>
            </a:r>
          </a:p>
        </p:txBody>
      </p:sp>
    </p:spTree>
    <p:extLst>
      <p:ext uri="{BB962C8B-B14F-4D97-AF65-F5344CB8AC3E}">
        <p14:creationId xmlns:p14="http://schemas.microsoft.com/office/powerpoint/2010/main" val="1839962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6032" y="2773182"/>
            <a:ext cx="7575977" cy="2314439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6033" y="1776923"/>
            <a:ext cx="8277725" cy="7318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033" y="827424"/>
            <a:ext cx="5343140" cy="7318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6033" y="827423"/>
                <a:ext cx="499861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82880">
                  <a:tabLst>
                    <a:tab pos="182880" algn="l"/>
                  </a:tabLst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Gaussian with mean = 0, standard deviation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 ~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3" y="827423"/>
                <a:ext cx="4998612" cy="656013"/>
              </a:xfrm>
              <a:prstGeom prst="rect">
                <a:avLst/>
              </a:prstGeom>
              <a:blipFill rotWithShape="1">
                <a:blip r:embed="rId2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4377" y="1852768"/>
                <a:ext cx="3935821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82880">
                  <a:tabLst>
                    <a:tab pos="182880" algn="l"/>
                  </a:tabLst>
                </a:pPr>
                <a:r>
                  <a:rPr lang="en-US" dirty="0">
                    <a:latin typeface="Times New Roman" panose="02020603050405020304" pitchFamily="18" charset="0"/>
                    <a:cs typeface="Times New Roman" pitchFamily="18" charset="0"/>
                  </a:rPr>
                  <a:t>Uniform between (-</a:t>
                </a:r>
                <a:r>
                  <a:rPr lang="en-US" i="1" dirty="0">
                    <a:latin typeface="Times New Roman" panose="02020603050405020304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itchFamily="18" charset="0"/>
                  </a:rPr>
                  <a:t>, +</a:t>
                </a:r>
                <a:r>
                  <a:rPr lang="en-US" i="1" dirty="0">
                    <a:latin typeface="Times New Roman" panose="02020603050405020304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itchFamily="18" charset="0"/>
                  </a:rPr>
                  <a:t>) where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itchFamily="18" charset="0"/>
                    <a:sym typeface="Symbol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itchFamily="18" charset="0"/>
                    <a:sym typeface="Symbol"/>
                  </a:rPr>
                  <a:t> ~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latin typeface="Times New Roman" panose="020206030504050203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7" y="1852768"/>
                <a:ext cx="3935821" cy="656013"/>
              </a:xfrm>
              <a:prstGeom prst="rect">
                <a:avLst/>
              </a:prstGeom>
              <a:blipFill>
                <a:blip r:embed="rId3"/>
                <a:stretch>
                  <a:fillRect l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87198" y="1996108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">
              <a:tabLst>
                <a:tab pos="18288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Where </a:t>
            </a:r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= number of inputs to the neuron.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230" y="5409446"/>
            <a:ext cx="7327827" cy="1200329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285750" indent="-285750" defTabSz="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Don’t initialize all weights to identical values. This may cause all hidden neurons to learn the same thing and preclude overall learning.</a:t>
            </a:r>
          </a:p>
          <a:p>
            <a:pPr marL="285750" indent="-285750" defTabSz="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defTabSz="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Initialize weights to be both positive and negative instead of just positive.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7418" y="2861947"/>
                <a:ext cx="7194342" cy="2225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82880">
                  <a:tabLst>
                    <a:tab pos="182880" algn="l"/>
                  </a:tabLst>
                </a:pPr>
                <a:r>
                  <a:rPr lang="en-US" dirty="0">
                    <a:latin typeface="Times New Roman" panose="02020603050405020304" pitchFamily="18" charset="0"/>
                    <a:cs typeface="Times New Roman" pitchFamily="18" charset="0"/>
                  </a:rPr>
                  <a:t>Xavier initialization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itchFamily="18" charset="0"/>
                  </a:rPr>
                  <a:t>Glorot</a:t>
                </a:r>
                <a:r>
                  <a:rPr lang="en-US" dirty="0">
                    <a:latin typeface="Times New Roman" panose="02020603050405020304" pitchFamily="18" charset="0"/>
                    <a:cs typeface="Times New Roman" pitchFamily="18" charset="0"/>
                  </a:rPr>
                  <a:t> &amp;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itchFamily="18" charset="0"/>
                  </a:rPr>
                  <a:t>Bengio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2010): </a:t>
                </a:r>
              </a:p>
              <a:p>
                <a:pPr defTabSz="182880">
                  <a:tabLst>
                    <a:tab pos="182880" algn="l"/>
                  </a:tabLs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Uniform between (-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+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where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~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6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  <a:sym typeface="Symbo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  <a:sym typeface="Symbol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  <a:sym typeface="Symbo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  <a:sym typeface="Symbol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182880">
                  <a:tabLst>
                    <a:tab pos="182880" algn="l"/>
                  </a:tabLs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</a:t>
                </a:r>
              </a:p>
              <a:p>
                <a:pPr defTabSz="182880">
                  <a:tabLst>
                    <a:tab pos="182880" algn="l"/>
                  </a:tabLs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number of neurons in source layer</a:t>
                </a:r>
              </a:p>
              <a:p>
                <a:pPr defTabSz="182880">
                  <a:tabLst>
                    <a:tab pos="182880" algn="l"/>
                  </a:tabLst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number of neurons in target layer</a:t>
                </a: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Xavier </a:t>
                </a:r>
                <a:r>
                  <a:rPr lang="en-US" sz="1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Glorot</a:t>
                </a:r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Yoshua</a:t>
                </a:r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Bengio</a:t>
                </a:r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Proceedings of the Thirteenth International Conference on Artificial Intelligence 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Statistics, PMLR 9:249-256, 2010.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8" y="2861947"/>
                <a:ext cx="7194342" cy="2225674"/>
              </a:xfrm>
              <a:prstGeom prst="rect">
                <a:avLst/>
              </a:prstGeom>
              <a:blipFill>
                <a:blip r:embed="rId4"/>
                <a:stretch>
                  <a:fillRect l="-763" t="-1366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588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8011B-2142-4929-87F6-1C10CE4319EC}"/>
              </a:ext>
            </a:extLst>
          </p:cNvPr>
          <p:cNvSpPr txBox="1"/>
          <p:nvPr/>
        </p:nvSpPr>
        <p:spPr>
          <a:xfrm>
            <a:off x="2175044" y="2474893"/>
            <a:ext cx="4793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21566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857364" y="655327"/>
            <a:ext cx="30460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Fitting vs. Overfitting</a:t>
            </a:r>
          </a:p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(Classification)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376965" y="3046131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424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965" y="3046131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 rot="5400000">
            <a:off x="-732621" y="3839379"/>
            <a:ext cx="3283026" cy="1101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914400" y="5486400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691165" y="5516281"/>
            <a:ext cx="44114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6730" y="2837678"/>
            <a:ext cx="35137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14159" y="34244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1029" y="322592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34376" y="403873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46036" y="378962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28965" y="330648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86165" y="406848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87291" y="39290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52765" y="368748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24365" y="284928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88532" y="33711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97799" y="39302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11266" y="278802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52965" y="300168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02595" y="38650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1212" y="3586485"/>
            <a:ext cx="3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24287" y="321771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48165" y="315408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76765" y="429708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29165" y="444948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221141" y="416600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41478" y="498599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812878" y="47975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14565" y="3306481"/>
            <a:ext cx="44114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9E9180-E6ED-4CE3-9A1E-A334564C41AD}"/>
              </a:ext>
            </a:extLst>
          </p:cNvPr>
          <p:cNvSpPr txBox="1"/>
          <p:nvPr/>
        </p:nvSpPr>
        <p:spPr>
          <a:xfrm>
            <a:off x="2836167" y="249818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6B3791-0A20-4D8C-BE40-164E8D83C4B6}"/>
              </a:ext>
            </a:extLst>
          </p:cNvPr>
          <p:cNvSpPr txBox="1"/>
          <p:nvPr/>
        </p:nvSpPr>
        <p:spPr>
          <a:xfrm>
            <a:off x="2755286" y="3723945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3257A2-D439-4CB6-94E4-EB78305A9CDF}"/>
              </a:ext>
            </a:extLst>
          </p:cNvPr>
          <p:cNvSpPr txBox="1"/>
          <p:nvPr/>
        </p:nvSpPr>
        <p:spPr>
          <a:xfrm>
            <a:off x="2006813" y="448174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383460-986E-4C3D-AEC5-DE4092D6C22E}"/>
              </a:ext>
            </a:extLst>
          </p:cNvPr>
          <p:cNvSpPr txBox="1"/>
          <p:nvPr/>
        </p:nvSpPr>
        <p:spPr>
          <a:xfrm>
            <a:off x="2419054" y="45403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6E4F60-3E70-4223-B718-A21F8C8DE613}"/>
              </a:ext>
            </a:extLst>
          </p:cNvPr>
          <p:cNvSpPr txBox="1"/>
          <p:nvPr/>
        </p:nvSpPr>
        <p:spPr>
          <a:xfrm>
            <a:off x="2328416" y="3615199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B02A4D-96A9-4216-844F-ED59DA7B1871}"/>
              </a:ext>
            </a:extLst>
          </p:cNvPr>
          <p:cNvCxnSpPr/>
          <p:nvPr/>
        </p:nvCxnSpPr>
        <p:spPr>
          <a:xfrm>
            <a:off x="1614159" y="2286000"/>
            <a:ext cx="2272041" cy="3200400"/>
          </a:xfrm>
          <a:prstGeom prst="line">
            <a:avLst/>
          </a:prstGeom>
          <a:ln w="38100"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915C0887-735B-429E-9676-222167F52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44165" y="3122331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425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915C0887-735B-429E-9676-222167F522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4165" y="3122331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5A3AD7-7A9F-4510-BD9A-39693B32AAE2}"/>
              </a:ext>
            </a:extLst>
          </p:cNvPr>
          <p:cNvCxnSpPr/>
          <p:nvPr/>
        </p:nvCxnSpPr>
        <p:spPr bwMode="auto">
          <a:xfrm rot="5400000">
            <a:off x="3534579" y="3915579"/>
            <a:ext cx="3283026" cy="1101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423B77-98C2-4EE8-995A-68933553F069}"/>
              </a:ext>
            </a:extLst>
          </p:cNvPr>
          <p:cNvCxnSpPr/>
          <p:nvPr/>
        </p:nvCxnSpPr>
        <p:spPr bwMode="auto">
          <a:xfrm>
            <a:off x="5181600" y="5562600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FD76EF6-08B4-4395-B1CF-695CA3F255B9}"/>
              </a:ext>
            </a:extLst>
          </p:cNvPr>
          <p:cNvSpPr txBox="1"/>
          <p:nvPr/>
        </p:nvSpPr>
        <p:spPr>
          <a:xfrm>
            <a:off x="7958365" y="5592481"/>
            <a:ext cx="44114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5B412A-B81D-4EF0-9F2D-0BA5A63D9D71}"/>
              </a:ext>
            </a:extLst>
          </p:cNvPr>
          <p:cNvSpPr txBox="1"/>
          <p:nvPr/>
        </p:nvSpPr>
        <p:spPr>
          <a:xfrm>
            <a:off x="5983930" y="2913878"/>
            <a:ext cx="35137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C6B0B0-8DA6-4B9B-9400-2EC9AB7E7C77}"/>
              </a:ext>
            </a:extLst>
          </p:cNvPr>
          <p:cNvSpPr txBox="1"/>
          <p:nvPr/>
        </p:nvSpPr>
        <p:spPr>
          <a:xfrm>
            <a:off x="5881359" y="35006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279D1D-B877-4410-A0FF-BC5691D0C8C4}"/>
              </a:ext>
            </a:extLst>
          </p:cNvPr>
          <p:cNvSpPr txBox="1"/>
          <p:nvPr/>
        </p:nvSpPr>
        <p:spPr>
          <a:xfrm>
            <a:off x="6178229" y="330212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1CB662-2FA1-423B-8833-FF21C94DD93D}"/>
              </a:ext>
            </a:extLst>
          </p:cNvPr>
          <p:cNvSpPr txBox="1"/>
          <p:nvPr/>
        </p:nvSpPr>
        <p:spPr>
          <a:xfrm>
            <a:off x="6601576" y="411493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636B7A-183B-4AC2-864B-86C22DB3A485}"/>
              </a:ext>
            </a:extLst>
          </p:cNvPr>
          <p:cNvSpPr txBox="1"/>
          <p:nvPr/>
        </p:nvSpPr>
        <p:spPr>
          <a:xfrm>
            <a:off x="6213236" y="386582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5E756E-BD37-4A1F-9AEC-8F9E4056CE49}"/>
              </a:ext>
            </a:extLst>
          </p:cNvPr>
          <p:cNvSpPr txBox="1"/>
          <p:nvPr/>
        </p:nvSpPr>
        <p:spPr>
          <a:xfrm>
            <a:off x="5596165" y="338268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410841-E06D-4B03-96B8-1A32D12B173C}"/>
              </a:ext>
            </a:extLst>
          </p:cNvPr>
          <p:cNvSpPr txBox="1"/>
          <p:nvPr/>
        </p:nvSpPr>
        <p:spPr>
          <a:xfrm>
            <a:off x="6053365" y="414468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09BCC4-B019-459C-9279-6E00CCB0F38C}"/>
              </a:ext>
            </a:extLst>
          </p:cNvPr>
          <p:cNvSpPr txBox="1"/>
          <p:nvPr/>
        </p:nvSpPr>
        <p:spPr>
          <a:xfrm>
            <a:off x="5854491" y="40052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4DDDFE-11D6-4D79-9DEC-828401CF3691}"/>
              </a:ext>
            </a:extLst>
          </p:cNvPr>
          <p:cNvSpPr txBox="1"/>
          <p:nvPr/>
        </p:nvSpPr>
        <p:spPr>
          <a:xfrm>
            <a:off x="5519965" y="376368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E993F-84A3-4E1F-AE10-E58516CAB220}"/>
              </a:ext>
            </a:extLst>
          </p:cNvPr>
          <p:cNvSpPr txBox="1"/>
          <p:nvPr/>
        </p:nvSpPr>
        <p:spPr>
          <a:xfrm>
            <a:off x="6891565" y="292548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B308D7-0298-4FC5-9001-49E3999129CC}"/>
              </a:ext>
            </a:extLst>
          </p:cNvPr>
          <p:cNvSpPr txBox="1"/>
          <p:nvPr/>
        </p:nvSpPr>
        <p:spPr>
          <a:xfrm>
            <a:off x="7055732" y="34473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23ACA3-3F7B-47B4-B608-DF9BF5D7C03F}"/>
              </a:ext>
            </a:extLst>
          </p:cNvPr>
          <p:cNvSpPr txBox="1"/>
          <p:nvPr/>
        </p:nvSpPr>
        <p:spPr>
          <a:xfrm>
            <a:off x="7664999" y="40064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379447-CB41-4D19-A01F-A6C844F4EE12}"/>
              </a:ext>
            </a:extLst>
          </p:cNvPr>
          <p:cNvSpPr txBox="1"/>
          <p:nvPr/>
        </p:nvSpPr>
        <p:spPr>
          <a:xfrm>
            <a:off x="7378466" y="286422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7D4B7F-8DED-4C83-8C7B-E7648A5B441C}"/>
              </a:ext>
            </a:extLst>
          </p:cNvPr>
          <p:cNvSpPr txBox="1"/>
          <p:nvPr/>
        </p:nvSpPr>
        <p:spPr>
          <a:xfrm>
            <a:off x="7120165" y="307788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93D059-F78A-4C01-9204-207670122091}"/>
              </a:ext>
            </a:extLst>
          </p:cNvPr>
          <p:cNvSpPr txBox="1"/>
          <p:nvPr/>
        </p:nvSpPr>
        <p:spPr>
          <a:xfrm>
            <a:off x="7269795" y="39412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0D289A-CBFA-43D3-A24E-66EA00C27BB4}"/>
              </a:ext>
            </a:extLst>
          </p:cNvPr>
          <p:cNvSpPr txBox="1"/>
          <p:nvPr/>
        </p:nvSpPr>
        <p:spPr>
          <a:xfrm>
            <a:off x="7538412" y="3662685"/>
            <a:ext cx="3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8C98AD-0ECE-409A-A177-D5E9EE88AD9A}"/>
              </a:ext>
            </a:extLst>
          </p:cNvPr>
          <p:cNvSpPr txBox="1"/>
          <p:nvPr/>
        </p:nvSpPr>
        <p:spPr>
          <a:xfrm>
            <a:off x="7391487" y="329391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440A57-DC98-4502-95B0-497C85C14777}"/>
              </a:ext>
            </a:extLst>
          </p:cNvPr>
          <p:cNvSpPr txBox="1"/>
          <p:nvPr/>
        </p:nvSpPr>
        <p:spPr>
          <a:xfrm>
            <a:off x="6815365" y="323028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D636DB-36CC-4490-BC45-5D497F7817C6}"/>
              </a:ext>
            </a:extLst>
          </p:cNvPr>
          <p:cNvSpPr txBox="1"/>
          <p:nvPr/>
        </p:nvSpPr>
        <p:spPr>
          <a:xfrm>
            <a:off x="7043965" y="437328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6377D4-7F81-4968-A474-23E44D9BA68C}"/>
              </a:ext>
            </a:extLst>
          </p:cNvPr>
          <p:cNvSpPr txBox="1"/>
          <p:nvPr/>
        </p:nvSpPr>
        <p:spPr>
          <a:xfrm>
            <a:off x="7196365" y="452568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4E6E6B-BBDB-443D-BDD5-6EB84689FDFD}"/>
              </a:ext>
            </a:extLst>
          </p:cNvPr>
          <p:cNvSpPr txBox="1"/>
          <p:nvPr/>
        </p:nvSpPr>
        <p:spPr>
          <a:xfrm>
            <a:off x="7488341" y="424220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DD27E7-5DB8-4BA9-B0D3-2E671347B1D1}"/>
              </a:ext>
            </a:extLst>
          </p:cNvPr>
          <p:cNvSpPr txBox="1"/>
          <p:nvPr/>
        </p:nvSpPr>
        <p:spPr>
          <a:xfrm>
            <a:off x="7308678" y="506219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03465C-E39D-44EE-A82A-F6D159CF189F}"/>
              </a:ext>
            </a:extLst>
          </p:cNvPr>
          <p:cNvSpPr txBox="1"/>
          <p:nvPr/>
        </p:nvSpPr>
        <p:spPr>
          <a:xfrm>
            <a:off x="7080078" y="48737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9F83E7-931B-4625-A841-3D7CB73090FE}"/>
              </a:ext>
            </a:extLst>
          </p:cNvPr>
          <p:cNvSpPr txBox="1"/>
          <p:nvPr/>
        </p:nvSpPr>
        <p:spPr>
          <a:xfrm>
            <a:off x="4681765" y="3382681"/>
            <a:ext cx="44114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C0E0E0-D1EC-42C8-B721-A4EE7941037F}"/>
              </a:ext>
            </a:extLst>
          </p:cNvPr>
          <p:cNvSpPr txBox="1"/>
          <p:nvPr/>
        </p:nvSpPr>
        <p:spPr>
          <a:xfrm>
            <a:off x="7103367" y="257438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2FDE5D-60CC-4310-A5B2-EE28C852BFC6}"/>
              </a:ext>
            </a:extLst>
          </p:cNvPr>
          <p:cNvSpPr txBox="1"/>
          <p:nvPr/>
        </p:nvSpPr>
        <p:spPr>
          <a:xfrm>
            <a:off x="7022486" y="3800145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B66A19-E8D2-46EF-99DD-D17F26170823}"/>
              </a:ext>
            </a:extLst>
          </p:cNvPr>
          <p:cNvSpPr txBox="1"/>
          <p:nvPr/>
        </p:nvSpPr>
        <p:spPr>
          <a:xfrm>
            <a:off x="6274013" y="455794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A72762-978C-4CC7-B017-C889325512A9}"/>
              </a:ext>
            </a:extLst>
          </p:cNvPr>
          <p:cNvSpPr txBox="1"/>
          <p:nvPr/>
        </p:nvSpPr>
        <p:spPr>
          <a:xfrm>
            <a:off x="6686254" y="46165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94B7FD-9277-4084-BB69-F258EDAAAF1E}"/>
              </a:ext>
            </a:extLst>
          </p:cNvPr>
          <p:cNvSpPr txBox="1"/>
          <p:nvPr/>
        </p:nvSpPr>
        <p:spPr>
          <a:xfrm>
            <a:off x="6595616" y="3691399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A3D8C0-65EF-42CE-86AB-C1EB9614FA42}"/>
              </a:ext>
            </a:extLst>
          </p:cNvPr>
          <p:cNvCxnSpPr>
            <a:cxnSpLocks/>
          </p:cNvCxnSpPr>
          <p:nvPr/>
        </p:nvCxnSpPr>
        <p:spPr>
          <a:xfrm>
            <a:off x="6320227" y="2847228"/>
            <a:ext cx="96154" cy="32873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ACD234-06E0-4CAB-94DF-286BC8E3438F}"/>
              </a:ext>
            </a:extLst>
          </p:cNvPr>
          <p:cNvCxnSpPr/>
          <p:nvPr/>
        </p:nvCxnSpPr>
        <p:spPr>
          <a:xfrm flipH="1" flipV="1">
            <a:off x="5685153" y="2772099"/>
            <a:ext cx="666565" cy="7718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257514-A2BE-42CA-8752-82327A3E23AD}"/>
              </a:ext>
            </a:extLst>
          </p:cNvPr>
          <p:cNvCxnSpPr/>
          <p:nvPr/>
        </p:nvCxnSpPr>
        <p:spPr>
          <a:xfrm>
            <a:off x="6420773" y="3172997"/>
            <a:ext cx="407495" cy="1121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2165A0-B79B-4247-8CAB-EC004550A3A9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6777717" y="3261977"/>
            <a:ext cx="46637" cy="4294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6109B6-6D41-4F17-9660-C22BB695BC91}"/>
              </a:ext>
            </a:extLst>
          </p:cNvPr>
          <p:cNvCxnSpPr>
            <a:stCxn id="75" idx="0"/>
            <a:endCxn id="75" idx="1"/>
          </p:cNvCxnSpPr>
          <p:nvPr/>
        </p:nvCxnSpPr>
        <p:spPr>
          <a:xfrm flipH="1">
            <a:off x="6595616" y="3691399"/>
            <a:ext cx="182101" cy="18466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69DC8-ADB8-45F2-A8DA-462B9AAD71FF}"/>
              </a:ext>
            </a:extLst>
          </p:cNvPr>
          <p:cNvCxnSpPr>
            <a:stCxn id="75" idx="1"/>
            <a:endCxn id="50" idx="0"/>
          </p:cNvCxnSpPr>
          <p:nvPr/>
        </p:nvCxnSpPr>
        <p:spPr>
          <a:xfrm>
            <a:off x="6595616" y="3876065"/>
            <a:ext cx="181649" cy="23886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53C38A-9073-4C27-9689-73FEE125A03F}"/>
              </a:ext>
            </a:extLst>
          </p:cNvPr>
          <p:cNvCxnSpPr>
            <a:cxnSpLocks/>
          </p:cNvCxnSpPr>
          <p:nvPr/>
        </p:nvCxnSpPr>
        <p:spPr>
          <a:xfrm>
            <a:off x="6769495" y="4113717"/>
            <a:ext cx="426870" cy="10874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7015F5C-4AED-427B-8223-565DB99A8B9C}"/>
              </a:ext>
            </a:extLst>
          </p:cNvPr>
          <p:cNvCxnSpPr>
            <a:cxnSpLocks/>
          </p:cNvCxnSpPr>
          <p:nvPr/>
        </p:nvCxnSpPr>
        <p:spPr>
          <a:xfrm>
            <a:off x="7163611" y="4209112"/>
            <a:ext cx="214855" cy="16032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24363F-51C2-4B36-9424-997088A3E29E}"/>
              </a:ext>
            </a:extLst>
          </p:cNvPr>
          <p:cNvCxnSpPr>
            <a:cxnSpLocks/>
            <a:endCxn id="67" idx="0"/>
          </p:cNvCxnSpPr>
          <p:nvPr/>
        </p:nvCxnSpPr>
        <p:spPr>
          <a:xfrm flipV="1">
            <a:off x="7358397" y="4242205"/>
            <a:ext cx="305633" cy="13107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B447B94-F59B-4988-8B2C-F8C8D3F2D9E4}"/>
              </a:ext>
            </a:extLst>
          </p:cNvPr>
          <p:cNvCxnSpPr>
            <a:stCxn id="67" idx="0"/>
            <a:endCxn id="58" idx="2"/>
          </p:cNvCxnSpPr>
          <p:nvPr/>
        </p:nvCxnSpPr>
        <p:spPr>
          <a:xfrm>
            <a:off x="7664030" y="4242205"/>
            <a:ext cx="183070" cy="13358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4FAD91-0E1E-48DA-8D86-97B4F0D4A32A}"/>
              </a:ext>
            </a:extLst>
          </p:cNvPr>
          <p:cNvCxnSpPr>
            <a:cxnSpLocks/>
          </p:cNvCxnSpPr>
          <p:nvPr/>
        </p:nvCxnSpPr>
        <p:spPr>
          <a:xfrm flipH="1">
            <a:off x="7729163" y="4362066"/>
            <a:ext cx="99538" cy="31470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44B06A8-367D-4CB0-8306-1E5E55E0C0DB}"/>
              </a:ext>
            </a:extLst>
          </p:cNvPr>
          <p:cNvCxnSpPr>
            <a:cxnSpLocks/>
          </p:cNvCxnSpPr>
          <p:nvPr/>
        </p:nvCxnSpPr>
        <p:spPr>
          <a:xfrm flipH="1" flipV="1">
            <a:off x="7484367" y="4668417"/>
            <a:ext cx="245898" cy="865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BC04F63-0DA5-4AE8-ABE2-735A7ABA6254}"/>
              </a:ext>
            </a:extLst>
          </p:cNvPr>
          <p:cNvCxnSpPr>
            <a:cxnSpLocks/>
          </p:cNvCxnSpPr>
          <p:nvPr/>
        </p:nvCxnSpPr>
        <p:spPr>
          <a:xfrm>
            <a:off x="7504616" y="4667808"/>
            <a:ext cx="86254" cy="34808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3F792E1-3938-4CD2-873A-9D2FE6299387}"/>
              </a:ext>
            </a:extLst>
          </p:cNvPr>
          <p:cNvCxnSpPr>
            <a:cxnSpLocks/>
          </p:cNvCxnSpPr>
          <p:nvPr/>
        </p:nvCxnSpPr>
        <p:spPr>
          <a:xfrm>
            <a:off x="7590870" y="4996282"/>
            <a:ext cx="355352" cy="18090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D24990B-7591-4FFB-A20B-98D886C5EF8C}"/>
              </a:ext>
            </a:extLst>
          </p:cNvPr>
          <p:cNvCxnSpPr/>
          <p:nvPr/>
        </p:nvCxnSpPr>
        <p:spPr>
          <a:xfrm flipV="1">
            <a:off x="7958365" y="4851079"/>
            <a:ext cx="462194" cy="31581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7CB1959-F612-45A7-A5F4-845619000E74}"/>
              </a:ext>
            </a:extLst>
          </p:cNvPr>
          <p:cNvSpPr txBox="1"/>
          <p:nvPr/>
        </p:nvSpPr>
        <p:spPr>
          <a:xfrm>
            <a:off x="2107497" y="1791895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Fit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BE1F4A-4F4B-4C5D-A554-FD0E3B4649C5}"/>
              </a:ext>
            </a:extLst>
          </p:cNvPr>
          <p:cNvSpPr txBox="1"/>
          <p:nvPr/>
        </p:nvSpPr>
        <p:spPr>
          <a:xfrm>
            <a:off x="6445872" y="1867387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</a:p>
        </p:txBody>
      </p:sp>
    </p:spTree>
    <p:extLst>
      <p:ext uri="{BB962C8B-B14F-4D97-AF65-F5344CB8AC3E}">
        <p14:creationId xmlns:p14="http://schemas.microsoft.com/office/powerpoint/2010/main" val="3472449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702738" y="692751"/>
            <a:ext cx="30460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Fitting vs. Overfitting</a:t>
            </a:r>
          </a:p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(Approximation)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2A71A9-CC17-4D3E-90CE-25DFF849D54F}"/>
              </a:ext>
            </a:extLst>
          </p:cNvPr>
          <p:cNvGrpSpPr/>
          <p:nvPr/>
        </p:nvGrpSpPr>
        <p:grpSpPr>
          <a:xfrm>
            <a:off x="533400" y="2209800"/>
            <a:ext cx="5727290" cy="3303518"/>
            <a:chOff x="140110" y="2785730"/>
            <a:chExt cx="5727290" cy="3303518"/>
          </a:xfrm>
        </p:grpSpPr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51975C74-BE0D-4266-9955-F58D9A09E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5910" y="3052916"/>
              <a:ext cx="0" cy="2971800"/>
            </a:xfrm>
            <a:prstGeom prst="line">
              <a:avLst/>
            </a:prstGeom>
            <a:noFill/>
            <a:ln w="25400" cap="sq">
              <a:solidFill>
                <a:srgbClr val="3333CC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F8BC04-6F3A-4D02-BA47-C42693B17EDC}"/>
                </a:ext>
              </a:extLst>
            </p:cNvPr>
            <p:cNvSpPr txBox="1"/>
            <p:nvPr/>
          </p:nvSpPr>
          <p:spPr>
            <a:xfrm>
              <a:off x="4940710" y="5719916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x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F9F924-1A65-4E39-A6BB-52A0F00D74CF}"/>
                </a:ext>
              </a:extLst>
            </p:cNvPr>
            <p:cNvCxnSpPr/>
            <p:nvPr/>
          </p:nvCxnSpPr>
          <p:spPr>
            <a:xfrm>
              <a:off x="521110" y="5719916"/>
              <a:ext cx="5029200" cy="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EB752E-2D1A-4A19-B520-36FF97638341}"/>
                </a:ext>
              </a:extLst>
            </p:cNvPr>
            <p:cNvSpPr txBox="1"/>
            <p:nvPr/>
          </p:nvSpPr>
          <p:spPr>
            <a:xfrm>
              <a:off x="5220082" y="29901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225BD222-C130-404C-90EC-3C06A0CF89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110" y="4272116"/>
            <a:ext cx="52136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448" name="Equation" r:id="rId4" imgW="330120" imgH="241200" progId="Equation.3">
                    <p:embed/>
                  </p:oleObj>
                </mc:Choice>
                <mc:Fallback>
                  <p:oleObj name="Equation" r:id="rId4" imgW="330120" imgH="241200" progId="Equation.3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225BD222-C130-404C-90EC-3C06A0CF89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10" y="4272116"/>
                          <a:ext cx="521368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9">
              <a:extLst>
                <a:ext uri="{FF2B5EF4-FFF2-40B4-BE49-F238E27FC236}">
                  <a16:creationId xmlns:a16="http://schemas.microsoft.com/office/drawing/2014/main" id="{FE83446D-F4FF-428E-8A08-BF743827FB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110" y="3967316"/>
            <a:ext cx="520700" cy="34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449" name="Equation" r:id="rId6" imgW="330120" imgH="215640" progId="Equation.3">
                    <p:embed/>
                  </p:oleObj>
                </mc:Choice>
                <mc:Fallback>
                  <p:oleObj name="Equation" r:id="rId6" imgW="330120" imgH="215640" progId="Equation.3">
                    <p:embed/>
                    <p:pic>
                      <p:nvPicPr>
                        <p:cNvPr id="42" name="Object 9">
                          <a:extLst>
                            <a:ext uri="{FF2B5EF4-FFF2-40B4-BE49-F238E27FC236}">
                              <a16:creationId xmlns:a16="http://schemas.microsoft.com/office/drawing/2014/main" id="{FE83446D-F4FF-428E-8A08-BF743827FB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10" y="3967316"/>
                          <a:ext cx="520700" cy="341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4CEFAE-5297-47FF-B45F-AE300CCB1D80}"/>
                </a:ext>
              </a:extLst>
            </p:cNvPr>
            <p:cNvSpPr txBox="1"/>
            <p:nvPr/>
          </p:nvSpPr>
          <p:spPr>
            <a:xfrm>
              <a:off x="5014672" y="350115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B7EC22-8E28-4701-93AB-62B51EAAA7BC}"/>
                </a:ext>
              </a:extLst>
            </p:cNvPr>
            <p:cNvSpPr txBox="1"/>
            <p:nvPr/>
          </p:nvSpPr>
          <p:spPr>
            <a:xfrm>
              <a:off x="3684036" y="419464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E46562-501A-40FB-B936-FA338D3A7863}"/>
                </a:ext>
              </a:extLst>
            </p:cNvPr>
            <p:cNvSpPr txBox="1"/>
            <p:nvPr/>
          </p:nvSpPr>
          <p:spPr>
            <a:xfrm>
              <a:off x="4396311" y="381411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E4A79F-FC4F-40CB-B61E-CC4ACB6541CB}"/>
                </a:ext>
              </a:extLst>
            </p:cNvPr>
            <p:cNvSpPr txBox="1"/>
            <p:nvPr/>
          </p:nvSpPr>
          <p:spPr>
            <a:xfrm>
              <a:off x="3131110" y="430862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DFA76E-3FAC-4B6F-BDDE-B0A6F779451D}"/>
                </a:ext>
              </a:extLst>
            </p:cNvPr>
            <p:cNvSpPr txBox="1"/>
            <p:nvPr/>
          </p:nvSpPr>
          <p:spPr>
            <a:xfrm>
              <a:off x="2618721" y="415181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B56C-05ED-4EE0-BE3B-F4C55C40B741}"/>
                </a:ext>
              </a:extLst>
            </p:cNvPr>
            <p:cNvSpPr txBox="1"/>
            <p:nvPr/>
          </p:nvSpPr>
          <p:spPr>
            <a:xfrm>
              <a:off x="1875962" y="444315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9E0438-4D22-4D2C-96CB-405E24A401EB}"/>
                </a:ext>
              </a:extLst>
            </p:cNvPr>
            <p:cNvSpPr txBox="1"/>
            <p:nvPr/>
          </p:nvSpPr>
          <p:spPr>
            <a:xfrm>
              <a:off x="1616380" y="48496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A85FB7-7BB4-4BD4-9C99-5F40A87FB9AA}"/>
                </a:ext>
              </a:extLst>
            </p:cNvPr>
            <p:cNvSpPr txBox="1"/>
            <p:nvPr/>
          </p:nvSpPr>
          <p:spPr>
            <a:xfrm>
              <a:off x="1179191" y="5031800"/>
              <a:ext cx="35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48708F-25FC-4B6A-B5E5-6CE79AA443FB}"/>
                </a:ext>
              </a:extLst>
            </p:cNvPr>
            <p:cNvSpPr txBox="1"/>
            <p:nvPr/>
          </p:nvSpPr>
          <p:spPr>
            <a:xfrm>
              <a:off x="825910" y="5361009"/>
              <a:ext cx="35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FA2E319-A7E9-47E8-A2E8-C3488F143D70}"/>
                </a:ext>
              </a:extLst>
            </p:cNvPr>
            <p:cNvSpPr txBox="1"/>
            <p:nvPr/>
          </p:nvSpPr>
          <p:spPr>
            <a:xfrm>
              <a:off x="4649464" y="359753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28CDDD1-F902-46DB-B3D1-FD051F5BCB7E}"/>
                </a:ext>
              </a:extLst>
            </p:cNvPr>
            <p:cNvSpPr/>
            <p:nvPr/>
          </p:nvSpPr>
          <p:spPr>
            <a:xfrm>
              <a:off x="818707" y="2785730"/>
              <a:ext cx="4837814" cy="2923954"/>
            </a:xfrm>
            <a:custGeom>
              <a:avLst/>
              <a:gdLst>
                <a:gd name="connsiteX0" fmla="*/ 0 w 4837814"/>
                <a:gd name="connsiteY0" fmla="*/ 2923954 h 2923954"/>
                <a:gd name="connsiteX1" fmla="*/ 106326 w 4837814"/>
                <a:gd name="connsiteY1" fmla="*/ 2881423 h 2923954"/>
                <a:gd name="connsiteX2" fmla="*/ 180753 w 4837814"/>
                <a:gd name="connsiteY2" fmla="*/ 2743200 h 2923954"/>
                <a:gd name="connsiteX3" fmla="*/ 287079 w 4837814"/>
                <a:gd name="connsiteY3" fmla="*/ 2456121 h 2923954"/>
                <a:gd name="connsiteX4" fmla="*/ 340242 w 4837814"/>
                <a:gd name="connsiteY4" fmla="*/ 2339163 h 2923954"/>
                <a:gd name="connsiteX5" fmla="*/ 531628 w 4837814"/>
                <a:gd name="connsiteY5" fmla="*/ 2424223 h 2923954"/>
                <a:gd name="connsiteX6" fmla="*/ 723014 w 4837814"/>
                <a:gd name="connsiteY6" fmla="*/ 2488019 h 2923954"/>
                <a:gd name="connsiteX7" fmla="*/ 903767 w 4837814"/>
                <a:gd name="connsiteY7" fmla="*/ 2424223 h 2923954"/>
                <a:gd name="connsiteX8" fmla="*/ 956930 w 4837814"/>
                <a:gd name="connsiteY8" fmla="*/ 2232837 h 2923954"/>
                <a:gd name="connsiteX9" fmla="*/ 1031358 w 4837814"/>
                <a:gd name="connsiteY9" fmla="*/ 1945758 h 2923954"/>
                <a:gd name="connsiteX10" fmla="*/ 1095153 w 4837814"/>
                <a:gd name="connsiteY10" fmla="*/ 1733107 h 2923954"/>
                <a:gd name="connsiteX11" fmla="*/ 1244009 w 4837814"/>
                <a:gd name="connsiteY11" fmla="*/ 1828800 h 2923954"/>
                <a:gd name="connsiteX12" fmla="*/ 1435395 w 4837814"/>
                <a:gd name="connsiteY12" fmla="*/ 2158410 h 2923954"/>
                <a:gd name="connsiteX13" fmla="*/ 1605516 w 4837814"/>
                <a:gd name="connsiteY13" fmla="*/ 2030819 h 2923954"/>
                <a:gd name="connsiteX14" fmla="*/ 1754372 w 4837814"/>
                <a:gd name="connsiteY14" fmla="*/ 1998921 h 2923954"/>
                <a:gd name="connsiteX15" fmla="*/ 1871330 w 4837814"/>
                <a:gd name="connsiteY15" fmla="*/ 1903228 h 2923954"/>
                <a:gd name="connsiteX16" fmla="*/ 1977656 w 4837814"/>
                <a:gd name="connsiteY16" fmla="*/ 1520456 h 2923954"/>
                <a:gd name="connsiteX17" fmla="*/ 2115879 w 4837814"/>
                <a:gd name="connsiteY17" fmla="*/ 1286540 h 2923954"/>
                <a:gd name="connsiteX18" fmla="*/ 2275367 w 4837814"/>
                <a:gd name="connsiteY18" fmla="*/ 1414130 h 2923954"/>
                <a:gd name="connsiteX19" fmla="*/ 2498651 w 4837814"/>
                <a:gd name="connsiteY19" fmla="*/ 1711842 h 2923954"/>
                <a:gd name="connsiteX20" fmla="*/ 2753833 w 4837814"/>
                <a:gd name="connsiteY20" fmla="*/ 1924493 h 2923954"/>
                <a:gd name="connsiteX21" fmla="*/ 2923953 w 4837814"/>
                <a:gd name="connsiteY21" fmla="*/ 1903228 h 2923954"/>
                <a:gd name="connsiteX22" fmla="*/ 3030279 w 4837814"/>
                <a:gd name="connsiteY22" fmla="*/ 1584251 h 2923954"/>
                <a:gd name="connsiteX23" fmla="*/ 3125972 w 4837814"/>
                <a:gd name="connsiteY23" fmla="*/ 1297172 h 2923954"/>
                <a:gd name="connsiteX24" fmla="*/ 3253563 w 4837814"/>
                <a:gd name="connsiteY24" fmla="*/ 1414130 h 2923954"/>
                <a:gd name="connsiteX25" fmla="*/ 3359888 w 4837814"/>
                <a:gd name="connsiteY25" fmla="*/ 1265275 h 2923954"/>
                <a:gd name="connsiteX26" fmla="*/ 3636335 w 4837814"/>
                <a:gd name="connsiteY26" fmla="*/ 1477926 h 2923954"/>
                <a:gd name="connsiteX27" fmla="*/ 3753293 w 4837814"/>
                <a:gd name="connsiteY27" fmla="*/ 1169582 h 2923954"/>
                <a:gd name="connsiteX28" fmla="*/ 3859619 w 4837814"/>
                <a:gd name="connsiteY28" fmla="*/ 861237 h 2923954"/>
                <a:gd name="connsiteX29" fmla="*/ 4019107 w 4837814"/>
                <a:gd name="connsiteY29" fmla="*/ 988828 h 2923954"/>
                <a:gd name="connsiteX30" fmla="*/ 4253023 w 4837814"/>
                <a:gd name="connsiteY30" fmla="*/ 1180214 h 2923954"/>
                <a:gd name="connsiteX31" fmla="*/ 4369981 w 4837814"/>
                <a:gd name="connsiteY31" fmla="*/ 1052623 h 2923954"/>
                <a:gd name="connsiteX32" fmla="*/ 4380614 w 4837814"/>
                <a:gd name="connsiteY32" fmla="*/ 925033 h 2923954"/>
                <a:gd name="connsiteX33" fmla="*/ 4476307 w 4837814"/>
                <a:gd name="connsiteY33" fmla="*/ 723014 h 2923954"/>
                <a:gd name="connsiteX34" fmla="*/ 4593265 w 4837814"/>
                <a:gd name="connsiteY34" fmla="*/ 329610 h 2923954"/>
                <a:gd name="connsiteX35" fmla="*/ 4837814 w 4837814"/>
                <a:gd name="connsiteY35" fmla="*/ 0 h 2923954"/>
                <a:gd name="connsiteX36" fmla="*/ 4837814 w 4837814"/>
                <a:gd name="connsiteY36" fmla="*/ 0 h 2923954"/>
                <a:gd name="connsiteX37" fmla="*/ 4837814 w 4837814"/>
                <a:gd name="connsiteY37" fmla="*/ 0 h 292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837814" h="2923954">
                  <a:moveTo>
                    <a:pt x="0" y="2923954"/>
                  </a:moveTo>
                  <a:cubicBezTo>
                    <a:pt x="38100" y="2917751"/>
                    <a:pt x="76201" y="2911549"/>
                    <a:pt x="106326" y="2881423"/>
                  </a:cubicBezTo>
                  <a:cubicBezTo>
                    <a:pt x="136451" y="2851297"/>
                    <a:pt x="150628" y="2814084"/>
                    <a:pt x="180753" y="2743200"/>
                  </a:cubicBezTo>
                  <a:cubicBezTo>
                    <a:pt x="210879" y="2672316"/>
                    <a:pt x="260498" y="2523460"/>
                    <a:pt x="287079" y="2456121"/>
                  </a:cubicBezTo>
                  <a:cubicBezTo>
                    <a:pt x="313660" y="2388782"/>
                    <a:pt x="299484" y="2344479"/>
                    <a:pt x="340242" y="2339163"/>
                  </a:cubicBezTo>
                  <a:cubicBezTo>
                    <a:pt x="381000" y="2333847"/>
                    <a:pt x="467833" y="2399414"/>
                    <a:pt x="531628" y="2424223"/>
                  </a:cubicBezTo>
                  <a:cubicBezTo>
                    <a:pt x="595423" y="2449032"/>
                    <a:pt x="660991" y="2488019"/>
                    <a:pt x="723014" y="2488019"/>
                  </a:cubicBezTo>
                  <a:cubicBezTo>
                    <a:pt x="785037" y="2488019"/>
                    <a:pt x="864781" y="2466753"/>
                    <a:pt x="903767" y="2424223"/>
                  </a:cubicBezTo>
                  <a:cubicBezTo>
                    <a:pt x="942753" y="2381693"/>
                    <a:pt x="935665" y="2312581"/>
                    <a:pt x="956930" y="2232837"/>
                  </a:cubicBezTo>
                  <a:cubicBezTo>
                    <a:pt x="978195" y="2153093"/>
                    <a:pt x="1008321" y="2029046"/>
                    <a:pt x="1031358" y="1945758"/>
                  </a:cubicBezTo>
                  <a:cubicBezTo>
                    <a:pt x="1054395" y="1862470"/>
                    <a:pt x="1059711" y="1752600"/>
                    <a:pt x="1095153" y="1733107"/>
                  </a:cubicBezTo>
                  <a:cubicBezTo>
                    <a:pt x="1130595" y="1713614"/>
                    <a:pt x="1187302" y="1757916"/>
                    <a:pt x="1244009" y="1828800"/>
                  </a:cubicBezTo>
                  <a:cubicBezTo>
                    <a:pt x="1300716" y="1899684"/>
                    <a:pt x="1375144" y="2124740"/>
                    <a:pt x="1435395" y="2158410"/>
                  </a:cubicBezTo>
                  <a:cubicBezTo>
                    <a:pt x="1495646" y="2192080"/>
                    <a:pt x="1552353" y="2057400"/>
                    <a:pt x="1605516" y="2030819"/>
                  </a:cubicBezTo>
                  <a:cubicBezTo>
                    <a:pt x="1658679" y="2004237"/>
                    <a:pt x="1710070" y="2020186"/>
                    <a:pt x="1754372" y="1998921"/>
                  </a:cubicBezTo>
                  <a:cubicBezTo>
                    <a:pt x="1798674" y="1977656"/>
                    <a:pt x="1834116" y="1982972"/>
                    <a:pt x="1871330" y="1903228"/>
                  </a:cubicBezTo>
                  <a:cubicBezTo>
                    <a:pt x="1908544" y="1823484"/>
                    <a:pt x="1936898" y="1623237"/>
                    <a:pt x="1977656" y="1520456"/>
                  </a:cubicBezTo>
                  <a:cubicBezTo>
                    <a:pt x="2018414" y="1417675"/>
                    <a:pt x="2066261" y="1304261"/>
                    <a:pt x="2115879" y="1286540"/>
                  </a:cubicBezTo>
                  <a:cubicBezTo>
                    <a:pt x="2165497" y="1268819"/>
                    <a:pt x="2211572" y="1343246"/>
                    <a:pt x="2275367" y="1414130"/>
                  </a:cubicBezTo>
                  <a:cubicBezTo>
                    <a:pt x="2339162" y="1485014"/>
                    <a:pt x="2418907" y="1626782"/>
                    <a:pt x="2498651" y="1711842"/>
                  </a:cubicBezTo>
                  <a:cubicBezTo>
                    <a:pt x="2578395" y="1796902"/>
                    <a:pt x="2682949" y="1892595"/>
                    <a:pt x="2753833" y="1924493"/>
                  </a:cubicBezTo>
                  <a:cubicBezTo>
                    <a:pt x="2824717" y="1956391"/>
                    <a:pt x="2877879" y="1959935"/>
                    <a:pt x="2923953" y="1903228"/>
                  </a:cubicBezTo>
                  <a:cubicBezTo>
                    <a:pt x="2970027" y="1846521"/>
                    <a:pt x="3030279" y="1584251"/>
                    <a:pt x="3030279" y="1584251"/>
                  </a:cubicBezTo>
                  <a:cubicBezTo>
                    <a:pt x="3063949" y="1483242"/>
                    <a:pt x="3088758" y="1325525"/>
                    <a:pt x="3125972" y="1297172"/>
                  </a:cubicBezTo>
                  <a:cubicBezTo>
                    <a:pt x="3163186" y="1268819"/>
                    <a:pt x="3214577" y="1419446"/>
                    <a:pt x="3253563" y="1414130"/>
                  </a:cubicBezTo>
                  <a:cubicBezTo>
                    <a:pt x="3292549" y="1408814"/>
                    <a:pt x="3296093" y="1254642"/>
                    <a:pt x="3359888" y="1265275"/>
                  </a:cubicBezTo>
                  <a:cubicBezTo>
                    <a:pt x="3423683" y="1275908"/>
                    <a:pt x="3570768" y="1493875"/>
                    <a:pt x="3636335" y="1477926"/>
                  </a:cubicBezTo>
                  <a:cubicBezTo>
                    <a:pt x="3701903" y="1461977"/>
                    <a:pt x="3716079" y="1272363"/>
                    <a:pt x="3753293" y="1169582"/>
                  </a:cubicBezTo>
                  <a:cubicBezTo>
                    <a:pt x="3790507" y="1066801"/>
                    <a:pt x="3815317" y="891363"/>
                    <a:pt x="3859619" y="861237"/>
                  </a:cubicBezTo>
                  <a:cubicBezTo>
                    <a:pt x="3903921" y="831111"/>
                    <a:pt x="4019107" y="988828"/>
                    <a:pt x="4019107" y="988828"/>
                  </a:cubicBezTo>
                  <a:cubicBezTo>
                    <a:pt x="4084674" y="1041991"/>
                    <a:pt x="4194544" y="1169582"/>
                    <a:pt x="4253023" y="1180214"/>
                  </a:cubicBezTo>
                  <a:cubicBezTo>
                    <a:pt x="4311502" y="1190846"/>
                    <a:pt x="4348716" y="1095153"/>
                    <a:pt x="4369981" y="1052623"/>
                  </a:cubicBezTo>
                  <a:cubicBezTo>
                    <a:pt x="4391246" y="1010093"/>
                    <a:pt x="4362893" y="979968"/>
                    <a:pt x="4380614" y="925033"/>
                  </a:cubicBezTo>
                  <a:cubicBezTo>
                    <a:pt x="4398335" y="870098"/>
                    <a:pt x="4440865" y="822251"/>
                    <a:pt x="4476307" y="723014"/>
                  </a:cubicBezTo>
                  <a:cubicBezTo>
                    <a:pt x="4511749" y="623777"/>
                    <a:pt x="4533014" y="450112"/>
                    <a:pt x="4593265" y="329610"/>
                  </a:cubicBezTo>
                  <a:cubicBezTo>
                    <a:pt x="4653516" y="209108"/>
                    <a:pt x="4837814" y="0"/>
                    <a:pt x="4837814" y="0"/>
                  </a:cubicBezTo>
                  <a:lnTo>
                    <a:pt x="4837814" y="0"/>
                  </a:lnTo>
                  <a:lnTo>
                    <a:pt x="483781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1F5C226-2C4F-4425-8F5A-59648EAD4942}"/>
                </a:ext>
              </a:extLst>
            </p:cNvPr>
            <p:cNvCxnSpPr/>
            <p:nvPr/>
          </p:nvCxnSpPr>
          <p:spPr>
            <a:xfrm flipV="1">
              <a:off x="825910" y="2990165"/>
              <a:ext cx="5041490" cy="2729751"/>
            </a:xfrm>
            <a:prstGeom prst="line">
              <a:avLst/>
            </a:prstGeom>
            <a:ln w="28575">
              <a:solidFill>
                <a:srgbClr val="CC00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DE56AAF-C40F-4E86-81DA-9239B693D61A}"/>
                </a:ext>
              </a:extLst>
            </p:cNvPr>
            <p:cNvSpPr/>
            <p:nvPr/>
          </p:nvSpPr>
          <p:spPr>
            <a:xfrm>
              <a:off x="722658" y="3072809"/>
              <a:ext cx="4848802" cy="2670223"/>
            </a:xfrm>
            <a:custGeom>
              <a:avLst/>
              <a:gdLst>
                <a:gd name="connsiteX0" fmla="*/ 96049 w 4848802"/>
                <a:gd name="connsiteY0" fmla="*/ 2615610 h 2670223"/>
                <a:gd name="connsiteX1" fmla="*/ 181109 w 4848802"/>
                <a:gd name="connsiteY1" fmla="*/ 2541182 h 2670223"/>
                <a:gd name="connsiteX2" fmla="*/ 1744095 w 4848802"/>
                <a:gd name="connsiteY2" fmla="*/ 1488558 h 2670223"/>
                <a:gd name="connsiteX3" fmla="*/ 3753649 w 4848802"/>
                <a:gd name="connsiteY3" fmla="*/ 1073889 h 2670223"/>
                <a:gd name="connsiteX4" fmla="*/ 4848802 w 4848802"/>
                <a:gd name="connsiteY4" fmla="*/ 0 h 26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8802" h="2670223">
                  <a:moveTo>
                    <a:pt x="96049" y="2615610"/>
                  </a:moveTo>
                  <a:cubicBezTo>
                    <a:pt x="1242" y="2672317"/>
                    <a:pt x="-93565" y="2729024"/>
                    <a:pt x="181109" y="2541182"/>
                  </a:cubicBezTo>
                  <a:cubicBezTo>
                    <a:pt x="455783" y="2353340"/>
                    <a:pt x="1148672" y="1733107"/>
                    <a:pt x="1744095" y="1488558"/>
                  </a:cubicBezTo>
                  <a:cubicBezTo>
                    <a:pt x="2339518" y="1244009"/>
                    <a:pt x="3236198" y="1321982"/>
                    <a:pt x="3753649" y="1073889"/>
                  </a:cubicBezTo>
                  <a:cubicBezTo>
                    <a:pt x="4271100" y="825796"/>
                    <a:pt x="4559951" y="412898"/>
                    <a:pt x="4848802" y="0"/>
                  </a:cubicBezTo>
                </a:path>
              </a:pathLst>
            </a:custGeom>
            <a:noFill/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57107D-D7B6-49BA-98E4-314302E386DD}"/>
              </a:ext>
            </a:extLst>
          </p:cNvPr>
          <p:cNvSpPr txBox="1"/>
          <p:nvPr/>
        </p:nvSpPr>
        <p:spPr>
          <a:xfrm>
            <a:off x="6129144" y="3132431"/>
            <a:ext cx="2838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Linear Fit (fine)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Smooth nonlinear fit (best)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Overfit</a:t>
            </a:r>
          </a:p>
        </p:txBody>
      </p:sp>
    </p:spTree>
    <p:extLst>
      <p:ext uri="{BB962C8B-B14F-4D97-AF65-F5344CB8AC3E}">
        <p14:creationId xmlns:p14="http://schemas.microsoft.com/office/powerpoint/2010/main" val="249261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873019" y="696743"/>
            <a:ext cx="30460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Fitting vs. Overfitting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8200" y="1275775"/>
            <a:ext cx="8029554" cy="800219"/>
          </a:xfrm>
          <a:prstGeom prst="rect">
            <a:avLst/>
          </a:prstGeom>
          <a:solidFill>
            <a:srgbClr val="66FFFF"/>
          </a:solidFill>
          <a:ln>
            <a:solidFill>
              <a:srgbClr val="0000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fine variations seen in overfitting are fitting the “noise” rather than the “signal” 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 poor generalization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5414" y="5823225"/>
            <a:ext cx="5296786" cy="369332"/>
          </a:xfrm>
          <a:prstGeom prst="rect">
            <a:avLst/>
          </a:prstGeom>
          <a:solidFill>
            <a:srgbClr val="66FFFF"/>
          </a:solidFill>
          <a:ln w="12700">
            <a:solidFill>
              <a:srgbClr val="0000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fewer hidden neurons and/or fewer weights/neuron.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82E50-5DCF-4AE2-BD08-E89CDCB98909}"/>
              </a:ext>
            </a:extLst>
          </p:cNvPr>
          <p:cNvSpPr txBox="1"/>
          <p:nvPr/>
        </p:nvSpPr>
        <p:spPr>
          <a:xfrm>
            <a:off x="838200" y="2372594"/>
            <a:ext cx="5871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causes overfitting?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“degrees of freedom” = ways of variation.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D11050-60AE-496B-9683-58E9970F9CAC}"/>
              </a:ext>
            </a:extLst>
          </p:cNvPr>
          <p:cNvSpPr txBox="1"/>
          <p:nvPr/>
        </p:nvSpPr>
        <p:spPr>
          <a:xfrm>
            <a:off x="875414" y="3720943"/>
            <a:ext cx="802955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feed-forward networks: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Degrees of freedom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Number of weights and hidden neurons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More weights and neurons arrow more complicated functions and decision boundaries   Overfitting    Poor generalization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31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3434139" y="889503"/>
            <a:ext cx="21323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Regularization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9539" y="1422903"/>
            <a:ext cx="769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Modifications to the learning process, network behavior, or network structure that force better generalization.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47800" y="2259449"/>
            <a:ext cx="382027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Some common regularization methods: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Early stopping.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Weight decay.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Pruning.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Dropout.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Sparsity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2459581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3391043" y="736069"/>
            <a:ext cx="21771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Early Stopping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66800"/>
            <a:ext cx="41665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- During training, periodically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evaluate network performance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on a </a:t>
            </a:r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validation 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-  If training and testing error are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both going down, keep training.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-  If validation error starts to go up, stop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training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even 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training error is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still going down.</a:t>
            </a:r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 flipH="1">
            <a:off x="4876800" y="2362200"/>
            <a:ext cx="0" cy="1981200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77200" y="4191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4800" y="29718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endParaRPr lang="en-US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4724400" y="4191000"/>
            <a:ext cx="3657600" cy="0"/>
          </a:xfrm>
          <a:prstGeom prst="line">
            <a:avLst/>
          </a:prstGeom>
          <a:noFill/>
          <a:ln w="25400" cap="sq">
            <a:solidFill>
              <a:srgbClr val="3333CC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6200000" flipV="1">
            <a:off x="7140294" y="4395189"/>
            <a:ext cx="801329" cy="12290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00675" y="482237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Stop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" y="4876800"/>
            <a:ext cx="4262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Assumes          “Signal” is learned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before “noise”.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         Once validation error starts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	           going up, it will never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         reverse course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47800" y="4953000"/>
            <a:ext cx="300082" cy="369332"/>
          </a:xfrm>
          <a:prstGeom prst="rect">
            <a:avLst/>
          </a:prstGeom>
          <a:noFill/>
          <a:ln w="25400">
            <a:solidFill>
              <a:srgbClr val="33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47800" y="5791200"/>
            <a:ext cx="300082" cy="369332"/>
          </a:xfrm>
          <a:prstGeom prst="rect">
            <a:avLst/>
          </a:prstGeom>
          <a:noFill/>
          <a:ln w="25400">
            <a:solidFill>
              <a:srgbClr val="33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02944" y="580270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Both are heuristics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063613" y="5978234"/>
            <a:ext cx="609600" cy="1588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96951" y="1535502"/>
            <a:ext cx="465826" cy="0"/>
          </a:xfrm>
          <a:prstGeom prst="line">
            <a:avLst/>
          </a:prstGeom>
          <a:ln w="28575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6951" y="1966823"/>
            <a:ext cx="465826" cy="0"/>
          </a:xfrm>
          <a:prstGeom prst="line">
            <a:avLst/>
          </a:prstGeom>
          <a:ln w="2857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20909" y="1328466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">
              <a:tabLst>
                <a:tab pos="18288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Training Error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0909" y="1782157"/>
            <a:ext cx="16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">
              <a:tabLst>
                <a:tab pos="18288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Validation Error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49274E7-C855-434B-9A02-A47C9C4B13EA}"/>
              </a:ext>
            </a:extLst>
          </p:cNvPr>
          <p:cNvSpPr/>
          <p:nvPr/>
        </p:nvSpPr>
        <p:spPr>
          <a:xfrm>
            <a:off x="5018314" y="2460171"/>
            <a:ext cx="3320143" cy="1665515"/>
          </a:xfrm>
          <a:custGeom>
            <a:avLst/>
            <a:gdLst>
              <a:gd name="connsiteX0" fmla="*/ 0 w 3320143"/>
              <a:gd name="connsiteY0" fmla="*/ 0 h 1665515"/>
              <a:gd name="connsiteX1" fmla="*/ 141515 w 3320143"/>
              <a:gd name="connsiteY1" fmla="*/ 293915 h 1665515"/>
              <a:gd name="connsiteX2" fmla="*/ 457200 w 3320143"/>
              <a:gd name="connsiteY2" fmla="*/ 566058 h 1665515"/>
              <a:gd name="connsiteX3" fmla="*/ 740229 w 3320143"/>
              <a:gd name="connsiteY3" fmla="*/ 827315 h 1665515"/>
              <a:gd name="connsiteX4" fmla="*/ 870857 w 3320143"/>
              <a:gd name="connsiteY4" fmla="*/ 1034143 h 1665515"/>
              <a:gd name="connsiteX5" fmla="*/ 1164772 w 3320143"/>
              <a:gd name="connsiteY5" fmla="*/ 1197429 h 1665515"/>
              <a:gd name="connsiteX6" fmla="*/ 1458686 w 3320143"/>
              <a:gd name="connsiteY6" fmla="*/ 1273629 h 1665515"/>
              <a:gd name="connsiteX7" fmla="*/ 1796143 w 3320143"/>
              <a:gd name="connsiteY7" fmla="*/ 1328058 h 1665515"/>
              <a:gd name="connsiteX8" fmla="*/ 2013857 w 3320143"/>
              <a:gd name="connsiteY8" fmla="*/ 1393372 h 1665515"/>
              <a:gd name="connsiteX9" fmla="*/ 2351315 w 3320143"/>
              <a:gd name="connsiteY9" fmla="*/ 1436915 h 1665515"/>
              <a:gd name="connsiteX10" fmla="*/ 2460172 w 3320143"/>
              <a:gd name="connsiteY10" fmla="*/ 1502229 h 1665515"/>
              <a:gd name="connsiteX11" fmla="*/ 2732315 w 3320143"/>
              <a:gd name="connsiteY11" fmla="*/ 1589315 h 1665515"/>
              <a:gd name="connsiteX12" fmla="*/ 3058886 w 3320143"/>
              <a:gd name="connsiteY12" fmla="*/ 1611086 h 1665515"/>
              <a:gd name="connsiteX13" fmla="*/ 3320143 w 3320143"/>
              <a:gd name="connsiteY13" fmla="*/ 1665515 h 166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20143" h="1665515">
                <a:moveTo>
                  <a:pt x="0" y="0"/>
                </a:moveTo>
                <a:cubicBezTo>
                  <a:pt x="32657" y="99786"/>
                  <a:pt x="65315" y="199572"/>
                  <a:pt x="141515" y="293915"/>
                </a:cubicBezTo>
                <a:cubicBezTo>
                  <a:pt x="217715" y="388258"/>
                  <a:pt x="357414" y="477158"/>
                  <a:pt x="457200" y="566058"/>
                </a:cubicBezTo>
                <a:cubicBezTo>
                  <a:pt x="556986" y="654958"/>
                  <a:pt x="671286" y="749301"/>
                  <a:pt x="740229" y="827315"/>
                </a:cubicBezTo>
                <a:cubicBezTo>
                  <a:pt x="809172" y="905329"/>
                  <a:pt x="800100" y="972457"/>
                  <a:pt x="870857" y="1034143"/>
                </a:cubicBezTo>
                <a:cubicBezTo>
                  <a:pt x="941614" y="1095829"/>
                  <a:pt x="1066800" y="1157515"/>
                  <a:pt x="1164772" y="1197429"/>
                </a:cubicBezTo>
                <a:cubicBezTo>
                  <a:pt x="1262744" y="1237343"/>
                  <a:pt x="1353458" y="1251858"/>
                  <a:pt x="1458686" y="1273629"/>
                </a:cubicBezTo>
                <a:cubicBezTo>
                  <a:pt x="1563915" y="1295401"/>
                  <a:pt x="1703615" y="1308101"/>
                  <a:pt x="1796143" y="1328058"/>
                </a:cubicBezTo>
                <a:cubicBezTo>
                  <a:pt x="1888671" y="1348015"/>
                  <a:pt x="1921328" y="1375229"/>
                  <a:pt x="2013857" y="1393372"/>
                </a:cubicBezTo>
                <a:cubicBezTo>
                  <a:pt x="2106386" y="1411515"/>
                  <a:pt x="2276929" y="1418772"/>
                  <a:pt x="2351315" y="1436915"/>
                </a:cubicBezTo>
                <a:cubicBezTo>
                  <a:pt x="2425701" y="1455058"/>
                  <a:pt x="2396672" y="1476829"/>
                  <a:pt x="2460172" y="1502229"/>
                </a:cubicBezTo>
                <a:cubicBezTo>
                  <a:pt x="2523672" y="1527629"/>
                  <a:pt x="2632529" y="1571172"/>
                  <a:pt x="2732315" y="1589315"/>
                </a:cubicBezTo>
                <a:cubicBezTo>
                  <a:pt x="2832101" y="1607458"/>
                  <a:pt x="2960915" y="1598386"/>
                  <a:pt x="3058886" y="1611086"/>
                </a:cubicBezTo>
                <a:cubicBezTo>
                  <a:pt x="3156857" y="1623786"/>
                  <a:pt x="3238500" y="1644650"/>
                  <a:pt x="3320143" y="1665515"/>
                </a:cubicBezTo>
              </a:path>
            </a:pathLst>
          </a:custGeom>
          <a:noFill/>
          <a:ln w="28575"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52110A-518B-48F4-80F5-E13057472598}"/>
              </a:ext>
            </a:extLst>
          </p:cNvPr>
          <p:cNvSpPr/>
          <p:nvPr/>
        </p:nvSpPr>
        <p:spPr>
          <a:xfrm>
            <a:off x="5040086" y="2351314"/>
            <a:ext cx="3222171" cy="1613807"/>
          </a:xfrm>
          <a:custGeom>
            <a:avLst/>
            <a:gdLst>
              <a:gd name="connsiteX0" fmla="*/ 0 w 3222171"/>
              <a:gd name="connsiteY0" fmla="*/ 0 h 1613807"/>
              <a:gd name="connsiteX1" fmla="*/ 130628 w 3222171"/>
              <a:gd name="connsiteY1" fmla="*/ 250372 h 1613807"/>
              <a:gd name="connsiteX2" fmla="*/ 424543 w 3222171"/>
              <a:gd name="connsiteY2" fmla="*/ 489857 h 1613807"/>
              <a:gd name="connsiteX3" fmla="*/ 707571 w 3222171"/>
              <a:gd name="connsiteY3" fmla="*/ 772886 h 1613807"/>
              <a:gd name="connsiteX4" fmla="*/ 827314 w 3222171"/>
              <a:gd name="connsiteY4" fmla="*/ 1023257 h 1613807"/>
              <a:gd name="connsiteX5" fmla="*/ 1001485 w 3222171"/>
              <a:gd name="connsiteY5" fmla="*/ 1230086 h 1613807"/>
              <a:gd name="connsiteX6" fmla="*/ 1230085 w 3222171"/>
              <a:gd name="connsiteY6" fmla="*/ 1349829 h 1613807"/>
              <a:gd name="connsiteX7" fmla="*/ 1621971 w 3222171"/>
              <a:gd name="connsiteY7" fmla="*/ 1404257 h 1613807"/>
              <a:gd name="connsiteX8" fmla="*/ 1937657 w 3222171"/>
              <a:gd name="connsiteY8" fmla="*/ 1524000 h 1613807"/>
              <a:gd name="connsiteX9" fmla="*/ 2275114 w 3222171"/>
              <a:gd name="connsiteY9" fmla="*/ 1491343 h 1613807"/>
              <a:gd name="connsiteX10" fmla="*/ 2503714 w 3222171"/>
              <a:gd name="connsiteY10" fmla="*/ 1600200 h 1613807"/>
              <a:gd name="connsiteX11" fmla="*/ 2808514 w 3222171"/>
              <a:gd name="connsiteY11" fmla="*/ 1600200 h 1613807"/>
              <a:gd name="connsiteX12" fmla="*/ 3058885 w 3222171"/>
              <a:gd name="connsiteY12" fmla="*/ 1491343 h 1613807"/>
              <a:gd name="connsiteX13" fmla="*/ 3222171 w 3222171"/>
              <a:gd name="connsiteY13" fmla="*/ 1360715 h 161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22171" h="1613807">
                <a:moveTo>
                  <a:pt x="0" y="0"/>
                </a:moveTo>
                <a:cubicBezTo>
                  <a:pt x="29935" y="84364"/>
                  <a:pt x="59871" y="168729"/>
                  <a:pt x="130628" y="250372"/>
                </a:cubicBezTo>
                <a:cubicBezTo>
                  <a:pt x="201385" y="332015"/>
                  <a:pt x="328386" y="402771"/>
                  <a:pt x="424543" y="489857"/>
                </a:cubicBezTo>
                <a:cubicBezTo>
                  <a:pt x="520700" y="576943"/>
                  <a:pt x="640443" y="683986"/>
                  <a:pt x="707571" y="772886"/>
                </a:cubicBezTo>
                <a:cubicBezTo>
                  <a:pt x="774699" y="861786"/>
                  <a:pt x="778328" y="947057"/>
                  <a:pt x="827314" y="1023257"/>
                </a:cubicBezTo>
                <a:cubicBezTo>
                  <a:pt x="876300" y="1099457"/>
                  <a:pt x="934357" y="1175657"/>
                  <a:pt x="1001485" y="1230086"/>
                </a:cubicBezTo>
                <a:cubicBezTo>
                  <a:pt x="1068613" y="1284515"/>
                  <a:pt x="1126671" y="1320801"/>
                  <a:pt x="1230085" y="1349829"/>
                </a:cubicBezTo>
                <a:cubicBezTo>
                  <a:pt x="1333499" y="1378857"/>
                  <a:pt x="1504042" y="1375229"/>
                  <a:pt x="1621971" y="1404257"/>
                </a:cubicBezTo>
                <a:cubicBezTo>
                  <a:pt x="1739900" y="1433286"/>
                  <a:pt x="1828800" y="1509486"/>
                  <a:pt x="1937657" y="1524000"/>
                </a:cubicBezTo>
                <a:cubicBezTo>
                  <a:pt x="2046514" y="1538514"/>
                  <a:pt x="2180771" y="1478643"/>
                  <a:pt x="2275114" y="1491343"/>
                </a:cubicBezTo>
                <a:cubicBezTo>
                  <a:pt x="2369457" y="1504043"/>
                  <a:pt x="2414814" y="1582057"/>
                  <a:pt x="2503714" y="1600200"/>
                </a:cubicBezTo>
                <a:cubicBezTo>
                  <a:pt x="2592614" y="1618343"/>
                  <a:pt x="2715986" y="1618343"/>
                  <a:pt x="2808514" y="1600200"/>
                </a:cubicBezTo>
                <a:cubicBezTo>
                  <a:pt x="2901042" y="1582057"/>
                  <a:pt x="2989942" y="1531257"/>
                  <a:pt x="3058885" y="1491343"/>
                </a:cubicBezTo>
                <a:cubicBezTo>
                  <a:pt x="3127828" y="1451429"/>
                  <a:pt x="3174999" y="1406072"/>
                  <a:pt x="3222171" y="1360715"/>
                </a:cubicBezTo>
              </a:path>
            </a:pathLst>
          </a:custGeom>
          <a:noFill/>
          <a:ln w="28575"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99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9896533-7F13-46EB-8CE8-07B067B9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642" y="806381"/>
            <a:ext cx="2004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Weight Decay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5FA3A28-389D-49F0-84DA-2FBCDD5F3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754313"/>
          <a:ext cx="48180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57" name="Equation" r:id="rId3" imgW="3174840" imgH="444240" progId="Equation.3">
                  <p:embed/>
                </p:oleObj>
              </mc:Choice>
              <mc:Fallback>
                <p:oleObj name="Equation" r:id="rId3" imgW="3174840" imgH="444240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5FA3A28-389D-49F0-84DA-2FBCDD5F3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54313"/>
                        <a:ext cx="481806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2746B2-5C0B-4630-976A-AFD17712E587}"/>
              </a:ext>
            </a:extLst>
          </p:cNvPr>
          <p:cNvCxnSpPr>
            <a:stCxn id="5" idx="1"/>
          </p:cNvCxnSpPr>
          <p:nvPr/>
        </p:nvCxnSpPr>
        <p:spPr>
          <a:xfrm flipH="1">
            <a:off x="6162966" y="3073977"/>
            <a:ext cx="52070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59DA9B-2918-4548-BA94-F9829A682F19}"/>
              </a:ext>
            </a:extLst>
          </p:cNvPr>
          <p:cNvSpPr txBox="1"/>
          <p:nvPr/>
        </p:nvSpPr>
        <p:spPr>
          <a:xfrm>
            <a:off x="6683674" y="2889311"/>
            <a:ext cx="159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Penalty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0F517-EE12-414A-B040-7DE9D21DD0DC}"/>
              </a:ext>
            </a:extLst>
          </p:cNvPr>
          <p:cNvSpPr/>
          <p:nvPr/>
        </p:nvSpPr>
        <p:spPr>
          <a:xfrm>
            <a:off x="3578920" y="2750705"/>
            <a:ext cx="2512291" cy="729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928F-6DEC-49E1-A1F4-E6C2D0B8E944}"/>
              </a:ext>
            </a:extLst>
          </p:cNvPr>
          <p:cNvSpPr txBox="1"/>
          <p:nvPr/>
        </p:nvSpPr>
        <p:spPr>
          <a:xfrm>
            <a:off x="990600" y="1455431"/>
            <a:ext cx="6521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the total weight of the network to be as low as possible.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add a weight penalty term to the loss function: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E862F-D2D8-4A5E-9225-91F50CEB985B}"/>
              </a:ext>
            </a:extLst>
          </p:cNvPr>
          <p:cNvSpPr txBox="1"/>
          <p:nvPr/>
        </p:nvSpPr>
        <p:spPr>
          <a:xfrm>
            <a:off x="892022" y="3759988"/>
            <a:ext cx="7359956" cy="2708434"/>
          </a:xfrm>
          <a:prstGeom prst="rect">
            <a:avLst/>
          </a:prstGeom>
          <a:solidFill>
            <a:srgbClr val="66FFFF"/>
          </a:solidFill>
          <a:ln>
            <a:solidFill>
              <a:srgbClr val="0026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does this work?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forces the network to use weights more efficiently in one or both of two ways: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all weights small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smoother function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 fewer non-zero weights  fewer degrees-of-freedom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Both  better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964374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796555" y="673269"/>
            <a:ext cx="36407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Pruning and Construction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" y="1066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4447" y="1528465"/>
            <a:ext cx="726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During training, encourage the network to use as few weights as possible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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some weights become ≈ 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4447" y="231293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Remove weights of very small size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9005" y="2940397"/>
            <a:ext cx="5218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Notes:           Some algorithms do only the second step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Pruning algorithms can also remove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neurons to become useless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53405" y="2940397"/>
            <a:ext cx="301686" cy="369332"/>
          </a:xfrm>
          <a:prstGeom prst="rect">
            <a:avLst/>
          </a:prstGeom>
          <a:noFill/>
          <a:ln w="25400">
            <a:solidFill>
              <a:srgbClr val="33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53405" y="3473797"/>
            <a:ext cx="300082" cy="369332"/>
          </a:xfrm>
          <a:prstGeom prst="rect">
            <a:avLst/>
          </a:prstGeom>
          <a:noFill/>
          <a:ln w="25400">
            <a:solidFill>
              <a:srgbClr val="33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4400" y="4313872"/>
            <a:ext cx="72689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Construction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Type I: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Start with a small network, train as far as possible, add a neuron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and keep training.  Repeat this process till satisfied.</a:t>
            </a:r>
          </a:p>
          <a:p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Type II: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Start with a large network, train, prune, train, add, ….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35067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69" y="1195331"/>
            <a:ext cx="6999118" cy="380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607" y="733665"/>
            <a:ext cx="12915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Dropout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44857" y="1149162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">
              <a:tabLst>
                <a:tab pos="182880" algn="l"/>
              </a:tabLst>
            </a:pP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(Srivastava et al., 2014)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774" y="5232903"/>
            <a:ext cx="741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>
              <a:tabLst>
                <a:tab pos="18288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Randomly leave out some inputs and hidden neurons during each iteration of the learning update, to prevent them from co-adapting – forcing them to learn somewhat different “views” of the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542" y="6156233"/>
            <a:ext cx="699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">
              <a:tabLst>
                <a:tab pos="182880" algn="l"/>
              </a:tabLst>
            </a:pP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Srivastava et al. (2014) Dropout: A Simple Way to Prevent Neural Networks from Overfitting, </a:t>
            </a:r>
          </a:p>
          <a:p>
            <a:pPr defTabSz="182880">
              <a:tabLst>
                <a:tab pos="182880" algn="l"/>
              </a:tabLst>
            </a:pP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Journal of Machine Learning Research 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15: 1929-1958</a:t>
            </a:r>
          </a:p>
        </p:txBody>
      </p:sp>
    </p:spTree>
    <p:extLst>
      <p:ext uri="{BB962C8B-B14F-4D97-AF65-F5344CB8AC3E}">
        <p14:creationId xmlns:p14="http://schemas.microsoft.com/office/powerpoint/2010/main" val="33514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686189" y="1032040"/>
            <a:ext cx="7891746" cy="369332"/>
          </a:xfrm>
          <a:prstGeom prst="rect">
            <a:avLst/>
          </a:prstGeom>
          <a:solidFill>
            <a:srgbClr val="66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…. and a third perceptron in the next layer can do the classification.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2A4F4A-7048-4B8F-AA81-396547FECBF0}"/>
              </a:ext>
            </a:extLst>
          </p:cNvPr>
          <p:cNvGrpSpPr/>
          <p:nvPr/>
        </p:nvGrpSpPr>
        <p:grpSpPr>
          <a:xfrm>
            <a:off x="381000" y="2291172"/>
            <a:ext cx="7349130" cy="3774571"/>
            <a:chOff x="374662" y="2355775"/>
            <a:chExt cx="7349130" cy="3774571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337062" y="3198531"/>
            <a:ext cx="9144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678" name="Equation" r:id="rId4" imgW="914400" imgH="215640" progId="Equation.3">
                    <p:embed/>
                  </p:oleObj>
                </mc:Choice>
                <mc:Fallback>
                  <p:oleObj name="Equation" r:id="rId4" imgW="914400" imgH="215640" progId="Equation.3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062" y="3198531"/>
                          <a:ext cx="9144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Connector 13"/>
            <p:cNvCxnSpPr/>
            <p:nvPr/>
          </p:nvCxnSpPr>
          <p:spPr bwMode="auto">
            <a:xfrm rot="5400000">
              <a:off x="-772524" y="3991779"/>
              <a:ext cx="3283026" cy="11017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74497" y="5638800"/>
              <a:ext cx="3238959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3651262" y="5668681"/>
              <a:ext cx="423514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85658" y="3089296"/>
              <a:ext cx="35137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1138" y="362818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9355" y="34749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74862" y="40684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46262" y="37636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62" y="34588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46262" y="42208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7388" y="408145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2862" y="38398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4462" y="30016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13062" y="35350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51062" y="47542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71363" y="294042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13062" y="31540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11282" y="508915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27262" y="4982881"/>
              <a:ext cx="3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1662" y="33064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08262" y="330648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36862" y="44494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889262" y="46018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41662" y="43732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117862" y="47542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70262" y="447213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4662" y="3458881"/>
              <a:ext cx="423514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E9180-E6ED-4CE3-9A1E-A334564C41AD}"/>
                </a:ext>
              </a:extLst>
            </p:cNvPr>
            <p:cNvSpPr txBox="1"/>
            <p:nvPr/>
          </p:nvSpPr>
          <p:spPr>
            <a:xfrm>
              <a:off x="1644833" y="47244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16B3791-0A20-4D8C-BE40-164E8D83C4B6}"/>
                </a:ext>
              </a:extLst>
            </p:cNvPr>
            <p:cNvSpPr txBox="1"/>
            <p:nvPr/>
          </p:nvSpPr>
          <p:spPr>
            <a:xfrm>
              <a:off x="1611336" y="512034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CD5B382-7C79-47F1-89B2-41E10909C077}"/>
                </a:ext>
              </a:extLst>
            </p:cNvPr>
            <p:cNvSpPr txBox="1"/>
            <p:nvPr/>
          </p:nvSpPr>
          <p:spPr>
            <a:xfrm>
              <a:off x="4950715" y="3268618"/>
              <a:ext cx="3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2BD6A8D-5B54-4ACE-8014-68158E3936EC}"/>
                </a:ext>
              </a:extLst>
            </p:cNvPr>
            <p:cNvSpPr txBox="1"/>
            <p:nvPr/>
          </p:nvSpPr>
          <p:spPr>
            <a:xfrm>
              <a:off x="7400331" y="5530181"/>
              <a:ext cx="3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868D0B-B137-40C7-B638-4A4431899453}"/>
              </a:ext>
            </a:extLst>
          </p:cNvPr>
          <p:cNvCxnSpPr>
            <a:cxnSpLocks/>
          </p:cNvCxnSpPr>
          <p:nvPr/>
        </p:nvCxnSpPr>
        <p:spPr>
          <a:xfrm>
            <a:off x="1308602" y="2711946"/>
            <a:ext cx="3193536" cy="225265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23BCDD-B335-47B2-8200-0702298A5569}"/>
              </a:ext>
            </a:extLst>
          </p:cNvPr>
          <p:cNvCxnSpPr>
            <a:cxnSpLocks/>
          </p:cNvCxnSpPr>
          <p:nvPr/>
        </p:nvCxnSpPr>
        <p:spPr>
          <a:xfrm>
            <a:off x="615938" y="4068410"/>
            <a:ext cx="3727462" cy="15057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6C8D0D-8B6C-45AB-AB69-FDE22FB11C8E}"/>
              </a:ext>
            </a:extLst>
          </p:cNvPr>
          <p:cNvSpPr txBox="1"/>
          <p:nvPr/>
        </p:nvSpPr>
        <p:spPr>
          <a:xfrm>
            <a:off x="3624434" y="2815867"/>
            <a:ext cx="441146" cy="40011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6B3465-14AA-4E20-A430-27B2A2988C88}"/>
              </a:ext>
            </a:extLst>
          </p:cNvPr>
          <p:cNvSpPr txBox="1"/>
          <p:nvPr/>
        </p:nvSpPr>
        <p:spPr>
          <a:xfrm>
            <a:off x="3992591" y="43592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93ED2-9277-4A15-A4D0-71481CC76DAB}"/>
              </a:ext>
            </a:extLst>
          </p:cNvPr>
          <p:cNvSpPr txBox="1"/>
          <p:nvPr/>
        </p:nvSpPr>
        <p:spPr>
          <a:xfrm>
            <a:off x="3242925" y="516375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AD0A6D-6CBC-45A1-BAD7-23C92A44CD31}"/>
              </a:ext>
            </a:extLst>
          </p:cNvPr>
          <p:cNvSpPr txBox="1"/>
          <p:nvPr/>
        </p:nvSpPr>
        <p:spPr>
          <a:xfrm>
            <a:off x="3793123" y="45644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7B1CFD-6B17-4A1B-B3B4-12E00C1593A4}"/>
              </a:ext>
            </a:extLst>
          </p:cNvPr>
          <p:cNvSpPr txBox="1"/>
          <p:nvPr/>
        </p:nvSpPr>
        <p:spPr>
          <a:xfrm>
            <a:off x="3475578" y="49259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B95F0-5722-41A2-B3D2-6C41B7B1E67F}"/>
              </a:ext>
            </a:extLst>
          </p:cNvPr>
          <p:cNvSpPr txBox="1"/>
          <p:nvPr/>
        </p:nvSpPr>
        <p:spPr>
          <a:xfrm>
            <a:off x="3155872" y="3664071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6BBA76-5C13-494E-AA68-6A7BE7C17019}"/>
              </a:ext>
            </a:extLst>
          </p:cNvPr>
          <p:cNvSpPr txBox="1"/>
          <p:nvPr/>
        </p:nvSpPr>
        <p:spPr>
          <a:xfrm>
            <a:off x="82295" y="4407529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2ADD00-6891-41CA-BB38-22434BF37782}"/>
              </a:ext>
            </a:extLst>
          </p:cNvPr>
          <p:cNvSpPr txBox="1"/>
          <p:nvPr/>
        </p:nvSpPr>
        <p:spPr>
          <a:xfrm>
            <a:off x="1209653" y="4973976"/>
            <a:ext cx="441146" cy="40011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AC0F76-B457-44F7-810F-8F9407D180E3}"/>
              </a:ext>
            </a:extLst>
          </p:cNvPr>
          <p:cNvSpPr txBox="1"/>
          <p:nvPr/>
        </p:nvSpPr>
        <p:spPr>
          <a:xfrm>
            <a:off x="2370227" y="3934099"/>
            <a:ext cx="441146" cy="40011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AE8369B4-06AE-414C-94C7-347B4EC3D9F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598552" y="321228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7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AE8369B4-06AE-414C-94C7-347B4EC3D9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552" y="3212283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4607BCA-1CBB-4D2D-BB3E-B9587471E9DE}"/>
              </a:ext>
            </a:extLst>
          </p:cNvPr>
          <p:cNvCxnSpPr/>
          <p:nvPr/>
        </p:nvCxnSpPr>
        <p:spPr bwMode="auto">
          <a:xfrm rot="5400000">
            <a:off x="3488966" y="4005531"/>
            <a:ext cx="3283026" cy="1101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FB9447-BF68-41A1-8D0D-193F55A15CB0}"/>
              </a:ext>
            </a:extLst>
          </p:cNvPr>
          <p:cNvCxnSpPr/>
          <p:nvPr/>
        </p:nvCxnSpPr>
        <p:spPr bwMode="auto">
          <a:xfrm>
            <a:off x="5135987" y="5652552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0A99523-5F07-4043-ADBC-0E5265630C6F}"/>
              </a:ext>
            </a:extLst>
          </p:cNvPr>
          <p:cNvSpPr txBox="1"/>
          <p:nvPr/>
        </p:nvSpPr>
        <p:spPr>
          <a:xfrm>
            <a:off x="8422863" y="5374086"/>
            <a:ext cx="44114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037FCD-2CB2-44D8-9677-2F2B43005818}"/>
              </a:ext>
            </a:extLst>
          </p:cNvPr>
          <p:cNvSpPr txBox="1"/>
          <p:nvPr/>
        </p:nvSpPr>
        <p:spPr>
          <a:xfrm>
            <a:off x="7378752" y="3165162"/>
            <a:ext cx="35137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C02B6A-8D28-41FB-A3CA-1B6FC8E0206E}"/>
              </a:ext>
            </a:extLst>
          </p:cNvPr>
          <p:cNvSpPr txBox="1"/>
          <p:nvPr/>
        </p:nvSpPr>
        <p:spPr>
          <a:xfrm>
            <a:off x="5070966" y="57639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31A1BEC-DD73-4609-AADD-8CA5E0071D8E}"/>
              </a:ext>
            </a:extLst>
          </p:cNvPr>
          <p:cNvSpPr txBox="1"/>
          <p:nvPr/>
        </p:nvSpPr>
        <p:spPr>
          <a:xfrm>
            <a:off x="4778898" y="52936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594F37-E304-4B87-BF0F-FBB6BF72C837}"/>
              </a:ext>
            </a:extLst>
          </p:cNvPr>
          <p:cNvSpPr txBox="1"/>
          <p:nvPr/>
        </p:nvSpPr>
        <p:spPr>
          <a:xfrm>
            <a:off x="7485066" y="57639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0CFB58-9E3C-4FA8-AE6A-89E596911321}"/>
              </a:ext>
            </a:extLst>
          </p:cNvPr>
          <p:cNvSpPr txBox="1"/>
          <p:nvPr/>
        </p:nvSpPr>
        <p:spPr>
          <a:xfrm>
            <a:off x="4800600" y="31788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4CA58C-3A66-47BF-9341-1AC2344505C6}"/>
              </a:ext>
            </a:extLst>
          </p:cNvPr>
          <p:cNvCxnSpPr>
            <a:endCxn id="55" idx="0"/>
          </p:cNvCxnSpPr>
          <p:nvPr/>
        </p:nvCxnSpPr>
        <p:spPr>
          <a:xfrm>
            <a:off x="5568938" y="2585034"/>
            <a:ext cx="3074498" cy="2789052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596DF9C-4FDA-4A8B-A0BC-EC72F64C0617}"/>
              </a:ext>
            </a:extLst>
          </p:cNvPr>
          <p:cNvGrpSpPr/>
          <p:nvPr/>
        </p:nvGrpSpPr>
        <p:grpSpPr>
          <a:xfrm>
            <a:off x="6375976" y="1679838"/>
            <a:ext cx="2320284" cy="1080897"/>
            <a:chOff x="5455238" y="893024"/>
            <a:chExt cx="2320284" cy="108089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4B319C7-ACBE-4EF4-B9C6-D21868D69945}"/>
                </a:ext>
              </a:extLst>
            </p:cNvPr>
            <p:cNvSpPr txBox="1"/>
            <p:nvPr/>
          </p:nvSpPr>
          <p:spPr>
            <a:xfrm>
              <a:off x="6781798" y="931835"/>
              <a:ext cx="44114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3FEE2D7-268E-4DD3-BB66-83939F7B5BFA}"/>
                </a:ext>
              </a:extLst>
            </p:cNvPr>
            <p:cNvSpPr txBox="1"/>
            <p:nvPr/>
          </p:nvSpPr>
          <p:spPr>
            <a:xfrm>
              <a:off x="5455238" y="893024"/>
              <a:ext cx="44114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B94049A-9495-42B6-8E27-89109F542A28}"/>
                </a:ext>
              </a:extLst>
            </p:cNvPr>
            <p:cNvSpPr txBox="1"/>
            <p:nvPr/>
          </p:nvSpPr>
          <p:spPr>
            <a:xfrm>
              <a:off x="6789827" y="1604589"/>
              <a:ext cx="44114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54CE202-8025-4F30-8FAE-CB34FDE70C11}"/>
                </a:ext>
              </a:extLst>
            </p:cNvPr>
            <p:cNvSpPr txBox="1"/>
            <p:nvPr/>
          </p:nvSpPr>
          <p:spPr>
            <a:xfrm>
              <a:off x="5458476" y="1598701"/>
              <a:ext cx="44114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77A13D9-1A80-4A25-B461-628915421881}"/>
                </a:ext>
              </a:extLst>
            </p:cNvPr>
            <p:cNvSpPr/>
            <p:nvPr/>
          </p:nvSpPr>
          <p:spPr>
            <a:xfrm>
              <a:off x="6400800" y="1066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1F286A2-65EF-4841-A1FA-3AC7819082AC}"/>
                </a:ext>
              </a:extLst>
            </p:cNvPr>
            <p:cNvSpPr/>
            <p:nvPr/>
          </p:nvSpPr>
          <p:spPr>
            <a:xfrm>
              <a:off x="6400800" y="1600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71C8212-030F-489C-A6AF-88A7D5563F73}"/>
                </a:ext>
              </a:extLst>
            </p:cNvPr>
            <p:cNvSpPr/>
            <p:nvPr/>
          </p:nvSpPr>
          <p:spPr>
            <a:xfrm>
              <a:off x="7010400" y="1295400"/>
              <a:ext cx="304800" cy="3048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2F06C1E-4F1B-4FDC-A424-7739BECE7C64}"/>
                </a:ext>
              </a:extLst>
            </p:cNvPr>
            <p:cNvCxnSpPr>
              <a:stCxn id="118" idx="1"/>
            </p:cNvCxnSpPr>
            <p:nvPr/>
          </p:nvCxnSpPr>
          <p:spPr bwMode="auto">
            <a:xfrm rot="16200000" flipV="1">
              <a:off x="6819902" y="1104901"/>
              <a:ext cx="120837" cy="349435"/>
            </a:xfrm>
            <a:prstGeom prst="line">
              <a:avLst/>
            </a:prstGeom>
            <a:noFill/>
            <a:ln w="254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F2CF55C-73F3-4208-9C16-C832D6910991}"/>
                </a:ext>
              </a:extLst>
            </p:cNvPr>
            <p:cNvCxnSpPr>
              <a:stCxn id="118" idx="3"/>
              <a:endCxn id="117" idx="6"/>
            </p:cNvCxnSpPr>
            <p:nvPr/>
          </p:nvCxnSpPr>
          <p:spPr bwMode="auto">
            <a:xfrm rot="5400000">
              <a:off x="6781801" y="1479363"/>
              <a:ext cx="197037" cy="349437"/>
            </a:xfrm>
            <a:prstGeom prst="line">
              <a:avLst/>
            </a:prstGeom>
            <a:noFill/>
            <a:ln w="254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5DA110-77CE-4CC6-9861-0DFA23E468E5}"/>
                </a:ext>
              </a:extLst>
            </p:cNvPr>
            <p:cNvCxnSpPr/>
            <p:nvPr/>
          </p:nvCxnSpPr>
          <p:spPr bwMode="auto">
            <a:xfrm rot="10800000" flipV="1">
              <a:off x="7315200" y="1447800"/>
              <a:ext cx="380998" cy="1"/>
            </a:xfrm>
            <a:prstGeom prst="line">
              <a:avLst/>
            </a:prstGeom>
            <a:noFill/>
            <a:ln w="2540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248388D-3AAF-4B62-B7F6-6741A2529CBB}"/>
                </a:ext>
              </a:extLst>
            </p:cNvPr>
            <p:cNvCxnSpPr/>
            <p:nvPr/>
          </p:nvCxnSpPr>
          <p:spPr bwMode="auto">
            <a:xfrm rot="10800000">
              <a:off x="5791200" y="1143000"/>
              <a:ext cx="609598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9CB95C0-ADFE-4FC2-AE14-419AE0D7289A}"/>
                </a:ext>
              </a:extLst>
            </p:cNvPr>
            <p:cNvCxnSpPr/>
            <p:nvPr/>
          </p:nvCxnSpPr>
          <p:spPr bwMode="auto">
            <a:xfrm rot="10800000">
              <a:off x="5791200" y="1828800"/>
              <a:ext cx="609598" cy="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C7062C2-58C6-4BDD-9EF1-1203F3D81464}"/>
                </a:ext>
              </a:extLst>
            </p:cNvPr>
            <p:cNvCxnSpPr/>
            <p:nvPr/>
          </p:nvCxnSpPr>
          <p:spPr bwMode="auto">
            <a:xfrm rot="10800000" flipV="1">
              <a:off x="5791200" y="1295400"/>
              <a:ext cx="609598" cy="53340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654EB0-5781-4D3A-805A-83E83DAEC0DD}"/>
                </a:ext>
              </a:extLst>
            </p:cNvPr>
            <p:cNvCxnSpPr/>
            <p:nvPr/>
          </p:nvCxnSpPr>
          <p:spPr bwMode="auto">
            <a:xfrm rot="10800000">
              <a:off x="5791200" y="1143000"/>
              <a:ext cx="609598" cy="533400"/>
            </a:xfrm>
            <a:prstGeom prst="line">
              <a:avLst/>
            </a:pr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06130AA-0007-4273-8FAB-7033E41B5746}"/>
                </a:ext>
              </a:extLst>
            </p:cNvPr>
            <p:cNvSpPr txBox="1"/>
            <p:nvPr/>
          </p:nvSpPr>
          <p:spPr>
            <a:xfrm>
              <a:off x="7538873" y="1178866"/>
              <a:ext cx="23664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BCBEC0-C598-4AE2-9F52-2A367AA3DC27}"/>
              </a:ext>
            </a:extLst>
          </p:cNvPr>
          <p:cNvSpPr txBox="1"/>
          <p:nvPr/>
        </p:nvSpPr>
        <p:spPr>
          <a:xfrm>
            <a:off x="935540" y="6175841"/>
            <a:ext cx="5444119" cy="400110"/>
          </a:xfrm>
          <a:prstGeom prst="rect">
            <a:avLst/>
          </a:prstGeom>
          <a:solidFill>
            <a:srgbClr val="66FFFF"/>
          </a:solidFill>
          <a:ln>
            <a:solidFill>
              <a:srgbClr val="00003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how can the weights for the network be found?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ABAE3A-8315-44A2-97BE-4A676AAC6583}"/>
              </a:ext>
            </a:extLst>
          </p:cNvPr>
          <p:cNvSpPr/>
          <p:nvPr/>
        </p:nvSpPr>
        <p:spPr>
          <a:xfrm>
            <a:off x="1423447" y="5458120"/>
            <a:ext cx="6004875" cy="682581"/>
          </a:xfrm>
          <a:custGeom>
            <a:avLst/>
            <a:gdLst>
              <a:gd name="connsiteX0" fmla="*/ 0 w 6004875"/>
              <a:gd name="connsiteY0" fmla="*/ 0 h 682581"/>
              <a:gd name="connsiteX1" fmla="*/ 2007910 w 6004875"/>
              <a:gd name="connsiteY1" fmla="*/ 575035 h 682581"/>
              <a:gd name="connsiteX2" fmla="*/ 4534293 w 6004875"/>
              <a:gd name="connsiteY2" fmla="*/ 659876 h 682581"/>
              <a:gd name="connsiteX3" fmla="*/ 6004875 w 6004875"/>
              <a:gd name="connsiteY3" fmla="*/ 301657 h 6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4875" h="682581">
                <a:moveTo>
                  <a:pt x="0" y="0"/>
                </a:moveTo>
                <a:cubicBezTo>
                  <a:pt x="626097" y="232528"/>
                  <a:pt x="1252195" y="465056"/>
                  <a:pt x="2007910" y="575035"/>
                </a:cubicBezTo>
                <a:cubicBezTo>
                  <a:pt x="2763626" y="685014"/>
                  <a:pt x="3868132" y="705439"/>
                  <a:pt x="4534293" y="659876"/>
                </a:cubicBezTo>
                <a:cubicBezTo>
                  <a:pt x="5200454" y="614313"/>
                  <a:pt x="5602664" y="457985"/>
                  <a:pt x="6004875" y="301657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155AE-B048-4A99-BA8D-A526C99490F3}"/>
              </a:ext>
            </a:extLst>
          </p:cNvPr>
          <p:cNvSpPr txBox="1"/>
          <p:nvPr/>
        </p:nvSpPr>
        <p:spPr>
          <a:xfrm>
            <a:off x="7444884" y="40110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A30CD7-A104-4222-A270-20CD8893419F}"/>
              </a:ext>
            </a:extLst>
          </p:cNvPr>
          <p:cNvSpPr txBox="1"/>
          <p:nvPr/>
        </p:nvSpPr>
        <p:spPr>
          <a:xfrm>
            <a:off x="7167392" y="42193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FDFF78-C320-485D-A022-1049E177D75D}"/>
              </a:ext>
            </a:extLst>
          </p:cNvPr>
          <p:cNvSpPr txBox="1"/>
          <p:nvPr/>
        </p:nvSpPr>
        <p:spPr>
          <a:xfrm>
            <a:off x="6514263" y="4680981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F90680-2FC4-4A3F-B0F4-E6F6F85B52CB}"/>
              </a:ext>
            </a:extLst>
          </p:cNvPr>
          <p:cNvSpPr txBox="1"/>
          <p:nvPr/>
        </p:nvSpPr>
        <p:spPr>
          <a:xfrm>
            <a:off x="4942726" y="1960387"/>
            <a:ext cx="44114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1B7F9A-5F50-4128-AE3D-E0B4F02E081C}"/>
              </a:ext>
            </a:extLst>
          </p:cNvPr>
          <p:cNvCxnSpPr/>
          <p:nvPr/>
        </p:nvCxnSpPr>
        <p:spPr>
          <a:xfrm>
            <a:off x="4119794" y="3089478"/>
            <a:ext cx="753864" cy="21693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03F09325-D452-43B6-AA44-6E5C5215B782}"/>
              </a:ext>
            </a:extLst>
          </p:cNvPr>
          <p:cNvSpPr/>
          <p:nvPr/>
        </p:nvSpPr>
        <p:spPr>
          <a:xfrm>
            <a:off x="2835847" y="3525903"/>
            <a:ext cx="4600280" cy="653698"/>
          </a:xfrm>
          <a:custGeom>
            <a:avLst/>
            <a:gdLst>
              <a:gd name="connsiteX0" fmla="*/ 0 w 4600280"/>
              <a:gd name="connsiteY0" fmla="*/ 612742 h 653698"/>
              <a:gd name="connsiteX1" fmla="*/ 2309567 w 4600280"/>
              <a:gd name="connsiteY1" fmla="*/ 622169 h 653698"/>
              <a:gd name="connsiteX2" fmla="*/ 3996965 w 4600280"/>
              <a:gd name="connsiteY2" fmla="*/ 263950 h 653698"/>
              <a:gd name="connsiteX3" fmla="*/ 4600280 w 4600280"/>
              <a:gd name="connsiteY3" fmla="*/ 0 h 65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0280" h="653698">
                <a:moveTo>
                  <a:pt x="0" y="612742"/>
                </a:moveTo>
                <a:cubicBezTo>
                  <a:pt x="821703" y="646521"/>
                  <a:pt x="1643406" y="680301"/>
                  <a:pt x="2309567" y="622169"/>
                </a:cubicBezTo>
                <a:cubicBezTo>
                  <a:pt x="2975728" y="564037"/>
                  <a:pt x="3615180" y="367645"/>
                  <a:pt x="3996965" y="263950"/>
                </a:cubicBezTo>
                <a:cubicBezTo>
                  <a:pt x="4378751" y="160255"/>
                  <a:pt x="4489515" y="80127"/>
                  <a:pt x="460028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336516" y="713095"/>
            <a:ext cx="4470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1676400"/>
            <a:ext cx="44487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Based on gradient descent.</a:t>
            </a:r>
          </a:p>
          <a:p>
            <a:pPr>
              <a:buFontTx/>
              <a:buChar char="-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Allows training of any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feedforward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network</a:t>
            </a:r>
          </a:p>
          <a:p>
            <a:pPr>
              <a:buFontTx/>
              <a:buChar char="-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Can be used to train recurrent networks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with minor modification.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 “Discovered” in various forms by: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Bryson and Ho	1969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Werbos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1974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Parker		1985</a:t>
            </a:r>
          </a:p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The familiar neural network formulation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Rumelhart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Hinton &amp; Williams, 1985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05400" y="2895600"/>
            <a:ext cx="3627916" cy="1477328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Why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important?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Multilayer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feedforward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networks can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classify any data and approximate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any function</a:t>
            </a:r>
          </a:p>
        </p:txBody>
      </p:sp>
      <p:cxnSp>
        <p:nvCxnSpPr>
          <p:cNvPr id="49" name="Straight Arrow Connector 48"/>
          <p:cNvCxnSpPr>
            <a:stCxn id="47" idx="2"/>
          </p:cNvCxnSpPr>
          <p:nvPr/>
        </p:nvCxnSpPr>
        <p:spPr>
          <a:xfrm rot="16200000" flipH="1">
            <a:off x="6560543" y="4731743"/>
            <a:ext cx="732472" cy="14842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10200" y="5105400"/>
            <a:ext cx="3134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general training algorithm for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such networks is very useful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771177" y="1128593"/>
            <a:ext cx="18107" cy="5342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6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362200" y="762000"/>
            <a:ext cx="44709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</p:txBody>
      </p:sp>
      <p:sp>
        <p:nvSpPr>
          <p:cNvPr id="124" name="Oval 123"/>
          <p:cNvSpPr/>
          <p:nvPr/>
        </p:nvSpPr>
        <p:spPr>
          <a:xfrm>
            <a:off x="2171467" y="381896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771667" y="381896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257067" y="381896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/>
          <p:cNvCxnSpPr>
            <a:cxnSpLocks/>
          </p:cNvCxnSpPr>
          <p:nvPr/>
        </p:nvCxnSpPr>
        <p:spPr bwMode="auto">
          <a:xfrm flipH="1" flipV="1">
            <a:off x="3635515" y="2647362"/>
            <a:ext cx="344581" cy="1172369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48" name="Straight Connector 147"/>
          <p:cNvCxnSpPr>
            <a:cxnSpLocks/>
            <a:stCxn id="54" idx="4"/>
            <a:endCxn id="126" idx="0"/>
          </p:cNvCxnSpPr>
          <p:nvPr/>
        </p:nvCxnSpPr>
        <p:spPr bwMode="auto">
          <a:xfrm>
            <a:off x="2608496" y="2667000"/>
            <a:ext cx="1353671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56" name="Straight Connector 155"/>
          <p:cNvCxnSpPr>
            <a:cxnSpLocks/>
            <a:stCxn id="55" idx="4"/>
            <a:endCxn id="127" idx="0"/>
          </p:cNvCxnSpPr>
          <p:nvPr/>
        </p:nvCxnSpPr>
        <p:spPr bwMode="auto">
          <a:xfrm flipH="1">
            <a:off x="1447567" y="2667000"/>
            <a:ext cx="2151529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58" name="Straight Connector 157"/>
          <p:cNvCxnSpPr>
            <a:cxnSpLocks/>
            <a:stCxn id="53" idx="4"/>
            <a:endCxn id="127" idx="0"/>
          </p:cNvCxnSpPr>
          <p:nvPr/>
        </p:nvCxnSpPr>
        <p:spPr bwMode="auto">
          <a:xfrm flipH="1">
            <a:off x="1447567" y="2667000"/>
            <a:ext cx="322729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60" name="Straight Connector 159"/>
          <p:cNvCxnSpPr>
            <a:cxnSpLocks/>
            <a:stCxn id="124" idx="0"/>
            <a:endCxn id="55" idx="4"/>
          </p:cNvCxnSpPr>
          <p:nvPr/>
        </p:nvCxnSpPr>
        <p:spPr bwMode="auto">
          <a:xfrm flipV="1">
            <a:off x="2361967" y="2667000"/>
            <a:ext cx="1237129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61" name="Straight Connector 160"/>
          <p:cNvCxnSpPr>
            <a:cxnSpLocks/>
            <a:stCxn id="124" idx="0"/>
            <a:endCxn id="53" idx="4"/>
          </p:cNvCxnSpPr>
          <p:nvPr/>
        </p:nvCxnSpPr>
        <p:spPr bwMode="auto">
          <a:xfrm flipH="1" flipV="1">
            <a:off x="1770296" y="2667000"/>
            <a:ext cx="591671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124" idx="0"/>
            <a:endCxn id="54" idx="4"/>
          </p:cNvCxnSpPr>
          <p:nvPr/>
        </p:nvCxnSpPr>
        <p:spPr bwMode="auto">
          <a:xfrm rot="5400000" flipH="1" flipV="1">
            <a:off x="1909249" y="3119719"/>
            <a:ext cx="1151965" cy="246529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19" name="Straight Connector 118"/>
          <p:cNvCxnSpPr>
            <a:cxnSpLocks/>
            <a:stCxn id="126" idx="0"/>
            <a:endCxn id="53" idx="4"/>
          </p:cNvCxnSpPr>
          <p:nvPr/>
        </p:nvCxnSpPr>
        <p:spPr bwMode="auto">
          <a:xfrm flipH="1" flipV="1">
            <a:off x="1770296" y="2667000"/>
            <a:ext cx="2191871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rot="5400000" flipH="1" flipV="1">
            <a:off x="1522607" y="2019300"/>
            <a:ext cx="53340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 w="lg" len="lg"/>
          </a:ln>
          <a:effectLst/>
        </p:spPr>
      </p:cxnSp>
      <p:cxnSp>
        <p:nvCxnSpPr>
          <p:cNvPr id="121" name="Straight Connector 120"/>
          <p:cNvCxnSpPr>
            <a:cxnSpLocks/>
            <a:stCxn id="127" idx="0"/>
            <a:endCxn id="54" idx="4"/>
          </p:cNvCxnSpPr>
          <p:nvPr/>
        </p:nvCxnSpPr>
        <p:spPr bwMode="auto">
          <a:xfrm flipV="1">
            <a:off x="1447567" y="2667000"/>
            <a:ext cx="1160929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47" name="Flowchart: Connector 46"/>
          <p:cNvSpPr/>
          <p:nvPr/>
        </p:nvSpPr>
        <p:spPr>
          <a:xfrm>
            <a:off x="2704867" y="3971365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2857267" y="3971365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3009667" y="3971365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3162067" y="3971365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314467" y="3971365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466867" y="3971365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79796" y="2286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417996" y="2286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08596" y="2286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 bwMode="auto">
          <a:xfrm flipH="1" flipV="1">
            <a:off x="1429102" y="4200179"/>
            <a:ext cx="297190" cy="125053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1" name="Straight Connector 70"/>
          <p:cNvCxnSpPr>
            <a:cxnSpLocks/>
            <a:endCxn id="127" idx="4"/>
          </p:cNvCxnSpPr>
          <p:nvPr/>
        </p:nvCxnSpPr>
        <p:spPr bwMode="auto">
          <a:xfrm flipH="1" flipV="1">
            <a:off x="1447567" y="4199965"/>
            <a:ext cx="949530" cy="121920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2" name="Straight Connector 71"/>
          <p:cNvCxnSpPr>
            <a:cxnSpLocks/>
            <a:endCxn id="127" idx="4"/>
          </p:cNvCxnSpPr>
          <p:nvPr/>
        </p:nvCxnSpPr>
        <p:spPr bwMode="auto">
          <a:xfrm flipH="1" flipV="1">
            <a:off x="1447567" y="4199965"/>
            <a:ext cx="2247900" cy="121920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3" name="Straight Connector 72"/>
          <p:cNvCxnSpPr>
            <a:cxnSpLocks/>
          </p:cNvCxnSpPr>
          <p:nvPr/>
        </p:nvCxnSpPr>
        <p:spPr bwMode="auto">
          <a:xfrm flipV="1">
            <a:off x="3695467" y="4223543"/>
            <a:ext cx="248210" cy="119562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4" name="Straight Connector 73"/>
          <p:cNvCxnSpPr>
            <a:cxnSpLocks/>
            <a:endCxn id="124" idx="4"/>
          </p:cNvCxnSpPr>
          <p:nvPr/>
        </p:nvCxnSpPr>
        <p:spPr bwMode="auto">
          <a:xfrm flipH="1" flipV="1">
            <a:off x="2361967" y="4199965"/>
            <a:ext cx="1333502" cy="121920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5" name="Straight Connector 74"/>
          <p:cNvCxnSpPr>
            <a:cxnSpLocks/>
            <a:endCxn id="124" idx="4"/>
          </p:cNvCxnSpPr>
          <p:nvPr/>
        </p:nvCxnSpPr>
        <p:spPr bwMode="auto">
          <a:xfrm flipH="1" flipV="1">
            <a:off x="2361967" y="4199965"/>
            <a:ext cx="35130" cy="1210649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86" name="Straight Connector 85"/>
          <p:cNvCxnSpPr>
            <a:cxnSpLocks/>
            <a:endCxn id="126" idx="4"/>
          </p:cNvCxnSpPr>
          <p:nvPr/>
        </p:nvCxnSpPr>
        <p:spPr bwMode="auto">
          <a:xfrm flipV="1">
            <a:off x="2417996" y="4199965"/>
            <a:ext cx="1544171" cy="1210649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87" name="Straight Connector 86"/>
          <p:cNvCxnSpPr>
            <a:cxnSpLocks/>
            <a:endCxn id="124" idx="4"/>
          </p:cNvCxnSpPr>
          <p:nvPr/>
        </p:nvCxnSpPr>
        <p:spPr bwMode="auto">
          <a:xfrm flipV="1">
            <a:off x="1716741" y="4199965"/>
            <a:ext cx="645226" cy="1246096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88" name="Straight Connector 87"/>
          <p:cNvCxnSpPr>
            <a:cxnSpLocks/>
          </p:cNvCxnSpPr>
          <p:nvPr/>
        </p:nvCxnSpPr>
        <p:spPr bwMode="auto">
          <a:xfrm flipV="1">
            <a:off x="1724120" y="4201383"/>
            <a:ext cx="2209006" cy="123148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100" name="Flowchart: Connector 99"/>
          <p:cNvSpPr/>
          <p:nvPr/>
        </p:nvSpPr>
        <p:spPr>
          <a:xfrm>
            <a:off x="2875196" y="24384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/>
          <p:cNvSpPr/>
          <p:nvPr/>
        </p:nvSpPr>
        <p:spPr>
          <a:xfrm>
            <a:off x="3027596" y="24384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3179996" y="24384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 bwMode="auto">
          <a:xfrm rot="5400000" flipH="1" flipV="1">
            <a:off x="3340895" y="2011308"/>
            <a:ext cx="53340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 w="lg" len="lg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 flipH="1" flipV="1">
            <a:off x="2347668" y="2019300"/>
            <a:ext cx="53340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 w="lg" len="lg"/>
          </a:ln>
          <a:effectLst/>
        </p:spPr>
      </p:cxnSp>
      <p:graphicFrame>
        <p:nvGraphicFramePr>
          <p:cNvPr id="111" name="Object 110"/>
          <p:cNvGraphicFramePr>
            <a:graphicFrameLocks noChangeAspect="1"/>
          </p:cNvGraphicFramePr>
          <p:nvPr/>
        </p:nvGraphicFramePr>
        <p:xfrm>
          <a:off x="1655879" y="1392356"/>
          <a:ext cx="3048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66" name="Equation" r:id="rId4" imgW="190440" imgH="228600" progId="Equation.3">
                  <p:embed/>
                </p:oleObj>
              </mc:Choice>
              <mc:Fallback>
                <p:oleObj name="Equation" r:id="rId4" imgW="190440" imgH="228600" progId="Equation.3">
                  <p:embed/>
                  <p:pic>
                    <p:nvPicPr>
                      <p:cNvPr id="111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879" y="1392356"/>
                        <a:ext cx="30480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471436" y="1392002"/>
          <a:ext cx="304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67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436" y="1392002"/>
                        <a:ext cx="3048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482788" y="1362635"/>
          <a:ext cx="3048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68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788" y="1362635"/>
                        <a:ext cx="3048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/>
          </p:nvPr>
        </p:nvGraphicFramePr>
        <p:xfrm>
          <a:off x="1171014" y="3499897"/>
          <a:ext cx="2841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69" name="Equation" r:id="rId10" imgW="177480" imgH="228600" progId="Equation.3">
                  <p:embed/>
                </p:oleObj>
              </mc:Choice>
              <mc:Fallback>
                <p:oleObj name="Equation" r:id="rId10" imgW="177480" imgH="228600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014" y="3499897"/>
                        <a:ext cx="2841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extLst/>
          </p:nvPr>
        </p:nvGraphicFramePr>
        <p:xfrm>
          <a:off x="2531659" y="3561828"/>
          <a:ext cx="2841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70" name="Equation" r:id="rId12" imgW="177480" imgH="228600" progId="Equation.3">
                  <p:embed/>
                </p:oleObj>
              </mc:Choice>
              <mc:Fallback>
                <p:oleObj name="Equation" r:id="rId12" imgW="177480" imgH="228600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659" y="3561828"/>
                        <a:ext cx="2841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/>
          </p:nvPr>
        </p:nvGraphicFramePr>
        <p:xfrm>
          <a:off x="3963753" y="3510990"/>
          <a:ext cx="3032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71" name="Equation" r:id="rId14" imgW="190440" imgH="241200" progId="Equation.3">
                  <p:embed/>
                </p:oleObj>
              </mc:Choice>
              <mc:Fallback>
                <p:oleObj name="Equation" r:id="rId14" imgW="190440" imgH="241200" progId="Equation.3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753" y="3510990"/>
                        <a:ext cx="30321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601670" y="5478277"/>
          <a:ext cx="2841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72" name="Equation" r:id="rId16" imgW="177480" imgH="228600" progId="Equation.3">
                  <p:embed/>
                </p:oleObj>
              </mc:Choice>
              <mc:Fallback>
                <p:oleObj name="Equation" r:id="rId16" imgW="177480" imgH="228600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670" y="5478277"/>
                        <a:ext cx="2841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250878" y="5495148"/>
          <a:ext cx="2841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73" name="Equation" r:id="rId18" imgW="177480" imgH="228600" progId="Equation.3">
                  <p:embed/>
                </p:oleObj>
              </mc:Choice>
              <mc:Fallback>
                <p:oleObj name="Equation" r:id="rId18" imgW="177480" imgH="228600" progId="Equation.3">
                  <p:embed/>
                  <p:pic>
                    <p:nvPicPr>
                      <p:cNvPr id="61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878" y="5495148"/>
                        <a:ext cx="2841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3546575" y="5451773"/>
          <a:ext cx="2841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74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6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575" y="5451773"/>
                        <a:ext cx="28416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4648200" y="2286000"/>
            <a:ext cx="4322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= pattern index 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highlight>
                  <a:srgbClr val="66FFFF"/>
                </a:highligh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= # of inputs (input space dimension)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highlight>
                  <a:srgbClr val="66FFFF"/>
                </a:highligh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# of hidden neurons (hidden space dim.)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highlight>
                  <a:srgbClr val="66FFFF"/>
                </a:highligh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= # of outputs (output space dimension)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weight from hidden neuron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weight from input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hidden neuron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E9F51D4-B699-4E1F-8AB0-304ED074906E}"/>
              </a:ext>
            </a:extLst>
          </p:cNvPr>
          <p:cNvGrpSpPr/>
          <p:nvPr/>
        </p:nvGrpSpPr>
        <p:grpSpPr>
          <a:xfrm>
            <a:off x="2623836" y="5609665"/>
            <a:ext cx="838200" cy="76200"/>
            <a:chOff x="2514600" y="5506804"/>
            <a:chExt cx="838200" cy="76200"/>
          </a:xfrm>
        </p:grpSpPr>
        <p:sp>
          <p:nvSpPr>
            <p:cNvPr id="132" name="Flowchart: Connector 131"/>
            <p:cNvSpPr/>
            <p:nvPr/>
          </p:nvSpPr>
          <p:spPr>
            <a:xfrm>
              <a:off x="2514600" y="5506804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2667000" y="5506804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2819400" y="5506804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/>
            <p:cNvSpPr/>
            <p:nvPr/>
          </p:nvSpPr>
          <p:spPr>
            <a:xfrm>
              <a:off x="2971800" y="5506804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3124200" y="5506804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/>
            <p:cNvSpPr/>
            <p:nvPr/>
          </p:nvSpPr>
          <p:spPr>
            <a:xfrm>
              <a:off x="3276600" y="5506804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228600" y="2209800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 layer </a:t>
            </a:r>
          </a:p>
          <a:p>
            <a:r>
              <a:rPr lang="en-US" sz="1600" dirty="0">
                <a:highlight>
                  <a:srgbClr val="66FFFF"/>
                </a:highlight>
                <a:latin typeface="Times New Roman" pitchFamily="18" charset="0"/>
                <a:cs typeface="Times New Roman" pitchFamily="18" charset="0"/>
              </a:rPr>
              <a:t>(index </a:t>
            </a:r>
            <a:r>
              <a:rPr lang="en-US" sz="1600" i="1" dirty="0" err="1">
                <a:highlight>
                  <a:srgbClr val="66FFFF"/>
                </a:highligh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highlight>
                  <a:srgbClr val="66FFFF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19635" y="3545541"/>
            <a:ext cx="88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Hidden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Layer</a:t>
            </a:r>
          </a:p>
          <a:p>
            <a:r>
              <a:rPr lang="en-US" sz="1600" dirty="0">
                <a:highlight>
                  <a:srgbClr val="66FFFF"/>
                </a:highlight>
                <a:latin typeface="Times New Roman" pitchFamily="18" charset="0"/>
                <a:cs typeface="Times New Roman" pitchFamily="18" charset="0"/>
              </a:rPr>
              <a:t>(index </a:t>
            </a:r>
            <a:r>
              <a:rPr lang="en-US" sz="1600" i="1" dirty="0">
                <a:highlight>
                  <a:srgbClr val="66FFFF"/>
                </a:highlight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>
                <a:highlight>
                  <a:srgbClr val="66FFFF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25824" y="5065059"/>
            <a:ext cx="1149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Input Layer</a:t>
            </a:r>
          </a:p>
          <a:p>
            <a:r>
              <a:rPr lang="en-US" sz="1600" dirty="0">
                <a:highlight>
                  <a:srgbClr val="66FFFF"/>
                </a:highlight>
                <a:latin typeface="Times New Roman" pitchFamily="18" charset="0"/>
                <a:cs typeface="Times New Roman" pitchFamily="18" charset="0"/>
              </a:rPr>
              <a:t>(index </a:t>
            </a:r>
            <a:r>
              <a:rPr lang="en-US" sz="1600" i="1" dirty="0">
                <a:highlight>
                  <a:srgbClr val="66FFFF"/>
                </a:highlight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highlight>
                  <a:srgbClr val="66FFFF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515356"/>
              </p:ext>
            </p:extLst>
          </p:nvPr>
        </p:nvGraphicFramePr>
        <p:xfrm>
          <a:off x="6362700" y="2222500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75" name="Equation" r:id="rId22" imgW="1536480" imgH="304560" progId="Equation.DSMT4">
                  <p:embed/>
                </p:oleObj>
              </mc:Choice>
              <mc:Fallback>
                <p:oleObj name="Equation" r:id="rId22" imgW="1536480" imgH="304560" progId="Equation.DSMT4">
                  <p:embed/>
                  <p:pic>
                    <p:nvPicPr>
                      <p:cNvPr id="141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2222500"/>
                        <a:ext cx="2514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17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1176442" y="1239555"/>
          <a:ext cx="142716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23" name="Equation" r:id="rId4" imgW="850680" imgH="812520" progId="Equation.DSMT4">
                  <p:embed/>
                </p:oleObj>
              </mc:Choice>
              <mc:Fallback>
                <p:oleObj name="Equation" r:id="rId4" imgW="850680" imgH="812520" progId="Equation.DSMT4">
                  <p:embed/>
                  <p:pic>
                    <p:nvPicPr>
                      <p:cNvPr id="59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442" y="1239555"/>
                        <a:ext cx="1427163" cy="13620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3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4957418" y="1229648"/>
          <a:ext cx="190762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24" name="Equation" r:id="rId6" imgW="1257120" imgH="1104840" progId="Equation.DSMT4">
                  <p:embed/>
                </p:oleObj>
              </mc:Choice>
              <mc:Fallback>
                <p:oleObj name="Equation" r:id="rId6" imgW="1257120" imgH="1104840" progId="Equation.DSMT4">
                  <p:embed/>
                  <p:pic>
                    <p:nvPicPr>
                      <p:cNvPr id="6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418" y="1229648"/>
                        <a:ext cx="1907627" cy="1676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3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527912"/>
              </p:ext>
            </p:extLst>
          </p:nvPr>
        </p:nvGraphicFramePr>
        <p:xfrm>
          <a:off x="1095681" y="3941442"/>
          <a:ext cx="4787900" cy="673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25" name="Equation" r:id="rId8" imgW="2616120" imgH="444240" progId="Equation.DSMT4">
                  <p:embed/>
                </p:oleObj>
              </mc:Choice>
              <mc:Fallback>
                <p:oleObj name="Equation" r:id="rId8" imgW="2616120" imgH="444240" progId="Equation.DSMT4">
                  <p:embed/>
                  <p:pic>
                    <p:nvPicPr>
                      <p:cNvPr id="61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681" y="3941442"/>
                        <a:ext cx="4787900" cy="673606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00003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095681" y="258987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Hidden Layer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81912" y="25898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Output Layer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55255" y="2907459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Loss function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BBB8362-4030-4CCA-9788-EA5E70ED0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592" y="1239555"/>
          <a:ext cx="1362075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26" name="Equation" r:id="rId10" imgW="812520" imgH="825480" progId="Equation.DSMT4">
                  <p:embed/>
                </p:oleObj>
              </mc:Choice>
              <mc:Fallback>
                <p:oleObj name="Equation" r:id="rId10" imgW="812520" imgH="82548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CBBB8362-4030-4CCA-9788-EA5E70ED0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592" y="1239555"/>
                        <a:ext cx="1362075" cy="13827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3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53DF101-E6CC-435C-919F-0F64DC596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203362"/>
              </p:ext>
            </p:extLst>
          </p:nvPr>
        </p:nvGraphicFramePr>
        <p:xfrm>
          <a:off x="1223963" y="4802188"/>
          <a:ext cx="1495425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27" name="Equation" r:id="rId12" imgW="1028520" imgH="1180800" progId="Equation.DSMT4">
                  <p:embed/>
                </p:oleObj>
              </mc:Choice>
              <mc:Fallback>
                <p:oleObj name="Equation" r:id="rId12" imgW="1028520" imgH="1180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53DF101-E6CC-435C-919F-0F64DC596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802188"/>
                        <a:ext cx="1495425" cy="17160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00003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8809529-5EFD-456E-9991-D68D674A1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698146"/>
              </p:ext>
            </p:extLst>
          </p:nvPr>
        </p:nvGraphicFramePr>
        <p:xfrm>
          <a:off x="6173215" y="4124257"/>
          <a:ext cx="2546579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28" name="Equation" r:id="rId14" imgW="1549080" imgH="203040" progId="Equation.DSMT4">
                  <p:embed/>
                </p:oleObj>
              </mc:Choice>
              <mc:Fallback>
                <p:oleObj name="Equation" r:id="rId14" imgW="1549080" imgH="20304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BB2008B-11BB-4E54-8222-14C1BCC44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215" y="4124257"/>
                        <a:ext cx="2546579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95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D433098-DC4B-431B-8399-EE4EC750D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90908"/>
              </p:ext>
            </p:extLst>
          </p:nvPr>
        </p:nvGraphicFramePr>
        <p:xfrm>
          <a:off x="1223962" y="4802188"/>
          <a:ext cx="1657949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46" name="Equation" r:id="rId4" imgW="1028520" imgH="1180800" progId="Equation.DSMT4">
                  <p:embed/>
                </p:oleObj>
              </mc:Choice>
              <mc:Fallback>
                <p:oleObj name="Equation" r:id="rId4" imgW="1028520" imgH="11808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D433098-DC4B-431B-8399-EE4EC750D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2" y="4802188"/>
                        <a:ext cx="1657949" cy="17160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00003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1176442" y="1239555"/>
          <a:ext cx="142716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47" name="Equation" r:id="rId6" imgW="850680" imgH="812520" progId="Equation.DSMT4">
                  <p:embed/>
                </p:oleObj>
              </mc:Choice>
              <mc:Fallback>
                <p:oleObj name="Equation" r:id="rId6" imgW="850680" imgH="812520" progId="Equation.DSMT4">
                  <p:embed/>
                  <p:pic>
                    <p:nvPicPr>
                      <p:cNvPr id="59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442" y="1239555"/>
                        <a:ext cx="1427163" cy="13620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3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4957418" y="1229648"/>
          <a:ext cx="190762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48" name="Equation" r:id="rId8" imgW="1257120" imgH="1104840" progId="Equation.DSMT4">
                  <p:embed/>
                </p:oleObj>
              </mc:Choice>
              <mc:Fallback>
                <p:oleObj name="Equation" r:id="rId8" imgW="1257120" imgH="1104840" progId="Equation.DSMT4">
                  <p:embed/>
                  <p:pic>
                    <p:nvPicPr>
                      <p:cNvPr id="6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418" y="1229648"/>
                        <a:ext cx="1907627" cy="1676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3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883118"/>
              </p:ext>
            </p:extLst>
          </p:nvPr>
        </p:nvGraphicFramePr>
        <p:xfrm>
          <a:off x="1095681" y="3941442"/>
          <a:ext cx="4787900" cy="673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49" name="Equation" r:id="rId10" imgW="2616120" imgH="444240" progId="Equation.DSMT4">
                  <p:embed/>
                </p:oleObj>
              </mc:Choice>
              <mc:Fallback>
                <p:oleObj name="Equation" r:id="rId10" imgW="2616120" imgH="444240" progId="Equation.DSMT4">
                  <p:embed/>
                  <p:pic>
                    <p:nvPicPr>
                      <p:cNvPr id="61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681" y="3941442"/>
                        <a:ext cx="4787900" cy="673606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00003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095681" y="258987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Hidden Layer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81912" y="25898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Output Layer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55255" y="2907459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Loss function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BBB8362-4030-4CCA-9788-EA5E70ED0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592" y="1239555"/>
          <a:ext cx="1362075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50" name="Equation" r:id="rId12" imgW="812520" imgH="825480" progId="Equation.DSMT4">
                  <p:embed/>
                </p:oleObj>
              </mc:Choice>
              <mc:Fallback>
                <p:oleObj name="Equation" r:id="rId12" imgW="812520" imgH="82548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CBBB8362-4030-4CCA-9788-EA5E70ED0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592" y="1239555"/>
                        <a:ext cx="1362075" cy="13827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3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7D54CF-2FB9-4383-B537-4AD5E686F057}"/>
              </a:ext>
            </a:extLst>
          </p:cNvPr>
          <p:cNvSpPr/>
          <p:nvPr/>
        </p:nvSpPr>
        <p:spPr bwMode="auto">
          <a:xfrm>
            <a:off x="2267666" y="4836601"/>
            <a:ext cx="512676" cy="635530"/>
          </a:xfrm>
          <a:prstGeom prst="roundRect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B02FAD-1866-4BC0-A0FD-A08638416338}"/>
              </a:ext>
            </a:extLst>
          </p:cNvPr>
          <p:cNvCxnSpPr/>
          <p:nvPr/>
        </p:nvCxnSpPr>
        <p:spPr>
          <a:xfrm>
            <a:off x="2780342" y="5181600"/>
            <a:ext cx="137159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D900C2-28E4-4E31-919F-CD52413D9282}"/>
              </a:ext>
            </a:extLst>
          </p:cNvPr>
          <p:cNvSpPr txBox="1"/>
          <p:nvPr/>
        </p:nvSpPr>
        <p:spPr>
          <a:xfrm>
            <a:off x="4208806" y="4968580"/>
            <a:ext cx="3839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easy to calculate using LMS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88D465-0E38-47BE-8223-E3A69C84BC19}"/>
              </a:ext>
            </a:extLst>
          </p:cNvPr>
          <p:cNvSpPr/>
          <p:nvPr/>
        </p:nvSpPr>
        <p:spPr bwMode="auto">
          <a:xfrm>
            <a:off x="2324531" y="5883466"/>
            <a:ext cx="512676" cy="635530"/>
          </a:xfrm>
          <a:prstGeom prst="roundRect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5D440C-F153-4F2D-B784-934BB6E29BEB}"/>
              </a:ext>
            </a:extLst>
          </p:cNvPr>
          <p:cNvCxnSpPr/>
          <p:nvPr/>
        </p:nvCxnSpPr>
        <p:spPr>
          <a:xfrm>
            <a:off x="2837207" y="6172200"/>
            <a:ext cx="137159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787485-CB9A-44BA-BA17-4AC5A04A0525}"/>
              </a:ext>
            </a:extLst>
          </p:cNvPr>
          <p:cNvSpPr txBox="1"/>
          <p:nvPr/>
        </p:nvSpPr>
        <p:spPr>
          <a:xfrm>
            <a:off x="4185158" y="5954860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how to calculate this?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BB2008B-11BB-4E54-8222-14C1BCC44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210032"/>
              </p:ext>
            </p:extLst>
          </p:nvPr>
        </p:nvGraphicFramePr>
        <p:xfrm>
          <a:off x="6173215" y="4124257"/>
          <a:ext cx="2546579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51" name="Equation" r:id="rId14" imgW="1549080" imgH="203040" progId="Equation.DSMT4">
                  <p:embed/>
                </p:oleObj>
              </mc:Choice>
              <mc:Fallback>
                <p:oleObj name="Equation" r:id="rId14" imgW="1549080" imgH="2030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C98513A-E3C7-4F77-A570-CDFBEF2BC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215" y="4124257"/>
                        <a:ext cx="2546579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81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6604AD-7846-4BE8-A1EA-CCE8B67A59A2}"/>
              </a:ext>
            </a:extLst>
          </p:cNvPr>
          <p:cNvSpPr/>
          <p:nvPr/>
        </p:nvSpPr>
        <p:spPr>
          <a:xfrm>
            <a:off x="152401" y="1318224"/>
            <a:ext cx="4572000" cy="2032510"/>
          </a:xfrm>
          <a:prstGeom prst="rect">
            <a:avLst/>
          </a:prstGeom>
          <a:solidFill>
            <a:srgbClr val="66FFFF"/>
          </a:solidFill>
          <a:ln w="12700">
            <a:solidFill>
              <a:srgbClr val="00003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171467" y="381896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771667" y="381896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257067" y="381896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/>
          <p:cNvCxnSpPr>
            <a:cxnSpLocks/>
          </p:cNvCxnSpPr>
          <p:nvPr/>
        </p:nvCxnSpPr>
        <p:spPr bwMode="auto">
          <a:xfrm flipH="1" flipV="1">
            <a:off x="3635516" y="2647363"/>
            <a:ext cx="326884" cy="1146871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48" name="Straight Connector 147"/>
          <p:cNvCxnSpPr>
            <a:cxnSpLocks/>
            <a:stCxn id="54" idx="4"/>
            <a:endCxn id="126" idx="0"/>
          </p:cNvCxnSpPr>
          <p:nvPr/>
        </p:nvCxnSpPr>
        <p:spPr bwMode="auto">
          <a:xfrm>
            <a:off x="2608496" y="2667000"/>
            <a:ext cx="1353671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56" name="Straight Connector 155"/>
          <p:cNvCxnSpPr>
            <a:cxnSpLocks/>
            <a:stCxn id="55" idx="4"/>
            <a:endCxn id="127" idx="0"/>
          </p:cNvCxnSpPr>
          <p:nvPr/>
        </p:nvCxnSpPr>
        <p:spPr bwMode="auto">
          <a:xfrm flipH="1">
            <a:off x="1447567" y="2667000"/>
            <a:ext cx="2151529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58" name="Straight Connector 157"/>
          <p:cNvCxnSpPr>
            <a:cxnSpLocks/>
            <a:stCxn id="53" idx="4"/>
            <a:endCxn id="127" idx="0"/>
          </p:cNvCxnSpPr>
          <p:nvPr/>
        </p:nvCxnSpPr>
        <p:spPr bwMode="auto">
          <a:xfrm flipH="1">
            <a:off x="1447567" y="2667000"/>
            <a:ext cx="322729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60" name="Straight Connector 159"/>
          <p:cNvCxnSpPr>
            <a:cxnSpLocks/>
            <a:stCxn id="124" idx="0"/>
            <a:endCxn id="55" idx="4"/>
          </p:cNvCxnSpPr>
          <p:nvPr/>
        </p:nvCxnSpPr>
        <p:spPr bwMode="auto">
          <a:xfrm flipV="1">
            <a:off x="2361967" y="2667000"/>
            <a:ext cx="1237129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61" name="Straight Connector 160"/>
          <p:cNvCxnSpPr>
            <a:cxnSpLocks/>
            <a:stCxn id="124" idx="0"/>
            <a:endCxn id="53" idx="4"/>
          </p:cNvCxnSpPr>
          <p:nvPr/>
        </p:nvCxnSpPr>
        <p:spPr bwMode="auto">
          <a:xfrm flipH="1" flipV="1">
            <a:off x="1770296" y="2667000"/>
            <a:ext cx="591671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124" idx="0"/>
            <a:endCxn id="54" idx="4"/>
          </p:cNvCxnSpPr>
          <p:nvPr/>
        </p:nvCxnSpPr>
        <p:spPr bwMode="auto">
          <a:xfrm rot="5400000" flipH="1" flipV="1">
            <a:off x="1909249" y="3119719"/>
            <a:ext cx="1151965" cy="246529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19" name="Straight Connector 118"/>
          <p:cNvCxnSpPr>
            <a:cxnSpLocks/>
            <a:endCxn id="53" idx="4"/>
          </p:cNvCxnSpPr>
          <p:nvPr/>
        </p:nvCxnSpPr>
        <p:spPr bwMode="auto">
          <a:xfrm flipH="1" flipV="1">
            <a:off x="1770296" y="2667000"/>
            <a:ext cx="2191871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rot="5400000" flipH="1" flipV="1">
            <a:off x="1522607" y="2019300"/>
            <a:ext cx="53340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 w="lg" len="lg"/>
          </a:ln>
          <a:effectLst/>
        </p:spPr>
      </p:cxnSp>
      <p:cxnSp>
        <p:nvCxnSpPr>
          <p:cNvPr id="121" name="Straight Connector 120"/>
          <p:cNvCxnSpPr>
            <a:cxnSpLocks/>
            <a:stCxn id="127" idx="0"/>
            <a:endCxn id="54" idx="4"/>
          </p:cNvCxnSpPr>
          <p:nvPr/>
        </p:nvCxnSpPr>
        <p:spPr bwMode="auto">
          <a:xfrm flipV="1">
            <a:off x="1447567" y="2667000"/>
            <a:ext cx="1160929" cy="115196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47" name="Flowchart: Connector 46"/>
          <p:cNvSpPr/>
          <p:nvPr/>
        </p:nvSpPr>
        <p:spPr>
          <a:xfrm>
            <a:off x="2704867" y="3971365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2857267" y="3971365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3009667" y="3971365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3162067" y="3971365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314467" y="3971365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466867" y="3971365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79796" y="2286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417996" y="2286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08596" y="2286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 bwMode="auto">
          <a:xfrm flipH="1" flipV="1">
            <a:off x="1420633" y="4184299"/>
            <a:ext cx="297190" cy="125053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1" name="Straight Connector 70"/>
          <p:cNvCxnSpPr>
            <a:cxnSpLocks/>
            <a:endCxn id="127" idx="4"/>
          </p:cNvCxnSpPr>
          <p:nvPr/>
        </p:nvCxnSpPr>
        <p:spPr bwMode="auto">
          <a:xfrm flipH="1" flipV="1">
            <a:off x="1447567" y="4199965"/>
            <a:ext cx="949530" cy="121920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2" name="Straight Connector 71"/>
          <p:cNvCxnSpPr>
            <a:cxnSpLocks/>
            <a:endCxn id="127" idx="4"/>
          </p:cNvCxnSpPr>
          <p:nvPr/>
        </p:nvCxnSpPr>
        <p:spPr bwMode="auto">
          <a:xfrm flipH="1" flipV="1">
            <a:off x="1447567" y="4199965"/>
            <a:ext cx="2247900" cy="121920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3" name="Straight Connector 72"/>
          <p:cNvCxnSpPr>
            <a:cxnSpLocks/>
            <a:endCxn id="126" idx="4"/>
          </p:cNvCxnSpPr>
          <p:nvPr/>
        </p:nvCxnSpPr>
        <p:spPr bwMode="auto">
          <a:xfrm flipV="1">
            <a:off x="3714517" y="4199965"/>
            <a:ext cx="247650" cy="1210649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4" name="Straight Connector 73"/>
          <p:cNvCxnSpPr>
            <a:cxnSpLocks/>
            <a:endCxn id="124" idx="4"/>
          </p:cNvCxnSpPr>
          <p:nvPr/>
        </p:nvCxnSpPr>
        <p:spPr bwMode="auto">
          <a:xfrm flipH="1" flipV="1">
            <a:off x="2361967" y="4199965"/>
            <a:ext cx="1333502" cy="121920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5" name="Straight Connector 74"/>
          <p:cNvCxnSpPr>
            <a:cxnSpLocks/>
            <a:endCxn id="124" idx="4"/>
          </p:cNvCxnSpPr>
          <p:nvPr/>
        </p:nvCxnSpPr>
        <p:spPr bwMode="auto">
          <a:xfrm flipH="1" flipV="1">
            <a:off x="2361967" y="4199965"/>
            <a:ext cx="35130" cy="1210649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86" name="Straight Connector 85"/>
          <p:cNvCxnSpPr>
            <a:cxnSpLocks/>
            <a:endCxn id="126" idx="4"/>
          </p:cNvCxnSpPr>
          <p:nvPr/>
        </p:nvCxnSpPr>
        <p:spPr bwMode="auto">
          <a:xfrm flipV="1">
            <a:off x="2417996" y="4199965"/>
            <a:ext cx="1544171" cy="1210649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87" name="Straight Connector 86"/>
          <p:cNvCxnSpPr>
            <a:cxnSpLocks/>
            <a:endCxn id="124" idx="4"/>
          </p:cNvCxnSpPr>
          <p:nvPr/>
        </p:nvCxnSpPr>
        <p:spPr bwMode="auto">
          <a:xfrm flipV="1">
            <a:off x="1716741" y="4199965"/>
            <a:ext cx="645226" cy="1246096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88" name="Straight Connector 87"/>
          <p:cNvCxnSpPr>
            <a:cxnSpLocks/>
            <a:endCxn id="126" idx="4"/>
          </p:cNvCxnSpPr>
          <p:nvPr/>
        </p:nvCxnSpPr>
        <p:spPr bwMode="auto">
          <a:xfrm flipV="1">
            <a:off x="1676539" y="4199965"/>
            <a:ext cx="2285628" cy="126176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100" name="Flowchart: Connector 99"/>
          <p:cNvSpPr/>
          <p:nvPr/>
        </p:nvSpPr>
        <p:spPr>
          <a:xfrm>
            <a:off x="2875196" y="24384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/>
          <p:cNvSpPr/>
          <p:nvPr/>
        </p:nvSpPr>
        <p:spPr>
          <a:xfrm>
            <a:off x="3027596" y="24384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3179996" y="2438400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 bwMode="auto">
          <a:xfrm rot="5400000" flipH="1" flipV="1">
            <a:off x="3340895" y="2011308"/>
            <a:ext cx="53340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 w="lg" len="lg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 flipH="1" flipV="1">
            <a:off x="2347668" y="2019300"/>
            <a:ext cx="53340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 w="lg" len="lg"/>
          </a:ln>
          <a:effectLst/>
        </p:spPr>
      </p:cxnSp>
      <p:graphicFrame>
        <p:nvGraphicFramePr>
          <p:cNvPr id="111" name="Object 110"/>
          <p:cNvGraphicFramePr>
            <a:graphicFrameLocks noChangeAspect="1"/>
          </p:cNvGraphicFramePr>
          <p:nvPr/>
        </p:nvGraphicFramePr>
        <p:xfrm>
          <a:off x="1655879" y="1392356"/>
          <a:ext cx="3048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81" name="Equation" r:id="rId4" imgW="190440" imgH="228600" progId="Equation.3">
                  <p:embed/>
                </p:oleObj>
              </mc:Choice>
              <mc:Fallback>
                <p:oleObj name="Equation" r:id="rId4" imgW="190440" imgH="228600" progId="Equation.3">
                  <p:embed/>
                  <p:pic>
                    <p:nvPicPr>
                      <p:cNvPr id="111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879" y="1392356"/>
                        <a:ext cx="30480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471436" y="1392002"/>
          <a:ext cx="304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82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436" y="1392002"/>
                        <a:ext cx="3048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482788" y="1362635"/>
          <a:ext cx="3048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83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788" y="1362635"/>
                        <a:ext cx="3048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193184" y="3409846"/>
          <a:ext cx="2841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84" name="Equation" r:id="rId10" imgW="177480" imgH="228600" progId="Equation.3">
                  <p:embed/>
                </p:oleObj>
              </mc:Choice>
              <mc:Fallback>
                <p:oleObj name="Equation" r:id="rId10" imgW="177480" imgH="228600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184" y="3409846"/>
                        <a:ext cx="2841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487051" y="3577197"/>
          <a:ext cx="2841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85" name="Equation" r:id="rId12" imgW="177480" imgH="228600" progId="Equation.3">
                  <p:embed/>
                </p:oleObj>
              </mc:Choice>
              <mc:Fallback>
                <p:oleObj name="Equation" r:id="rId12" imgW="177480" imgH="228600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051" y="3577197"/>
                        <a:ext cx="2841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949699" y="3460721"/>
          <a:ext cx="3032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86" name="Equation" r:id="rId14" imgW="190440" imgH="241200" progId="Equation.3">
                  <p:embed/>
                </p:oleObj>
              </mc:Choice>
              <mc:Fallback>
                <p:oleObj name="Equation" r:id="rId14" imgW="190440" imgH="241200" progId="Equation.3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699" y="3460721"/>
                        <a:ext cx="30321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601670" y="5478277"/>
          <a:ext cx="2841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87" name="Equation" r:id="rId16" imgW="177480" imgH="228600" progId="Equation.3">
                  <p:embed/>
                </p:oleObj>
              </mc:Choice>
              <mc:Fallback>
                <p:oleObj name="Equation" r:id="rId16" imgW="177480" imgH="228600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670" y="5478277"/>
                        <a:ext cx="2841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250878" y="5495148"/>
          <a:ext cx="2841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88" name="Equation" r:id="rId18" imgW="177480" imgH="228600" progId="Equation.3">
                  <p:embed/>
                </p:oleObj>
              </mc:Choice>
              <mc:Fallback>
                <p:oleObj name="Equation" r:id="rId18" imgW="177480" imgH="228600" progId="Equation.3">
                  <p:embed/>
                  <p:pic>
                    <p:nvPicPr>
                      <p:cNvPr id="61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878" y="5495148"/>
                        <a:ext cx="2841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3546575" y="5451773"/>
          <a:ext cx="2841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89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6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575" y="5451773"/>
                        <a:ext cx="28416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9E9F51D4-B699-4E1F-8AB0-304ED074906E}"/>
              </a:ext>
            </a:extLst>
          </p:cNvPr>
          <p:cNvGrpSpPr/>
          <p:nvPr/>
        </p:nvGrpSpPr>
        <p:grpSpPr>
          <a:xfrm>
            <a:off x="2623836" y="5609665"/>
            <a:ext cx="838200" cy="76200"/>
            <a:chOff x="2514600" y="5506804"/>
            <a:chExt cx="838200" cy="76200"/>
          </a:xfrm>
        </p:grpSpPr>
        <p:sp>
          <p:nvSpPr>
            <p:cNvPr id="132" name="Flowchart: Connector 131"/>
            <p:cNvSpPr/>
            <p:nvPr/>
          </p:nvSpPr>
          <p:spPr>
            <a:xfrm>
              <a:off x="2514600" y="5506804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2667000" y="5506804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2819400" y="5506804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/>
            <p:cNvSpPr/>
            <p:nvPr/>
          </p:nvSpPr>
          <p:spPr>
            <a:xfrm>
              <a:off x="2971800" y="5506804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3124200" y="5506804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/>
            <p:cNvSpPr/>
            <p:nvPr/>
          </p:nvSpPr>
          <p:spPr>
            <a:xfrm>
              <a:off x="3276600" y="5506804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228600" y="2209800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Output layer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(index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19635" y="3545541"/>
            <a:ext cx="88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Hidden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Layer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(index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25824" y="5065059"/>
            <a:ext cx="1149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Input Layer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(index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2" name="Oval 5">
            <a:extLst>
              <a:ext uri="{FF2B5EF4-FFF2-40B4-BE49-F238E27FC236}">
                <a16:creationId xmlns:a16="http://schemas.microsoft.com/office/drawing/2014/main" id="{9BB3B65C-86D9-46EE-8B7B-72E29B992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145" y="1490899"/>
            <a:ext cx="510029" cy="491060"/>
          </a:xfrm>
          <a:prstGeom prst="ellipse">
            <a:avLst/>
          </a:prstGeom>
          <a:solidFill>
            <a:srgbClr val="FFFFFF"/>
          </a:solidFill>
          <a:ln w="25400" cap="sq">
            <a:solidFill>
              <a:srgbClr val="00008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5">
            <a:extLst>
              <a:ext uri="{FF2B5EF4-FFF2-40B4-BE49-F238E27FC236}">
                <a16:creationId xmlns:a16="http://schemas.microsoft.com/office/drawing/2014/main" id="{D687AB30-88B3-40AD-BFC1-F09697BC7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838" y="2270011"/>
            <a:ext cx="510029" cy="491060"/>
          </a:xfrm>
          <a:prstGeom prst="ellipse">
            <a:avLst/>
          </a:prstGeom>
          <a:solidFill>
            <a:srgbClr val="FFFFFF"/>
          </a:solidFill>
          <a:ln w="25400" cap="sq">
            <a:solidFill>
              <a:srgbClr val="00008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FC2473D-1201-4DFE-A2EE-F83BEA9B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92" y="3001801"/>
            <a:ext cx="510029" cy="491060"/>
          </a:xfrm>
          <a:prstGeom prst="ellipse">
            <a:avLst/>
          </a:prstGeom>
          <a:solidFill>
            <a:srgbClr val="FFFFFF"/>
          </a:solidFill>
          <a:ln w="25400" cap="sq">
            <a:solidFill>
              <a:srgbClr val="00008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48">
            <a:extLst>
              <a:ext uri="{FF2B5EF4-FFF2-40B4-BE49-F238E27FC236}">
                <a16:creationId xmlns:a16="http://schemas.microsoft.com/office/drawing/2014/main" id="{7E72F8CB-1AEE-4D20-9A4D-6C39D763E5F9}"/>
              </a:ext>
            </a:extLst>
          </p:cNvPr>
          <p:cNvCxnSpPr>
            <a:cxnSpLocks noChangeShapeType="1"/>
            <a:stCxn id="62" idx="6"/>
          </p:cNvCxnSpPr>
          <p:nvPr/>
        </p:nvCxnSpPr>
        <p:spPr bwMode="auto">
          <a:xfrm>
            <a:off x="7576174" y="1736429"/>
            <a:ext cx="533569" cy="4115"/>
          </a:xfrm>
          <a:prstGeom prst="straightConnector1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arrow" w="med" len="med"/>
          </a:ln>
        </p:spPr>
      </p:cxnSp>
      <p:cxnSp>
        <p:nvCxnSpPr>
          <p:cNvPr id="66" name="Straight Arrow Connector 49">
            <a:extLst>
              <a:ext uri="{FF2B5EF4-FFF2-40B4-BE49-F238E27FC236}">
                <a16:creationId xmlns:a16="http://schemas.microsoft.com/office/drawing/2014/main" id="{04640A52-82FE-4308-B4E9-BEC7EC857C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74867" y="2515541"/>
            <a:ext cx="533569" cy="4115"/>
          </a:xfrm>
          <a:prstGeom prst="straightConnector1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arrow" w="med" len="med"/>
          </a:ln>
        </p:spPr>
      </p:cxn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BF0D45C8-1953-40B9-A0C9-4815F9CE6B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02330" y="3276822"/>
            <a:ext cx="533569" cy="4115"/>
          </a:xfrm>
          <a:prstGeom prst="straightConnector1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arrow" w="med" len="med"/>
          </a:ln>
        </p:spPr>
      </p:cxnSp>
      <p:cxnSp>
        <p:nvCxnSpPr>
          <p:cNvPr id="68" name="Straight Connector 51">
            <a:extLst>
              <a:ext uri="{FF2B5EF4-FFF2-40B4-BE49-F238E27FC236}">
                <a16:creationId xmlns:a16="http://schemas.microsoft.com/office/drawing/2014/main" id="{B8EB7E6D-C1AC-4809-96CF-889F3A95FD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59076" y="1625323"/>
            <a:ext cx="1216224" cy="0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cxnSp>
        <p:nvCxnSpPr>
          <p:cNvPr id="69" name="Straight Connector 52">
            <a:extLst>
              <a:ext uri="{FF2B5EF4-FFF2-40B4-BE49-F238E27FC236}">
                <a16:creationId xmlns:a16="http://schemas.microsoft.com/office/drawing/2014/main" id="{9BA650BF-2F86-49E5-91A4-9859E11FB52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86539" y="3461998"/>
            <a:ext cx="1260688" cy="1372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cxnSp>
        <p:nvCxnSpPr>
          <p:cNvPr id="76" name="Straight Connector 53">
            <a:extLst>
              <a:ext uri="{FF2B5EF4-FFF2-40B4-BE49-F238E27FC236}">
                <a16:creationId xmlns:a16="http://schemas.microsoft.com/office/drawing/2014/main" id="{CC3F798F-0F35-425C-B8D9-18F6FFC498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94385" y="2519657"/>
            <a:ext cx="1170452" cy="0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cxnSp>
        <p:nvCxnSpPr>
          <p:cNvPr id="77" name="Straight Connector 54">
            <a:extLst>
              <a:ext uri="{FF2B5EF4-FFF2-40B4-BE49-F238E27FC236}">
                <a16:creationId xmlns:a16="http://schemas.microsoft.com/office/drawing/2014/main" id="{D20B3EF6-C7DF-44F5-B477-DA22CE5710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48614" y="1626695"/>
            <a:ext cx="1280304" cy="711901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cxnSp>
        <p:nvCxnSpPr>
          <p:cNvPr id="78" name="Straight Connector 55">
            <a:extLst>
              <a:ext uri="{FF2B5EF4-FFF2-40B4-BE49-F238E27FC236}">
                <a16:creationId xmlns:a16="http://schemas.microsoft.com/office/drawing/2014/main" id="{CFFFB7A8-1E92-4F06-9D47-68073F6DACB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774630" y="1715447"/>
            <a:ext cx="1463580" cy="1302537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cxnSp>
        <p:nvCxnSpPr>
          <p:cNvPr id="79" name="Straight Connector 56">
            <a:extLst>
              <a:ext uri="{FF2B5EF4-FFF2-40B4-BE49-F238E27FC236}">
                <a16:creationId xmlns:a16="http://schemas.microsoft.com/office/drawing/2014/main" id="{179FA9F5-A076-4AD8-A162-EA65CBF176D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98309" y="1744659"/>
            <a:ext cx="1165221" cy="769511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cxnSp>
        <p:nvCxnSpPr>
          <p:cNvPr id="80" name="Straight Connector 57">
            <a:extLst>
              <a:ext uri="{FF2B5EF4-FFF2-40B4-BE49-F238E27FC236}">
                <a16:creationId xmlns:a16="http://schemas.microsoft.com/office/drawing/2014/main" id="{DFF12C9E-487B-400E-85F2-881FF9DE14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98309" y="2522400"/>
            <a:ext cx="1176991" cy="703670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cxnSp>
        <p:nvCxnSpPr>
          <p:cNvPr id="81" name="Straight Connector 58">
            <a:extLst>
              <a:ext uri="{FF2B5EF4-FFF2-40B4-BE49-F238E27FC236}">
                <a16:creationId xmlns:a16="http://schemas.microsoft.com/office/drawing/2014/main" id="{63763C69-3439-4E94-BA49-DF49C1D04EF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786033" y="2053468"/>
            <a:ext cx="1507472" cy="1298613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cxnSp>
        <p:nvCxnSpPr>
          <p:cNvPr id="82" name="Straight Connector 59">
            <a:extLst>
              <a:ext uri="{FF2B5EF4-FFF2-40B4-BE49-F238E27FC236}">
                <a16:creationId xmlns:a16="http://schemas.microsoft.com/office/drawing/2014/main" id="{089ACD7D-6CB6-4087-ADE6-3AA76544E0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98309" y="2711691"/>
            <a:ext cx="1259380" cy="746192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sp>
        <p:nvSpPr>
          <p:cNvPr id="83" name="TextBox 60">
            <a:extLst>
              <a:ext uri="{FF2B5EF4-FFF2-40B4-BE49-F238E27FC236}">
                <a16:creationId xmlns:a16="http://schemas.microsoft.com/office/drawing/2014/main" id="{55298655-9C62-4B2C-9DD0-FE1BFA86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306" y="1559483"/>
            <a:ext cx="281170" cy="31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4" name="TextBox 61">
            <a:extLst>
              <a:ext uri="{FF2B5EF4-FFF2-40B4-BE49-F238E27FC236}">
                <a16:creationId xmlns:a16="http://schemas.microsoft.com/office/drawing/2014/main" id="{CB5276B3-9935-493B-ADE2-692AD5418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846" y="2338595"/>
            <a:ext cx="281170" cy="31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5" name="TextBox 62">
            <a:extLst>
              <a:ext uri="{FF2B5EF4-FFF2-40B4-BE49-F238E27FC236}">
                <a16:creationId xmlns:a16="http://schemas.microsoft.com/office/drawing/2014/main" id="{A02E4F24-E523-429C-8803-7D2B186B3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8308" y="3080672"/>
            <a:ext cx="247168" cy="34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E30B5AE-CADB-4995-9F59-DD5056F6608A}"/>
              </a:ext>
            </a:extLst>
          </p:cNvPr>
          <p:cNvSpPr/>
          <p:nvPr/>
        </p:nvSpPr>
        <p:spPr bwMode="auto">
          <a:xfrm>
            <a:off x="7314621" y="2811823"/>
            <a:ext cx="37926" cy="397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5E9B32B-FF19-4AB5-8E17-14F4F3AF89E6}"/>
              </a:ext>
            </a:extLst>
          </p:cNvPr>
          <p:cNvSpPr/>
          <p:nvPr/>
        </p:nvSpPr>
        <p:spPr bwMode="auto">
          <a:xfrm>
            <a:off x="7314621" y="2890009"/>
            <a:ext cx="37926" cy="39778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D626958-D380-4D88-8E3C-785032BB18FD}"/>
              </a:ext>
            </a:extLst>
          </p:cNvPr>
          <p:cNvSpPr/>
          <p:nvPr/>
        </p:nvSpPr>
        <p:spPr bwMode="auto">
          <a:xfrm>
            <a:off x="7314621" y="2968194"/>
            <a:ext cx="37926" cy="397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5" name="Object 2">
            <a:extLst>
              <a:ext uri="{FF2B5EF4-FFF2-40B4-BE49-F238E27FC236}">
                <a16:creationId xmlns:a16="http://schemas.microsoft.com/office/drawing/2014/main" id="{2DABB300-BCD2-41AD-803C-99A1AF48F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7213" y="1520825"/>
          <a:ext cx="2873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90" name="Equation" r:id="rId22" imgW="190440" imgH="241200" progId="Equation.DSMT4">
                  <p:embed/>
                </p:oleObj>
              </mc:Choice>
              <mc:Fallback>
                <p:oleObj name="Equation" r:id="rId22" imgW="190440" imgH="241200" progId="Equation.DSMT4">
                  <p:embed/>
                  <p:pic>
                    <p:nvPicPr>
                      <p:cNvPr id="95" name="Object 2">
                        <a:extLst>
                          <a:ext uri="{FF2B5EF4-FFF2-40B4-BE49-F238E27FC236}">
                            <a16:creationId xmlns:a16="http://schemas.microsoft.com/office/drawing/2014/main" id="{2DABB300-BCD2-41AD-803C-99A1AF48F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213" y="1520825"/>
                        <a:ext cx="2873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8" name="Straight Connector 78">
            <a:extLst>
              <a:ext uri="{FF2B5EF4-FFF2-40B4-BE49-F238E27FC236}">
                <a16:creationId xmlns:a16="http://schemas.microsoft.com/office/drawing/2014/main" id="{56C63897-C6CD-4B46-AAFB-645F4726C75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93786" y="1426430"/>
            <a:ext cx="145162" cy="123451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cxnSp>
        <p:nvCxnSpPr>
          <p:cNvPr id="99" name="Straight Connector 82">
            <a:extLst>
              <a:ext uri="{FF2B5EF4-FFF2-40B4-BE49-F238E27FC236}">
                <a16:creationId xmlns:a16="http://schemas.microsoft.com/office/drawing/2014/main" id="{89A4DE2D-25D7-482F-AC49-08084F64EB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27787" y="2187711"/>
            <a:ext cx="155624" cy="160486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cxnSp>
        <p:nvCxnSpPr>
          <p:cNvPr id="103" name="Straight Connector 85">
            <a:extLst>
              <a:ext uri="{FF2B5EF4-FFF2-40B4-BE49-F238E27FC236}">
                <a16:creationId xmlns:a16="http://schemas.microsoft.com/office/drawing/2014/main" id="{1FCEBC97-F7BF-4508-B0E3-72949771D5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65712" y="3016204"/>
            <a:ext cx="172625" cy="152256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sp>
        <p:nvSpPr>
          <p:cNvPr id="104" name="TextBox 89">
            <a:extLst>
              <a:ext uri="{FF2B5EF4-FFF2-40B4-BE49-F238E27FC236}">
                <a16:creationId xmlns:a16="http://schemas.microsoft.com/office/drawing/2014/main" id="{5FBF9F9E-2A30-4A4B-BE73-0DC8348B0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58" y="1149351"/>
            <a:ext cx="405408" cy="3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90">
            <a:extLst>
              <a:ext uri="{FF2B5EF4-FFF2-40B4-BE49-F238E27FC236}">
                <a16:creationId xmlns:a16="http://schemas.microsoft.com/office/drawing/2014/main" id="{A3CB1ECE-B839-434F-B2C1-62A1653F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331" y="1918862"/>
            <a:ext cx="405408" cy="3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91">
            <a:extLst>
              <a:ext uri="{FF2B5EF4-FFF2-40B4-BE49-F238E27FC236}">
                <a16:creationId xmlns:a16="http://schemas.microsoft.com/office/drawing/2014/main" id="{EC996EE3-CF1D-49C4-99C8-4FF23B7F8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665" y="2803244"/>
            <a:ext cx="405408" cy="3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1n</a:t>
            </a: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92">
            <a:extLst>
              <a:ext uri="{FF2B5EF4-FFF2-40B4-BE49-F238E27FC236}">
                <a16:creationId xmlns:a16="http://schemas.microsoft.com/office/drawing/2014/main" id="{6E18B084-5089-4CDA-A871-CAC0AD0ED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227" y="1981959"/>
            <a:ext cx="406716" cy="31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93">
            <a:extLst>
              <a:ext uri="{FF2B5EF4-FFF2-40B4-BE49-F238E27FC236}">
                <a16:creationId xmlns:a16="http://schemas.microsoft.com/office/drawing/2014/main" id="{B492BB19-D062-41CA-B8A6-7A127CF9C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3795" y="2785762"/>
            <a:ext cx="377944" cy="3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en-US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94">
            <a:extLst>
              <a:ext uri="{FF2B5EF4-FFF2-40B4-BE49-F238E27FC236}">
                <a16:creationId xmlns:a16="http://schemas.microsoft.com/office/drawing/2014/main" id="{56903CD8-81AE-48BA-85C2-CDFA106E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484" y="1212162"/>
            <a:ext cx="396253" cy="3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5" name="Object 2">
            <a:extLst>
              <a:ext uri="{FF2B5EF4-FFF2-40B4-BE49-F238E27FC236}">
                <a16:creationId xmlns:a16="http://schemas.microsoft.com/office/drawing/2014/main" id="{FCF7537E-9904-43C5-8EFB-2E466FF86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0081" y="2286000"/>
          <a:ext cx="2873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91" name="Equation" r:id="rId24" imgW="190440" imgH="241200" progId="Equation.DSMT4">
                  <p:embed/>
                </p:oleObj>
              </mc:Choice>
              <mc:Fallback>
                <p:oleObj name="Equation" r:id="rId24" imgW="190440" imgH="241200" progId="Equation.DSMT4">
                  <p:embed/>
                  <p:pic>
                    <p:nvPicPr>
                      <p:cNvPr id="115" name="Object 2">
                        <a:extLst>
                          <a:ext uri="{FF2B5EF4-FFF2-40B4-BE49-F238E27FC236}">
                            <a16:creationId xmlns:a16="http://schemas.microsoft.com/office/drawing/2014/main" id="{FCF7537E-9904-43C5-8EFB-2E466FF86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0081" y="2286000"/>
                        <a:ext cx="2873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2">
            <a:extLst>
              <a:ext uri="{FF2B5EF4-FFF2-40B4-BE49-F238E27FC236}">
                <a16:creationId xmlns:a16="http://schemas.microsoft.com/office/drawing/2014/main" id="{2AA43289-1C9F-4671-86A2-E7187B592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0895" y="3049307"/>
          <a:ext cx="2873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92" name="Equation" r:id="rId26" imgW="190440" imgH="241200" progId="Equation.DSMT4">
                  <p:embed/>
                </p:oleObj>
              </mc:Choice>
              <mc:Fallback>
                <p:oleObj name="Equation" r:id="rId26" imgW="190440" imgH="241200" progId="Equation.DSMT4">
                  <p:embed/>
                  <p:pic>
                    <p:nvPicPr>
                      <p:cNvPr id="116" name="Object 2">
                        <a:extLst>
                          <a:ext uri="{FF2B5EF4-FFF2-40B4-BE49-F238E27FC236}">
                            <a16:creationId xmlns:a16="http://schemas.microsoft.com/office/drawing/2014/main" id="{2AA43289-1C9F-4671-86A2-E7187B592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0895" y="3049307"/>
                        <a:ext cx="2873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2">
            <a:extLst>
              <a:ext uri="{FF2B5EF4-FFF2-40B4-BE49-F238E27FC236}">
                <a16:creationId xmlns:a16="http://schemas.microsoft.com/office/drawing/2014/main" id="{F2FDAA1D-1721-43DD-94D0-91F4E0A2F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9501" y="2297313"/>
          <a:ext cx="2682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93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117" name="Object 2">
                        <a:extLst>
                          <a:ext uri="{FF2B5EF4-FFF2-40B4-BE49-F238E27FC236}">
                            <a16:creationId xmlns:a16="http://schemas.microsoft.com/office/drawing/2014/main" id="{F2FDAA1D-1721-43DD-94D0-91F4E0A2F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9501" y="2297313"/>
                        <a:ext cx="26828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2">
            <a:extLst>
              <a:ext uri="{FF2B5EF4-FFF2-40B4-BE49-F238E27FC236}">
                <a16:creationId xmlns:a16="http://schemas.microsoft.com/office/drawing/2014/main" id="{0BD2C57D-5ADC-4CE8-A51F-06F9A78CA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8555" y="1403809"/>
          <a:ext cx="2682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94" name="Equation" r:id="rId30" imgW="177480" imgH="241200" progId="Equation.DSMT4">
                  <p:embed/>
                </p:oleObj>
              </mc:Choice>
              <mc:Fallback>
                <p:oleObj name="Equation" r:id="rId30" imgW="177480" imgH="241200" progId="Equation.DSMT4">
                  <p:embed/>
                  <p:pic>
                    <p:nvPicPr>
                      <p:cNvPr id="118" name="Object 2">
                        <a:extLst>
                          <a:ext uri="{FF2B5EF4-FFF2-40B4-BE49-F238E27FC236}">
                            <a16:creationId xmlns:a16="http://schemas.microsoft.com/office/drawing/2014/main" id="{0BD2C57D-5ADC-4CE8-A51F-06F9A78CA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555" y="1403809"/>
                        <a:ext cx="26828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BD4DC90-A182-4E92-A724-B305427193E7}"/>
              </a:ext>
            </a:extLst>
          </p:cNvPr>
          <p:cNvSpPr/>
          <p:nvPr/>
        </p:nvSpPr>
        <p:spPr>
          <a:xfrm>
            <a:off x="4830388" y="2261781"/>
            <a:ext cx="618717" cy="252389"/>
          </a:xfrm>
          <a:prstGeom prst="rightArrow">
            <a:avLst/>
          </a:prstGeom>
          <a:solidFill>
            <a:srgbClr val="00B050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2" name="Object 2">
            <a:extLst>
              <a:ext uri="{FF2B5EF4-FFF2-40B4-BE49-F238E27FC236}">
                <a16:creationId xmlns:a16="http://schemas.microsoft.com/office/drawing/2014/main" id="{F89530DD-C583-4C6C-960A-F9E8237AE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7680" y="3265458"/>
          <a:ext cx="2682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95" name="Equation" r:id="rId32" imgW="177480" imgH="241200" progId="Equation.DSMT4">
                  <p:embed/>
                </p:oleObj>
              </mc:Choice>
              <mc:Fallback>
                <p:oleObj name="Equation" r:id="rId32" imgW="177480" imgH="241200" progId="Equation.DSMT4">
                  <p:embed/>
                  <p:pic>
                    <p:nvPicPr>
                      <p:cNvPr id="122" name="Object 2">
                        <a:extLst>
                          <a:ext uri="{FF2B5EF4-FFF2-40B4-BE49-F238E27FC236}">
                            <a16:creationId xmlns:a16="http://schemas.microsoft.com/office/drawing/2014/main" id="{F89530DD-C583-4C6C-960A-F9E8237AE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680" y="3265458"/>
                        <a:ext cx="26828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5">
            <a:extLst>
              <a:ext uri="{FF2B5EF4-FFF2-40B4-BE49-F238E27FC236}">
                <a16:creationId xmlns:a16="http://schemas.microsoft.com/office/drawing/2014/main" id="{747D9746-0503-4BF7-8792-6453213692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634294"/>
              </p:ext>
            </p:extLst>
          </p:nvPr>
        </p:nvGraphicFramePr>
        <p:xfrm>
          <a:off x="4874872" y="5515729"/>
          <a:ext cx="4008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96" name="Equation" r:id="rId34" imgW="2298600" imgH="469800" progId="Equation.DSMT4">
                  <p:embed/>
                </p:oleObj>
              </mc:Choice>
              <mc:Fallback>
                <p:oleObj name="Equation" r:id="rId34" imgW="2298600" imgH="469800" progId="Equation.DSMT4">
                  <p:embed/>
                  <p:pic>
                    <p:nvPicPr>
                      <p:cNvPr id="97" name="Object 5">
                        <a:extLst>
                          <a:ext uri="{FF2B5EF4-FFF2-40B4-BE49-F238E27FC236}">
                            <a16:creationId xmlns:a16="http://schemas.microsoft.com/office/drawing/2014/main" id="{747D9746-0503-4BF7-8792-645321369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872" y="5515729"/>
                        <a:ext cx="4008438" cy="8191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00003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4">
            <a:extLst>
              <a:ext uri="{FF2B5EF4-FFF2-40B4-BE49-F238E27FC236}">
                <a16:creationId xmlns:a16="http://schemas.microsoft.com/office/drawing/2014/main" id="{6807E359-C3A8-4CDA-B9ED-54EF4D933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470919"/>
              </p:ext>
            </p:extLst>
          </p:nvPr>
        </p:nvGraphicFramePr>
        <p:xfrm>
          <a:off x="4990867" y="3883648"/>
          <a:ext cx="3014010" cy="146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97" name="Equation" r:id="rId36" imgW="1752480" imgH="850680" progId="Equation.DSMT4">
                  <p:embed/>
                </p:oleObj>
              </mc:Choice>
              <mc:Fallback>
                <p:oleObj name="Equation" r:id="rId36" imgW="1752480" imgH="850680" progId="Equation.DSMT4">
                  <p:embed/>
                  <p:pic>
                    <p:nvPicPr>
                      <p:cNvPr id="123" name="Object 4">
                        <a:extLst>
                          <a:ext uri="{FF2B5EF4-FFF2-40B4-BE49-F238E27FC236}">
                            <a16:creationId xmlns:a16="http://schemas.microsoft.com/office/drawing/2014/main" id="{6807E359-C3A8-4CDA-B9ED-54EF4D933B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867" y="3883648"/>
                        <a:ext cx="3014010" cy="146341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00003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Text Box 4">
            <a:extLst>
              <a:ext uri="{FF2B5EF4-FFF2-40B4-BE49-F238E27FC236}">
                <a16:creationId xmlns:a16="http://schemas.microsoft.com/office/drawing/2014/main" id="{AB59B426-083D-4EDD-B909-2EC4050ED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157" y="709497"/>
            <a:ext cx="4247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 for the 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52E11-D149-485A-B89D-794925E8B758}"/>
              </a:ext>
            </a:extLst>
          </p:cNvPr>
          <p:cNvSpPr txBox="1"/>
          <p:nvPr/>
        </p:nvSpPr>
        <p:spPr>
          <a:xfrm>
            <a:off x="8135899" y="44306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4408311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333399"/>
      </a:dk1>
      <a:lt1>
        <a:srgbClr val="FFFF66"/>
      </a:lt1>
      <a:dk2>
        <a:srgbClr val="000099"/>
      </a:dk2>
      <a:lt2>
        <a:srgbClr val="99FF33"/>
      </a:lt2>
      <a:accent1>
        <a:srgbClr val="00CC99"/>
      </a:accent1>
      <a:accent2>
        <a:srgbClr val="FF33CC"/>
      </a:accent2>
      <a:accent3>
        <a:srgbClr val="AAAACA"/>
      </a:accent3>
      <a:accent4>
        <a:srgbClr val="DADA56"/>
      </a:accent4>
      <a:accent5>
        <a:srgbClr val="AAE2CA"/>
      </a:accent5>
      <a:accent6>
        <a:srgbClr val="E72DB9"/>
      </a:accent6>
      <a:hlink>
        <a:srgbClr val="CCCCFF"/>
      </a:hlink>
      <a:folHlink>
        <a:srgbClr val="B2B2B2"/>
      </a:folHlink>
    </a:clrScheme>
    <a:fontScheme name="Presentation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sm" len="sm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8">
        <a:dk1>
          <a:srgbClr val="FFFF66"/>
        </a:dk1>
        <a:lt1>
          <a:srgbClr val="FFFFFF"/>
        </a:lt1>
        <a:dk2>
          <a:srgbClr val="99FF33"/>
        </a:dk2>
        <a:lt2>
          <a:srgbClr val="333399"/>
        </a:lt2>
        <a:accent1>
          <a:srgbClr val="00CC99"/>
        </a:accent1>
        <a:accent2>
          <a:srgbClr val="FF33CC"/>
        </a:accent2>
        <a:accent3>
          <a:srgbClr val="FFFFFF"/>
        </a:accent3>
        <a:accent4>
          <a:srgbClr val="DADA56"/>
        </a:accent4>
        <a:accent5>
          <a:srgbClr val="AAE2CA"/>
        </a:accent5>
        <a:accent6>
          <a:srgbClr val="E7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5">
              <a:lumMod val="50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26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43321</TotalTime>
  <Words>2074</Words>
  <Application>Microsoft Office PowerPoint</Application>
  <PresentationFormat>On-screen Show (4:3)</PresentationFormat>
  <Paragraphs>575</Paragraphs>
  <Slides>39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宋体</vt:lpstr>
      <vt:lpstr>Arial</vt:lpstr>
      <vt:lpstr>Arial Narrow</vt:lpstr>
      <vt:lpstr>Calibri</vt:lpstr>
      <vt:lpstr>Cambria Math</vt:lpstr>
      <vt:lpstr>Symbol</vt:lpstr>
      <vt:lpstr>Times New Roman</vt:lpstr>
      <vt:lpstr>Verdana</vt:lpstr>
      <vt:lpstr>Presentation1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Modeling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Biomorphic Systems</dc:title>
  <dc:creator>Ali Minai</dc:creator>
  <cp:lastModifiedBy>Ali Minai</cp:lastModifiedBy>
  <cp:revision>476</cp:revision>
  <dcterms:created xsi:type="dcterms:W3CDTF">2001-12-20T03:37:59Z</dcterms:created>
  <dcterms:modified xsi:type="dcterms:W3CDTF">2022-10-11T04:39:47Z</dcterms:modified>
</cp:coreProperties>
</file>