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23"/>
  </p:notesMasterIdLst>
  <p:sldIdLst>
    <p:sldId id="506" r:id="rId3"/>
    <p:sldId id="994" r:id="rId4"/>
    <p:sldId id="980" r:id="rId5"/>
    <p:sldId id="981" r:id="rId6"/>
    <p:sldId id="982" r:id="rId7"/>
    <p:sldId id="983" r:id="rId8"/>
    <p:sldId id="984" r:id="rId9"/>
    <p:sldId id="985" r:id="rId10"/>
    <p:sldId id="986" r:id="rId11"/>
    <p:sldId id="987" r:id="rId12"/>
    <p:sldId id="625" r:id="rId13"/>
    <p:sldId id="626" r:id="rId14"/>
    <p:sldId id="627" r:id="rId15"/>
    <p:sldId id="628" r:id="rId16"/>
    <p:sldId id="629" r:id="rId17"/>
    <p:sldId id="988" r:id="rId18"/>
    <p:sldId id="989" r:id="rId19"/>
    <p:sldId id="990" r:id="rId20"/>
    <p:sldId id="992" r:id="rId21"/>
    <p:sldId id="99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00"/>
    <a:srgbClr val="660033"/>
    <a:srgbClr val="FF33CC"/>
    <a:srgbClr val="99FFCC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111" d="100"/>
          <a:sy n="111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8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EA321-5C96-4370-B85E-6F0CB97506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EA321-5C96-4370-B85E-6F0CB97506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EA321-5C96-4370-B85E-6F0CB97506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noising-autoencoders-explained-dbb82467fc2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subroutine.com/sub-subroutine/2015/7/15/how-neural-net-autoencoders-can-automatically-abstract-visual-features-from-handwri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7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Autoencoders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356035" y="615329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246" y="2517307"/>
            <a:ext cx="774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Coding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hidden layer features to be more diverse by allowing each hidden neuron to be active only for a small fraction of data points.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0926" y="1143000"/>
            <a:ext cx="736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Penalty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better generalization by keeping the weights smaller.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22363" y="1592263"/>
          <a:ext cx="50101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8" name="Equation" r:id="rId3" imgW="3301920" imgH="444240" progId="Equation.DSMT4">
                  <p:embed/>
                </p:oleObj>
              </mc:Choice>
              <mc:Fallback>
                <p:oleObj name="Equation" r:id="rId3" imgW="330192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592263"/>
                        <a:ext cx="50101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96302"/>
              </p:ext>
            </p:extLst>
          </p:nvPr>
        </p:nvGraphicFramePr>
        <p:xfrm>
          <a:off x="1008664" y="4069728"/>
          <a:ext cx="3750202" cy="68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9" name="Equation" r:id="rId5" imgW="2425680" imgH="444240" progId="Equation.DSMT4">
                  <p:embed/>
                </p:oleObj>
              </mc:Choice>
              <mc:Fallback>
                <p:oleObj name="Equation" r:id="rId5" imgW="2425680" imgH="4442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64" y="4069728"/>
                        <a:ext cx="3750202" cy="685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472898"/>
              </p:ext>
            </p:extLst>
          </p:nvPr>
        </p:nvGraphicFramePr>
        <p:xfrm>
          <a:off x="1057275" y="3295650"/>
          <a:ext cx="1771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90" name="Equation" r:id="rId7" imgW="1206360" imgH="431640" progId="Equation.DSMT4">
                  <p:embed/>
                </p:oleObj>
              </mc:Choice>
              <mc:Fallback>
                <p:oleObj name="Equation" r:id="rId7" imgW="1206360" imgH="43164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295650"/>
                        <a:ext cx="1771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63273" y="342681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activity of hidden neuron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all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1774" y="4163080"/>
            <a:ext cx="34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 of activity from desired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472159" y="4189790"/>
          <a:ext cx="2317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91" name="Equation" r:id="rId9" imgW="139680" imgH="190440" progId="Equation.3">
                  <p:embed/>
                </p:oleObj>
              </mc:Choice>
              <mc:Fallback>
                <p:oleObj name="Equation" r:id="rId9" imgW="139680" imgH="1904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159" y="4189790"/>
                        <a:ext cx="2317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13419" y="495740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with sparseness constraint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6216073" y="2175859"/>
            <a:ext cx="52070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1095" y="1961573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Penalty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2182" y="1588655"/>
            <a:ext cx="2613891" cy="72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195B6-BB65-4AF9-9D71-E5EFD2211BD5}"/>
              </a:ext>
            </a:extLst>
          </p:cNvPr>
          <p:cNvSpPr txBox="1"/>
          <p:nvPr/>
        </p:nvSpPr>
        <p:spPr>
          <a:xfrm>
            <a:off x="6365235" y="153657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layers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529F15F-CC9F-4374-AE7C-B2FB72529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4960938"/>
          <a:ext cx="33385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92" name="Equation" r:id="rId11" imgW="2019240" imgH="368280" progId="Equation.DSMT4">
                  <p:embed/>
                </p:oleObj>
              </mc:Choice>
              <mc:Fallback>
                <p:oleObj name="Equation" r:id="rId11" imgW="2019240" imgH="3682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9529F15F-CC9F-4374-AE7C-B2FB7252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960938"/>
                        <a:ext cx="33385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D9088AF-7135-46C3-B079-84D0FD9D421F}"/>
              </a:ext>
            </a:extLst>
          </p:cNvPr>
          <p:cNvSpPr txBox="1"/>
          <p:nvPr/>
        </p:nvSpPr>
        <p:spPr>
          <a:xfrm>
            <a:off x="979025" y="5774814"/>
            <a:ext cx="692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hidden layer features to be more diverse by disrupting co-adaptation</a:t>
            </a:r>
          </a:p>
        </p:txBody>
      </p:sp>
    </p:spTree>
    <p:extLst>
      <p:ext uri="{BB962C8B-B14F-4D97-AF65-F5344CB8AC3E}">
        <p14:creationId xmlns:p14="http://schemas.microsoft.com/office/powerpoint/2010/main" val="374579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975" y="1454084"/>
            <a:ext cx="736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Penalty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better generalization by keeping the weights smaller.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39709"/>
              </p:ext>
            </p:extLst>
          </p:nvPr>
        </p:nvGraphicFramePr>
        <p:xfrm>
          <a:off x="858412" y="1903347"/>
          <a:ext cx="50101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0" name="Equation" r:id="rId3" imgW="3301920" imgH="444240" progId="Equation.DSMT4">
                  <p:embed/>
                </p:oleObj>
              </mc:Choice>
              <mc:Fallback>
                <p:oleObj name="Equation" r:id="rId3" imgW="330192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412" y="1903347"/>
                        <a:ext cx="50101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952122" y="2486943"/>
            <a:ext cx="52070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7144" y="2272657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Penalty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38231" y="1899739"/>
            <a:ext cx="2613891" cy="72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195B6-BB65-4AF9-9D71-E5EFD2211BD5}"/>
              </a:ext>
            </a:extLst>
          </p:cNvPr>
          <p:cNvSpPr txBox="1"/>
          <p:nvPr/>
        </p:nvSpPr>
        <p:spPr>
          <a:xfrm>
            <a:off x="6101284" y="184766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layers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7F9A2-6031-4C39-AAB2-1DD72AA9757B}"/>
              </a:ext>
            </a:extLst>
          </p:cNvPr>
          <p:cNvSpPr txBox="1"/>
          <p:nvPr/>
        </p:nvSpPr>
        <p:spPr>
          <a:xfrm>
            <a:off x="551561" y="2936184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a small change in the calculation of the gradient function: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66AE481-37A9-4956-8438-B73A1BFB6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82900"/>
              </p:ext>
            </p:extLst>
          </p:nvPr>
        </p:nvGraphicFramePr>
        <p:xfrm>
          <a:off x="1406911" y="3426423"/>
          <a:ext cx="1676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1" name="Equation" r:id="rId5" imgW="1117440" imgH="469800" progId="Equation.DSMT4">
                  <p:embed/>
                </p:oleObj>
              </mc:Choice>
              <mc:Fallback>
                <p:oleObj name="Equation" r:id="rId5" imgW="1117440" imgH="4698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66AE481-37A9-4956-8438-B73A1BFB6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911" y="3426423"/>
                        <a:ext cx="1676400" cy="7048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51B427-9480-4D4D-A57A-69014099088A}"/>
              </a:ext>
            </a:extLst>
          </p:cNvPr>
          <p:cNvSpPr txBox="1"/>
          <p:nvPr/>
        </p:nvSpPr>
        <p:spPr>
          <a:xfrm>
            <a:off x="656975" y="4465712"/>
            <a:ext cx="70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 is set to a very small value like 0.001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755" y="842665"/>
            <a:ext cx="774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Coding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hidden layer features to be more diverse by allowing each hidden neuron to have only limited average activity.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33173" y="2395086"/>
          <a:ext cx="3750202" cy="68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1" name="Equation" r:id="rId3" imgW="2425680" imgH="444240" progId="Equation.DSMT4">
                  <p:embed/>
                </p:oleObj>
              </mc:Choice>
              <mc:Fallback>
                <p:oleObj name="Equation" r:id="rId3" imgW="2425680" imgH="4442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73" y="2395086"/>
                        <a:ext cx="3750202" cy="685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23906"/>
              </p:ext>
            </p:extLst>
          </p:nvPr>
        </p:nvGraphicFramePr>
        <p:xfrm>
          <a:off x="881063" y="1620838"/>
          <a:ext cx="17716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2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620838"/>
                        <a:ext cx="17716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87782" y="1752171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activity of hidden neuron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all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6283" y="2488438"/>
            <a:ext cx="34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 of activity from desired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296668" y="2515148"/>
          <a:ext cx="2317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3" name="Equation" r:id="rId7" imgW="139680" imgH="190440" progId="Equation.3">
                  <p:embed/>
                </p:oleObj>
              </mc:Choice>
              <mc:Fallback>
                <p:oleObj name="Equation" r:id="rId7" imgW="139680" imgH="1904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668" y="2515148"/>
                        <a:ext cx="2317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37928" y="328276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with sparseness constraint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59A2-CF57-4EA0-AA51-6E31E22490FE}"/>
              </a:ext>
            </a:extLst>
          </p:cNvPr>
          <p:cNvSpPr txBox="1"/>
          <p:nvPr/>
        </p:nvSpPr>
        <p:spPr>
          <a:xfrm>
            <a:off x="770238" y="4101857"/>
            <a:ext cx="555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how this affects the gradient calculation, note that: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AB007BA-8840-455E-8489-13F81C4F8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4648200"/>
          <a:ext cx="609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4" name="Equation" r:id="rId9" imgW="4063680" imgH="1218960" progId="Equation.DSMT4">
                  <p:embed/>
                </p:oleObj>
              </mc:Choice>
              <mc:Fallback>
                <p:oleObj name="Equation" r:id="rId9" imgW="4063680" imgH="12189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AB007BA-8840-455E-8489-13F81C4F8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648200"/>
                        <a:ext cx="60960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895BE00-6DD4-40FE-A679-CA014DFE5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173" y="3221097"/>
          <a:ext cx="33385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5" name="Equation" r:id="rId11" imgW="2019240" imgH="368280" progId="Equation.DSMT4">
                  <p:embed/>
                </p:oleObj>
              </mc:Choice>
              <mc:Fallback>
                <p:oleObj name="Equation" r:id="rId11" imgW="2019240" imgH="3682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895BE00-6DD4-40FE-A679-CA014DFE5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73" y="3221097"/>
                        <a:ext cx="33385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23E64C-8B64-4C2A-90A5-423F999FB757}"/>
              </a:ext>
            </a:extLst>
          </p:cNvPr>
          <p:cNvSpPr txBox="1"/>
          <p:nvPr/>
        </p:nvSpPr>
        <p:spPr>
          <a:xfrm>
            <a:off x="6834025" y="4681617"/>
            <a:ext cx="196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only the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 is affected by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20C9C7C9-F6E4-49F0-B499-518AB689128A}"/>
              </a:ext>
            </a:extLst>
          </p:cNvPr>
          <p:cNvSpPr txBox="1"/>
          <p:nvPr/>
        </p:nvSpPr>
        <p:spPr>
          <a:xfrm rot="16200000">
            <a:off x="6601946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357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1283" y="311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1283" y="311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1283" y="311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283" y="311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AB007BA-8840-455E-8489-13F81C4F8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21250"/>
              </p:ext>
            </p:extLst>
          </p:nvPr>
        </p:nvGraphicFramePr>
        <p:xfrm>
          <a:off x="1206355" y="627948"/>
          <a:ext cx="7310871" cy="326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0" name="Equation" r:id="rId3" imgW="4787640" imgH="2387520" progId="Equation.DSMT4">
                  <p:embed/>
                </p:oleObj>
              </mc:Choice>
              <mc:Fallback>
                <p:oleObj name="Equation" r:id="rId3" imgW="4787640" imgH="23875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AB007BA-8840-455E-8489-13F81C4F8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5" y="627948"/>
                        <a:ext cx="7310871" cy="3269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635243-CCB9-4526-B921-B5C9A957A0E8}"/>
              </a:ext>
            </a:extLst>
          </p:cNvPr>
          <p:cNvSpPr txBox="1"/>
          <p:nvPr/>
        </p:nvSpPr>
        <p:spPr>
          <a:xfrm>
            <a:off x="626773" y="921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542-0FA5-46EF-9946-E7E4D8F7C353}"/>
              </a:ext>
            </a:extLst>
          </p:cNvPr>
          <p:cNvSpPr txBox="1"/>
          <p:nvPr/>
        </p:nvSpPr>
        <p:spPr>
          <a:xfrm>
            <a:off x="3896447" y="325812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6F891F6-DE11-48B1-B6A9-05B6AAF70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34685"/>
              </p:ext>
            </p:extLst>
          </p:nvPr>
        </p:nvGraphicFramePr>
        <p:xfrm>
          <a:off x="1447800" y="4191000"/>
          <a:ext cx="4202502" cy="256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1" name="Equation" r:id="rId5" imgW="2705040" imgH="1930320" progId="Equation.DSMT4">
                  <p:embed/>
                </p:oleObj>
              </mc:Choice>
              <mc:Fallback>
                <p:oleObj name="Equation" r:id="rId5" imgW="2705040" imgH="19303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6F891F6-DE11-48B1-B6A9-05B6AAF70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4202502" cy="2567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89059E0-E30F-4682-B425-30CD2CD7C957}"/>
              </a:ext>
            </a:extLst>
          </p:cNvPr>
          <p:cNvSpPr txBox="1"/>
          <p:nvPr/>
        </p:nvSpPr>
        <p:spPr>
          <a:xfrm>
            <a:off x="76521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24F50-2E2C-4802-9696-26ED57A34315}"/>
              </a:ext>
            </a:extLst>
          </p:cNvPr>
          <p:cNvSpPr txBox="1"/>
          <p:nvPr/>
        </p:nvSpPr>
        <p:spPr>
          <a:xfrm>
            <a:off x="752386" y="61860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E767D-2C57-466D-8382-F3F993313507}"/>
              </a:ext>
            </a:extLst>
          </p:cNvPr>
          <p:cNvSpPr txBox="1"/>
          <p:nvPr/>
        </p:nvSpPr>
        <p:spPr>
          <a:xfrm>
            <a:off x="5946919" y="5040743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3DA21-3DF8-49CE-AA3F-081C5EE5B597}"/>
              </a:ext>
            </a:extLst>
          </p:cNvPr>
          <p:cNvSpPr txBox="1"/>
          <p:nvPr/>
        </p:nvSpPr>
        <p:spPr>
          <a:xfrm>
            <a:off x="2861973" y="627841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C0F1006-5517-46F0-8811-B3590F13FC7B}"/>
              </a:ext>
            </a:extLst>
          </p:cNvPr>
          <p:cNvSpPr txBox="1"/>
          <p:nvPr/>
        </p:nvSpPr>
        <p:spPr>
          <a:xfrm rot="16200000">
            <a:off x="6601946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97D266C-B891-4E25-9D87-520F1B960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24178"/>
              </p:ext>
            </p:extLst>
          </p:nvPr>
        </p:nvGraphicFramePr>
        <p:xfrm>
          <a:off x="4962614" y="6015069"/>
          <a:ext cx="34290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2" name="Equation" r:id="rId7" imgW="2286000" imgH="253800" progId="Equation.DSMT4">
                  <p:embed/>
                </p:oleObj>
              </mc:Choice>
              <mc:Fallback>
                <p:oleObj name="Equation" r:id="rId7" imgW="2286000" imgH="2538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6F891F6-DE11-48B1-B6A9-05B6AAF70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614" y="6015069"/>
                        <a:ext cx="3429000" cy="338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1697B-FE8C-4E9C-9B6F-DAA80BE1935D}"/>
              </a:ext>
            </a:extLst>
          </p:cNvPr>
          <p:cNvCxnSpPr>
            <a:cxnSpLocks/>
          </p:cNvCxnSpPr>
          <p:nvPr/>
        </p:nvCxnSpPr>
        <p:spPr>
          <a:xfrm flipH="1" flipV="1">
            <a:off x="4350417" y="5615796"/>
            <a:ext cx="579580" cy="54529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866A357-E654-48FC-9CEF-17BE15C5E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73750"/>
              </p:ext>
            </p:extLst>
          </p:nvPr>
        </p:nvGraphicFramePr>
        <p:xfrm>
          <a:off x="5831086" y="3500242"/>
          <a:ext cx="919813" cy="71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3" name="Equation" r:id="rId9" imgW="571320" imgH="444240" progId="Equation.DSMT4">
                  <p:embed/>
                </p:oleObj>
              </mc:Choice>
              <mc:Fallback>
                <p:oleObj name="Equation" r:id="rId9" imgW="57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1086" y="3500242"/>
                        <a:ext cx="919813" cy="71541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24231140-ECEE-4AAD-A20D-EA51A9C27487}"/>
              </a:ext>
            </a:extLst>
          </p:cNvPr>
          <p:cNvSpPr/>
          <p:nvPr/>
        </p:nvSpPr>
        <p:spPr>
          <a:xfrm rot="16200000">
            <a:off x="3522579" y="2649833"/>
            <a:ext cx="189781" cy="804879"/>
          </a:xfrm>
          <a:prstGeom prst="leftBrace">
            <a:avLst>
              <a:gd name="adj1" fmla="val 24462"/>
              <a:gd name="adj2" fmla="val 50000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B2AFA-4060-4D5F-8571-9A1376A90DEC}"/>
              </a:ext>
            </a:extLst>
          </p:cNvPr>
          <p:cNvCxnSpPr>
            <a:cxnSpLocks/>
          </p:cNvCxnSpPr>
          <p:nvPr/>
        </p:nvCxnSpPr>
        <p:spPr>
          <a:xfrm>
            <a:off x="4019909" y="3114718"/>
            <a:ext cx="1811177" cy="71541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8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132F20D-68A4-4EAA-B151-7B479E00F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4820" y="913100"/>
          <a:ext cx="38671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2" name="Equation" r:id="rId3" imgW="2577960" imgH="1117440" progId="Equation.DSMT4">
                  <p:embed/>
                </p:oleObj>
              </mc:Choice>
              <mc:Fallback>
                <p:oleObj name="Equation" r:id="rId3" imgW="2577960" imgH="11174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132F20D-68A4-4EAA-B151-7B479E00F1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820" y="913100"/>
                        <a:ext cx="38671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FE6439-5E0C-4C4E-A147-7E3CE0B76B82}"/>
              </a:ext>
            </a:extLst>
          </p:cNvPr>
          <p:cNvSpPr txBox="1"/>
          <p:nvPr/>
        </p:nvSpPr>
        <p:spPr>
          <a:xfrm>
            <a:off x="1365542" y="2966797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basic backpropagation, we had: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93D96-8607-4E49-A56A-47D7649B5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693" y="2894133"/>
          <a:ext cx="27384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3" name="Equation" r:id="rId5" imgW="1790640" imgH="469800" progId="Equation.DSMT4">
                  <p:embed/>
                </p:oleObj>
              </mc:Choice>
              <mc:Fallback>
                <p:oleObj name="Equation" r:id="rId5" imgW="1790640" imgH="469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3E93D96-8607-4E49-A56A-47D7649B5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93" y="2894133"/>
                        <a:ext cx="273843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FC8623-4084-41C5-A084-5D9E9C5E1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71396"/>
              </p:ext>
            </p:extLst>
          </p:nvPr>
        </p:nvGraphicFramePr>
        <p:xfrm>
          <a:off x="7484043" y="3887908"/>
          <a:ext cx="301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4" name="Equation" r:id="rId7" imgW="177480" imgH="253800" progId="Equation.DSMT4">
                  <p:embed/>
                </p:oleObj>
              </mc:Choice>
              <mc:Fallback>
                <p:oleObj name="Equation" r:id="rId7" imgW="17748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FC8623-4084-41C5-A084-5D9E9C5E1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043" y="3887908"/>
                        <a:ext cx="3016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089806FC-6C98-463B-B49A-CBDE6F9556CE}"/>
              </a:ext>
            </a:extLst>
          </p:cNvPr>
          <p:cNvSpPr/>
          <p:nvPr/>
        </p:nvSpPr>
        <p:spPr>
          <a:xfrm rot="16200000">
            <a:off x="7497613" y="2925522"/>
            <a:ext cx="235528" cy="1607129"/>
          </a:xfrm>
          <a:prstGeom prst="leftBrace">
            <a:avLst>
              <a:gd name="adj1" fmla="val 37500"/>
              <a:gd name="adj2" fmla="val 52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B376-77CD-476F-A7B1-E63FBE4B5FE3}"/>
              </a:ext>
            </a:extLst>
          </p:cNvPr>
          <p:cNvSpPr txBox="1"/>
          <p:nvPr/>
        </p:nvSpPr>
        <p:spPr>
          <a:xfrm>
            <a:off x="1365542" y="457045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have: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E72B01-BB50-41CA-9DF5-7E8554A1F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638" y="4537634"/>
          <a:ext cx="5497512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5" name="Equation" r:id="rId9" imgW="3593880" imgH="1143000" progId="Equation.DSMT4">
                  <p:embed/>
                </p:oleObj>
              </mc:Choice>
              <mc:Fallback>
                <p:oleObj name="Equation" r:id="rId9" imgW="3593880" imgH="1143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7E72B01-BB50-41CA-9DF5-7E8554A1F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638" y="4537634"/>
                        <a:ext cx="5497512" cy="174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3A7D5DF7-A35F-4B8A-9AE5-7FFA7D53C454}"/>
              </a:ext>
            </a:extLst>
          </p:cNvPr>
          <p:cNvSpPr/>
          <p:nvPr/>
        </p:nvSpPr>
        <p:spPr>
          <a:xfrm rot="16200000">
            <a:off x="5277235" y="4798581"/>
            <a:ext cx="262390" cy="3196859"/>
          </a:xfrm>
          <a:prstGeom prst="leftBrace">
            <a:avLst>
              <a:gd name="adj1" fmla="val 37500"/>
              <a:gd name="adj2" fmla="val 52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0EFD430-40DB-4C71-84D9-62FBC24A3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85977"/>
              </p:ext>
            </p:extLst>
          </p:nvPr>
        </p:nvGraphicFramePr>
        <p:xfrm>
          <a:off x="5652068" y="6431516"/>
          <a:ext cx="301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6" name="Equation" r:id="rId11" imgW="177480" imgH="253800" progId="Equation.DSMT4">
                  <p:embed/>
                </p:oleObj>
              </mc:Choice>
              <mc:Fallback>
                <p:oleObj name="Equation" r:id="rId11" imgW="17748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0EFD430-40DB-4C71-84D9-62FBC24A3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68" y="6431516"/>
                        <a:ext cx="3016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E3CA0F9-B281-4E93-8A1E-07562D0F7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095233"/>
              </p:ext>
            </p:extLst>
          </p:nvPr>
        </p:nvGraphicFramePr>
        <p:xfrm>
          <a:off x="7977040" y="5660804"/>
          <a:ext cx="6413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07" name="Equation" r:id="rId13" imgW="419040" imgH="393480" progId="Equation.DSMT4">
                  <p:embed/>
                </p:oleObj>
              </mc:Choice>
              <mc:Fallback>
                <p:oleObj name="Equation" r:id="rId13" imgW="419040" imgH="393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E3CA0F9-B281-4E93-8A1E-07562D0F7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040" y="5660804"/>
                        <a:ext cx="6413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8709F1-080F-45B5-AD17-99E6344020BD}"/>
              </a:ext>
            </a:extLst>
          </p:cNvPr>
          <p:cNvSpPr txBox="1"/>
          <p:nvPr/>
        </p:nvSpPr>
        <p:spPr>
          <a:xfrm>
            <a:off x="533400" y="9131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(2) and (3) give: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1C9285A0-6373-4808-9CF2-219A7278A8B3}"/>
              </a:ext>
            </a:extLst>
          </p:cNvPr>
          <p:cNvSpPr txBox="1"/>
          <p:nvPr/>
        </p:nvSpPr>
        <p:spPr>
          <a:xfrm rot="16200000">
            <a:off x="6601946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A29D6E6-CB6A-44FB-85BD-22E5C2B157F6}"/>
              </a:ext>
            </a:extLst>
          </p:cNvPr>
          <p:cNvSpPr/>
          <p:nvPr/>
        </p:nvSpPr>
        <p:spPr>
          <a:xfrm rot="16200000" flipH="1">
            <a:off x="4661266" y="3535192"/>
            <a:ext cx="228682" cy="1752926"/>
          </a:xfrm>
          <a:prstGeom prst="leftBrace">
            <a:avLst>
              <a:gd name="adj1" fmla="val 24462"/>
              <a:gd name="adj2" fmla="val 50000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E5DDA-8DC1-4795-B05F-2CF3EFF3F423}"/>
              </a:ext>
            </a:extLst>
          </p:cNvPr>
          <p:cNvSpPr txBox="1"/>
          <p:nvPr/>
        </p:nvSpPr>
        <p:spPr>
          <a:xfrm>
            <a:off x="3847093" y="3706719"/>
            <a:ext cx="193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first term of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72891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58C77E-EAE2-45C6-B716-4F65E6BA83EE}"/>
              </a:ext>
            </a:extLst>
          </p:cNvPr>
          <p:cNvSpPr/>
          <p:nvPr/>
        </p:nvSpPr>
        <p:spPr>
          <a:xfrm>
            <a:off x="812800" y="2079870"/>
            <a:ext cx="5816600" cy="912257"/>
          </a:xfrm>
          <a:prstGeom prst="rect">
            <a:avLst/>
          </a:prstGeom>
          <a:solidFill>
            <a:srgbClr val="66FFFF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7E5AB2F-BD8D-4F83-AB43-FC35EFF23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0842" y="1246433"/>
          <a:ext cx="511016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90" name="Equation" r:id="rId3" imgW="3314520" imgH="1091880" progId="Equation.DSMT4">
                  <p:embed/>
                </p:oleObj>
              </mc:Choice>
              <mc:Fallback>
                <p:oleObj name="Equation" r:id="rId3" imgW="3314520" imgH="10918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7E5AB2F-BD8D-4F83-AB43-FC35EFF23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842" y="1246433"/>
                        <a:ext cx="5110162" cy="166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34F30A-84A3-48DB-AA98-03A8F8ABF2EE}"/>
              </a:ext>
            </a:extLst>
          </p:cNvPr>
          <p:cNvSpPr txBox="1"/>
          <p:nvPr/>
        </p:nvSpPr>
        <p:spPr>
          <a:xfrm>
            <a:off x="812800" y="68794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as before: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7913-0C95-4969-A6BA-C99B0BBB49B3}"/>
              </a:ext>
            </a:extLst>
          </p:cNvPr>
          <p:cNvSpPr txBox="1"/>
          <p:nvPr/>
        </p:nvSpPr>
        <p:spPr>
          <a:xfrm>
            <a:off x="812800" y="318106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87D6DD-9DA1-4D4D-845F-67DCF03D9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3549650"/>
          <a:ext cx="28209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91" name="Equation" r:id="rId5" imgW="1828800" imgH="507960" progId="Equation.DSMT4">
                  <p:embed/>
                </p:oleObj>
              </mc:Choice>
              <mc:Fallback>
                <p:oleObj name="Equation" r:id="rId5" imgW="182880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187D6DD-9DA1-4D4D-845F-67DCF03D9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549650"/>
                        <a:ext cx="2820988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BCAACB-B2D2-4D56-8A5E-1E2BE0D74D5C}"/>
              </a:ext>
            </a:extLst>
          </p:cNvPr>
          <p:cNvCxnSpPr/>
          <p:nvPr/>
        </p:nvCxnSpPr>
        <p:spPr>
          <a:xfrm>
            <a:off x="4248727" y="3937751"/>
            <a:ext cx="5818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606CB0-A934-4084-ADA7-5434533F2ADA}"/>
              </a:ext>
            </a:extLst>
          </p:cNvPr>
          <p:cNvSpPr txBox="1"/>
          <p:nvPr/>
        </p:nvSpPr>
        <p:spPr>
          <a:xfrm>
            <a:off x="4866791" y="37253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42B1BF-54D0-461A-B017-79F1DB3F5524}"/>
              </a:ext>
            </a:extLst>
          </p:cNvPr>
          <p:cNvCxnSpPr/>
          <p:nvPr/>
        </p:nvCxnSpPr>
        <p:spPr>
          <a:xfrm>
            <a:off x="4248727" y="5036878"/>
            <a:ext cx="5818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8C439-BFDA-45C6-970F-C2CED6EE0715}"/>
              </a:ext>
            </a:extLst>
          </p:cNvPr>
          <p:cNvSpPr txBox="1"/>
          <p:nvPr/>
        </p:nvSpPr>
        <p:spPr>
          <a:xfrm>
            <a:off x="4866791" y="4824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84D59-AB85-4775-8684-5D9F6BEB44FA}"/>
              </a:ext>
            </a:extLst>
          </p:cNvPr>
          <p:cNvSpPr txBox="1"/>
          <p:nvPr/>
        </p:nvSpPr>
        <p:spPr>
          <a:xfrm>
            <a:off x="993775" y="5892800"/>
            <a:ext cx="751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is set to a value in the range of 1-5, and    in the range of 0.01-0.05.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63BC349-2688-4768-B37C-25C86FA68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7959" y="5971619"/>
          <a:ext cx="19526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92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63BC349-2688-4768-B37C-25C86FA68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959" y="5971619"/>
                        <a:ext cx="195262" cy="290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5D164BD-C82C-4525-AA14-8885CBEE7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531" y="4658185"/>
          <a:ext cx="28209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93" name="Equation" r:id="rId9" imgW="1828800" imgH="507960" progId="Equation.DSMT4">
                  <p:embed/>
                </p:oleObj>
              </mc:Choice>
              <mc:Fallback>
                <p:oleObj name="Equation" r:id="rId9" imgW="1828800" imgH="5079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5D164BD-C82C-4525-AA14-8885CBEE7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31" y="4658185"/>
                        <a:ext cx="2820988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2">
            <a:extLst>
              <a:ext uri="{FF2B5EF4-FFF2-40B4-BE49-F238E27FC236}">
                <a16:creationId xmlns:a16="http://schemas.microsoft.com/office/drawing/2014/main" id="{3C8CA1E3-21CE-4D35-AB3F-0413B5EC05DB}"/>
              </a:ext>
            </a:extLst>
          </p:cNvPr>
          <p:cNvSpPr txBox="1"/>
          <p:nvPr/>
        </p:nvSpPr>
        <p:spPr>
          <a:xfrm rot="16200000">
            <a:off x="6601946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9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279131" y="3880621"/>
            <a:ext cx="6706660" cy="2876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68590" y="1236806"/>
            <a:ext cx="3549236" cy="2514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4659" y="1199124"/>
            <a:ext cx="4461177" cy="255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59014" y="628768"/>
            <a:ext cx="4817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Multi-Stage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8"/>
          <p:cNvSpPr txBox="1">
            <a:spLocks noChangeArrowheads="1"/>
          </p:cNvSpPr>
          <p:nvPr/>
        </p:nvSpPr>
        <p:spPr bwMode="auto">
          <a:xfrm>
            <a:off x="945822" y="124864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8"/>
          <p:cNvSpPr txBox="1">
            <a:spLocks noChangeArrowheads="1"/>
          </p:cNvSpPr>
          <p:nvPr/>
        </p:nvSpPr>
        <p:spPr bwMode="auto">
          <a:xfrm>
            <a:off x="939300" y="2898745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25329" y="145870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34603" y="3186137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4296160" y="119912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4305435" y="291861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733" y="1310613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2757" y="1313442"/>
            <a:ext cx="612572" cy="201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178029" y="21707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5652" y="1648698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68663" y="210910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98102" y="2092399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154008" y="21994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122164" y="2087986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621255" y="21004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970983" y="21042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38178" y="1858712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752744" y="21269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323834" y="2087986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5400000">
            <a:off x="794498" y="21707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56106" y="1611281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56416" y="1611280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68"/>
          <p:cNvSpPr txBox="1">
            <a:spLocks noChangeArrowheads="1"/>
          </p:cNvSpPr>
          <p:nvPr/>
        </p:nvSpPr>
        <p:spPr bwMode="auto">
          <a:xfrm>
            <a:off x="1706734" y="4111396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68"/>
          <p:cNvSpPr txBox="1">
            <a:spLocks noChangeArrowheads="1"/>
          </p:cNvSpPr>
          <p:nvPr/>
        </p:nvSpPr>
        <p:spPr bwMode="auto">
          <a:xfrm>
            <a:off x="1692628" y="5757191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062303" y="4255093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71577" y="598252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7433134" y="3995513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68"/>
          <p:cNvSpPr txBox="1">
            <a:spLocks noChangeArrowheads="1"/>
          </p:cNvSpPr>
          <p:nvPr/>
        </p:nvSpPr>
        <p:spPr bwMode="auto">
          <a:xfrm>
            <a:off x="7442409" y="5715001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85645" y="4173361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49731" y="4109830"/>
            <a:ext cx="612572" cy="201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5400000">
            <a:off x="6315003" y="49671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36564" y="4511446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5905637" y="490549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2259014" y="4955147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5400000">
            <a:off x="2914920" y="50621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555410" y="50335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509720" y="493403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358539" y="49503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25734" y="4704758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140300" y="49730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4711390" y="493403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43972" y="4457326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939669" y="330775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39933" y="32965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61108" y="6324599"/>
            <a:ext cx="642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Network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with some further end-to-end BP training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29124" y="642873"/>
            <a:ext cx="49437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Deep Classifier</a:t>
            </a:r>
          </a:p>
        </p:txBody>
      </p:sp>
      <p:sp>
        <p:nvSpPr>
          <p:cNvPr id="3" name="TextBox 68"/>
          <p:cNvSpPr txBox="1">
            <a:spLocks noChangeArrowheads="1"/>
          </p:cNvSpPr>
          <p:nvPr/>
        </p:nvSpPr>
        <p:spPr bwMode="auto">
          <a:xfrm>
            <a:off x="1683734" y="1966079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8"/>
          <p:cNvSpPr txBox="1">
            <a:spLocks noChangeArrowheads="1"/>
          </p:cNvSpPr>
          <p:nvPr/>
        </p:nvSpPr>
        <p:spPr bwMode="auto">
          <a:xfrm>
            <a:off x="1669628" y="3611874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94710" y="257175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710" y="3501004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8"/>
          <p:cNvSpPr txBox="1">
            <a:spLocks noChangeArrowheads="1"/>
          </p:cNvSpPr>
          <p:nvPr/>
        </p:nvSpPr>
        <p:spPr bwMode="auto">
          <a:xfrm>
            <a:off x="6665541" y="23121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6665542" y="3233480"/>
            <a:ext cx="47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2645" y="2028044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81593" y="2383810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29124" y="2871795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859949" y="29345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1532410" y="2888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479830" y="285068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259150" y="28361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844" y="2621406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110410" y="28896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681500" y="285068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082" y="2373974"/>
            <a:ext cx="1080628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2849397" y="132615"/>
            <a:ext cx="527125" cy="3387662"/>
          </a:xfrm>
          <a:prstGeom prst="leftBrace">
            <a:avLst>
              <a:gd name="adj1" fmla="val 21545"/>
              <a:gd name="adj2" fmla="val 5080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032962" y="2651694"/>
            <a:ext cx="479673" cy="2671533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40859" y="114300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Pre-trained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7030" y="4202649"/>
            <a:ext cx="30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Trained as a simple classifier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3826021" y="2516952"/>
            <a:ext cx="479673" cy="5199368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3747" y="539319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Fine-tuned as a deep network with back-propagation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569" y="5941512"/>
            <a:ext cx="800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could be a layer of neurons (LMS), a multi-layer network, a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etc.</a:t>
            </a:r>
          </a:p>
        </p:txBody>
      </p:sp>
    </p:spTree>
    <p:extLst>
      <p:ext uri="{BB962C8B-B14F-4D97-AF65-F5344CB8AC3E}">
        <p14:creationId xmlns:p14="http://schemas.microsoft.com/office/powerpoint/2010/main" val="376082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7" name="Text Box 4"/>
          <p:cNvSpPr txBox="1">
            <a:spLocks noChangeArrowheads="1"/>
          </p:cNvSpPr>
          <p:nvPr/>
        </p:nvSpPr>
        <p:spPr bwMode="auto">
          <a:xfrm>
            <a:off x="3357368" y="631902"/>
            <a:ext cx="3237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 Autoencoder</a:t>
            </a:r>
          </a:p>
        </p:txBody>
      </p:sp>
      <p:sp>
        <p:nvSpPr>
          <p:cNvPr id="844829" name="TextBox 68"/>
          <p:cNvSpPr txBox="1">
            <a:spLocks noChangeArrowheads="1"/>
          </p:cNvSpPr>
          <p:nvPr/>
        </p:nvSpPr>
        <p:spPr bwMode="auto">
          <a:xfrm>
            <a:off x="1919727" y="1286393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657340" y="2400005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7340" y="2894511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7340" y="436096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19746" y="1367988"/>
            <a:ext cx="381000" cy="4208413"/>
            <a:chOff x="2286000" y="1149790"/>
            <a:chExt cx="381000" cy="4208413"/>
          </a:xfrm>
        </p:grpSpPr>
        <p:sp>
          <p:nvSpPr>
            <p:cNvPr id="2" name="Oval 1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4847840" y="3348153"/>
            <a:ext cx="0" cy="93574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958893" y="1367988"/>
            <a:ext cx="381000" cy="4208413"/>
            <a:chOff x="2286000" y="1149790"/>
            <a:chExt cx="381000" cy="4208413"/>
          </a:xfrm>
        </p:grpSpPr>
        <p:sp>
          <p:nvSpPr>
            <p:cNvPr id="83" name="Oval 82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2" idx="6"/>
            <a:endCxn id="64" idx="2"/>
          </p:cNvCxnSpPr>
          <p:nvPr/>
        </p:nvCxnSpPr>
        <p:spPr>
          <a:xfrm>
            <a:off x="2700746" y="1558885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6"/>
            <a:endCxn id="65" idx="2"/>
          </p:cNvCxnSpPr>
          <p:nvPr/>
        </p:nvCxnSpPr>
        <p:spPr>
          <a:xfrm>
            <a:off x="2700746" y="1558885"/>
            <a:ext cx="1956594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  <a:endCxn id="71" idx="2"/>
          </p:cNvCxnSpPr>
          <p:nvPr/>
        </p:nvCxnSpPr>
        <p:spPr>
          <a:xfrm>
            <a:off x="2700746" y="1558885"/>
            <a:ext cx="1956594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3" idx="6"/>
            <a:endCxn id="64" idx="2"/>
          </p:cNvCxnSpPr>
          <p:nvPr/>
        </p:nvCxnSpPr>
        <p:spPr>
          <a:xfrm>
            <a:off x="2700746" y="2053391"/>
            <a:ext cx="1956594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3" idx="6"/>
            <a:endCxn id="65" idx="2"/>
          </p:cNvCxnSpPr>
          <p:nvPr/>
        </p:nvCxnSpPr>
        <p:spPr>
          <a:xfrm>
            <a:off x="2700746" y="2053391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6"/>
            <a:endCxn id="71" idx="2"/>
          </p:cNvCxnSpPr>
          <p:nvPr/>
        </p:nvCxnSpPr>
        <p:spPr>
          <a:xfrm>
            <a:off x="2700746" y="2053391"/>
            <a:ext cx="1956594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4" idx="6"/>
            <a:endCxn id="64" idx="2"/>
          </p:cNvCxnSpPr>
          <p:nvPr/>
        </p:nvCxnSpPr>
        <p:spPr>
          <a:xfrm>
            <a:off x="2700746" y="2541940"/>
            <a:ext cx="1956594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4" idx="6"/>
            <a:endCxn id="65" idx="2"/>
          </p:cNvCxnSpPr>
          <p:nvPr/>
        </p:nvCxnSpPr>
        <p:spPr>
          <a:xfrm>
            <a:off x="2700746" y="2541940"/>
            <a:ext cx="1956594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71" idx="2"/>
          </p:cNvCxnSpPr>
          <p:nvPr/>
        </p:nvCxnSpPr>
        <p:spPr>
          <a:xfrm>
            <a:off x="2700746" y="2541940"/>
            <a:ext cx="1956594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5" idx="6"/>
            <a:endCxn id="64" idx="2"/>
          </p:cNvCxnSpPr>
          <p:nvPr/>
        </p:nvCxnSpPr>
        <p:spPr>
          <a:xfrm flipV="1">
            <a:off x="2700746" y="2590902"/>
            <a:ext cx="1956594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6"/>
            <a:endCxn id="65" idx="2"/>
          </p:cNvCxnSpPr>
          <p:nvPr/>
        </p:nvCxnSpPr>
        <p:spPr>
          <a:xfrm>
            <a:off x="2700746" y="3029703"/>
            <a:ext cx="1956594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5" idx="6"/>
            <a:endCxn id="71" idx="2"/>
          </p:cNvCxnSpPr>
          <p:nvPr/>
        </p:nvCxnSpPr>
        <p:spPr>
          <a:xfrm>
            <a:off x="2700746" y="3029703"/>
            <a:ext cx="1956594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6"/>
            <a:endCxn id="64" idx="2"/>
          </p:cNvCxnSpPr>
          <p:nvPr/>
        </p:nvCxnSpPr>
        <p:spPr>
          <a:xfrm flipV="1">
            <a:off x="2700746" y="2590902"/>
            <a:ext cx="1956594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6"/>
            <a:endCxn id="65" idx="2"/>
          </p:cNvCxnSpPr>
          <p:nvPr/>
        </p:nvCxnSpPr>
        <p:spPr>
          <a:xfrm flipV="1">
            <a:off x="2700746" y="3085408"/>
            <a:ext cx="1956594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9" idx="6"/>
            <a:endCxn id="71" idx="2"/>
          </p:cNvCxnSpPr>
          <p:nvPr/>
        </p:nvCxnSpPr>
        <p:spPr>
          <a:xfrm flipV="1">
            <a:off x="2700746" y="4551861"/>
            <a:ext cx="1956594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6"/>
            <a:endCxn id="64" idx="2"/>
          </p:cNvCxnSpPr>
          <p:nvPr/>
        </p:nvCxnSpPr>
        <p:spPr>
          <a:xfrm flipV="1">
            <a:off x="2700746" y="2590902"/>
            <a:ext cx="1956594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0" idx="6"/>
            <a:endCxn id="65" idx="2"/>
          </p:cNvCxnSpPr>
          <p:nvPr/>
        </p:nvCxnSpPr>
        <p:spPr>
          <a:xfrm flipV="1">
            <a:off x="2700746" y="3085408"/>
            <a:ext cx="1956594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6"/>
            <a:endCxn id="71" idx="2"/>
          </p:cNvCxnSpPr>
          <p:nvPr/>
        </p:nvCxnSpPr>
        <p:spPr>
          <a:xfrm flipV="1">
            <a:off x="2700746" y="4551861"/>
            <a:ext cx="1956594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0" name="Straight Connector 844799"/>
          <p:cNvCxnSpPr>
            <a:stCxn id="64" idx="6"/>
            <a:endCxn id="83" idx="2"/>
          </p:cNvCxnSpPr>
          <p:nvPr/>
        </p:nvCxnSpPr>
        <p:spPr>
          <a:xfrm flipV="1">
            <a:off x="5038340" y="1558885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5" name="Straight Connector 844804"/>
          <p:cNvCxnSpPr>
            <a:stCxn id="64" idx="6"/>
            <a:endCxn id="84" idx="2"/>
          </p:cNvCxnSpPr>
          <p:nvPr/>
        </p:nvCxnSpPr>
        <p:spPr>
          <a:xfrm flipV="1">
            <a:off x="5038340" y="2053391"/>
            <a:ext cx="1920553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6" name="Straight Connector 844825"/>
          <p:cNvCxnSpPr>
            <a:stCxn id="64" idx="6"/>
            <a:endCxn id="85" idx="2"/>
          </p:cNvCxnSpPr>
          <p:nvPr/>
        </p:nvCxnSpPr>
        <p:spPr>
          <a:xfrm flipV="1">
            <a:off x="5038340" y="2541940"/>
            <a:ext cx="1920553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8" name="Straight Connector 844827"/>
          <p:cNvCxnSpPr>
            <a:stCxn id="64" idx="6"/>
            <a:endCxn id="86" idx="2"/>
          </p:cNvCxnSpPr>
          <p:nvPr/>
        </p:nvCxnSpPr>
        <p:spPr>
          <a:xfrm>
            <a:off x="5038340" y="2590902"/>
            <a:ext cx="1920553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2" name="Straight Connector 844841"/>
          <p:cNvCxnSpPr>
            <a:stCxn id="64" idx="6"/>
            <a:endCxn id="87" idx="2"/>
          </p:cNvCxnSpPr>
          <p:nvPr/>
        </p:nvCxnSpPr>
        <p:spPr>
          <a:xfrm>
            <a:off x="5038340" y="2590902"/>
            <a:ext cx="1920553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4" name="Straight Connector 844843"/>
          <p:cNvCxnSpPr>
            <a:stCxn id="64" idx="6"/>
            <a:endCxn id="88" idx="2"/>
          </p:cNvCxnSpPr>
          <p:nvPr/>
        </p:nvCxnSpPr>
        <p:spPr>
          <a:xfrm>
            <a:off x="5038340" y="2590902"/>
            <a:ext cx="1920553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6" name="Straight Connector 844845"/>
          <p:cNvCxnSpPr>
            <a:stCxn id="65" idx="6"/>
            <a:endCxn id="83" idx="2"/>
          </p:cNvCxnSpPr>
          <p:nvPr/>
        </p:nvCxnSpPr>
        <p:spPr>
          <a:xfrm flipV="1">
            <a:off x="5038340" y="1558885"/>
            <a:ext cx="1920553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8" name="Straight Connector 844847"/>
          <p:cNvCxnSpPr>
            <a:stCxn id="65" idx="6"/>
            <a:endCxn id="84" idx="2"/>
          </p:cNvCxnSpPr>
          <p:nvPr/>
        </p:nvCxnSpPr>
        <p:spPr>
          <a:xfrm flipV="1">
            <a:off x="5038340" y="2053391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0" name="Straight Connector 844849"/>
          <p:cNvCxnSpPr>
            <a:stCxn id="65" idx="6"/>
            <a:endCxn id="85" idx="2"/>
          </p:cNvCxnSpPr>
          <p:nvPr/>
        </p:nvCxnSpPr>
        <p:spPr>
          <a:xfrm flipV="1">
            <a:off x="5038340" y="2541940"/>
            <a:ext cx="1920553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2" name="Straight Connector 844851"/>
          <p:cNvCxnSpPr>
            <a:stCxn id="65" idx="6"/>
            <a:endCxn id="86" idx="2"/>
          </p:cNvCxnSpPr>
          <p:nvPr/>
        </p:nvCxnSpPr>
        <p:spPr>
          <a:xfrm flipV="1">
            <a:off x="5038340" y="3029703"/>
            <a:ext cx="1920553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4" name="Straight Connector 844853"/>
          <p:cNvCxnSpPr>
            <a:stCxn id="65" idx="6"/>
            <a:endCxn id="87" idx="2"/>
          </p:cNvCxnSpPr>
          <p:nvPr/>
        </p:nvCxnSpPr>
        <p:spPr>
          <a:xfrm>
            <a:off x="5038340" y="3085408"/>
            <a:ext cx="1920553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6" name="Straight Connector 844855"/>
          <p:cNvCxnSpPr>
            <a:stCxn id="65" idx="6"/>
            <a:endCxn id="88" idx="2"/>
          </p:cNvCxnSpPr>
          <p:nvPr/>
        </p:nvCxnSpPr>
        <p:spPr>
          <a:xfrm>
            <a:off x="5038340" y="3085408"/>
            <a:ext cx="1920553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8" name="Straight Connector 844857"/>
          <p:cNvCxnSpPr>
            <a:stCxn id="71" idx="6"/>
            <a:endCxn id="83" idx="2"/>
          </p:cNvCxnSpPr>
          <p:nvPr/>
        </p:nvCxnSpPr>
        <p:spPr>
          <a:xfrm flipV="1">
            <a:off x="5038340" y="1558885"/>
            <a:ext cx="1920553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0" name="Straight Connector 844859"/>
          <p:cNvCxnSpPr>
            <a:stCxn id="71" idx="6"/>
            <a:endCxn id="84" idx="2"/>
          </p:cNvCxnSpPr>
          <p:nvPr/>
        </p:nvCxnSpPr>
        <p:spPr>
          <a:xfrm flipV="1">
            <a:off x="5038340" y="2053391"/>
            <a:ext cx="1920553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2" name="Straight Connector 844861"/>
          <p:cNvCxnSpPr>
            <a:stCxn id="71" idx="6"/>
            <a:endCxn id="85" idx="2"/>
          </p:cNvCxnSpPr>
          <p:nvPr/>
        </p:nvCxnSpPr>
        <p:spPr>
          <a:xfrm flipV="1">
            <a:off x="5038340" y="2541940"/>
            <a:ext cx="1920553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4" name="Straight Connector 844863"/>
          <p:cNvCxnSpPr>
            <a:stCxn id="71" idx="6"/>
            <a:endCxn id="86" idx="2"/>
          </p:cNvCxnSpPr>
          <p:nvPr/>
        </p:nvCxnSpPr>
        <p:spPr>
          <a:xfrm flipV="1">
            <a:off x="5038340" y="3029703"/>
            <a:ext cx="1920553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6" name="Straight Connector 844865"/>
          <p:cNvCxnSpPr>
            <a:stCxn id="71" idx="6"/>
            <a:endCxn id="87" idx="2"/>
          </p:cNvCxnSpPr>
          <p:nvPr/>
        </p:nvCxnSpPr>
        <p:spPr>
          <a:xfrm>
            <a:off x="5038340" y="4551861"/>
            <a:ext cx="1920553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8" name="Straight Connector 844867"/>
          <p:cNvCxnSpPr>
            <a:stCxn id="71" idx="6"/>
            <a:endCxn id="88" idx="2"/>
          </p:cNvCxnSpPr>
          <p:nvPr/>
        </p:nvCxnSpPr>
        <p:spPr>
          <a:xfrm>
            <a:off x="5038340" y="4551861"/>
            <a:ext cx="1920553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8"/>
          <p:cNvSpPr txBox="1">
            <a:spLocks noChangeArrowheads="1"/>
          </p:cNvSpPr>
          <p:nvPr/>
        </p:nvSpPr>
        <p:spPr bwMode="auto">
          <a:xfrm>
            <a:off x="1919726" y="176502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68"/>
          <p:cNvSpPr txBox="1">
            <a:spLocks noChangeArrowheads="1"/>
          </p:cNvSpPr>
          <p:nvPr/>
        </p:nvSpPr>
        <p:spPr bwMode="auto">
          <a:xfrm>
            <a:off x="1919726" y="228821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68"/>
          <p:cNvSpPr txBox="1">
            <a:spLocks noChangeArrowheads="1"/>
          </p:cNvSpPr>
          <p:nvPr/>
        </p:nvSpPr>
        <p:spPr bwMode="auto">
          <a:xfrm>
            <a:off x="1935571" y="278027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68"/>
          <p:cNvSpPr txBox="1">
            <a:spLocks noChangeArrowheads="1"/>
          </p:cNvSpPr>
          <p:nvPr/>
        </p:nvSpPr>
        <p:spPr bwMode="auto">
          <a:xfrm>
            <a:off x="1848761" y="4612215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68"/>
          <p:cNvSpPr txBox="1">
            <a:spLocks noChangeArrowheads="1"/>
          </p:cNvSpPr>
          <p:nvPr/>
        </p:nvSpPr>
        <p:spPr bwMode="auto">
          <a:xfrm>
            <a:off x="1919726" y="512681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4870" name="Straight Connector 844869"/>
          <p:cNvCxnSpPr>
            <a:stCxn id="83" idx="6"/>
          </p:cNvCxnSpPr>
          <p:nvPr/>
        </p:nvCxnSpPr>
        <p:spPr>
          <a:xfrm>
            <a:off x="7339893" y="155888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339892" y="2053391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355532" y="2554707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56083" y="3029703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39891" y="4894486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339891" y="5407249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68"/>
          <p:cNvSpPr txBox="1">
            <a:spLocks noChangeArrowheads="1"/>
          </p:cNvSpPr>
          <p:nvPr/>
        </p:nvSpPr>
        <p:spPr bwMode="auto">
          <a:xfrm>
            <a:off x="7710724" y="129930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68"/>
          <p:cNvSpPr txBox="1">
            <a:spLocks noChangeArrowheads="1"/>
          </p:cNvSpPr>
          <p:nvPr/>
        </p:nvSpPr>
        <p:spPr bwMode="auto">
          <a:xfrm>
            <a:off x="7710723" y="177794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68"/>
          <p:cNvSpPr txBox="1">
            <a:spLocks noChangeArrowheads="1"/>
          </p:cNvSpPr>
          <p:nvPr/>
        </p:nvSpPr>
        <p:spPr bwMode="auto">
          <a:xfrm>
            <a:off x="7710723" y="2301127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68"/>
          <p:cNvSpPr txBox="1">
            <a:spLocks noChangeArrowheads="1"/>
          </p:cNvSpPr>
          <p:nvPr/>
        </p:nvSpPr>
        <p:spPr bwMode="auto">
          <a:xfrm>
            <a:off x="7726568" y="2793182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68"/>
          <p:cNvSpPr txBox="1">
            <a:spLocks noChangeArrowheads="1"/>
          </p:cNvSpPr>
          <p:nvPr/>
        </p:nvSpPr>
        <p:spPr bwMode="auto">
          <a:xfrm>
            <a:off x="7639758" y="4625127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68"/>
          <p:cNvSpPr txBox="1">
            <a:spLocks noChangeArrowheads="1"/>
          </p:cNvSpPr>
          <p:nvPr/>
        </p:nvSpPr>
        <p:spPr bwMode="auto">
          <a:xfrm>
            <a:off x="7710723" y="5139725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5215346" y="523262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4874" name="Straight Connector 844873"/>
          <p:cNvCxnSpPr>
            <a:stCxn id="185" idx="6"/>
            <a:endCxn id="83" idx="2"/>
          </p:cNvCxnSpPr>
          <p:nvPr/>
        </p:nvCxnSpPr>
        <p:spPr>
          <a:xfrm flipV="1">
            <a:off x="5596346" y="1558885"/>
            <a:ext cx="1362547" cy="386463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6" name="Straight Connector 844875"/>
          <p:cNvCxnSpPr>
            <a:stCxn id="185" idx="6"/>
            <a:endCxn id="84" idx="2"/>
          </p:cNvCxnSpPr>
          <p:nvPr/>
        </p:nvCxnSpPr>
        <p:spPr>
          <a:xfrm flipV="1">
            <a:off x="5596346" y="2053391"/>
            <a:ext cx="1362547" cy="337013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8" name="Straight Connector 844877"/>
          <p:cNvCxnSpPr>
            <a:stCxn id="185" idx="6"/>
            <a:endCxn id="85" idx="2"/>
          </p:cNvCxnSpPr>
          <p:nvPr/>
        </p:nvCxnSpPr>
        <p:spPr>
          <a:xfrm flipV="1">
            <a:off x="5596346" y="2541940"/>
            <a:ext cx="1362547" cy="288158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0" name="Straight Connector 844879"/>
          <p:cNvCxnSpPr>
            <a:stCxn id="185" idx="6"/>
            <a:endCxn id="86" idx="2"/>
          </p:cNvCxnSpPr>
          <p:nvPr/>
        </p:nvCxnSpPr>
        <p:spPr>
          <a:xfrm flipV="1">
            <a:off x="5596346" y="3029703"/>
            <a:ext cx="1362547" cy="239381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2" name="Straight Connector 844881"/>
          <p:cNvCxnSpPr>
            <a:stCxn id="185" idx="6"/>
            <a:endCxn id="87" idx="2"/>
          </p:cNvCxnSpPr>
          <p:nvPr/>
        </p:nvCxnSpPr>
        <p:spPr>
          <a:xfrm flipV="1">
            <a:off x="5596346" y="4889225"/>
            <a:ext cx="1362547" cy="5342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4" name="Straight Connector 844883"/>
          <p:cNvCxnSpPr>
            <a:stCxn id="185" idx="6"/>
            <a:endCxn id="88" idx="2"/>
          </p:cNvCxnSpPr>
          <p:nvPr/>
        </p:nvCxnSpPr>
        <p:spPr>
          <a:xfrm flipV="1">
            <a:off x="5596346" y="5385504"/>
            <a:ext cx="1362547" cy="38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891" name="TextBox 844890"/>
          <p:cNvSpPr txBox="1"/>
          <p:nvPr/>
        </p:nvSpPr>
        <p:spPr>
          <a:xfrm>
            <a:off x="5215346" y="527885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844892" name="TextBox 844891"/>
          <p:cNvSpPr txBox="1"/>
          <p:nvPr/>
        </p:nvSpPr>
        <p:spPr>
          <a:xfrm>
            <a:off x="5108328" y="56539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298860" y="1553633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77633-1DC2-40EB-A0B0-DAC9B3C5F99F}"/>
              </a:ext>
            </a:extLst>
          </p:cNvPr>
          <p:cNvSpPr/>
          <p:nvPr/>
        </p:nvSpPr>
        <p:spPr>
          <a:xfrm>
            <a:off x="1919726" y="1367988"/>
            <a:ext cx="358681" cy="428595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7072A-4872-470F-81A3-FEA17C82FF8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099067" y="5653940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1A52B2-9DC3-45E7-8321-346088ED8300}"/>
              </a:ext>
            </a:extLst>
          </p:cNvPr>
          <p:cNvSpPr txBox="1"/>
          <p:nvPr/>
        </p:nvSpPr>
        <p:spPr>
          <a:xfrm>
            <a:off x="1696825" y="5969777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CCEC2-7C1E-4DDD-9EA7-FB62E3E0AD43}"/>
              </a:ext>
            </a:extLst>
          </p:cNvPr>
          <p:cNvSpPr txBox="1"/>
          <p:nvPr/>
        </p:nvSpPr>
        <p:spPr>
          <a:xfrm>
            <a:off x="7512458" y="559653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Noise</a:t>
            </a:r>
          </a:p>
        </p:txBody>
      </p:sp>
    </p:spTree>
    <p:extLst>
      <p:ext uri="{BB962C8B-B14F-4D97-AF65-F5344CB8AC3E}">
        <p14:creationId xmlns:p14="http://schemas.microsoft.com/office/powerpoint/2010/main" val="376185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0AB76-40CC-4139-A289-DAA2D0B0663B}"/>
              </a:ext>
            </a:extLst>
          </p:cNvPr>
          <p:cNvSpPr txBox="1"/>
          <p:nvPr/>
        </p:nvSpPr>
        <p:spPr>
          <a:xfrm>
            <a:off x="707010" y="1178350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Learning: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8DACE-747B-4E8A-B067-B727910F49A5}"/>
              </a:ext>
            </a:extLst>
          </p:cNvPr>
          <p:cNvSpPr txBox="1"/>
          <p:nvPr/>
        </p:nvSpPr>
        <p:spPr>
          <a:xfrm>
            <a:off x="946269" y="1657942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be used to clean up new noisy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F6D2E-DD94-477A-81EF-8BD1673B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52" y="2762250"/>
            <a:ext cx="4000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4BDC3E-1597-4FBF-92E2-1512E9EAE4B9}"/>
              </a:ext>
            </a:extLst>
          </p:cNvPr>
          <p:cNvSpPr/>
          <p:nvPr/>
        </p:nvSpPr>
        <p:spPr>
          <a:xfrm>
            <a:off x="1422681" y="4095750"/>
            <a:ext cx="5904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https://towardsdatascience.com/denoising-autoencoders-explained-dbb82467fc2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157D4-C2E5-41B6-992C-4BF4176B65B3}"/>
              </a:ext>
            </a:extLst>
          </p:cNvPr>
          <p:cNvSpPr txBox="1"/>
          <p:nvPr/>
        </p:nvSpPr>
        <p:spPr>
          <a:xfrm>
            <a:off x="894721" y="40957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7574E-1D11-446D-AE10-DB6D7E03DD1C}"/>
              </a:ext>
            </a:extLst>
          </p:cNvPr>
          <p:cNvSpPr txBox="1"/>
          <p:nvPr/>
        </p:nvSpPr>
        <p:spPr>
          <a:xfrm>
            <a:off x="2176825" y="2097065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AA3C2-716C-4AE1-A4FC-30061B6F7D66}"/>
              </a:ext>
            </a:extLst>
          </p:cNvPr>
          <p:cNvSpPr txBox="1"/>
          <p:nvPr/>
        </p:nvSpPr>
        <p:spPr>
          <a:xfrm>
            <a:off x="3614000" y="2090726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53B8E-B091-4FCD-8E56-F48606CA65FA}"/>
              </a:ext>
            </a:extLst>
          </p:cNvPr>
          <p:cNvSpPr txBox="1"/>
          <p:nvPr/>
        </p:nvSpPr>
        <p:spPr>
          <a:xfrm>
            <a:off x="4875141" y="209706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Output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F12B5-6C1F-488B-84C7-68CFF215DF1A}"/>
              </a:ext>
            </a:extLst>
          </p:cNvPr>
          <p:cNvSpPr txBox="1"/>
          <p:nvPr/>
        </p:nvSpPr>
        <p:spPr>
          <a:xfrm>
            <a:off x="899476" y="4900404"/>
            <a:ext cx="690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layer neurons can be used as robust features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6104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8270994-A16B-4251-B661-D17D4D3B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115" y="687743"/>
            <a:ext cx="4197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Good Representations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3AB08-FCD2-4C41-9A90-3D1CF767F311}"/>
              </a:ext>
            </a:extLst>
          </p:cNvPr>
          <p:cNvSpPr txBox="1"/>
          <p:nvPr/>
        </p:nvSpPr>
        <p:spPr>
          <a:xfrm>
            <a:off x="882697" y="3860698"/>
            <a:ext cx="80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approach to solving a difficult ML problem (e.g., classification):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04283-73D0-4C68-ABF1-0577F8BD9215}"/>
              </a:ext>
            </a:extLst>
          </p:cNvPr>
          <p:cNvCxnSpPr>
            <a:cxnSpLocks/>
          </p:cNvCxnSpPr>
          <p:nvPr/>
        </p:nvCxnSpPr>
        <p:spPr>
          <a:xfrm>
            <a:off x="740004" y="3186260"/>
            <a:ext cx="200319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741FA-DFEF-4331-90E7-C01D9B37F9E5}"/>
              </a:ext>
            </a:extLst>
          </p:cNvPr>
          <p:cNvCxnSpPr/>
          <p:nvPr/>
        </p:nvCxnSpPr>
        <p:spPr>
          <a:xfrm flipV="1">
            <a:off x="740004" y="1545996"/>
            <a:ext cx="0" cy="164026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1F0AFA-ED22-4EF7-B9CD-99C5F8DA9E2A}"/>
              </a:ext>
            </a:extLst>
          </p:cNvPr>
          <p:cNvCxnSpPr>
            <a:cxnSpLocks/>
          </p:cNvCxnSpPr>
          <p:nvPr/>
        </p:nvCxnSpPr>
        <p:spPr>
          <a:xfrm>
            <a:off x="3681167" y="3176834"/>
            <a:ext cx="200319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DC55F-530F-41DF-BD4C-F98DDACFE70F}"/>
              </a:ext>
            </a:extLst>
          </p:cNvPr>
          <p:cNvCxnSpPr/>
          <p:nvPr/>
        </p:nvCxnSpPr>
        <p:spPr>
          <a:xfrm flipV="1">
            <a:off x="3681167" y="1536570"/>
            <a:ext cx="0" cy="1640264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FACA8-E053-4804-8F76-50F91AC5F1A2}"/>
              </a:ext>
            </a:extLst>
          </p:cNvPr>
          <p:cNvCxnSpPr/>
          <p:nvPr/>
        </p:nvCxnSpPr>
        <p:spPr>
          <a:xfrm>
            <a:off x="2912882" y="2318994"/>
            <a:ext cx="584462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4B6643-B616-46E4-9D45-FFA1F98E4AA5}"/>
              </a:ext>
            </a:extLst>
          </p:cNvPr>
          <p:cNvCxnSpPr/>
          <p:nvPr/>
        </p:nvCxnSpPr>
        <p:spPr>
          <a:xfrm>
            <a:off x="5938886" y="2300141"/>
            <a:ext cx="584462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B8B5B4C-1DCD-492D-A88B-DCBC9DD449C7}"/>
              </a:ext>
            </a:extLst>
          </p:cNvPr>
          <p:cNvSpPr/>
          <p:nvPr/>
        </p:nvSpPr>
        <p:spPr>
          <a:xfrm>
            <a:off x="7192589" y="1734532"/>
            <a:ext cx="207442" cy="21681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667A5E-A819-4592-B57E-A47688179766}"/>
              </a:ext>
            </a:extLst>
          </p:cNvPr>
          <p:cNvSpPr/>
          <p:nvPr/>
        </p:nvSpPr>
        <p:spPr>
          <a:xfrm>
            <a:off x="8012757" y="2318994"/>
            <a:ext cx="207442" cy="21681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AD1B32-0958-455E-B7E0-B480FFDBDA95}"/>
              </a:ext>
            </a:extLst>
          </p:cNvPr>
          <p:cNvSpPr/>
          <p:nvPr/>
        </p:nvSpPr>
        <p:spPr>
          <a:xfrm>
            <a:off x="7107721" y="2639507"/>
            <a:ext cx="207442" cy="2168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079A1-C09D-4536-935A-717E72C6EE9A}"/>
              </a:ext>
            </a:extLst>
          </p:cNvPr>
          <p:cNvSpPr/>
          <p:nvPr/>
        </p:nvSpPr>
        <p:spPr>
          <a:xfrm>
            <a:off x="6730738" y="1536570"/>
            <a:ext cx="1743959" cy="164968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C300B-A315-4CB1-BBE0-9DBDFF0821C2}"/>
              </a:ext>
            </a:extLst>
          </p:cNvPr>
          <p:cNvSpPr txBox="1"/>
          <p:nvPr/>
        </p:nvSpPr>
        <p:spPr>
          <a:xfrm>
            <a:off x="1027522" y="3193410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hard</a:t>
            </a:r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representation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7245E-D424-4758-8382-8564A796A3EC}"/>
              </a:ext>
            </a:extLst>
          </p:cNvPr>
          <p:cNvSpPr txBox="1"/>
          <p:nvPr/>
        </p:nvSpPr>
        <p:spPr>
          <a:xfrm>
            <a:off x="3955169" y="3204958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easier</a:t>
            </a:r>
          </a:p>
          <a:p>
            <a:pPr algn="ctr"/>
            <a:r>
              <a:rPr lang="en-US" sz="1600" dirty="0">
                <a:cs typeface="Times New Roman" panose="02020603050405020304" pitchFamily="18" charset="0"/>
              </a:rPr>
              <a:t>representation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C3CCE-068E-4FDA-8761-FC21E98E427A}"/>
              </a:ext>
            </a:extLst>
          </p:cNvPr>
          <p:cNvSpPr txBox="1"/>
          <p:nvPr/>
        </p:nvSpPr>
        <p:spPr>
          <a:xfrm>
            <a:off x="7127268" y="325209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solution!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C8882-2E56-4165-84E3-3CA81B6210D0}"/>
              </a:ext>
            </a:extLst>
          </p:cNvPr>
          <p:cNvSpPr txBox="1"/>
          <p:nvPr/>
        </p:nvSpPr>
        <p:spPr>
          <a:xfrm>
            <a:off x="849703" y="4447766"/>
            <a:ext cx="445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find the new representation space?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5C898-2F3F-4699-9CA6-E424DF6BEE50}"/>
              </a:ext>
            </a:extLst>
          </p:cNvPr>
          <p:cNvSpPr txBox="1"/>
          <p:nvPr/>
        </p:nvSpPr>
        <p:spPr>
          <a:xfrm>
            <a:off x="772997" y="4869413"/>
            <a:ext cx="7682845" cy="1631216"/>
          </a:xfrm>
          <a:prstGeom prst="rect">
            <a:avLst/>
          </a:prstGeom>
          <a:solidFill>
            <a:srgbClr val="00FF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Use multi-layer NN on the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problem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let BP+ discover a good internal representation for the output layer.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Option 2: Force a multi-layer NN to solve an easier </a:t>
            </a:r>
            <a:r>
              <a:rPr lang="en-US" b="1" i="1" u="sng" dirty="0">
                <a:cs typeface="Times New Roman" panose="02020603050405020304" pitchFamily="18" charset="0"/>
              </a:rPr>
              <a:t>pretext problem</a:t>
            </a:r>
            <a:r>
              <a:rPr lang="en-US" dirty="0">
                <a:cs typeface="Times New Roman" panose="02020603050405020304" pitchFamily="18" charset="0"/>
              </a:rPr>
              <a:t>, forcing it to generate a good internal representation, then use this representation for the target problem.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86B4D-2F7B-4353-A3B0-14EAD98153AC}"/>
              </a:ext>
            </a:extLst>
          </p:cNvPr>
          <p:cNvCxnSpPr/>
          <p:nvPr/>
        </p:nvCxnSpPr>
        <p:spPr>
          <a:xfrm>
            <a:off x="2677212" y="6353666"/>
            <a:ext cx="904974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919B8-B933-4D4C-8A46-82469F3F7D6F}"/>
              </a:ext>
            </a:extLst>
          </p:cNvPr>
          <p:cNvSpPr txBox="1"/>
          <p:nvPr/>
        </p:nvSpPr>
        <p:spPr>
          <a:xfrm>
            <a:off x="3568505" y="61101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FCEB7-BEBE-4D4D-A619-41B9ECB95847}"/>
              </a:ext>
            </a:extLst>
          </p:cNvPr>
          <p:cNvSpPr/>
          <p:nvPr/>
        </p:nvSpPr>
        <p:spPr>
          <a:xfrm>
            <a:off x="207390" y="1262737"/>
            <a:ext cx="8735225" cy="303806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C8B98F-5FCD-4051-8507-E4DB3E7173F8}"/>
              </a:ext>
            </a:extLst>
          </p:cNvPr>
          <p:cNvGrpSpPr/>
          <p:nvPr/>
        </p:nvGrpSpPr>
        <p:grpSpPr>
          <a:xfrm>
            <a:off x="936401" y="1655451"/>
            <a:ext cx="1533893" cy="1374999"/>
            <a:chOff x="1124489" y="1664292"/>
            <a:chExt cx="1317963" cy="115594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BDA51A-0720-43E5-92B0-88872C6507A6}"/>
                </a:ext>
              </a:extLst>
            </p:cNvPr>
            <p:cNvSpPr/>
            <p:nvPr/>
          </p:nvSpPr>
          <p:spPr>
            <a:xfrm>
              <a:off x="1234003" y="1664292"/>
              <a:ext cx="1104754" cy="1155940"/>
            </a:xfrm>
            <a:custGeom>
              <a:avLst/>
              <a:gdLst>
                <a:gd name="connsiteX0" fmla="*/ 345629 w 1104754"/>
                <a:gd name="connsiteY0" fmla="*/ 439947 h 1155940"/>
                <a:gd name="connsiteX1" fmla="*/ 354256 w 1104754"/>
                <a:gd name="connsiteY1" fmla="*/ 370936 h 1155940"/>
                <a:gd name="connsiteX2" fmla="*/ 380135 w 1104754"/>
                <a:gd name="connsiteY2" fmla="*/ 284672 h 1155940"/>
                <a:gd name="connsiteX3" fmla="*/ 388761 w 1104754"/>
                <a:gd name="connsiteY3" fmla="*/ 258793 h 1155940"/>
                <a:gd name="connsiteX4" fmla="*/ 406014 w 1104754"/>
                <a:gd name="connsiteY4" fmla="*/ 232913 h 1155940"/>
                <a:gd name="connsiteX5" fmla="*/ 423267 w 1104754"/>
                <a:gd name="connsiteY5" fmla="*/ 181155 h 1155940"/>
                <a:gd name="connsiteX6" fmla="*/ 440520 w 1104754"/>
                <a:gd name="connsiteY6" fmla="*/ 155276 h 1155940"/>
                <a:gd name="connsiteX7" fmla="*/ 466399 w 1104754"/>
                <a:gd name="connsiteY7" fmla="*/ 120770 h 1155940"/>
                <a:gd name="connsiteX8" fmla="*/ 544037 w 1104754"/>
                <a:gd name="connsiteY8" fmla="*/ 51759 h 1155940"/>
                <a:gd name="connsiteX9" fmla="*/ 578542 w 1104754"/>
                <a:gd name="connsiteY9" fmla="*/ 34506 h 1155940"/>
                <a:gd name="connsiteX10" fmla="*/ 630301 w 1104754"/>
                <a:gd name="connsiteY10" fmla="*/ 0 h 1155940"/>
                <a:gd name="connsiteX11" fmla="*/ 673433 w 1104754"/>
                <a:gd name="connsiteY11" fmla="*/ 8627 h 1155940"/>
                <a:gd name="connsiteX12" fmla="*/ 664806 w 1104754"/>
                <a:gd name="connsiteY12" fmla="*/ 146649 h 1155940"/>
                <a:gd name="connsiteX13" fmla="*/ 647554 w 1104754"/>
                <a:gd name="connsiteY13" fmla="*/ 215661 h 1155940"/>
                <a:gd name="connsiteX14" fmla="*/ 630301 w 1104754"/>
                <a:gd name="connsiteY14" fmla="*/ 241540 h 1155940"/>
                <a:gd name="connsiteX15" fmla="*/ 621674 w 1104754"/>
                <a:gd name="connsiteY15" fmla="*/ 267419 h 1155940"/>
                <a:gd name="connsiteX16" fmla="*/ 595795 w 1104754"/>
                <a:gd name="connsiteY16" fmla="*/ 284672 h 1155940"/>
                <a:gd name="connsiteX17" fmla="*/ 552663 w 1104754"/>
                <a:gd name="connsiteY17" fmla="*/ 336430 h 1155940"/>
                <a:gd name="connsiteX18" fmla="*/ 535410 w 1104754"/>
                <a:gd name="connsiteY18" fmla="*/ 362310 h 1155940"/>
                <a:gd name="connsiteX19" fmla="*/ 526784 w 1104754"/>
                <a:gd name="connsiteY19" fmla="*/ 448574 h 1155940"/>
                <a:gd name="connsiteX20" fmla="*/ 552663 w 1104754"/>
                <a:gd name="connsiteY20" fmla="*/ 465827 h 1155940"/>
                <a:gd name="connsiteX21" fmla="*/ 647554 w 1104754"/>
                <a:gd name="connsiteY21" fmla="*/ 457200 h 1155940"/>
                <a:gd name="connsiteX22" fmla="*/ 673433 w 1104754"/>
                <a:gd name="connsiteY22" fmla="*/ 448574 h 1155940"/>
                <a:gd name="connsiteX23" fmla="*/ 828708 w 1104754"/>
                <a:gd name="connsiteY23" fmla="*/ 457200 h 1155940"/>
                <a:gd name="connsiteX24" fmla="*/ 854588 w 1104754"/>
                <a:gd name="connsiteY24" fmla="*/ 465827 h 1155940"/>
                <a:gd name="connsiteX25" fmla="*/ 923599 w 1104754"/>
                <a:gd name="connsiteY25" fmla="*/ 483079 h 1155940"/>
                <a:gd name="connsiteX26" fmla="*/ 975357 w 1104754"/>
                <a:gd name="connsiteY26" fmla="*/ 500332 h 1155940"/>
                <a:gd name="connsiteX27" fmla="*/ 1027116 w 1104754"/>
                <a:gd name="connsiteY27" fmla="*/ 517585 h 1155940"/>
                <a:gd name="connsiteX28" fmla="*/ 1052995 w 1104754"/>
                <a:gd name="connsiteY28" fmla="*/ 526211 h 1155940"/>
                <a:gd name="connsiteX29" fmla="*/ 1078874 w 1104754"/>
                <a:gd name="connsiteY29" fmla="*/ 552091 h 1155940"/>
                <a:gd name="connsiteX30" fmla="*/ 1087501 w 1104754"/>
                <a:gd name="connsiteY30" fmla="*/ 577970 h 1155940"/>
                <a:gd name="connsiteX31" fmla="*/ 1104754 w 1104754"/>
                <a:gd name="connsiteY31" fmla="*/ 603849 h 1155940"/>
                <a:gd name="connsiteX32" fmla="*/ 1096127 w 1104754"/>
                <a:gd name="connsiteY32" fmla="*/ 646981 h 1155940"/>
                <a:gd name="connsiteX33" fmla="*/ 983984 w 1104754"/>
                <a:gd name="connsiteY33" fmla="*/ 655608 h 1155940"/>
                <a:gd name="connsiteX34" fmla="*/ 949478 w 1104754"/>
                <a:gd name="connsiteY34" fmla="*/ 646981 h 1155940"/>
                <a:gd name="connsiteX35" fmla="*/ 897720 w 1104754"/>
                <a:gd name="connsiteY35" fmla="*/ 629728 h 1155940"/>
                <a:gd name="connsiteX36" fmla="*/ 871840 w 1104754"/>
                <a:gd name="connsiteY36" fmla="*/ 621102 h 1155940"/>
                <a:gd name="connsiteX37" fmla="*/ 811456 w 1104754"/>
                <a:gd name="connsiteY37" fmla="*/ 603849 h 1155940"/>
                <a:gd name="connsiteX38" fmla="*/ 613048 w 1104754"/>
                <a:gd name="connsiteY38" fmla="*/ 612476 h 1155940"/>
                <a:gd name="connsiteX39" fmla="*/ 578542 w 1104754"/>
                <a:gd name="connsiteY39" fmla="*/ 664234 h 1155940"/>
                <a:gd name="connsiteX40" fmla="*/ 561289 w 1104754"/>
                <a:gd name="connsiteY40" fmla="*/ 690113 h 1155940"/>
                <a:gd name="connsiteX41" fmla="*/ 544037 w 1104754"/>
                <a:gd name="connsiteY41" fmla="*/ 741872 h 1155940"/>
                <a:gd name="connsiteX42" fmla="*/ 526784 w 1104754"/>
                <a:gd name="connsiteY42" fmla="*/ 810883 h 1155940"/>
                <a:gd name="connsiteX43" fmla="*/ 544037 w 1104754"/>
                <a:gd name="connsiteY43" fmla="*/ 905774 h 1155940"/>
                <a:gd name="connsiteX44" fmla="*/ 552663 w 1104754"/>
                <a:gd name="connsiteY44" fmla="*/ 931653 h 1155940"/>
                <a:gd name="connsiteX45" fmla="*/ 578542 w 1104754"/>
                <a:gd name="connsiteY45" fmla="*/ 940279 h 1155940"/>
                <a:gd name="connsiteX46" fmla="*/ 630301 w 1104754"/>
                <a:gd name="connsiteY46" fmla="*/ 966159 h 1155940"/>
                <a:gd name="connsiteX47" fmla="*/ 733818 w 1104754"/>
                <a:gd name="connsiteY47" fmla="*/ 983411 h 1155940"/>
                <a:gd name="connsiteX48" fmla="*/ 751071 w 1104754"/>
                <a:gd name="connsiteY48" fmla="*/ 1035170 h 1155940"/>
                <a:gd name="connsiteX49" fmla="*/ 716565 w 1104754"/>
                <a:gd name="connsiteY49" fmla="*/ 1112808 h 1155940"/>
                <a:gd name="connsiteX50" fmla="*/ 673433 w 1104754"/>
                <a:gd name="connsiteY50" fmla="*/ 1138687 h 1155940"/>
                <a:gd name="connsiteX51" fmla="*/ 647554 w 1104754"/>
                <a:gd name="connsiteY51" fmla="*/ 1155940 h 1155940"/>
                <a:gd name="connsiteX52" fmla="*/ 552663 w 1104754"/>
                <a:gd name="connsiteY52" fmla="*/ 1138687 h 1155940"/>
                <a:gd name="connsiteX53" fmla="*/ 526784 w 1104754"/>
                <a:gd name="connsiteY53" fmla="*/ 1112808 h 1155940"/>
                <a:gd name="connsiteX54" fmla="*/ 492278 w 1104754"/>
                <a:gd name="connsiteY54" fmla="*/ 1061049 h 1155940"/>
                <a:gd name="connsiteX55" fmla="*/ 475025 w 1104754"/>
                <a:gd name="connsiteY55" fmla="*/ 1009291 h 1155940"/>
                <a:gd name="connsiteX56" fmla="*/ 466399 w 1104754"/>
                <a:gd name="connsiteY56" fmla="*/ 966159 h 1155940"/>
                <a:gd name="connsiteX57" fmla="*/ 457772 w 1104754"/>
                <a:gd name="connsiteY57" fmla="*/ 914400 h 1155940"/>
                <a:gd name="connsiteX58" fmla="*/ 449146 w 1104754"/>
                <a:gd name="connsiteY58" fmla="*/ 888521 h 1155940"/>
                <a:gd name="connsiteX59" fmla="*/ 423267 w 1104754"/>
                <a:gd name="connsiteY59" fmla="*/ 785004 h 1155940"/>
                <a:gd name="connsiteX60" fmla="*/ 371508 w 1104754"/>
                <a:gd name="connsiteY60" fmla="*/ 767751 h 1155940"/>
                <a:gd name="connsiteX61" fmla="*/ 345629 w 1104754"/>
                <a:gd name="connsiteY61" fmla="*/ 759125 h 1155940"/>
                <a:gd name="connsiteX62" fmla="*/ 293871 w 1104754"/>
                <a:gd name="connsiteY62" fmla="*/ 724619 h 1155940"/>
                <a:gd name="connsiteX63" fmla="*/ 190354 w 1104754"/>
                <a:gd name="connsiteY63" fmla="*/ 707366 h 1155940"/>
                <a:gd name="connsiteX64" fmla="*/ 129969 w 1104754"/>
                <a:gd name="connsiteY64" fmla="*/ 690113 h 1155940"/>
                <a:gd name="connsiteX65" fmla="*/ 52331 w 1104754"/>
                <a:gd name="connsiteY65" fmla="*/ 681487 h 1155940"/>
                <a:gd name="connsiteX66" fmla="*/ 26452 w 1104754"/>
                <a:gd name="connsiteY66" fmla="*/ 664234 h 1155940"/>
                <a:gd name="connsiteX67" fmla="*/ 9199 w 1104754"/>
                <a:gd name="connsiteY67" fmla="*/ 595223 h 1155940"/>
                <a:gd name="connsiteX68" fmla="*/ 43705 w 1104754"/>
                <a:gd name="connsiteY68" fmla="*/ 396815 h 1155940"/>
                <a:gd name="connsiteX69" fmla="*/ 69584 w 1104754"/>
                <a:gd name="connsiteY69" fmla="*/ 388189 h 1155940"/>
                <a:gd name="connsiteX70" fmla="*/ 95463 w 1104754"/>
                <a:gd name="connsiteY70" fmla="*/ 396815 h 1155940"/>
                <a:gd name="connsiteX71" fmla="*/ 121342 w 1104754"/>
                <a:gd name="connsiteY71" fmla="*/ 422694 h 1155940"/>
                <a:gd name="connsiteX72" fmla="*/ 181727 w 1104754"/>
                <a:gd name="connsiteY72" fmla="*/ 457200 h 1155940"/>
                <a:gd name="connsiteX73" fmla="*/ 207606 w 1104754"/>
                <a:gd name="connsiteY73" fmla="*/ 474453 h 1155940"/>
                <a:gd name="connsiteX74" fmla="*/ 233486 w 1104754"/>
                <a:gd name="connsiteY74" fmla="*/ 500332 h 1155940"/>
                <a:gd name="connsiteX75" fmla="*/ 259365 w 1104754"/>
                <a:gd name="connsiteY75" fmla="*/ 508959 h 1155940"/>
                <a:gd name="connsiteX76" fmla="*/ 285244 w 1104754"/>
                <a:gd name="connsiteY76" fmla="*/ 526211 h 1155940"/>
                <a:gd name="connsiteX77" fmla="*/ 311123 w 1104754"/>
                <a:gd name="connsiteY77" fmla="*/ 508959 h 1155940"/>
                <a:gd name="connsiteX78" fmla="*/ 345629 w 1104754"/>
                <a:gd name="connsiteY78" fmla="*/ 439947 h 115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04754" h="1155940">
                  <a:moveTo>
                    <a:pt x="345629" y="439947"/>
                  </a:moveTo>
                  <a:cubicBezTo>
                    <a:pt x="352818" y="416943"/>
                    <a:pt x="350445" y="393803"/>
                    <a:pt x="354256" y="370936"/>
                  </a:cubicBezTo>
                  <a:cubicBezTo>
                    <a:pt x="358603" y="344855"/>
                    <a:pt x="372462" y="307691"/>
                    <a:pt x="380135" y="284672"/>
                  </a:cubicBezTo>
                  <a:cubicBezTo>
                    <a:pt x="383010" y="276046"/>
                    <a:pt x="383717" y="266359"/>
                    <a:pt x="388761" y="258793"/>
                  </a:cubicBezTo>
                  <a:lnTo>
                    <a:pt x="406014" y="232913"/>
                  </a:lnTo>
                  <a:cubicBezTo>
                    <a:pt x="411765" y="215660"/>
                    <a:pt x="413179" y="196287"/>
                    <a:pt x="423267" y="181155"/>
                  </a:cubicBezTo>
                  <a:cubicBezTo>
                    <a:pt x="429018" y="172529"/>
                    <a:pt x="434494" y="163712"/>
                    <a:pt x="440520" y="155276"/>
                  </a:cubicBezTo>
                  <a:cubicBezTo>
                    <a:pt x="448877" y="143577"/>
                    <a:pt x="456781" y="131457"/>
                    <a:pt x="466399" y="120770"/>
                  </a:cubicBezTo>
                  <a:cubicBezTo>
                    <a:pt x="494153" y="89932"/>
                    <a:pt x="511170" y="70540"/>
                    <a:pt x="544037" y="51759"/>
                  </a:cubicBezTo>
                  <a:cubicBezTo>
                    <a:pt x="555202" y="45379"/>
                    <a:pt x="567515" y="41122"/>
                    <a:pt x="578542" y="34506"/>
                  </a:cubicBezTo>
                  <a:cubicBezTo>
                    <a:pt x="596323" y="23838"/>
                    <a:pt x="630301" y="0"/>
                    <a:pt x="630301" y="0"/>
                  </a:cubicBezTo>
                  <a:cubicBezTo>
                    <a:pt x="644678" y="2876"/>
                    <a:pt x="670075" y="-5645"/>
                    <a:pt x="673433" y="8627"/>
                  </a:cubicBezTo>
                  <a:cubicBezTo>
                    <a:pt x="683991" y="53499"/>
                    <a:pt x="669176" y="100760"/>
                    <a:pt x="664806" y="146649"/>
                  </a:cubicBezTo>
                  <a:cubicBezTo>
                    <a:pt x="663648" y="158806"/>
                    <a:pt x="655079" y="200612"/>
                    <a:pt x="647554" y="215661"/>
                  </a:cubicBezTo>
                  <a:cubicBezTo>
                    <a:pt x="642918" y="224934"/>
                    <a:pt x="634938" y="232267"/>
                    <a:pt x="630301" y="241540"/>
                  </a:cubicBezTo>
                  <a:cubicBezTo>
                    <a:pt x="626234" y="249673"/>
                    <a:pt x="627354" y="260319"/>
                    <a:pt x="621674" y="267419"/>
                  </a:cubicBezTo>
                  <a:cubicBezTo>
                    <a:pt x="615197" y="275515"/>
                    <a:pt x="604421" y="278921"/>
                    <a:pt x="595795" y="284672"/>
                  </a:cubicBezTo>
                  <a:cubicBezTo>
                    <a:pt x="552955" y="348930"/>
                    <a:pt x="608018" y="270004"/>
                    <a:pt x="552663" y="336430"/>
                  </a:cubicBezTo>
                  <a:cubicBezTo>
                    <a:pt x="546026" y="344395"/>
                    <a:pt x="541161" y="353683"/>
                    <a:pt x="535410" y="362310"/>
                  </a:cubicBezTo>
                  <a:cubicBezTo>
                    <a:pt x="525517" y="391987"/>
                    <a:pt x="506503" y="418153"/>
                    <a:pt x="526784" y="448574"/>
                  </a:cubicBezTo>
                  <a:cubicBezTo>
                    <a:pt x="532535" y="457200"/>
                    <a:pt x="544037" y="460076"/>
                    <a:pt x="552663" y="465827"/>
                  </a:cubicBezTo>
                  <a:cubicBezTo>
                    <a:pt x="584293" y="462951"/>
                    <a:pt x="616112" y="461692"/>
                    <a:pt x="647554" y="457200"/>
                  </a:cubicBezTo>
                  <a:cubicBezTo>
                    <a:pt x="656556" y="455914"/>
                    <a:pt x="664340" y="448574"/>
                    <a:pt x="673433" y="448574"/>
                  </a:cubicBezTo>
                  <a:cubicBezTo>
                    <a:pt x="725271" y="448574"/>
                    <a:pt x="776950" y="454325"/>
                    <a:pt x="828708" y="457200"/>
                  </a:cubicBezTo>
                  <a:cubicBezTo>
                    <a:pt x="837335" y="460076"/>
                    <a:pt x="845815" y="463434"/>
                    <a:pt x="854588" y="465827"/>
                  </a:cubicBezTo>
                  <a:cubicBezTo>
                    <a:pt x="877464" y="472066"/>
                    <a:pt x="901104" y="475581"/>
                    <a:pt x="923599" y="483079"/>
                  </a:cubicBezTo>
                  <a:lnTo>
                    <a:pt x="975357" y="500332"/>
                  </a:lnTo>
                  <a:lnTo>
                    <a:pt x="1027116" y="517585"/>
                  </a:lnTo>
                  <a:lnTo>
                    <a:pt x="1052995" y="526211"/>
                  </a:lnTo>
                  <a:cubicBezTo>
                    <a:pt x="1061621" y="534838"/>
                    <a:pt x="1072107" y="541940"/>
                    <a:pt x="1078874" y="552091"/>
                  </a:cubicBezTo>
                  <a:cubicBezTo>
                    <a:pt x="1083918" y="559657"/>
                    <a:pt x="1083434" y="569837"/>
                    <a:pt x="1087501" y="577970"/>
                  </a:cubicBezTo>
                  <a:cubicBezTo>
                    <a:pt x="1092138" y="587243"/>
                    <a:pt x="1099003" y="595223"/>
                    <a:pt x="1104754" y="603849"/>
                  </a:cubicBezTo>
                  <a:cubicBezTo>
                    <a:pt x="1101878" y="618226"/>
                    <a:pt x="1104649" y="635050"/>
                    <a:pt x="1096127" y="646981"/>
                  </a:cubicBezTo>
                  <a:cubicBezTo>
                    <a:pt x="1072754" y="679703"/>
                    <a:pt x="1004704" y="657910"/>
                    <a:pt x="983984" y="655608"/>
                  </a:cubicBezTo>
                  <a:cubicBezTo>
                    <a:pt x="972482" y="652732"/>
                    <a:pt x="960834" y="650388"/>
                    <a:pt x="949478" y="646981"/>
                  </a:cubicBezTo>
                  <a:cubicBezTo>
                    <a:pt x="932059" y="641755"/>
                    <a:pt x="914973" y="635479"/>
                    <a:pt x="897720" y="629728"/>
                  </a:cubicBezTo>
                  <a:cubicBezTo>
                    <a:pt x="889093" y="626852"/>
                    <a:pt x="880662" y="623307"/>
                    <a:pt x="871840" y="621102"/>
                  </a:cubicBezTo>
                  <a:cubicBezTo>
                    <a:pt x="828513" y="610271"/>
                    <a:pt x="848582" y="616225"/>
                    <a:pt x="811456" y="603849"/>
                  </a:cubicBezTo>
                  <a:cubicBezTo>
                    <a:pt x="745320" y="606725"/>
                    <a:pt x="677128" y="595863"/>
                    <a:pt x="613048" y="612476"/>
                  </a:cubicBezTo>
                  <a:cubicBezTo>
                    <a:pt x="592976" y="617680"/>
                    <a:pt x="590044" y="646981"/>
                    <a:pt x="578542" y="664234"/>
                  </a:cubicBezTo>
                  <a:lnTo>
                    <a:pt x="561289" y="690113"/>
                  </a:lnTo>
                  <a:cubicBezTo>
                    <a:pt x="555538" y="707366"/>
                    <a:pt x="548448" y="724229"/>
                    <a:pt x="544037" y="741872"/>
                  </a:cubicBezTo>
                  <a:lnTo>
                    <a:pt x="526784" y="810883"/>
                  </a:lnTo>
                  <a:cubicBezTo>
                    <a:pt x="530632" y="833972"/>
                    <a:pt x="538005" y="881647"/>
                    <a:pt x="544037" y="905774"/>
                  </a:cubicBezTo>
                  <a:cubicBezTo>
                    <a:pt x="546242" y="914595"/>
                    <a:pt x="546233" y="925223"/>
                    <a:pt x="552663" y="931653"/>
                  </a:cubicBezTo>
                  <a:cubicBezTo>
                    <a:pt x="559093" y="938083"/>
                    <a:pt x="569916" y="937404"/>
                    <a:pt x="578542" y="940279"/>
                  </a:cubicBezTo>
                  <a:cubicBezTo>
                    <a:pt x="600350" y="954818"/>
                    <a:pt x="604793" y="961057"/>
                    <a:pt x="630301" y="966159"/>
                  </a:cubicBezTo>
                  <a:cubicBezTo>
                    <a:pt x="664603" y="973019"/>
                    <a:pt x="733818" y="983411"/>
                    <a:pt x="733818" y="983411"/>
                  </a:cubicBezTo>
                  <a:cubicBezTo>
                    <a:pt x="739569" y="1000664"/>
                    <a:pt x="756822" y="1017917"/>
                    <a:pt x="751071" y="1035170"/>
                  </a:cubicBezTo>
                  <a:cubicBezTo>
                    <a:pt x="744927" y="1053600"/>
                    <a:pt x="735703" y="1096404"/>
                    <a:pt x="716565" y="1112808"/>
                  </a:cubicBezTo>
                  <a:cubicBezTo>
                    <a:pt x="703835" y="1123720"/>
                    <a:pt x="687651" y="1129801"/>
                    <a:pt x="673433" y="1138687"/>
                  </a:cubicBezTo>
                  <a:cubicBezTo>
                    <a:pt x="664641" y="1144182"/>
                    <a:pt x="656180" y="1150189"/>
                    <a:pt x="647554" y="1155940"/>
                  </a:cubicBezTo>
                  <a:cubicBezTo>
                    <a:pt x="644633" y="1155575"/>
                    <a:pt x="571074" y="1150961"/>
                    <a:pt x="552663" y="1138687"/>
                  </a:cubicBezTo>
                  <a:cubicBezTo>
                    <a:pt x="542512" y="1131920"/>
                    <a:pt x="535410" y="1121434"/>
                    <a:pt x="526784" y="1112808"/>
                  </a:cubicBezTo>
                  <a:cubicBezTo>
                    <a:pt x="498243" y="1027188"/>
                    <a:pt x="546128" y="1157978"/>
                    <a:pt x="492278" y="1061049"/>
                  </a:cubicBezTo>
                  <a:cubicBezTo>
                    <a:pt x="483446" y="1045152"/>
                    <a:pt x="478591" y="1027124"/>
                    <a:pt x="475025" y="1009291"/>
                  </a:cubicBezTo>
                  <a:cubicBezTo>
                    <a:pt x="472150" y="994914"/>
                    <a:pt x="469022" y="980585"/>
                    <a:pt x="466399" y="966159"/>
                  </a:cubicBezTo>
                  <a:cubicBezTo>
                    <a:pt x="463270" y="948950"/>
                    <a:pt x="461566" y="931474"/>
                    <a:pt x="457772" y="914400"/>
                  </a:cubicBezTo>
                  <a:cubicBezTo>
                    <a:pt x="455799" y="905524"/>
                    <a:pt x="452021" y="897147"/>
                    <a:pt x="449146" y="888521"/>
                  </a:cubicBezTo>
                  <a:cubicBezTo>
                    <a:pt x="447692" y="875431"/>
                    <a:pt x="451652" y="802745"/>
                    <a:pt x="423267" y="785004"/>
                  </a:cubicBezTo>
                  <a:cubicBezTo>
                    <a:pt x="407845" y="775365"/>
                    <a:pt x="388761" y="773502"/>
                    <a:pt x="371508" y="767751"/>
                  </a:cubicBezTo>
                  <a:lnTo>
                    <a:pt x="345629" y="759125"/>
                  </a:lnTo>
                  <a:cubicBezTo>
                    <a:pt x="328376" y="747623"/>
                    <a:pt x="314398" y="727551"/>
                    <a:pt x="293871" y="724619"/>
                  </a:cubicBezTo>
                  <a:cubicBezTo>
                    <a:pt x="259773" y="719748"/>
                    <a:pt x="224001" y="715778"/>
                    <a:pt x="190354" y="707366"/>
                  </a:cubicBezTo>
                  <a:cubicBezTo>
                    <a:pt x="154298" y="698352"/>
                    <a:pt x="171899" y="696564"/>
                    <a:pt x="129969" y="690113"/>
                  </a:cubicBezTo>
                  <a:cubicBezTo>
                    <a:pt x="104233" y="686154"/>
                    <a:pt x="78210" y="684362"/>
                    <a:pt x="52331" y="681487"/>
                  </a:cubicBezTo>
                  <a:cubicBezTo>
                    <a:pt x="43705" y="675736"/>
                    <a:pt x="31089" y="673507"/>
                    <a:pt x="26452" y="664234"/>
                  </a:cubicBezTo>
                  <a:cubicBezTo>
                    <a:pt x="15848" y="643026"/>
                    <a:pt x="9199" y="595223"/>
                    <a:pt x="9199" y="595223"/>
                  </a:cubicBezTo>
                  <a:cubicBezTo>
                    <a:pt x="14707" y="479549"/>
                    <a:pt x="-31856" y="434595"/>
                    <a:pt x="43705" y="396815"/>
                  </a:cubicBezTo>
                  <a:cubicBezTo>
                    <a:pt x="51838" y="392749"/>
                    <a:pt x="60958" y="391064"/>
                    <a:pt x="69584" y="388189"/>
                  </a:cubicBezTo>
                  <a:cubicBezTo>
                    <a:pt x="78210" y="391064"/>
                    <a:pt x="87897" y="391771"/>
                    <a:pt x="95463" y="396815"/>
                  </a:cubicBezTo>
                  <a:cubicBezTo>
                    <a:pt x="105614" y="403582"/>
                    <a:pt x="112079" y="414755"/>
                    <a:pt x="121342" y="422694"/>
                  </a:cubicBezTo>
                  <a:cubicBezTo>
                    <a:pt x="154577" y="451182"/>
                    <a:pt x="147612" y="445829"/>
                    <a:pt x="181727" y="457200"/>
                  </a:cubicBezTo>
                  <a:cubicBezTo>
                    <a:pt x="190353" y="462951"/>
                    <a:pt x="199641" y="467816"/>
                    <a:pt x="207606" y="474453"/>
                  </a:cubicBezTo>
                  <a:cubicBezTo>
                    <a:pt x="216978" y="482263"/>
                    <a:pt x="223335" y="493565"/>
                    <a:pt x="233486" y="500332"/>
                  </a:cubicBezTo>
                  <a:cubicBezTo>
                    <a:pt x="241052" y="505376"/>
                    <a:pt x="251232" y="504892"/>
                    <a:pt x="259365" y="508959"/>
                  </a:cubicBezTo>
                  <a:cubicBezTo>
                    <a:pt x="268638" y="513595"/>
                    <a:pt x="276618" y="520460"/>
                    <a:pt x="285244" y="526211"/>
                  </a:cubicBezTo>
                  <a:cubicBezTo>
                    <a:pt x="293870" y="520460"/>
                    <a:pt x="303158" y="515596"/>
                    <a:pt x="311123" y="508959"/>
                  </a:cubicBezTo>
                  <a:cubicBezTo>
                    <a:pt x="320495" y="501149"/>
                    <a:pt x="338440" y="462951"/>
                    <a:pt x="345629" y="4399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FF6EC2-4913-42F2-8F65-6E2B265CEE86}"/>
                </a:ext>
              </a:extLst>
            </p:cNvPr>
            <p:cNvSpPr/>
            <p:nvPr/>
          </p:nvSpPr>
          <p:spPr>
            <a:xfrm>
              <a:off x="1683327" y="1689643"/>
              <a:ext cx="759125" cy="810884"/>
            </a:xfrm>
            <a:custGeom>
              <a:avLst/>
              <a:gdLst>
                <a:gd name="connsiteX0" fmla="*/ 362309 w 759125"/>
                <a:gd name="connsiteY0" fmla="*/ 241540 h 810884"/>
                <a:gd name="connsiteX1" fmla="*/ 414068 w 759125"/>
                <a:gd name="connsiteY1" fmla="*/ 181155 h 810884"/>
                <a:gd name="connsiteX2" fmla="*/ 439947 w 759125"/>
                <a:gd name="connsiteY2" fmla="*/ 146650 h 810884"/>
                <a:gd name="connsiteX3" fmla="*/ 491706 w 759125"/>
                <a:gd name="connsiteY3" fmla="*/ 112144 h 810884"/>
                <a:gd name="connsiteX4" fmla="*/ 517585 w 759125"/>
                <a:gd name="connsiteY4" fmla="*/ 94891 h 810884"/>
                <a:gd name="connsiteX5" fmla="*/ 543464 w 759125"/>
                <a:gd name="connsiteY5" fmla="*/ 77638 h 810884"/>
                <a:gd name="connsiteX6" fmla="*/ 603849 w 759125"/>
                <a:gd name="connsiteY6" fmla="*/ 34506 h 810884"/>
                <a:gd name="connsiteX7" fmla="*/ 655608 w 759125"/>
                <a:gd name="connsiteY7" fmla="*/ 17253 h 810884"/>
                <a:gd name="connsiteX8" fmla="*/ 690113 w 759125"/>
                <a:gd name="connsiteY8" fmla="*/ 25880 h 810884"/>
                <a:gd name="connsiteX9" fmla="*/ 672860 w 759125"/>
                <a:gd name="connsiteY9" fmla="*/ 146650 h 810884"/>
                <a:gd name="connsiteX10" fmla="*/ 655608 w 759125"/>
                <a:gd name="connsiteY10" fmla="*/ 172529 h 810884"/>
                <a:gd name="connsiteX11" fmla="*/ 690113 w 759125"/>
                <a:gd name="connsiteY11" fmla="*/ 284672 h 810884"/>
                <a:gd name="connsiteX12" fmla="*/ 715992 w 759125"/>
                <a:gd name="connsiteY12" fmla="*/ 301925 h 810884"/>
                <a:gd name="connsiteX13" fmla="*/ 724619 w 759125"/>
                <a:gd name="connsiteY13" fmla="*/ 327804 h 810884"/>
                <a:gd name="connsiteX14" fmla="*/ 759125 w 759125"/>
                <a:gd name="connsiteY14" fmla="*/ 379563 h 810884"/>
                <a:gd name="connsiteX15" fmla="*/ 750498 w 759125"/>
                <a:gd name="connsiteY15" fmla="*/ 448574 h 810884"/>
                <a:gd name="connsiteX16" fmla="*/ 672860 w 759125"/>
                <a:gd name="connsiteY16" fmla="*/ 483080 h 810884"/>
                <a:gd name="connsiteX17" fmla="*/ 483079 w 759125"/>
                <a:gd name="connsiteY17" fmla="*/ 491706 h 810884"/>
                <a:gd name="connsiteX18" fmla="*/ 431321 w 759125"/>
                <a:gd name="connsiteY18" fmla="*/ 526212 h 810884"/>
                <a:gd name="connsiteX19" fmla="*/ 396815 w 759125"/>
                <a:gd name="connsiteY19" fmla="*/ 577970 h 810884"/>
                <a:gd name="connsiteX20" fmla="*/ 379562 w 759125"/>
                <a:gd name="connsiteY20" fmla="*/ 646982 h 810884"/>
                <a:gd name="connsiteX21" fmla="*/ 370936 w 759125"/>
                <a:gd name="connsiteY21" fmla="*/ 681487 h 810884"/>
                <a:gd name="connsiteX22" fmla="*/ 336430 w 759125"/>
                <a:gd name="connsiteY22" fmla="*/ 733246 h 810884"/>
                <a:gd name="connsiteX23" fmla="*/ 319177 w 759125"/>
                <a:gd name="connsiteY23" fmla="*/ 759125 h 810884"/>
                <a:gd name="connsiteX24" fmla="*/ 293298 w 759125"/>
                <a:gd name="connsiteY24" fmla="*/ 776378 h 810884"/>
                <a:gd name="connsiteX25" fmla="*/ 258792 w 759125"/>
                <a:gd name="connsiteY25" fmla="*/ 802257 h 810884"/>
                <a:gd name="connsiteX26" fmla="*/ 232913 w 759125"/>
                <a:gd name="connsiteY26" fmla="*/ 810884 h 810884"/>
                <a:gd name="connsiteX27" fmla="*/ 189781 w 759125"/>
                <a:gd name="connsiteY27" fmla="*/ 750499 h 810884"/>
                <a:gd name="connsiteX28" fmla="*/ 172528 w 759125"/>
                <a:gd name="connsiteY28" fmla="*/ 724619 h 810884"/>
                <a:gd name="connsiteX29" fmla="*/ 155276 w 759125"/>
                <a:gd name="connsiteY29" fmla="*/ 500333 h 810884"/>
                <a:gd name="connsiteX30" fmla="*/ 138023 w 759125"/>
                <a:gd name="connsiteY30" fmla="*/ 474453 h 810884"/>
                <a:gd name="connsiteX31" fmla="*/ 77638 w 759125"/>
                <a:gd name="connsiteY31" fmla="*/ 422695 h 810884"/>
                <a:gd name="connsiteX32" fmla="*/ 60385 w 759125"/>
                <a:gd name="connsiteY32" fmla="*/ 396816 h 810884"/>
                <a:gd name="connsiteX33" fmla="*/ 34506 w 759125"/>
                <a:gd name="connsiteY33" fmla="*/ 370936 h 810884"/>
                <a:gd name="connsiteX34" fmla="*/ 8626 w 759125"/>
                <a:gd name="connsiteY34" fmla="*/ 319178 h 810884"/>
                <a:gd name="connsiteX35" fmla="*/ 0 w 759125"/>
                <a:gd name="connsiteY35" fmla="*/ 293299 h 810884"/>
                <a:gd name="connsiteX36" fmla="*/ 34506 w 759125"/>
                <a:gd name="connsiteY36" fmla="*/ 172529 h 810884"/>
                <a:gd name="connsiteX37" fmla="*/ 60385 w 759125"/>
                <a:gd name="connsiteY37" fmla="*/ 163902 h 810884"/>
                <a:gd name="connsiteX38" fmla="*/ 129396 w 759125"/>
                <a:gd name="connsiteY38" fmla="*/ 172529 h 810884"/>
                <a:gd name="connsiteX39" fmla="*/ 172528 w 759125"/>
                <a:gd name="connsiteY39" fmla="*/ 241540 h 810884"/>
                <a:gd name="connsiteX40" fmla="*/ 189781 w 759125"/>
                <a:gd name="connsiteY40" fmla="*/ 267419 h 810884"/>
                <a:gd name="connsiteX41" fmla="*/ 215660 w 759125"/>
                <a:gd name="connsiteY41" fmla="*/ 353684 h 810884"/>
                <a:gd name="connsiteX42" fmla="*/ 258792 w 759125"/>
                <a:gd name="connsiteY42" fmla="*/ 345057 h 810884"/>
                <a:gd name="connsiteX43" fmla="*/ 267419 w 759125"/>
                <a:gd name="connsiteY43" fmla="*/ 310551 h 810884"/>
                <a:gd name="connsiteX44" fmla="*/ 284672 w 759125"/>
                <a:gd name="connsiteY44" fmla="*/ 284672 h 810884"/>
                <a:gd name="connsiteX45" fmla="*/ 301925 w 759125"/>
                <a:gd name="connsiteY45" fmla="*/ 224287 h 810884"/>
                <a:gd name="connsiteX46" fmla="*/ 319177 w 759125"/>
                <a:gd name="connsiteY46" fmla="*/ 172529 h 810884"/>
                <a:gd name="connsiteX47" fmla="*/ 336430 w 759125"/>
                <a:gd name="connsiteY47" fmla="*/ 94891 h 810884"/>
                <a:gd name="connsiteX48" fmla="*/ 345057 w 759125"/>
                <a:gd name="connsiteY48" fmla="*/ 69012 h 810884"/>
                <a:gd name="connsiteX49" fmla="*/ 362309 w 759125"/>
                <a:gd name="connsiteY49" fmla="*/ 43133 h 810884"/>
                <a:gd name="connsiteX50" fmla="*/ 370936 w 759125"/>
                <a:gd name="connsiteY50" fmla="*/ 17253 h 810884"/>
                <a:gd name="connsiteX51" fmla="*/ 422694 w 759125"/>
                <a:gd name="connsiteY51" fmla="*/ 0 h 810884"/>
                <a:gd name="connsiteX52" fmla="*/ 431321 w 759125"/>
                <a:gd name="connsiteY52" fmla="*/ 189782 h 810884"/>
                <a:gd name="connsiteX53" fmla="*/ 396815 w 759125"/>
                <a:gd name="connsiteY53" fmla="*/ 241540 h 810884"/>
                <a:gd name="connsiteX54" fmla="*/ 362309 w 759125"/>
                <a:gd name="connsiteY54" fmla="*/ 241540 h 8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59125" h="810884">
                  <a:moveTo>
                    <a:pt x="362309" y="241540"/>
                  </a:moveTo>
                  <a:cubicBezTo>
                    <a:pt x="365185" y="231476"/>
                    <a:pt x="354323" y="240900"/>
                    <a:pt x="414068" y="181155"/>
                  </a:cubicBezTo>
                  <a:cubicBezTo>
                    <a:pt x="424234" y="170989"/>
                    <a:pt x="429201" y="156202"/>
                    <a:pt x="439947" y="146650"/>
                  </a:cubicBezTo>
                  <a:cubicBezTo>
                    <a:pt x="455445" y="132874"/>
                    <a:pt x="474453" y="123646"/>
                    <a:pt x="491706" y="112144"/>
                  </a:cubicBezTo>
                  <a:lnTo>
                    <a:pt x="517585" y="94891"/>
                  </a:lnTo>
                  <a:cubicBezTo>
                    <a:pt x="526211" y="89140"/>
                    <a:pt x="535170" y="83858"/>
                    <a:pt x="543464" y="77638"/>
                  </a:cubicBezTo>
                  <a:cubicBezTo>
                    <a:pt x="548095" y="74165"/>
                    <a:pt x="593531" y="39092"/>
                    <a:pt x="603849" y="34506"/>
                  </a:cubicBezTo>
                  <a:cubicBezTo>
                    <a:pt x="620468" y="27120"/>
                    <a:pt x="655608" y="17253"/>
                    <a:pt x="655608" y="17253"/>
                  </a:cubicBezTo>
                  <a:cubicBezTo>
                    <a:pt x="667110" y="20129"/>
                    <a:pt x="687238" y="14378"/>
                    <a:pt x="690113" y="25880"/>
                  </a:cubicBezTo>
                  <a:cubicBezTo>
                    <a:pt x="693420" y="39110"/>
                    <a:pt x="687878" y="116612"/>
                    <a:pt x="672860" y="146650"/>
                  </a:cubicBezTo>
                  <a:cubicBezTo>
                    <a:pt x="668224" y="155923"/>
                    <a:pt x="661359" y="163903"/>
                    <a:pt x="655608" y="172529"/>
                  </a:cubicBezTo>
                  <a:cubicBezTo>
                    <a:pt x="660834" y="209110"/>
                    <a:pt x="661280" y="255839"/>
                    <a:pt x="690113" y="284672"/>
                  </a:cubicBezTo>
                  <a:cubicBezTo>
                    <a:pt x="697444" y="292003"/>
                    <a:pt x="707366" y="296174"/>
                    <a:pt x="715992" y="301925"/>
                  </a:cubicBezTo>
                  <a:cubicBezTo>
                    <a:pt x="718868" y="310551"/>
                    <a:pt x="720203" y="319855"/>
                    <a:pt x="724619" y="327804"/>
                  </a:cubicBezTo>
                  <a:cubicBezTo>
                    <a:pt x="734689" y="345930"/>
                    <a:pt x="759125" y="379563"/>
                    <a:pt x="759125" y="379563"/>
                  </a:cubicBezTo>
                  <a:cubicBezTo>
                    <a:pt x="756249" y="402567"/>
                    <a:pt x="759108" y="427049"/>
                    <a:pt x="750498" y="448574"/>
                  </a:cubicBezTo>
                  <a:cubicBezTo>
                    <a:pt x="744237" y="464227"/>
                    <a:pt x="673499" y="483051"/>
                    <a:pt x="672860" y="483080"/>
                  </a:cubicBezTo>
                  <a:lnTo>
                    <a:pt x="483079" y="491706"/>
                  </a:lnTo>
                  <a:cubicBezTo>
                    <a:pt x="465826" y="503208"/>
                    <a:pt x="442823" y="508959"/>
                    <a:pt x="431321" y="526212"/>
                  </a:cubicBezTo>
                  <a:lnTo>
                    <a:pt x="396815" y="577970"/>
                  </a:lnTo>
                  <a:lnTo>
                    <a:pt x="379562" y="646982"/>
                  </a:lnTo>
                  <a:cubicBezTo>
                    <a:pt x="376687" y="658484"/>
                    <a:pt x="377512" y="671623"/>
                    <a:pt x="370936" y="681487"/>
                  </a:cubicBezTo>
                  <a:lnTo>
                    <a:pt x="336430" y="733246"/>
                  </a:lnTo>
                  <a:cubicBezTo>
                    <a:pt x="330679" y="741872"/>
                    <a:pt x="327803" y="753374"/>
                    <a:pt x="319177" y="759125"/>
                  </a:cubicBezTo>
                  <a:cubicBezTo>
                    <a:pt x="310551" y="764876"/>
                    <a:pt x="301734" y="770352"/>
                    <a:pt x="293298" y="776378"/>
                  </a:cubicBezTo>
                  <a:cubicBezTo>
                    <a:pt x="281599" y="784735"/>
                    <a:pt x="271275" y="795124"/>
                    <a:pt x="258792" y="802257"/>
                  </a:cubicBezTo>
                  <a:cubicBezTo>
                    <a:pt x="250897" y="806768"/>
                    <a:pt x="241539" y="808008"/>
                    <a:pt x="232913" y="810884"/>
                  </a:cubicBezTo>
                  <a:cubicBezTo>
                    <a:pt x="192253" y="749892"/>
                    <a:pt x="243281" y="825399"/>
                    <a:pt x="189781" y="750499"/>
                  </a:cubicBezTo>
                  <a:cubicBezTo>
                    <a:pt x="183755" y="742062"/>
                    <a:pt x="178279" y="733246"/>
                    <a:pt x="172528" y="724619"/>
                  </a:cubicBezTo>
                  <a:cubicBezTo>
                    <a:pt x="139835" y="626535"/>
                    <a:pt x="187116" y="776285"/>
                    <a:pt x="155276" y="500333"/>
                  </a:cubicBezTo>
                  <a:cubicBezTo>
                    <a:pt x="154088" y="490033"/>
                    <a:pt x="144660" y="482418"/>
                    <a:pt x="138023" y="474453"/>
                  </a:cubicBezTo>
                  <a:cubicBezTo>
                    <a:pt x="91077" y="418118"/>
                    <a:pt x="134748" y="479805"/>
                    <a:pt x="77638" y="422695"/>
                  </a:cubicBezTo>
                  <a:cubicBezTo>
                    <a:pt x="70307" y="415364"/>
                    <a:pt x="67022" y="404781"/>
                    <a:pt x="60385" y="396816"/>
                  </a:cubicBezTo>
                  <a:cubicBezTo>
                    <a:pt x="52575" y="387444"/>
                    <a:pt x="43132" y="379563"/>
                    <a:pt x="34506" y="370936"/>
                  </a:cubicBezTo>
                  <a:cubicBezTo>
                    <a:pt x="12820" y="305882"/>
                    <a:pt x="42075" y="386075"/>
                    <a:pt x="8626" y="319178"/>
                  </a:cubicBezTo>
                  <a:cubicBezTo>
                    <a:pt x="4560" y="311045"/>
                    <a:pt x="2875" y="301925"/>
                    <a:pt x="0" y="293299"/>
                  </a:cubicBezTo>
                  <a:cubicBezTo>
                    <a:pt x="5672" y="230908"/>
                    <a:pt x="-12274" y="203715"/>
                    <a:pt x="34506" y="172529"/>
                  </a:cubicBezTo>
                  <a:cubicBezTo>
                    <a:pt x="42072" y="167485"/>
                    <a:pt x="51759" y="166778"/>
                    <a:pt x="60385" y="163902"/>
                  </a:cubicBezTo>
                  <a:cubicBezTo>
                    <a:pt x="83389" y="166778"/>
                    <a:pt x="108291" y="162936"/>
                    <a:pt x="129396" y="172529"/>
                  </a:cubicBezTo>
                  <a:cubicBezTo>
                    <a:pt x="145315" y="179765"/>
                    <a:pt x="164657" y="227766"/>
                    <a:pt x="172528" y="241540"/>
                  </a:cubicBezTo>
                  <a:cubicBezTo>
                    <a:pt x="177672" y="250542"/>
                    <a:pt x="185570" y="257945"/>
                    <a:pt x="189781" y="267419"/>
                  </a:cubicBezTo>
                  <a:cubicBezTo>
                    <a:pt x="201783" y="294424"/>
                    <a:pt x="208491" y="325005"/>
                    <a:pt x="215660" y="353684"/>
                  </a:cubicBezTo>
                  <a:cubicBezTo>
                    <a:pt x="230037" y="350808"/>
                    <a:pt x="247528" y="354444"/>
                    <a:pt x="258792" y="345057"/>
                  </a:cubicBezTo>
                  <a:cubicBezTo>
                    <a:pt x="267900" y="337467"/>
                    <a:pt x="262749" y="321448"/>
                    <a:pt x="267419" y="310551"/>
                  </a:cubicBezTo>
                  <a:cubicBezTo>
                    <a:pt x="271503" y="301022"/>
                    <a:pt x="278921" y="293298"/>
                    <a:pt x="284672" y="284672"/>
                  </a:cubicBezTo>
                  <a:cubicBezTo>
                    <a:pt x="313661" y="197702"/>
                    <a:pt x="269430" y="332604"/>
                    <a:pt x="301925" y="224287"/>
                  </a:cubicBezTo>
                  <a:cubicBezTo>
                    <a:pt x="307151" y="206868"/>
                    <a:pt x="315610" y="190362"/>
                    <a:pt x="319177" y="172529"/>
                  </a:cubicBezTo>
                  <a:cubicBezTo>
                    <a:pt x="325104" y="142897"/>
                    <a:pt x="328312" y="123305"/>
                    <a:pt x="336430" y="94891"/>
                  </a:cubicBezTo>
                  <a:cubicBezTo>
                    <a:pt x="338928" y="86148"/>
                    <a:pt x="340990" y="77145"/>
                    <a:pt x="345057" y="69012"/>
                  </a:cubicBezTo>
                  <a:cubicBezTo>
                    <a:pt x="349693" y="59739"/>
                    <a:pt x="357673" y="52406"/>
                    <a:pt x="362309" y="43133"/>
                  </a:cubicBezTo>
                  <a:cubicBezTo>
                    <a:pt x="366376" y="35000"/>
                    <a:pt x="363536" y="22538"/>
                    <a:pt x="370936" y="17253"/>
                  </a:cubicBezTo>
                  <a:cubicBezTo>
                    <a:pt x="385734" y="6682"/>
                    <a:pt x="422694" y="0"/>
                    <a:pt x="422694" y="0"/>
                  </a:cubicBezTo>
                  <a:cubicBezTo>
                    <a:pt x="447404" y="98841"/>
                    <a:pt x="445604" y="61233"/>
                    <a:pt x="431321" y="189782"/>
                  </a:cubicBezTo>
                  <a:cubicBezTo>
                    <a:pt x="429397" y="207095"/>
                    <a:pt x="424497" y="241540"/>
                    <a:pt x="396815" y="241540"/>
                  </a:cubicBezTo>
                  <a:cubicBezTo>
                    <a:pt x="390385" y="241540"/>
                    <a:pt x="359433" y="251604"/>
                    <a:pt x="362309" y="24154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1925899-0F3E-40A9-B119-BF9C2E5CA598}"/>
                </a:ext>
              </a:extLst>
            </p:cNvPr>
            <p:cNvSpPr/>
            <p:nvPr/>
          </p:nvSpPr>
          <p:spPr>
            <a:xfrm rot="15274858">
              <a:off x="1266415" y="1591326"/>
              <a:ext cx="690933" cy="974785"/>
            </a:xfrm>
            <a:custGeom>
              <a:avLst/>
              <a:gdLst>
                <a:gd name="connsiteX0" fmla="*/ 449377 w 690933"/>
                <a:gd name="connsiteY0" fmla="*/ 293298 h 974785"/>
                <a:gd name="connsiteX1" fmla="*/ 492509 w 690933"/>
                <a:gd name="connsiteY1" fmla="*/ 327804 h 974785"/>
                <a:gd name="connsiteX2" fmla="*/ 544267 w 690933"/>
                <a:gd name="connsiteY2" fmla="*/ 370936 h 974785"/>
                <a:gd name="connsiteX3" fmla="*/ 578773 w 690933"/>
                <a:gd name="connsiteY3" fmla="*/ 422694 h 974785"/>
                <a:gd name="connsiteX4" fmla="*/ 535641 w 690933"/>
                <a:gd name="connsiteY4" fmla="*/ 491706 h 974785"/>
                <a:gd name="connsiteX5" fmla="*/ 518388 w 690933"/>
                <a:gd name="connsiteY5" fmla="*/ 517585 h 974785"/>
                <a:gd name="connsiteX6" fmla="*/ 466630 w 690933"/>
                <a:gd name="connsiteY6" fmla="*/ 552091 h 974785"/>
                <a:gd name="connsiteX7" fmla="*/ 440751 w 690933"/>
                <a:gd name="connsiteY7" fmla="*/ 569343 h 974785"/>
                <a:gd name="connsiteX8" fmla="*/ 388992 w 690933"/>
                <a:gd name="connsiteY8" fmla="*/ 603849 h 974785"/>
                <a:gd name="connsiteX9" fmla="*/ 311354 w 690933"/>
                <a:gd name="connsiteY9" fmla="*/ 672860 h 974785"/>
                <a:gd name="connsiteX10" fmla="*/ 268222 w 690933"/>
                <a:gd name="connsiteY10" fmla="*/ 724619 h 974785"/>
                <a:gd name="connsiteX11" fmla="*/ 225090 w 690933"/>
                <a:gd name="connsiteY11" fmla="*/ 767751 h 974785"/>
                <a:gd name="connsiteX12" fmla="*/ 190584 w 690933"/>
                <a:gd name="connsiteY12" fmla="*/ 845389 h 974785"/>
                <a:gd name="connsiteX13" fmla="*/ 156079 w 690933"/>
                <a:gd name="connsiteY13" fmla="*/ 905774 h 974785"/>
                <a:gd name="connsiteX14" fmla="*/ 130200 w 690933"/>
                <a:gd name="connsiteY14" fmla="*/ 923026 h 974785"/>
                <a:gd name="connsiteX15" fmla="*/ 104320 w 690933"/>
                <a:gd name="connsiteY15" fmla="*/ 948906 h 974785"/>
                <a:gd name="connsiteX16" fmla="*/ 52562 w 690933"/>
                <a:gd name="connsiteY16" fmla="*/ 974785 h 974785"/>
                <a:gd name="connsiteX17" fmla="*/ 18056 w 690933"/>
                <a:gd name="connsiteY17" fmla="*/ 966159 h 974785"/>
                <a:gd name="connsiteX18" fmla="*/ 803 w 690933"/>
                <a:gd name="connsiteY18" fmla="*/ 931653 h 974785"/>
                <a:gd name="connsiteX19" fmla="*/ 9430 w 690933"/>
                <a:gd name="connsiteY19" fmla="*/ 836762 h 974785"/>
                <a:gd name="connsiteX20" fmla="*/ 69815 w 690933"/>
                <a:gd name="connsiteY20" fmla="*/ 759125 h 974785"/>
                <a:gd name="connsiteX21" fmla="*/ 95694 w 690933"/>
                <a:gd name="connsiteY21" fmla="*/ 750498 h 974785"/>
                <a:gd name="connsiteX22" fmla="*/ 164705 w 690933"/>
                <a:gd name="connsiteY22" fmla="*/ 690113 h 974785"/>
                <a:gd name="connsiteX23" fmla="*/ 190584 w 690933"/>
                <a:gd name="connsiteY23" fmla="*/ 664234 h 974785"/>
                <a:gd name="connsiteX24" fmla="*/ 242343 w 690933"/>
                <a:gd name="connsiteY24" fmla="*/ 629728 h 974785"/>
                <a:gd name="connsiteX25" fmla="*/ 268222 w 690933"/>
                <a:gd name="connsiteY25" fmla="*/ 603849 h 974785"/>
                <a:gd name="connsiteX26" fmla="*/ 285475 w 690933"/>
                <a:gd name="connsiteY26" fmla="*/ 569343 h 974785"/>
                <a:gd name="connsiteX27" fmla="*/ 302728 w 690933"/>
                <a:gd name="connsiteY27" fmla="*/ 543464 h 974785"/>
                <a:gd name="connsiteX28" fmla="*/ 294101 w 690933"/>
                <a:gd name="connsiteY28" fmla="*/ 414068 h 974785"/>
                <a:gd name="connsiteX29" fmla="*/ 259596 w 690933"/>
                <a:gd name="connsiteY29" fmla="*/ 362310 h 974785"/>
                <a:gd name="connsiteX30" fmla="*/ 250969 w 690933"/>
                <a:gd name="connsiteY30" fmla="*/ 336430 h 974785"/>
                <a:gd name="connsiteX31" fmla="*/ 207837 w 690933"/>
                <a:gd name="connsiteY31" fmla="*/ 232913 h 974785"/>
                <a:gd name="connsiteX32" fmla="*/ 190584 w 690933"/>
                <a:gd name="connsiteY32" fmla="*/ 181155 h 974785"/>
                <a:gd name="connsiteX33" fmla="*/ 199211 w 690933"/>
                <a:gd name="connsiteY33" fmla="*/ 34506 h 974785"/>
                <a:gd name="connsiteX34" fmla="*/ 250969 w 690933"/>
                <a:gd name="connsiteY34" fmla="*/ 0 h 974785"/>
                <a:gd name="connsiteX35" fmla="*/ 276849 w 690933"/>
                <a:gd name="connsiteY35" fmla="*/ 17253 h 974785"/>
                <a:gd name="connsiteX36" fmla="*/ 311354 w 690933"/>
                <a:gd name="connsiteY36" fmla="*/ 69011 h 974785"/>
                <a:gd name="connsiteX37" fmla="*/ 337234 w 690933"/>
                <a:gd name="connsiteY37" fmla="*/ 86264 h 974785"/>
                <a:gd name="connsiteX38" fmla="*/ 363113 w 690933"/>
                <a:gd name="connsiteY38" fmla="*/ 138023 h 974785"/>
                <a:gd name="connsiteX39" fmla="*/ 371739 w 690933"/>
                <a:gd name="connsiteY39" fmla="*/ 163902 h 974785"/>
                <a:gd name="connsiteX40" fmla="*/ 397618 w 690933"/>
                <a:gd name="connsiteY40" fmla="*/ 181155 h 974785"/>
                <a:gd name="connsiteX41" fmla="*/ 587400 w 690933"/>
                <a:gd name="connsiteY41" fmla="*/ 172528 h 974785"/>
                <a:gd name="connsiteX42" fmla="*/ 647784 w 690933"/>
                <a:gd name="connsiteY42" fmla="*/ 155276 h 974785"/>
                <a:gd name="connsiteX43" fmla="*/ 682290 w 690933"/>
                <a:gd name="connsiteY43" fmla="*/ 163902 h 974785"/>
                <a:gd name="connsiteX44" fmla="*/ 690917 w 690933"/>
                <a:gd name="connsiteY44" fmla="*/ 189781 h 974785"/>
                <a:gd name="connsiteX45" fmla="*/ 682290 w 690933"/>
                <a:gd name="connsiteY45" fmla="*/ 258793 h 974785"/>
                <a:gd name="connsiteX46" fmla="*/ 656411 w 690933"/>
                <a:gd name="connsiteY46" fmla="*/ 267419 h 974785"/>
                <a:gd name="connsiteX47" fmla="*/ 630532 w 690933"/>
                <a:gd name="connsiteY47" fmla="*/ 284672 h 974785"/>
                <a:gd name="connsiteX48" fmla="*/ 449377 w 690933"/>
                <a:gd name="connsiteY48" fmla="*/ 293298 h 97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90933" h="974785">
                  <a:moveTo>
                    <a:pt x="449377" y="293298"/>
                  </a:moveTo>
                  <a:cubicBezTo>
                    <a:pt x="426373" y="300487"/>
                    <a:pt x="477779" y="316757"/>
                    <a:pt x="492509" y="327804"/>
                  </a:cubicBezTo>
                  <a:cubicBezTo>
                    <a:pt x="519091" y="347741"/>
                    <a:pt x="522174" y="342531"/>
                    <a:pt x="544267" y="370936"/>
                  </a:cubicBezTo>
                  <a:cubicBezTo>
                    <a:pt x="556997" y="387303"/>
                    <a:pt x="578773" y="422694"/>
                    <a:pt x="578773" y="422694"/>
                  </a:cubicBezTo>
                  <a:cubicBezTo>
                    <a:pt x="558241" y="484289"/>
                    <a:pt x="576652" y="464365"/>
                    <a:pt x="535641" y="491706"/>
                  </a:cubicBezTo>
                  <a:cubicBezTo>
                    <a:pt x="529890" y="500332"/>
                    <a:pt x="526190" y="510758"/>
                    <a:pt x="518388" y="517585"/>
                  </a:cubicBezTo>
                  <a:cubicBezTo>
                    <a:pt x="502783" y="531239"/>
                    <a:pt x="483883" y="540589"/>
                    <a:pt x="466630" y="552091"/>
                  </a:cubicBezTo>
                  <a:cubicBezTo>
                    <a:pt x="458004" y="557842"/>
                    <a:pt x="448082" y="562012"/>
                    <a:pt x="440751" y="569343"/>
                  </a:cubicBezTo>
                  <a:cubicBezTo>
                    <a:pt x="408441" y="601653"/>
                    <a:pt x="426445" y="591365"/>
                    <a:pt x="388992" y="603849"/>
                  </a:cubicBezTo>
                  <a:cubicBezTo>
                    <a:pt x="329903" y="662939"/>
                    <a:pt x="357536" y="642074"/>
                    <a:pt x="311354" y="672860"/>
                  </a:cubicBezTo>
                  <a:cubicBezTo>
                    <a:pt x="268521" y="737110"/>
                    <a:pt x="323569" y="658204"/>
                    <a:pt x="268222" y="724619"/>
                  </a:cubicBezTo>
                  <a:cubicBezTo>
                    <a:pt x="232279" y="767751"/>
                    <a:pt x="272535" y="736121"/>
                    <a:pt x="225090" y="767751"/>
                  </a:cubicBezTo>
                  <a:cubicBezTo>
                    <a:pt x="194965" y="858126"/>
                    <a:pt x="223394" y="787971"/>
                    <a:pt x="190584" y="845389"/>
                  </a:cubicBezTo>
                  <a:cubicBezTo>
                    <a:pt x="181563" y="861177"/>
                    <a:pt x="170091" y="891762"/>
                    <a:pt x="156079" y="905774"/>
                  </a:cubicBezTo>
                  <a:cubicBezTo>
                    <a:pt x="148748" y="913105"/>
                    <a:pt x="138165" y="916389"/>
                    <a:pt x="130200" y="923026"/>
                  </a:cubicBezTo>
                  <a:cubicBezTo>
                    <a:pt x="120828" y="930836"/>
                    <a:pt x="113692" y="941096"/>
                    <a:pt x="104320" y="948906"/>
                  </a:cubicBezTo>
                  <a:cubicBezTo>
                    <a:pt x="82023" y="967487"/>
                    <a:pt x="78500" y="966139"/>
                    <a:pt x="52562" y="974785"/>
                  </a:cubicBezTo>
                  <a:cubicBezTo>
                    <a:pt x="41060" y="971910"/>
                    <a:pt x="27164" y="973749"/>
                    <a:pt x="18056" y="966159"/>
                  </a:cubicBezTo>
                  <a:cubicBezTo>
                    <a:pt x="8177" y="957927"/>
                    <a:pt x="1658" y="944484"/>
                    <a:pt x="803" y="931653"/>
                  </a:cubicBezTo>
                  <a:cubicBezTo>
                    <a:pt x="-1310" y="899963"/>
                    <a:pt x="468" y="867232"/>
                    <a:pt x="9430" y="836762"/>
                  </a:cubicBezTo>
                  <a:cubicBezTo>
                    <a:pt x="13611" y="822547"/>
                    <a:pt x="51096" y="771604"/>
                    <a:pt x="69815" y="759125"/>
                  </a:cubicBezTo>
                  <a:cubicBezTo>
                    <a:pt x="77381" y="754081"/>
                    <a:pt x="87068" y="753374"/>
                    <a:pt x="95694" y="750498"/>
                  </a:cubicBezTo>
                  <a:cubicBezTo>
                    <a:pt x="144578" y="677174"/>
                    <a:pt x="64064" y="790754"/>
                    <a:pt x="164705" y="690113"/>
                  </a:cubicBezTo>
                  <a:cubicBezTo>
                    <a:pt x="173331" y="681487"/>
                    <a:pt x="180954" y="671724"/>
                    <a:pt x="190584" y="664234"/>
                  </a:cubicBezTo>
                  <a:cubicBezTo>
                    <a:pt x="206952" y="651504"/>
                    <a:pt x="227681" y="644390"/>
                    <a:pt x="242343" y="629728"/>
                  </a:cubicBezTo>
                  <a:cubicBezTo>
                    <a:pt x="250969" y="621102"/>
                    <a:pt x="261131" y="613776"/>
                    <a:pt x="268222" y="603849"/>
                  </a:cubicBezTo>
                  <a:cubicBezTo>
                    <a:pt x="275696" y="593385"/>
                    <a:pt x="279095" y="580508"/>
                    <a:pt x="285475" y="569343"/>
                  </a:cubicBezTo>
                  <a:cubicBezTo>
                    <a:pt x="290619" y="560341"/>
                    <a:pt x="296977" y="552090"/>
                    <a:pt x="302728" y="543464"/>
                  </a:cubicBezTo>
                  <a:cubicBezTo>
                    <a:pt x="299852" y="500332"/>
                    <a:pt x="304113" y="456120"/>
                    <a:pt x="294101" y="414068"/>
                  </a:cubicBezTo>
                  <a:cubicBezTo>
                    <a:pt x="289298" y="393897"/>
                    <a:pt x="266153" y="381981"/>
                    <a:pt x="259596" y="362310"/>
                  </a:cubicBezTo>
                  <a:cubicBezTo>
                    <a:pt x="256720" y="353683"/>
                    <a:pt x="254732" y="344708"/>
                    <a:pt x="250969" y="336430"/>
                  </a:cubicBezTo>
                  <a:cubicBezTo>
                    <a:pt x="185170" y="191672"/>
                    <a:pt x="234684" y="322400"/>
                    <a:pt x="207837" y="232913"/>
                  </a:cubicBezTo>
                  <a:cubicBezTo>
                    <a:pt x="202611" y="215494"/>
                    <a:pt x="190584" y="181155"/>
                    <a:pt x="190584" y="181155"/>
                  </a:cubicBezTo>
                  <a:cubicBezTo>
                    <a:pt x="193460" y="132272"/>
                    <a:pt x="183726" y="80961"/>
                    <a:pt x="199211" y="34506"/>
                  </a:cubicBezTo>
                  <a:cubicBezTo>
                    <a:pt x="205768" y="14835"/>
                    <a:pt x="250969" y="0"/>
                    <a:pt x="250969" y="0"/>
                  </a:cubicBezTo>
                  <a:cubicBezTo>
                    <a:pt x="259596" y="5751"/>
                    <a:pt x="270022" y="9450"/>
                    <a:pt x="276849" y="17253"/>
                  </a:cubicBezTo>
                  <a:cubicBezTo>
                    <a:pt x="290503" y="32858"/>
                    <a:pt x="294101" y="57509"/>
                    <a:pt x="311354" y="69011"/>
                  </a:cubicBezTo>
                  <a:lnTo>
                    <a:pt x="337234" y="86264"/>
                  </a:lnTo>
                  <a:cubicBezTo>
                    <a:pt x="358915" y="151311"/>
                    <a:pt x="329668" y="71133"/>
                    <a:pt x="363113" y="138023"/>
                  </a:cubicBezTo>
                  <a:cubicBezTo>
                    <a:pt x="367179" y="146156"/>
                    <a:pt x="366059" y="156802"/>
                    <a:pt x="371739" y="163902"/>
                  </a:cubicBezTo>
                  <a:cubicBezTo>
                    <a:pt x="378216" y="171998"/>
                    <a:pt x="388992" y="175404"/>
                    <a:pt x="397618" y="181155"/>
                  </a:cubicBezTo>
                  <a:cubicBezTo>
                    <a:pt x="460879" y="178279"/>
                    <a:pt x="524261" y="177385"/>
                    <a:pt x="587400" y="172528"/>
                  </a:cubicBezTo>
                  <a:cubicBezTo>
                    <a:pt x="601481" y="171445"/>
                    <a:pt x="633088" y="160174"/>
                    <a:pt x="647784" y="155276"/>
                  </a:cubicBezTo>
                  <a:cubicBezTo>
                    <a:pt x="659286" y="158151"/>
                    <a:pt x="673032" y="156496"/>
                    <a:pt x="682290" y="163902"/>
                  </a:cubicBezTo>
                  <a:cubicBezTo>
                    <a:pt x="689391" y="169582"/>
                    <a:pt x="690917" y="180688"/>
                    <a:pt x="690917" y="189781"/>
                  </a:cubicBezTo>
                  <a:cubicBezTo>
                    <a:pt x="690917" y="212964"/>
                    <a:pt x="691706" y="237608"/>
                    <a:pt x="682290" y="258793"/>
                  </a:cubicBezTo>
                  <a:cubicBezTo>
                    <a:pt x="678597" y="267102"/>
                    <a:pt x="665037" y="264544"/>
                    <a:pt x="656411" y="267419"/>
                  </a:cubicBezTo>
                  <a:cubicBezTo>
                    <a:pt x="647785" y="273170"/>
                    <a:pt x="640795" y="283206"/>
                    <a:pt x="630532" y="284672"/>
                  </a:cubicBezTo>
                  <a:cubicBezTo>
                    <a:pt x="429313" y="313417"/>
                    <a:pt x="472381" y="286109"/>
                    <a:pt x="449377" y="293298"/>
                  </a:cubicBez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7D2DEA-F8D1-442C-B3CF-B61D0E308E3A}"/>
              </a:ext>
            </a:extLst>
          </p:cNvPr>
          <p:cNvSpPr/>
          <p:nvPr/>
        </p:nvSpPr>
        <p:spPr>
          <a:xfrm>
            <a:off x="3979646" y="2160838"/>
            <a:ext cx="664234" cy="603849"/>
          </a:xfrm>
          <a:custGeom>
            <a:avLst/>
            <a:gdLst>
              <a:gd name="connsiteX0" fmla="*/ 86264 w 664234"/>
              <a:gd name="connsiteY0" fmla="*/ 103517 h 603849"/>
              <a:gd name="connsiteX1" fmla="*/ 129396 w 664234"/>
              <a:gd name="connsiteY1" fmla="*/ 77638 h 603849"/>
              <a:gd name="connsiteX2" fmla="*/ 155275 w 664234"/>
              <a:gd name="connsiteY2" fmla="*/ 60385 h 603849"/>
              <a:gd name="connsiteX3" fmla="*/ 181154 w 664234"/>
              <a:gd name="connsiteY3" fmla="*/ 51759 h 603849"/>
              <a:gd name="connsiteX4" fmla="*/ 250166 w 664234"/>
              <a:gd name="connsiteY4" fmla="*/ 34506 h 603849"/>
              <a:gd name="connsiteX5" fmla="*/ 362309 w 664234"/>
              <a:gd name="connsiteY5" fmla="*/ 17253 h 603849"/>
              <a:gd name="connsiteX6" fmla="*/ 483079 w 664234"/>
              <a:gd name="connsiteY6" fmla="*/ 0 h 603849"/>
              <a:gd name="connsiteX7" fmla="*/ 577970 w 664234"/>
              <a:gd name="connsiteY7" fmla="*/ 8627 h 603849"/>
              <a:gd name="connsiteX8" fmla="*/ 638354 w 664234"/>
              <a:gd name="connsiteY8" fmla="*/ 60385 h 603849"/>
              <a:gd name="connsiteX9" fmla="*/ 664234 w 664234"/>
              <a:gd name="connsiteY9" fmla="*/ 112144 h 603849"/>
              <a:gd name="connsiteX10" fmla="*/ 629728 w 664234"/>
              <a:gd name="connsiteY10" fmla="*/ 207034 h 603849"/>
              <a:gd name="connsiteX11" fmla="*/ 603849 w 664234"/>
              <a:gd name="connsiteY11" fmla="*/ 224287 h 603849"/>
              <a:gd name="connsiteX12" fmla="*/ 569343 w 664234"/>
              <a:gd name="connsiteY12" fmla="*/ 250166 h 603849"/>
              <a:gd name="connsiteX13" fmla="*/ 517585 w 664234"/>
              <a:gd name="connsiteY13" fmla="*/ 301925 h 603849"/>
              <a:gd name="connsiteX14" fmla="*/ 431320 w 664234"/>
              <a:gd name="connsiteY14" fmla="*/ 353683 h 603849"/>
              <a:gd name="connsiteX15" fmla="*/ 405441 w 664234"/>
              <a:gd name="connsiteY15" fmla="*/ 370936 h 603849"/>
              <a:gd name="connsiteX16" fmla="*/ 345056 w 664234"/>
              <a:gd name="connsiteY16" fmla="*/ 388189 h 603849"/>
              <a:gd name="connsiteX17" fmla="*/ 267419 w 664234"/>
              <a:gd name="connsiteY17" fmla="*/ 448574 h 603849"/>
              <a:gd name="connsiteX18" fmla="*/ 224286 w 664234"/>
              <a:gd name="connsiteY18" fmla="*/ 491706 h 603849"/>
              <a:gd name="connsiteX19" fmla="*/ 155275 w 664234"/>
              <a:gd name="connsiteY19" fmla="*/ 569344 h 603849"/>
              <a:gd name="connsiteX20" fmla="*/ 103517 w 664234"/>
              <a:gd name="connsiteY20" fmla="*/ 603849 h 603849"/>
              <a:gd name="connsiteX21" fmla="*/ 51758 w 664234"/>
              <a:gd name="connsiteY21" fmla="*/ 577970 h 603849"/>
              <a:gd name="connsiteX22" fmla="*/ 34505 w 664234"/>
              <a:gd name="connsiteY22" fmla="*/ 552091 h 603849"/>
              <a:gd name="connsiteX23" fmla="*/ 25879 w 664234"/>
              <a:gd name="connsiteY23" fmla="*/ 526212 h 603849"/>
              <a:gd name="connsiteX24" fmla="*/ 8626 w 664234"/>
              <a:gd name="connsiteY24" fmla="*/ 500332 h 603849"/>
              <a:gd name="connsiteX25" fmla="*/ 0 w 664234"/>
              <a:gd name="connsiteY25" fmla="*/ 457200 h 603849"/>
              <a:gd name="connsiteX26" fmla="*/ 8626 w 664234"/>
              <a:gd name="connsiteY26" fmla="*/ 310551 h 603849"/>
              <a:gd name="connsiteX27" fmla="*/ 17253 w 664234"/>
              <a:gd name="connsiteY27" fmla="*/ 284672 h 603849"/>
              <a:gd name="connsiteX28" fmla="*/ 25879 w 664234"/>
              <a:gd name="connsiteY28" fmla="*/ 232913 h 603849"/>
              <a:gd name="connsiteX29" fmla="*/ 51758 w 664234"/>
              <a:gd name="connsiteY29" fmla="*/ 138023 h 603849"/>
              <a:gd name="connsiteX30" fmla="*/ 69011 w 664234"/>
              <a:gd name="connsiteY30" fmla="*/ 112144 h 603849"/>
              <a:gd name="connsiteX31" fmla="*/ 86264 w 664234"/>
              <a:gd name="connsiteY31" fmla="*/ 103517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64234" h="603849">
                <a:moveTo>
                  <a:pt x="86264" y="103517"/>
                </a:moveTo>
                <a:cubicBezTo>
                  <a:pt x="96328" y="97766"/>
                  <a:pt x="115178" y="86524"/>
                  <a:pt x="129396" y="77638"/>
                </a:cubicBezTo>
                <a:cubicBezTo>
                  <a:pt x="138188" y="72143"/>
                  <a:pt x="146002" y="65022"/>
                  <a:pt x="155275" y="60385"/>
                </a:cubicBezTo>
                <a:cubicBezTo>
                  <a:pt x="163408" y="56319"/>
                  <a:pt x="172381" y="54151"/>
                  <a:pt x="181154" y="51759"/>
                </a:cubicBezTo>
                <a:cubicBezTo>
                  <a:pt x="204030" y="45520"/>
                  <a:pt x="226777" y="38405"/>
                  <a:pt x="250166" y="34506"/>
                </a:cubicBezTo>
                <a:cubicBezTo>
                  <a:pt x="302896" y="25717"/>
                  <a:pt x="306794" y="24655"/>
                  <a:pt x="362309" y="17253"/>
                </a:cubicBezTo>
                <a:cubicBezTo>
                  <a:pt x="470255" y="2861"/>
                  <a:pt x="392171" y="15152"/>
                  <a:pt x="483079" y="0"/>
                </a:cubicBezTo>
                <a:cubicBezTo>
                  <a:pt x="514709" y="2876"/>
                  <a:pt x="546826" y="2398"/>
                  <a:pt x="577970" y="8627"/>
                </a:cubicBezTo>
                <a:cubicBezTo>
                  <a:pt x="611825" y="15398"/>
                  <a:pt x="619864" y="34499"/>
                  <a:pt x="638354" y="60385"/>
                </a:cubicBezTo>
                <a:cubicBezTo>
                  <a:pt x="659258" y="89651"/>
                  <a:pt x="653550" y="80094"/>
                  <a:pt x="664234" y="112144"/>
                </a:cubicBezTo>
                <a:cubicBezTo>
                  <a:pt x="657850" y="144063"/>
                  <a:pt x="654428" y="182334"/>
                  <a:pt x="629728" y="207034"/>
                </a:cubicBezTo>
                <a:cubicBezTo>
                  <a:pt x="622397" y="214365"/>
                  <a:pt x="612285" y="218261"/>
                  <a:pt x="603849" y="224287"/>
                </a:cubicBezTo>
                <a:cubicBezTo>
                  <a:pt x="592150" y="232644"/>
                  <a:pt x="580030" y="240548"/>
                  <a:pt x="569343" y="250166"/>
                </a:cubicBezTo>
                <a:cubicBezTo>
                  <a:pt x="551207" y="266488"/>
                  <a:pt x="537887" y="288391"/>
                  <a:pt x="517585" y="301925"/>
                </a:cubicBezTo>
                <a:cubicBezTo>
                  <a:pt x="390948" y="386347"/>
                  <a:pt x="524174" y="300623"/>
                  <a:pt x="431320" y="353683"/>
                </a:cubicBezTo>
                <a:cubicBezTo>
                  <a:pt x="422318" y="358827"/>
                  <a:pt x="414970" y="366852"/>
                  <a:pt x="405441" y="370936"/>
                </a:cubicBezTo>
                <a:cubicBezTo>
                  <a:pt x="385889" y="379315"/>
                  <a:pt x="363948" y="377694"/>
                  <a:pt x="345056" y="388189"/>
                </a:cubicBezTo>
                <a:cubicBezTo>
                  <a:pt x="315207" y="404772"/>
                  <a:pt x="289098" y="422559"/>
                  <a:pt x="267419" y="448574"/>
                </a:cubicBezTo>
                <a:cubicBezTo>
                  <a:pt x="231476" y="491705"/>
                  <a:pt x="271732" y="460076"/>
                  <a:pt x="224286" y="491706"/>
                </a:cubicBezTo>
                <a:cubicBezTo>
                  <a:pt x="203542" y="522823"/>
                  <a:pt x="190730" y="545707"/>
                  <a:pt x="155275" y="569344"/>
                </a:cubicBezTo>
                <a:lnTo>
                  <a:pt x="103517" y="603849"/>
                </a:lnTo>
                <a:cubicBezTo>
                  <a:pt x="82467" y="596833"/>
                  <a:pt x="68482" y="594694"/>
                  <a:pt x="51758" y="577970"/>
                </a:cubicBezTo>
                <a:cubicBezTo>
                  <a:pt x="44427" y="570639"/>
                  <a:pt x="40256" y="560717"/>
                  <a:pt x="34505" y="552091"/>
                </a:cubicBezTo>
                <a:cubicBezTo>
                  <a:pt x="31630" y="543465"/>
                  <a:pt x="29945" y="534345"/>
                  <a:pt x="25879" y="526212"/>
                </a:cubicBezTo>
                <a:cubicBezTo>
                  <a:pt x="21242" y="516939"/>
                  <a:pt x="12266" y="510040"/>
                  <a:pt x="8626" y="500332"/>
                </a:cubicBezTo>
                <a:cubicBezTo>
                  <a:pt x="3478" y="486603"/>
                  <a:pt x="2875" y="471577"/>
                  <a:pt x="0" y="457200"/>
                </a:cubicBezTo>
                <a:cubicBezTo>
                  <a:pt x="2875" y="408317"/>
                  <a:pt x="3753" y="359275"/>
                  <a:pt x="8626" y="310551"/>
                </a:cubicBezTo>
                <a:cubicBezTo>
                  <a:pt x="9531" y="301503"/>
                  <a:pt x="15280" y="293548"/>
                  <a:pt x="17253" y="284672"/>
                </a:cubicBezTo>
                <a:cubicBezTo>
                  <a:pt x="21047" y="267598"/>
                  <a:pt x="22750" y="250122"/>
                  <a:pt x="25879" y="232913"/>
                </a:cubicBezTo>
                <a:cubicBezTo>
                  <a:pt x="29930" y="210632"/>
                  <a:pt x="39967" y="155710"/>
                  <a:pt x="51758" y="138023"/>
                </a:cubicBezTo>
                <a:cubicBezTo>
                  <a:pt x="57509" y="129397"/>
                  <a:pt x="61680" y="119475"/>
                  <a:pt x="69011" y="112144"/>
                </a:cubicBezTo>
                <a:cubicBezTo>
                  <a:pt x="110650" y="70505"/>
                  <a:pt x="76200" y="109268"/>
                  <a:pt x="86264" y="10351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CAB97F-EFED-4598-9DB6-DF30C7597975}"/>
              </a:ext>
            </a:extLst>
          </p:cNvPr>
          <p:cNvSpPr/>
          <p:nvPr/>
        </p:nvSpPr>
        <p:spPr>
          <a:xfrm>
            <a:off x="4308545" y="1734789"/>
            <a:ext cx="1009290" cy="1216324"/>
          </a:xfrm>
          <a:custGeom>
            <a:avLst/>
            <a:gdLst>
              <a:gd name="connsiteX0" fmla="*/ 405441 w 1009290"/>
              <a:gd name="connsiteY0" fmla="*/ 43132 h 1216324"/>
              <a:gd name="connsiteX1" fmla="*/ 362309 w 1009290"/>
              <a:gd name="connsiteY1" fmla="*/ 51758 h 1216324"/>
              <a:gd name="connsiteX2" fmla="*/ 301924 w 1009290"/>
              <a:gd name="connsiteY2" fmla="*/ 103517 h 1216324"/>
              <a:gd name="connsiteX3" fmla="*/ 284672 w 1009290"/>
              <a:gd name="connsiteY3" fmla="*/ 129396 h 1216324"/>
              <a:gd name="connsiteX4" fmla="*/ 258792 w 1009290"/>
              <a:gd name="connsiteY4" fmla="*/ 146649 h 1216324"/>
              <a:gd name="connsiteX5" fmla="*/ 215660 w 1009290"/>
              <a:gd name="connsiteY5" fmla="*/ 198407 h 1216324"/>
              <a:gd name="connsiteX6" fmla="*/ 189781 w 1009290"/>
              <a:gd name="connsiteY6" fmla="*/ 215660 h 1216324"/>
              <a:gd name="connsiteX7" fmla="*/ 181155 w 1009290"/>
              <a:gd name="connsiteY7" fmla="*/ 327803 h 1216324"/>
              <a:gd name="connsiteX8" fmla="*/ 215660 w 1009290"/>
              <a:gd name="connsiteY8" fmla="*/ 336430 h 1216324"/>
              <a:gd name="connsiteX9" fmla="*/ 414068 w 1009290"/>
              <a:gd name="connsiteY9" fmla="*/ 345056 h 1216324"/>
              <a:gd name="connsiteX10" fmla="*/ 552090 w 1009290"/>
              <a:gd name="connsiteY10" fmla="*/ 362309 h 1216324"/>
              <a:gd name="connsiteX11" fmla="*/ 603849 w 1009290"/>
              <a:gd name="connsiteY11" fmla="*/ 379562 h 1216324"/>
              <a:gd name="connsiteX12" fmla="*/ 629728 w 1009290"/>
              <a:gd name="connsiteY12" fmla="*/ 388188 h 1216324"/>
              <a:gd name="connsiteX13" fmla="*/ 655607 w 1009290"/>
              <a:gd name="connsiteY13" fmla="*/ 405441 h 1216324"/>
              <a:gd name="connsiteX14" fmla="*/ 664234 w 1009290"/>
              <a:gd name="connsiteY14" fmla="*/ 431320 h 1216324"/>
              <a:gd name="connsiteX15" fmla="*/ 690113 w 1009290"/>
              <a:gd name="connsiteY15" fmla="*/ 457200 h 1216324"/>
              <a:gd name="connsiteX16" fmla="*/ 715992 w 1009290"/>
              <a:gd name="connsiteY16" fmla="*/ 595222 h 1216324"/>
              <a:gd name="connsiteX17" fmla="*/ 698739 w 1009290"/>
              <a:gd name="connsiteY17" fmla="*/ 759124 h 1216324"/>
              <a:gd name="connsiteX18" fmla="*/ 690113 w 1009290"/>
              <a:gd name="connsiteY18" fmla="*/ 785003 h 1216324"/>
              <a:gd name="connsiteX19" fmla="*/ 672860 w 1009290"/>
              <a:gd name="connsiteY19" fmla="*/ 819509 h 1216324"/>
              <a:gd name="connsiteX20" fmla="*/ 621102 w 1009290"/>
              <a:gd name="connsiteY20" fmla="*/ 871268 h 1216324"/>
              <a:gd name="connsiteX21" fmla="*/ 595222 w 1009290"/>
              <a:gd name="connsiteY21" fmla="*/ 879894 h 1216324"/>
              <a:gd name="connsiteX22" fmla="*/ 534838 w 1009290"/>
              <a:gd name="connsiteY22" fmla="*/ 905773 h 1216324"/>
              <a:gd name="connsiteX23" fmla="*/ 483079 w 1009290"/>
              <a:gd name="connsiteY23" fmla="*/ 923026 h 1216324"/>
              <a:gd name="connsiteX24" fmla="*/ 422694 w 1009290"/>
              <a:gd name="connsiteY24" fmla="*/ 914400 h 1216324"/>
              <a:gd name="connsiteX25" fmla="*/ 336430 w 1009290"/>
              <a:gd name="connsiteY25" fmla="*/ 879894 h 1216324"/>
              <a:gd name="connsiteX26" fmla="*/ 319177 w 1009290"/>
              <a:gd name="connsiteY26" fmla="*/ 854015 h 1216324"/>
              <a:gd name="connsiteX27" fmla="*/ 293298 w 1009290"/>
              <a:gd name="connsiteY27" fmla="*/ 845388 h 1216324"/>
              <a:gd name="connsiteX28" fmla="*/ 267419 w 1009290"/>
              <a:gd name="connsiteY28" fmla="*/ 828136 h 1216324"/>
              <a:gd name="connsiteX29" fmla="*/ 138022 w 1009290"/>
              <a:gd name="connsiteY29" fmla="*/ 836762 h 1216324"/>
              <a:gd name="connsiteX30" fmla="*/ 69011 w 1009290"/>
              <a:gd name="connsiteY30" fmla="*/ 854015 h 1216324"/>
              <a:gd name="connsiteX31" fmla="*/ 43132 w 1009290"/>
              <a:gd name="connsiteY31" fmla="*/ 871268 h 1216324"/>
              <a:gd name="connsiteX32" fmla="*/ 25879 w 1009290"/>
              <a:gd name="connsiteY32" fmla="*/ 897147 h 1216324"/>
              <a:gd name="connsiteX33" fmla="*/ 0 w 1009290"/>
              <a:gd name="connsiteY33" fmla="*/ 931653 h 1216324"/>
              <a:gd name="connsiteX34" fmla="*/ 8626 w 1009290"/>
              <a:gd name="connsiteY34" fmla="*/ 1026543 h 1216324"/>
              <a:gd name="connsiteX35" fmla="*/ 60385 w 1009290"/>
              <a:gd name="connsiteY35" fmla="*/ 1078302 h 1216324"/>
              <a:gd name="connsiteX36" fmla="*/ 138022 w 1009290"/>
              <a:gd name="connsiteY36" fmla="*/ 1138686 h 1216324"/>
              <a:gd name="connsiteX37" fmla="*/ 163902 w 1009290"/>
              <a:gd name="connsiteY37" fmla="*/ 1147313 h 1216324"/>
              <a:gd name="connsiteX38" fmla="*/ 267419 w 1009290"/>
              <a:gd name="connsiteY38" fmla="*/ 1199071 h 1216324"/>
              <a:gd name="connsiteX39" fmla="*/ 293298 w 1009290"/>
              <a:gd name="connsiteY39" fmla="*/ 1207698 h 1216324"/>
              <a:gd name="connsiteX40" fmla="*/ 319177 w 1009290"/>
              <a:gd name="connsiteY40" fmla="*/ 1216324 h 1216324"/>
              <a:gd name="connsiteX41" fmla="*/ 500332 w 1009290"/>
              <a:gd name="connsiteY41" fmla="*/ 1207698 h 1216324"/>
              <a:gd name="connsiteX42" fmla="*/ 552090 w 1009290"/>
              <a:gd name="connsiteY42" fmla="*/ 1190445 h 1216324"/>
              <a:gd name="connsiteX43" fmla="*/ 603849 w 1009290"/>
              <a:gd name="connsiteY43" fmla="*/ 1155939 h 1216324"/>
              <a:gd name="connsiteX44" fmla="*/ 655607 w 1009290"/>
              <a:gd name="connsiteY44" fmla="*/ 1121434 h 1216324"/>
              <a:gd name="connsiteX45" fmla="*/ 698739 w 1009290"/>
              <a:gd name="connsiteY45" fmla="*/ 1095554 h 1216324"/>
              <a:gd name="connsiteX46" fmla="*/ 733245 w 1009290"/>
              <a:gd name="connsiteY46" fmla="*/ 1069675 h 1216324"/>
              <a:gd name="connsiteX47" fmla="*/ 785004 w 1009290"/>
              <a:gd name="connsiteY47" fmla="*/ 1026543 h 1216324"/>
              <a:gd name="connsiteX48" fmla="*/ 845389 w 1009290"/>
              <a:gd name="connsiteY48" fmla="*/ 957532 h 1216324"/>
              <a:gd name="connsiteX49" fmla="*/ 862641 w 1009290"/>
              <a:gd name="connsiteY49" fmla="*/ 931653 h 1216324"/>
              <a:gd name="connsiteX50" fmla="*/ 871268 w 1009290"/>
              <a:gd name="connsiteY50" fmla="*/ 905773 h 1216324"/>
              <a:gd name="connsiteX51" fmla="*/ 897147 w 1009290"/>
              <a:gd name="connsiteY51" fmla="*/ 879894 h 1216324"/>
              <a:gd name="connsiteX52" fmla="*/ 914400 w 1009290"/>
              <a:gd name="connsiteY52" fmla="*/ 810883 h 1216324"/>
              <a:gd name="connsiteX53" fmla="*/ 948905 w 1009290"/>
              <a:gd name="connsiteY53" fmla="*/ 750498 h 1216324"/>
              <a:gd name="connsiteX54" fmla="*/ 957532 w 1009290"/>
              <a:gd name="connsiteY54" fmla="*/ 690113 h 1216324"/>
              <a:gd name="connsiteX55" fmla="*/ 966158 w 1009290"/>
              <a:gd name="connsiteY55" fmla="*/ 655607 h 1216324"/>
              <a:gd name="connsiteX56" fmla="*/ 983411 w 1009290"/>
              <a:gd name="connsiteY56" fmla="*/ 569343 h 1216324"/>
              <a:gd name="connsiteX57" fmla="*/ 992038 w 1009290"/>
              <a:gd name="connsiteY57" fmla="*/ 517585 h 1216324"/>
              <a:gd name="connsiteX58" fmla="*/ 1009290 w 1009290"/>
              <a:gd name="connsiteY58" fmla="*/ 422694 h 1216324"/>
              <a:gd name="connsiteX59" fmla="*/ 1000664 w 1009290"/>
              <a:gd name="connsiteY59" fmla="*/ 232913 h 1216324"/>
              <a:gd name="connsiteX60" fmla="*/ 983411 w 1009290"/>
              <a:gd name="connsiteY60" fmla="*/ 172528 h 1216324"/>
              <a:gd name="connsiteX61" fmla="*/ 957532 w 1009290"/>
              <a:gd name="connsiteY61" fmla="*/ 155275 h 1216324"/>
              <a:gd name="connsiteX62" fmla="*/ 940279 w 1009290"/>
              <a:gd name="connsiteY62" fmla="*/ 129396 h 1216324"/>
              <a:gd name="connsiteX63" fmla="*/ 862641 w 1009290"/>
              <a:gd name="connsiteY63" fmla="*/ 69011 h 1216324"/>
              <a:gd name="connsiteX64" fmla="*/ 836762 w 1009290"/>
              <a:gd name="connsiteY64" fmla="*/ 60385 h 1216324"/>
              <a:gd name="connsiteX65" fmla="*/ 802256 w 1009290"/>
              <a:gd name="connsiteY65" fmla="*/ 43132 h 1216324"/>
              <a:gd name="connsiteX66" fmla="*/ 750498 w 1009290"/>
              <a:gd name="connsiteY66" fmla="*/ 25879 h 1216324"/>
              <a:gd name="connsiteX67" fmla="*/ 724619 w 1009290"/>
              <a:gd name="connsiteY67" fmla="*/ 17253 h 1216324"/>
              <a:gd name="connsiteX68" fmla="*/ 698739 w 1009290"/>
              <a:gd name="connsiteY68" fmla="*/ 8626 h 1216324"/>
              <a:gd name="connsiteX69" fmla="*/ 655607 w 1009290"/>
              <a:gd name="connsiteY69" fmla="*/ 0 h 1216324"/>
              <a:gd name="connsiteX70" fmla="*/ 431321 w 1009290"/>
              <a:gd name="connsiteY70" fmla="*/ 25879 h 1216324"/>
              <a:gd name="connsiteX71" fmla="*/ 370936 w 1009290"/>
              <a:gd name="connsiteY71" fmla="*/ 43132 h 1216324"/>
              <a:gd name="connsiteX72" fmla="*/ 345056 w 1009290"/>
              <a:gd name="connsiteY72" fmla="*/ 60385 h 1216324"/>
              <a:gd name="connsiteX73" fmla="*/ 319177 w 1009290"/>
              <a:gd name="connsiteY73" fmla="*/ 69011 h 1216324"/>
              <a:gd name="connsiteX74" fmla="*/ 327804 w 1009290"/>
              <a:gd name="connsiteY74" fmla="*/ 69011 h 12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09290" h="1216324">
                <a:moveTo>
                  <a:pt x="405441" y="43132"/>
                </a:moveTo>
                <a:cubicBezTo>
                  <a:pt x="391064" y="46007"/>
                  <a:pt x="375707" y="45803"/>
                  <a:pt x="362309" y="51758"/>
                </a:cubicBezTo>
                <a:cubicBezTo>
                  <a:pt x="347191" y="58477"/>
                  <a:pt x="313237" y="89941"/>
                  <a:pt x="301924" y="103517"/>
                </a:cubicBezTo>
                <a:cubicBezTo>
                  <a:pt x="295287" y="111482"/>
                  <a:pt x="292003" y="122065"/>
                  <a:pt x="284672" y="129396"/>
                </a:cubicBezTo>
                <a:cubicBezTo>
                  <a:pt x="277341" y="136727"/>
                  <a:pt x="267419" y="140898"/>
                  <a:pt x="258792" y="146649"/>
                </a:cubicBezTo>
                <a:cubicBezTo>
                  <a:pt x="241828" y="172095"/>
                  <a:pt x="240567" y="177651"/>
                  <a:pt x="215660" y="198407"/>
                </a:cubicBezTo>
                <a:cubicBezTo>
                  <a:pt x="207695" y="205044"/>
                  <a:pt x="198407" y="209909"/>
                  <a:pt x="189781" y="215660"/>
                </a:cubicBezTo>
                <a:cubicBezTo>
                  <a:pt x="177856" y="251434"/>
                  <a:pt x="156810" y="288852"/>
                  <a:pt x="181155" y="327803"/>
                </a:cubicBezTo>
                <a:cubicBezTo>
                  <a:pt x="187439" y="337857"/>
                  <a:pt x="203837" y="335554"/>
                  <a:pt x="215660" y="336430"/>
                </a:cubicBezTo>
                <a:cubicBezTo>
                  <a:pt x="281678" y="341320"/>
                  <a:pt x="347932" y="342181"/>
                  <a:pt x="414068" y="345056"/>
                </a:cubicBezTo>
                <a:cubicBezTo>
                  <a:pt x="460075" y="350807"/>
                  <a:pt x="508104" y="347647"/>
                  <a:pt x="552090" y="362309"/>
                </a:cubicBezTo>
                <a:lnTo>
                  <a:pt x="603849" y="379562"/>
                </a:lnTo>
                <a:lnTo>
                  <a:pt x="629728" y="388188"/>
                </a:lnTo>
                <a:cubicBezTo>
                  <a:pt x="638354" y="393939"/>
                  <a:pt x="649130" y="397345"/>
                  <a:pt x="655607" y="405441"/>
                </a:cubicBezTo>
                <a:cubicBezTo>
                  <a:pt x="661287" y="412541"/>
                  <a:pt x="659190" y="423754"/>
                  <a:pt x="664234" y="431320"/>
                </a:cubicBezTo>
                <a:cubicBezTo>
                  <a:pt x="671001" y="441471"/>
                  <a:pt x="681487" y="448573"/>
                  <a:pt x="690113" y="457200"/>
                </a:cubicBezTo>
                <a:cubicBezTo>
                  <a:pt x="716505" y="536373"/>
                  <a:pt x="705557" y="490862"/>
                  <a:pt x="715992" y="595222"/>
                </a:cubicBezTo>
                <a:cubicBezTo>
                  <a:pt x="710873" y="666887"/>
                  <a:pt x="713628" y="699569"/>
                  <a:pt x="698739" y="759124"/>
                </a:cubicBezTo>
                <a:cubicBezTo>
                  <a:pt x="696534" y="767945"/>
                  <a:pt x="693695" y="776645"/>
                  <a:pt x="690113" y="785003"/>
                </a:cubicBezTo>
                <a:cubicBezTo>
                  <a:pt x="685047" y="796823"/>
                  <a:pt x="680893" y="809467"/>
                  <a:pt x="672860" y="819509"/>
                </a:cubicBezTo>
                <a:cubicBezTo>
                  <a:pt x="657618" y="838562"/>
                  <a:pt x="644249" y="863553"/>
                  <a:pt x="621102" y="871268"/>
                </a:cubicBezTo>
                <a:lnTo>
                  <a:pt x="595222" y="879894"/>
                </a:lnTo>
                <a:cubicBezTo>
                  <a:pt x="554164" y="907266"/>
                  <a:pt x="585478" y="890581"/>
                  <a:pt x="534838" y="905773"/>
                </a:cubicBezTo>
                <a:cubicBezTo>
                  <a:pt x="517419" y="910999"/>
                  <a:pt x="483079" y="923026"/>
                  <a:pt x="483079" y="923026"/>
                </a:cubicBezTo>
                <a:cubicBezTo>
                  <a:pt x="462951" y="920151"/>
                  <a:pt x="442506" y="918972"/>
                  <a:pt x="422694" y="914400"/>
                </a:cubicBezTo>
                <a:cubicBezTo>
                  <a:pt x="383103" y="905264"/>
                  <a:pt x="369972" y="896665"/>
                  <a:pt x="336430" y="879894"/>
                </a:cubicBezTo>
                <a:cubicBezTo>
                  <a:pt x="330679" y="871268"/>
                  <a:pt x="327273" y="860492"/>
                  <a:pt x="319177" y="854015"/>
                </a:cubicBezTo>
                <a:cubicBezTo>
                  <a:pt x="312077" y="848335"/>
                  <a:pt x="301431" y="849455"/>
                  <a:pt x="293298" y="845388"/>
                </a:cubicBezTo>
                <a:cubicBezTo>
                  <a:pt x="284025" y="840752"/>
                  <a:pt x="276045" y="833887"/>
                  <a:pt x="267419" y="828136"/>
                </a:cubicBezTo>
                <a:cubicBezTo>
                  <a:pt x="224287" y="831011"/>
                  <a:pt x="180887" y="831171"/>
                  <a:pt x="138022" y="836762"/>
                </a:cubicBezTo>
                <a:cubicBezTo>
                  <a:pt x="114510" y="839829"/>
                  <a:pt x="69011" y="854015"/>
                  <a:pt x="69011" y="854015"/>
                </a:cubicBezTo>
                <a:cubicBezTo>
                  <a:pt x="60385" y="859766"/>
                  <a:pt x="50463" y="863937"/>
                  <a:pt x="43132" y="871268"/>
                </a:cubicBezTo>
                <a:cubicBezTo>
                  <a:pt x="35801" y="878599"/>
                  <a:pt x="31905" y="888711"/>
                  <a:pt x="25879" y="897147"/>
                </a:cubicBezTo>
                <a:cubicBezTo>
                  <a:pt x="17522" y="908846"/>
                  <a:pt x="8626" y="920151"/>
                  <a:pt x="0" y="931653"/>
                </a:cubicBezTo>
                <a:cubicBezTo>
                  <a:pt x="2875" y="963283"/>
                  <a:pt x="-3467" y="997175"/>
                  <a:pt x="8626" y="1026543"/>
                </a:cubicBezTo>
                <a:cubicBezTo>
                  <a:pt x="17916" y="1049105"/>
                  <a:pt x="43132" y="1061049"/>
                  <a:pt x="60385" y="1078302"/>
                </a:cubicBezTo>
                <a:cubicBezTo>
                  <a:pt x="82715" y="1100632"/>
                  <a:pt x="107066" y="1128367"/>
                  <a:pt x="138022" y="1138686"/>
                </a:cubicBezTo>
                <a:cubicBezTo>
                  <a:pt x="146649" y="1141562"/>
                  <a:pt x="155953" y="1142897"/>
                  <a:pt x="163902" y="1147313"/>
                </a:cubicBezTo>
                <a:cubicBezTo>
                  <a:pt x="264241" y="1203058"/>
                  <a:pt x="166652" y="1165482"/>
                  <a:pt x="267419" y="1199071"/>
                </a:cubicBezTo>
                <a:lnTo>
                  <a:pt x="293298" y="1207698"/>
                </a:lnTo>
                <a:lnTo>
                  <a:pt x="319177" y="1216324"/>
                </a:lnTo>
                <a:cubicBezTo>
                  <a:pt x="379562" y="1213449"/>
                  <a:pt x="440248" y="1214374"/>
                  <a:pt x="500332" y="1207698"/>
                </a:cubicBezTo>
                <a:cubicBezTo>
                  <a:pt x="518407" y="1205690"/>
                  <a:pt x="552090" y="1190445"/>
                  <a:pt x="552090" y="1190445"/>
                </a:cubicBezTo>
                <a:cubicBezTo>
                  <a:pt x="609524" y="1133013"/>
                  <a:pt x="547670" y="1187150"/>
                  <a:pt x="603849" y="1155939"/>
                </a:cubicBezTo>
                <a:cubicBezTo>
                  <a:pt x="621975" y="1145869"/>
                  <a:pt x="638114" y="1132566"/>
                  <a:pt x="655607" y="1121434"/>
                </a:cubicBezTo>
                <a:cubicBezTo>
                  <a:pt x="669753" y="1112432"/>
                  <a:pt x="685325" y="1105614"/>
                  <a:pt x="698739" y="1095554"/>
                </a:cubicBezTo>
                <a:cubicBezTo>
                  <a:pt x="710241" y="1086928"/>
                  <a:pt x="722329" y="1079032"/>
                  <a:pt x="733245" y="1069675"/>
                </a:cubicBezTo>
                <a:cubicBezTo>
                  <a:pt x="791364" y="1019859"/>
                  <a:pt x="727804" y="1064675"/>
                  <a:pt x="785004" y="1026543"/>
                </a:cubicBezTo>
                <a:cubicBezTo>
                  <a:pt x="825260" y="966158"/>
                  <a:pt x="802256" y="986287"/>
                  <a:pt x="845389" y="957532"/>
                </a:cubicBezTo>
                <a:cubicBezTo>
                  <a:pt x="851140" y="948906"/>
                  <a:pt x="858005" y="940926"/>
                  <a:pt x="862641" y="931653"/>
                </a:cubicBezTo>
                <a:cubicBezTo>
                  <a:pt x="866708" y="923520"/>
                  <a:pt x="866224" y="913339"/>
                  <a:pt x="871268" y="905773"/>
                </a:cubicBezTo>
                <a:cubicBezTo>
                  <a:pt x="878035" y="895622"/>
                  <a:pt x="888521" y="888520"/>
                  <a:pt x="897147" y="879894"/>
                </a:cubicBezTo>
                <a:cubicBezTo>
                  <a:pt x="902898" y="856890"/>
                  <a:pt x="901247" y="830612"/>
                  <a:pt x="914400" y="810883"/>
                </a:cubicBezTo>
                <a:cubicBezTo>
                  <a:pt x="938786" y="774303"/>
                  <a:pt x="927016" y="794276"/>
                  <a:pt x="948905" y="750498"/>
                </a:cubicBezTo>
                <a:cubicBezTo>
                  <a:pt x="951781" y="730370"/>
                  <a:pt x="953895" y="710118"/>
                  <a:pt x="957532" y="690113"/>
                </a:cubicBezTo>
                <a:cubicBezTo>
                  <a:pt x="959653" y="678448"/>
                  <a:pt x="963674" y="667200"/>
                  <a:pt x="966158" y="655607"/>
                </a:cubicBezTo>
                <a:cubicBezTo>
                  <a:pt x="972302" y="626934"/>
                  <a:pt x="978590" y="598268"/>
                  <a:pt x="983411" y="569343"/>
                </a:cubicBezTo>
                <a:cubicBezTo>
                  <a:pt x="986287" y="552090"/>
                  <a:pt x="988608" y="534736"/>
                  <a:pt x="992038" y="517585"/>
                </a:cubicBezTo>
                <a:cubicBezTo>
                  <a:pt x="1012370" y="415924"/>
                  <a:pt x="987368" y="576155"/>
                  <a:pt x="1009290" y="422694"/>
                </a:cubicBezTo>
                <a:cubicBezTo>
                  <a:pt x="1006415" y="359434"/>
                  <a:pt x="1005521" y="296052"/>
                  <a:pt x="1000664" y="232913"/>
                </a:cubicBezTo>
                <a:cubicBezTo>
                  <a:pt x="1000532" y="231196"/>
                  <a:pt x="987582" y="177741"/>
                  <a:pt x="983411" y="172528"/>
                </a:cubicBezTo>
                <a:cubicBezTo>
                  <a:pt x="976934" y="164432"/>
                  <a:pt x="966158" y="161026"/>
                  <a:pt x="957532" y="155275"/>
                </a:cubicBezTo>
                <a:cubicBezTo>
                  <a:pt x="951781" y="146649"/>
                  <a:pt x="946916" y="137361"/>
                  <a:pt x="940279" y="129396"/>
                </a:cubicBezTo>
                <a:cubicBezTo>
                  <a:pt x="923103" y="108784"/>
                  <a:pt x="884837" y="76409"/>
                  <a:pt x="862641" y="69011"/>
                </a:cubicBezTo>
                <a:cubicBezTo>
                  <a:pt x="854015" y="66136"/>
                  <a:pt x="845120" y="63967"/>
                  <a:pt x="836762" y="60385"/>
                </a:cubicBezTo>
                <a:cubicBezTo>
                  <a:pt x="824942" y="55319"/>
                  <a:pt x="814196" y="47908"/>
                  <a:pt x="802256" y="43132"/>
                </a:cubicBezTo>
                <a:cubicBezTo>
                  <a:pt x="785371" y="36378"/>
                  <a:pt x="767751" y="31630"/>
                  <a:pt x="750498" y="25879"/>
                </a:cubicBezTo>
                <a:lnTo>
                  <a:pt x="724619" y="17253"/>
                </a:lnTo>
                <a:cubicBezTo>
                  <a:pt x="715992" y="14377"/>
                  <a:pt x="707656" y="10409"/>
                  <a:pt x="698739" y="8626"/>
                </a:cubicBezTo>
                <a:lnTo>
                  <a:pt x="655607" y="0"/>
                </a:lnTo>
                <a:cubicBezTo>
                  <a:pt x="476649" y="9942"/>
                  <a:pt x="550626" y="-3947"/>
                  <a:pt x="431321" y="25879"/>
                </a:cubicBezTo>
                <a:cubicBezTo>
                  <a:pt x="420258" y="28645"/>
                  <a:pt x="383317" y="36942"/>
                  <a:pt x="370936" y="43132"/>
                </a:cubicBezTo>
                <a:cubicBezTo>
                  <a:pt x="361663" y="47769"/>
                  <a:pt x="354329" y="55748"/>
                  <a:pt x="345056" y="60385"/>
                </a:cubicBezTo>
                <a:cubicBezTo>
                  <a:pt x="336923" y="64451"/>
                  <a:pt x="327310" y="64945"/>
                  <a:pt x="319177" y="69011"/>
                </a:cubicBezTo>
                <a:cubicBezTo>
                  <a:pt x="316605" y="70297"/>
                  <a:pt x="324928" y="69011"/>
                  <a:pt x="327804" y="69011"/>
                </a:cubicBezTo>
              </a:path>
            </a:pathLst>
          </a:custGeom>
          <a:solidFill>
            <a:srgbClr val="FF000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15A607-D608-4A6D-9328-EDC18E9FF122}"/>
              </a:ext>
            </a:extLst>
          </p:cNvPr>
          <p:cNvSpPr/>
          <p:nvPr/>
        </p:nvSpPr>
        <p:spPr>
          <a:xfrm>
            <a:off x="4653722" y="2242031"/>
            <a:ext cx="234813" cy="310551"/>
          </a:xfrm>
          <a:custGeom>
            <a:avLst/>
            <a:gdLst>
              <a:gd name="connsiteX0" fmla="*/ 163901 w 234813"/>
              <a:gd name="connsiteY0" fmla="*/ 17253 h 310551"/>
              <a:gd name="connsiteX1" fmla="*/ 94890 w 234813"/>
              <a:gd name="connsiteY1" fmla="*/ 69011 h 310551"/>
              <a:gd name="connsiteX2" fmla="*/ 69011 w 234813"/>
              <a:gd name="connsiteY2" fmla="*/ 77638 h 310551"/>
              <a:gd name="connsiteX3" fmla="*/ 51758 w 234813"/>
              <a:gd name="connsiteY3" fmla="*/ 103517 h 310551"/>
              <a:gd name="connsiteX4" fmla="*/ 25879 w 234813"/>
              <a:gd name="connsiteY4" fmla="*/ 120770 h 310551"/>
              <a:gd name="connsiteX5" fmla="*/ 17252 w 234813"/>
              <a:gd name="connsiteY5" fmla="*/ 146649 h 310551"/>
              <a:gd name="connsiteX6" fmla="*/ 0 w 234813"/>
              <a:gd name="connsiteY6" fmla="*/ 172528 h 310551"/>
              <a:gd name="connsiteX7" fmla="*/ 25879 w 234813"/>
              <a:gd name="connsiteY7" fmla="*/ 284672 h 310551"/>
              <a:gd name="connsiteX8" fmla="*/ 51758 w 234813"/>
              <a:gd name="connsiteY8" fmla="*/ 301924 h 310551"/>
              <a:gd name="connsiteX9" fmla="*/ 77637 w 234813"/>
              <a:gd name="connsiteY9" fmla="*/ 310551 h 310551"/>
              <a:gd name="connsiteX10" fmla="*/ 129396 w 234813"/>
              <a:gd name="connsiteY10" fmla="*/ 293298 h 310551"/>
              <a:gd name="connsiteX11" fmla="*/ 163901 w 234813"/>
              <a:gd name="connsiteY11" fmla="*/ 241539 h 310551"/>
              <a:gd name="connsiteX12" fmla="*/ 189781 w 234813"/>
              <a:gd name="connsiteY12" fmla="*/ 181155 h 310551"/>
              <a:gd name="connsiteX13" fmla="*/ 215660 w 234813"/>
              <a:gd name="connsiteY13" fmla="*/ 129396 h 310551"/>
              <a:gd name="connsiteX14" fmla="*/ 224286 w 234813"/>
              <a:gd name="connsiteY14" fmla="*/ 17253 h 310551"/>
              <a:gd name="connsiteX15" fmla="*/ 198407 w 234813"/>
              <a:gd name="connsiteY15" fmla="*/ 0 h 310551"/>
              <a:gd name="connsiteX16" fmla="*/ 163901 w 234813"/>
              <a:gd name="connsiteY16" fmla="*/ 17253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4813" h="310551">
                <a:moveTo>
                  <a:pt x="163901" y="17253"/>
                </a:moveTo>
                <a:cubicBezTo>
                  <a:pt x="146648" y="28755"/>
                  <a:pt x="113199" y="59856"/>
                  <a:pt x="94890" y="69011"/>
                </a:cubicBezTo>
                <a:cubicBezTo>
                  <a:pt x="86757" y="73078"/>
                  <a:pt x="77637" y="74762"/>
                  <a:pt x="69011" y="77638"/>
                </a:cubicBezTo>
                <a:cubicBezTo>
                  <a:pt x="63260" y="86264"/>
                  <a:pt x="59089" y="96186"/>
                  <a:pt x="51758" y="103517"/>
                </a:cubicBezTo>
                <a:cubicBezTo>
                  <a:pt x="44427" y="110848"/>
                  <a:pt x="32356" y="112674"/>
                  <a:pt x="25879" y="120770"/>
                </a:cubicBezTo>
                <a:cubicBezTo>
                  <a:pt x="20199" y="127870"/>
                  <a:pt x="21319" y="138516"/>
                  <a:pt x="17252" y="146649"/>
                </a:cubicBezTo>
                <a:cubicBezTo>
                  <a:pt x="12616" y="155922"/>
                  <a:pt x="5751" y="163902"/>
                  <a:pt x="0" y="172528"/>
                </a:cubicBezTo>
                <a:cubicBezTo>
                  <a:pt x="4504" y="217568"/>
                  <a:pt x="-5555" y="253238"/>
                  <a:pt x="25879" y="284672"/>
                </a:cubicBezTo>
                <a:cubicBezTo>
                  <a:pt x="33210" y="292003"/>
                  <a:pt x="42485" y="297288"/>
                  <a:pt x="51758" y="301924"/>
                </a:cubicBezTo>
                <a:cubicBezTo>
                  <a:pt x="59891" y="305991"/>
                  <a:pt x="69011" y="307675"/>
                  <a:pt x="77637" y="310551"/>
                </a:cubicBezTo>
                <a:cubicBezTo>
                  <a:pt x="94890" y="304800"/>
                  <a:pt x="119308" y="308430"/>
                  <a:pt x="129396" y="293298"/>
                </a:cubicBezTo>
                <a:cubicBezTo>
                  <a:pt x="140898" y="276045"/>
                  <a:pt x="157343" y="261210"/>
                  <a:pt x="163901" y="241539"/>
                </a:cubicBezTo>
                <a:cubicBezTo>
                  <a:pt x="184137" y="180835"/>
                  <a:pt x="157795" y="255790"/>
                  <a:pt x="189781" y="181155"/>
                </a:cubicBezTo>
                <a:cubicBezTo>
                  <a:pt x="211211" y="131151"/>
                  <a:pt x="182502" y="179132"/>
                  <a:pt x="215660" y="129396"/>
                </a:cubicBezTo>
                <a:cubicBezTo>
                  <a:pt x="230281" y="85534"/>
                  <a:pt x="245617" y="65247"/>
                  <a:pt x="224286" y="17253"/>
                </a:cubicBezTo>
                <a:cubicBezTo>
                  <a:pt x="220075" y="7779"/>
                  <a:pt x="207033" y="5751"/>
                  <a:pt x="198407" y="0"/>
                </a:cubicBezTo>
                <a:cubicBezTo>
                  <a:pt x="152455" y="9190"/>
                  <a:pt x="181154" y="5751"/>
                  <a:pt x="163901" y="17253"/>
                </a:cubicBezTo>
                <a:close/>
              </a:path>
            </a:pathLst>
          </a:custGeom>
          <a:solidFill>
            <a:srgbClr val="00B05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EDB6DAB-316A-46C0-8DD9-23FDE9045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179" y="876999"/>
            <a:ext cx="3745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Autoencoder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156A3-A1A9-4108-A7C1-4785C9982C39}"/>
              </a:ext>
            </a:extLst>
          </p:cNvPr>
          <p:cNvSpPr txBox="1"/>
          <p:nvPr/>
        </p:nvSpPr>
        <p:spPr>
          <a:xfrm>
            <a:off x="735291" y="1470581"/>
            <a:ext cx="7946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autoencoders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convolutional networks to encode images and deconvolution to decode them.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latent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encoder and sample from it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reconstructions.</a:t>
            </a:r>
          </a:p>
        </p:txBody>
      </p:sp>
    </p:spTree>
    <p:extLst>
      <p:ext uri="{BB962C8B-B14F-4D97-AF65-F5344CB8AC3E}">
        <p14:creationId xmlns:p14="http://schemas.microsoft.com/office/powerpoint/2010/main" val="3856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7" name="Text Box 4"/>
          <p:cNvSpPr txBox="1">
            <a:spLocks noChangeArrowheads="1"/>
          </p:cNvSpPr>
          <p:nvPr/>
        </p:nvSpPr>
        <p:spPr bwMode="auto">
          <a:xfrm>
            <a:off x="3716680" y="676551"/>
            <a:ext cx="1877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2015" y="2278547"/>
            <a:ext cx="7339741" cy="3540270"/>
            <a:chOff x="1053162" y="2379676"/>
            <a:chExt cx="7339741" cy="3540270"/>
          </a:xfrm>
        </p:grpSpPr>
        <p:sp>
          <p:nvSpPr>
            <p:cNvPr id="844829" name="TextBox 68"/>
            <p:cNvSpPr txBox="1">
              <a:spLocks noChangeArrowheads="1"/>
            </p:cNvSpPr>
            <p:nvPr/>
          </p:nvSpPr>
          <p:spPr bwMode="auto">
            <a:xfrm>
              <a:off x="1174251" y="2579701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68"/>
            <p:cNvSpPr txBox="1">
              <a:spLocks noChangeArrowheads="1"/>
            </p:cNvSpPr>
            <p:nvPr/>
          </p:nvSpPr>
          <p:spPr bwMode="auto">
            <a:xfrm>
              <a:off x="1167729" y="5514748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4870" name="Straight Connector 844869"/>
            <p:cNvCxnSpPr/>
            <p:nvPr/>
          </p:nvCxnSpPr>
          <p:spPr>
            <a:xfrm>
              <a:off x="7626563" y="2639256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7638633" y="5679001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68"/>
            <p:cNvSpPr txBox="1">
              <a:spLocks noChangeArrowheads="1"/>
            </p:cNvSpPr>
            <p:nvPr/>
          </p:nvSpPr>
          <p:spPr bwMode="auto">
            <a:xfrm>
              <a:off x="7997394" y="2379676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68"/>
            <p:cNvSpPr txBox="1">
              <a:spLocks noChangeArrowheads="1"/>
            </p:cNvSpPr>
            <p:nvPr/>
          </p:nvSpPr>
          <p:spPr bwMode="auto">
            <a:xfrm>
              <a:off x="8009465" y="5411477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053162" y="2641665"/>
              <a:ext cx="612572" cy="327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99986" y="41398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Vector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013991" y="2493992"/>
              <a:ext cx="612572" cy="327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6623498" y="3992183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63065" y="3134404"/>
              <a:ext cx="612572" cy="2256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11653" y="3104534"/>
              <a:ext cx="612572" cy="2256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85614" y="3441053"/>
              <a:ext cx="612572" cy="16514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550293" y="4100495"/>
              <a:ext cx="3048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6893" y="4185902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290758" y="4184286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5302893" y="4133133"/>
              <a:ext cx="3048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69493" y="4218540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043358" y="4216924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Arrow 143"/>
            <p:cNvSpPr/>
            <p:nvPr/>
          </p:nvSpPr>
          <p:spPr>
            <a:xfrm>
              <a:off x="6445893" y="4133133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ight Arrow 144"/>
            <p:cNvSpPr/>
            <p:nvPr/>
          </p:nvSpPr>
          <p:spPr>
            <a:xfrm>
              <a:off x="1800135" y="4100495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426219" y="41428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rot="5400000">
              <a:off x="4100180" y="414280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5873623" y="4162194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4979" y="1138216"/>
            <a:ext cx="68993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 feed-forward neural network that is trained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reproduce its input vector as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– but not always – use hidden layers that are smaller than the input/output size.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54323-1BE1-4536-A1D1-C6B13BA80354}"/>
              </a:ext>
            </a:extLst>
          </p:cNvPr>
          <p:cNvSpPr txBox="1"/>
          <p:nvPr/>
        </p:nvSpPr>
        <p:spPr>
          <a:xfrm>
            <a:off x="6241153" y="6296160"/>
            <a:ext cx="2808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 good introduction to autoencoders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3A176-8FDB-4A4E-843C-1252EA7E87EE}"/>
              </a:ext>
            </a:extLst>
          </p:cNvPr>
          <p:cNvSpPr txBox="1"/>
          <p:nvPr/>
        </p:nvSpPr>
        <p:spPr>
          <a:xfrm>
            <a:off x="1862728" y="5862827"/>
            <a:ext cx="6096541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can be used to find new representations and latent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EC4D-BD60-48CE-84E4-D0D892C5E437}"/>
              </a:ext>
            </a:extLst>
          </p:cNvPr>
          <p:cNvSpPr txBox="1"/>
          <p:nvPr/>
        </p:nvSpPr>
        <p:spPr>
          <a:xfrm>
            <a:off x="8016247" y="907383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Pretext</a:t>
            </a:r>
          </a:p>
          <a:p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34EA3-9F94-40AE-828D-305302AF1950}"/>
              </a:ext>
            </a:extLst>
          </p:cNvPr>
          <p:cNvCxnSpPr>
            <a:stCxn id="5" idx="1"/>
          </p:cNvCxnSpPr>
          <p:nvPr/>
        </p:nvCxnSpPr>
        <p:spPr>
          <a:xfrm flipH="1">
            <a:off x="7645416" y="1199771"/>
            <a:ext cx="370831" cy="10112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7" name="Text Box 4"/>
          <p:cNvSpPr txBox="1">
            <a:spLocks noChangeArrowheads="1"/>
          </p:cNvSpPr>
          <p:nvPr/>
        </p:nvSpPr>
        <p:spPr bwMode="auto">
          <a:xfrm>
            <a:off x="3357368" y="631902"/>
            <a:ext cx="298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Shallow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4829" name="TextBox 68"/>
          <p:cNvSpPr txBox="1">
            <a:spLocks noChangeArrowheads="1"/>
          </p:cNvSpPr>
          <p:nvPr/>
        </p:nvSpPr>
        <p:spPr bwMode="auto">
          <a:xfrm>
            <a:off x="1919727" y="1286393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657340" y="2400005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7340" y="2894511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7340" y="436096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19746" y="1367988"/>
            <a:ext cx="381000" cy="4208413"/>
            <a:chOff x="2286000" y="1149790"/>
            <a:chExt cx="381000" cy="4208413"/>
          </a:xfrm>
        </p:grpSpPr>
        <p:sp>
          <p:nvSpPr>
            <p:cNvPr id="2" name="Oval 1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4847840" y="3348153"/>
            <a:ext cx="0" cy="93574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958893" y="1367988"/>
            <a:ext cx="381000" cy="4208413"/>
            <a:chOff x="2286000" y="1149790"/>
            <a:chExt cx="381000" cy="4208413"/>
          </a:xfrm>
        </p:grpSpPr>
        <p:sp>
          <p:nvSpPr>
            <p:cNvPr id="83" name="Oval 82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2" idx="6"/>
            <a:endCxn id="64" idx="2"/>
          </p:cNvCxnSpPr>
          <p:nvPr/>
        </p:nvCxnSpPr>
        <p:spPr>
          <a:xfrm>
            <a:off x="2700746" y="1558885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6"/>
            <a:endCxn id="65" idx="2"/>
          </p:cNvCxnSpPr>
          <p:nvPr/>
        </p:nvCxnSpPr>
        <p:spPr>
          <a:xfrm>
            <a:off x="2700746" y="1558885"/>
            <a:ext cx="1956594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  <a:endCxn id="71" idx="2"/>
          </p:cNvCxnSpPr>
          <p:nvPr/>
        </p:nvCxnSpPr>
        <p:spPr>
          <a:xfrm>
            <a:off x="2700746" y="1558885"/>
            <a:ext cx="1956594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3" idx="6"/>
            <a:endCxn id="64" idx="2"/>
          </p:cNvCxnSpPr>
          <p:nvPr/>
        </p:nvCxnSpPr>
        <p:spPr>
          <a:xfrm>
            <a:off x="2700746" y="2053391"/>
            <a:ext cx="1956594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3" idx="6"/>
            <a:endCxn id="65" idx="2"/>
          </p:cNvCxnSpPr>
          <p:nvPr/>
        </p:nvCxnSpPr>
        <p:spPr>
          <a:xfrm>
            <a:off x="2700746" y="2053391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6"/>
            <a:endCxn id="71" idx="2"/>
          </p:cNvCxnSpPr>
          <p:nvPr/>
        </p:nvCxnSpPr>
        <p:spPr>
          <a:xfrm>
            <a:off x="2700746" y="2053391"/>
            <a:ext cx="1956594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4" idx="6"/>
            <a:endCxn id="64" idx="2"/>
          </p:cNvCxnSpPr>
          <p:nvPr/>
        </p:nvCxnSpPr>
        <p:spPr>
          <a:xfrm>
            <a:off x="2700746" y="2541940"/>
            <a:ext cx="1956594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4" idx="6"/>
            <a:endCxn id="65" idx="2"/>
          </p:cNvCxnSpPr>
          <p:nvPr/>
        </p:nvCxnSpPr>
        <p:spPr>
          <a:xfrm>
            <a:off x="2700746" y="2541940"/>
            <a:ext cx="1956594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71" idx="2"/>
          </p:cNvCxnSpPr>
          <p:nvPr/>
        </p:nvCxnSpPr>
        <p:spPr>
          <a:xfrm>
            <a:off x="2700746" y="2541940"/>
            <a:ext cx="1956594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5" idx="6"/>
            <a:endCxn id="64" idx="2"/>
          </p:cNvCxnSpPr>
          <p:nvPr/>
        </p:nvCxnSpPr>
        <p:spPr>
          <a:xfrm flipV="1">
            <a:off x="2700746" y="2590902"/>
            <a:ext cx="1956594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6"/>
            <a:endCxn id="65" idx="2"/>
          </p:cNvCxnSpPr>
          <p:nvPr/>
        </p:nvCxnSpPr>
        <p:spPr>
          <a:xfrm>
            <a:off x="2700746" y="3029703"/>
            <a:ext cx="1956594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5" idx="6"/>
            <a:endCxn id="71" idx="2"/>
          </p:cNvCxnSpPr>
          <p:nvPr/>
        </p:nvCxnSpPr>
        <p:spPr>
          <a:xfrm>
            <a:off x="2700746" y="3029703"/>
            <a:ext cx="1956594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6"/>
            <a:endCxn id="64" idx="2"/>
          </p:cNvCxnSpPr>
          <p:nvPr/>
        </p:nvCxnSpPr>
        <p:spPr>
          <a:xfrm flipV="1">
            <a:off x="2700746" y="2590902"/>
            <a:ext cx="1956594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6"/>
            <a:endCxn id="65" idx="2"/>
          </p:cNvCxnSpPr>
          <p:nvPr/>
        </p:nvCxnSpPr>
        <p:spPr>
          <a:xfrm flipV="1">
            <a:off x="2700746" y="3085408"/>
            <a:ext cx="1956594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9" idx="6"/>
            <a:endCxn id="71" idx="2"/>
          </p:cNvCxnSpPr>
          <p:nvPr/>
        </p:nvCxnSpPr>
        <p:spPr>
          <a:xfrm flipV="1">
            <a:off x="2700746" y="4551861"/>
            <a:ext cx="1956594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6"/>
            <a:endCxn id="64" idx="2"/>
          </p:cNvCxnSpPr>
          <p:nvPr/>
        </p:nvCxnSpPr>
        <p:spPr>
          <a:xfrm flipV="1">
            <a:off x="2700746" y="2590902"/>
            <a:ext cx="1956594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0" idx="6"/>
            <a:endCxn id="65" idx="2"/>
          </p:cNvCxnSpPr>
          <p:nvPr/>
        </p:nvCxnSpPr>
        <p:spPr>
          <a:xfrm flipV="1">
            <a:off x="2700746" y="3085408"/>
            <a:ext cx="1956594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6"/>
            <a:endCxn id="71" idx="2"/>
          </p:cNvCxnSpPr>
          <p:nvPr/>
        </p:nvCxnSpPr>
        <p:spPr>
          <a:xfrm flipV="1">
            <a:off x="2700746" y="4551861"/>
            <a:ext cx="1956594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0" name="Straight Connector 844799"/>
          <p:cNvCxnSpPr>
            <a:stCxn id="64" idx="6"/>
            <a:endCxn id="83" idx="2"/>
          </p:cNvCxnSpPr>
          <p:nvPr/>
        </p:nvCxnSpPr>
        <p:spPr>
          <a:xfrm flipV="1">
            <a:off x="5038340" y="1558885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5" name="Straight Connector 844804"/>
          <p:cNvCxnSpPr>
            <a:stCxn id="64" idx="6"/>
            <a:endCxn id="84" idx="2"/>
          </p:cNvCxnSpPr>
          <p:nvPr/>
        </p:nvCxnSpPr>
        <p:spPr>
          <a:xfrm flipV="1">
            <a:off x="5038340" y="2053391"/>
            <a:ext cx="1920553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6" name="Straight Connector 844825"/>
          <p:cNvCxnSpPr>
            <a:stCxn id="64" idx="6"/>
            <a:endCxn id="85" idx="2"/>
          </p:cNvCxnSpPr>
          <p:nvPr/>
        </p:nvCxnSpPr>
        <p:spPr>
          <a:xfrm flipV="1">
            <a:off x="5038340" y="2541940"/>
            <a:ext cx="1920553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8" name="Straight Connector 844827"/>
          <p:cNvCxnSpPr>
            <a:stCxn id="64" idx="6"/>
            <a:endCxn id="86" idx="2"/>
          </p:cNvCxnSpPr>
          <p:nvPr/>
        </p:nvCxnSpPr>
        <p:spPr>
          <a:xfrm>
            <a:off x="5038340" y="2590902"/>
            <a:ext cx="1920553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2" name="Straight Connector 844841"/>
          <p:cNvCxnSpPr>
            <a:stCxn id="64" idx="6"/>
            <a:endCxn id="87" idx="2"/>
          </p:cNvCxnSpPr>
          <p:nvPr/>
        </p:nvCxnSpPr>
        <p:spPr>
          <a:xfrm>
            <a:off x="5038340" y="2590902"/>
            <a:ext cx="1920553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4" name="Straight Connector 844843"/>
          <p:cNvCxnSpPr>
            <a:stCxn id="64" idx="6"/>
            <a:endCxn id="88" idx="2"/>
          </p:cNvCxnSpPr>
          <p:nvPr/>
        </p:nvCxnSpPr>
        <p:spPr>
          <a:xfrm>
            <a:off x="5038340" y="2590902"/>
            <a:ext cx="1920553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6" name="Straight Connector 844845"/>
          <p:cNvCxnSpPr>
            <a:stCxn id="65" idx="6"/>
            <a:endCxn id="83" idx="2"/>
          </p:cNvCxnSpPr>
          <p:nvPr/>
        </p:nvCxnSpPr>
        <p:spPr>
          <a:xfrm flipV="1">
            <a:off x="5038340" y="1558885"/>
            <a:ext cx="1920553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8" name="Straight Connector 844847"/>
          <p:cNvCxnSpPr>
            <a:stCxn id="65" idx="6"/>
            <a:endCxn id="84" idx="2"/>
          </p:cNvCxnSpPr>
          <p:nvPr/>
        </p:nvCxnSpPr>
        <p:spPr>
          <a:xfrm flipV="1">
            <a:off x="5038340" y="2053391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0" name="Straight Connector 844849"/>
          <p:cNvCxnSpPr>
            <a:stCxn id="65" idx="6"/>
            <a:endCxn id="85" idx="2"/>
          </p:cNvCxnSpPr>
          <p:nvPr/>
        </p:nvCxnSpPr>
        <p:spPr>
          <a:xfrm flipV="1">
            <a:off x="5038340" y="2541940"/>
            <a:ext cx="1920553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2" name="Straight Connector 844851"/>
          <p:cNvCxnSpPr>
            <a:stCxn id="65" idx="6"/>
            <a:endCxn id="86" idx="2"/>
          </p:cNvCxnSpPr>
          <p:nvPr/>
        </p:nvCxnSpPr>
        <p:spPr>
          <a:xfrm flipV="1">
            <a:off x="5038340" y="3029703"/>
            <a:ext cx="1920553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4" name="Straight Connector 844853"/>
          <p:cNvCxnSpPr>
            <a:stCxn id="65" idx="6"/>
            <a:endCxn id="87" idx="2"/>
          </p:cNvCxnSpPr>
          <p:nvPr/>
        </p:nvCxnSpPr>
        <p:spPr>
          <a:xfrm>
            <a:off x="5038340" y="3085408"/>
            <a:ext cx="1920553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6" name="Straight Connector 844855"/>
          <p:cNvCxnSpPr>
            <a:stCxn id="65" idx="6"/>
            <a:endCxn id="88" idx="2"/>
          </p:cNvCxnSpPr>
          <p:nvPr/>
        </p:nvCxnSpPr>
        <p:spPr>
          <a:xfrm>
            <a:off x="5038340" y="3085408"/>
            <a:ext cx="1920553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8" name="Straight Connector 844857"/>
          <p:cNvCxnSpPr>
            <a:stCxn id="71" idx="6"/>
            <a:endCxn id="83" idx="2"/>
          </p:cNvCxnSpPr>
          <p:nvPr/>
        </p:nvCxnSpPr>
        <p:spPr>
          <a:xfrm flipV="1">
            <a:off x="5038340" y="1558885"/>
            <a:ext cx="1920553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0" name="Straight Connector 844859"/>
          <p:cNvCxnSpPr>
            <a:stCxn id="71" idx="6"/>
            <a:endCxn id="84" idx="2"/>
          </p:cNvCxnSpPr>
          <p:nvPr/>
        </p:nvCxnSpPr>
        <p:spPr>
          <a:xfrm flipV="1">
            <a:off x="5038340" y="2053391"/>
            <a:ext cx="1920553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2" name="Straight Connector 844861"/>
          <p:cNvCxnSpPr>
            <a:stCxn id="71" idx="6"/>
            <a:endCxn id="85" idx="2"/>
          </p:cNvCxnSpPr>
          <p:nvPr/>
        </p:nvCxnSpPr>
        <p:spPr>
          <a:xfrm flipV="1">
            <a:off x="5038340" y="2541940"/>
            <a:ext cx="1920553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4" name="Straight Connector 844863"/>
          <p:cNvCxnSpPr>
            <a:stCxn id="71" idx="6"/>
            <a:endCxn id="86" idx="2"/>
          </p:cNvCxnSpPr>
          <p:nvPr/>
        </p:nvCxnSpPr>
        <p:spPr>
          <a:xfrm flipV="1">
            <a:off x="5038340" y="3029703"/>
            <a:ext cx="1920553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6" name="Straight Connector 844865"/>
          <p:cNvCxnSpPr>
            <a:stCxn id="71" idx="6"/>
            <a:endCxn id="87" idx="2"/>
          </p:cNvCxnSpPr>
          <p:nvPr/>
        </p:nvCxnSpPr>
        <p:spPr>
          <a:xfrm>
            <a:off x="5038340" y="4551861"/>
            <a:ext cx="1920553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8" name="Straight Connector 844867"/>
          <p:cNvCxnSpPr>
            <a:stCxn id="71" idx="6"/>
            <a:endCxn id="88" idx="2"/>
          </p:cNvCxnSpPr>
          <p:nvPr/>
        </p:nvCxnSpPr>
        <p:spPr>
          <a:xfrm>
            <a:off x="5038340" y="4551861"/>
            <a:ext cx="1920553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8"/>
          <p:cNvSpPr txBox="1">
            <a:spLocks noChangeArrowheads="1"/>
          </p:cNvSpPr>
          <p:nvPr/>
        </p:nvSpPr>
        <p:spPr bwMode="auto">
          <a:xfrm>
            <a:off x="1919726" y="176502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68"/>
          <p:cNvSpPr txBox="1">
            <a:spLocks noChangeArrowheads="1"/>
          </p:cNvSpPr>
          <p:nvPr/>
        </p:nvSpPr>
        <p:spPr bwMode="auto">
          <a:xfrm>
            <a:off x="1919726" y="228821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68"/>
          <p:cNvSpPr txBox="1">
            <a:spLocks noChangeArrowheads="1"/>
          </p:cNvSpPr>
          <p:nvPr/>
        </p:nvSpPr>
        <p:spPr bwMode="auto">
          <a:xfrm>
            <a:off x="1935571" y="278027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68"/>
          <p:cNvSpPr txBox="1">
            <a:spLocks noChangeArrowheads="1"/>
          </p:cNvSpPr>
          <p:nvPr/>
        </p:nvSpPr>
        <p:spPr bwMode="auto">
          <a:xfrm>
            <a:off x="1848761" y="4612215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68"/>
          <p:cNvSpPr txBox="1">
            <a:spLocks noChangeArrowheads="1"/>
          </p:cNvSpPr>
          <p:nvPr/>
        </p:nvSpPr>
        <p:spPr bwMode="auto">
          <a:xfrm>
            <a:off x="1919726" y="512681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4870" name="Straight Connector 844869"/>
          <p:cNvCxnSpPr>
            <a:stCxn id="83" idx="6"/>
          </p:cNvCxnSpPr>
          <p:nvPr/>
        </p:nvCxnSpPr>
        <p:spPr>
          <a:xfrm>
            <a:off x="7339893" y="155888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339892" y="2053391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355532" y="2554707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56083" y="3029703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39891" y="4894486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339891" y="5407249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68"/>
          <p:cNvSpPr txBox="1">
            <a:spLocks noChangeArrowheads="1"/>
          </p:cNvSpPr>
          <p:nvPr/>
        </p:nvSpPr>
        <p:spPr bwMode="auto">
          <a:xfrm>
            <a:off x="7710724" y="129930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68"/>
          <p:cNvSpPr txBox="1">
            <a:spLocks noChangeArrowheads="1"/>
          </p:cNvSpPr>
          <p:nvPr/>
        </p:nvSpPr>
        <p:spPr bwMode="auto">
          <a:xfrm>
            <a:off x="7710723" y="177794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68"/>
          <p:cNvSpPr txBox="1">
            <a:spLocks noChangeArrowheads="1"/>
          </p:cNvSpPr>
          <p:nvPr/>
        </p:nvSpPr>
        <p:spPr bwMode="auto">
          <a:xfrm>
            <a:off x="7710723" y="2301127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68"/>
          <p:cNvSpPr txBox="1">
            <a:spLocks noChangeArrowheads="1"/>
          </p:cNvSpPr>
          <p:nvPr/>
        </p:nvSpPr>
        <p:spPr bwMode="auto">
          <a:xfrm>
            <a:off x="7726568" y="2793182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68"/>
          <p:cNvSpPr txBox="1">
            <a:spLocks noChangeArrowheads="1"/>
          </p:cNvSpPr>
          <p:nvPr/>
        </p:nvSpPr>
        <p:spPr bwMode="auto">
          <a:xfrm>
            <a:off x="7639758" y="4625127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68"/>
          <p:cNvSpPr txBox="1">
            <a:spLocks noChangeArrowheads="1"/>
          </p:cNvSpPr>
          <p:nvPr/>
        </p:nvSpPr>
        <p:spPr bwMode="auto">
          <a:xfrm>
            <a:off x="7710723" y="5139725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5215346" y="523262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4874" name="Straight Connector 844873"/>
          <p:cNvCxnSpPr>
            <a:stCxn id="185" idx="6"/>
            <a:endCxn id="83" idx="2"/>
          </p:cNvCxnSpPr>
          <p:nvPr/>
        </p:nvCxnSpPr>
        <p:spPr>
          <a:xfrm flipV="1">
            <a:off x="5596346" y="1558885"/>
            <a:ext cx="1362547" cy="386463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6" name="Straight Connector 844875"/>
          <p:cNvCxnSpPr>
            <a:stCxn id="185" idx="6"/>
            <a:endCxn id="84" idx="2"/>
          </p:cNvCxnSpPr>
          <p:nvPr/>
        </p:nvCxnSpPr>
        <p:spPr>
          <a:xfrm flipV="1">
            <a:off x="5596346" y="2053391"/>
            <a:ext cx="1362547" cy="337013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8" name="Straight Connector 844877"/>
          <p:cNvCxnSpPr>
            <a:stCxn id="185" idx="6"/>
            <a:endCxn id="85" idx="2"/>
          </p:cNvCxnSpPr>
          <p:nvPr/>
        </p:nvCxnSpPr>
        <p:spPr>
          <a:xfrm flipV="1">
            <a:off x="5596346" y="2541940"/>
            <a:ext cx="1362547" cy="288158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0" name="Straight Connector 844879"/>
          <p:cNvCxnSpPr>
            <a:stCxn id="185" idx="6"/>
            <a:endCxn id="86" idx="2"/>
          </p:cNvCxnSpPr>
          <p:nvPr/>
        </p:nvCxnSpPr>
        <p:spPr>
          <a:xfrm flipV="1">
            <a:off x="5596346" y="3029703"/>
            <a:ext cx="1362547" cy="239381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2" name="Straight Connector 844881"/>
          <p:cNvCxnSpPr>
            <a:stCxn id="185" idx="6"/>
            <a:endCxn id="87" idx="2"/>
          </p:cNvCxnSpPr>
          <p:nvPr/>
        </p:nvCxnSpPr>
        <p:spPr>
          <a:xfrm flipV="1">
            <a:off x="5596346" y="4889225"/>
            <a:ext cx="1362547" cy="5342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4" name="Straight Connector 844883"/>
          <p:cNvCxnSpPr>
            <a:stCxn id="185" idx="6"/>
            <a:endCxn id="88" idx="2"/>
          </p:cNvCxnSpPr>
          <p:nvPr/>
        </p:nvCxnSpPr>
        <p:spPr>
          <a:xfrm flipV="1">
            <a:off x="5596346" y="5385504"/>
            <a:ext cx="1362547" cy="38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891" name="TextBox 844890"/>
          <p:cNvSpPr txBox="1"/>
          <p:nvPr/>
        </p:nvSpPr>
        <p:spPr>
          <a:xfrm>
            <a:off x="5215346" y="527885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844892" name="TextBox 844891"/>
          <p:cNvSpPr txBox="1"/>
          <p:nvPr/>
        </p:nvSpPr>
        <p:spPr>
          <a:xfrm>
            <a:off x="5108328" y="56539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298860" y="1553633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7960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21116" y="715670"/>
            <a:ext cx="1544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</a:p>
        </p:txBody>
      </p:sp>
      <p:sp>
        <p:nvSpPr>
          <p:cNvPr id="4" name="TextBox 68"/>
          <p:cNvSpPr txBox="1">
            <a:spLocks noChangeArrowheads="1"/>
          </p:cNvSpPr>
          <p:nvPr/>
        </p:nvSpPr>
        <p:spPr bwMode="auto">
          <a:xfrm>
            <a:off x="2651571" y="142735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8"/>
          <p:cNvSpPr txBox="1">
            <a:spLocks noChangeArrowheads="1"/>
          </p:cNvSpPr>
          <p:nvPr/>
        </p:nvSpPr>
        <p:spPr bwMode="auto">
          <a:xfrm>
            <a:off x="2652308" y="3659460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43070" y="1678299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55140" y="3926984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6413901" y="1418719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6425972" y="3659460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0482" y="1489319"/>
            <a:ext cx="612572" cy="261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2246891" y="2571669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30498" y="1533035"/>
            <a:ext cx="612572" cy="256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5025692" y="257166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86836" y="1982057"/>
            <a:ext cx="612572" cy="158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802213" y="259439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277455" y="259439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5400000">
            <a:off x="4057933" y="2663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1235810"/>
            <a:ext cx="1600200" cy="3276600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4512410"/>
            <a:ext cx="7062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Stage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layer encodes the input into a new, more useful representation.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new representation could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Lower-dimensional (compressed).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orthogonal (having less correlated features).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sparsely coded.</a:t>
            </a:r>
          </a:p>
        </p:txBody>
      </p:sp>
    </p:spTree>
    <p:extLst>
      <p:ext uri="{BB962C8B-B14F-4D97-AF65-F5344CB8AC3E}">
        <p14:creationId xmlns:p14="http://schemas.microsoft.com/office/powerpoint/2010/main" val="39934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30482" y="1418719"/>
            <a:ext cx="4278928" cy="2683699"/>
            <a:chOff x="2530482" y="1418719"/>
            <a:chExt cx="4278928" cy="2683699"/>
          </a:xfrm>
        </p:grpSpPr>
        <p:sp>
          <p:nvSpPr>
            <p:cNvPr id="4" name="TextBox 68"/>
            <p:cNvSpPr txBox="1">
              <a:spLocks noChangeArrowheads="1"/>
            </p:cNvSpPr>
            <p:nvPr/>
          </p:nvSpPr>
          <p:spPr bwMode="auto">
            <a:xfrm>
              <a:off x="2651571" y="1427355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68"/>
            <p:cNvSpPr txBox="1">
              <a:spLocks noChangeArrowheads="1"/>
            </p:cNvSpPr>
            <p:nvPr/>
          </p:nvSpPr>
          <p:spPr bwMode="auto">
            <a:xfrm>
              <a:off x="2652308" y="3659460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043070" y="1678299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55140" y="3926984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68"/>
            <p:cNvSpPr txBox="1">
              <a:spLocks noChangeArrowheads="1"/>
            </p:cNvSpPr>
            <p:nvPr/>
          </p:nvSpPr>
          <p:spPr bwMode="auto">
            <a:xfrm>
              <a:off x="6413901" y="1418719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68"/>
            <p:cNvSpPr txBox="1">
              <a:spLocks noChangeArrowheads="1"/>
            </p:cNvSpPr>
            <p:nvPr/>
          </p:nvSpPr>
          <p:spPr bwMode="auto">
            <a:xfrm>
              <a:off x="6425972" y="3659460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0482" y="1489319"/>
              <a:ext cx="612572" cy="2613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2246891" y="2571669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Vector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30498" y="1533035"/>
              <a:ext cx="612572" cy="2569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025692" y="2571669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86836" y="1982057"/>
              <a:ext cx="612572" cy="158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802213" y="2594390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277455" y="2594390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4057933" y="26638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235646" y="1157568"/>
            <a:ext cx="1600200" cy="3276600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1" y="451241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Stage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encoded representation in the hidden layer is decoded back to the original.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that the encoded representation must retain all the information necessary to reconstruct the original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hidden layer neurons define a new feature space for the original data.</a:t>
            </a:r>
          </a:p>
        </p:txBody>
      </p:sp>
      <p:sp>
        <p:nvSpPr>
          <p:cNvPr id="3" name="Bent-Up Arrow 2"/>
          <p:cNvSpPr/>
          <p:nvPr/>
        </p:nvSpPr>
        <p:spPr>
          <a:xfrm rot="5400000">
            <a:off x="1234483" y="6017077"/>
            <a:ext cx="457202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938284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hidden layer is narrower than the input/output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learning process is forced to: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the original data into fewer dimensions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Squeeze out useless and redundant information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Find a smaller set of features that are more significant and informative.</a:t>
            </a:r>
          </a:p>
        </p:txBody>
      </p:sp>
      <p:sp>
        <p:nvSpPr>
          <p:cNvPr id="4" name="Bent-Up Arrow 3"/>
          <p:cNvSpPr/>
          <p:nvPr/>
        </p:nvSpPr>
        <p:spPr>
          <a:xfrm rot="5400000">
            <a:off x="993084" y="2170863"/>
            <a:ext cx="457202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5400000">
            <a:off x="1639136" y="2704264"/>
            <a:ext cx="457202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882" y="3505200"/>
            <a:ext cx="7936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hidden layer activity is forced to be sparse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learning process is forced to: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features that are more dissimilar from each other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Make the features more specific to particular aspects of the input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Create a representation with more distinct and meaningful dimensions.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Create more distinct representations for sufficiently different data points.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028232" y="4456864"/>
            <a:ext cx="457202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1650912" y="5008370"/>
            <a:ext cx="457202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5400000">
            <a:off x="699667" y="5271299"/>
            <a:ext cx="1114329" cy="382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389721" y="615978"/>
            <a:ext cx="2364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244356"/>
            <a:ext cx="7924800" cy="646331"/>
          </a:xfrm>
          <a:prstGeom prst="rect">
            <a:avLst/>
          </a:prstGeom>
          <a:solidFill>
            <a:srgbClr val="66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(hidden) variables or factors are a set of informative but unobservable variables that can explain the behavior of a set of observable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 can serve many functions: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Acting as Basis Variables: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Observables are represented as mixtures (e.g., linear combinations) of the latent variables,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principal components, eigenvectors,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Explaining Complex Behavior: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high-dimensional observable behavior can be explained in terms of structured interactions between a few latent variables, e.g., explaining texts in terms of topic mixtures, or human behavior in terms of personality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Explaining Statistical Dependencies: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dependence between observables can be explained by latent variables, e.g.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686" y="6194431"/>
            <a:ext cx="4884671" cy="369332"/>
          </a:xfrm>
          <a:prstGeom prst="rect">
            <a:avLst/>
          </a:prstGeom>
          <a:solidFill>
            <a:srgbClr val="66FFFF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discover useful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2580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1734670"/>
            <a:ext cx="4467908" cy="502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6713" y="1647491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Dataset (partial)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8487-EF2A-4FFE-8794-BBB7BA7FA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4209"/>
            <a:ext cx="4077516" cy="4077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F08B9-DA9C-4DF0-BF16-2DC3800D8A9D}"/>
              </a:ext>
            </a:extLst>
          </p:cNvPr>
          <p:cNvSpPr/>
          <p:nvPr/>
        </p:nvSpPr>
        <p:spPr>
          <a:xfrm>
            <a:off x="5562600" y="6300901"/>
            <a:ext cx="3227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http://ufldl.stanford.edu/wiki/index.php/Exercise:Vectorization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54D78-3908-4ACD-9B7B-C567A143666A}"/>
              </a:ext>
            </a:extLst>
          </p:cNvPr>
          <p:cNvSpPr txBox="1"/>
          <p:nvPr/>
        </p:nvSpPr>
        <p:spPr>
          <a:xfrm>
            <a:off x="5507411" y="1411504"/>
            <a:ext cx="2206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found by a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Autoencoder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01406FD-E923-4AE1-8462-C2A68339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976" y="742812"/>
            <a:ext cx="5487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Discovering Features with Autoencoders</a:t>
            </a:r>
          </a:p>
        </p:txBody>
      </p:sp>
    </p:spTree>
    <p:extLst>
      <p:ext uri="{BB962C8B-B14F-4D97-AF65-F5344CB8AC3E}">
        <p14:creationId xmlns:p14="http://schemas.microsoft.com/office/powerpoint/2010/main" val="28511578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45440</TotalTime>
  <Words>1079</Words>
  <Application>Microsoft Office PowerPoint</Application>
  <PresentationFormat>On-screen Show (4:3)</PresentationFormat>
  <Paragraphs>220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477</cp:revision>
  <dcterms:created xsi:type="dcterms:W3CDTF">2001-12-20T03:37:59Z</dcterms:created>
  <dcterms:modified xsi:type="dcterms:W3CDTF">2022-10-17T18:30:12Z</dcterms:modified>
</cp:coreProperties>
</file>