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1" r:id="rId2"/>
  </p:sldMasterIdLst>
  <p:notesMasterIdLst>
    <p:notesMasterId r:id="rId21"/>
  </p:notesMasterIdLst>
  <p:sldIdLst>
    <p:sldId id="506" r:id="rId3"/>
    <p:sldId id="862" r:id="rId4"/>
    <p:sldId id="863" r:id="rId5"/>
    <p:sldId id="574" r:id="rId6"/>
    <p:sldId id="864" r:id="rId7"/>
    <p:sldId id="865" r:id="rId8"/>
    <p:sldId id="866" r:id="rId9"/>
    <p:sldId id="867" r:id="rId10"/>
    <p:sldId id="977" r:id="rId11"/>
    <p:sldId id="981" r:id="rId12"/>
    <p:sldId id="984" r:id="rId13"/>
    <p:sldId id="987" r:id="rId14"/>
    <p:sldId id="988" r:id="rId15"/>
    <p:sldId id="990" r:id="rId16"/>
    <p:sldId id="868" r:id="rId17"/>
    <p:sldId id="869" r:id="rId18"/>
    <p:sldId id="870" r:id="rId19"/>
    <p:sldId id="99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0000"/>
    <a:srgbClr val="660033"/>
    <a:srgbClr val="FF33CC"/>
    <a:srgbClr val="99FFCC"/>
    <a:srgbClr val="00FFFF"/>
    <a:srgbClr val="9999FF"/>
    <a:srgbClr val="FFFFFF"/>
    <a:srgbClr val="FF99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099" autoAdjust="0"/>
  </p:normalViewPr>
  <p:slideViewPr>
    <p:cSldViewPr snapToGrid="0">
      <p:cViewPr varScale="1">
        <p:scale>
          <a:sx n="109" d="100"/>
          <a:sy n="109" d="100"/>
        </p:scale>
        <p:origin x="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29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5BFA6-F044-48F3-8C58-7242159ED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0342-B342-478D-AD77-F3D307F83D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Science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575"/>
            <a:ext cx="1207554" cy="8096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233078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9429" y="990600"/>
            <a:ext cx="9132354" cy="53888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rgbClr val="FF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6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4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9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2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1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Minai 2022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007150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 Systems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1779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129424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50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7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8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C338-B5B2-492C-8706-2C43A7098AA7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_UC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forUC08_96_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135F6-E23D-427A-A105-7C96F920635E}"/>
              </a:ext>
            </a:extLst>
          </p:cNvPr>
          <p:cNvSpPr txBox="1"/>
          <p:nvPr userDrawn="1"/>
        </p:nvSpPr>
        <p:spPr>
          <a:xfrm>
            <a:off x="7696200" y="26638"/>
            <a:ext cx="134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199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hyperlink" Target="http://ufldl.stanford.edu/tutorial/supervised/SoftmaxRegression/" TargetMode="Externa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2.bin"/><Relationship Id="rId5" Type="http://schemas.openxmlformats.org/officeDocument/2006/relationships/hyperlink" Target="http://ufldl.stanford.edu/tutorial/supervised/SoftmaxRegression/" TargetMode="External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hyperlink" Target="http://ufldl.stanford.edu/tutorial/supervised/LogisticRegression/" TargetMode="External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image" Target="../media/image23.gi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62407"/>
            <a:ext cx="746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3200" eaLnBrk="0" hangingPunct="0"/>
            <a:r>
              <a:rPr lang="en-US" altLang="zh-CN" sz="2800" b="1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Lecture 8</a:t>
            </a:r>
            <a:endParaRPr lang="en-US" altLang="zh-CN" sz="2800" b="1" dirty="0">
              <a:solidFill>
                <a:srgbClr val="FF0000"/>
              </a:solidFill>
              <a:latin typeface="Verdana" pitchFamily="34" charset="0"/>
              <a:ea typeface="宋体" charset="-122"/>
            </a:endParaRPr>
          </a:p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Neural Classifiers</a:t>
            </a:r>
          </a:p>
          <a:p>
            <a:pPr algn="ctr" defTabSz="4703200" eaLnBrk="0" hangingPunct="0"/>
            <a:endParaRPr lang="en-US" altLang="zh-CN" sz="2800" i="1" dirty="0">
              <a:latin typeface="Verdana" pitchFamily="34" charset="0"/>
              <a:ea typeface="宋体" charset="-122"/>
            </a:endParaRPr>
          </a:p>
          <a:p>
            <a:endParaRPr lang="en-US" dirty="0"/>
          </a:p>
        </p:txBody>
      </p:sp>
      <p:pic>
        <p:nvPicPr>
          <p:cNvPr id="3" name="Picture 2" descr="creat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7872" y="4753970"/>
            <a:ext cx="3169198" cy="2377241"/>
          </a:xfrm>
          <a:prstGeom prst="rect">
            <a:avLst/>
          </a:prstGeom>
          <a:noFill/>
        </p:spPr>
      </p:pic>
      <p:pic>
        <p:nvPicPr>
          <p:cNvPr id="4" name="Picture 5" descr="creature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741" y="1801160"/>
            <a:ext cx="2362200" cy="1739092"/>
          </a:xfrm>
          <a:prstGeom prst="rect">
            <a:avLst/>
          </a:prstGeom>
          <a:noFill/>
        </p:spPr>
      </p:pic>
      <p:pic>
        <p:nvPicPr>
          <p:cNvPr id="6" name="Picture 4" descr="creature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741" y="4724400"/>
            <a:ext cx="3124200" cy="2133600"/>
          </a:xfrm>
          <a:prstGeom prst="rect">
            <a:avLst/>
          </a:prstGeom>
          <a:noFill/>
        </p:spPr>
      </p:pic>
      <p:pic>
        <p:nvPicPr>
          <p:cNvPr id="7" name="Picture 7" descr="creature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030374"/>
            <a:ext cx="2590800" cy="128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85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859AAEB-2BAF-43FD-AB6D-A61D5B00FE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61763"/>
              </p:ext>
            </p:extLst>
          </p:nvPr>
        </p:nvGraphicFramePr>
        <p:xfrm>
          <a:off x="677680" y="1540046"/>
          <a:ext cx="515302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6" name="Equation" r:id="rId3" imgW="3251160" imgH="3454200" progId="Equation.DSMT4">
                  <p:embed/>
                </p:oleObj>
              </mc:Choice>
              <mc:Fallback>
                <p:oleObj name="Equation" r:id="rId3" imgW="3251160" imgH="3454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A4766DC-3CB3-49CF-B907-0D160FC88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680" y="1540046"/>
                        <a:ext cx="5153025" cy="506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3DA690C-4E45-4AED-998B-8C9BF5F67307}"/>
              </a:ext>
            </a:extLst>
          </p:cNvPr>
          <p:cNvSpPr txBox="1"/>
          <p:nvPr/>
        </p:nvSpPr>
        <p:spPr>
          <a:xfrm>
            <a:off x="433633" y="848412"/>
            <a:ext cx="1219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derive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C0AF5A6-3A03-4C22-8266-E2AFD1EDA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581739"/>
              </p:ext>
            </p:extLst>
          </p:nvPr>
        </p:nvGraphicFramePr>
        <p:xfrm>
          <a:off x="1653582" y="776341"/>
          <a:ext cx="3201222" cy="76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7" name="Equation" r:id="rId5" imgW="1942920" imgH="444240" progId="Equation.DSMT4">
                  <p:embed/>
                </p:oleObj>
              </mc:Choice>
              <mc:Fallback>
                <p:oleObj name="Equation" r:id="rId5" imgW="1942920" imgH="4442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E58B187-7A49-4DAA-80EF-7581D5BEFF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582" y="776341"/>
                        <a:ext cx="3201222" cy="76370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B873D0-9901-4A87-AD93-86A23DB21814}"/>
              </a:ext>
            </a:extLst>
          </p:cNvPr>
          <p:cNvSpPr txBox="1"/>
          <p:nvPr/>
        </p:nvSpPr>
        <p:spPr>
          <a:xfrm>
            <a:off x="4904205" y="84841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C256D-978F-4751-8CD6-8AFEA7F9D849}"/>
              </a:ext>
            </a:extLst>
          </p:cNvPr>
          <p:cNvSpPr txBox="1"/>
          <p:nvPr/>
        </p:nvSpPr>
        <p:spPr>
          <a:xfrm rot="16200000">
            <a:off x="6572745" y="3228945"/>
            <a:ext cx="479896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484FB-F0DA-4EE5-BC07-5F88C4B66E2D}"/>
              </a:ext>
            </a:extLst>
          </p:cNvPr>
          <p:cNvSpPr txBox="1"/>
          <p:nvPr/>
        </p:nvSpPr>
        <p:spPr>
          <a:xfrm>
            <a:off x="5956096" y="2714920"/>
            <a:ext cx="2639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odd symmetry of the sigmoid</a:t>
            </a:r>
          </a:p>
        </p:txBody>
      </p:sp>
    </p:spTree>
    <p:extLst>
      <p:ext uri="{BB962C8B-B14F-4D97-AF65-F5344CB8AC3E}">
        <p14:creationId xmlns:p14="http://schemas.microsoft.com/office/powerpoint/2010/main" val="80089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845F3D1-B785-40BE-A9C3-FCC8FE190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745918"/>
              </p:ext>
            </p:extLst>
          </p:nvPr>
        </p:nvGraphicFramePr>
        <p:xfrm>
          <a:off x="912256" y="1362337"/>
          <a:ext cx="4755054" cy="314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49" name="Equation" r:id="rId3" imgW="2946240" imgH="2209680" progId="Equation.DSMT4">
                  <p:embed/>
                </p:oleObj>
              </mc:Choice>
              <mc:Fallback>
                <p:oleObj name="Equation" r:id="rId3" imgW="2946240" imgH="22096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845F3D1-B785-40BE-A9C3-FCC8FE190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256" y="1362337"/>
                        <a:ext cx="4755054" cy="314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44E8B9-C95B-4783-9375-D5CC0AB861C3}"/>
              </a:ext>
            </a:extLst>
          </p:cNvPr>
          <p:cNvSpPr txBox="1"/>
          <p:nvPr/>
        </p:nvSpPr>
        <p:spPr>
          <a:xfrm rot="16200000">
            <a:off x="6572745" y="3228945"/>
            <a:ext cx="479896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68046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845F3D1-B785-40BE-A9C3-FCC8FE190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244101"/>
              </p:ext>
            </p:extLst>
          </p:nvPr>
        </p:nvGraphicFramePr>
        <p:xfrm>
          <a:off x="532738" y="875539"/>
          <a:ext cx="7941960" cy="510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72" name="Equation" r:id="rId3" imgW="5752800" imgH="3886200" progId="Equation.DSMT4">
                  <p:embed/>
                </p:oleObj>
              </mc:Choice>
              <mc:Fallback>
                <p:oleObj name="Equation" r:id="rId3" imgW="5752800" imgH="3886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845F3D1-B785-40BE-A9C3-FCC8FE190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38" y="875539"/>
                        <a:ext cx="7941960" cy="5106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1553FC3-08ED-4978-A888-24A8B03FFEFA}"/>
              </a:ext>
            </a:extLst>
          </p:cNvPr>
          <p:cNvSpPr txBox="1"/>
          <p:nvPr/>
        </p:nvSpPr>
        <p:spPr>
          <a:xfrm rot="16200000">
            <a:off x="6572745" y="3228945"/>
            <a:ext cx="479896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4DA46-477C-454A-A0E4-53078D3D4ABB}"/>
              </a:ext>
            </a:extLst>
          </p:cNvPr>
          <p:cNvSpPr txBox="1"/>
          <p:nvPr/>
        </p:nvSpPr>
        <p:spPr>
          <a:xfrm>
            <a:off x="6598763" y="3544478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75525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845F3D1-B785-40BE-A9C3-FCC8FE190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607421"/>
              </p:ext>
            </p:extLst>
          </p:nvPr>
        </p:nvGraphicFramePr>
        <p:xfrm>
          <a:off x="532738" y="875539"/>
          <a:ext cx="7941960" cy="510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503" name="Equation" r:id="rId3" imgW="5752800" imgH="3886200" progId="Equation.DSMT4">
                  <p:embed/>
                </p:oleObj>
              </mc:Choice>
              <mc:Fallback>
                <p:oleObj name="Equation" r:id="rId3" imgW="5752800" imgH="3886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845F3D1-B785-40BE-A9C3-FCC8FE190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38" y="875539"/>
                        <a:ext cx="7941960" cy="5106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41D5FA-F99C-4B1D-B04B-0823D6543B85}"/>
              </a:ext>
            </a:extLst>
          </p:cNvPr>
          <p:cNvSpPr/>
          <p:nvPr/>
        </p:nvSpPr>
        <p:spPr>
          <a:xfrm>
            <a:off x="4703976" y="3497344"/>
            <a:ext cx="1819373" cy="518475"/>
          </a:xfrm>
          <a:prstGeom prst="round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A81985-6FFF-476D-806E-65E20ACAC147}"/>
              </a:ext>
            </a:extLst>
          </p:cNvPr>
          <p:cNvSpPr/>
          <p:nvPr/>
        </p:nvSpPr>
        <p:spPr>
          <a:xfrm>
            <a:off x="4628559" y="5184741"/>
            <a:ext cx="1819373" cy="518475"/>
          </a:xfrm>
          <a:prstGeom prst="round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A98A6-018A-4EF7-965C-549E0241F598}"/>
              </a:ext>
            </a:extLst>
          </p:cNvPr>
          <p:cNvCxnSpPr>
            <a:cxnSpLocks/>
          </p:cNvCxnSpPr>
          <p:nvPr/>
        </p:nvCxnSpPr>
        <p:spPr>
          <a:xfrm>
            <a:off x="6523349" y="3723588"/>
            <a:ext cx="999241" cy="79185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B6D527-5E3A-4547-A2C6-83D98560DF56}"/>
              </a:ext>
            </a:extLst>
          </p:cNvPr>
          <p:cNvCxnSpPr>
            <a:cxnSpLocks/>
          </p:cNvCxnSpPr>
          <p:nvPr/>
        </p:nvCxnSpPr>
        <p:spPr>
          <a:xfrm flipV="1">
            <a:off x="6447932" y="4741683"/>
            <a:ext cx="1074658" cy="70229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9EEFC4-C9FB-4638-9D26-72EA9011DA49}"/>
              </a:ext>
            </a:extLst>
          </p:cNvPr>
          <p:cNvSpPr txBox="1"/>
          <p:nvPr/>
        </p:nvSpPr>
        <p:spPr>
          <a:xfrm>
            <a:off x="7522590" y="438457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5FAA1A8-541A-4E28-95FA-0FA73499D8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370119"/>
              </p:ext>
            </p:extLst>
          </p:nvPr>
        </p:nvGraphicFramePr>
        <p:xfrm>
          <a:off x="1489435" y="5847783"/>
          <a:ext cx="46466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504" name="Equation" r:id="rId5" imgW="3136680" imgH="507960" progId="Equation.DSMT4">
                  <p:embed/>
                </p:oleObj>
              </mc:Choice>
              <mc:Fallback>
                <p:oleObj name="Equation" r:id="rId5" imgW="313668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845F3D1-B785-40BE-A9C3-FCC8FE190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435" y="5847783"/>
                        <a:ext cx="4646612" cy="7191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AC04F6-BE31-4437-8DC0-ED3A570A0C8D}"/>
              </a:ext>
            </a:extLst>
          </p:cNvPr>
          <p:cNvCxnSpPr/>
          <p:nvPr/>
        </p:nvCxnSpPr>
        <p:spPr>
          <a:xfrm>
            <a:off x="862677" y="6207352"/>
            <a:ext cx="47593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60FC1ED-DD9E-4F7A-B55D-4281E2AE7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104022"/>
              </p:ext>
            </p:extLst>
          </p:nvPr>
        </p:nvGraphicFramePr>
        <p:xfrm>
          <a:off x="6240229" y="5982460"/>
          <a:ext cx="28019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505" name="Equation" r:id="rId7" imgW="1892160" imgH="304560" progId="Equation.DSMT4">
                  <p:embed/>
                </p:oleObj>
              </mc:Choice>
              <mc:Fallback>
                <p:oleObj name="Equation" r:id="rId7" imgW="1892160" imgH="3045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5FAA1A8-541A-4E28-95FA-0FA73499D8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229" y="5982460"/>
                        <a:ext cx="2801938" cy="4302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CC0084F-DDF1-4C32-BD24-0560D8FD3000}"/>
              </a:ext>
            </a:extLst>
          </p:cNvPr>
          <p:cNvSpPr txBox="1"/>
          <p:nvPr/>
        </p:nvSpPr>
        <p:spPr>
          <a:xfrm rot="16200000">
            <a:off x="6572745" y="3228945"/>
            <a:ext cx="479896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858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97B8203-1055-4755-BA62-02796FAFB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734107"/>
              </p:ext>
            </p:extLst>
          </p:nvPr>
        </p:nvGraphicFramePr>
        <p:xfrm>
          <a:off x="902991" y="1163229"/>
          <a:ext cx="5356193" cy="90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49" name="Equation" r:id="rId3" imgW="2882880" imgH="507960" progId="Equation.DSMT4">
                  <p:embed/>
                </p:oleObj>
              </mc:Choice>
              <mc:Fallback>
                <p:oleObj name="Equation" r:id="rId3" imgW="2882880" imgH="5079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5FAA1A8-541A-4E28-95FA-0FA73499D8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91" y="1163229"/>
                        <a:ext cx="5356193" cy="901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7D58CFE-55CE-407F-A86C-39774EFA9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898955"/>
              </p:ext>
            </p:extLst>
          </p:nvPr>
        </p:nvGraphicFramePr>
        <p:xfrm>
          <a:off x="1988909" y="2402386"/>
          <a:ext cx="4568543" cy="90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50" name="Equation" r:id="rId5" imgW="2349360" imgH="444240" progId="Equation.DSMT4">
                  <p:embed/>
                </p:oleObj>
              </mc:Choice>
              <mc:Fallback>
                <p:oleObj name="Equation" r:id="rId5" imgW="2349360" imgH="4442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E85D418-3E9F-4D9A-9305-41DBF6A22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909" y="2402386"/>
                        <a:ext cx="4568543" cy="901241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row: Bent-Up 3">
            <a:extLst>
              <a:ext uri="{FF2B5EF4-FFF2-40B4-BE49-F238E27FC236}">
                <a16:creationId xmlns:a16="http://schemas.microsoft.com/office/drawing/2014/main" id="{114517F3-592F-4C18-80E2-E863158CD68C}"/>
              </a:ext>
            </a:extLst>
          </p:cNvPr>
          <p:cNvSpPr/>
          <p:nvPr/>
        </p:nvSpPr>
        <p:spPr>
          <a:xfrm rot="5400000">
            <a:off x="1357179" y="2472069"/>
            <a:ext cx="490064" cy="327439"/>
          </a:xfrm>
          <a:prstGeom prst="bentUpArrow">
            <a:avLst/>
          </a:prstGeom>
          <a:solidFill>
            <a:srgbClr val="002060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5A0FB-C7C2-4C43-BA57-6FF667129950}"/>
              </a:ext>
            </a:extLst>
          </p:cNvPr>
          <p:cNvSpPr txBox="1"/>
          <p:nvPr/>
        </p:nvSpPr>
        <p:spPr>
          <a:xfrm>
            <a:off x="1438491" y="3777125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52E37A3-E897-4D09-B6A4-3F83F19A28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123935"/>
              </p:ext>
            </p:extLst>
          </p:nvPr>
        </p:nvGraphicFramePr>
        <p:xfrm>
          <a:off x="2271713" y="3777125"/>
          <a:ext cx="26812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51" name="Equation" r:id="rId7" imgW="1460160" imgH="253800" progId="Equation.DSMT4">
                  <p:embed/>
                </p:oleObj>
              </mc:Choice>
              <mc:Fallback>
                <p:oleObj name="Equation" r:id="rId7" imgW="1460160" imgH="2538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E4C94437-D519-4298-8804-799173797C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3777125"/>
                        <a:ext cx="26812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177CA5-3F1F-4484-A074-1FB4E8DA4BF8}"/>
              </a:ext>
            </a:extLst>
          </p:cNvPr>
          <p:cNvSpPr txBox="1"/>
          <p:nvPr/>
        </p:nvSpPr>
        <p:spPr>
          <a:xfrm rot="16200000">
            <a:off x="6572745" y="3228945"/>
            <a:ext cx="479896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2522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87780" y="670834"/>
            <a:ext cx="26035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5580" y="1204235"/>
            <a:ext cx="681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is the multi-class version of the logistic classifier.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758" y="1813835"/>
            <a:ext cx="7432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now take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values (instead of two), we want to estimate: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|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|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….,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|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done using an output layer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neurons with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cy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0466" y="1824721"/>
          <a:ext cx="22415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202" name="Equation" r:id="rId3" imgW="1384200" imgH="203040" progId="Equation.3">
                  <p:embed/>
                </p:oleObj>
              </mc:Choice>
              <mc:Fallback>
                <p:oleObj name="Equation" r:id="rId3" imgW="1384200" imgH="203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466" y="1824721"/>
                        <a:ext cx="22415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150216" y="3594424"/>
            <a:ext cx="3867997" cy="2757488"/>
            <a:chOff x="-2330309" y="3987313"/>
            <a:chExt cx="3867997" cy="2757488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-288784" y="4382601"/>
              <a:ext cx="619125" cy="568325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-290371" y="5284301"/>
              <a:ext cx="619125" cy="568325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-268146" y="6176476"/>
              <a:ext cx="619125" cy="568325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48"/>
            <p:cNvCxnSpPr>
              <a:cxnSpLocks noChangeShapeType="1"/>
              <a:stCxn id="13" idx="6"/>
            </p:cNvCxnSpPr>
            <p:nvPr/>
          </p:nvCxnSpPr>
          <p:spPr bwMode="auto">
            <a:xfrm>
              <a:off x="330341" y="4666763"/>
              <a:ext cx="647700" cy="4763"/>
            </a:xfrm>
            <a:prstGeom prst="straightConnector1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7" name="Straight Arrow Connector 49"/>
            <p:cNvCxnSpPr>
              <a:cxnSpLocks noChangeShapeType="1"/>
            </p:cNvCxnSpPr>
            <p:nvPr/>
          </p:nvCxnSpPr>
          <p:spPr bwMode="auto">
            <a:xfrm>
              <a:off x="328754" y="5568463"/>
              <a:ext cx="647700" cy="4763"/>
            </a:xfrm>
            <a:prstGeom prst="straightConnector1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8" name="Straight Arrow Connector 50"/>
            <p:cNvCxnSpPr>
              <a:cxnSpLocks noChangeShapeType="1"/>
            </p:cNvCxnSpPr>
            <p:nvPr/>
          </p:nvCxnSpPr>
          <p:spPr bwMode="auto">
            <a:xfrm>
              <a:off x="362091" y="6449526"/>
              <a:ext cx="647700" cy="4762"/>
            </a:xfrm>
            <a:prstGeom prst="straightConnector1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9" name="Straight Connector 51"/>
            <p:cNvCxnSpPr>
              <a:cxnSpLocks noChangeShapeType="1"/>
            </p:cNvCxnSpPr>
            <p:nvPr/>
          </p:nvCxnSpPr>
          <p:spPr bwMode="auto">
            <a:xfrm>
              <a:off x="-1754046" y="4538176"/>
              <a:ext cx="1476375" cy="0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20" name="Straight Connector 52"/>
            <p:cNvCxnSpPr>
              <a:cxnSpLocks noChangeShapeType="1"/>
            </p:cNvCxnSpPr>
            <p:nvPr/>
          </p:nvCxnSpPr>
          <p:spPr bwMode="auto">
            <a:xfrm flipV="1">
              <a:off x="-1720709" y="6663838"/>
              <a:ext cx="1530350" cy="1588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21" name="Straight Connector 53"/>
            <p:cNvCxnSpPr>
              <a:cxnSpLocks noChangeShapeType="1"/>
            </p:cNvCxnSpPr>
            <p:nvPr/>
          </p:nvCxnSpPr>
          <p:spPr bwMode="auto">
            <a:xfrm>
              <a:off x="-1711184" y="5573226"/>
              <a:ext cx="1420813" cy="0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22" name="Straight Connector 54"/>
            <p:cNvCxnSpPr>
              <a:cxnSpLocks noChangeShapeType="1"/>
            </p:cNvCxnSpPr>
            <p:nvPr/>
          </p:nvCxnSpPr>
          <p:spPr bwMode="auto">
            <a:xfrm>
              <a:off x="-1766746" y="4539763"/>
              <a:ext cx="1554162" cy="823913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23" name="Straight Connector 55"/>
            <p:cNvCxnSpPr>
              <a:cxnSpLocks noChangeShapeType="1"/>
            </p:cNvCxnSpPr>
            <p:nvPr/>
          </p:nvCxnSpPr>
          <p:spPr bwMode="auto">
            <a:xfrm rot="16200000" flipH="1">
              <a:off x="-1815166" y="4605645"/>
              <a:ext cx="1693863" cy="1581150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24" name="Straight Connector 56"/>
            <p:cNvCxnSpPr>
              <a:cxnSpLocks noChangeShapeType="1"/>
            </p:cNvCxnSpPr>
            <p:nvPr/>
          </p:nvCxnSpPr>
          <p:spPr bwMode="auto">
            <a:xfrm flipV="1">
              <a:off x="-1706421" y="4676288"/>
              <a:ext cx="1414462" cy="890588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25" name="Straight Connector 57"/>
            <p:cNvCxnSpPr>
              <a:cxnSpLocks noChangeShapeType="1"/>
            </p:cNvCxnSpPr>
            <p:nvPr/>
          </p:nvCxnSpPr>
          <p:spPr bwMode="auto">
            <a:xfrm>
              <a:off x="-1706421" y="5576401"/>
              <a:ext cx="1428750" cy="814387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26" name="Straight Connector 58"/>
            <p:cNvCxnSpPr>
              <a:cxnSpLocks noChangeShapeType="1"/>
            </p:cNvCxnSpPr>
            <p:nvPr/>
          </p:nvCxnSpPr>
          <p:spPr bwMode="auto">
            <a:xfrm rot="5400000" flipH="1" flipV="1">
              <a:off x="-1800083" y="4996963"/>
              <a:ext cx="1744662" cy="1576387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27" name="Straight Connector 59"/>
            <p:cNvCxnSpPr>
              <a:cxnSpLocks noChangeShapeType="1"/>
            </p:cNvCxnSpPr>
            <p:nvPr/>
          </p:nvCxnSpPr>
          <p:spPr bwMode="auto">
            <a:xfrm flipV="1">
              <a:off x="-1706421" y="5795476"/>
              <a:ext cx="1528762" cy="863600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sp>
          <p:nvSpPr>
            <p:cNvPr id="28" name="TextBox 60"/>
            <p:cNvSpPr txBox="1">
              <a:spLocks noChangeArrowheads="1"/>
            </p:cNvSpPr>
            <p:nvPr/>
          </p:nvSpPr>
          <p:spPr bwMode="auto">
            <a:xfrm>
              <a:off x="-133209" y="4461976"/>
              <a:ext cx="34131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9" name="TextBox 61"/>
            <p:cNvSpPr txBox="1">
              <a:spLocks noChangeArrowheads="1"/>
            </p:cNvSpPr>
            <p:nvPr/>
          </p:nvSpPr>
          <p:spPr bwMode="auto">
            <a:xfrm>
              <a:off x="-125271" y="5363676"/>
              <a:ext cx="34131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TextBox 62"/>
            <p:cNvSpPr txBox="1">
              <a:spLocks noChangeArrowheads="1"/>
            </p:cNvSpPr>
            <p:nvPr/>
          </p:nvSpPr>
          <p:spPr bwMode="auto">
            <a:xfrm>
              <a:off x="-268146" y="6242357"/>
              <a:ext cx="720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m-1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2841" y="5911363"/>
              <a:ext cx="46038" cy="460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2841" y="6001851"/>
              <a:ext cx="46038" cy="460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2841" y="6092338"/>
              <a:ext cx="46038" cy="460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69"/>
            <p:cNvSpPr txBox="1">
              <a:spLocks noChangeArrowheads="1"/>
            </p:cNvSpPr>
            <p:nvPr/>
          </p:nvSpPr>
          <p:spPr bwMode="auto">
            <a:xfrm>
              <a:off x="-2328721" y="5308113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70"/>
            <p:cNvSpPr txBox="1">
              <a:spLocks noChangeArrowheads="1"/>
            </p:cNvSpPr>
            <p:nvPr/>
          </p:nvSpPr>
          <p:spPr bwMode="auto">
            <a:xfrm>
              <a:off x="-2330309" y="6330463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6" name="Object 2"/>
            <p:cNvGraphicFramePr>
              <a:graphicFrameLocks noChangeAspect="1"/>
            </p:cNvGraphicFramePr>
            <p:nvPr/>
          </p:nvGraphicFramePr>
          <p:xfrm>
            <a:off x="1071816" y="4428314"/>
            <a:ext cx="327025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203" name="Equation" r:id="rId5" imgW="177480" imgH="228600" progId="Equation.3">
                    <p:embed/>
                  </p:oleObj>
                </mc:Choice>
                <mc:Fallback>
                  <p:oleObj name="Equation" r:id="rId5" imgW="177480" imgH="228600" progId="Equation.3">
                    <p:embed/>
                    <p:pic>
                      <p:nvPicPr>
                        <p:cNvPr id="3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816" y="4428314"/>
                          <a:ext cx="327025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"/>
            <p:cNvGraphicFramePr>
              <a:graphicFrameLocks noChangeAspect="1"/>
            </p:cNvGraphicFramePr>
            <p:nvPr/>
          </p:nvGraphicFramePr>
          <p:xfrm>
            <a:off x="1093929" y="5331926"/>
            <a:ext cx="327025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204" name="Equation" r:id="rId7" imgW="177569" imgH="215619" progId="Equation.3">
                    <p:embed/>
                  </p:oleObj>
                </mc:Choice>
                <mc:Fallback>
                  <p:oleObj name="Equation" r:id="rId7" imgW="177569" imgH="215619" progId="Equation.3">
                    <p:embed/>
                    <p:pic>
                      <p:nvPicPr>
                        <p:cNvPr id="3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929" y="5331926"/>
                          <a:ext cx="327025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4"/>
            <p:cNvGraphicFramePr>
              <a:graphicFrameLocks noChangeAspect="1"/>
            </p:cNvGraphicFramePr>
            <p:nvPr/>
          </p:nvGraphicFramePr>
          <p:xfrm>
            <a:off x="1001113" y="6212664"/>
            <a:ext cx="536575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205" name="Equation" r:id="rId9" imgW="291960" imgH="228600" progId="Equation.3">
                    <p:embed/>
                  </p:oleObj>
                </mc:Choice>
                <mc:Fallback>
                  <p:oleObj name="Equation" r:id="rId9" imgW="291960" imgH="228600" progId="Equation.3">
                    <p:embed/>
                    <p:pic>
                      <p:nvPicPr>
                        <p:cNvPr id="3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113" y="6212664"/>
                          <a:ext cx="536575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Straight Connector 78"/>
            <p:cNvCxnSpPr>
              <a:cxnSpLocks noChangeShapeType="1"/>
            </p:cNvCxnSpPr>
            <p:nvPr/>
          </p:nvCxnSpPr>
          <p:spPr bwMode="auto">
            <a:xfrm flipV="1">
              <a:off x="230329" y="4307988"/>
              <a:ext cx="176212" cy="142875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40" name="Straight Connector 82"/>
            <p:cNvCxnSpPr>
              <a:cxnSpLocks noChangeShapeType="1"/>
            </p:cNvCxnSpPr>
            <p:nvPr/>
          </p:nvCxnSpPr>
          <p:spPr bwMode="auto">
            <a:xfrm flipV="1">
              <a:off x="271604" y="5189051"/>
              <a:ext cx="188912" cy="185737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41" name="Straight Connector 85"/>
            <p:cNvCxnSpPr>
              <a:cxnSpLocks noChangeShapeType="1"/>
            </p:cNvCxnSpPr>
            <p:nvPr/>
          </p:nvCxnSpPr>
          <p:spPr bwMode="auto">
            <a:xfrm flipV="1">
              <a:off x="317641" y="6147901"/>
              <a:ext cx="209550" cy="176212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sp>
          <p:nvSpPr>
            <p:cNvPr id="42" name="TextBox 89"/>
            <p:cNvSpPr txBox="1">
              <a:spLocks noChangeArrowheads="1"/>
            </p:cNvSpPr>
            <p:nvPr/>
          </p:nvSpPr>
          <p:spPr bwMode="auto">
            <a:xfrm>
              <a:off x="306529" y="3987313"/>
              <a:ext cx="4921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90"/>
            <p:cNvSpPr txBox="1">
              <a:spLocks noChangeArrowheads="1"/>
            </p:cNvSpPr>
            <p:nvPr/>
          </p:nvSpPr>
          <p:spPr bwMode="auto">
            <a:xfrm>
              <a:off x="382729" y="4877901"/>
              <a:ext cx="4921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91"/>
            <p:cNvSpPr txBox="1">
              <a:spLocks noChangeArrowheads="1"/>
            </p:cNvSpPr>
            <p:nvPr/>
          </p:nvSpPr>
          <p:spPr bwMode="auto">
            <a:xfrm>
              <a:off x="-1876284" y="6057413"/>
              <a:ext cx="4921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1n</a:t>
              </a:r>
              <a:endParaRPr 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92"/>
            <p:cNvSpPr txBox="1">
              <a:spLocks noChangeArrowheads="1"/>
            </p:cNvSpPr>
            <p:nvPr/>
          </p:nvSpPr>
          <p:spPr bwMode="auto">
            <a:xfrm>
              <a:off x="-1777859" y="5000138"/>
              <a:ext cx="49371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93"/>
            <p:cNvSpPr txBox="1">
              <a:spLocks noChangeArrowheads="1"/>
            </p:cNvSpPr>
            <p:nvPr/>
          </p:nvSpPr>
          <p:spPr bwMode="auto">
            <a:xfrm>
              <a:off x="436704" y="5881201"/>
              <a:ext cx="7312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m-1,0</a:t>
              </a:r>
              <a:endPara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94"/>
            <p:cNvSpPr txBox="1">
              <a:spLocks noChangeArrowheads="1"/>
            </p:cNvSpPr>
            <p:nvPr/>
          </p:nvSpPr>
          <p:spPr bwMode="auto">
            <a:xfrm>
              <a:off x="-1303196" y="4184163"/>
              <a:ext cx="4810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69"/>
            <p:cNvSpPr txBox="1">
              <a:spLocks noChangeArrowheads="1"/>
            </p:cNvSpPr>
            <p:nvPr/>
          </p:nvSpPr>
          <p:spPr bwMode="auto">
            <a:xfrm>
              <a:off x="-2260459" y="4383627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Left Brace 48"/>
          <p:cNvSpPr/>
          <p:nvPr/>
        </p:nvSpPr>
        <p:spPr>
          <a:xfrm rot="10800000">
            <a:off x="5926028" y="4012878"/>
            <a:ext cx="479673" cy="2312093"/>
          </a:xfrm>
          <a:prstGeom prst="leftBrace">
            <a:avLst>
              <a:gd name="adj1" fmla="val 2154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405701" y="4721847"/>
            <a:ext cx="232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now represent a probability distribution and add up to 1</a:t>
            </a:r>
          </a:p>
        </p:txBody>
      </p:sp>
    </p:spTree>
    <p:extLst>
      <p:ext uri="{BB962C8B-B14F-4D97-AF65-F5344CB8AC3E}">
        <p14:creationId xmlns:p14="http://schemas.microsoft.com/office/powerpoint/2010/main" val="171497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16163" y="1454150"/>
          <a:ext cx="314483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84" name="Equation" r:id="rId3" imgW="1714320" imgH="507960" progId="Equation.DSMT4">
                  <p:embed/>
                </p:oleObj>
              </mc:Choice>
              <mc:Fallback>
                <p:oleObj name="Equation" r:id="rId3" imgW="1714320" imgH="5079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454150"/>
                        <a:ext cx="314483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1528" y="987425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Hypothesize that: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1437" y="2474241"/>
            <a:ext cx="554991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weight vector of the output neuron for class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weight matrix of the output layer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8995" y="159384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07148" y="1778515"/>
            <a:ext cx="90160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9877" y="40179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632308"/>
              </p:ext>
            </p:extLst>
          </p:nvPr>
        </p:nvGraphicFramePr>
        <p:xfrm>
          <a:off x="1570038" y="4419600"/>
          <a:ext cx="54070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85" name="Equation" r:id="rId5" imgW="3162240" imgH="939600" progId="Equation.DSMT4">
                  <p:embed/>
                </p:oleObj>
              </mc:Choice>
              <mc:Fallback>
                <p:oleObj name="Equation" r:id="rId5" imgW="3162240" imgH="9396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4419600"/>
                        <a:ext cx="54070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51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066800"/>
            <a:ext cx="696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weights can be learned by optimizing the cross-entropy loss function: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69925" y="1790700"/>
          <a:ext cx="475297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206" name="Equation" r:id="rId3" imgW="2590560" imgH="583920" progId="Equation.DSMT4">
                  <p:embed/>
                </p:oleObj>
              </mc:Choice>
              <mc:Fallback>
                <p:oleObj name="Equation" r:id="rId3" imgW="2590560" imgH="58392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1790700"/>
                        <a:ext cx="475297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91200" y="1752600"/>
            <a:ext cx="2645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vector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class label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1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true, else 0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834519"/>
              </p:ext>
            </p:extLst>
          </p:nvPr>
        </p:nvGraphicFramePr>
        <p:xfrm>
          <a:off x="1350963" y="4165600"/>
          <a:ext cx="50800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207" name="Equation" r:id="rId5" imgW="2768400" imgH="609480" progId="Equation.DSMT4">
                  <p:embed/>
                </p:oleObj>
              </mc:Choice>
              <mc:Fallback>
                <p:oleObj name="Equation" r:id="rId5" imgW="2768400" imgH="60948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4165600"/>
                        <a:ext cx="50800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2758" y="3583610"/>
            <a:ext cx="451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gradient vector for the weight vector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5758705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of this can be used to adjust weight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2286" y="6464901"/>
            <a:ext cx="6215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For more details, see: </a:t>
            </a:r>
            <a:r>
              <a:rPr lang="en-US" sz="1100" dirty="0">
                <a:hlinkClick r:id="rId7"/>
              </a:rPr>
              <a:t>http://ufldl.stanford.edu/tutorial/supervised/SoftmaxRegression/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068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066800"/>
            <a:ext cx="696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weights can be learned by optimizing the cross-entropy loss function: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69925" y="1790700"/>
          <a:ext cx="475297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6" name="Equation" r:id="rId3" imgW="2590560" imgH="583920" progId="Equation.DSMT4">
                  <p:embed/>
                </p:oleObj>
              </mc:Choice>
              <mc:Fallback>
                <p:oleObj name="Equation" r:id="rId3" imgW="2590560" imgH="58392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1790700"/>
                        <a:ext cx="475297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91200" y="1752600"/>
            <a:ext cx="2645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vector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class label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1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true, else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2758" y="3583610"/>
            <a:ext cx="451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gradient vector for the weight vector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5758705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of this can be used to adjust weight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2286" y="6464901"/>
            <a:ext cx="6215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For more details, see: </a:t>
            </a:r>
            <a:r>
              <a:rPr lang="en-US" sz="1100" dirty="0">
                <a:hlinkClick r:id="rId5"/>
              </a:rPr>
              <a:t>http://ufldl.stanford.edu/tutorial/supervised/SoftmaxRegression/</a:t>
            </a:r>
            <a:r>
              <a:rPr lang="en-US" sz="1100" dirty="0"/>
              <a:t>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08EFE1-7BAA-4FB3-A2AE-E3C56CA34285}"/>
              </a:ext>
            </a:extLst>
          </p:cNvPr>
          <p:cNvSpPr/>
          <p:nvPr/>
        </p:nvSpPr>
        <p:spPr>
          <a:xfrm>
            <a:off x="3129699" y="4130571"/>
            <a:ext cx="2828041" cy="1256241"/>
          </a:xfrm>
          <a:prstGeom prst="round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079A8-175F-4D52-BDB5-013F35B8CFA6}"/>
              </a:ext>
            </a:extLst>
          </p:cNvPr>
          <p:cNvCxnSpPr>
            <a:cxnSpLocks/>
          </p:cNvCxnSpPr>
          <p:nvPr/>
        </p:nvCxnSpPr>
        <p:spPr>
          <a:xfrm flipH="1" flipV="1">
            <a:off x="5950196" y="5367442"/>
            <a:ext cx="373673" cy="2574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468FF2-CFB3-436A-AEF6-05EBF21B47C4}"/>
              </a:ext>
            </a:extLst>
          </p:cNvPr>
          <p:cNvSpPr txBox="1"/>
          <p:nvPr/>
        </p:nvSpPr>
        <p:spPr>
          <a:xfrm>
            <a:off x="6137032" y="5504251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scalar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6FCA75C-68F9-4DB9-86D5-EC01D6B37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660564"/>
              </p:ext>
            </p:extLst>
          </p:nvPr>
        </p:nvGraphicFramePr>
        <p:xfrm>
          <a:off x="1350963" y="4165600"/>
          <a:ext cx="50800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7" name="Equation" r:id="rId6" imgW="2768400" imgH="609480" progId="Equation.DSMT4">
                  <p:embed/>
                </p:oleObj>
              </mc:Choice>
              <mc:Fallback>
                <p:oleObj name="Equation" r:id="rId6" imgW="2768400" imgH="60948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4165600"/>
                        <a:ext cx="50800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94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2886635" y="5038181"/>
            <a:ext cx="3733800" cy="6858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1015736" y="717350"/>
            <a:ext cx="6905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for Classification Problems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778623" y="1281969"/>
          <a:ext cx="533400" cy="73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56" name="Equation" r:id="rId4" imgW="342720" imgH="469800" progId="Equation.3">
                  <p:embed/>
                </p:oleObj>
              </mc:Choice>
              <mc:Fallback>
                <p:oleObj name="Equation" r:id="rId4" imgW="342720" imgH="4698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623" y="1281969"/>
                        <a:ext cx="533400" cy="730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997823" y="1434369"/>
          <a:ext cx="57751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57" name="Equation" r:id="rId6" imgW="304560" imgH="241200" progId="Equation.3">
                  <p:embed/>
                </p:oleObj>
              </mc:Choice>
              <mc:Fallback>
                <p:oleObj name="Equation" r:id="rId6" imgW="304560" imgH="24120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823" y="1434369"/>
                        <a:ext cx="577516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883023" y="1434369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Backpropagation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requires that            exists</a:t>
            </a:r>
          </a:p>
        </p:txBody>
      </p:sp>
      <p:graphicFrame>
        <p:nvGraphicFramePr>
          <p:cNvPr id="96" name="Object 95"/>
          <p:cNvGraphicFramePr>
            <a:graphicFrameLocks noChangeAspect="1"/>
          </p:cNvGraphicFramePr>
          <p:nvPr/>
        </p:nvGraphicFramePr>
        <p:xfrm>
          <a:off x="1492623" y="2272569"/>
          <a:ext cx="9556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58" name="Equation" r:id="rId8" imgW="596880" imgH="241200" progId="Equation.3">
                  <p:embed/>
                </p:oleObj>
              </mc:Choice>
              <mc:Fallback>
                <p:oleObj name="Equation" r:id="rId8" imgW="596880" imgH="241200" progId="Equation.3">
                  <p:embed/>
                  <p:pic>
                    <p:nvPicPr>
                      <p:cNvPr id="96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623" y="2272569"/>
                        <a:ext cx="9556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492623" y="2882169"/>
          <a:ext cx="8143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59" name="Equation" r:id="rId10" imgW="507960" imgH="215640" progId="Equation.3">
                  <p:embed/>
                </p:oleObj>
              </mc:Choice>
              <mc:Fallback>
                <p:oleObj name="Equation" r:id="rId10" imgW="507960" imgH="21564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623" y="2882169"/>
                        <a:ext cx="81438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2711823" y="227256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must exist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81518" y="2864239"/>
            <a:ext cx="415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(activation function) must be differentiable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/>
        </p:nvGraphicFramePr>
        <p:xfrm>
          <a:off x="3388658" y="3411087"/>
          <a:ext cx="215950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60" name="Equation" r:id="rId12" imgW="1384200" imgH="634680" progId="Equation.3">
                  <p:embed/>
                </p:oleObj>
              </mc:Choice>
              <mc:Fallback>
                <p:oleObj name="Equation" r:id="rId12" imgW="1384200" imgH="634680" progId="Equation.3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658" y="3411087"/>
                        <a:ext cx="215950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3312458" y="440168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instead of hard threshold.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971800" y="504714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But classification requires that output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neurons have 0/1 or +1/-1 output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169023" y="6019816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?????????</a:t>
            </a:r>
          </a:p>
        </p:txBody>
      </p:sp>
    </p:spTree>
    <p:extLst>
      <p:ext uri="{BB962C8B-B14F-4D97-AF65-F5344CB8AC3E}">
        <p14:creationId xmlns:p14="http://schemas.microsoft.com/office/powerpoint/2010/main" val="21357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3457897" y="685258"/>
            <a:ext cx="25362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Possible Solutions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3000" y="1492055"/>
            <a:ext cx="329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Use 0/1 or +1/-1 as target values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2126112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Set operating parameters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such that: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905000" y="2811912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058" name="Equation" r:id="rId4" imgW="457200" imgH="228600" progId="Equation.3">
                  <p:embed/>
                </p:oleObj>
              </mc:Choice>
              <mc:Fallback>
                <p:oleObj name="Equation" r:id="rId4" imgW="457200" imgH="2286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11912"/>
                        <a:ext cx="838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939925" y="3421512"/>
          <a:ext cx="7683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059" name="Equation" r:id="rId6" imgW="419040" imgH="228600" progId="Equation.3">
                  <p:embed/>
                </p:oleObj>
              </mc:Choice>
              <mc:Fallback>
                <p:oleObj name="Equation" r:id="rId6" imgW="419040" imgH="228600" progId="Equation.3">
                  <p:embed/>
                  <p:pic>
                    <p:nvPicPr>
                      <p:cNvPr id="20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3421512"/>
                        <a:ext cx="7683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48000" y="2811912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is considered a match for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+1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3421512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is considered a match for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 or -1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5829" y="4203932"/>
            <a:ext cx="7235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During training, use 0/1 or +1/-1 as targets but if       matches the operating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targets, make no weight change</a:t>
            </a: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930154" y="4219408"/>
          <a:ext cx="301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060" name="Equation" r:id="rId8" imgW="164880" imgH="228600" progId="Equation.3">
                  <p:embed/>
                </p:oleObj>
              </mc:Choice>
              <mc:Fallback>
                <p:oleObj name="Equation" r:id="rId8" imgW="164880" imgH="228600" progId="Equation.3">
                  <p:embed/>
                  <p:pic>
                    <p:nvPicPr>
                      <p:cNvPr id="20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154" y="4219408"/>
                        <a:ext cx="3016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05000" y="50292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Typical values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    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=0.75  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=0.25     for 0-1 sigmoid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=0.75  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=-0.75     for +/-  sigmoid</a:t>
            </a:r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4343400" y="1415855"/>
          <a:ext cx="3492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061" name="Equation" r:id="rId10" imgW="190440" imgH="241200" progId="Equation.3">
                  <p:embed/>
                </p:oleObj>
              </mc:Choice>
              <mc:Fallback>
                <p:oleObj name="Equation" r:id="rId10" imgW="190440" imgH="241200" progId="Equation.3">
                  <p:embed/>
                  <p:pic>
                    <p:nvPicPr>
                      <p:cNvPr id="20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15855"/>
                        <a:ext cx="3492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57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2D007DC2-FED5-4467-B543-9254AF999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485" y="748579"/>
            <a:ext cx="3578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Multi-Class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005A2-60C8-4F06-B057-2EA5DAFE5774}"/>
              </a:ext>
            </a:extLst>
          </p:cNvPr>
          <p:cNvSpPr txBox="1"/>
          <p:nvPr/>
        </p:nvSpPr>
        <p:spPr>
          <a:xfrm>
            <a:off x="762000" y="1353670"/>
            <a:ext cx="673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more than 2 classes, how should the output be represented?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193C3-4725-4756-839B-839D15D30B08}"/>
              </a:ext>
            </a:extLst>
          </p:cNvPr>
          <p:cNvSpPr txBox="1"/>
          <p:nvPr/>
        </p:nvSpPr>
        <p:spPr>
          <a:xfrm>
            <a:off x="762000" y="1981200"/>
            <a:ext cx="7915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have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neurons in the output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training, use one-hot codes as targets for each class, e.g.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Class 1 = [1 0  0 ]     Class 2 = [0  1  0]        Class 3 = [0  0 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training, for a test input x, choose the class as the output neuron with the highest output, e.g., Output = [0.1  0.6  0.2 ]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[0 1  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“no choice” is allowed, require that an output must be higher than some threshold  to be considered 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86C7A-519A-4571-9515-81165A203FFD}"/>
              </a:ext>
            </a:extLst>
          </p:cNvPr>
          <p:cNvSpPr txBox="1"/>
          <p:nvPr/>
        </p:nvSpPr>
        <p:spPr>
          <a:xfrm>
            <a:off x="824753" y="5959092"/>
            <a:ext cx="357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better solution: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classifiers</a:t>
            </a:r>
          </a:p>
        </p:txBody>
      </p:sp>
    </p:spTree>
    <p:extLst>
      <p:ext uri="{BB962C8B-B14F-4D97-AF65-F5344CB8AC3E}">
        <p14:creationId xmlns:p14="http://schemas.microsoft.com/office/powerpoint/2010/main" val="123980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49756" y="685800"/>
            <a:ext cx="273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3093" y="12954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case where a binary outcome (yes/no, true/false, 0/1) depends on a continuous variable (feature)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patient A sick or well given their temperature?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borrower B pay back a loan given their income?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car C still work until the end of next year given its current age?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is: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or false given the value of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35631" y="3810000"/>
          <a:ext cx="13160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016" name="Equation" r:id="rId3" imgW="812520" imgH="203040" progId="Equation.3">
                  <p:embed/>
                </p:oleObj>
              </mc:Choice>
              <mc:Fallback>
                <p:oleObj name="Equation" r:id="rId3" imgW="812520" imgH="2030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5631" y="3810000"/>
                        <a:ext cx="1316038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9156" y="4343400"/>
            <a:ext cx="6263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Often, the dependence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Monotonic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situation, we can ask the question in terms of probabilities: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given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897270" y="6293815"/>
            <a:ext cx="61362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For a more detailed intro, see </a:t>
            </a:r>
            <a:r>
              <a:rPr lang="en-US" sz="1100" dirty="0">
                <a:hlinkClick r:id="rId5"/>
              </a:rPr>
              <a:t>http://ufldl.stanford.edu/tutorial/supervised/LogisticRegression/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013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6101" y="615057"/>
            <a:ext cx="39084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x;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 probability estimate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 parameters of model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41513" y="1066800"/>
          <a:ext cx="2549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106" name="Equation" r:id="rId3" imgW="1574640" imgH="203040" progId="Equation.DSMT4">
                  <p:embed/>
                </p:oleObj>
              </mc:Choice>
              <mc:Fallback>
                <p:oleObj name="Equation" r:id="rId3" imgW="1574640" imgH="20304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66800"/>
                        <a:ext cx="25495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6101" y="2549481"/>
            <a:ext cx="541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tune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based on data to obtain the optimal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3352800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fits a linear model by postulating that: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52600" y="3810000"/>
          <a:ext cx="25288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107" name="Equation" r:id="rId5" imgW="1562040" imgH="419040" progId="Equation.DSMT4">
                  <p:embed/>
                </p:oleObj>
              </mc:Choice>
              <mc:Fallback>
                <p:oleObj name="Equation" r:id="rId5" imgW="156204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252888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 Brace 6"/>
          <p:cNvSpPr/>
          <p:nvPr/>
        </p:nvSpPr>
        <p:spPr>
          <a:xfrm rot="16200000">
            <a:off x="2356582" y="3891817"/>
            <a:ext cx="239837" cy="1447801"/>
          </a:xfrm>
          <a:prstGeom prst="leftBrace">
            <a:avLst>
              <a:gd name="adj1" fmla="val 2154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5122" y="475454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odds ratio / logit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084763" y="3962400"/>
          <a:ext cx="12541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108" name="Equation" r:id="rId7" imgW="774360" imgH="228600" progId="Equation.DSMT4">
                  <p:embed/>
                </p:oleObj>
              </mc:Choice>
              <mc:Fallback>
                <p:oleObj name="Equation" r:id="rId7" imgW="774360" imgH="2286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3962400"/>
                        <a:ext cx="12541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87475" y="5410200"/>
          <a:ext cx="33718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109" name="Equation" r:id="rId9" imgW="2082600" imgH="419040" progId="Equation.DSMT4">
                  <p:embed/>
                </p:oleObj>
              </mc:Choice>
              <mc:Fallback>
                <p:oleObj name="Equation" r:id="rId9" imgW="2082600" imgH="4190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5410200"/>
                        <a:ext cx="3371850" cy="7080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1" name="Picture 7" descr="Image result for logistic functi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03" y="4625444"/>
            <a:ext cx="3179586" cy="167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69391" y="64824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https://www.quora.com/What-is-the-sigmoid-function-and-what-is-its-use-in-machine-learnings-neural-networks</a:t>
            </a:r>
          </a:p>
        </p:txBody>
      </p:sp>
    </p:spTree>
    <p:extLst>
      <p:ext uri="{BB962C8B-B14F-4D97-AF65-F5344CB8AC3E}">
        <p14:creationId xmlns:p14="http://schemas.microsoft.com/office/powerpoint/2010/main" val="260893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6CAE8E-200B-4C27-9BA4-8D639B5DFCBF}"/>
              </a:ext>
            </a:extLst>
          </p:cNvPr>
          <p:cNvSpPr/>
          <p:nvPr/>
        </p:nvSpPr>
        <p:spPr>
          <a:xfrm>
            <a:off x="914400" y="4059482"/>
            <a:ext cx="7848600" cy="963109"/>
          </a:xfrm>
          <a:prstGeom prst="rect">
            <a:avLst/>
          </a:prstGeom>
          <a:solidFill>
            <a:srgbClr val="66FFFF"/>
          </a:solidFill>
          <a:ln w="190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441558" y="2089934"/>
            <a:ext cx="2550042" cy="1834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685800"/>
            <a:ext cx="518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more than one feature,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we get: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436696"/>
              </p:ext>
            </p:extLst>
          </p:nvPr>
        </p:nvGraphicFramePr>
        <p:xfrm>
          <a:off x="5675579" y="1020646"/>
          <a:ext cx="19542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0" name="Equation" r:id="rId3" imgW="1206360" imgH="558720" progId="Equation.DSMT4">
                  <p:embed/>
                </p:oleObj>
              </mc:Choice>
              <mc:Fallback>
                <p:oleObj name="Equation" r:id="rId3" imgW="1206360" imgH="55872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579" y="1020646"/>
                        <a:ext cx="1954213" cy="9429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351255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activation function of a sigmoid neuron.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output of a sigmoid output neuron in a 2-class classification problem can be seen as a logistic estimate of the probability of Class 1 given the current input: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|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this as the probabilistic version of linear separability.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|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not a monotonic (logistic) function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purpose of the hidden layer is to map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new representation,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|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logistic function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7680518" y="2870773"/>
            <a:ext cx="456147" cy="453356"/>
          </a:xfrm>
          <a:prstGeom prst="ellipse">
            <a:avLst/>
          </a:prstGeom>
          <a:solidFill>
            <a:srgbClr val="FFFFFF"/>
          </a:solidFill>
          <a:ln w="25400" cap="sq">
            <a:solidFill>
              <a:srgbClr val="00008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Arrow Connector 25"/>
          <p:cNvCxnSpPr>
            <a:cxnSpLocks noChangeShapeType="1"/>
          </p:cNvCxnSpPr>
          <p:nvPr/>
        </p:nvCxnSpPr>
        <p:spPr bwMode="auto">
          <a:xfrm>
            <a:off x="8136666" y="3097451"/>
            <a:ext cx="477200" cy="2533"/>
          </a:xfrm>
          <a:prstGeom prst="straightConnector1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arrow" w="med" len="med"/>
          </a:ln>
        </p:spPr>
      </p:cxnSp>
      <p:cxnSp>
        <p:nvCxnSpPr>
          <p:cNvPr id="47" name="Straight Connector 32"/>
          <p:cNvCxnSpPr>
            <a:cxnSpLocks noChangeShapeType="1"/>
          </p:cNvCxnSpPr>
          <p:nvPr/>
        </p:nvCxnSpPr>
        <p:spPr bwMode="auto">
          <a:xfrm>
            <a:off x="7047331" y="3099984"/>
            <a:ext cx="633187" cy="0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cxnSp>
        <p:nvCxnSpPr>
          <p:cNvPr id="48" name="Straight Connector 40"/>
          <p:cNvCxnSpPr>
            <a:cxnSpLocks noChangeShapeType="1"/>
          </p:cNvCxnSpPr>
          <p:nvPr/>
        </p:nvCxnSpPr>
        <p:spPr bwMode="auto">
          <a:xfrm>
            <a:off x="7047331" y="2628590"/>
            <a:ext cx="690498" cy="304234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cxnSp>
        <p:nvCxnSpPr>
          <p:cNvPr id="49" name="Straight Connector 53"/>
          <p:cNvCxnSpPr>
            <a:cxnSpLocks noChangeShapeType="1"/>
            <a:endCxn id="45" idx="3"/>
          </p:cNvCxnSpPr>
          <p:nvPr/>
        </p:nvCxnSpPr>
        <p:spPr bwMode="auto">
          <a:xfrm flipV="1">
            <a:off x="7047331" y="3257737"/>
            <a:ext cx="699988" cy="292912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sp>
        <p:nvSpPr>
          <p:cNvPr id="50" name="TextBox 70"/>
          <p:cNvSpPr txBox="1">
            <a:spLocks noChangeArrowheads="1"/>
          </p:cNvSpPr>
          <p:nvPr/>
        </p:nvSpPr>
        <p:spPr bwMode="auto">
          <a:xfrm>
            <a:off x="6652686" y="2349778"/>
            <a:ext cx="283045" cy="31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71"/>
          <p:cNvSpPr txBox="1">
            <a:spLocks noChangeArrowheads="1"/>
          </p:cNvSpPr>
          <p:nvPr/>
        </p:nvSpPr>
        <p:spPr bwMode="auto">
          <a:xfrm>
            <a:off x="6641812" y="2847413"/>
            <a:ext cx="283045" cy="31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72"/>
          <p:cNvSpPr txBox="1">
            <a:spLocks noChangeArrowheads="1"/>
          </p:cNvSpPr>
          <p:nvPr/>
        </p:nvSpPr>
        <p:spPr bwMode="auto">
          <a:xfrm>
            <a:off x="6764829" y="3391064"/>
            <a:ext cx="282502" cy="31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81"/>
          <p:cNvCxnSpPr>
            <a:cxnSpLocks noChangeShapeType="1"/>
          </p:cNvCxnSpPr>
          <p:nvPr/>
        </p:nvCxnSpPr>
        <p:spPr bwMode="auto">
          <a:xfrm flipV="1">
            <a:off x="7903913" y="2388615"/>
            <a:ext cx="4678" cy="479950"/>
          </a:xfrm>
          <a:prstGeom prst="line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none" w="lg" len="lg"/>
          </a:ln>
        </p:spPr>
      </p:cxnSp>
      <p:sp>
        <p:nvSpPr>
          <p:cNvPr id="54" name="TextBox 71"/>
          <p:cNvSpPr txBox="1">
            <a:spLocks noChangeArrowheads="1"/>
          </p:cNvSpPr>
          <p:nvPr/>
        </p:nvSpPr>
        <p:spPr bwMode="auto">
          <a:xfrm>
            <a:off x="8577619" y="2868565"/>
            <a:ext cx="298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y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19911" y="2089934"/>
            <a:ext cx="316753" cy="294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sp>
        <p:nvSpPr>
          <p:cNvPr id="56" name="TextBox 94"/>
          <p:cNvSpPr txBox="1">
            <a:spLocks noChangeArrowheads="1"/>
          </p:cNvSpPr>
          <p:nvPr/>
        </p:nvSpPr>
        <p:spPr bwMode="auto">
          <a:xfrm>
            <a:off x="7166793" y="2426788"/>
            <a:ext cx="306123" cy="29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94"/>
          <p:cNvSpPr txBox="1">
            <a:spLocks noChangeArrowheads="1"/>
          </p:cNvSpPr>
          <p:nvPr/>
        </p:nvSpPr>
        <p:spPr bwMode="auto">
          <a:xfrm>
            <a:off x="7105424" y="2750598"/>
            <a:ext cx="306123" cy="29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94"/>
          <p:cNvSpPr txBox="1">
            <a:spLocks noChangeArrowheads="1"/>
          </p:cNvSpPr>
          <p:nvPr/>
        </p:nvSpPr>
        <p:spPr bwMode="auto">
          <a:xfrm>
            <a:off x="7152759" y="3328371"/>
            <a:ext cx="306123" cy="29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94"/>
          <p:cNvSpPr txBox="1">
            <a:spLocks noChangeArrowheads="1"/>
          </p:cNvSpPr>
          <p:nvPr/>
        </p:nvSpPr>
        <p:spPr bwMode="auto">
          <a:xfrm>
            <a:off x="7849318" y="2442667"/>
            <a:ext cx="306123" cy="29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5181" y="2807596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 flipV="1">
            <a:off x="1219200" y="3245657"/>
            <a:ext cx="5193066" cy="2301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5EBDE50A-1E78-41B9-9FCA-8F83ECDCF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6664" y="1219200"/>
          <a:ext cx="25638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1" name="Equation" r:id="rId5" imgW="1396800" imgH="469800" progId="Equation.DSMT4">
                  <p:embed/>
                </p:oleObj>
              </mc:Choice>
              <mc:Fallback>
                <p:oleObj name="Equation" r:id="rId5" imgW="1396800" imgH="4698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5EBDE50A-1E78-41B9-9FCA-8F83ECDCF8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664" y="1219200"/>
                        <a:ext cx="256381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E4C94437-D519-4298-8804-799173797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369968"/>
              </p:ext>
            </p:extLst>
          </p:nvPr>
        </p:nvGraphicFramePr>
        <p:xfrm>
          <a:off x="1243013" y="2157413"/>
          <a:ext cx="48958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2" name="Equation" r:id="rId7" imgW="2666880" imgH="419040" progId="Equation.DSMT4">
                  <p:embed/>
                </p:oleObj>
              </mc:Choice>
              <mc:Fallback>
                <p:oleObj name="Equation" r:id="rId7" imgW="2666880" imgH="41904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E4C94437-D519-4298-8804-799173797C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157413"/>
                        <a:ext cx="4895850" cy="8032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00003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V="1">
            <a:off x="1233898" y="2734078"/>
            <a:ext cx="685800" cy="4159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8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595" y="998600"/>
            <a:ext cx="817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logistic regression can be seen as minimizing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cross-entropy loss function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849157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gives the gradient vector: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0195" y="4343400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steepest descent results in the learning rule: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0195" y="5943600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the perceptron learning rule, but with a sigmoid neuron.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E58B187-7A49-4DAA-80EF-7581D5BEF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19795"/>
              </p:ext>
            </p:extLst>
          </p:nvPr>
        </p:nvGraphicFramePr>
        <p:xfrm>
          <a:off x="1434200" y="3300486"/>
          <a:ext cx="55721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38" name="Equation" r:id="rId3" imgW="3035160" imgH="444240" progId="Equation.DSMT4">
                  <p:embed/>
                </p:oleObj>
              </mc:Choice>
              <mc:Fallback>
                <p:oleObj name="Equation" r:id="rId3" imgW="3035160" imgH="4442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E58B187-7A49-4DAA-80EF-7581D5BEFF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200" y="3300486"/>
                        <a:ext cx="55721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9A1E80A-8BB0-4880-9560-E0A5FF6F9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13468"/>
              </p:ext>
            </p:extLst>
          </p:nvPr>
        </p:nvGraphicFramePr>
        <p:xfrm>
          <a:off x="1050195" y="4958834"/>
          <a:ext cx="6826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39" name="Equation" r:id="rId5" imgW="3720960" imgH="444240" progId="Equation.DSMT4">
                  <p:embed/>
                </p:oleObj>
              </mc:Choice>
              <mc:Fallback>
                <p:oleObj name="Equation" r:id="rId5" imgW="3720960" imgH="4442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9A1E80A-8BB0-4880-9560-E0A5FF6F9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195" y="4958834"/>
                        <a:ext cx="68262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CD8B4F-7CEE-49F0-B946-57CFCE8A246C}"/>
              </a:ext>
            </a:extLst>
          </p:cNvPr>
          <p:cNvSpPr txBox="1"/>
          <p:nvPr/>
        </p:nvSpPr>
        <p:spPr>
          <a:xfrm>
            <a:off x="5545829" y="2577270"/>
            <a:ext cx="292099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 number of data points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8024A4E-B784-4DE9-8AE6-3E6B76297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56641"/>
              </p:ext>
            </p:extLst>
          </p:nvPr>
        </p:nvGraphicFramePr>
        <p:xfrm>
          <a:off x="950913" y="1638300"/>
          <a:ext cx="66770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40" name="Equation" r:id="rId7" imgW="3797280" imgH="482400" progId="Equation.DSMT4">
                  <p:embed/>
                </p:oleObj>
              </mc:Choice>
              <mc:Fallback>
                <p:oleObj name="Equation" r:id="rId7" imgW="379728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A4766DC-3CB3-49CF-B907-0D160FC88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638300"/>
                        <a:ext cx="66770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70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595" y="998600"/>
            <a:ext cx="817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logistic regression can be seen as minimizing the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cross-entropy loss function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849157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gives the gradient vector: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0195" y="4343400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steepest descent results in the learning rule: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0195" y="5943600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the perceptron learning rule, but with a sigmoid neuron.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A4766DC-3CB3-49CF-B907-0D160FC88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184033"/>
              </p:ext>
            </p:extLst>
          </p:nvPr>
        </p:nvGraphicFramePr>
        <p:xfrm>
          <a:off x="950913" y="1638300"/>
          <a:ext cx="66770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68" name="Equation" r:id="rId3" imgW="3797280" imgH="482400" progId="Equation.DSMT4">
                  <p:embed/>
                </p:oleObj>
              </mc:Choice>
              <mc:Fallback>
                <p:oleObj name="Equation" r:id="rId3" imgW="379728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A4766DC-3CB3-49CF-B907-0D160FC88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638300"/>
                        <a:ext cx="66770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CD8B4F-7CEE-49F0-B946-57CFCE8A246C}"/>
              </a:ext>
            </a:extLst>
          </p:cNvPr>
          <p:cNvSpPr txBox="1"/>
          <p:nvPr/>
        </p:nvSpPr>
        <p:spPr>
          <a:xfrm>
            <a:off x="1470844" y="2505075"/>
            <a:ext cx="18389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if class of </a:t>
            </a:r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8CFC58-AB25-4958-98A5-9C96CA6B30AC}"/>
              </a:ext>
            </a:extLst>
          </p:cNvPr>
          <p:cNvSpPr/>
          <p:nvPr/>
        </p:nvSpPr>
        <p:spPr>
          <a:xfrm>
            <a:off x="2501900" y="1828800"/>
            <a:ext cx="317500" cy="533400"/>
          </a:xfrm>
          <a:prstGeom prst="round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2F3D3-A499-4DD7-82F8-887756B0414A}"/>
              </a:ext>
            </a:extLst>
          </p:cNvPr>
          <p:cNvCxnSpPr>
            <a:stCxn id="3" idx="2"/>
          </p:cNvCxnSpPr>
          <p:nvPr/>
        </p:nvCxnSpPr>
        <p:spPr>
          <a:xfrm>
            <a:off x="2660650" y="2362200"/>
            <a:ext cx="6350" cy="16094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BB7418-6D3B-4512-9FCC-8CC01F768C59}"/>
              </a:ext>
            </a:extLst>
          </p:cNvPr>
          <p:cNvSpPr/>
          <p:nvPr/>
        </p:nvSpPr>
        <p:spPr>
          <a:xfrm>
            <a:off x="4572000" y="1805579"/>
            <a:ext cx="880197" cy="533400"/>
          </a:xfrm>
          <a:prstGeom prst="round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787AF9-F085-4FC2-AF82-EA7DBA9EB497}"/>
              </a:ext>
            </a:extLst>
          </p:cNvPr>
          <p:cNvCxnSpPr/>
          <p:nvPr/>
        </p:nvCxnSpPr>
        <p:spPr>
          <a:xfrm>
            <a:off x="5071002" y="2351240"/>
            <a:ext cx="6350" cy="16094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9ED60B-E97B-4E0A-B2CC-B072EB065655}"/>
              </a:ext>
            </a:extLst>
          </p:cNvPr>
          <p:cNvSpPr txBox="1"/>
          <p:nvPr/>
        </p:nvSpPr>
        <p:spPr>
          <a:xfrm>
            <a:off x="4103267" y="2506920"/>
            <a:ext cx="183896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if class of </a:t>
            </a:r>
            <a:r>
              <a:rPr lang="en-US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4C52D91-D7F2-41D0-A261-1520E76E1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917922"/>
              </p:ext>
            </p:extLst>
          </p:nvPr>
        </p:nvGraphicFramePr>
        <p:xfrm>
          <a:off x="1434200" y="3300486"/>
          <a:ext cx="55721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69" name="Equation" r:id="rId5" imgW="3035160" imgH="444240" progId="Equation.DSMT4">
                  <p:embed/>
                </p:oleObj>
              </mc:Choice>
              <mc:Fallback>
                <p:oleObj name="Equation" r:id="rId5" imgW="3035160" imgH="4442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E58B187-7A49-4DAA-80EF-7581D5BEFF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200" y="3300486"/>
                        <a:ext cx="55721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BD30AFC-F70E-4489-B110-DC0D7D317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196458"/>
              </p:ext>
            </p:extLst>
          </p:nvPr>
        </p:nvGraphicFramePr>
        <p:xfrm>
          <a:off x="1050195" y="4958834"/>
          <a:ext cx="6826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70" name="Equation" r:id="rId7" imgW="3720960" imgH="444240" progId="Equation.DSMT4">
                  <p:embed/>
                </p:oleObj>
              </mc:Choice>
              <mc:Fallback>
                <p:oleObj name="Equation" r:id="rId7" imgW="3720960" imgH="4442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9A1E80A-8BB0-4880-9560-E0A5FF6F9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195" y="4958834"/>
                        <a:ext cx="68262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A8AE58-AB65-4520-BCF4-CD81E5CCCEEE}"/>
              </a:ext>
            </a:extLst>
          </p:cNvPr>
          <p:cNvSpPr/>
          <p:nvPr/>
        </p:nvSpPr>
        <p:spPr>
          <a:xfrm>
            <a:off x="6447934" y="5095421"/>
            <a:ext cx="1079261" cy="533400"/>
          </a:xfrm>
          <a:prstGeom prst="round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C257A-FF9C-4F4C-B2FF-C4CB541D1D8B}"/>
              </a:ext>
            </a:extLst>
          </p:cNvPr>
          <p:cNvSpPr txBox="1"/>
          <p:nvPr/>
        </p:nvSpPr>
        <p:spPr>
          <a:xfrm>
            <a:off x="6524450" y="4486414"/>
            <a:ext cx="69923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2FAF48-EE5B-4CD5-BB42-39E0E304EEC8}"/>
              </a:ext>
            </a:extLst>
          </p:cNvPr>
          <p:cNvCxnSpPr>
            <a:cxnSpLocks/>
          </p:cNvCxnSpPr>
          <p:nvPr/>
        </p:nvCxnSpPr>
        <p:spPr>
          <a:xfrm>
            <a:off x="6869640" y="4824968"/>
            <a:ext cx="0" cy="2704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1A00CC-1929-497D-B058-5F67248D8831}"/>
              </a:ext>
            </a:extLst>
          </p:cNvPr>
          <p:cNvSpPr txBox="1"/>
          <p:nvPr/>
        </p:nvSpPr>
        <p:spPr>
          <a:xfrm>
            <a:off x="7527195" y="6114050"/>
            <a:ext cx="117211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Batch mode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E23C92-AD8D-4D14-8D35-272E926F23CA}"/>
              </a:ext>
            </a:extLst>
          </p:cNvPr>
          <p:cNvCxnSpPr/>
          <p:nvPr/>
        </p:nvCxnSpPr>
        <p:spPr>
          <a:xfrm flipH="1" flipV="1">
            <a:off x="6447934" y="5712643"/>
            <a:ext cx="1079261" cy="4156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28940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333399"/>
      </a:dk1>
      <a:lt1>
        <a:srgbClr val="FFFF66"/>
      </a:lt1>
      <a:dk2>
        <a:srgbClr val="000099"/>
      </a:dk2>
      <a:lt2>
        <a:srgbClr val="99FF33"/>
      </a:lt2>
      <a:accent1>
        <a:srgbClr val="00CC99"/>
      </a:accent1>
      <a:accent2>
        <a:srgbClr val="FF33CC"/>
      </a:accent2>
      <a:accent3>
        <a:srgbClr val="AAAACA"/>
      </a:accent3>
      <a:accent4>
        <a:srgbClr val="DADA56"/>
      </a:accent4>
      <a:accent5>
        <a:srgbClr val="AAE2CA"/>
      </a:accent5>
      <a:accent6>
        <a:srgbClr val="E72DB9"/>
      </a:accent6>
      <a:hlink>
        <a:srgbClr val="CCCCFF"/>
      </a:hlink>
      <a:folHlink>
        <a:srgbClr val="B2B2B2"/>
      </a:folHlink>
    </a:clrScheme>
    <a:fontScheme name="Presentation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sm" len="sm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8">
        <a:dk1>
          <a:srgbClr val="FFFF66"/>
        </a:dk1>
        <a:lt1>
          <a:srgbClr val="FFFFFF"/>
        </a:lt1>
        <a:dk2>
          <a:srgbClr val="99FF33"/>
        </a:dk2>
        <a:lt2>
          <a:srgbClr val="333399"/>
        </a:lt2>
        <a:accent1>
          <a:srgbClr val="00CC99"/>
        </a:accent1>
        <a:accent2>
          <a:srgbClr val="FF33CC"/>
        </a:accent2>
        <a:accent3>
          <a:srgbClr val="FFFFFF"/>
        </a:accent3>
        <a:accent4>
          <a:srgbClr val="DADA56"/>
        </a:accent4>
        <a:accent5>
          <a:srgbClr val="AAE2CA"/>
        </a:accent5>
        <a:accent6>
          <a:srgbClr val="E7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5">
              <a:lumMod val="50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26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42262</TotalTime>
  <Words>1066</Words>
  <Application>Microsoft Office PowerPoint</Application>
  <PresentationFormat>On-screen Show (4:3)</PresentationFormat>
  <Paragraphs>152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宋体</vt:lpstr>
      <vt:lpstr>Arial</vt:lpstr>
      <vt:lpstr>Arial Narrow</vt:lpstr>
      <vt:lpstr>Calibri</vt:lpstr>
      <vt:lpstr>Symbol</vt:lpstr>
      <vt:lpstr>Times New Roman</vt:lpstr>
      <vt:lpstr>Verdana</vt:lpstr>
      <vt:lpstr>Presentation1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Modeling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Biomorphic Systems</dc:title>
  <dc:creator>Ali Minai</dc:creator>
  <cp:lastModifiedBy>Ali Minai</cp:lastModifiedBy>
  <cp:revision>480</cp:revision>
  <dcterms:created xsi:type="dcterms:W3CDTF">2001-12-20T03:37:59Z</dcterms:created>
  <dcterms:modified xsi:type="dcterms:W3CDTF">2022-10-20T01:58:51Z</dcterms:modified>
</cp:coreProperties>
</file>