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1" r:id="rId2"/>
  </p:sldMasterIdLst>
  <p:notesMasterIdLst>
    <p:notesMasterId r:id="rId24"/>
  </p:notesMasterIdLst>
  <p:sldIdLst>
    <p:sldId id="506" r:id="rId3"/>
    <p:sldId id="919" r:id="rId4"/>
    <p:sldId id="871" r:id="rId5"/>
    <p:sldId id="931" r:id="rId6"/>
    <p:sldId id="927" r:id="rId7"/>
    <p:sldId id="929" r:id="rId8"/>
    <p:sldId id="928" r:id="rId9"/>
    <p:sldId id="932" r:id="rId10"/>
    <p:sldId id="872" r:id="rId11"/>
    <p:sldId id="873" r:id="rId12"/>
    <p:sldId id="981" r:id="rId13"/>
    <p:sldId id="982" r:id="rId14"/>
    <p:sldId id="983" r:id="rId15"/>
    <p:sldId id="874" r:id="rId16"/>
    <p:sldId id="875" r:id="rId17"/>
    <p:sldId id="876" r:id="rId18"/>
    <p:sldId id="980" r:id="rId19"/>
    <p:sldId id="979" r:id="rId20"/>
    <p:sldId id="575" r:id="rId21"/>
    <p:sldId id="576" r:id="rId22"/>
    <p:sldId id="57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FFFF"/>
    <a:srgbClr val="FF33CC"/>
    <a:srgbClr val="000000"/>
    <a:srgbClr val="99FFCC"/>
    <a:srgbClr val="9999FF"/>
    <a:srgbClr val="FFFFFF"/>
    <a:srgbClr val="FF99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099" autoAdjust="0"/>
  </p:normalViewPr>
  <p:slideViewPr>
    <p:cSldViewPr snapToGrid="0"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29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5BFA6-F044-48F3-8C58-7242159ED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0342-B342-478D-AD77-F3D307F83D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8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BA83-8430-4CBD-8F3A-C40B35665A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BA83-8430-4CBD-8F3A-C40B35665A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84C60-42FF-4624-812E-98EEB56E2FD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84C60-42FF-4624-812E-98EEB56E2FD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needs</a:t>
            </a:r>
            <a:r>
              <a:rPr lang="en-US" baseline="0" dirty="0"/>
              <a:t> a little work.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84C60-42FF-4624-812E-98EEB56E2FD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84C60-42FF-4624-812E-98EEB56E2FD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BA83-8430-4CBD-8F3A-C40B35665A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BA83-8430-4CBD-8F3A-C40B35665A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BA83-8430-4CBD-8F3A-C40B35665A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0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BA83-8430-4CBD-8F3A-C40B35665A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1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BA83-8430-4CBD-8F3A-C40B35665A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BA83-8430-4CBD-8F3A-C40B35665A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BA83-8430-4CBD-8F3A-C40B35665A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8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BA83-8430-4CBD-8F3A-C40B35665A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Science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575"/>
            <a:ext cx="1207554" cy="8096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233078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9429" y="990600"/>
            <a:ext cx="9132354" cy="53888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rgbClr val="FF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6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4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9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2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1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Minai 2022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007150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 Systems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1779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129424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50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7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8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C338-B5B2-492C-8706-2C43A7098AA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_UC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forUC08_96_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135F6-E23D-427A-A105-7C96F920635E}"/>
              </a:ext>
            </a:extLst>
          </p:cNvPr>
          <p:cNvSpPr txBox="1"/>
          <p:nvPr userDrawn="1"/>
        </p:nvSpPr>
        <p:spPr>
          <a:xfrm>
            <a:off x="7696200" y="26638"/>
            <a:ext cx="134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199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5.wmf"/><Relationship Id="rId18" Type="http://schemas.openxmlformats.org/officeDocument/2006/relationships/image" Target="../media/image2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7.bin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19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5.wmf"/><Relationship Id="rId1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46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44.wmf"/><Relationship Id="rId25" Type="http://schemas.openxmlformats.org/officeDocument/2006/relationships/image" Target="../media/image4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35.bin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23" Type="http://schemas.openxmlformats.org/officeDocument/2006/relationships/image" Target="../media/image47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8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68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66.wmf"/><Relationship Id="rId25" Type="http://schemas.openxmlformats.org/officeDocument/2006/relationships/image" Target="../media/image70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29" Type="http://schemas.openxmlformats.org/officeDocument/2006/relationships/image" Target="../media/image72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57.bin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28" Type="http://schemas.openxmlformats.org/officeDocument/2006/relationships/oleObject" Target="../embeddings/oleObject59.bin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7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wmf"/><Relationship Id="rId11" Type="http://schemas.openxmlformats.org/officeDocument/2006/relationships/image" Target="../media/image77.jpeg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5.wmf"/><Relationship Id="rId4" Type="http://schemas.openxmlformats.org/officeDocument/2006/relationships/image" Target="../media/image76.jpeg"/><Relationship Id="rId9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82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oleObject" Target="../embeddings/oleObject76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87.wmf"/><Relationship Id="rId14" Type="http://schemas.openxmlformats.org/officeDocument/2006/relationships/image" Target="../media/image8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quoteinvestigator.com/2011/05/13/einstein-simple/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62407"/>
            <a:ext cx="746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Lecture 9</a:t>
            </a:r>
          </a:p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Approximation</a:t>
            </a:r>
          </a:p>
          <a:p>
            <a:pPr algn="ctr" defTabSz="4703200" eaLnBrk="0" hangingPunct="0"/>
            <a:endParaRPr lang="en-US" altLang="zh-CN" sz="2800" i="1" dirty="0">
              <a:latin typeface="Verdana" pitchFamily="34" charset="0"/>
              <a:ea typeface="宋体" charset="-122"/>
            </a:endParaRPr>
          </a:p>
          <a:p>
            <a:endParaRPr lang="en-US" dirty="0"/>
          </a:p>
        </p:txBody>
      </p:sp>
      <p:pic>
        <p:nvPicPr>
          <p:cNvPr id="3" name="Picture 2" descr="creat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7872" y="4753970"/>
            <a:ext cx="3169198" cy="2377241"/>
          </a:xfrm>
          <a:prstGeom prst="rect">
            <a:avLst/>
          </a:prstGeom>
          <a:noFill/>
        </p:spPr>
      </p:pic>
      <p:pic>
        <p:nvPicPr>
          <p:cNvPr id="4" name="Picture 5" descr="creature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741" y="1801160"/>
            <a:ext cx="2362200" cy="1739092"/>
          </a:xfrm>
          <a:prstGeom prst="rect">
            <a:avLst/>
          </a:prstGeom>
          <a:noFill/>
        </p:spPr>
      </p:pic>
      <p:pic>
        <p:nvPicPr>
          <p:cNvPr id="6" name="Picture 4" descr="creature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741" y="4724400"/>
            <a:ext cx="3124200" cy="2133600"/>
          </a:xfrm>
          <a:prstGeom prst="rect">
            <a:avLst/>
          </a:prstGeom>
          <a:noFill/>
        </p:spPr>
      </p:pic>
      <p:pic>
        <p:nvPicPr>
          <p:cNvPr id="7" name="Picture 7" descr="creature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030374"/>
            <a:ext cx="2590800" cy="128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85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33400" y="83820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1,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2</a:t>
            </a:r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 flipH="1">
            <a:off x="1179871" y="1887794"/>
            <a:ext cx="12290" cy="1528916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75071" y="3106994"/>
            <a:ext cx="3212690" cy="4916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32"/>
          <p:cNvSpPr>
            <a:spLocks noChangeShapeType="1"/>
          </p:cNvSpPr>
          <p:nvPr/>
        </p:nvSpPr>
        <p:spPr bwMode="auto">
          <a:xfrm flipH="1">
            <a:off x="3859161" y="1887794"/>
            <a:ext cx="0" cy="1447800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219200" y="2215662"/>
            <a:ext cx="2635045" cy="929842"/>
          </a:xfrm>
          <a:custGeom>
            <a:avLst/>
            <a:gdLst>
              <a:gd name="connsiteX0" fmla="*/ 0 w 2635045"/>
              <a:gd name="connsiteY0" fmla="*/ 11471 h 1104491"/>
              <a:gd name="connsiteX1" fmla="*/ 127819 w 2635045"/>
              <a:gd name="connsiteY1" fmla="*/ 11471 h 1104491"/>
              <a:gd name="connsiteX2" fmla="*/ 363793 w 2635045"/>
              <a:gd name="connsiteY2" fmla="*/ 21304 h 1104491"/>
              <a:gd name="connsiteX3" fmla="*/ 521109 w 2635045"/>
              <a:gd name="connsiteY3" fmla="*/ 21304 h 1104491"/>
              <a:gd name="connsiteX4" fmla="*/ 717755 w 2635045"/>
              <a:gd name="connsiteY4" fmla="*/ 40968 h 1104491"/>
              <a:gd name="connsiteX5" fmla="*/ 855406 w 2635045"/>
              <a:gd name="connsiteY5" fmla="*/ 267110 h 1104491"/>
              <a:gd name="connsiteX6" fmla="*/ 1278193 w 2635045"/>
              <a:gd name="connsiteY6" fmla="*/ 975033 h 1104491"/>
              <a:gd name="connsiteX7" fmla="*/ 2635045 w 2635045"/>
              <a:gd name="connsiteY7" fmla="*/ 1043858 h 110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5045" h="1104491">
                <a:moveTo>
                  <a:pt x="0" y="11471"/>
                </a:moveTo>
                <a:cubicBezTo>
                  <a:pt x="33593" y="10651"/>
                  <a:pt x="67187" y="9832"/>
                  <a:pt x="127819" y="11471"/>
                </a:cubicBezTo>
                <a:cubicBezTo>
                  <a:pt x="188451" y="13110"/>
                  <a:pt x="298245" y="19665"/>
                  <a:pt x="363793" y="21304"/>
                </a:cubicBezTo>
                <a:cubicBezTo>
                  <a:pt x="429341" y="22943"/>
                  <a:pt x="462115" y="18027"/>
                  <a:pt x="521109" y="21304"/>
                </a:cubicBezTo>
                <a:cubicBezTo>
                  <a:pt x="580103" y="24581"/>
                  <a:pt x="662039" y="0"/>
                  <a:pt x="717755" y="40968"/>
                </a:cubicBezTo>
                <a:cubicBezTo>
                  <a:pt x="773471" y="81936"/>
                  <a:pt x="855406" y="267110"/>
                  <a:pt x="855406" y="267110"/>
                </a:cubicBezTo>
                <a:cubicBezTo>
                  <a:pt x="948812" y="422787"/>
                  <a:pt x="981587" y="845575"/>
                  <a:pt x="1278193" y="975033"/>
                </a:cubicBezTo>
                <a:cubicBezTo>
                  <a:pt x="1574799" y="1104491"/>
                  <a:pt x="2635045" y="1043858"/>
                  <a:pt x="2635045" y="1043858"/>
                </a:cubicBezTo>
              </a:path>
            </a:pathLst>
          </a:cu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1219200" y="1219200"/>
          <a:ext cx="1447800" cy="416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4" name="Equation" r:id="rId4" imgW="838080" imgH="241200" progId="Equation.3">
                  <p:embed/>
                </p:oleObj>
              </mc:Choice>
              <mc:Fallback>
                <p:oleObj name="Equation" r:id="rId4" imgW="838080" imgH="24120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1447800" cy="416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2743200" y="1295400"/>
          <a:ext cx="1524001" cy="4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5" name="Equation" r:id="rId6" imgW="876240" imgH="241200" progId="Equation.3">
                  <p:embed/>
                </p:oleObj>
              </mc:Choice>
              <mc:Fallback>
                <p:oleObj name="Equation" r:id="rId6" imgW="876240" imgH="241200" progId="Equation.3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95400"/>
                        <a:ext cx="1524001" cy="41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>
            <a:endCxn id="24" idx="3"/>
          </p:cNvCxnSpPr>
          <p:nvPr/>
        </p:nvCxnSpPr>
        <p:spPr>
          <a:xfrm flipH="1">
            <a:off x="1740309" y="1676400"/>
            <a:ext cx="164694" cy="557197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48708" y="1676400"/>
            <a:ext cx="211015" cy="539262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ine 32"/>
          <p:cNvSpPr>
            <a:spLocks noChangeShapeType="1"/>
          </p:cNvSpPr>
          <p:nvPr/>
        </p:nvSpPr>
        <p:spPr bwMode="auto">
          <a:xfrm flipH="1">
            <a:off x="5447071" y="2421194"/>
            <a:ext cx="12290" cy="1528916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142271" y="3640394"/>
            <a:ext cx="3212690" cy="4916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8126361" y="2421194"/>
            <a:ext cx="0" cy="1447800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5486400" y="2590800"/>
            <a:ext cx="2635045" cy="1104491"/>
          </a:xfrm>
          <a:custGeom>
            <a:avLst/>
            <a:gdLst>
              <a:gd name="connsiteX0" fmla="*/ 0 w 2635045"/>
              <a:gd name="connsiteY0" fmla="*/ 11471 h 1104491"/>
              <a:gd name="connsiteX1" fmla="*/ 127819 w 2635045"/>
              <a:gd name="connsiteY1" fmla="*/ 11471 h 1104491"/>
              <a:gd name="connsiteX2" fmla="*/ 363793 w 2635045"/>
              <a:gd name="connsiteY2" fmla="*/ 21304 h 1104491"/>
              <a:gd name="connsiteX3" fmla="*/ 521109 w 2635045"/>
              <a:gd name="connsiteY3" fmla="*/ 21304 h 1104491"/>
              <a:gd name="connsiteX4" fmla="*/ 717755 w 2635045"/>
              <a:gd name="connsiteY4" fmla="*/ 40968 h 1104491"/>
              <a:gd name="connsiteX5" fmla="*/ 855406 w 2635045"/>
              <a:gd name="connsiteY5" fmla="*/ 267110 h 1104491"/>
              <a:gd name="connsiteX6" fmla="*/ 1278193 w 2635045"/>
              <a:gd name="connsiteY6" fmla="*/ 975033 h 1104491"/>
              <a:gd name="connsiteX7" fmla="*/ 2635045 w 2635045"/>
              <a:gd name="connsiteY7" fmla="*/ 1043858 h 110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5045" h="1104491">
                <a:moveTo>
                  <a:pt x="0" y="11471"/>
                </a:moveTo>
                <a:cubicBezTo>
                  <a:pt x="33593" y="10651"/>
                  <a:pt x="67187" y="9832"/>
                  <a:pt x="127819" y="11471"/>
                </a:cubicBezTo>
                <a:cubicBezTo>
                  <a:pt x="188451" y="13110"/>
                  <a:pt x="298245" y="19665"/>
                  <a:pt x="363793" y="21304"/>
                </a:cubicBezTo>
                <a:cubicBezTo>
                  <a:pt x="429341" y="22943"/>
                  <a:pt x="462115" y="18027"/>
                  <a:pt x="521109" y="21304"/>
                </a:cubicBezTo>
                <a:cubicBezTo>
                  <a:pt x="580103" y="24581"/>
                  <a:pt x="662039" y="0"/>
                  <a:pt x="717755" y="40968"/>
                </a:cubicBezTo>
                <a:cubicBezTo>
                  <a:pt x="773471" y="81936"/>
                  <a:pt x="855406" y="267110"/>
                  <a:pt x="855406" y="267110"/>
                </a:cubicBezTo>
                <a:cubicBezTo>
                  <a:pt x="948812" y="422787"/>
                  <a:pt x="981587" y="845575"/>
                  <a:pt x="1278193" y="975033"/>
                </a:cubicBezTo>
                <a:cubicBezTo>
                  <a:pt x="1574799" y="1104491"/>
                  <a:pt x="2635045" y="1043858"/>
                  <a:pt x="2635045" y="1043858"/>
                </a:cubicBezTo>
              </a:path>
            </a:pathLst>
          </a:custGeom>
          <a:ln w="25400">
            <a:solidFill>
              <a:srgbClr val="00B0F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7010400" y="1600200"/>
          <a:ext cx="185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6" name="Equation" r:id="rId8" imgW="1066680" imgH="241200" progId="Equation.3">
                  <p:embed/>
                </p:oleObj>
              </mc:Choice>
              <mc:Fallback>
                <p:oleObj name="Equation" r:id="rId8" imgW="1066680" imgH="241200" progId="Equation.3">
                  <p:embed/>
                  <p:pic>
                    <p:nvPicPr>
                      <p:cNvPr id="3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1854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5103813" y="1524000"/>
          <a:ext cx="17557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7" name="Equation" r:id="rId10" imgW="1015920" imgH="241200" progId="Equation.3">
                  <p:embed/>
                </p:oleObj>
              </mc:Choice>
              <mc:Fallback>
                <p:oleObj name="Equation" r:id="rId10" imgW="1015920" imgH="241200" progId="Equation.3">
                  <p:embed/>
                  <p:pic>
                    <p:nvPicPr>
                      <p:cNvPr id="378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1524000"/>
                        <a:ext cx="175577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rot="5400000">
            <a:off x="7397546" y="2279854"/>
            <a:ext cx="533400" cy="88492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5448300" y="2476500"/>
            <a:ext cx="1066800" cy="76200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9800" y="30480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53200" y="35814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838200" y="2209800"/>
          <a:ext cx="28875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8" name="Equation" r:id="rId12" imgW="152280" imgH="241200" progId="Equation.3">
                  <p:embed/>
                </p:oleObj>
              </mc:Choice>
              <mc:Fallback>
                <p:oleObj name="Equation" r:id="rId12" imgW="152280" imgH="241200" progId="Equation.3">
                  <p:embed/>
                  <p:pic>
                    <p:nvPicPr>
                      <p:cNvPr id="5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28875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4800600" y="2286000"/>
          <a:ext cx="288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9" name="Equation" r:id="rId14" imgW="152280" imgH="241200" progId="Equation.3">
                  <p:embed/>
                </p:oleObj>
              </mc:Choice>
              <mc:Fallback>
                <p:oleObj name="Equation" r:id="rId14" imgW="152280" imgH="241200" progId="Equation.3">
                  <p:embed/>
                  <p:pic>
                    <p:nvPicPr>
                      <p:cNvPr id="379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86000"/>
                        <a:ext cx="2889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5105400" y="2743200"/>
          <a:ext cx="288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0" name="Equation" r:id="rId15" imgW="152280" imgH="241200" progId="Equation.3">
                  <p:embed/>
                </p:oleObj>
              </mc:Choice>
              <mc:Fallback>
                <p:oleObj name="Equation" r:id="rId15" imgW="152280" imgH="241200" progId="Equation.3">
                  <p:embed/>
                  <p:pic>
                    <p:nvPicPr>
                      <p:cNvPr id="379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43200"/>
                        <a:ext cx="2889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Line 32"/>
          <p:cNvSpPr>
            <a:spLocks noChangeShapeType="1"/>
          </p:cNvSpPr>
          <p:nvPr/>
        </p:nvSpPr>
        <p:spPr bwMode="auto">
          <a:xfrm flipH="1">
            <a:off x="1256071" y="4630994"/>
            <a:ext cx="12290" cy="1528916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951271" y="5850194"/>
            <a:ext cx="3212690" cy="4916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ine 32"/>
          <p:cNvSpPr>
            <a:spLocks noChangeShapeType="1"/>
          </p:cNvSpPr>
          <p:nvPr/>
        </p:nvSpPr>
        <p:spPr bwMode="auto">
          <a:xfrm flipH="1">
            <a:off x="3935361" y="4630994"/>
            <a:ext cx="0" cy="1447800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86000" y="57912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914400" y="4953000"/>
          <a:ext cx="28875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1" name="Equation" r:id="rId16" imgW="152280" imgH="241200" progId="Equation.3">
                  <p:embed/>
                </p:oleObj>
              </mc:Choice>
              <mc:Fallback>
                <p:oleObj name="Equation" r:id="rId16" imgW="152280" imgH="241200" progId="Equation.3">
                  <p:embed/>
                  <p:pic>
                    <p:nvPicPr>
                      <p:cNvPr id="66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28875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685800" y="3962400"/>
          <a:ext cx="3775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2" name="Equation" r:id="rId17" imgW="2171520" imgH="241200" progId="Equation.3">
                  <p:embed/>
                </p:oleObj>
              </mc:Choice>
              <mc:Fallback>
                <p:oleObj name="Equation" r:id="rId17" imgW="2171520" imgH="241200" progId="Equation.3">
                  <p:embed/>
                  <p:pic>
                    <p:nvPicPr>
                      <p:cNvPr id="379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37750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406806" y="4953000"/>
            <a:ext cx="4737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 adding several scaled and possibility reversed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sigmoids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we can form pretty much any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function. 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This remains true even if </a:t>
            </a:r>
            <a:r>
              <a:rPr kumimoji="0" lang="en-US" sz="18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&gt;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1219199" y="2215662"/>
            <a:ext cx="2635045" cy="942764"/>
          </a:xfrm>
          <a:custGeom>
            <a:avLst/>
            <a:gdLst>
              <a:gd name="connsiteX0" fmla="*/ 0 w 2635045"/>
              <a:gd name="connsiteY0" fmla="*/ 11471 h 1104491"/>
              <a:gd name="connsiteX1" fmla="*/ 127819 w 2635045"/>
              <a:gd name="connsiteY1" fmla="*/ 11471 h 1104491"/>
              <a:gd name="connsiteX2" fmla="*/ 363793 w 2635045"/>
              <a:gd name="connsiteY2" fmla="*/ 21304 h 1104491"/>
              <a:gd name="connsiteX3" fmla="*/ 521109 w 2635045"/>
              <a:gd name="connsiteY3" fmla="*/ 21304 h 1104491"/>
              <a:gd name="connsiteX4" fmla="*/ 717755 w 2635045"/>
              <a:gd name="connsiteY4" fmla="*/ 40968 h 1104491"/>
              <a:gd name="connsiteX5" fmla="*/ 855406 w 2635045"/>
              <a:gd name="connsiteY5" fmla="*/ 267110 h 1104491"/>
              <a:gd name="connsiteX6" fmla="*/ 1278193 w 2635045"/>
              <a:gd name="connsiteY6" fmla="*/ 975033 h 1104491"/>
              <a:gd name="connsiteX7" fmla="*/ 2635045 w 2635045"/>
              <a:gd name="connsiteY7" fmla="*/ 1043858 h 110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5045" h="1104491">
                <a:moveTo>
                  <a:pt x="0" y="11471"/>
                </a:moveTo>
                <a:cubicBezTo>
                  <a:pt x="33593" y="10651"/>
                  <a:pt x="67187" y="9832"/>
                  <a:pt x="127819" y="11471"/>
                </a:cubicBezTo>
                <a:cubicBezTo>
                  <a:pt x="188451" y="13110"/>
                  <a:pt x="298245" y="19665"/>
                  <a:pt x="363793" y="21304"/>
                </a:cubicBezTo>
                <a:cubicBezTo>
                  <a:pt x="429341" y="22943"/>
                  <a:pt x="462115" y="18027"/>
                  <a:pt x="521109" y="21304"/>
                </a:cubicBezTo>
                <a:cubicBezTo>
                  <a:pt x="580103" y="24581"/>
                  <a:pt x="662039" y="0"/>
                  <a:pt x="717755" y="40968"/>
                </a:cubicBezTo>
                <a:cubicBezTo>
                  <a:pt x="773471" y="81936"/>
                  <a:pt x="855406" y="267110"/>
                  <a:pt x="855406" y="267110"/>
                </a:cubicBezTo>
                <a:cubicBezTo>
                  <a:pt x="948812" y="422787"/>
                  <a:pt x="981587" y="845575"/>
                  <a:pt x="1278193" y="975033"/>
                </a:cubicBezTo>
                <a:cubicBezTo>
                  <a:pt x="1574799" y="1104491"/>
                  <a:pt x="2635045" y="1043858"/>
                  <a:pt x="2635045" y="1043858"/>
                </a:cubicBezTo>
              </a:path>
            </a:pathLst>
          </a:custGeom>
          <a:ln w="25400">
            <a:solidFill>
              <a:srgbClr val="00B0F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5431093" y="3106994"/>
            <a:ext cx="2635045" cy="559368"/>
          </a:xfrm>
          <a:custGeom>
            <a:avLst/>
            <a:gdLst>
              <a:gd name="connsiteX0" fmla="*/ 0 w 2635045"/>
              <a:gd name="connsiteY0" fmla="*/ 11471 h 1104491"/>
              <a:gd name="connsiteX1" fmla="*/ 127819 w 2635045"/>
              <a:gd name="connsiteY1" fmla="*/ 11471 h 1104491"/>
              <a:gd name="connsiteX2" fmla="*/ 363793 w 2635045"/>
              <a:gd name="connsiteY2" fmla="*/ 21304 h 1104491"/>
              <a:gd name="connsiteX3" fmla="*/ 521109 w 2635045"/>
              <a:gd name="connsiteY3" fmla="*/ 21304 h 1104491"/>
              <a:gd name="connsiteX4" fmla="*/ 717755 w 2635045"/>
              <a:gd name="connsiteY4" fmla="*/ 40968 h 1104491"/>
              <a:gd name="connsiteX5" fmla="*/ 855406 w 2635045"/>
              <a:gd name="connsiteY5" fmla="*/ 267110 h 1104491"/>
              <a:gd name="connsiteX6" fmla="*/ 1278193 w 2635045"/>
              <a:gd name="connsiteY6" fmla="*/ 975033 h 1104491"/>
              <a:gd name="connsiteX7" fmla="*/ 2635045 w 2635045"/>
              <a:gd name="connsiteY7" fmla="*/ 1043858 h 110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5045" h="1104491">
                <a:moveTo>
                  <a:pt x="0" y="11471"/>
                </a:moveTo>
                <a:cubicBezTo>
                  <a:pt x="33593" y="10651"/>
                  <a:pt x="67187" y="9832"/>
                  <a:pt x="127819" y="11471"/>
                </a:cubicBezTo>
                <a:cubicBezTo>
                  <a:pt x="188451" y="13110"/>
                  <a:pt x="298245" y="19665"/>
                  <a:pt x="363793" y="21304"/>
                </a:cubicBezTo>
                <a:cubicBezTo>
                  <a:pt x="429341" y="22943"/>
                  <a:pt x="462115" y="18027"/>
                  <a:pt x="521109" y="21304"/>
                </a:cubicBezTo>
                <a:cubicBezTo>
                  <a:pt x="580103" y="24581"/>
                  <a:pt x="662039" y="0"/>
                  <a:pt x="717755" y="40968"/>
                </a:cubicBezTo>
                <a:cubicBezTo>
                  <a:pt x="773471" y="81936"/>
                  <a:pt x="855406" y="267110"/>
                  <a:pt x="855406" y="267110"/>
                </a:cubicBezTo>
                <a:cubicBezTo>
                  <a:pt x="948812" y="422787"/>
                  <a:pt x="981587" y="845575"/>
                  <a:pt x="1278193" y="975033"/>
                </a:cubicBezTo>
                <a:cubicBezTo>
                  <a:pt x="1574799" y="1104491"/>
                  <a:pt x="2635045" y="1043858"/>
                  <a:pt x="2635045" y="1043858"/>
                </a:cubicBezTo>
              </a:path>
            </a:pathLst>
          </a:cu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256071" y="4808073"/>
            <a:ext cx="2672862" cy="998364"/>
          </a:xfrm>
          <a:custGeom>
            <a:avLst/>
            <a:gdLst>
              <a:gd name="connsiteX0" fmla="*/ 0 w 2672862"/>
              <a:gd name="connsiteY0" fmla="*/ 480647 h 998364"/>
              <a:gd name="connsiteX1" fmla="*/ 609600 w 2672862"/>
              <a:gd name="connsiteY1" fmla="*/ 492370 h 998364"/>
              <a:gd name="connsiteX2" fmla="*/ 750277 w 2672862"/>
              <a:gd name="connsiteY2" fmla="*/ 527539 h 998364"/>
              <a:gd name="connsiteX3" fmla="*/ 890954 w 2672862"/>
              <a:gd name="connsiteY3" fmla="*/ 656493 h 998364"/>
              <a:gd name="connsiteX4" fmla="*/ 1055077 w 2672862"/>
              <a:gd name="connsiteY4" fmla="*/ 890954 h 998364"/>
              <a:gd name="connsiteX5" fmla="*/ 1254369 w 2672862"/>
              <a:gd name="connsiteY5" fmla="*/ 996462 h 998364"/>
              <a:gd name="connsiteX6" fmla="*/ 1430216 w 2672862"/>
              <a:gd name="connsiteY6" fmla="*/ 937847 h 998364"/>
              <a:gd name="connsiteX7" fmla="*/ 1629508 w 2672862"/>
              <a:gd name="connsiteY7" fmla="*/ 691662 h 998364"/>
              <a:gd name="connsiteX8" fmla="*/ 1805354 w 2672862"/>
              <a:gd name="connsiteY8" fmla="*/ 304800 h 998364"/>
              <a:gd name="connsiteX9" fmla="*/ 1887416 w 2672862"/>
              <a:gd name="connsiteY9" fmla="*/ 117231 h 998364"/>
              <a:gd name="connsiteX10" fmla="*/ 2004646 w 2672862"/>
              <a:gd name="connsiteY10" fmla="*/ 23447 h 998364"/>
              <a:gd name="connsiteX11" fmla="*/ 2192216 w 2672862"/>
              <a:gd name="connsiteY11" fmla="*/ 0 h 998364"/>
              <a:gd name="connsiteX12" fmla="*/ 2473569 w 2672862"/>
              <a:gd name="connsiteY12" fmla="*/ 23447 h 998364"/>
              <a:gd name="connsiteX13" fmla="*/ 2672862 w 2672862"/>
              <a:gd name="connsiteY13" fmla="*/ 23447 h 99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72862" h="998364">
                <a:moveTo>
                  <a:pt x="0" y="480647"/>
                </a:moveTo>
                <a:cubicBezTo>
                  <a:pt x="242277" y="482601"/>
                  <a:pt x="484554" y="484555"/>
                  <a:pt x="609600" y="492370"/>
                </a:cubicBezTo>
                <a:cubicBezTo>
                  <a:pt x="734646" y="500185"/>
                  <a:pt x="703385" y="500185"/>
                  <a:pt x="750277" y="527539"/>
                </a:cubicBezTo>
                <a:cubicBezTo>
                  <a:pt x="797169" y="554893"/>
                  <a:pt x="840154" y="595924"/>
                  <a:pt x="890954" y="656493"/>
                </a:cubicBezTo>
                <a:cubicBezTo>
                  <a:pt x="941754" y="717062"/>
                  <a:pt x="994508" y="834293"/>
                  <a:pt x="1055077" y="890954"/>
                </a:cubicBezTo>
                <a:cubicBezTo>
                  <a:pt x="1115646" y="947615"/>
                  <a:pt x="1191846" y="988647"/>
                  <a:pt x="1254369" y="996462"/>
                </a:cubicBezTo>
                <a:cubicBezTo>
                  <a:pt x="1316892" y="1004278"/>
                  <a:pt x="1367693" y="988647"/>
                  <a:pt x="1430216" y="937847"/>
                </a:cubicBezTo>
                <a:cubicBezTo>
                  <a:pt x="1492739" y="887047"/>
                  <a:pt x="1566985" y="797170"/>
                  <a:pt x="1629508" y="691662"/>
                </a:cubicBezTo>
                <a:cubicBezTo>
                  <a:pt x="1692031" y="586154"/>
                  <a:pt x="1762369" y="400538"/>
                  <a:pt x="1805354" y="304800"/>
                </a:cubicBezTo>
                <a:cubicBezTo>
                  <a:pt x="1848339" y="209062"/>
                  <a:pt x="1854201" y="164123"/>
                  <a:pt x="1887416" y="117231"/>
                </a:cubicBezTo>
                <a:cubicBezTo>
                  <a:pt x="1920631" y="70339"/>
                  <a:pt x="1953846" y="42986"/>
                  <a:pt x="2004646" y="23447"/>
                </a:cubicBezTo>
                <a:cubicBezTo>
                  <a:pt x="2055446" y="3908"/>
                  <a:pt x="2114062" y="0"/>
                  <a:pt x="2192216" y="0"/>
                </a:cubicBezTo>
                <a:cubicBezTo>
                  <a:pt x="2270370" y="0"/>
                  <a:pt x="2393461" y="19539"/>
                  <a:pt x="2473569" y="23447"/>
                </a:cubicBezTo>
                <a:cubicBezTo>
                  <a:pt x="2553677" y="27355"/>
                  <a:pt x="2613269" y="25401"/>
                  <a:pt x="2672862" y="23447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3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33400" y="83820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1,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2</a:t>
            </a:r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 flipH="1">
            <a:off x="1179871" y="1887794"/>
            <a:ext cx="12290" cy="1528916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75071" y="3106994"/>
            <a:ext cx="3212690" cy="4916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32"/>
          <p:cNvSpPr>
            <a:spLocks noChangeShapeType="1"/>
          </p:cNvSpPr>
          <p:nvPr/>
        </p:nvSpPr>
        <p:spPr bwMode="auto">
          <a:xfrm flipH="1">
            <a:off x="3859161" y="1887794"/>
            <a:ext cx="0" cy="1447800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flipH="1">
            <a:off x="641553" y="2207491"/>
            <a:ext cx="2989008" cy="947331"/>
          </a:xfrm>
          <a:custGeom>
            <a:avLst/>
            <a:gdLst>
              <a:gd name="connsiteX0" fmla="*/ 0 w 2635045"/>
              <a:gd name="connsiteY0" fmla="*/ 11471 h 1104491"/>
              <a:gd name="connsiteX1" fmla="*/ 127819 w 2635045"/>
              <a:gd name="connsiteY1" fmla="*/ 11471 h 1104491"/>
              <a:gd name="connsiteX2" fmla="*/ 363793 w 2635045"/>
              <a:gd name="connsiteY2" fmla="*/ 21304 h 1104491"/>
              <a:gd name="connsiteX3" fmla="*/ 521109 w 2635045"/>
              <a:gd name="connsiteY3" fmla="*/ 21304 h 1104491"/>
              <a:gd name="connsiteX4" fmla="*/ 717755 w 2635045"/>
              <a:gd name="connsiteY4" fmla="*/ 40968 h 1104491"/>
              <a:gd name="connsiteX5" fmla="*/ 855406 w 2635045"/>
              <a:gd name="connsiteY5" fmla="*/ 267110 h 1104491"/>
              <a:gd name="connsiteX6" fmla="*/ 1278193 w 2635045"/>
              <a:gd name="connsiteY6" fmla="*/ 975033 h 1104491"/>
              <a:gd name="connsiteX7" fmla="*/ 2635045 w 2635045"/>
              <a:gd name="connsiteY7" fmla="*/ 1043858 h 110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5045" h="1104491">
                <a:moveTo>
                  <a:pt x="0" y="11471"/>
                </a:moveTo>
                <a:cubicBezTo>
                  <a:pt x="33593" y="10651"/>
                  <a:pt x="67187" y="9832"/>
                  <a:pt x="127819" y="11471"/>
                </a:cubicBezTo>
                <a:cubicBezTo>
                  <a:pt x="188451" y="13110"/>
                  <a:pt x="298245" y="19665"/>
                  <a:pt x="363793" y="21304"/>
                </a:cubicBezTo>
                <a:cubicBezTo>
                  <a:pt x="429341" y="22943"/>
                  <a:pt x="462115" y="18027"/>
                  <a:pt x="521109" y="21304"/>
                </a:cubicBezTo>
                <a:cubicBezTo>
                  <a:pt x="580103" y="24581"/>
                  <a:pt x="662039" y="0"/>
                  <a:pt x="717755" y="40968"/>
                </a:cubicBezTo>
                <a:cubicBezTo>
                  <a:pt x="773471" y="81936"/>
                  <a:pt x="855406" y="267110"/>
                  <a:pt x="855406" y="267110"/>
                </a:cubicBezTo>
                <a:cubicBezTo>
                  <a:pt x="948812" y="422787"/>
                  <a:pt x="981587" y="845575"/>
                  <a:pt x="1278193" y="975033"/>
                </a:cubicBezTo>
                <a:cubicBezTo>
                  <a:pt x="1574799" y="1104491"/>
                  <a:pt x="2635045" y="1043858"/>
                  <a:pt x="2635045" y="1043858"/>
                </a:cubicBezTo>
              </a:path>
            </a:pathLst>
          </a:cu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615928"/>
              </p:ext>
            </p:extLst>
          </p:nvPr>
        </p:nvGraphicFramePr>
        <p:xfrm>
          <a:off x="1219200" y="1219200"/>
          <a:ext cx="1447800" cy="416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38" name="Equation" r:id="rId4" imgW="838080" imgH="241200" progId="Equation.3">
                  <p:embed/>
                </p:oleObj>
              </mc:Choice>
              <mc:Fallback>
                <p:oleObj name="Equation" r:id="rId4" imgW="838080" imgH="24120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1447800" cy="416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005321"/>
              </p:ext>
            </p:extLst>
          </p:nvPr>
        </p:nvGraphicFramePr>
        <p:xfrm>
          <a:off x="2743200" y="1295400"/>
          <a:ext cx="1524001" cy="4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39" name="Equation" r:id="rId6" imgW="876240" imgH="241200" progId="Equation.3">
                  <p:embed/>
                </p:oleObj>
              </mc:Choice>
              <mc:Fallback>
                <p:oleObj name="Equation" r:id="rId6" imgW="876240" imgH="241200" progId="Equation.3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95400"/>
                        <a:ext cx="1524001" cy="41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1747892" y="1611500"/>
            <a:ext cx="927437" cy="712600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3140421" y="1715025"/>
            <a:ext cx="19884" cy="902341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9800" y="30480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803009"/>
              </p:ext>
            </p:extLst>
          </p:nvPr>
        </p:nvGraphicFramePr>
        <p:xfrm>
          <a:off x="838200" y="2209800"/>
          <a:ext cx="28875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40" name="Equation" r:id="rId8" imgW="152280" imgH="241200" progId="Equation.3">
                  <p:embed/>
                </p:oleObj>
              </mc:Choice>
              <mc:Fallback>
                <p:oleObj name="Equation" r:id="rId8" imgW="152280" imgH="241200" progId="Equation.3">
                  <p:embed/>
                  <p:pic>
                    <p:nvPicPr>
                      <p:cNvPr id="5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28875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Line 32"/>
          <p:cNvSpPr>
            <a:spLocks noChangeShapeType="1"/>
          </p:cNvSpPr>
          <p:nvPr/>
        </p:nvSpPr>
        <p:spPr bwMode="auto">
          <a:xfrm flipH="1">
            <a:off x="1256071" y="4630994"/>
            <a:ext cx="12290" cy="1528916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951271" y="5850194"/>
            <a:ext cx="3212690" cy="4916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ine 32"/>
          <p:cNvSpPr>
            <a:spLocks noChangeShapeType="1"/>
          </p:cNvSpPr>
          <p:nvPr/>
        </p:nvSpPr>
        <p:spPr bwMode="auto">
          <a:xfrm flipH="1">
            <a:off x="3935361" y="4630994"/>
            <a:ext cx="0" cy="1447800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86000" y="57912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914400" y="4953000"/>
          <a:ext cx="28875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41" name="Equation" r:id="rId10" imgW="152280" imgH="241200" progId="Equation.3">
                  <p:embed/>
                </p:oleObj>
              </mc:Choice>
              <mc:Fallback>
                <p:oleObj name="Equation" r:id="rId10" imgW="152280" imgH="241200" progId="Equation.3">
                  <p:embed/>
                  <p:pic>
                    <p:nvPicPr>
                      <p:cNvPr id="66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28875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257568"/>
              </p:ext>
            </p:extLst>
          </p:nvPr>
        </p:nvGraphicFramePr>
        <p:xfrm>
          <a:off x="609600" y="3929063"/>
          <a:ext cx="39290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42" name="Equation" r:id="rId11" imgW="2260440" imgH="279360" progId="Equation.DSMT4">
                  <p:embed/>
                </p:oleObj>
              </mc:Choice>
              <mc:Fallback>
                <p:oleObj name="Equation" r:id="rId11" imgW="2260440" imgH="279360" progId="Equation.DSMT4">
                  <p:embed/>
                  <p:pic>
                    <p:nvPicPr>
                      <p:cNvPr id="379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29063"/>
                        <a:ext cx="39290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Freeform 36"/>
          <p:cNvSpPr/>
          <p:nvPr/>
        </p:nvSpPr>
        <p:spPr>
          <a:xfrm>
            <a:off x="898148" y="2215662"/>
            <a:ext cx="3554362" cy="942764"/>
          </a:xfrm>
          <a:custGeom>
            <a:avLst/>
            <a:gdLst>
              <a:gd name="connsiteX0" fmla="*/ 0 w 2635045"/>
              <a:gd name="connsiteY0" fmla="*/ 11471 h 1104491"/>
              <a:gd name="connsiteX1" fmla="*/ 127819 w 2635045"/>
              <a:gd name="connsiteY1" fmla="*/ 11471 h 1104491"/>
              <a:gd name="connsiteX2" fmla="*/ 363793 w 2635045"/>
              <a:gd name="connsiteY2" fmla="*/ 21304 h 1104491"/>
              <a:gd name="connsiteX3" fmla="*/ 521109 w 2635045"/>
              <a:gd name="connsiteY3" fmla="*/ 21304 h 1104491"/>
              <a:gd name="connsiteX4" fmla="*/ 717755 w 2635045"/>
              <a:gd name="connsiteY4" fmla="*/ 40968 h 1104491"/>
              <a:gd name="connsiteX5" fmla="*/ 855406 w 2635045"/>
              <a:gd name="connsiteY5" fmla="*/ 267110 h 1104491"/>
              <a:gd name="connsiteX6" fmla="*/ 1278193 w 2635045"/>
              <a:gd name="connsiteY6" fmla="*/ 975033 h 1104491"/>
              <a:gd name="connsiteX7" fmla="*/ 2635045 w 2635045"/>
              <a:gd name="connsiteY7" fmla="*/ 1043858 h 110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5045" h="1104491">
                <a:moveTo>
                  <a:pt x="0" y="11471"/>
                </a:moveTo>
                <a:cubicBezTo>
                  <a:pt x="33593" y="10651"/>
                  <a:pt x="67187" y="9832"/>
                  <a:pt x="127819" y="11471"/>
                </a:cubicBezTo>
                <a:cubicBezTo>
                  <a:pt x="188451" y="13110"/>
                  <a:pt x="298245" y="19665"/>
                  <a:pt x="363793" y="21304"/>
                </a:cubicBezTo>
                <a:cubicBezTo>
                  <a:pt x="429341" y="22943"/>
                  <a:pt x="462115" y="18027"/>
                  <a:pt x="521109" y="21304"/>
                </a:cubicBezTo>
                <a:cubicBezTo>
                  <a:pt x="580103" y="24581"/>
                  <a:pt x="662039" y="0"/>
                  <a:pt x="717755" y="40968"/>
                </a:cubicBezTo>
                <a:cubicBezTo>
                  <a:pt x="773471" y="81936"/>
                  <a:pt x="855406" y="267110"/>
                  <a:pt x="855406" y="267110"/>
                </a:cubicBezTo>
                <a:cubicBezTo>
                  <a:pt x="948812" y="422787"/>
                  <a:pt x="981587" y="845575"/>
                  <a:pt x="1278193" y="975033"/>
                </a:cubicBezTo>
                <a:cubicBezTo>
                  <a:pt x="1574799" y="1104491"/>
                  <a:pt x="2635045" y="1043858"/>
                  <a:pt x="2635045" y="1043858"/>
                </a:cubicBezTo>
              </a:path>
            </a:pathLst>
          </a:custGeom>
          <a:ln w="25400">
            <a:solidFill>
              <a:srgbClr val="00B0F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Line 32">
            <a:extLst>
              <a:ext uri="{FF2B5EF4-FFF2-40B4-BE49-F238E27FC236}">
                <a16:creationId xmlns:a16="http://schemas.microsoft.com/office/drawing/2014/main" id="{0D62A4CD-2C9B-486F-B4F8-D090752B4F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731" y="1887794"/>
            <a:ext cx="12290" cy="1528916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9C87CB-F036-4DF3-9836-00DB35B473AF}"/>
              </a:ext>
            </a:extLst>
          </p:cNvPr>
          <p:cNvCxnSpPr/>
          <p:nvPr/>
        </p:nvCxnSpPr>
        <p:spPr>
          <a:xfrm flipV="1">
            <a:off x="5256931" y="3106994"/>
            <a:ext cx="3212690" cy="4916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32">
            <a:extLst>
              <a:ext uri="{FF2B5EF4-FFF2-40B4-BE49-F238E27FC236}">
                <a16:creationId xmlns:a16="http://schemas.microsoft.com/office/drawing/2014/main" id="{6A99DA4D-AD6A-4B11-A590-549EEAF499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1021" y="1887794"/>
            <a:ext cx="0" cy="1447800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" name="Freeform 23">
            <a:extLst>
              <a:ext uri="{FF2B5EF4-FFF2-40B4-BE49-F238E27FC236}">
                <a16:creationId xmlns:a16="http://schemas.microsoft.com/office/drawing/2014/main" id="{2E233E2C-7C14-4433-BBE6-DDA4EE78ABC2}"/>
              </a:ext>
            </a:extLst>
          </p:cNvPr>
          <p:cNvSpPr/>
          <p:nvPr/>
        </p:nvSpPr>
        <p:spPr>
          <a:xfrm flipH="1">
            <a:off x="5023413" y="1800521"/>
            <a:ext cx="2989008" cy="1354302"/>
          </a:xfrm>
          <a:custGeom>
            <a:avLst/>
            <a:gdLst>
              <a:gd name="connsiteX0" fmla="*/ 0 w 2635045"/>
              <a:gd name="connsiteY0" fmla="*/ 11471 h 1104491"/>
              <a:gd name="connsiteX1" fmla="*/ 127819 w 2635045"/>
              <a:gd name="connsiteY1" fmla="*/ 11471 h 1104491"/>
              <a:gd name="connsiteX2" fmla="*/ 363793 w 2635045"/>
              <a:gd name="connsiteY2" fmla="*/ 21304 h 1104491"/>
              <a:gd name="connsiteX3" fmla="*/ 521109 w 2635045"/>
              <a:gd name="connsiteY3" fmla="*/ 21304 h 1104491"/>
              <a:gd name="connsiteX4" fmla="*/ 717755 w 2635045"/>
              <a:gd name="connsiteY4" fmla="*/ 40968 h 1104491"/>
              <a:gd name="connsiteX5" fmla="*/ 855406 w 2635045"/>
              <a:gd name="connsiteY5" fmla="*/ 267110 h 1104491"/>
              <a:gd name="connsiteX6" fmla="*/ 1278193 w 2635045"/>
              <a:gd name="connsiteY6" fmla="*/ 975033 h 1104491"/>
              <a:gd name="connsiteX7" fmla="*/ 2635045 w 2635045"/>
              <a:gd name="connsiteY7" fmla="*/ 1043858 h 110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5045" h="1104491">
                <a:moveTo>
                  <a:pt x="0" y="11471"/>
                </a:moveTo>
                <a:cubicBezTo>
                  <a:pt x="33593" y="10651"/>
                  <a:pt x="67187" y="9832"/>
                  <a:pt x="127819" y="11471"/>
                </a:cubicBezTo>
                <a:cubicBezTo>
                  <a:pt x="188451" y="13110"/>
                  <a:pt x="298245" y="19665"/>
                  <a:pt x="363793" y="21304"/>
                </a:cubicBezTo>
                <a:cubicBezTo>
                  <a:pt x="429341" y="22943"/>
                  <a:pt x="462115" y="18027"/>
                  <a:pt x="521109" y="21304"/>
                </a:cubicBezTo>
                <a:cubicBezTo>
                  <a:pt x="580103" y="24581"/>
                  <a:pt x="662039" y="0"/>
                  <a:pt x="717755" y="40968"/>
                </a:cubicBezTo>
                <a:cubicBezTo>
                  <a:pt x="773471" y="81936"/>
                  <a:pt x="855406" y="267110"/>
                  <a:pt x="855406" y="267110"/>
                </a:cubicBezTo>
                <a:cubicBezTo>
                  <a:pt x="948812" y="422787"/>
                  <a:pt x="981587" y="845575"/>
                  <a:pt x="1278193" y="975033"/>
                </a:cubicBezTo>
                <a:cubicBezTo>
                  <a:pt x="1574799" y="1104491"/>
                  <a:pt x="2635045" y="1043858"/>
                  <a:pt x="2635045" y="1043858"/>
                </a:cubicBezTo>
              </a:path>
            </a:pathLst>
          </a:cu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E3FAD6-A4B1-4CFA-BA5A-513CEFC17613}"/>
              </a:ext>
            </a:extLst>
          </p:cNvPr>
          <p:cNvCxnSpPr>
            <a:cxnSpLocks/>
          </p:cNvCxnSpPr>
          <p:nvPr/>
        </p:nvCxnSpPr>
        <p:spPr>
          <a:xfrm>
            <a:off x="6129752" y="1611500"/>
            <a:ext cx="927437" cy="712600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0E19E3-387D-40FF-9DA5-BE6E53EC1084}"/>
              </a:ext>
            </a:extLst>
          </p:cNvPr>
          <p:cNvCxnSpPr>
            <a:cxnSpLocks/>
          </p:cNvCxnSpPr>
          <p:nvPr/>
        </p:nvCxnSpPr>
        <p:spPr>
          <a:xfrm>
            <a:off x="7396108" y="1715025"/>
            <a:ext cx="258457" cy="758927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292FA8-B437-493A-AD63-0E4CD11844A2}"/>
              </a:ext>
            </a:extLst>
          </p:cNvPr>
          <p:cNvSpPr txBox="1"/>
          <p:nvPr/>
        </p:nvSpPr>
        <p:spPr>
          <a:xfrm>
            <a:off x="6591660" y="30480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</a:p>
        </p:txBody>
      </p:sp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A933130E-A839-414F-93D1-C3E742A50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313107"/>
              </p:ext>
            </p:extLst>
          </p:nvPr>
        </p:nvGraphicFramePr>
        <p:xfrm>
          <a:off x="5220060" y="2209800"/>
          <a:ext cx="28875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43" name="Equation" r:id="rId8" imgW="152280" imgH="241200" progId="Equation.3">
                  <p:embed/>
                </p:oleObj>
              </mc:Choice>
              <mc:Fallback>
                <p:oleObj name="Equation" r:id="rId8" imgW="152280" imgH="241200" progId="Equation.3">
                  <p:embed/>
                  <p:pic>
                    <p:nvPicPr>
                      <p:cNvPr id="5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60" y="2209800"/>
                        <a:ext cx="28875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Freeform 36">
            <a:extLst>
              <a:ext uri="{FF2B5EF4-FFF2-40B4-BE49-F238E27FC236}">
                <a16:creationId xmlns:a16="http://schemas.microsoft.com/office/drawing/2014/main" id="{FB2A3902-3E6B-4FE6-BE5E-35ECBFA97DBE}"/>
              </a:ext>
            </a:extLst>
          </p:cNvPr>
          <p:cNvSpPr/>
          <p:nvPr/>
        </p:nvSpPr>
        <p:spPr>
          <a:xfrm>
            <a:off x="5280008" y="2473952"/>
            <a:ext cx="3534054" cy="684473"/>
          </a:xfrm>
          <a:custGeom>
            <a:avLst/>
            <a:gdLst>
              <a:gd name="connsiteX0" fmla="*/ 0 w 2635045"/>
              <a:gd name="connsiteY0" fmla="*/ 11471 h 1104491"/>
              <a:gd name="connsiteX1" fmla="*/ 127819 w 2635045"/>
              <a:gd name="connsiteY1" fmla="*/ 11471 h 1104491"/>
              <a:gd name="connsiteX2" fmla="*/ 363793 w 2635045"/>
              <a:gd name="connsiteY2" fmla="*/ 21304 h 1104491"/>
              <a:gd name="connsiteX3" fmla="*/ 521109 w 2635045"/>
              <a:gd name="connsiteY3" fmla="*/ 21304 h 1104491"/>
              <a:gd name="connsiteX4" fmla="*/ 717755 w 2635045"/>
              <a:gd name="connsiteY4" fmla="*/ 40968 h 1104491"/>
              <a:gd name="connsiteX5" fmla="*/ 855406 w 2635045"/>
              <a:gd name="connsiteY5" fmla="*/ 267110 h 1104491"/>
              <a:gd name="connsiteX6" fmla="*/ 1278193 w 2635045"/>
              <a:gd name="connsiteY6" fmla="*/ 975033 h 1104491"/>
              <a:gd name="connsiteX7" fmla="*/ 2635045 w 2635045"/>
              <a:gd name="connsiteY7" fmla="*/ 1043858 h 110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5045" h="1104491">
                <a:moveTo>
                  <a:pt x="0" y="11471"/>
                </a:moveTo>
                <a:cubicBezTo>
                  <a:pt x="33593" y="10651"/>
                  <a:pt x="67187" y="9832"/>
                  <a:pt x="127819" y="11471"/>
                </a:cubicBezTo>
                <a:cubicBezTo>
                  <a:pt x="188451" y="13110"/>
                  <a:pt x="298245" y="19665"/>
                  <a:pt x="363793" y="21304"/>
                </a:cubicBezTo>
                <a:cubicBezTo>
                  <a:pt x="429341" y="22943"/>
                  <a:pt x="462115" y="18027"/>
                  <a:pt x="521109" y="21304"/>
                </a:cubicBezTo>
                <a:cubicBezTo>
                  <a:pt x="580103" y="24581"/>
                  <a:pt x="662039" y="0"/>
                  <a:pt x="717755" y="40968"/>
                </a:cubicBezTo>
                <a:cubicBezTo>
                  <a:pt x="773471" y="81936"/>
                  <a:pt x="855406" y="267110"/>
                  <a:pt x="855406" y="267110"/>
                </a:cubicBezTo>
                <a:cubicBezTo>
                  <a:pt x="948812" y="422787"/>
                  <a:pt x="981587" y="845575"/>
                  <a:pt x="1278193" y="975033"/>
                </a:cubicBezTo>
                <a:cubicBezTo>
                  <a:pt x="1574799" y="1104491"/>
                  <a:pt x="2635045" y="1043858"/>
                  <a:pt x="2635045" y="1043858"/>
                </a:cubicBezTo>
              </a:path>
            </a:pathLst>
          </a:custGeom>
          <a:ln w="25400">
            <a:solidFill>
              <a:srgbClr val="00B0F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C53E9E-312D-4CBD-BB48-F8F32B7FED80}"/>
              </a:ext>
            </a:extLst>
          </p:cNvPr>
          <p:cNvCxnSpPr>
            <a:stCxn id="46" idx="0"/>
          </p:cNvCxnSpPr>
          <p:nvPr/>
        </p:nvCxnSpPr>
        <p:spPr>
          <a:xfrm flipV="1">
            <a:off x="8012421" y="1800521"/>
            <a:ext cx="1018457" cy="14065"/>
          </a:xfrm>
          <a:prstGeom prst="line">
            <a:avLst/>
          </a:prstGeom>
          <a:ln w="28575">
            <a:solidFill>
              <a:srgbClr val="FF33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Object 19">
            <a:extLst>
              <a:ext uri="{FF2B5EF4-FFF2-40B4-BE49-F238E27FC236}">
                <a16:creationId xmlns:a16="http://schemas.microsoft.com/office/drawing/2014/main" id="{4BC6989B-41BB-4004-83F3-6D83332585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43753"/>
              </p:ext>
            </p:extLst>
          </p:nvPr>
        </p:nvGraphicFramePr>
        <p:xfrm>
          <a:off x="4982392" y="1252167"/>
          <a:ext cx="1854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44" name="Equation" r:id="rId13" imgW="1066680" imgH="279360" progId="Equation.DSMT4">
                  <p:embed/>
                </p:oleObj>
              </mc:Choice>
              <mc:Fallback>
                <p:oleObj name="Equation" r:id="rId13" imgW="1066680" imgH="279360" progId="Equation.DSMT4">
                  <p:embed/>
                  <p:pic>
                    <p:nvPicPr>
                      <p:cNvPr id="379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2392" y="1252167"/>
                        <a:ext cx="18542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9">
            <a:extLst>
              <a:ext uri="{FF2B5EF4-FFF2-40B4-BE49-F238E27FC236}">
                <a16:creationId xmlns:a16="http://schemas.microsoft.com/office/drawing/2014/main" id="{E7007738-5EED-4BBF-8607-6F16BF5CE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230123"/>
              </p:ext>
            </p:extLst>
          </p:nvPr>
        </p:nvGraphicFramePr>
        <p:xfrm>
          <a:off x="6893187" y="1231273"/>
          <a:ext cx="19208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45" name="Equation" r:id="rId15" imgW="1104840" imgH="279360" progId="Equation.DSMT4">
                  <p:embed/>
                </p:oleObj>
              </mc:Choice>
              <mc:Fallback>
                <p:oleObj name="Equation" r:id="rId15" imgW="1104840" imgH="279360" progId="Equation.DSMT4">
                  <p:embed/>
                  <p:pic>
                    <p:nvPicPr>
                      <p:cNvPr id="379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187" y="1231273"/>
                        <a:ext cx="19208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826BDE-52E4-4243-8283-72D0520A9DEE}"/>
              </a:ext>
            </a:extLst>
          </p:cNvPr>
          <p:cNvSpPr/>
          <p:nvPr/>
        </p:nvSpPr>
        <p:spPr>
          <a:xfrm>
            <a:off x="675588" y="4776428"/>
            <a:ext cx="3591613" cy="1073766"/>
          </a:xfrm>
          <a:custGeom>
            <a:avLst/>
            <a:gdLst>
              <a:gd name="connsiteX0" fmla="*/ 0 w 3591613"/>
              <a:gd name="connsiteY0" fmla="*/ 1061067 h 1073766"/>
              <a:gd name="connsiteX1" fmla="*/ 1008668 w 3591613"/>
              <a:gd name="connsiteY1" fmla="*/ 1061067 h 1073766"/>
              <a:gd name="connsiteX2" fmla="*/ 1404594 w 3591613"/>
              <a:gd name="connsiteY2" fmla="*/ 929091 h 1073766"/>
              <a:gd name="connsiteX3" fmla="*/ 1696825 w 3591613"/>
              <a:gd name="connsiteY3" fmla="*/ 504885 h 1073766"/>
              <a:gd name="connsiteX4" fmla="*/ 1932495 w 3591613"/>
              <a:gd name="connsiteY4" fmla="*/ 80679 h 1073766"/>
              <a:gd name="connsiteX5" fmla="*/ 2243580 w 3591613"/>
              <a:gd name="connsiteY5" fmla="*/ 24118 h 1073766"/>
              <a:gd name="connsiteX6" fmla="*/ 2554664 w 3591613"/>
              <a:gd name="connsiteY6" fmla="*/ 363483 h 1073766"/>
              <a:gd name="connsiteX7" fmla="*/ 2639505 w 3591613"/>
              <a:gd name="connsiteY7" fmla="*/ 476605 h 1073766"/>
              <a:gd name="connsiteX8" fmla="*/ 2771481 w 3591613"/>
              <a:gd name="connsiteY8" fmla="*/ 552019 h 1073766"/>
              <a:gd name="connsiteX9" fmla="*/ 3035431 w 3591613"/>
              <a:gd name="connsiteY9" fmla="*/ 646287 h 1073766"/>
              <a:gd name="connsiteX10" fmla="*/ 3403077 w 3591613"/>
              <a:gd name="connsiteY10" fmla="*/ 674568 h 1073766"/>
              <a:gd name="connsiteX11" fmla="*/ 3591613 w 3591613"/>
              <a:gd name="connsiteY11" fmla="*/ 674568 h 107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91613" h="1073766">
                <a:moveTo>
                  <a:pt x="0" y="1061067"/>
                </a:moveTo>
                <a:cubicBezTo>
                  <a:pt x="387284" y="1072065"/>
                  <a:pt x="774569" y="1083063"/>
                  <a:pt x="1008668" y="1061067"/>
                </a:cubicBezTo>
                <a:cubicBezTo>
                  <a:pt x="1242767" y="1039071"/>
                  <a:pt x="1289901" y="1021788"/>
                  <a:pt x="1404594" y="929091"/>
                </a:cubicBezTo>
                <a:cubicBezTo>
                  <a:pt x="1519287" y="836394"/>
                  <a:pt x="1608842" y="646287"/>
                  <a:pt x="1696825" y="504885"/>
                </a:cubicBezTo>
                <a:cubicBezTo>
                  <a:pt x="1784808" y="363483"/>
                  <a:pt x="1841369" y="160807"/>
                  <a:pt x="1932495" y="80679"/>
                </a:cubicBezTo>
                <a:cubicBezTo>
                  <a:pt x="2023621" y="551"/>
                  <a:pt x="2139885" y="-23016"/>
                  <a:pt x="2243580" y="24118"/>
                </a:cubicBezTo>
                <a:cubicBezTo>
                  <a:pt x="2347275" y="71252"/>
                  <a:pt x="2488677" y="288068"/>
                  <a:pt x="2554664" y="363483"/>
                </a:cubicBezTo>
                <a:cubicBezTo>
                  <a:pt x="2620652" y="438897"/>
                  <a:pt x="2603369" y="445182"/>
                  <a:pt x="2639505" y="476605"/>
                </a:cubicBezTo>
                <a:cubicBezTo>
                  <a:pt x="2675641" y="508028"/>
                  <a:pt x="2705493" y="523739"/>
                  <a:pt x="2771481" y="552019"/>
                </a:cubicBezTo>
                <a:cubicBezTo>
                  <a:pt x="2837469" y="580299"/>
                  <a:pt x="2930165" y="625862"/>
                  <a:pt x="3035431" y="646287"/>
                </a:cubicBezTo>
                <a:cubicBezTo>
                  <a:pt x="3140697" y="666712"/>
                  <a:pt x="3310380" y="669855"/>
                  <a:pt x="3403077" y="674568"/>
                </a:cubicBezTo>
                <a:cubicBezTo>
                  <a:pt x="3495774" y="679281"/>
                  <a:pt x="3543693" y="676924"/>
                  <a:pt x="3591613" y="674568"/>
                </a:cubicBezTo>
              </a:path>
            </a:pathLst>
          </a:custGeom>
          <a:noFill/>
          <a:ln w="38100">
            <a:solidFill>
              <a:srgbClr val="66003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E70F43-D4F6-4FFC-A5F3-81D425B9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77" y="1529797"/>
            <a:ext cx="3049073" cy="2286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EF52E-7541-41BF-B94A-E8C9713F1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28" y="1529796"/>
            <a:ext cx="3049073" cy="2286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B8D9E-54B7-468E-BB4D-D161A6092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76" y="4182845"/>
            <a:ext cx="3049073" cy="2286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1A7E27-07D9-4AA1-B363-C77C9343F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27" y="4112814"/>
            <a:ext cx="3049073" cy="228680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B105A22-A312-4CCA-A4FF-BFCE7254F321}"/>
              </a:ext>
            </a:extLst>
          </p:cNvPr>
          <p:cNvSpPr/>
          <p:nvPr/>
        </p:nvSpPr>
        <p:spPr>
          <a:xfrm>
            <a:off x="4317476" y="2479949"/>
            <a:ext cx="623676" cy="25452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960F4E-F9C9-49DB-9B6C-2E948C1B69CF}"/>
              </a:ext>
            </a:extLst>
          </p:cNvPr>
          <p:cNvSpPr/>
          <p:nvPr/>
        </p:nvSpPr>
        <p:spPr>
          <a:xfrm>
            <a:off x="4362700" y="5128954"/>
            <a:ext cx="623676" cy="25452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C2FF571E-C146-4C7D-9739-8B63C2774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025" y="771918"/>
            <a:ext cx="5903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Two Real Examples with 3 Hidden Neurons</a:t>
            </a:r>
          </a:p>
        </p:txBody>
      </p:sp>
    </p:spTree>
    <p:extLst>
      <p:ext uri="{BB962C8B-B14F-4D97-AF65-F5344CB8AC3E}">
        <p14:creationId xmlns:p14="http://schemas.microsoft.com/office/powerpoint/2010/main" val="191564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729F25-CC48-4A07-9185-5A5463B26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934" y="1133713"/>
            <a:ext cx="3076546" cy="2307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B90D9-1552-4F81-A8B7-4BC8016B7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68" y="1061875"/>
            <a:ext cx="3172330" cy="2379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63538C-76E1-41ED-806E-3E70C3146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935" y="3855584"/>
            <a:ext cx="3076546" cy="2307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57AD5-32F8-4FC6-919D-B44C32770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15" y="3783746"/>
            <a:ext cx="3172330" cy="2379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36DAAB-E7D4-4D30-940A-9CEF2EE073D0}"/>
              </a:ext>
            </a:extLst>
          </p:cNvPr>
          <p:cNvSpPr txBox="1"/>
          <p:nvPr/>
        </p:nvSpPr>
        <p:spPr>
          <a:xfrm>
            <a:off x="396933" y="1971145"/>
            <a:ext cx="939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BC97A-3266-48A8-AFCB-F4C15FA37580}"/>
              </a:ext>
            </a:extLst>
          </p:cNvPr>
          <p:cNvSpPr txBox="1"/>
          <p:nvPr/>
        </p:nvSpPr>
        <p:spPr>
          <a:xfrm>
            <a:off x="396934" y="4619134"/>
            <a:ext cx="939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80FCAC3-00B3-421E-BAEA-B0CD1264202F}"/>
              </a:ext>
            </a:extLst>
          </p:cNvPr>
          <p:cNvSpPr/>
          <p:nvPr/>
        </p:nvSpPr>
        <p:spPr>
          <a:xfrm>
            <a:off x="4527799" y="2124237"/>
            <a:ext cx="623676" cy="25452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412A942-32CA-4D70-9962-BC68992B019E}"/>
              </a:ext>
            </a:extLst>
          </p:cNvPr>
          <p:cNvSpPr/>
          <p:nvPr/>
        </p:nvSpPr>
        <p:spPr>
          <a:xfrm>
            <a:off x="4588602" y="4845815"/>
            <a:ext cx="623676" cy="25452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2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1965251" y="714633"/>
            <a:ext cx="53735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Universal Approximation Theorem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34510" y="1117155"/>
            <a:ext cx="408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Cybenko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Funahashi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Hornik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Stinchcombe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&amp; White)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9851" y="1536263"/>
            <a:ext cx="835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Let          be a non-constant, bounded and monotonically increasing continuous function.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358180"/>
              </p:ext>
            </p:extLst>
          </p:nvPr>
        </p:nvGraphicFramePr>
        <p:xfrm>
          <a:off x="1127051" y="1536263"/>
          <a:ext cx="438150" cy="354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4" name="Equation" r:id="rId4" imgW="266400" imgH="215640" progId="Equation.3">
                  <p:embed/>
                </p:oleObj>
              </mc:Choice>
              <mc:Fallback>
                <p:oleObj name="Equation" r:id="rId4" imgW="266400" imgH="215640" progId="Equation.3">
                  <p:embed/>
                  <p:pic>
                    <p:nvPicPr>
                      <p:cNvPr id="38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051" y="1536263"/>
                        <a:ext cx="438150" cy="354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61624"/>
              </p:ext>
            </p:extLst>
          </p:nvPr>
        </p:nvGraphicFramePr>
        <p:xfrm>
          <a:off x="746051" y="2145863"/>
          <a:ext cx="1371600" cy="391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5" name="Equation" r:id="rId6" imgW="888840" imgH="253800" progId="Equation.3">
                  <p:embed/>
                </p:oleObj>
              </mc:Choice>
              <mc:Fallback>
                <p:oleObj name="Equation" r:id="rId6" imgW="888840" imgH="253800" progId="Equation.3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051" y="2145863"/>
                        <a:ext cx="1371600" cy="391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69851" y="2679263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Let            be the space of continuous functions 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549441"/>
              </p:ext>
            </p:extLst>
          </p:nvPr>
        </p:nvGraphicFramePr>
        <p:xfrm>
          <a:off x="1140498" y="2724087"/>
          <a:ext cx="571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6" name="Equation" r:id="rId8" imgW="380880" imgH="228600" progId="Equation.3">
                  <p:embed/>
                </p:oleObj>
              </mc:Choice>
              <mc:Fallback>
                <p:oleObj name="Equation" r:id="rId8" imgW="380880" imgH="228600" progId="Equation.3">
                  <p:embed/>
                  <p:pic>
                    <p:nvPicPr>
                      <p:cNvPr id="4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498" y="2724087"/>
                        <a:ext cx="571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540819"/>
              </p:ext>
            </p:extLst>
          </p:nvPr>
        </p:nvGraphicFramePr>
        <p:xfrm>
          <a:off x="5394251" y="271064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7" name="Equation" r:id="rId10" imgW="164880" imgH="228600" progId="Equation.3">
                  <p:embed/>
                </p:oleObj>
              </mc:Choice>
              <mc:Fallback>
                <p:oleObj name="Equation" r:id="rId10" imgW="164880" imgH="228600" progId="Equation.3">
                  <p:embed/>
                  <p:pic>
                    <p:nvPicPr>
                      <p:cNvPr id="389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251" y="2710640"/>
                        <a:ext cx="2476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52059"/>
              </p:ext>
            </p:extLst>
          </p:nvPr>
        </p:nvGraphicFramePr>
        <p:xfrm>
          <a:off x="2270051" y="3190253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8" name="Equation" r:id="rId12" imgW="634680" imgH="228600" progId="Equation.3">
                  <p:embed/>
                </p:oleObj>
              </mc:Choice>
              <mc:Fallback>
                <p:oleObj name="Equation" r:id="rId12" imgW="634680" imgH="228600" progId="Equation.3">
                  <p:embed/>
                  <p:pic>
                    <p:nvPicPr>
                      <p:cNvPr id="4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051" y="3190253"/>
                        <a:ext cx="952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694025"/>
              </p:ext>
            </p:extLst>
          </p:nvPr>
        </p:nvGraphicFramePr>
        <p:xfrm>
          <a:off x="3708326" y="3163451"/>
          <a:ext cx="5873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9" name="Equation" r:id="rId14" imgW="355320" imgH="177480" progId="Equation.3">
                  <p:embed/>
                </p:oleObj>
              </mc:Choice>
              <mc:Fallback>
                <p:oleObj name="Equation" r:id="rId14" imgW="355320" imgH="177480" progId="Equation.3">
                  <p:embed/>
                  <p:pic>
                    <p:nvPicPr>
                      <p:cNvPr id="4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326" y="3163451"/>
                        <a:ext cx="587375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9851" y="3136463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Then, given any                   and   </a:t>
            </a: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581995"/>
              </p:ext>
            </p:extLst>
          </p:nvPr>
        </p:nvGraphicFramePr>
        <p:xfrm>
          <a:off x="746051" y="3593663"/>
          <a:ext cx="29210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00" name="Equation" r:id="rId16" imgW="126720" imgH="152280" progId="Equation.3">
                  <p:embed/>
                </p:oleObj>
              </mc:Choice>
              <mc:Fallback>
                <p:oleObj name="Equation" r:id="rId16" imgW="126720" imgH="152280" progId="Equation.3">
                  <p:embed/>
                  <p:pic>
                    <p:nvPicPr>
                      <p:cNvPr id="49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051" y="3593663"/>
                        <a:ext cx="292100" cy="350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974651" y="3593663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integer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real constants</a:t>
            </a: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089087"/>
              </p:ext>
            </p:extLst>
          </p:nvPr>
        </p:nvGraphicFramePr>
        <p:xfrm>
          <a:off x="3677511" y="3620558"/>
          <a:ext cx="90069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01" name="Equation" r:id="rId18" imgW="622080" imgH="241200" progId="Equation.3">
                  <p:embed/>
                </p:oleObj>
              </mc:Choice>
              <mc:Fallback>
                <p:oleObj name="Equation" r:id="rId18" imgW="622080" imgH="241200" progId="Equation.3">
                  <p:embed/>
                  <p:pic>
                    <p:nvPicPr>
                      <p:cNvPr id="51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511" y="3620558"/>
                        <a:ext cx="90069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909006"/>
              </p:ext>
            </p:extLst>
          </p:nvPr>
        </p:nvGraphicFramePr>
        <p:xfrm>
          <a:off x="2041451" y="3974663"/>
          <a:ext cx="98611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02" name="Equation" r:id="rId20" imgW="698400" imgH="431640" progId="Equation.3">
                  <p:embed/>
                </p:oleObj>
              </mc:Choice>
              <mc:Fallback>
                <p:oleObj name="Equation" r:id="rId20" imgW="698400" imgH="431640" progId="Equation.3">
                  <p:embed/>
                  <p:pic>
                    <p:nvPicPr>
                      <p:cNvPr id="52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451" y="3974663"/>
                        <a:ext cx="98611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974651" y="465111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such that we can find:</a:t>
            </a:r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67300"/>
              </p:ext>
            </p:extLst>
          </p:nvPr>
        </p:nvGraphicFramePr>
        <p:xfrm>
          <a:off x="1039813" y="5117405"/>
          <a:ext cx="36798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03" name="Equation" r:id="rId22" imgW="2400120" imgH="457200" progId="Equation.DSMT4">
                  <p:embed/>
                </p:oleObj>
              </mc:Choice>
              <mc:Fallback>
                <p:oleObj name="Equation" r:id="rId22" imgW="2400120" imgH="457200" progId="Equation.DSMT4">
                  <p:embed/>
                  <p:pic>
                    <p:nvPicPr>
                      <p:cNvPr id="6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5117405"/>
                        <a:ext cx="3679825" cy="7016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solidFill>
                          <a:srgbClr val="660033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26289"/>
              </p:ext>
            </p:extLst>
          </p:nvPr>
        </p:nvGraphicFramePr>
        <p:xfrm>
          <a:off x="1038151" y="5885934"/>
          <a:ext cx="4762500" cy="51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04" name="Equation" r:id="rId24" imgW="2819160" imgH="304560" progId="Equation.3">
                  <p:embed/>
                </p:oleObj>
              </mc:Choice>
              <mc:Fallback>
                <p:oleObj name="Equation" r:id="rId24" imgW="2819160" imgH="304560" progId="Equation.3">
                  <p:embed/>
                  <p:pic>
                    <p:nvPicPr>
                      <p:cNvPr id="61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151" y="5885934"/>
                        <a:ext cx="4762500" cy="51486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solidFill>
                          <a:srgbClr val="660033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00249" y="59587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94251" y="4420284"/>
            <a:ext cx="344838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660033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i.e. any cont. function 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can be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approximated to arbitrary precision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using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hidden layer of sigmoid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neurons</a:t>
            </a:r>
          </a:p>
        </p:txBody>
      </p:sp>
    </p:spTree>
    <p:extLst>
      <p:ext uri="{BB962C8B-B14F-4D97-AF65-F5344CB8AC3E}">
        <p14:creationId xmlns:p14="http://schemas.microsoft.com/office/powerpoint/2010/main" val="226819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289544" y="698239"/>
            <a:ext cx="43804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Applications for Approximation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0358" y="14509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Modeling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" y="1857372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Given data points from an input-output system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096963" y="2238372"/>
          <a:ext cx="1139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62" name="Equation" r:id="rId4" imgW="622080" imgH="228600" progId="Equation.3">
                  <p:embed/>
                </p:oleObj>
              </mc:Choice>
              <mc:Fallback>
                <p:oleObj name="Equation" r:id="rId4" imgW="622080" imgH="22860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238372"/>
                        <a:ext cx="11398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38200" y="29241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determine</a:t>
            </a: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1905000" y="2924172"/>
          <a:ext cx="139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63" name="Equation" r:id="rId6" imgW="761760" imgH="228600" progId="Equation.3">
                  <p:embed/>
                </p:oleObj>
              </mc:Choice>
              <mc:Fallback>
                <p:oleObj name="Equation" r:id="rId6" imgW="761760" imgH="22860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24172"/>
                        <a:ext cx="1397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62000" y="3429000"/>
            <a:ext cx="6463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e.g.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(heart rate, blood pressure)  =  autonomic nervous system function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000" y="4495800"/>
            <a:ext cx="571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(externally monitored plant variables) = internal variables.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8200" y="4953000"/>
            <a:ext cx="274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or, for a dynamical system 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219200" y="5334000"/>
          <a:ext cx="914400" cy="35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64" name="Equation" r:id="rId8" imgW="558720" imgH="215640" progId="Equation.3">
                  <p:embed/>
                </p:oleObj>
              </mc:Choice>
              <mc:Fallback>
                <p:oleObj name="Equation" r:id="rId8" imgW="558720" imgH="215640" progId="Equation.3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0"/>
                        <a:ext cx="914400" cy="3532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38200" y="58674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use data points  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2286000" y="5867400"/>
          <a:ext cx="2224171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65" name="Equation" r:id="rId10" imgW="1536480" imgH="241200" progId="Equation.3">
                  <p:embed/>
                </p:oleObj>
              </mc:Choice>
              <mc:Fallback>
                <p:oleObj name="Equation" r:id="rId10" imgW="1536480" imgH="24120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67400"/>
                        <a:ext cx="2224171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39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23657" y="131561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Given a time series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042" y="946150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Prediction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52800" y="2667000"/>
            <a:ext cx="1371600" cy="1828800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32766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</a:p>
        </p:txBody>
      </p:sp>
      <p:cxnSp>
        <p:nvCxnSpPr>
          <p:cNvPr id="29" name="Straight Arrow Connector 28"/>
          <p:cNvCxnSpPr>
            <a:stCxn id="20" idx="3"/>
          </p:cNvCxnSpPr>
          <p:nvPr/>
        </p:nvCxnSpPr>
        <p:spPr>
          <a:xfrm>
            <a:off x="4724400" y="3581400"/>
            <a:ext cx="1524000" cy="1588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38400" y="4419600"/>
            <a:ext cx="914400" cy="1588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38400" y="2743200"/>
            <a:ext cx="914400" cy="1588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38400" y="3352800"/>
            <a:ext cx="914400" cy="1588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838700" y="4381500"/>
            <a:ext cx="1600200" cy="0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50" idx="3"/>
          </p:cNvCxnSpPr>
          <p:nvPr/>
        </p:nvCxnSpPr>
        <p:spPr>
          <a:xfrm rot="10800000">
            <a:off x="4114800" y="5181600"/>
            <a:ext cx="1524000" cy="0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62400" y="5105400"/>
            <a:ext cx="152400" cy="152400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Straight Connector 51"/>
          <p:cNvCxnSpPr>
            <a:stCxn id="50" idx="1"/>
          </p:cNvCxnSpPr>
          <p:nvPr/>
        </p:nvCxnSpPr>
        <p:spPr>
          <a:xfrm rot="10800000">
            <a:off x="2438400" y="5181600"/>
            <a:ext cx="1524000" cy="0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2057400" y="4800600"/>
            <a:ext cx="762000" cy="0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362200" y="4114800"/>
            <a:ext cx="152400" cy="152400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rot="5400000" flipH="1" flipV="1">
            <a:off x="2362200" y="4343400"/>
            <a:ext cx="152400" cy="0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62200" y="2971800"/>
            <a:ext cx="152400" cy="152400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62200" y="3581400"/>
            <a:ext cx="152400" cy="152400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8" name="Straight Connector 77"/>
          <p:cNvCxnSpPr>
            <a:endCxn id="76" idx="2"/>
          </p:cNvCxnSpPr>
          <p:nvPr/>
        </p:nvCxnSpPr>
        <p:spPr>
          <a:xfrm rot="5400000" flipH="1" flipV="1">
            <a:off x="2324100" y="3238500"/>
            <a:ext cx="228600" cy="0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2324100" y="3467100"/>
            <a:ext cx="228600" cy="0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2324100" y="2857500"/>
            <a:ext cx="228600" cy="0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438400" y="3810000"/>
            <a:ext cx="45719" cy="45719"/>
          </a:xfrm>
          <a:prstGeom prst="ellipse">
            <a:avLst/>
          </a:prstGeom>
          <a:solidFill>
            <a:srgbClr val="3333CC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2438400" y="3886200"/>
            <a:ext cx="45719" cy="45719"/>
          </a:xfrm>
          <a:prstGeom prst="ellipse">
            <a:avLst/>
          </a:prstGeom>
          <a:solidFill>
            <a:srgbClr val="3333CC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2438400" y="3962400"/>
            <a:ext cx="45719" cy="45719"/>
          </a:xfrm>
          <a:prstGeom prst="ellipse">
            <a:avLst/>
          </a:prstGeom>
          <a:solidFill>
            <a:srgbClr val="3333CC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endCxn id="76" idx="1"/>
          </p:cNvCxnSpPr>
          <p:nvPr/>
        </p:nvCxnSpPr>
        <p:spPr>
          <a:xfrm flipV="1">
            <a:off x="1371600" y="3048000"/>
            <a:ext cx="9906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1447800" y="3657600"/>
            <a:ext cx="914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447800" y="4038600"/>
            <a:ext cx="914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1406013" y="4237703"/>
            <a:ext cx="2638323" cy="1407652"/>
          </a:xfrm>
          <a:custGeom>
            <a:avLst/>
            <a:gdLst>
              <a:gd name="connsiteX0" fmla="*/ 0 w 2638323"/>
              <a:gd name="connsiteY0" fmla="*/ 0 h 1407652"/>
              <a:gd name="connsiteX1" fmla="*/ 49161 w 2638323"/>
              <a:gd name="connsiteY1" fmla="*/ 235974 h 1407652"/>
              <a:gd name="connsiteX2" fmla="*/ 275303 w 2638323"/>
              <a:gd name="connsiteY2" fmla="*/ 727587 h 1407652"/>
              <a:gd name="connsiteX3" fmla="*/ 678426 w 2638323"/>
              <a:gd name="connsiteY3" fmla="*/ 1258529 h 1407652"/>
              <a:gd name="connsiteX4" fmla="*/ 1160206 w 2638323"/>
              <a:gd name="connsiteY4" fmla="*/ 1386349 h 1407652"/>
              <a:gd name="connsiteX5" fmla="*/ 1759974 w 2638323"/>
              <a:gd name="connsiteY5" fmla="*/ 1386349 h 1407652"/>
              <a:gd name="connsiteX6" fmla="*/ 2261419 w 2638323"/>
              <a:gd name="connsiteY6" fmla="*/ 1376516 h 1407652"/>
              <a:gd name="connsiteX7" fmla="*/ 2576052 w 2638323"/>
              <a:gd name="connsiteY7" fmla="*/ 1219200 h 1407652"/>
              <a:gd name="connsiteX8" fmla="*/ 2635045 w 2638323"/>
              <a:gd name="connsiteY8" fmla="*/ 1032387 h 140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8323" h="1407652">
                <a:moveTo>
                  <a:pt x="0" y="0"/>
                </a:moveTo>
                <a:cubicBezTo>
                  <a:pt x="1638" y="57355"/>
                  <a:pt x="3277" y="114710"/>
                  <a:pt x="49161" y="235974"/>
                </a:cubicBezTo>
                <a:cubicBezTo>
                  <a:pt x="95045" y="357238"/>
                  <a:pt x="170426" y="557161"/>
                  <a:pt x="275303" y="727587"/>
                </a:cubicBezTo>
                <a:cubicBezTo>
                  <a:pt x="380180" y="898013"/>
                  <a:pt x="530942" y="1148735"/>
                  <a:pt x="678426" y="1258529"/>
                </a:cubicBezTo>
                <a:cubicBezTo>
                  <a:pt x="825910" y="1368323"/>
                  <a:pt x="979948" y="1365046"/>
                  <a:pt x="1160206" y="1386349"/>
                </a:cubicBezTo>
                <a:cubicBezTo>
                  <a:pt x="1340464" y="1407652"/>
                  <a:pt x="1576439" y="1387988"/>
                  <a:pt x="1759974" y="1386349"/>
                </a:cubicBezTo>
                <a:cubicBezTo>
                  <a:pt x="1943509" y="1384710"/>
                  <a:pt x="2125406" y="1404374"/>
                  <a:pt x="2261419" y="1376516"/>
                </a:cubicBezTo>
                <a:cubicBezTo>
                  <a:pt x="2397432" y="1348658"/>
                  <a:pt x="2513781" y="1276555"/>
                  <a:pt x="2576052" y="1219200"/>
                </a:cubicBezTo>
                <a:cubicBezTo>
                  <a:pt x="2638323" y="1161845"/>
                  <a:pt x="2636684" y="1097116"/>
                  <a:pt x="2635045" y="1032387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5800" y="3581400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1-step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delay</a:t>
            </a:r>
          </a:p>
        </p:txBody>
      </p:sp>
      <p:graphicFrame>
        <p:nvGraphicFramePr>
          <p:cNvPr id="97" name="Object 96"/>
          <p:cNvGraphicFramePr>
            <a:graphicFrameLocks noChangeAspect="1"/>
          </p:cNvGraphicFramePr>
          <p:nvPr/>
        </p:nvGraphicFramePr>
        <p:xfrm>
          <a:off x="5715000" y="3276600"/>
          <a:ext cx="304800" cy="246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10" name="Equation" r:id="rId4" imgW="266400" imgH="215640" progId="Equation.3">
                  <p:embed/>
                </p:oleObj>
              </mc:Choice>
              <mc:Fallback>
                <p:oleObj name="Equation" r:id="rId4" imgW="266400" imgH="215640" progId="Equation.3">
                  <p:embed/>
                  <p:pic>
                    <p:nvPicPr>
                      <p:cNvPr id="97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304800" cy="246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329250"/>
              </p:ext>
            </p:extLst>
          </p:nvPr>
        </p:nvGraphicFramePr>
        <p:xfrm>
          <a:off x="2590801" y="2439164"/>
          <a:ext cx="371078" cy="33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11" name="Equation" r:id="rId6" imgW="253800" imgH="228600" progId="Equation.DSMT4">
                  <p:embed/>
                </p:oleObj>
              </mc:Choice>
              <mc:Fallback>
                <p:oleObj name="Equation" r:id="rId6" imgW="253800" imgH="228600" progId="Equation.DSMT4">
                  <p:embed/>
                  <p:pic>
                    <p:nvPicPr>
                      <p:cNvPr id="40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439164"/>
                        <a:ext cx="371078" cy="3343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301957"/>
              </p:ext>
            </p:extLst>
          </p:nvPr>
        </p:nvGraphicFramePr>
        <p:xfrm>
          <a:off x="2569767" y="3037895"/>
          <a:ext cx="506727" cy="337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12" name="Equation" r:id="rId8" imgW="342720" imgH="228600" progId="Equation.DSMT4">
                  <p:embed/>
                </p:oleObj>
              </mc:Choice>
              <mc:Fallback>
                <p:oleObj name="Equation" r:id="rId8" imgW="342720" imgH="228600" progId="Equation.DSMT4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767" y="3037895"/>
                        <a:ext cx="506727" cy="3378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5162389" y="1521123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Then use approximation to find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This works also when the system has external inputs</a:t>
            </a:r>
          </a:p>
        </p:txBody>
      </p:sp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94797"/>
              </p:ext>
            </p:extLst>
          </p:nvPr>
        </p:nvGraphicFramePr>
        <p:xfrm>
          <a:off x="1207956" y="5789613"/>
          <a:ext cx="5383344" cy="79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13" name="Equation" r:id="rId10" imgW="3098520" imgH="457200" progId="Equation.DSMT4">
                  <p:embed/>
                </p:oleObj>
              </mc:Choice>
              <mc:Fallback>
                <p:oleObj name="Equation" r:id="rId10" imgW="3098520" imgH="457200" progId="Equation.DSMT4">
                  <p:embed/>
                  <p:pic>
                    <p:nvPicPr>
                      <p:cNvPr id="99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956" y="5789613"/>
                        <a:ext cx="5383344" cy="79542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solidFill>
                          <a:srgbClr val="660033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53201" y="4195132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Compare with a linear</a:t>
            </a:r>
          </a:p>
          <a:p>
            <a:pPr marL="0" marR="0" lvl="0" indent="0" algn="l" defTabSz="182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autoregressive model: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79180"/>
              </p:ext>
            </p:extLst>
          </p:nvPr>
        </p:nvGraphicFramePr>
        <p:xfrm>
          <a:off x="6265700" y="4715669"/>
          <a:ext cx="21304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14" name="Equation" r:id="rId12" imgW="1231560" imgH="444240" progId="Equation.DSMT4">
                  <p:embed/>
                </p:oleObj>
              </mc:Choice>
              <mc:Fallback>
                <p:oleObj name="Equation" r:id="rId12" imgW="1231560" imgH="44424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700" y="4715669"/>
                        <a:ext cx="21304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248399" y="4038600"/>
            <a:ext cx="2756928" cy="1538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2EADFD83-24CB-4B1F-B59F-E86D82973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644902"/>
              </p:ext>
            </p:extLst>
          </p:nvPr>
        </p:nvGraphicFramePr>
        <p:xfrm>
          <a:off x="2072185" y="1757590"/>
          <a:ext cx="2756928" cy="501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15" name="Equation" r:id="rId14" imgW="1396800" imgH="253800" progId="Equation.DSMT4">
                  <p:embed/>
                </p:oleObj>
              </mc:Choice>
              <mc:Fallback>
                <p:oleObj name="Equation" r:id="rId14" imgW="1396800" imgH="253800" progId="Equation.DSMT4">
                  <p:embed/>
                  <p:pic>
                    <p:nvPicPr>
                      <p:cNvPr id="99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185" y="1757590"/>
                        <a:ext cx="2756928" cy="5016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D33974-1309-4654-A5F5-646B3441BE50}"/>
              </a:ext>
            </a:extLst>
          </p:cNvPr>
          <p:cNvSpPr txBox="1"/>
          <p:nvPr/>
        </p:nvSpPr>
        <p:spPr>
          <a:xfrm>
            <a:off x="702134" y="1776266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hypothesize</a:t>
            </a:r>
          </a:p>
        </p:txBody>
      </p:sp>
      <p:graphicFrame>
        <p:nvGraphicFramePr>
          <p:cNvPr id="42" name="Object 8">
            <a:extLst>
              <a:ext uri="{FF2B5EF4-FFF2-40B4-BE49-F238E27FC236}">
                <a16:creationId xmlns:a16="http://schemas.microsoft.com/office/drawing/2014/main" id="{670DBD33-1284-40EE-8BF7-02B547DA3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818133"/>
              </p:ext>
            </p:extLst>
          </p:nvPr>
        </p:nvGraphicFramePr>
        <p:xfrm>
          <a:off x="2665413" y="4092575"/>
          <a:ext cx="3540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16" name="Equation" r:id="rId16" imgW="241200" imgH="228600" progId="Equation.DSMT4">
                  <p:embed/>
                </p:oleObj>
              </mc:Choice>
              <mc:Fallback>
                <p:oleObj name="Equation" r:id="rId16" imgW="241200" imgH="228600" progId="Equation.DSMT4">
                  <p:embed/>
                  <p:pic>
                    <p:nvPicPr>
                      <p:cNvPr id="40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4092575"/>
                        <a:ext cx="354012" cy="333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01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8011B-2142-4929-87F6-1C10CE4319EC}"/>
              </a:ext>
            </a:extLst>
          </p:cNvPr>
          <p:cNvSpPr txBox="1"/>
          <p:nvPr/>
        </p:nvSpPr>
        <p:spPr>
          <a:xfrm>
            <a:off x="2010261" y="2474893"/>
            <a:ext cx="5123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Radial Basis Function Networks</a:t>
            </a:r>
          </a:p>
        </p:txBody>
      </p:sp>
    </p:spTree>
    <p:extLst>
      <p:ext uri="{BB962C8B-B14F-4D97-AF65-F5344CB8AC3E}">
        <p14:creationId xmlns:p14="http://schemas.microsoft.com/office/powerpoint/2010/main" val="117251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2147379" y="703275"/>
            <a:ext cx="53158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Radial Basis Function (RBF) Networks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2785123" y="1524307"/>
            <a:ext cx="619125" cy="568325"/>
          </a:xfrm>
          <a:prstGeom prst="ellipse">
            <a:avLst/>
          </a:prstGeom>
          <a:solidFill>
            <a:srgbClr val="FFFFFF"/>
          </a:solidFill>
          <a:ln w="25400" cap="sq">
            <a:solidFill>
              <a:srgbClr val="00008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2783286" y="2425854"/>
            <a:ext cx="619125" cy="568325"/>
          </a:xfrm>
          <a:prstGeom prst="ellipse">
            <a:avLst/>
          </a:prstGeom>
          <a:solidFill>
            <a:srgbClr val="FFFFFF"/>
          </a:solidFill>
          <a:ln w="25400" cap="sq">
            <a:solidFill>
              <a:srgbClr val="00008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805319" y="3318220"/>
            <a:ext cx="619125" cy="568325"/>
          </a:xfrm>
          <a:prstGeom prst="ellipse">
            <a:avLst/>
          </a:prstGeom>
          <a:solidFill>
            <a:srgbClr val="FFFFFF"/>
          </a:solidFill>
          <a:ln w="25400" cap="sq">
            <a:solidFill>
              <a:srgbClr val="00008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stCxn id="31" idx="6"/>
            <a:endCxn id="69" idx="1"/>
          </p:cNvCxnSpPr>
          <p:nvPr/>
        </p:nvCxnSpPr>
        <p:spPr bwMode="auto">
          <a:xfrm>
            <a:off x="3404248" y="1808470"/>
            <a:ext cx="1163496" cy="669923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5" name="Straight Arrow Connector 34"/>
          <p:cNvCxnSpPr>
            <a:stCxn id="32" idx="6"/>
            <a:endCxn id="69" idx="2"/>
          </p:cNvCxnSpPr>
          <p:nvPr/>
        </p:nvCxnSpPr>
        <p:spPr bwMode="auto">
          <a:xfrm flipV="1">
            <a:off x="3402411" y="2679327"/>
            <a:ext cx="1074664" cy="30690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6" name="Straight Arrow Connector 35"/>
          <p:cNvCxnSpPr>
            <a:stCxn id="33" idx="6"/>
            <a:endCxn id="69" idx="3"/>
          </p:cNvCxnSpPr>
          <p:nvPr/>
        </p:nvCxnSpPr>
        <p:spPr bwMode="auto">
          <a:xfrm flipV="1">
            <a:off x="3424444" y="2880260"/>
            <a:ext cx="1143300" cy="722123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319726" y="1680359"/>
            <a:ext cx="147626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1352777" y="3804779"/>
            <a:ext cx="1529508" cy="1836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361957" y="2714107"/>
            <a:ext cx="1421176" cy="1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306844" y="1681851"/>
            <a:ext cx="1553407" cy="82293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1258014" y="1747349"/>
            <a:ext cx="1693958" cy="1582011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1366376" y="1818473"/>
            <a:ext cx="1415323" cy="88969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366376" y="2717695"/>
            <a:ext cx="1429610" cy="815276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 flipH="1" flipV="1">
            <a:off x="1273193" y="2137875"/>
            <a:ext cx="1744567" cy="1577248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1366376" y="2937659"/>
            <a:ext cx="1529622" cy="86350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83221" y="1603242"/>
            <a:ext cx="42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086212" y="305289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086212" y="31433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086213" y="3233865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865" y="1471039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5013" y="2449704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3175" y="3472436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57" name="Object 7"/>
          <p:cNvGraphicFramePr>
            <a:graphicFrameLocks noChangeAspect="1"/>
          </p:cNvGraphicFramePr>
          <p:nvPr>
            <p:extLst/>
          </p:nvPr>
        </p:nvGraphicFramePr>
        <p:xfrm>
          <a:off x="5565080" y="2258850"/>
          <a:ext cx="2555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82" name="Equation" r:id="rId4" imgW="139680" imgH="203040" progId="Equation.3">
                  <p:embed/>
                </p:oleObj>
              </mc:Choice>
              <mc:Fallback>
                <p:oleObj name="Equation" r:id="rId4" imgW="139680" imgH="203040" progId="Equation.3">
                  <p:embed/>
                  <p:pic>
                    <p:nvPicPr>
                      <p:cNvPr id="5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080" y="2258850"/>
                        <a:ext cx="255587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895661" y="2530083"/>
            <a:ext cx="42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98771" y="3410271"/>
            <a:ext cx="47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4477075" y="2395164"/>
            <a:ext cx="619125" cy="568325"/>
          </a:xfrm>
          <a:prstGeom prst="ellipse">
            <a:avLst/>
          </a:prstGeom>
          <a:solidFill>
            <a:srgbClr val="FFFFFF"/>
          </a:solidFill>
          <a:ln w="25400" cap="sq">
            <a:solidFill>
              <a:srgbClr val="00008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83" name="Straight Connector 82"/>
          <p:cNvCxnSpPr/>
          <p:nvPr/>
        </p:nvCxnSpPr>
        <p:spPr bwMode="auto">
          <a:xfrm rot="16200000" flipH="1">
            <a:off x="4413948" y="1994060"/>
            <a:ext cx="746449" cy="9331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rot="10800000">
            <a:off x="5121521" y="2673641"/>
            <a:ext cx="668693" cy="6221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graphicFrame>
        <p:nvGraphicFramePr>
          <p:cNvPr id="2" name="Object 6"/>
          <p:cNvGraphicFramePr>
            <a:graphicFrameLocks noChangeAspect="1"/>
          </p:cNvGraphicFramePr>
          <p:nvPr>
            <p:extLst/>
          </p:nvPr>
        </p:nvGraphicFramePr>
        <p:xfrm>
          <a:off x="3478230" y="1506829"/>
          <a:ext cx="2778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83" name="Equation" r:id="rId6" imgW="152280" imgH="215640" progId="Equation.3">
                  <p:embed/>
                </p:oleObj>
              </mc:Choice>
              <mc:Fallback>
                <p:oleObj name="Equation" r:id="rId6" imgW="152280" imgH="215640" progId="Equation.3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30" y="1506829"/>
                        <a:ext cx="27781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/>
          </p:nvPr>
        </p:nvGraphicFramePr>
        <p:xfrm>
          <a:off x="3406501" y="2267305"/>
          <a:ext cx="3016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84" name="Equation" r:id="rId8" imgW="164880" imgH="215640" progId="Equation.3">
                  <p:embed/>
                </p:oleObj>
              </mc:Choice>
              <mc:Fallback>
                <p:oleObj name="Equation" r:id="rId8" imgW="164880" imgH="215640" progId="Equation.3">
                  <p:embed/>
                  <p:pic>
                    <p:nvPicPr>
                      <p:cNvPr id="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501" y="2267305"/>
                        <a:ext cx="3016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/>
          </p:nvPr>
        </p:nvGraphicFramePr>
        <p:xfrm>
          <a:off x="3480692" y="3492531"/>
          <a:ext cx="3476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85" name="Equation" r:id="rId10" imgW="190440" imgH="228600" progId="Equation.3">
                  <p:embed/>
                </p:oleObj>
              </mc:Choice>
              <mc:Fallback>
                <p:oleObj name="Equation" r:id="rId10" imgW="190440" imgH="228600" progId="Equation.3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692" y="3492531"/>
                        <a:ext cx="34766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/>
          </p:nvPr>
        </p:nvGraphicFramePr>
        <p:xfrm>
          <a:off x="3898982" y="1762999"/>
          <a:ext cx="323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86" name="Equation" r:id="rId12" imgW="177480" imgH="215640" progId="Equation.3">
                  <p:embed/>
                </p:oleObj>
              </mc:Choice>
              <mc:Fallback>
                <p:oleObj name="Equation" r:id="rId12" imgW="177480" imgH="215640" progId="Equation.3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82" y="1762999"/>
                        <a:ext cx="3238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/>
          </p:nvPr>
        </p:nvGraphicFramePr>
        <p:xfrm>
          <a:off x="3817923" y="2299542"/>
          <a:ext cx="3476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87" name="Equation" r:id="rId14" imgW="190440" imgH="215640" progId="Equation.3">
                  <p:embed/>
                </p:oleObj>
              </mc:Choice>
              <mc:Fallback>
                <p:oleObj name="Equation" r:id="rId14" imgW="190440" imgH="215640" progId="Equation.3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23" y="2299542"/>
                        <a:ext cx="3476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/>
          </p:nvPr>
        </p:nvGraphicFramePr>
        <p:xfrm>
          <a:off x="3957428" y="3095560"/>
          <a:ext cx="3937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88" name="Equation" r:id="rId16" imgW="215640" imgH="228600" progId="Equation.3">
                  <p:embed/>
                </p:oleObj>
              </mc:Choice>
              <mc:Fallback>
                <p:oleObj name="Equation" r:id="rId16" imgW="215640" imgH="228600" progId="Equation.3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428" y="3095560"/>
                        <a:ext cx="3937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4830683" y="1789306"/>
          <a:ext cx="3476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89" name="Equation" r:id="rId18" imgW="190440" imgH="228600" progId="Equation.3">
                  <p:embed/>
                </p:oleObj>
              </mc:Choice>
              <mc:Fallback>
                <p:oleObj name="Equation" r:id="rId18" imgW="190440" imgH="2286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683" y="1789306"/>
                        <a:ext cx="347662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4642547" y="12522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graphicFrame>
        <p:nvGraphicFramePr>
          <p:cNvPr id="95" name="Object 94"/>
          <p:cNvGraphicFramePr>
            <a:graphicFrameLocks noChangeAspect="1"/>
          </p:cNvGraphicFramePr>
          <p:nvPr>
            <p:extLst/>
          </p:nvPr>
        </p:nvGraphicFramePr>
        <p:xfrm>
          <a:off x="398000" y="4139798"/>
          <a:ext cx="2459135" cy="244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90" name="Equation" r:id="rId20" imgW="1726920" imgH="1714320" progId="Equation.3">
                  <p:embed/>
                </p:oleObj>
              </mc:Choice>
              <mc:Fallback>
                <p:oleObj name="Equation" r:id="rId20" imgW="1726920" imgH="1714320" progId="Equation.3">
                  <p:embed/>
                  <p:pic>
                    <p:nvPicPr>
                      <p:cNvPr id="95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00" y="4139798"/>
                        <a:ext cx="2459135" cy="2441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2913120" y="412463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-dim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981544" y="484620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m+1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)-dim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03316" y="550245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m+1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)-dim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972213" y="61898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-dim</a:t>
            </a:r>
          </a:p>
        </p:txBody>
      </p:sp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544773"/>
              </p:ext>
            </p:extLst>
          </p:nvPr>
        </p:nvGraphicFramePr>
        <p:xfrm>
          <a:off x="5970588" y="4173538"/>
          <a:ext cx="18796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91" name="Equation" r:id="rId22" imgW="1168200" imgH="304560" progId="Equation.DSMT4">
                  <p:embed/>
                </p:oleObj>
              </mc:Choice>
              <mc:Fallback>
                <p:oleObj name="Equation" r:id="rId22" imgW="1168200" imgH="304560" progId="Equation.DSMT4">
                  <p:embed/>
                  <p:pic>
                    <p:nvPicPr>
                      <p:cNvPr id="10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4173538"/>
                        <a:ext cx="187960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40263"/>
              </p:ext>
            </p:extLst>
          </p:nvPr>
        </p:nvGraphicFramePr>
        <p:xfrm>
          <a:off x="6054725" y="4984750"/>
          <a:ext cx="1308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92" name="Equation" r:id="rId24" imgW="812520" imgH="419040" progId="Equation.DSMT4">
                  <p:embed/>
                </p:oleObj>
              </mc:Choice>
              <mc:Fallback>
                <p:oleObj name="Equation" r:id="rId24" imgW="812520" imgH="419040" progId="Equation.DSMT4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4984750"/>
                        <a:ext cx="13081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376185"/>
              </p:ext>
            </p:extLst>
          </p:nvPr>
        </p:nvGraphicFramePr>
        <p:xfrm>
          <a:off x="6054725" y="5792767"/>
          <a:ext cx="18653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93" name="Equation" r:id="rId26" imgW="1155600" imgH="444240" progId="Equation.DSMT4">
                  <p:embed/>
                </p:oleObj>
              </mc:Choice>
              <mc:Fallback>
                <p:oleObj name="Equation" r:id="rId26" imgW="1155600" imgH="444240" progId="Equation.DSMT4">
                  <p:embed/>
                  <p:pic>
                    <p:nvPicPr>
                      <p:cNvPr id="1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5792767"/>
                        <a:ext cx="1865312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/>
          </p:nvPr>
        </p:nvGraphicFramePr>
        <p:xfrm>
          <a:off x="7463258" y="3025740"/>
          <a:ext cx="12715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94" name="Equation" r:id="rId28" imgW="787320" imgH="393480" progId="Equation.3">
                  <p:embed/>
                </p:oleObj>
              </mc:Choice>
              <mc:Fallback>
                <p:oleObj name="Equation" r:id="rId28" imgW="787320" imgH="393480" progId="Equation.3">
                  <p:embed/>
                  <p:pic>
                    <p:nvPicPr>
                      <p:cNvPr id="1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258" y="3025740"/>
                        <a:ext cx="127158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Rectangle 105"/>
          <p:cNvSpPr/>
          <p:nvPr/>
        </p:nvSpPr>
        <p:spPr bwMode="auto">
          <a:xfrm>
            <a:off x="5803802" y="4068435"/>
            <a:ext cx="2230016" cy="671804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5925100" y="4976874"/>
            <a:ext cx="1595534" cy="673100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5925100" y="5818699"/>
            <a:ext cx="2108718" cy="686856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10" name="Straight Arrow Connector 109"/>
          <p:cNvCxnSpPr/>
          <p:nvPr/>
        </p:nvCxnSpPr>
        <p:spPr bwMode="auto">
          <a:xfrm rot="5400000">
            <a:off x="7380678" y="3667220"/>
            <a:ext cx="559833" cy="261256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4992038" y="513212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where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53768" y="59376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and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09291" y="597857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linear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940510" y="509480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Gaussian</a:t>
            </a:r>
          </a:p>
        </p:txBody>
      </p:sp>
      <p:cxnSp>
        <p:nvCxnSpPr>
          <p:cNvPr id="117" name="Straight Arrow Connector 116"/>
          <p:cNvCxnSpPr>
            <a:cxnSpLocks/>
            <a:stCxn id="116" idx="1"/>
            <a:endCxn id="107" idx="3"/>
          </p:cNvCxnSpPr>
          <p:nvPr/>
        </p:nvCxnSpPr>
        <p:spPr bwMode="auto">
          <a:xfrm flipH="1">
            <a:off x="7520634" y="5279469"/>
            <a:ext cx="419876" cy="33955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883556" y="2890965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883556" y="313623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874032" y="338388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6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rbf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747892"/>
            <a:ext cx="5041074" cy="3714380"/>
          </a:xfrm>
          <a:prstGeom prst="rect">
            <a:avLst/>
          </a:prstGeom>
        </p:spPr>
      </p:pic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2944983" y="717603"/>
            <a:ext cx="31951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Radial Basis Functions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809153" y="111092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since       is a scalar, the contours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on              are circular ( equal variance)</a:t>
            </a:r>
          </a:p>
        </p:txBody>
      </p:sp>
      <p:graphicFrame>
        <p:nvGraphicFramePr>
          <p:cNvPr id="124" name="Object 123"/>
          <p:cNvGraphicFramePr>
            <a:graphicFrameLocks noChangeAspect="1"/>
          </p:cNvGraphicFramePr>
          <p:nvPr/>
        </p:nvGraphicFramePr>
        <p:xfrm>
          <a:off x="5438775" y="1127125"/>
          <a:ext cx="30480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426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124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1127125"/>
                        <a:ext cx="304800" cy="38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6" name="Object 16"/>
          <p:cNvGraphicFramePr>
            <a:graphicFrameLocks noChangeAspect="1"/>
          </p:cNvGraphicFramePr>
          <p:nvPr/>
        </p:nvGraphicFramePr>
        <p:xfrm>
          <a:off x="5210175" y="1404938"/>
          <a:ext cx="669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427" name="Equation" r:id="rId7" imgW="419040" imgH="215640" progId="Equation.3">
                  <p:embed/>
                </p:oleObj>
              </mc:Choice>
              <mc:Fallback>
                <p:oleObj name="Equation" r:id="rId7" imgW="419040" imgH="215640" progId="Equation.3">
                  <p:embed/>
                  <p:pic>
                    <p:nvPicPr>
                      <p:cNvPr id="8550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1404938"/>
                        <a:ext cx="6699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/>
          <p:cNvGraphicFramePr>
            <a:graphicFrameLocks noChangeAspect="1"/>
          </p:cNvGraphicFramePr>
          <p:nvPr/>
        </p:nvGraphicFramePr>
        <p:xfrm>
          <a:off x="4542536" y="4467606"/>
          <a:ext cx="28003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428" name="Equation" r:id="rId9" imgW="1295280" imgH="291960" progId="Equation.3">
                  <p:embed/>
                </p:oleObj>
              </mc:Choice>
              <mc:Fallback>
                <p:oleObj name="Equation" r:id="rId9" imgW="1295280" imgH="291960" progId="Equation.3">
                  <p:embed/>
                  <p:pic>
                    <p:nvPicPr>
                      <p:cNvPr id="125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536" y="4467606"/>
                        <a:ext cx="280035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935355" y="4640961"/>
            <a:ext cx="369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more general form would be to use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35355" y="5225956"/>
            <a:ext cx="694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where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/>
              </a:rPr>
              <a:t>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a symmetric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/>
              </a:rPr>
              <a:t>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matrix with non-negative diagonal values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46424" y="5821221"/>
            <a:ext cx="7251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One can use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/>
              </a:rPr>
              <a:t></a:t>
            </a:r>
            <a:r>
              <a:rPr kumimoji="0" lang="en-US" sz="2000" b="0" i="0" u="none" strike="noStrike" kern="1200" cap="none" spc="0" normalizeH="0" baseline="3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/>
              </a:rPr>
              <a:t>-1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/>
              </a:rPr>
              <a:t> =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/>
              </a:rPr>
              <a:t>K</a:t>
            </a:r>
            <a:r>
              <a:rPr kumimoji="0" lang="en-US" sz="1800" b="0" i="1" u="none" strike="noStrike" kern="1200" cap="none" spc="0" normalizeH="0" baseline="4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/>
              </a:rPr>
              <a:t>T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/>
              </a:rPr>
              <a:t>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where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any real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/>
              </a:rPr>
              <a:t>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matrix – weighting matrix.</a:t>
            </a:r>
          </a:p>
        </p:txBody>
      </p:sp>
      <p:pic>
        <p:nvPicPr>
          <p:cNvPr id="37" name="Picture 36" descr="rbf3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77599" y="1709928"/>
            <a:ext cx="302391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6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7938F2A-BE31-42C0-8223-6EF0EBD8BBCE}"/>
              </a:ext>
            </a:extLst>
          </p:cNvPr>
          <p:cNvSpPr/>
          <p:nvPr/>
        </p:nvSpPr>
        <p:spPr bwMode="auto">
          <a:xfrm>
            <a:off x="434273" y="3792427"/>
            <a:ext cx="8154346" cy="2074973"/>
          </a:xfrm>
          <a:prstGeom prst="rect">
            <a:avLst/>
          </a:prstGeom>
          <a:solidFill>
            <a:srgbClr val="66FFFF"/>
          </a:solidFill>
          <a:ln w="12700" cap="sq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AC2EF-D1DB-4679-819F-6A278F2D84A2}"/>
              </a:ext>
            </a:extLst>
          </p:cNvPr>
          <p:cNvSpPr txBox="1"/>
          <p:nvPr/>
        </p:nvSpPr>
        <p:spPr>
          <a:xfrm>
            <a:off x="679320" y="5363600"/>
            <a:ext cx="305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by adapting the parameters 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1E2518A-47A0-45BF-9AA7-4CDE404C8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4987" y="3899480"/>
          <a:ext cx="56991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78" name="Equation" r:id="rId3" imgW="3619440" imgH="266400" progId="Equation.DSMT4">
                  <p:embed/>
                </p:oleObj>
              </mc:Choice>
              <mc:Fallback>
                <p:oleObj name="Equation" r:id="rId3" imgW="3619440" imgH="2664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91E2518A-47A0-45BF-9AA7-4CDE404C8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987" y="3899480"/>
                        <a:ext cx="569912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8D33980-AF26-4D11-B4AE-B48D2B51D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1416050"/>
          <a:ext cx="40322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79" name="Equation" r:id="rId5" imgW="2628720" imgH="634680" progId="Equation.DSMT4">
                  <p:embed/>
                </p:oleObj>
              </mc:Choice>
              <mc:Fallback>
                <p:oleObj name="Equation" r:id="rId5" imgW="2628720" imgH="6346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8D33980-AF26-4D11-B4AE-B48D2B51D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416050"/>
                        <a:ext cx="403225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9E25395-2952-4507-BE5B-11D956C4A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96147"/>
              </p:ext>
            </p:extLst>
          </p:nvPr>
        </p:nvGraphicFramePr>
        <p:xfrm>
          <a:off x="601663" y="2632075"/>
          <a:ext cx="39528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80" name="Equation" r:id="rId7" imgW="2577960" imgH="634680" progId="Equation.DSMT4">
                  <p:embed/>
                </p:oleObj>
              </mc:Choice>
              <mc:Fallback>
                <p:oleObj name="Equation" r:id="rId7" imgW="2577960" imgH="634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9E25395-2952-4507-BE5B-11D956C4A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632075"/>
                        <a:ext cx="395287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43ED8B-1EB7-407B-9E9C-D62B5D1D778D}"/>
              </a:ext>
            </a:extLst>
          </p:cNvPr>
          <p:cNvSpPr txBox="1"/>
          <p:nvPr/>
        </p:nvSpPr>
        <p:spPr>
          <a:xfrm>
            <a:off x="2527217" y="746047"/>
            <a:ext cx="396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Approximation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5E09F-0703-4885-B065-15AA7BAF3F00}"/>
              </a:ext>
            </a:extLst>
          </p:cNvPr>
          <p:cNvSpPr txBox="1"/>
          <p:nvPr/>
        </p:nvSpPr>
        <p:spPr>
          <a:xfrm>
            <a:off x="551468" y="3915484"/>
            <a:ext cx="32960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Fit a model: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minimize the loss function 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EB9B213-8FBE-46B0-AE2F-14ED32CE8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808" y="4765370"/>
          <a:ext cx="6899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81" name="Equation" r:id="rId9" imgW="4381200" imgH="368280" progId="Equation.DSMT4">
                  <p:embed/>
                </p:oleObj>
              </mc:Choice>
              <mc:Fallback>
                <p:oleObj name="Equation" r:id="rId9" imgW="4381200" imgH="3682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EB9B213-8FBE-46B0-AE2F-14ED32CE8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808" y="4765370"/>
                        <a:ext cx="68992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2C5A059B-8B76-40B2-8CF7-DF5AFEF85F50}"/>
              </a:ext>
            </a:extLst>
          </p:cNvPr>
          <p:cNvSpPr/>
          <p:nvPr/>
        </p:nvSpPr>
        <p:spPr bwMode="auto">
          <a:xfrm>
            <a:off x="4930588" y="1353671"/>
            <a:ext cx="519953" cy="2366682"/>
          </a:xfrm>
          <a:prstGeom prst="rightBrac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09F94-D74C-4B71-9AEF-8C908EAF0402}"/>
              </a:ext>
            </a:extLst>
          </p:cNvPr>
          <p:cNvSpPr txBox="1"/>
          <p:nvPr/>
        </p:nvSpPr>
        <p:spPr>
          <a:xfrm>
            <a:off x="5473578" y="2114400"/>
            <a:ext cx="3200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Training Set with 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real-valued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inputs and outputs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F96D71D3-CFCD-4499-BAB6-5F24CF6C5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6711" y="5467727"/>
          <a:ext cx="2397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82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F96D71D3-CFCD-4499-BAB6-5F24CF6C5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711" y="5467727"/>
                        <a:ext cx="239712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F3429AF-78F4-485D-A7BA-391C0BD3B344}"/>
              </a:ext>
            </a:extLst>
          </p:cNvPr>
          <p:cNvSpPr txBox="1"/>
          <p:nvPr/>
        </p:nvSpPr>
        <p:spPr>
          <a:xfrm>
            <a:off x="2034987" y="6008094"/>
            <a:ext cx="4549643" cy="40011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Approximation = curve-fitting / regression</a:t>
            </a:r>
          </a:p>
        </p:txBody>
      </p:sp>
    </p:spTree>
    <p:extLst>
      <p:ext uri="{BB962C8B-B14F-4D97-AF65-F5344CB8AC3E}">
        <p14:creationId xmlns:p14="http://schemas.microsoft.com/office/powerpoint/2010/main" val="3298267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2855783" y="684244"/>
            <a:ext cx="3348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Training RBF Networks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086" y="1232678"/>
            <a:ext cx="1762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Option 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Choose fixed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Train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0417" y="285620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Given training set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800359" y="3335692"/>
          <a:ext cx="1951358" cy="105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482" name="Equation" r:id="rId4" imgW="1320480" imgH="711000" progId="Equation.3">
                  <p:embed/>
                </p:oleObj>
              </mc:Choice>
              <mc:Fallback>
                <p:oleObj name="Equation" r:id="rId4" imgW="1320480" imgH="711000" progId="Equation.3">
                  <p:embed/>
                  <p:pic>
                    <p:nvPicPr>
                      <p:cNvPr id="2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359" y="3335692"/>
                        <a:ext cx="1951358" cy="1050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72" name="Object 8"/>
          <p:cNvGraphicFramePr>
            <a:graphicFrameLocks noChangeAspect="1"/>
          </p:cNvGraphicFramePr>
          <p:nvPr>
            <p:extLst/>
          </p:nvPr>
        </p:nvGraphicFramePr>
        <p:xfrm>
          <a:off x="774538" y="5279798"/>
          <a:ext cx="36385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483" name="Equation" r:id="rId6" imgW="2463480" imgH="749160" progId="Equation.3">
                  <p:embed/>
                </p:oleObj>
              </mc:Choice>
              <mc:Fallback>
                <p:oleObj name="Equation" r:id="rId6" imgW="2463480" imgH="749160" progId="Equation.3">
                  <p:embed/>
                  <p:pic>
                    <p:nvPicPr>
                      <p:cNvPr id="8560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38" y="5279798"/>
                        <a:ext cx="363855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65494" y="45108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define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1832231" y="1818909"/>
          <a:ext cx="886668" cy="35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484" name="Equation" r:id="rId8" imgW="634680" imgH="253800" progId="Equation.3">
                  <p:embed/>
                </p:oleObj>
              </mc:Choice>
              <mc:Fallback>
                <p:oleObj name="Equation" r:id="rId8" imgW="634680" imgH="253800" progId="Equation.3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231" y="1818909"/>
                        <a:ext cx="886668" cy="354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74" name="Object 10"/>
          <p:cNvGraphicFramePr>
            <a:graphicFrameLocks noChangeAspect="1"/>
          </p:cNvGraphicFramePr>
          <p:nvPr>
            <p:extLst/>
          </p:nvPr>
        </p:nvGraphicFramePr>
        <p:xfrm>
          <a:off x="1054419" y="2397813"/>
          <a:ext cx="274217" cy="27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485" name="Equation" r:id="rId10" imgW="164880" imgH="164880" progId="Equation.3">
                  <p:embed/>
                </p:oleObj>
              </mc:Choice>
              <mc:Fallback>
                <p:oleObj name="Equation" r:id="rId10" imgW="164880" imgH="164880" progId="Equation.3">
                  <p:embed/>
                  <p:pic>
                    <p:nvPicPr>
                      <p:cNvPr id="8560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419" y="2397813"/>
                        <a:ext cx="274217" cy="276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Connector 34"/>
          <p:cNvCxnSpPr/>
          <p:nvPr/>
        </p:nvCxnSpPr>
        <p:spPr bwMode="auto">
          <a:xfrm rot="16200000" flipH="1">
            <a:off x="2211966" y="3999110"/>
            <a:ext cx="5173642" cy="32659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117799" y="1591346"/>
            <a:ext cx="3525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Now training        is finding weights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the linear estimate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using the training set</a:t>
            </a:r>
          </a:p>
        </p:txBody>
      </p:sp>
      <p:graphicFrame>
        <p:nvGraphicFramePr>
          <p:cNvPr id="856075" name="Object 11"/>
          <p:cNvGraphicFramePr>
            <a:graphicFrameLocks noChangeAspect="1"/>
          </p:cNvGraphicFramePr>
          <p:nvPr>
            <p:extLst/>
          </p:nvPr>
        </p:nvGraphicFramePr>
        <p:xfrm>
          <a:off x="6481494" y="1651768"/>
          <a:ext cx="278494" cy="28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486" name="Equation" r:id="rId12" imgW="164880" imgH="164880" progId="Equation.3">
                  <p:embed/>
                </p:oleObj>
              </mc:Choice>
              <mc:Fallback>
                <p:oleObj name="Equation" r:id="rId12" imgW="164880" imgH="164880" progId="Equation.3">
                  <p:embed/>
                  <p:pic>
                    <p:nvPicPr>
                      <p:cNvPr id="8560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494" y="1651768"/>
                        <a:ext cx="278494" cy="280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76" name="Object 12"/>
          <p:cNvGraphicFramePr>
            <a:graphicFrameLocks noChangeAspect="1"/>
          </p:cNvGraphicFramePr>
          <p:nvPr>
            <p:extLst/>
          </p:nvPr>
        </p:nvGraphicFramePr>
        <p:xfrm>
          <a:off x="7318204" y="2116128"/>
          <a:ext cx="9667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487" name="Equation" r:id="rId14" imgW="571320" imgH="228600" progId="Equation.3">
                  <p:embed/>
                </p:oleObj>
              </mc:Choice>
              <mc:Fallback>
                <p:oleObj name="Equation" r:id="rId14" imgW="571320" imgH="228600" progId="Equation.3">
                  <p:embed/>
                  <p:pic>
                    <p:nvPicPr>
                      <p:cNvPr id="8560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204" y="2116128"/>
                        <a:ext cx="96678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77" name="Object 13"/>
          <p:cNvGraphicFramePr>
            <a:graphicFrameLocks noChangeAspect="1"/>
          </p:cNvGraphicFramePr>
          <p:nvPr>
            <p:extLst/>
          </p:nvPr>
        </p:nvGraphicFramePr>
        <p:xfrm>
          <a:off x="7256681" y="2715555"/>
          <a:ext cx="8366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488" name="Equation" r:id="rId16" imgW="495000" imgH="177480" progId="Equation.3">
                  <p:embed/>
                </p:oleObj>
              </mc:Choice>
              <mc:Fallback>
                <p:oleObj name="Equation" r:id="rId16" imgW="495000" imgH="177480" progId="Equation.3">
                  <p:embed/>
                  <p:pic>
                    <p:nvPicPr>
                      <p:cNvPr id="856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681" y="2715555"/>
                        <a:ext cx="836612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241391" y="3306499"/>
            <a:ext cx="1075936" cy="369332"/>
          </a:xfrm>
          <a:prstGeom prst="rect">
            <a:avLst/>
          </a:prstGeom>
          <a:noFill/>
          <a:ln w="25400">
            <a:solidFill>
              <a:srgbClr val="3333CC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Use LMS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08980" y="3766871"/>
            <a:ext cx="3998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(or use other linear estimation methods)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Note: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/>
              </a:rPr>
              <a:t>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 could be identical or different.</a:t>
            </a:r>
          </a:p>
        </p:txBody>
      </p:sp>
      <p:sp>
        <p:nvSpPr>
          <p:cNvPr id="19" name="Bent-Up Arrow 18"/>
          <p:cNvSpPr/>
          <p:nvPr/>
        </p:nvSpPr>
        <p:spPr bwMode="auto">
          <a:xfrm rot="5400000">
            <a:off x="5747802" y="3182402"/>
            <a:ext cx="374904" cy="356616"/>
          </a:xfrm>
          <a:prstGeom prst="bentUpArrow">
            <a:avLst/>
          </a:prstGeom>
          <a:solidFill>
            <a:srgbClr val="3333CC"/>
          </a:solidFill>
          <a:ln w="25400" cap="sq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36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5776271" y="2939600"/>
            <a:ext cx="2696547" cy="625151"/>
          </a:xfrm>
          <a:prstGeom prst="rect">
            <a:avLst/>
          </a:prstGeom>
          <a:solidFill>
            <a:srgbClr val="00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115" y="782737"/>
            <a:ext cx="45746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Option 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Adapt centers       through self-organization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Fix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Obtain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using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Train       using LMS etc.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842407" y="1332205"/>
          <a:ext cx="281862" cy="37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506" name="Equation" r:id="rId4" imgW="190440" imgH="253800" progId="Equation.3">
                  <p:embed/>
                </p:oleObj>
              </mc:Choice>
              <mc:Fallback>
                <p:oleObj name="Equation" r:id="rId4" imgW="190440" imgH="25380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407" y="1332205"/>
                        <a:ext cx="281862" cy="375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099" name="Object 11"/>
          <p:cNvGraphicFramePr>
            <a:graphicFrameLocks noChangeAspect="1"/>
          </p:cNvGraphicFramePr>
          <p:nvPr>
            <p:extLst/>
          </p:nvPr>
        </p:nvGraphicFramePr>
        <p:xfrm>
          <a:off x="949846" y="1901925"/>
          <a:ext cx="809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507" name="Equation" r:id="rId6" imgW="545760" imgH="241200" progId="Equation.3">
                  <p:embed/>
                </p:oleObj>
              </mc:Choice>
              <mc:Fallback>
                <p:oleObj name="Equation" r:id="rId6" imgW="545760" imgH="241200" progId="Equation.3">
                  <p:embed/>
                  <p:pic>
                    <p:nvPicPr>
                      <p:cNvPr id="8570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846" y="1901925"/>
                        <a:ext cx="8096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00" name="Object 12"/>
          <p:cNvGraphicFramePr>
            <a:graphicFrameLocks noChangeAspect="1"/>
          </p:cNvGraphicFramePr>
          <p:nvPr>
            <p:extLst/>
          </p:nvPr>
        </p:nvGraphicFramePr>
        <p:xfrm>
          <a:off x="2381040" y="2438880"/>
          <a:ext cx="6016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508" name="Equation" r:id="rId8" imgW="406080" imgH="253800" progId="Equation.3">
                  <p:embed/>
                </p:oleObj>
              </mc:Choice>
              <mc:Fallback>
                <p:oleObj name="Equation" r:id="rId8" imgW="406080" imgH="253800" progId="Equation.3">
                  <p:embed/>
                  <p:pic>
                    <p:nvPicPr>
                      <p:cNvPr id="8571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040" y="2438880"/>
                        <a:ext cx="601663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01" name="Object 13"/>
          <p:cNvGraphicFramePr>
            <a:graphicFrameLocks noChangeAspect="1"/>
          </p:cNvGraphicFramePr>
          <p:nvPr>
            <p:extLst/>
          </p:nvPr>
        </p:nvGraphicFramePr>
        <p:xfrm>
          <a:off x="1098542" y="3068333"/>
          <a:ext cx="24447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509" name="Equation" r:id="rId10" imgW="164880" imgH="164880" progId="Equation.3">
                  <p:embed/>
                </p:oleObj>
              </mc:Choice>
              <mc:Fallback>
                <p:oleObj name="Equation" r:id="rId10" imgW="164880" imgH="164880" progId="Equation.3">
                  <p:embed/>
                  <p:pic>
                    <p:nvPicPr>
                      <p:cNvPr id="8571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42" y="3068333"/>
                        <a:ext cx="244475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0114" y="4179078"/>
            <a:ext cx="43460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Notes:    a)     ‘s  can be obtained by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           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k-means clustering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or some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            other clustering method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b)        can be identical for each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    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or chosen heuristically</a:t>
            </a:r>
          </a:p>
        </p:txBody>
      </p:sp>
      <p:graphicFrame>
        <p:nvGraphicFramePr>
          <p:cNvPr id="857102" name="Object 14"/>
          <p:cNvGraphicFramePr>
            <a:graphicFrameLocks noChangeAspect="1"/>
          </p:cNvGraphicFramePr>
          <p:nvPr>
            <p:extLst/>
          </p:nvPr>
        </p:nvGraphicFramePr>
        <p:xfrm>
          <a:off x="1482985" y="4181994"/>
          <a:ext cx="282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510" name="Equation" r:id="rId12" imgW="190440" imgH="253800" progId="Equation.3">
                  <p:embed/>
                </p:oleObj>
              </mc:Choice>
              <mc:Fallback>
                <p:oleObj name="Equation" r:id="rId12" imgW="190440" imgH="253800" progId="Equation.3">
                  <p:embed/>
                  <p:pic>
                    <p:nvPicPr>
                      <p:cNvPr id="8571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985" y="4181994"/>
                        <a:ext cx="282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03" name="Object 15"/>
          <p:cNvGraphicFramePr>
            <a:graphicFrameLocks noChangeAspect="1"/>
          </p:cNvGraphicFramePr>
          <p:nvPr>
            <p:extLst/>
          </p:nvPr>
        </p:nvGraphicFramePr>
        <p:xfrm>
          <a:off x="1581149" y="5266742"/>
          <a:ext cx="319185" cy="40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511" name="Equation" r:id="rId13" imgW="190440" imgH="241200" progId="Equation.3">
                  <p:embed/>
                </p:oleObj>
              </mc:Choice>
              <mc:Fallback>
                <p:oleObj name="Equation" r:id="rId13" imgW="190440" imgH="241200" progId="Equation.3">
                  <p:embed/>
                  <p:pic>
                    <p:nvPicPr>
                      <p:cNvPr id="8571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49" y="5266742"/>
                        <a:ext cx="319185" cy="404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383902" y="3516604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we’ll do this later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3499419" y="3994709"/>
            <a:ext cx="787315" cy="402518"/>
          </a:xfrm>
          <a:prstGeom prst="straightConnector1">
            <a:avLst/>
          </a:prstGeom>
          <a:noFill/>
          <a:ln w="12700" cap="sq" cmpd="sng" algn="ctr">
            <a:solidFill>
              <a:srgbClr val="FF33CC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16200000" flipH="1">
            <a:off x="2491615" y="3671772"/>
            <a:ext cx="5808496" cy="3042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673011" y="804508"/>
            <a:ext cx="30200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Option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Treat                       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parameters in an optimization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problem and train them all by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gradient descent or some other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method.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857104" name="Object 16"/>
          <p:cNvGraphicFramePr>
            <a:graphicFrameLocks noChangeAspect="1"/>
          </p:cNvGraphicFramePr>
          <p:nvPr>
            <p:extLst/>
          </p:nvPr>
        </p:nvGraphicFramePr>
        <p:xfrm>
          <a:off x="6425682" y="1336416"/>
          <a:ext cx="9985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512" name="Equation" r:id="rId15" imgW="672840" imgH="253800" progId="Equation.3">
                  <p:embed/>
                </p:oleObj>
              </mc:Choice>
              <mc:Fallback>
                <p:oleObj name="Equation" r:id="rId15" imgW="672840" imgH="253800" progId="Equation.3">
                  <p:embed/>
                  <p:pic>
                    <p:nvPicPr>
                      <p:cNvPr id="8571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682" y="1336416"/>
                        <a:ext cx="998538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915111" y="305212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Full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84270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04800" y="1066800"/>
            <a:ext cx="49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Approximation = curve fitting using a finite data 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" y="1600200"/>
            <a:ext cx="14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interpolation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extrapolation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38400" y="18884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generalization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676400" y="1828800"/>
            <a:ext cx="762000" cy="125744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1676400" y="2237420"/>
            <a:ext cx="762000" cy="142016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32"/>
          <p:cNvSpPr>
            <a:spLocks noChangeShapeType="1"/>
          </p:cNvSpPr>
          <p:nvPr/>
        </p:nvSpPr>
        <p:spPr bwMode="auto">
          <a:xfrm flipH="1">
            <a:off x="825910" y="3052916"/>
            <a:ext cx="0" cy="2971800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40710" y="571991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x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521110" y="5719916"/>
            <a:ext cx="5029200" cy="0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20082" y="29901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97" name="Object 96"/>
          <p:cNvGraphicFramePr>
            <a:graphicFrameLocks noChangeAspect="1"/>
          </p:cNvGraphicFramePr>
          <p:nvPr/>
        </p:nvGraphicFramePr>
        <p:xfrm>
          <a:off x="140110" y="4272116"/>
          <a:ext cx="52136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178" name="Equation" r:id="rId4" imgW="330120" imgH="241200" progId="Equation.3">
                  <p:embed/>
                </p:oleObj>
              </mc:Choice>
              <mc:Fallback>
                <p:oleObj name="Equation" r:id="rId4" imgW="330120" imgH="241200" progId="Equation.3">
                  <p:embed/>
                  <p:pic>
                    <p:nvPicPr>
                      <p:cNvPr id="97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10" y="4272116"/>
                        <a:ext cx="52136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40110" y="3967316"/>
          <a:ext cx="5207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179" name="Equation" r:id="rId6" imgW="330120" imgH="215640" progId="Equation.3">
                  <p:embed/>
                </p:oleObj>
              </mc:Choice>
              <mc:Fallback>
                <p:oleObj name="Equation" r:id="rId6" imgW="330120" imgH="215640" progId="Equation.3">
                  <p:embed/>
                  <p:pic>
                    <p:nvPicPr>
                      <p:cNvPr id="30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10" y="3967316"/>
                        <a:ext cx="5207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6629400" y="2667000"/>
            <a:ext cx="22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available (sample)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points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471270-EA9D-4B27-84DC-EDAD79E203CB}"/>
              </a:ext>
            </a:extLst>
          </p:cNvPr>
          <p:cNvSpPr txBox="1"/>
          <p:nvPr/>
        </p:nvSpPr>
        <p:spPr>
          <a:xfrm>
            <a:off x="5014672" y="350115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E47502-3635-467E-A048-6DDC4CEE2049}"/>
              </a:ext>
            </a:extLst>
          </p:cNvPr>
          <p:cNvSpPr txBox="1"/>
          <p:nvPr/>
        </p:nvSpPr>
        <p:spPr>
          <a:xfrm>
            <a:off x="3684036" y="41946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A01140-3C71-4FAF-B413-FAD3575B0A35}"/>
              </a:ext>
            </a:extLst>
          </p:cNvPr>
          <p:cNvSpPr txBox="1"/>
          <p:nvPr/>
        </p:nvSpPr>
        <p:spPr>
          <a:xfrm>
            <a:off x="4396311" y="38141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63673-ACF9-4C9E-98C4-176702765D3F}"/>
              </a:ext>
            </a:extLst>
          </p:cNvPr>
          <p:cNvSpPr txBox="1"/>
          <p:nvPr/>
        </p:nvSpPr>
        <p:spPr>
          <a:xfrm>
            <a:off x="3131110" y="430862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338461-49FA-4A7E-8556-E6541262331B}"/>
              </a:ext>
            </a:extLst>
          </p:cNvPr>
          <p:cNvSpPr txBox="1"/>
          <p:nvPr/>
        </p:nvSpPr>
        <p:spPr>
          <a:xfrm>
            <a:off x="2618721" y="41518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474C21-A7BE-4659-B24C-1078DFB59AB3}"/>
              </a:ext>
            </a:extLst>
          </p:cNvPr>
          <p:cNvSpPr txBox="1"/>
          <p:nvPr/>
        </p:nvSpPr>
        <p:spPr>
          <a:xfrm>
            <a:off x="1875962" y="44431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43336-A9F6-4D8D-8023-040EB8C954F1}"/>
              </a:ext>
            </a:extLst>
          </p:cNvPr>
          <p:cNvSpPr txBox="1"/>
          <p:nvPr/>
        </p:nvSpPr>
        <p:spPr>
          <a:xfrm>
            <a:off x="1616380" y="48496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F472A9-E6F3-4B37-BDFF-7A034DC562EB}"/>
              </a:ext>
            </a:extLst>
          </p:cNvPr>
          <p:cNvSpPr txBox="1"/>
          <p:nvPr/>
        </p:nvSpPr>
        <p:spPr>
          <a:xfrm>
            <a:off x="1179191" y="5031800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B8C367-3771-4EE3-B98E-E9C68B087519}"/>
              </a:ext>
            </a:extLst>
          </p:cNvPr>
          <p:cNvSpPr txBox="1"/>
          <p:nvPr/>
        </p:nvSpPr>
        <p:spPr>
          <a:xfrm>
            <a:off x="825910" y="536100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647173-9ABA-497F-99D3-B4D9CC7C4DE4}"/>
              </a:ext>
            </a:extLst>
          </p:cNvPr>
          <p:cNvSpPr txBox="1"/>
          <p:nvPr/>
        </p:nvSpPr>
        <p:spPr>
          <a:xfrm>
            <a:off x="4649464" y="359753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6554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22D2CE-78CA-4B6F-94B9-A7D7F8B3A608}"/>
              </a:ext>
            </a:extLst>
          </p:cNvPr>
          <p:cNvSpPr txBox="1"/>
          <p:nvPr/>
        </p:nvSpPr>
        <p:spPr>
          <a:xfrm>
            <a:off x="2219881" y="762000"/>
            <a:ext cx="4704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Problem with Approximation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BFE6B-1C77-4471-BC44-7D29742CD64E}"/>
              </a:ext>
            </a:extLst>
          </p:cNvPr>
          <p:cNvSpPr txBox="1"/>
          <p:nvPr/>
        </p:nvSpPr>
        <p:spPr>
          <a:xfrm>
            <a:off x="685800" y="1295400"/>
            <a:ext cx="63661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finite number of points are given in real space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 An infinite number of functions are compatible with it.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How should we choose the best?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6A9F6-2B99-4607-86FA-1CF83440A662}"/>
              </a:ext>
            </a:extLst>
          </p:cNvPr>
          <p:cNvSpPr txBox="1"/>
          <p:nvPr/>
        </p:nvSpPr>
        <p:spPr>
          <a:xfrm>
            <a:off x="533400" y="2895600"/>
            <a:ext cx="8220712" cy="400110"/>
          </a:xfrm>
          <a:prstGeom prst="rect">
            <a:avLst/>
          </a:prstGeom>
          <a:noFill/>
          <a:ln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 to ask: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Which function is most likely to be correct for unknown data?</a:t>
            </a:r>
          </a:p>
        </p:txBody>
      </p:sp>
    </p:spTree>
    <p:extLst>
      <p:ext uri="{BB962C8B-B14F-4D97-AF65-F5344CB8AC3E}">
        <p14:creationId xmlns:p14="http://schemas.microsoft.com/office/powerpoint/2010/main" val="307399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04800" y="1066800"/>
            <a:ext cx="49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Approximation = curve fitting using a finite data 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" y="1600200"/>
            <a:ext cx="14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interpolation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extrapolation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38400" y="18884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generalization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676400" y="1828800"/>
            <a:ext cx="762000" cy="125744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1676400" y="2237420"/>
            <a:ext cx="762000" cy="142016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32"/>
          <p:cNvSpPr>
            <a:spLocks noChangeShapeType="1"/>
          </p:cNvSpPr>
          <p:nvPr/>
        </p:nvSpPr>
        <p:spPr bwMode="auto">
          <a:xfrm flipH="1">
            <a:off x="825910" y="3052916"/>
            <a:ext cx="0" cy="2971800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40710" y="571991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x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521110" y="5719916"/>
            <a:ext cx="5029200" cy="0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20082" y="29901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97" name="Object 96"/>
          <p:cNvGraphicFramePr>
            <a:graphicFrameLocks noChangeAspect="1"/>
          </p:cNvGraphicFramePr>
          <p:nvPr/>
        </p:nvGraphicFramePr>
        <p:xfrm>
          <a:off x="140110" y="4272116"/>
          <a:ext cx="52136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02" name="Equation" r:id="rId4" imgW="330120" imgH="241200" progId="Equation.3">
                  <p:embed/>
                </p:oleObj>
              </mc:Choice>
              <mc:Fallback>
                <p:oleObj name="Equation" r:id="rId4" imgW="330120" imgH="241200" progId="Equation.3">
                  <p:embed/>
                  <p:pic>
                    <p:nvPicPr>
                      <p:cNvPr id="97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10" y="4272116"/>
                        <a:ext cx="52136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40110" y="3967316"/>
          <a:ext cx="5207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03" name="Equation" r:id="rId6" imgW="330120" imgH="215640" progId="Equation.3">
                  <p:embed/>
                </p:oleObj>
              </mc:Choice>
              <mc:Fallback>
                <p:oleObj name="Equation" r:id="rId6" imgW="330120" imgH="215640" progId="Equation.3">
                  <p:embed/>
                  <p:pic>
                    <p:nvPicPr>
                      <p:cNvPr id="30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10" y="3967316"/>
                        <a:ext cx="5207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6629400" y="2667000"/>
            <a:ext cx="22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available (sample)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points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471270-EA9D-4B27-84DC-EDAD79E203CB}"/>
              </a:ext>
            </a:extLst>
          </p:cNvPr>
          <p:cNvSpPr txBox="1"/>
          <p:nvPr/>
        </p:nvSpPr>
        <p:spPr>
          <a:xfrm>
            <a:off x="5014672" y="350115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E47502-3635-467E-A048-6DDC4CEE2049}"/>
              </a:ext>
            </a:extLst>
          </p:cNvPr>
          <p:cNvSpPr txBox="1"/>
          <p:nvPr/>
        </p:nvSpPr>
        <p:spPr>
          <a:xfrm>
            <a:off x="3684036" y="41946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A01140-3C71-4FAF-B413-FAD3575B0A35}"/>
              </a:ext>
            </a:extLst>
          </p:cNvPr>
          <p:cNvSpPr txBox="1"/>
          <p:nvPr/>
        </p:nvSpPr>
        <p:spPr>
          <a:xfrm>
            <a:off x="4396311" y="38141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63673-ACF9-4C9E-98C4-176702765D3F}"/>
              </a:ext>
            </a:extLst>
          </p:cNvPr>
          <p:cNvSpPr txBox="1"/>
          <p:nvPr/>
        </p:nvSpPr>
        <p:spPr>
          <a:xfrm>
            <a:off x="3131110" y="430862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338461-49FA-4A7E-8556-E6541262331B}"/>
              </a:ext>
            </a:extLst>
          </p:cNvPr>
          <p:cNvSpPr txBox="1"/>
          <p:nvPr/>
        </p:nvSpPr>
        <p:spPr>
          <a:xfrm>
            <a:off x="2618721" y="41518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474C21-A7BE-4659-B24C-1078DFB59AB3}"/>
              </a:ext>
            </a:extLst>
          </p:cNvPr>
          <p:cNvSpPr txBox="1"/>
          <p:nvPr/>
        </p:nvSpPr>
        <p:spPr>
          <a:xfrm>
            <a:off x="1875962" y="44431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43336-A9F6-4D8D-8023-040EB8C954F1}"/>
              </a:ext>
            </a:extLst>
          </p:cNvPr>
          <p:cNvSpPr txBox="1"/>
          <p:nvPr/>
        </p:nvSpPr>
        <p:spPr>
          <a:xfrm>
            <a:off x="1616380" y="48496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F472A9-E6F3-4B37-BDFF-7A034DC562EB}"/>
              </a:ext>
            </a:extLst>
          </p:cNvPr>
          <p:cNvSpPr txBox="1"/>
          <p:nvPr/>
        </p:nvSpPr>
        <p:spPr>
          <a:xfrm>
            <a:off x="1179191" y="5031800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B8C367-3771-4EE3-B98E-E9C68B087519}"/>
              </a:ext>
            </a:extLst>
          </p:cNvPr>
          <p:cNvSpPr txBox="1"/>
          <p:nvPr/>
        </p:nvSpPr>
        <p:spPr>
          <a:xfrm>
            <a:off x="825910" y="536100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647173-9ABA-497F-99D3-B4D9CC7C4DE4}"/>
              </a:ext>
            </a:extLst>
          </p:cNvPr>
          <p:cNvSpPr txBox="1"/>
          <p:nvPr/>
        </p:nvSpPr>
        <p:spPr>
          <a:xfrm>
            <a:off x="4649464" y="359753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77C9793-42B3-4BAC-9851-C446B91374CB}"/>
              </a:ext>
            </a:extLst>
          </p:cNvPr>
          <p:cNvSpPr/>
          <p:nvPr/>
        </p:nvSpPr>
        <p:spPr>
          <a:xfrm>
            <a:off x="818707" y="2785730"/>
            <a:ext cx="4837814" cy="2923954"/>
          </a:xfrm>
          <a:custGeom>
            <a:avLst/>
            <a:gdLst>
              <a:gd name="connsiteX0" fmla="*/ 0 w 4837814"/>
              <a:gd name="connsiteY0" fmla="*/ 2923954 h 2923954"/>
              <a:gd name="connsiteX1" fmla="*/ 106326 w 4837814"/>
              <a:gd name="connsiteY1" fmla="*/ 2881423 h 2923954"/>
              <a:gd name="connsiteX2" fmla="*/ 180753 w 4837814"/>
              <a:gd name="connsiteY2" fmla="*/ 2743200 h 2923954"/>
              <a:gd name="connsiteX3" fmla="*/ 287079 w 4837814"/>
              <a:gd name="connsiteY3" fmla="*/ 2456121 h 2923954"/>
              <a:gd name="connsiteX4" fmla="*/ 340242 w 4837814"/>
              <a:gd name="connsiteY4" fmla="*/ 2339163 h 2923954"/>
              <a:gd name="connsiteX5" fmla="*/ 531628 w 4837814"/>
              <a:gd name="connsiteY5" fmla="*/ 2424223 h 2923954"/>
              <a:gd name="connsiteX6" fmla="*/ 723014 w 4837814"/>
              <a:gd name="connsiteY6" fmla="*/ 2488019 h 2923954"/>
              <a:gd name="connsiteX7" fmla="*/ 903767 w 4837814"/>
              <a:gd name="connsiteY7" fmla="*/ 2424223 h 2923954"/>
              <a:gd name="connsiteX8" fmla="*/ 956930 w 4837814"/>
              <a:gd name="connsiteY8" fmla="*/ 2232837 h 2923954"/>
              <a:gd name="connsiteX9" fmla="*/ 1031358 w 4837814"/>
              <a:gd name="connsiteY9" fmla="*/ 1945758 h 2923954"/>
              <a:gd name="connsiteX10" fmla="*/ 1095153 w 4837814"/>
              <a:gd name="connsiteY10" fmla="*/ 1733107 h 2923954"/>
              <a:gd name="connsiteX11" fmla="*/ 1244009 w 4837814"/>
              <a:gd name="connsiteY11" fmla="*/ 1828800 h 2923954"/>
              <a:gd name="connsiteX12" fmla="*/ 1435395 w 4837814"/>
              <a:gd name="connsiteY12" fmla="*/ 2158410 h 2923954"/>
              <a:gd name="connsiteX13" fmla="*/ 1605516 w 4837814"/>
              <a:gd name="connsiteY13" fmla="*/ 2030819 h 2923954"/>
              <a:gd name="connsiteX14" fmla="*/ 1754372 w 4837814"/>
              <a:gd name="connsiteY14" fmla="*/ 1998921 h 2923954"/>
              <a:gd name="connsiteX15" fmla="*/ 1871330 w 4837814"/>
              <a:gd name="connsiteY15" fmla="*/ 1903228 h 2923954"/>
              <a:gd name="connsiteX16" fmla="*/ 1977656 w 4837814"/>
              <a:gd name="connsiteY16" fmla="*/ 1520456 h 2923954"/>
              <a:gd name="connsiteX17" fmla="*/ 2115879 w 4837814"/>
              <a:gd name="connsiteY17" fmla="*/ 1286540 h 2923954"/>
              <a:gd name="connsiteX18" fmla="*/ 2275367 w 4837814"/>
              <a:gd name="connsiteY18" fmla="*/ 1414130 h 2923954"/>
              <a:gd name="connsiteX19" fmla="*/ 2498651 w 4837814"/>
              <a:gd name="connsiteY19" fmla="*/ 1711842 h 2923954"/>
              <a:gd name="connsiteX20" fmla="*/ 2753833 w 4837814"/>
              <a:gd name="connsiteY20" fmla="*/ 1924493 h 2923954"/>
              <a:gd name="connsiteX21" fmla="*/ 2923953 w 4837814"/>
              <a:gd name="connsiteY21" fmla="*/ 1903228 h 2923954"/>
              <a:gd name="connsiteX22" fmla="*/ 3030279 w 4837814"/>
              <a:gd name="connsiteY22" fmla="*/ 1584251 h 2923954"/>
              <a:gd name="connsiteX23" fmla="*/ 3125972 w 4837814"/>
              <a:gd name="connsiteY23" fmla="*/ 1297172 h 2923954"/>
              <a:gd name="connsiteX24" fmla="*/ 3253563 w 4837814"/>
              <a:gd name="connsiteY24" fmla="*/ 1414130 h 2923954"/>
              <a:gd name="connsiteX25" fmla="*/ 3359888 w 4837814"/>
              <a:gd name="connsiteY25" fmla="*/ 1265275 h 2923954"/>
              <a:gd name="connsiteX26" fmla="*/ 3636335 w 4837814"/>
              <a:gd name="connsiteY26" fmla="*/ 1477926 h 2923954"/>
              <a:gd name="connsiteX27" fmla="*/ 3753293 w 4837814"/>
              <a:gd name="connsiteY27" fmla="*/ 1169582 h 2923954"/>
              <a:gd name="connsiteX28" fmla="*/ 3859619 w 4837814"/>
              <a:gd name="connsiteY28" fmla="*/ 861237 h 2923954"/>
              <a:gd name="connsiteX29" fmla="*/ 4019107 w 4837814"/>
              <a:gd name="connsiteY29" fmla="*/ 988828 h 2923954"/>
              <a:gd name="connsiteX30" fmla="*/ 4253023 w 4837814"/>
              <a:gd name="connsiteY30" fmla="*/ 1180214 h 2923954"/>
              <a:gd name="connsiteX31" fmla="*/ 4369981 w 4837814"/>
              <a:gd name="connsiteY31" fmla="*/ 1052623 h 2923954"/>
              <a:gd name="connsiteX32" fmla="*/ 4380614 w 4837814"/>
              <a:gd name="connsiteY32" fmla="*/ 925033 h 2923954"/>
              <a:gd name="connsiteX33" fmla="*/ 4476307 w 4837814"/>
              <a:gd name="connsiteY33" fmla="*/ 723014 h 2923954"/>
              <a:gd name="connsiteX34" fmla="*/ 4593265 w 4837814"/>
              <a:gd name="connsiteY34" fmla="*/ 329610 h 2923954"/>
              <a:gd name="connsiteX35" fmla="*/ 4837814 w 4837814"/>
              <a:gd name="connsiteY35" fmla="*/ 0 h 2923954"/>
              <a:gd name="connsiteX36" fmla="*/ 4837814 w 4837814"/>
              <a:gd name="connsiteY36" fmla="*/ 0 h 2923954"/>
              <a:gd name="connsiteX37" fmla="*/ 4837814 w 4837814"/>
              <a:gd name="connsiteY37" fmla="*/ 0 h 2923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37814" h="2923954">
                <a:moveTo>
                  <a:pt x="0" y="2923954"/>
                </a:moveTo>
                <a:cubicBezTo>
                  <a:pt x="38100" y="2917751"/>
                  <a:pt x="76201" y="2911549"/>
                  <a:pt x="106326" y="2881423"/>
                </a:cubicBezTo>
                <a:cubicBezTo>
                  <a:pt x="136451" y="2851297"/>
                  <a:pt x="150628" y="2814084"/>
                  <a:pt x="180753" y="2743200"/>
                </a:cubicBezTo>
                <a:cubicBezTo>
                  <a:pt x="210879" y="2672316"/>
                  <a:pt x="260498" y="2523460"/>
                  <a:pt x="287079" y="2456121"/>
                </a:cubicBezTo>
                <a:cubicBezTo>
                  <a:pt x="313660" y="2388782"/>
                  <a:pt x="299484" y="2344479"/>
                  <a:pt x="340242" y="2339163"/>
                </a:cubicBezTo>
                <a:cubicBezTo>
                  <a:pt x="381000" y="2333847"/>
                  <a:pt x="467833" y="2399414"/>
                  <a:pt x="531628" y="2424223"/>
                </a:cubicBezTo>
                <a:cubicBezTo>
                  <a:pt x="595423" y="2449032"/>
                  <a:pt x="660991" y="2488019"/>
                  <a:pt x="723014" y="2488019"/>
                </a:cubicBezTo>
                <a:cubicBezTo>
                  <a:pt x="785037" y="2488019"/>
                  <a:pt x="864781" y="2466753"/>
                  <a:pt x="903767" y="2424223"/>
                </a:cubicBezTo>
                <a:cubicBezTo>
                  <a:pt x="942753" y="2381693"/>
                  <a:pt x="935665" y="2312581"/>
                  <a:pt x="956930" y="2232837"/>
                </a:cubicBezTo>
                <a:cubicBezTo>
                  <a:pt x="978195" y="2153093"/>
                  <a:pt x="1008321" y="2029046"/>
                  <a:pt x="1031358" y="1945758"/>
                </a:cubicBezTo>
                <a:cubicBezTo>
                  <a:pt x="1054395" y="1862470"/>
                  <a:pt x="1059711" y="1752600"/>
                  <a:pt x="1095153" y="1733107"/>
                </a:cubicBezTo>
                <a:cubicBezTo>
                  <a:pt x="1130595" y="1713614"/>
                  <a:pt x="1187302" y="1757916"/>
                  <a:pt x="1244009" y="1828800"/>
                </a:cubicBezTo>
                <a:cubicBezTo>
                  <a:pt x="1300716" y="1899684"/>
                  <a:pt x="1375144" y="2124740"/>
                  <a:pt x="1435395" y="2158410"/>
                </a:cubicBezTo>
                <a:cubicBezTo>
                  <a:pt x="1495646" y="2192080"/>
                  <a:pt x="1552353" y="2057400"/>
                  <a:pt x="1605516" y="2030819"/>
                </a:cubicBezTo>
                <a:cubicBezTo>
                  <a:pt x="1658679" y="2004237"/>
                  <a:pt x="1710070" y="2020186"/>
                  <a:pt x="1754372" y="1998921"/>
                </a:cubicBezTo>
                <a:cubicBezTo>
                  <a:pt x="1798674" y="1977656"/>
                  <a:pt x="1834116" y="1982972"/>
                  <a:pt x="1871330" y="1903228"/>
                </a:cubicBezTo>
                <a:cubicBezTo>
                  <a:pt x="1908544" y="1823484"/>
                  <a:pt x="1936898" y="1623237"/>
                  <a:pt x="1977656" y="1520456"/>
                </a:cubicBezTo>
                <a:cubicBezTo>
                  <a:pt x="2018414" y="1417675"/>
                  <a:pt x="2066261" y="1304261"/>
                  <a:pt x="2115879" y="1286540"/>
                </a:cubicBezTo>
                <a:cubicBezTo>
                  <a:pt x="2165497" y="1268819"/>
                  <a:pt x="2211572" y="1343246"/>
                  <a:pt x="2275367" y="1414130"/>
                </a:cubicBezTo>
                <a:cubicBezTo>
                  <a:pt x="2339162" y="1485014"/>
                  <a:pt x="2418907" y="1626782"/>
                  <a:pt x="2498651" y="1711842"/>
                </a:cubicBezTo>
                <a:cubicBezTo>
                  <a:pt x="2578395" y="1796902"/>
                  <a:pt x="2682949" y="1892595"/>
                  <a:pt x="2753833" y="1924493"/>
                </a:cubicBezTo>
                <a:cubicBezTo>
                  <a:pt x="2824717" y="1956391"/>
                  <a:pt x="2877879" y="1959935"/>
                  <a:pt x="2923953" y="1903228"/>
                </a:cubicBezTo>
                <a:cubicBezTo>
                  <a:pt x="2970027" y="1846521"/>
                  <a:pt x="3030279" y="1584251"/>
                  <a:pt x="3030279" y="1584251"/>
                </a:cubicBezTo>
                <a:cubicBezTo>
                  <a:pt x="3063949" y="1483242"/>
                  <a:pt x="3088758" y="1325525"/>
                  <a:pt x="3125972" y="1297172"/>
                </a:cubicBezTo>
                <a:cubicBezTo>
                  <a:pt x="3163186" y="1268819"/>
                  <a:pt x="3214577" y="1419446"/>
                  <a:pt x="3253563" y="1414130"/>
                </a:cubicBezTo>
                <a:cubicBezTo>
                  <a:pt x="3292549" y="1408814"/>
                  <a:pt x="3296093" y="1254642"/>
                  <a:pt x="3359888" y="1265275"/>
                </a:cubicBezTo>
                <a:cubicBezTo>
                  <a:pt x="3423683" y="1275908"/>
                  <a:pt x="3570768" y="1493875"/>
                  <a:pt x="3636335" y="1477926"/>
                </a:cubicBezTo>
                <a:cubicBezTo>
                  <a:pt x="3701903" y="1461977"/>
                  <a:pt x="3716079" y="1272363"/>
                  <a:pt x="3753293" y="1169582"/>
                </a:cubicBezTo>
                <a:cubicBezTo>
                  <a:pt x="3790507" y="1066801"/>
                  <a:pt x="3815317" y="891363"/>
                  <a:pt x="3859619" y="861237"/>
                </a:cubicBezTo>
                <a:cubicBezTo>
                  <a:pt x="3903921" y="831111"/>
                  <a:pt x="4019107" y="988828"/>
                  <a:pt x="4019107" y="988828"/>
                </a:cubicBezTo>
                <a:cubicBezTo>
                  <a:pt x="4084674" y="1041991"/>
                  <a:pt x="4194544" y="1169582"/>
                  <a:pt x="4253023" y="1180214"/>
                </a:cubicBezTo>
                <a:cubicBezTo>
                  <a:pt x="4311502" y="1190846"/>
                  <a:pt x="4348716" y="1095153"/>
                  <a:pt x="4369981" y="1052623"/>
                </a:cubicBezTo>
                <a:cubicBezTo>
                  <a:pt x="4391246" y="1010093"/>
                  <a:pt x="4362893" y="979968"/>
                  <a:pt x="4380614" y="925033"/>
                </a:cubicBezTo>
                <a:cubicBezTo>
                  <a:pt x="4398335" y="870098"/>
                  <a:pt x="4440865" y="822251"/>
                  <a:pt x="4476307" y="723014"/>
                </a:cubicBezTo>
                <a:cubicBezTo>
                  <a:pt x="4511749" y="623777"/>
                  <a:pt x="4533014" y="450112"/>
                  <a:pt x="4593265" y="329610"/>
                </a:cubicBezTo>
                <a:cubicBezTo>
                  <a:pt x="4653516" y="209108"/>
                  <a:pt x="4837814" y="0"/>
                  <a:pt x="4837814" y="0"/>
                </a:cubicBezTo>
                <a:lnTo>
                  <a:pt x="4837814" y="0"/>
                </a:lnTo>
                <a:lnTo>
                  <a:pt x="4837814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362A1-4E6A-4D84-B32F-C53222B79FD5}"/>
              </a:ext>
            </a:extLst>
          </p:cNvPr>
          <p:cNvSpPr txBox="1"/>
          <p:nvPr/>
        </p:nvSpPr>
        <p:spPr>
          <a:xfrm>
            <a:off x="6704749" y="3579158"/>
            <a:ext cx="2231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this a good approximation?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F6C51-70FC-408A-BD0C-44F25EC7E5C2}"/>
              </a:ext>
            </a:extLst>
          </p:cNvPr>
          <p:cNvSpPr txBox="1"/>
          <p:nvPr/>
        </p:nvSpPr>
        <p:spPr>
          <a:xfrm>
            <a:off x="6762861" y="4499514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83567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04800" y="1066800"/>
            <a:ext cx="49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Approximation = curve fitting using a finite data 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" y="1600200"/>
            <a:ext cx="14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interpolation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extrapolation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38400" y="18884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generalization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676400" y="1828800"/>
            <a:ext cx="762000" cy="125744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1676400" y="2237420"/>
            <a:ext cx="762000" cy="142016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32"/>
          <p:cNvSpPr>
            <a:spLocks noChangeShapeType="1"/>
          </p:cNvSpPr>
          <p:nvPr/>
        </p:nvSpPr>
        <p:spPr bwMode="auto">
          <a:xfrm flipH="1">
            <a:off x="825910" y="3052916"/>
            <a:ext cx="0" cy="2971800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40710" y="571991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x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521110" y="5719916"/>
            <a:ext cx="5029200" cy="0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20082" y="29901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97" name="Object 96"/>
          <p:cNvGraphicFramePr>
            <a:graphicFrameLocks noChangeAspect="1"/>
          </p:cNvGraphicFramePr>
          <p:nvPr/>
        </p:nvGraphicFramePr>
        <p:xfrm>
          <a:off x="140110" y="4272116"/>
          <a:ext cx="52136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226" name="Equation" r:id="rId4" imgW="330120" imgH="241200" progId="Equation.3">
                  <p:embed/>
                </p:oleObj>
              </mc:Choice>
              <mc:Fallback>
                <p:oleObj name="Equation" r:id="rId4" imgW="330120" imgH="241200" progId="Equation.3">
                  <p:embed/>
                  <p:pic>
                    <p:nvPicPr>
                      <p:cNvPr id="97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10" y="4272116"/>
                        <a:ext cx="52136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40110" y="3967316"/>
          <a:ext cx="5207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227" name="Equation" r:id="rId6" imgW="330120" imgH="215640" progId="Equation.3">
                  <p:embed/>
                </p:oleObj>
              </mc:Choice>
              <mc:Fallback>
                <p:oleObj name="Equation" r:id="rId6" imgW="330120" imgH="215640" progId="Equation.3">
                  <p:embed/>
                  <p:pic>
                    <p:nvPicPr>
                      <p:cNvPr id="30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10" y="3967316"/>
                        <a:ext cx="5207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6629400" y="2667000"/>
            <a:ext cx="22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available (sample)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points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471270-EA9D-4B27-84DC-EDAD79E203CB}"/>
              </a:ext>
            </a:extLst>
          </p:cNvPr>
          <p:cNvSpPr txBox="1"/>
          <p:nvPr/>
        </p:nvSpPr>
        <p:spPr>
          <a:xfrm>
            <a:off x="5014672" y="350115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E47502-3635-467E-A048-6DDC4CEE2049}"/>
              </a:ext>
            </a:extLst>
          </p:cNvPr>
          <p:cNvSpPr txBox="1"/>
          <p:nvPr/>
        </p:nvSpPr>
        <p:spPr>
          <a:xfrm>
            <a:off x="3684036" y="41946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A01140-3C71-4FAF-B413-FAD3575B0A35}"/>
              </a:ext>
            </a:extLst>
          </p:cNvPr>
          <p:cNvSpPr txBox="1"/>
          <p:nvPr/>
        </p:nvSpPr>
        <p:spPr>
          <a:xfrm>
            <a:off x="4396311" y="38141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63673-ACF9-4C9E-98C4-176702765D3F}"/>
              </a:ext>
            </a:extLst>
          </p:cNvPr>
          <p:cNvSpPr txBox="1"/>
          <p:nvPr/>
        </p:nvSpPr>
        <p:spPr>
          <a:xfrm>
            <a:off x="3131110" y="430862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338461-49FA-4A7E-8556-E6541262331B}"/>
              </a:ext>
            </a:extLst>
          </p:cNvPr>
          <p:cNvSpPr txBox="1"/>
          <p:nvPr/>
        </p:nvSpPr>
        <p:spPr>
          <a:xfrm>
            <a:off x="2618721" y="41518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474C21-A7BE-4659-B24C-1078DFB59AB3}"/>
              </a:ext>
            </a:extLst>
          </p:cNvPr>
          <p:cNvSpPr txBox="1"/>
          <p:nvPr/>
        </p:nvSpPr>
        <p:spPr>
          <a:xfrm>
            <a:off x="1875962" y="44431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43336-A9F6-4D8D-8023-040EB8C954F1}"/>
              </a:ext>
            </a:extLst>
          </p:cNvPr>
          <p:cNvSpPr txBox="1"/>
          <p:nvPr/>
        </p:nvSpPr>
        <p:spPr>
          <a:xfrm>
            <a:off x="1616380" y="48496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F472A9-E6F3-4B37-BDFF-7A034DC562EB}"/>
              </a:ext>
            </a:extLst>
          </p:cNvPr>
          <p:cNvSpPr txBox="1"/>
          <p:nvPr/>
        </p:nvSpPr>
        <p:spPr>
          <a:xfrm>
            <a:off x="1179191" y="5031800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B8C367-3771-4EE3-B98E-E9C68B087519}"/>
              </a:ext>
            </a:extLst>
          </p:cNvPr>
          <p:cNvSpPr txBox="1"/>
          <p:nvPr/>
        </p:nvSpPr>
        <p:spPr>
          <a:xfrm>
            <a:off x="825910" y="536100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647173-9ABA-497F-99D3-B4D9CC7C4DE4}"/>
              </a:ext>
            </a:extLst>
          </p:cNvPr>
          <p:cNvSpPr txBox="1"/>
          <p:nvPr/>
        </p:nvSpPr>
        <p:spPr>
          <a:xfrm>
            <a:off x="4649464" y="359753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362A1-4E6A-4D84-B32F-C53222B79FD5}"/>
              </a:ext>
            </a:extLst>
          </p:cNvPr>
          <p:cNvSpPr txBox="1"/>
          <p:nvPr/>
        </p:nvSpPr>
        <p:spPr>
          <a:xfrm>
            <a:off x="6704749" y="3579158"/>
            <a:ext cx="2231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about this one?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F6C51-70FC-408A-BD0C-44F25EC7E5C2}"/>
              </a:ext>
            </a:extLst>
          </p:cNvPr>
          <p:cNvSpPr txBox="1"/>
          <p:nvPr/>
        </p:nvSpPr>
        <p:spPr>
          <a:xfrm>
            <a:off x="6762861" y="4499514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Better?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56BA32-1AC9-4645-82C7-BC10184A053C}"/>
              </a:ext>
            </a:extLst>
          </p:cNvPr>
          <p:cNvCxnSpPr/>
          <p:nvPr/>
        </p:nvCxnSpPr>
        <p:spPr>
          <a:xfrm flipV="1">
            <a:off x="825910" y="2990165"/>
            <a:ext cx="5041490" cy="2729751"/>
          </a:xfrm>
          <a:prstGeom prst="line">
            <a:avLst/>
          </a:prstGeom>
          <a:ln w="28575">
            <a:solidFill>
              <a:srgbClr val="CC00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04800" y="1066800"/>
            <a:ext cx="49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Approximation = curve fitting using a finite data 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" y="1600200"/>
            <a:ext cx="14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interpolation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extrapolation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38400" y="18884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generalization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676400" y="1828800"/>
            <a:ext cx="762000" cy="125744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1676400" y="2237420"/>
            <a:ext cx="762000" cy="142016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32"/>
          <p:cNvSpPr>
            <a:spLocks noChangeShapeType="1"/>
          </p:cNvSpPr>
          <p:nvPr/>
        </p:nvSpPr>
        <p:spPr bwMode="auto">
          <a:xfrm flipH="1">
            <a:off x="825910" y="3052916"/>
            <a:ext cx="0" cy="2971800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40710" y="571991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x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521110" y="5719916"/>
            <a:ext cx="5029200" cy="0"/>
          </a:xfrm>
          <a:prstGeom prst="line">
            <a:avLst/>
          </a:prstGeom>
          <a:ln w="254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20082" y="29901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97" name="Object 96"/>
          <p:cNvGraphicFramePr>
            <a:graphicFrameLocks noChangeAspect="1"/>
          </p:cNvGraphicFramePr>
          <p:nvPr/>
        </p:nvGraphicFramePr>
        <p:xfrm>
          <a:off x="140110" y="4272116"/>
          <a:ext cx="52136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250" name="Equation" r:id="rId4" imgW="330120" imgH="241200" progId="Equation.3">
                  <p:embed/>
                </p:oleObj>
              </mc:Choice>
              <mc:Fallback>
                <p:oleObj name="Equation" r:id="rId4" imgW="330120" imgH="241200" progId="Equation.3">
                  <p:embed/>
                  <p:pic>
                    <p:nvPicPr>
                      <p:cNvPr id="97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10" y="4272116"/>
                        <a:ext cx="52136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40110" y="3967316"/>
          <a:ext cx="5207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251" name="Equation" r:id="rId6" imgW="330120" imgH="215640" progId="Equation.3">
                  <p:embed/>
                </p:oleObj>
              </mc:Choice>
              <mc:Fallback>
                <p:oleObj name="Equation" r:id="rId6" imgW="330120" imgH="215640" progId="Equation.3">
                  <p:embed/>
                  <p:pic>
                    <p:nvPicPr>
                      <p:cNvPr id="30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10" y="3967316"/>
                        <a:ext cx="5207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6629400" y="2667000"/>
            <a:ext cx="22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available (sample)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points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471270-EA9D-4B27-84DC-EDAD79E203CB}"/>
              </a:ext>
            </a:extLst>
          </p:cNvPr>
          <p:cNvSpPr txBox="1"/>
          <p:nvPr/>
        </p:nvSpPr>
        <p:spPr>
          <a:xfrm>
            <a:off x="5014672" y="350115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E47502-3635-467E-A048-6DDC4CEE2049}"/>
              </a:ext>
            </a:extLst>
          </p:cNvPr>
          <p:cNvSpPr txBox="1"/>
          <p:nvPr/>
        </p:nvSpPr>
        <p:spPr>
          <a:xfrm>
            <a:off x="3684036" y="41946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A01140-3C71-4FAF-B413-FAD3575B0A35}"/>
              </a:ext>
            </a:extLst>
          </p:cNvPr>
          <p:cNvSpPr txBox="1"/>
          <p:nvPr/>
        </p:nvSpPr>
        <p:spPr>
          <a:xfrm>
            <a:off x="4396311" y="38141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63673-ACF9-4C9E-98C4-176702765D3F}"/>
              </a:ext>
            </a:extLst>
          </p:cNvPr>
          <p:cNvSpPr txBox="1"/>
          <p:nvPr/>
        </p:nvSpPr>
        <p:spPr>
          <a:xfrm>
            <a:off x="3131110" y="430862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338461-49FA-4A7E-8556-E6541262331B}"/>
              </a:ext>
            </a:extLst>
          </p:cNvPr>
          <p:cNvSpPr txBox="1"/>
          <p:nvPr/>
        </p:nvSpPr>
        <p:spPr>
          <a:xfrm>
            <a:off x="2618721" y="41518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474C21-A7BE-4659-B24C-1078DFB59AB3}"/>
              </a:ext>
            </a:extLst>
          </p:cNvPr>
          <p:cNvSpPr txBox="1"/>
          <p:nvPr/>
        </p:nvSpPr>
        <p:spPr>
          <a:xfrm>
            <a:off x="1875962" y="44431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43336-A9F6-4D8D-8023-040EB8C954F1}"/>
              </a:ext>
            </a:extLst>
          </p:cNvPr>
          <p:cNvSpPr txBox="1"/>
          <p:nvPr/>
        </p:nvSpPr>
        <p:spPr>
          <a:xfrm>
            <a:off x="1616380" y="48496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F472A9-E6F3-4B37-BDFF-7A034DC562EB}"/>
              </a:ext>
            </a:extLst>
          </p:cNvPr>
          <p:cNvSpPr txBox="1"/>
          <p:nvPr/>
        </p:nvSpPr>
        <p:spPr>
          <a:xfrm>
            <a:off x="1179191" y="5031800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B8C367-3771-4EE3-B98E-E9C68B087519}"/>
              </a:ext>
            </a:extLst>
          </p:cNvPr>
          <p:cNvSpPr txBox="1"/>
          <p:nvPr/>
        </p:nvSpPr>
        <p:spPr>
          <a:xfrm>
            <a:off x="825910" y="536100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647173-9ABA-497F-99D3-B4D9CC7C4DE4}"/>
              </a:ext>
            </a:extLst>
          </p:cNvPr>
          <p:cNvSpPr txBox="1"/>
          <p:nvPr/>
        </p:nvSpPr>
        <p:spPr>
          <a:xfrm>
            <a:off x="4649464" y="359753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362A1-4E6A-4D84-B32F-C53222B79FD5}"/>
              </a:ext>
            </a:extLst>
          </p:cNvPr>
          <p:cNvSpPr txBox="1"/>
          <p:nvPr/>
        </p:nvSpPr>
        <p:spPr>
          <a:xfrm>
            <a:off x="6704749" y="3579158"/>
            <a:ext cx="2231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this one?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F6C51-70FC-408A-BD0C-44F25EC7E5C2}"/>
              </a:ext>
            </a:extLst>
          </p:cNvPr>
          <p:cNvSpPr txBox="1"/>
          <p:nvPr/>
        </p:nvSpPr>
        <p:spPr>
          <a:xfrm>
            <a:off x="6673965" y="4108574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Probably the best!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F53CD84-8F16-459D-82DB-FC499C60EF5F}"/>
              </a:ext>
            </a:extLst>
          </p:cNvPr>
          <p:cNvSpPr/>
          <p:nvPr/>
        </p:nvSpPr>
        <p:spPr>
          <a:xfrm>
            <a:off x="722658" y="3072809"/>
            <a:ext cx="4848802" cy="2670223"/>
          </a:xfrm>
          <a:custGeom>
            <a:avLst/>
            <a:gdLst>
              <a:gd name="connsiteX0" fmla="*/ 96049 w 4848802"/>
              <a:gd name="connsiteY0" fmla="*/ 2615610 h 2670223"/>
              <a:gd name="connsiteX1" fmla="*/ 181109 w 4848802"/>
              <a:gd name="connsiteY1" fmla="*/ 2541182 h 2670223"/>
              <a:gd name="connsiteX2" fmla="*/ 1744095 w 4848802"/>
              <a:gd name="connsiteY2" fmla="*/ 1488558 h 2670223"/>
              <a:gd name="connsiteX3" fmla="*/ 3753649 w 4848802"/>
              <a:gd name="connsiteY3" fmla="*/ 1073889 h 2670223"/>
              <a:gd name="connsiteX4" fmla="*/ 4848802 w 4848802"/>
              <a:gd name="connsiteY4" fmla="*/ 0 h 267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8802" h="2670223">
                <a:moveTo>
                  <a:pt x="96049" y="2615610"/>
                </a:moveTo>
                <a:cubicBezTo>
                  <a:pt x="1242" y="2672317"/>
                  <a:pt x="-93565" y="2729024"/>
                  <a:pt x="181109" y="2541182"/>
                </a:cubicBezTo>
                <a:cubicBezTo>
                  <a:pt x="455783" y="2353340"/>
                  <a:pt x="1148672" y="1733107"/>
                  <a:pt x="1744095" y="1488558"/>
                </a:cubicBezTo>
                <a:cubicBezTo>
                  <a:pt x="2339518" y="1244009"/>
                  <a:pt x="3236198" y="1321982"/>
                  <a:pt x="3753649" y="1073889"/>
                </a:cubicBezTo>
                <a:cubicBezTo>
                  <a:pt x="4271100" y="825796"/>
                  <a:pt x="4559951" y="412898"/>
                  <a:pt x="4848802" y="0"/>
                </a:cubicBezTo>
              </a:path>
            </a:pathLst>
          </a:custGeom>
          <a:noFill/>
          <a:ln w="28575"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63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22D2CE-78CA-4B6F-94B9-A7D7F8B3A608}"/>
              </a:ext>
            </a:extLst>
          </p:cNvPr>
          <p:cNvSpPr txBox="1"/>
          <p:nvPr/>
        </p:nvSpPr>
        <p:spPr>
          <a:xfrm>
            <a:off x="2219881" y="762000"/>
            <a:ext cx="4704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 Problem with Approximation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BFE6B-1C77-4471-BC44-7D29742CD64E}"/>
              </a:ext>
            </a:extLst>
          </p:cNvPr>
          <p:cNvSpPr txBox="1"/>
          <p:nvPr/>
        </p:nvSpPr>
        <p:spPr>
          <a:xfrm>
            <a:off x="685800" y="1295400"/>
            <a:ext cx="63661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finite number of points are given in real space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 An infinite number of functions are compatible with it.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How should we choose the best?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6A9F6-2B99-4607-86FA-1CF83440A662}"/>
              </a:ext>
            </a:extLst>
          </p:cNvPr>
          <p:cNvSpPr txBox="1"/>
          <p:nvPr/>
        </p:nvSpPr>
        <p:spPr>
          <a:xfrm>
            <a:off x="533400" y="2895600"/>
            <a:ext cx="8220712" cy="400110"/>
          </a:xfrm>
          <a:prstGeom prst="rect">
            <a:avLst/>
          </a:prstGeom>
          <a:noFill/>
          <a:ln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 to ask: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Which function is most likely to be correct for unknown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EC1CC-AF7C-4429-BA96-05BA33033F72}"/>
              </a:ext>
            </a:extLst>
          </p:cNvPr>
          <p:cNvSpPr txBox="1"/>
          <p:nvPr/>
        </p:nvSpPr>
        <p:spPr>
          <a:xfrm>
            <a:off x="547577" y="3572471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Answer: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80ECD-EC2C-474D-B3D5-AE499CCAD9D6}"/>
              </a:ext>
            </a:extLst>
          </p:cNvPr>
          <p:cNvSpPr txBox="1"/>
          <p:nvPr/>
        </p:nvSpPr>
        <p:spPr>
          <a:xfrm>
            <a:off x="631370" y="3972581"/>
            <a:ext cx="788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“One should not increase, beyond what is necessary, the number of entities required to explain anything”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William of Ockham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 Occam’s Razor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AA6D7-2302-4355-8D71-31C71D177636}"/>
              </a:ext>
            </a:extLst>
          </p:cNvPr>
          <p:cNvSpPr txBox="1"/>
          <p:nvPr/>
        </p:nvSpPr>
        <p:spPr>
          <a:xfrm>
            <a:off x="664027" y="4854714"/>
            <a:ext cx="788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“Everything should be made as simple as possible, but no simpler ”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/>
              </a:rPr>
              <a:t>Attributed to Albert Einstein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E94A7-DF34-411F-B69F-B2059DF31F47}"/>
              </a:ext>
            </a:extLst>
          </p:cNvPr>
          <p:cNvSpPr txBox="1"/>
          <p:nvPr/>
        </p:nvSpPr>
        <p:spPr>
          <a:xfrm>
            <a:off x="1219200" y="5895945"/>
            <a:ext cx="5606022" cy="400110"/>
          </a:xfrm>
          <a:prstGeom prst="rect">
            <a:avLst/>
          </a:prstGeom>
          <a:solidFill>
            <a:srgbClr val="00FFFF"/>
          </a:solidFill>
          <a:ln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simplest adequate model is likelier to be correct.</a:t>
            </a:r>
          </a:p>
        </p:txBody>
      </p:sp>
    </p:spTree>
    <p:extLst>
      <p:ext uri="{BB962C8B-B14F-4D97-AF65-F5344CB8AC3E}">
        <p14:creationId xmlns:p14="http://schemas.microsoft.com/office/powerpoint/2010/main" val="14620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9600" y="5791200"/>
            <a:ext cx="8077200" cy="609600"/>
          </a:xfrm>
          <a:prstGeom prst="rect">
            <a:avLst/>
          </a:prstGeom>
          <a:solidFill>
            <a:schemeClr val="bg1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1143000" y="762000"/>
            <a:ext cx="64829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Why are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feedforward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networks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approximators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5800" y="1371600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Consider a 1 hidden-layer net with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inputs and one output.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network can be written as: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1143000" y="2209800"/>
          <a:ext cx="299987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303" name="Equation" r:id="rId4" imgW="1726920" imgH="482400" progId="Equation.3">
                  <p:embed/>
                </p:oleObj>
              </mc:Choice>
              <mc:Fallback>
                <p:oleObj name="Equation" r:id="rId4" imgW="1726920" imgH="482400" progId="Equation.3">
                  <p:embed/>
                  <p:pic>
                    <p:nvPicPr>
                      <p:cNvPr id="38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2999874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191000" y="243840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where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is the only output neuron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8600" y="342900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Assume                            (linear output)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4419600" y="3276600"/>
          <a:ext cx="275249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304" name="Equation" r:id="rId6" imgW="1650960" imgH="457200" progId="Equation.3">
                  <p:embed/>
                </p:oleObj>
              </mc:Choice>
              <mc:Fallback>
                <p:oleObj name="Equation" r:id="rId6" imgW="1650960" imgH="457200" progId="Equation.3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76600"/>
                        <a:ext cx="275249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219200" y="3429000"/>
          <a:ext cx="990600" cy="39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305" name="Equation" r:id="rId8" imgW="571320" imgH="228600" progId="Equation.3">
                  <p:embed/>
                </p:oleObj>
              </mc:Choice>
              <mc:Fallback>
                <p:oleObj name="Equation" r:id="rId8" imgW="571320" imgH="228600" progId="Equation.3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990600" cy="395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62000" y="4876800"/>
            <a:ext cx="770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i.e. a weighted sum of several nonlinear functions,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defined over the input space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38400" y="4191000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Thus             serve as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basis functions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048000" y="4191000"/>
          <a:ext cx="6175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306" name="Equation" r:id="rId10" imgW="355320" imgH="241200" progId="Equation.3">
                  <p:embed/>
                </p:oleObj>
              </mc:Choice>
              <mc:Fallback>
                <p:oleObj name="Equation" r:id="rId10" imgW="355320" imgH="241200" progId="Equation.3">
                  <p:embed/>
                  <p:pic>
                    <p:nvPicPr>
                      <p:cNvPr id="31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91000"/>
                        <a:ext cx="617537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85800" y="586740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Recall the sinusoidal basis</a:t>
            </a: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3276600" y="5867400"/>
          <a:ext cx="53735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307" name="Equation" r:id="rId12" imgW="3454200" imgH="342720" progId="Equation.3">
                  <p:embed/>
                </p:oleObj>
              </mc:Choice>
              <mc:Fallback>
                <p:oleObj name="Equation" r:id="rId12" imgW="3454200" imgH="342720" progId="Equation.3">
                  <p:embed/>
                  <p:pic>
                    <p:nvPicPr>
                      <p:cNvPr id="49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867400"/>
                        <a:ext cx="53735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1613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333399"/>
      </a:dk1>
      <a:lt1>
        <a:srgbClr val="FFFF66"/>
      </a:lt1>
      <a:dk2>
        <a:srgbClr val="000099"/>
      </a:dk2>
      <a:lt2>
        <a:srgbClr val="99FF33"/>
      </a:lt2>
      <a:accent1>
        <a:srgbClr val="00CC99"/>
      </a:accent1>
      <a:accent2>
        <a:srgbClr val="FF33CC"/>
      </a:accent2>
      <a:accent3>
        <a:srgbClr val="AAAACA"/>
      </a:accent3>
      <a:accent4>
        <a:srgbClr val="DADA56"/>
      </a:accent4>
      <a:accent5>
        <a:srgbClr val="AAE2CA"/>
      </a:accent5>
      <a:accent6>
        <a:srgbClr val="E72DB9"/>
      </a:accent6>
      <a:hlink>
        <a:srgbClr val="CCCCFF"/>
      </a:hlink>
      <a:folHlink>
        <a:srgbClr val="B2B2B2"/>
      </a:folHlink>
    </a:clrScheme>
    <a:fontScheme name="Presentation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sm" len="sm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8">
        <a:dk1>
          <a:srgbClr val="FFFF66"/>
        </a:dk1>
        <a:lt1>
          <a:srgbClr val="FFFFFF"/>
        </a:lt1>
        <a:dk2>
          <a:srgbClr val="99FF33"/>
        </a:dk2>
        <a:lt2>
          <a:srgbClr val="333399"/>
        </a:lt2>
        <a:accent1>
          <a:srgbClr val="00CC99"/>
        </a:accent1>
        <a:accent2>
          <a:srgbClr val="FF33CC"/>
        </a:accent2>
        <a:accent3>
          <a:srgbClr val="FFFFFF"/>
        </a:accent3>
        <a:accent4>
          <a:srgbClr val="DADA56"/>
        </a:accent4>
        <a:accent5>
          <a:srgbClr val="AAE2CA"/>
        </a:accent5>
        <a:accent6>
          <a:srgbClr val="E7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5">
              <a:lumMod val="50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26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42125</TotalTime>
  <Words>884</Words>
  <Application>Microsoft Office PowerPoint</Application>
  <PresentationFormat>On-screen Show (4:3)</PresentationFormat>
  <Paragraphs>247</Paragraphs>
  <Slides>21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宋体</vt:lpstr>
      <vt:lpstr>Arial</vt:lpstr>
      <vt:lpstr>Arial Narrow</vt:lpstr>
      <vt:lpstr>Calibri</vt:lpstr>
      <vt:lpstr>Symbol</vt:lpstr>
      <vt:lpstr>Times New Roman</vt:lpstr>
      <vt:lpstr>Verdana</vt:lpstr>
      <vt:lpstr>Presentation1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Modeling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Biomorphic Systems</dc:title>
  <dc:creator>Ali Minai</dc:creator>
  <cp:lastModifiedBy>Ali Minai</cp:lastModifiedBy>
  <cp:revision>458</cp:revision>
  <dcterms:created xsi:type="dcterms:W3CDTF">2001-12-20T03:37:59Z</dcterms:created>
  <dcterms:modified xsi:type="dcterms:W3CDTF">2022-10-25T19:17:29Z</dcterms:modified>
</cp:coreProperties>
</file>