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306" r:id="rId5"/>
    <p:sldId id="307" r:id="rId6"/>
    <p:sldId id="266" r:id="rId7"/>
    <p:sldId id="269" r:id="rId8"/>
    <p:sldId id="267" r:id="rId9"/>
    <p:sldId id="297" r:id="rId10"/>
    <p:sldId id="301" r:id="rId11"/>
    <p:sldId id="294" r:id="rId12"/>
    <p:sldId id="293" r:id="rId13"/>
    <p:sldId id="298" r:id="rId14"/>
    <p:sldId id="268" r:id="rId15"/>
    <p:sldId id="295" r:id="rId16"/>
    <p:sldId id="270" r:id="rId17"/>
    <p:sldId id="271" r:id="rId18"/>
    <p:sldId id="296" r:id="rId19"/>
    <p:sldId id="273" r:id="rId20"/>
    <p:sldId id="275" r:id="rId21"/>
    <p:sldId id="304" r:id="rId22"/>
    <p:sldId id="299" r:id="rId23"/>
    <p:sldId id="280" r:id="rId24"/>
    <p:sldId id="303" r:id="rId25"/>
    <p:sldId id="276" r:id="rId26"/>
    <p:sldId id="279" r:id="rId27"/>
    <p:sldId id="278" r:id="rId28"/>
    <p:sldId id="277" r:id="rId29"/>
    <p:sldId id="281" r:id="rId30"/>
    <p:sldId id="282" r:id="rId31"/>
    <p:sldId id="284" r:id="rId32"/>
    <p:sldId id="283" r:id="rId33"/>
    <p:sldId id="285" r:id="rId34"/>
    <p:sldId id="272" r:id="rId35"/>
    <p:sldId id="287" r:id="rId36"/>
    <p:sldId id="286" r:id="rId37"/>
    <p:sldId id="291" r:id="rId38"/>
    <p:sldId id="290" r:id="rId39"/>
    <p:sldId id="274" r:id="rId40"/>
    <p:sldId id="288" r:id="rId41"/>
    <p:sldId id="292" r:id="rId42"/>
    <p:sldId id="300" r:id="rId43"/>
    <p:sldId id="305" r:id="rId44"/>
    <p:sldId id="262" r:id="rId45"/>
    <p:sldId id="302" r:id="rId46"/>
    <p:sldId id="260" r:id="rId47"/>
    <p:sldId id="308" r:id="rId48"/>
    <p:sldId id="263" r:id="rId49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333F5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275" autoAdjust="0"/>
  </p:normalViewPr>
  <p:slideViewPr>
    <p:cSldViewPr snapToGrid="0" snapToObjects="1">
      <p:cViewPr varScale="1">
        <p:scale>
          <a:sx n="45" d="100"/>
          <a:sy n="45" d="100"/>
        </p:scale>
        <p:origin x="130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38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whole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4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Now.. While our model says it’s 95% accurate… that’s only based on test data that the model was trained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Now.. While our model says it’s 95% accurate… that’s only based on test data that the model was trained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copy till row 27 for 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9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Now.. While our model says it’s 95% accurate… that’s only based on test data that the model was trained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Now.. While our model says it’s 95% accurate… that’s only based on test data that the model was trained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Basics of making 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small subsection of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ML is a huge subject—there’s more model types than I can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you to understand the basics of ML and focus on one application  --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7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Now.. While our model says it’s 95% accurate… that’s only based on test data that the model was trained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problems with using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0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9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6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1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1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2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8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9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8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0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7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1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6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3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2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8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6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9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0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2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8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9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33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3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whole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51.png"/><Relationship Id="rId18" Type="http://schemas.openxmlformats.org/officeDocument/2006/relationships/image" Target="../media/image47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44.png"/><Relationship Id="rId10" Type="http://schemas.openxmlformats.org/officeDocument/2006/relationships/image" Target="../media/image41.svg"/><Relationship Id="rId4" Type="http://schemas.openxmlformats.org/officeDocument/2006/relationships/image" Target="../media/image9.svg"/><Relationship Id="rId9" Type="http://schemas.openxmlformats.org/officeDocument/2006/relationships/image" Target="../media/image40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0" Type="http://schemas.openxmlformats.org/officeDocument/2006/relationships/image" Target="../media/image49.svg"/><Relationship Id="rId4" Type="http://schemas.openxmlformats.org/officeDocument/2006/relationships/image" Target="../media/image9.svg"/><Relationship Id="rId9" Type="http://schemas.openxmlformats.org/officeDocument/2006/relationships/image" Target="../media/image48.png"/><Relationship Id="rId1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9.sv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7.png"/><Relationship Id="rId18" Type="http://schemas.openxmlformats.org/officeDocument/2006/relationships/image" Target="../media/image61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36.sv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5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7.png"/><Relationship Id="rId10" Type="http://schemas.openxmlformats.org/officeDocument/2006/relationships/image" Target="../media/image65.png"/><Relationship Id="rId4" Type="http://schemas.openxmlformats.org/officeDocument/2006/relationships/image" Target="../media/image9.svg"/><Relationship Id="rId9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6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68.png"/><Relationship Id="rId5" Type="http://schemas.openxmlformats.org/officeDocument/2006/relationships/image" Target="../media/image22.png"/><Relationship Id="rId10" Type="http://schemas.openxmlformats.org/officeDocument/2006/relationships/image" Target="../media/image67.svg"/><Relationship Id="rId4" Type="http://schemas.openxmlformats.org/officeDocument/2006/relationships/image" Target="../media/image9.svg"/><Relationship Id="rId9" Type="http://schemas.openxmlformats.org/officeDocument/2006/relationships/image" Target="../media/image66.png"/><Relationship Id="rId14" Type="http://schemas.openxmlformats.org/officeDocument/2006/relationships/image" Target="../media/image7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69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68.png"/><Relationship Id="rId5" Type="http://schemas.openxmlformats.org/officeDocument/2006/relationships/image" Target="../media/image22.png"/><Relationship Id="rId10" Type="http://schemas.openxmlformats.org/officeDocument/2006/relationships/image" Target="../media/image67.svg"/><Relationship Id="rId4" Type="http://schemas.openxmlformats.org/officeDocument/2006/relationships/image" Target="../media/image9.svg"/><Relationship Id="rId9" Type="http://schemas.openxmlformats.org/officeDocument/2006/relationships/image" Target="../media/image66.png"/><Relationship Id="rId14" Type="http://schemas.openxmlformats.org/officeDocument/2006/relationships/image" Target="../media/image7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7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4.png"/><Relationship Id="rId5" Type="http://schemas.openxmlformats.org/officeDocument/2006/relationships/image" Target="../media/image22.png"/><Relationship Id="rId10" Type="http://schemas.openxmlformats.org/officeDocument/2006/relationships/image" Target="../media/image73.png"/><Relationship Id="rId4" Type="http://schemas.openxmlformats.org/officeDocument/2006/relationships/image" Target="../media/image9.svg"/><Relationship Id="rId9" Type="http://schemas.openxmlformats.org/officeDocument/2006/relationships/image" Target="../media/image7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4.png"/><Relationship Id="rId5" Type="http://schemas.openxmlformats.org/officeDocument/2006/relationships/image" Target="../media/image22.png"/><Relationship Id="rId10" Type="http://schemas.openxmlformats.org/officeDocument/2006/relationships/image" Target="../media/image73.png"/><Relationship Id="rId4" Type="http://schemas.openxmlformats.org/officeDocument/2006/relationships/image" Target="../media/image9.svg"/><Relationship Id="rId9" Type="http://schemas.openxmlformats.org/officeDocument/2006/relationships/image" Target="../media/image7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4.png"/><Relationship Id="rId5" Type="http://schemas.openxmlformats.org/officeDocument/2006/relationships/image" Target="../media/image22.png"/><Relationship Id="rId10" Type="http://schemas.openxmlformats.org/officeDocument/2006/relationships/image" Target="../media/image73.png"/><Relationship Id="rId4" Type="http://schemas.openxmlformats.org/officeDocument/2006/relationships/image" Target="../media/image9.svg"/><Relationship Id="rId9" Type="http://schemas.openxmlformats.org/officeDocument/2006/relationships/image" Target="../media/image7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690.png"/><Relationship Id="rId5" Type="http://schemas.openxmlformats.org/officeDocument/2006/relationships/image" Target="../media/image22.png"/><Relationship Id="rId10" Type="http://schemas.microsoft.com/office/2007/relationships/hdphoto" Target="../media/hdphoto1.wdp"/><Relationship Id="rId4" Type="http://schemas.openxmlformats.org/officeDocument/2006/relationships/image" Target="../media/image9.svg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73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9.png"/><Relationship Id="rId5" Type="http://schemas.openxmlformats.org/officeDocument/2006/relationships/image" Target="../media/image22.png"/><Relationship Id="rId10" Type="http://schemas.openxmlformats.org/officeDocument/2006/relationships/image" Target="../media/image78.png"/><Relationship Id="rId4" Type="http://schemas.openxmlformats.org/officeDocument/2006/relationships/image" Target="../media/image9.sv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78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7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9.png"/><Relationship Id="rId5" Type="http://schemas.openxmlformats.org/officeDocument/2006/relationships/image" Target="../media/image22.png"/><Relationship Id="rId15" Type="http://schemas.openxmlformats.org/officeDocument/2006/relationships/image" Target="../media/image800.png"/><Relationship Id="rId10" Type="http://schemas.openxmlformats.org/officeDocument/2006/relationships/image" Target="../media/image760.png"/><Relationship Id="rId4" Type="http://schemas.openxmlformats.org/officeDocument/2006/relationships/image" Target="../media/image9.svg"/><Relationship Id="rId9" Type="http://schemas.openxmlformats.org/officeDocument/2006/relationships/image" Target="../media/image750.png"/><Relationship Id="rId14" Type="http://schemas.openxmlformats.org/officeDocument/2006/relationships/image" Target="../media/image7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78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77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8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79.png"/><Relationship Id="rId5" Type="http://schemas.openxmlformats.org/officeDocument/2006/relationships/image" Target="../media/image22.png"/><Relationship Id="rId15" Type="http://schemas.openxmlformats.org/officeDocument/2006/relationships/image" Target="../media/image800.png"/><Relationship Id="rId10" Type="http://schemas.openxmlformats.org/officeDocument/2006/relationships/image" Target="../media/image760.png"/><Relationship Id="rId4" Type="http://schemas.openxmlformats.org/officeDocument/2006/relationships/image" Target="../media/image9.svg"/><Relationship Id="rId9" Type="http://schemas.openxmlformats.org/officeDocument/2006/relationships/image" Target="../media/image750.png"/><Relationship Id="rId14" Type="http://schemas.openxmlformats.org/officeDocument/2006/relationships/image" Target="../media/image7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8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85.png"/><Relationship Id="rId5" Type="http://schemas.openxmlformats.org/officeDocument/2006/relationships/image" Target="../media/image22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.svg"/><Relationship Id="rId9" Type="http://schemas.openxmlformats.org/officeDocument/2006/relationships/image" Target="../media/image80.png"/><Relationship Id="rId1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64.png"/><Relationship Id="rId5" Type="http://schemas.openxmlformats.org/officeDocument/2006/relationships/image" Target="../media/image22.png"/><Relationship Id="rId10" Type="http://schemas.openxmlformats.org/officeDocument/2006/relationships/image" Target="../media/image75.png"/><Relationship Id="rId4" Type="http://schemas.openxmlformats.org/officeDocument/2006/relationships/image" Target="../media/image9.svg"/><Relationship Id="rId9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84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82.png"/><Relationship Id="rId5" Type="http://schemas.openxmlformats.org/officeDocument/2006/relationships/image" Target="../media/image22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84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82.png"/><Relationship Id="rId5" Type="http://schemas.openxmlformats.org/officeDocument/2006/relationships/image" Target="../media/image22.png"/><Relationship Id="rId15" Type="http://schemas.openxmlformats.org/officeDocument/2006/relationships/image" Target="../media/image91.sv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84.svg"/><Relationship Id="rId18" Type="http://schemas.openxmlformats.org/officeDocument/2006/relationships/image" Target="../media/image92.png"/><Relationship Id="rId26" Type="http://schemas.openxmlformats.org/officeDocument/2006/relationships/image" Target="../media/image60.png"/><Relationship Id="rId3" Type="http://schemas.openxmlformats.org/officeDocument/2006/relationships/image" Target="../media/image8.png"/><Relationship Id="rId21" Type="http://schemas.openxmlformats.org/officeDocument/2006/relationships/image" Target="../media/image95.svg"/><Relationship Id="rId7" Type="http://schemas.openxmlformats.org/officeDocument/2006/relationships/image" Target="../media/image27.png"/><Relationship Id="rId12" Type="http://schemas.openxmlformats.org/officeDocument/2006/relationships/image" Target="../media/image83.png"/><Relationship Id="rId17" Type="http://schemas.openxmlformats.org/officeDocument/2006/relationships/image" Target="../media/image36.svg"/><Relationship Id="rId25" Type="http://schemas.openxmlformats.org/officeDocument/2006/relationships/image" Target="../media/image99.sv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5.png"/><Relationship Id="rId20" Type="http://schemas.openxmlformats.org/officeDocument/2006/relationships/image" Target="../media/image94.png"/><Relationship Id="rId29" Type="http://schemas.openxmlformats.org/officeDocument/2006/relationships/image" Target="../media/image10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82.png"/><Relationship Id="rId24" Type="http://schemas.openxmlformats.org/officeDocument/2006/relationships/image" Target="../media/image98.png"/><Relationship Id="rId5" Type="http://schemas.openxmlformats.org/officeDocument/2006/relationships/image" Target="../media/image22.png"/><Relationship Id="rId15" Type="http://schemas.openxmlformats.org/officeDocument/2006/relationships/image" Target="../media/image91.svg"/><Relationship Id="rId23" Type="http://schemas.openxmlformats.org/officeDocument/2006/relationships/image" Target="../media/image97.svg"/><Relationship Id="rId28" Type="http://schemas.openxmlformats.org/officeDocument/2006/relationships/image" Target="../media/image100.png"/><Relationship Id="rId10" Type="http://schemas.openxmlformats.org/officeDocument/2006/relationships/image" Target="../media/image30.svg"/><Relationship Id="rId19" Type="http://schemas.openxmlformats.org/officeDocument/2006/relationships/image" Target="../media/image93.svg"/><Relationship Id="rId31" Type="http://schemas.openxmlformats.org/officeDocument/2006/relationships/image" Target="../media/image103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90.png"/><Relationship Id="rId22" Type="http://schemas.openxmlformats.org/officeDocument/2006/relationships/image" Target="../media/image96.png"/><Relationship Id="rId27" Type="http://schemas.openxmlformats.org/officeDocument/2006/relationships/image" Target="../media/image61.svg"/><Relationship Id="rId30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svg"/><Relationship Id="rId18" Type="http://schemas.openxmlformats.org/officeDocument/2006/relationships/image" Target="../media/image92.png"/><Relationship Id="rId26" Type="http://schemas.openxmlformats.org/officeDocument/2006/relationships/image" Target="../media/image60.png"/><Relationship Id="rId3" Type="http://schemas.openxmlformats.org/officeDocument/2006/relationships/image" Target="../media/image8.png"/><Relationship Id="rId21" Type="http://schemas.openxmlformats.org/officeDocument/2006/relationships/image" Target="../media/image95.svg"/><Relationship Id="rId7" Type="http://schemas.openxmlformats.org/officeDocument/2006/relationships/image" Target="../media/image27.png"/><Relationship Id="rId12" Type="http://schemas.openxmlformats.org/officeDocument/2006/relationships/image" Target="../media/image83.png"/><Relationship Id="rId17" Type="http://schemas.openxmlformats.org/officeDocument/2006/relationships/image" Target="../media/image36.svg"/><Relationship Id="rId25" Type="http://schemas.openxmlformats.org/officeDocument/2006/relationships/image" Target="../media/image99.svg"/><Relationship Id="rId33" Type="http://schemas.openxmlformats.org/officeDocument/2006/relationships/image" Target="../media/image107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35.png"/><Relationship Id="rId20" Type="http://schemas.openxmlformats.org/officeDocument/2006/relationships/image" Target="../media/image94.png"/><Relationship Id="rId29" Type="http://schemas.openxmlformats.org/officeDocument/2006/relationships/image" Target="../media/image10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82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22.png"/><Relationship Id="rId15" Type="http://schemas.openxmlformats.org/officeDocument/2006/relationships/image" Target="../media/image91.svg"/><Relationship Id="rId23" Type="http://schemas.openxmlformats.org/officeDocument/2006/relationships/image" Target="../media/image97.svg"/><Relationship Id="rId28" Type="http://schemas.openxmlformats.org/officeDocument/2006/relationships/image" Target="../media/image100.png"/><Relationship Id="rId10" Type="http://schemas.openxmlformats.org/officeDocument/2006/relationships/image" Target="../media/image30.svg"/><Relationship Id="rId19" Type="http://schemas.openxmlformats.org/officeDocument/2006/relationships/image" Target="../media/image93.svg"/><Relationship Id="rId31" Type="http://schemas.openxmlformats.org/officeDocument/2006/relationships/image" Target="../media/image105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90.png"/><Relationship Id="rId22" Type="http://schemas.openxmlformats.org/officeDocument/2006/relationships/image" Target="../media/image96.png"/><Relationship Id="rId27" Type="http://schemas.openxmlformats.org/officeDocument/2006/relationships/image" Target="../media/image61.svg"/><Relationship Id="rId30" Type="http://schemas.openxmlformats.org/officeDocument/2006/relationships/image" Target="../media/image104.png"/><Relationship Id="rId8" Type="http://schemas.openxmlformats.org/officeDocument/2006/relationships/image" Target="../media/image2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svg"/><Relationship Id="rId5" Type="http://schemas.openxmlformats.org/officeDocument/2006/relationships/image" Target="../media/image6.png"/><Relationship Id="rId4" Type="http://schemas.openxmlformats.org/officeDocument/2006/relationships/image" Target="../media/image110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9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svg"/><Relationship Id="rId5" Type="http://schemas.openxmlformats.org/officeDocument/2006/relationships/image" Target="../media/image6.png"/><Relationship Id="rId4" Type="http://schemas.openxmlformats.org/officeDocument/2006/relationships/image" Target="../media/image1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svg"/><Relationship Id="rId11" Type="http://schemas.openxmlformats.org/officeDocument/2006/relationships/hyperlink" Target="https://www.youtube.com/watch?v=0QczhVg5HaI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youtube.com/watch?v=aircAruvnKk" TargetMode="External"/><Relationship Id="rId4" Type="http://schemas.openxmlformats.org/officeDocument/2006/relationships/image" Target="../media/image112.svg"/><Relationship Id="rId9" Type="http://schemas.openxmlformats.org/officeDocument/2006/relationships/hyperlink" Target="https://www.youtube.com/watch?v=3d6DsjIBzJ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5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9.svg"/><Relationship Id="rId9" Type="http://schemas.openxmlformats.org/officeDocument/2006/relationships/image" Target="../media/image29.pn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4432141" cy="5026754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C28055C-498C-FB15-6890-4F785D845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420" y="4111833"/>
            <a:ext cx="5492333" cy="5492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Past Performance CAN Be Indicative of the Future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99ED3-4D0A-E0EB-B219-962FF6252C06}"/>
              </a:ext>
            </a:extLst>
          </p:cNvPr>
          <p:cNvCxnSpPr>
            <a:cxnSpLocks/>
          </p:cNvCxnSpPr>
          <p:nvPr/>
        </p:nvCxnSpPr>
        <p:spPr>
          <a:xfrm flipV="1">
            <a:off x="2495550" y="4000500"/>
            <a:ext cx="0" cy="61531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E26BD-D754-D0F0-B586-CBBFBD70929C}"/>
              </a:ext>
            </a:extLst>
          </p:cNvPr>
          <p:cNvCxnSpPr>
            <a:cxnSpLocks/>
          </p:cNvCxnSpPr>
          <p:nvPr/>
        </p:nvCxnSpPr>
        <p:spPr>
          <a:xfrm>
            <a:off x="2133600" y="9810750"/>
            <a:ext cx="81724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1BBF27-2EEB-1E96-7CA8-5D965136CB9F}"/>
              </a:ext>
            </a:extLst>
          </p:cNvPr>
          <p:cNvSpPr/>
          <p:nvPr/>
        </p:nvSpPr>
        <p:spPr>
          <a:xfrm>
            <a:off x="3238500" y="6191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7FEAC6-8D47-CB47-F4E5-E52FEFA89B34}"/>
              </a:ext>
            </a:extLst>
          </p:cNvPr>
          <p:cNvSpPr/>
          <p:nvPr/>
        </p:nvSpPr>
        <p:spPr>
          <a:xfrm>
            <a:off x="3318276" y="664178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2EB455-7364-1EEA-0D61-9AB20C2B3D94}"/>
              </a:ext>
            </a:extLst>
          </p:cNvPr>
          <p:cNvSpPr/>
          <p:nvPr/>
        </p:nvSpPr>
        <p:spPr>
          <a:xfrm>
            <a:off x="3480276" y="6000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EFBD78-E69E-EC97-416C-EC3763063801}"/>
              </a:ext>
            </a:extLst>
          </p:cNvPr>
          <p:cNvSpPr/>
          <p:nvPr/>
        </p:nvSpPr>
        <p:spPr>
          <a:xfrm>
            <a:off x="3719630" y="6512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85B596-916B-1E92-0A5C-4529D0D99D28}"/>
              </a:ext>
            </a:extLst>
          </p:cNvPr>
          <p:cNvSpPr/>
          <p:nvPr/>
        </p:nvSpPr>
        <p:spPr>
          <a:xfrm>
            <a:off x="3980030" y="5946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91E1A2-ABB7-FDD7-402C-40A2E25F3BDF}"/>
              </a:ext>
            </a:extLst>
          </p:cNvPr>
          <p:cNvSpPr/>
          <p:nvPr/>
        </p:nvSpPr>
        <p:spPr>
          <a:xfrm>
            <a:off x="4573001" y="6108752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B4A353-A4E7-1ECD-BF3A-EC0752D0CA00}"/>
              </a:ext>
            </a:extLst>
          </p:cNvPr>
          <p:cNvSpPr/>
          <p:nvPr/>
        </p:nvSpPr>
        <p:spPr>
          <a:xfrm>
            <a:off x="4427902" y="6404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FA9CC1-9EB3-9CF9-00AB-C07860A78C6E}"/>
              </a:ext>
            </a:extLst>
          </p:cNvPr>
          <p:cNvSpPr/>
          <p:nvPr/>
        </p:nvSpPr>
        <p:spPr>
          <a:xfrm>
            <a:off x="4779401" y="561614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43FD5A-151B-977F-8E3E-CBA6DCF2F51E}"/>
              </a:ext>
            </a:extLst>
          </p:cNvPr>
          <p:cNvSpPr/>
          <p:nvPr/>
        </p:nvSpPr>
        <p:spPr>
          <a:xfrm>
            <a:off x="5087351" y="6083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2DF85B-A896-FD25-E11E-EE74AC19837C}"/>
              </a:ext>
            </a:extLst>
          </p:cNvPr>
          <p:cNvSpPr/>
          <p:nvPr/>
        </p:nvSpPr>
        <p:spPr>
          <a:xfrm>
            <a:off x="5372828" y="552089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F3F809-038B-90F0-2FBD-3AA0663D9BF7}"/>
              </a:ext>
            </a:extLst>
          </p:cNvPr>
          <p:cNvSpPr/>
          <p:nvPr/>
        </p:nvSpPr>
        <p:spPr>
          <a:xfrm>
            <a:off x="5611726" y="599853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13AA50-1557-471E-75D7-9ED1C2A1AB21}"/>
              </a:ext>
            </a:extLst>
          </p:cNvPr>
          <p:cNvSpPr/>
          <p:nvPr/>
        </p:nvSpPr>
        <p:spPr>
          <a:xfrm>
            <a:off x="5966255" y="557489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46533F-232B-5C68-7E76-7BD50EB11B5B}"/>
              </a:ext>
            </a:extLst>
          </p:cNvPr>
          <p:cNvSpPr/>
          <p:nvPr/>
        </p:nvSpPr>
        <p:spPr>
          <a:xfrm>
            <a:off x="6292800" y="5233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797A4-9049-EBD3-CF8D-C8CD0777AE93}"/>
              </a:ext>
            </a:extLst>
          </p:cNvPr>
          <p:cNvSpPr/>
          <p:nvPr/>
        </p:nvSpPr>
        <p:spPr>
          <a:xfrm>
            <a:off x="6559682" y="555788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13D49-17CD-22C4-2902-73FC7ADDBCC5}"/>
              </a:ext>
            </a:extLst>
          </p:cNvPr>
          <p:cNvSpPr/>
          <p:nvPr/>
        </p:nvSpPr>
        <p:spPr>
          <a:xfrm>
            <a:off x="7133910" y="4976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CC2898-F261-A7B8-7CE9-EE1775DA7CE4}"/>
              </a:ext>
            </a:extLst>
          </p:cNvPr>
          <p:cNvSpPr/>
          <p:nvPr/>
        </p:nvSpPr>
        <p:spPr>
          <a:xfrm>
            <a:off x="7685462" y="4868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433681-5114-05B4-A85E-23CA96AF2C03}"/>
              </a:ext>
            </a:extLst>
          </p:cNvPr>
          <p:cNvSpPr/>
          <p:nvPr/>
        </p:nvSpPr>
        <p:spPr>
          <a:xfrm>
            <a:off x="4100477" y="625762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410045-6B1E-4199-2ADD-9095B8B1C12B}"/>
              </a:ext>
            </a:extLst>
          </p:cNvPr>
          <p:cNvSpPr/>
          <p:nvPr/>
        </p:nvSpPr>
        <p:spPr>
          <a:xfrm>
            <a:off x="5195351" y="5822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CE3206-6928-168A-9B7B-688E3ABA90CE}"/>
              </a:ext>
            </a:extLst>
          </p:cNvPr>
          <p:cNvSpPr/>
          <p:nvPr/>
        </p:nvSpPr>
        <p:spPr>
          <a:xfrm>
            <a:off x="7471615" y="522956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3580D-979A-D1E3-E7B4-11DE1A3CD89E}"/>
              </a:ext>
            </a:extLst>
          </p:cNvPr>
          <p:cNvSpPr/>
          <p:nvPr/>
        </p:nvSpPr>
        <p:spPr>
          <a:xfrm>
            <a:off x="6857858" y="5287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663CCB-8CC6-7EA8-0F54-E4C13722E0B5}"/>
              </a:ext>
            </a:extLst>
          </p:cNvPr>
          <p:cNvSpPr/>
          <p:nvPr/>
        </p:nvSpPr>
        <p:spPr>
          <a:xfrm>
            <a:off x="4779401" y="5876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F767B2-97E2-5AD6-5934-7F1BF7071F0E}"/>
              </a:ext>
            </a:extLst>
          </p:cNvPr>
          <p:cNvSpPr/>
          <p:nvPr/>
        </p:nvSpPr>
        <p:spPr>
          <a:xfrm>
            <a:off x="8040101" y="5084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351EA6-648F-8C99-5321-1ACD3FA2A5EC}"/>
              </a:ext>
            </a:extLst>
          </p:cNvPr>
          <p:cNvCxnSpPr/>
          <p:nvPr/>
        </p:nvCxnSpPr>
        <p:spPr>
          <a:xfrm flipV="1">
            <a:off x="2495550" y="4229100"/>
            <a:ext cx="7562850" cy="26289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2">
            <a:extLst>
              <a:ext uri="{FF2B5EF4-FFF2-40B4-BE49-F238E27FC236}">
                <a16:creationId xmlns:a16="http://schemas.microsoft.com/office/drawing/2014/main" id="{F057A68C-051C-50A3-9511-C25FE07AE25A}"/>
              </a:ext>
            </a:extLst>
          </p:cNvPr>
          <p:cNvSpPr/>
          <p:nvPr/>
        </p:nvSpPr>
        <p:spPr>
          <a:xfrm>
            <a:off x="969215" y="10865088"/>
            <a:ext cx="11180933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= 9.361 + 0.794 * Previous Day Foot Traffic</a:t>
            </a: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y = 9.361 + 0.794x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9E420-2297-A658-AE1C-04C0592A7F8B}"/>
              </a:ext>
            </a:extLst>
          </p:cNvPr>
          <p:cNvSpPr txBox="1"/>
          <p:nvPr/>
        </p:nvSpPr>
        <p:spPr>
          <a:xfrm>
            <a:off x="4703936" y="1009225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Helvetica Neue Bold"/>
              </a:rPr>
              <a:t>Previous Day Foot Traffic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7AF8D3-4093-E824-4205-16D7EDB95870}"/>
              </a:ext>
            </a:extLst>
          </p:cNvPr>
          <p:cNvSpPr txBox="1"/>
          <p:nvPr/>
        </p:nvSpPr>
        <p:spPr>
          <a:xfrm rot="16200000">
            <a:off x="1028348" y="6771860"/>
            <a:ext cx="205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endParaRPr lang="en-CA" dirty="0"/>
          </a:p>
        </p:txBody>
      </p:sp>
      <p:pic>
        <p:nvPicPr>
          <p:cNvPr id="6" name="Image 2" descr=" ">
            <a:extLst>
              <a:ext uri="{FF2B5EF4-FFF2-40B4-BE49-F238E27FC236}">
                <a16:creationId xmlns:a16="http://schemas.microsoft.com/office/drawing/2014/main" id="{8DEE3E06-44D2-BD2B-D1E5-2590CB7AC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248B90-9F1E-0D82-6D51-D8B24C9C6E1E}"/>
              </a:ext>
            </a:extLst>
          </p:cNvPr>
          <p:cNvSpPr/>
          <p:nvPr/>
        </p:nvSpPr>
        <p:spPr>
          <a:xfrm>
            <a:off x="13634627" y="4868008"/>
            <a:ext cx="8846173" cy="743209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What you were taught </a:t>
            </a:r>
          </a:p>
          <a:p>
            <a:pPr algn="ctr"/>
            <a:r>
              <a:rPr lang="en-CA" sz="4000" dirty="0">
                <a:latin typeface="Helvetica Neue Bold"/>
              </a:rPr>
              <a:t>in class..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B1B0D-4962-3758-94F4-D0AB871BDDF2}"/>
              </a:ext>
            </a:extLst>
          </p:cNvPr>
          <p:cNvSpPr/>
          <p:nvPr/>
        </p:nvSpPr>
        <p:spPr>
          <a:xfrm flipH="1" flipV="1">
            <a:off x="8428601" y="3776133"/>
            <a:ext cx="1877447" cy="157447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37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Is My Accuracy Actually Accurate???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FAE96977-F508-863D-EFCA-8CC5B28662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2411" y="4781567"/>
            <a:ext cx="1470950" cy="1470950"/>
          </a:xfrm>
          <a:prstGeom prst="rect">
            <a:avLst/>
          </a:prstGeom>
        </p:spPr>
      </p:pic>
      <p:pic>
        <p:nvPicPr>
          <p:cNvPr id="9" name="Graphic 8" descr="Head with gears with solid fill">
            <a:extLst>
              <a:ext uri="{FF2B5EF4-FFF2-40B4-BE49-F238E27FC236}">
                <a16:creationId xmlns:a16="http://schemas.microsoft.com/office/drawing/2014/main" id="{4606A1A0-ABFC-E9A9-60C5-2BBA88C765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2204" y="4765915"/>
            <a:ext cx="1470949" cy="1470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84787-2653-CF0B-4946-2AD0B1AC0159}"/>
              </a:ext>
            </a:extLst>
          </p:cNvPr>
          <p:cNvSpPr/>
          <p:nvPr/>
        </p:nvSpPr>
        <p:spPr>
          <a:xfrm>
            <a:off x="5808321" y="4150306"/>
            <a:ext cx="15752268" cy="27401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When you study, you hope to learn the material… but what if you </a:t>
            </a:r>
          </a:p>
          <a:p>
            <a:pPr algn="ctr"/>
            <a:r>
              <a:rPr lang="en-CA" sz="4000" dirty="0">
                <a:latin typeface="Helvetica Neue Bold"/>
              </a:rPr>
              <a:t>are just memorizing the practise questions?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B76A1-0FBC-1C40-6C3C-D036E3135D6A}"/>
              </a:ext>
            </a:extLst>
          </p:cNvPr>
          <p:cNvSpPr/>
          <p:nvPr/>
        </p:nvSpPr>
        <p:spPr>
          <a:xfrm>
            <a:off x="5808321" y="8379529"/>
            <a:ext cx="15752268" cy="27401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We can see the </a:t>
            </a:r>
            <a:r>
              <a:rPr lang="en-CA" sz="4000" dirty="0">
                <a:solidFill>
                  <a:schemeClr val="bg1"/>
                </a:solidFill>
                <a:latin typeface="Helvetica Neue Bold"/>
              </a:rPr>
              <a:t>true capabilities of the model in the real world by testing the model on questions it is not already trained on.</a:t>
            </a:r>
            <a:endParaRPr lang="en-CA" sz="4000" dirty="0">
              <a:latin typeface="Helvetica Neue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2D7640-5ACE-02AB-AA76-B3540D70B137}"/>
                  </a:ext>
                </a:extLst>
              </p:cNvPr>
              <p:cNvSpPr/>
              <p:nvPr/>
            </p:nvSpPr>
            <p:spPr>
              <a:xfrm>
                <a:off x="6664203" y="6525620"/>
                <a:ext cx="14088629" cy="14659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Helvetica Neue Bold"/>
                  </a:rPr>
                  <a:t> currently represents how well a model is at doing questions it already “learned”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2D7640-5ACE-02AB-AA76-B3540D70B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3" y="6525620"/>
                <a:ext cx="14088629" cy="14659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D6AD805-BE0C-1E75-95E2-E1A3C284FD24}"/>
                  </a:ext>
                </a:extLst>
              </p:cNvPr>
              <p:cNvSpPr/>
              <p:nvPr/>
            </p:nvSpPr>
            <p:spPr>
              <a:xfrm>
                <a:off x="6664203" y="10477497"/>
                <a:ext cx="14088629" cy="14659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>
                    <a:solidFill>
                      <a:schemeClr val="tx1"/>
                    </a:solidFill>
                    <a:latin typeface="Helvetica Neue Bold"/>
                  </a:rPr>
                  <a:t>This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Helvetica Neue Bold"/>
                  </a:rPr>
                  <a:t> will represent how well the model will truly perform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D6AD805-BE0C-1E75-95E2-E1A3C284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3" y="10477497"/>
                <a:ext cx="14088629" cy="14659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phic 18" descr="Clipboard Mixed with solid fill">
            <a:extLst>
              <a:ext uri="{FF2B5EF4-FFF2-40B4-BE49-F238E27FC236}">
                <a16:creationId xmlns:a16="http://schemas.microsoft.com/office/drawing/2014/main" id="{2EC3F387-B7D1-86A6-4491-DA1BABA8D3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9027" y="9530679"/>
            <a:ext cx="1705356" cy="17053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785593-479D-8A54-A97F-1D96A3CC1BBE}"/>
              </a:ext>
            </a:extLst>
          </p:cNvPr>
          <p:cNvCxnSpPr>
            <a:cxnSpLocks/>
          </p:cNvCxnSpPr>
          <p:nvPr/>
        </p:nvCxnSpPr>
        <p:spPr>
          <a:xfrm>
            <a:off x="2981487" y="5517042"/>
            <a:ext cx="80884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58B6859-25AA-EEDC-D3C1-54715496F1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61" y="7738933"/>
            <a:ext cx="3251109" cy="278275"/>
          </a:xfrm>
          <a:prstGeom prst="curved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9296BF1-8F87-5458-8AD7-AE26E845A362}"/>
              </a:ext>
            </a:extLst>
          </p:cNvPr>
          <p:cNvCxnSpPr>
            <a:cxnSpLocks/>
          </p:cNvCxnSpPr>
          <p:nvPr/>
        </p:nvCxnSpPr>
        <p:spPr>
          <a:xfrm rot="5400000">
            <a:off x="2647966" y="7741525"/>
            <a:ext cx="3251109" cy="278275"/>
          </a:xfrm>
          <a:prstGeom prst="curved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adge Question Mark with solid fill">
            <a:extLst>
              <a:ext uri="{FF2B5EF4-FFF2-40B4-BE49-F238E27FC236}">
                <a16:creationId xmlns:a16="http://schemas.microsoft.com/office/drawing/2014/main" id="{45A873B8-FAEC-93AA-0887-F4CCF3B306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5468" y="6987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Splitting Data for Validation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0298A0-245D-4570-B98C-09D9C8C6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65771"/>
              </p:ext>
            </p:extLst>
          </p:nvPr>
        </p:nvGraphicFramePr>
        <p:xfrm>
          <a:off x="6033460" y="4095511"/>
          <a:ext cx="16258116" cy="80423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529">
                  <a:extLst>
                    <a:ext uri="{9D8B030D-6E8A-4147-A177-3AD203B41FA5}">
                      <a16:colId xmlns:a16="http://schemas.microsoft.com/office/drawing/2014/main" val="1350135986"/>
                    </a:ext>
                  </a:extLst>
                </a:gridCol>
                <a:gridCol w="4064529">
                  <a:extLst>
                    <a:ext uri="{9D8B030D-6E8A-4147-A177-3AD203B41FA5}">
                      <a16:colId xmlns:a16="http://schemas.microsoft.com/office/drawing/2014/main" val="802786359"/>
                    </a:ext>
                  </a:extLst>
                </a:gridCol>
                <a:gridCol w="4064529">
                  <a:extLst>
                    <a:ext uri="{9D8B030D-6E8A-4147-A177-3AD203B41FA5}">
                      <a16:colId xmlns:a16="http://schemas.microsoft.com/office/drawing/2014/main" val="3052096451"/>
                    </a:ext>
                  </a:extLst>
                </a:gridCol>
                <a:gridCol w="4064529">
                  <a:extLst>
                    <a:ext uri="{9D8B030D-6E8A-4147-A177-3AD203B41FA5}">
                      <a16:colId xmlns:a16="http://schemas.microsoft.com/office/drawing/2014/main" val="3652018129"/>
                    </a:ext>
                  </a:extLst>
                </a:gridCol>
              </a:tblGrid>
              <a:tr h="893596"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Dependent Variable 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Independent X1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Independent X2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Independent X3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38842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3478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38294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37774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84426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70534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91655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76384"/>
                  </a:ext>
                </a:extLst>
              </a:tr>
              <a:tr h="893596">
                <a:tc>
                  <a:txBody>
                    <a:bodyPr/>
                    <a:lstStyle/>
                    <a:p>
                      <a:pPr algn="ctr"/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53716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5D096F01-0197-8E6B-E05C-BBD3E9AA8CC3}"/>
              </a:ext>
            </a:extLst>
          </p:cNvPr>
          <p:cNvSpPr/>
          <p:nvPr/>
        </p:nvSpPr>
        <p:spPr>
          <a:xfrm>
            <a:off x="4716379" y="5089584"/>
            <a:ext cx="890337" cy="3392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8E54C-6BA0-3BC5-793A-068104B1886F}"/>
              </a:ext>
            </a:extLst>
          </p:cNvPr>
          <p:cNvSpPr txBox="1"/>
          <p:nvPr/>
        </p:nvSpPr>
        <p:spPr>
          <a:xfrm>
            <a:off x="1189543" y="5494870"/>
            <a:ext cx="3662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Train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Used to train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50% to 70% of data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CB363-F209-866E-1CCA-0FD14C480EEB}"/>
              </a:ext>
            </a:extLst>
          </p:cNvPr>
          <p:cNvSpPr txBox="1"/>
          <p:nvPr/>
        </p:nvSpPr>
        <p:spPr>
          <a:xfrm>
            <a:off x="1189543" y="8891194"/>
            <a:ext cx="3662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Used to validate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30% to 50% of data set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6DC97D8-3889-6954-BD51-6003324F55FF}"/>
              </a:ext>
            </a:extLst>
          </p:cNvPr>
          <p:cNvSpPr/>
          <p:nvPr/>
        </p:nvSpPr>
        <p:spPr>
          <a:xfrm>
            <a:off x="4716378" y="8634889"/>
            <a:ext cx="890337" cy="3392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07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Model Framework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9714C-E682-10F6-B0E5-3FE3155A9791}"/>
              </a:ext>
            </a:extLst>
          </p:cNvPr>
          <p:cNvSpPr/>
          <p:nvPr/>
        </p:nvSpPr>
        <p:spPr>
          <a:xfrm>
            <a:off x="2391352" y="4954776"/>
            <a:ext cx="5073168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Train model on </a:t>
            </a:r>
          </a:p>
          <a:p>
            <a:pPr algn="ctr"/>
            <a:r>
              <a:rPr lang="en-CA" sz="4000" dirty="0">
                <a:latin typeface="Helvetica Neue Bold"/>
              </a:rPr>
              <a:t>sample data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094E-BB45-1255-AB0D-F362A0328B78}"/>
              </a:ext>
            </a:extLst>
          </p:cNvPr>
          <p:cNvSpPr/>
          <p:nvPr/>
        </p:nvSpPr>
        <p:spPr>
          <a:xfrm>
            <a:off x="9581859" y="4944620"/>
            <a:ext cx="5073168" cy="3272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Test model validity </a:t>
            </a:r>
          </a:p>
          <a:p>
            <a:pPr algn="ctr"/>
            <a:r>
              <a:rPr lang="en-CA" sz="4000" dirty="0">
                <a:latin typeface="Helvetica Neue Bold"/>
              </a:rPr>
              <a:t>on remainder of sample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DAD5F-819F-4EF3-22A6-022EC2891D7F}"/>
              </a:ext>
            </a:extLst>
          </p:cNvPr>
          <p:cNvSpPr/>
          <p:nvPr/>
        </p:nvSpPr>
        <p:spPr>
          <a:xfrm>
            <a:off x="16772366" y="4964932"/>
            <a:ext cx="5064509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Use model to make predictions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A9B857-94F1-CA07-A60D-A7F93C529C0E}"/>
              </a:ext>
            </a:extLst>
          </p:cNvPr>
          <p:cNvSpPr/>
          <p:nvPr/>
        </p:nvSpPr>
        <p:spPr>
          <a:xfrm>
            <a:off x="7855527" y="6270186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A76F7F-9767-7315-33F0-536C1C3D6A0E}"/>
              </a:ext>
            </a:extLst>
          </p:cNvPr>
          <p:cNvSpPr/>
          <p:nvPr/>
        </p:nvSpPr>
        <p:spPr>
          <a:xfrm>
            <a:off x="15072104" y="6270186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Future with solid fill">
            <a:extLst>
              <a:ext uri="{FF2B5EF4-FFF2-40B4-BE49-F238E27FC236}">
                <a16:creationId xmlns:a16="http://schemas.microsoft.com/office/drawing/2014/main" id="{BEDF148C-F090-BB7C-3311-5F8D1BD18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53636" y="8852789"/>
            <a:ext cx="1503842" cy="1503842"/>
          </a:xfrm>
          <a:prstGeom prst="rect">
            <a:avLst/>
          </a:prstGeom>
        </p:spPr>
      </p:pic>
      <p:pic>
        <p:nvPicPr>
          <p:cNvPr id="14" name="Graphic 13" descr="Abacus with solid fill">
            <a:extLst>
              <a:ext uri="{FF2B5EF4-FFF2-40B4-BE49-F238E27FC236}">
                <a16:creationId xmlns:a16="http://schemas.microsoft.com/office/drawing/2014/main" id="{B0374DAD-A4DF-3083-5845-316A0A1943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1140" y="8762021"/>
            <a:ext cx="1503842" cy="1503842"/>
          </a:xfrm>
          <a:prstGeom prst="rect">
            <a:avLst/>
          </a:prstGeom>
        </p:spPr>
      </p:pic>
      <p:pic>
        <p:nvPicPr>
          <p:cNvPr id="16" name="Graphic 15" descr="Abacus with solid fill">
            <a:extLst>
              <a:ext uri="{FF2B5EF4-FFF2-40B4-BE49-F238E27FC236}">
                <a16:creationId xmlns:a16="http://schemas.microsoft.com/office/drawing/2014/main" id="{522EBA55-9907-AAA0-A7BE-CF3132E6B6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7388" y="8906115"/>
            <a:ext cx="1503842" cy="15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7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FE87DA-FBCD-3A23-6529-1758BD58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340" y="7228930"/>
            <a:ext cx="10344041" cy="4848770"/>
          </a:xfrm>
          <a:prstGeom prst="rect">
            <a:avLst/>
          </a:prstGeom>
        </p:spPr>
      </p:pic>
      <p:pic>
        <p:nvPicPr>
          <p:cNvPr id="2" name="Image 0" descr=" 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Single Linear Regression</a:t>
            </a:r>
          </a:p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For Machine Learning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99ED3-4D0A-E0EB-B219-962FF6252C06}"/>
              </a:ext>
            </a:extLst>
          </p:cNvPr>
          <p:cNvCxnSpPr>
            <a:cxnSpLocks/>
          </p:cNvCxnSpPr>
          <p:nvPr/>
        </p:nvCxnSpPr>
        <p:spPr>
          <a:xfrm flipV="1">
            <a:off x="2495550" y="4000500"/>
            <a:ext cx="0" cy="61531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E26BD-D754-D0F0-B586-CBBFBD70929C}"/>
              </a:ext>
            </a:extLst>
          </p:cNvPr>
          <p:cNvCxnSpPr>
            <a:cxnSpLocks/>
          </p:cNvCxnSpPr>
          <p:nvPr/>
        </p:nvCxnSpPr>
        <p:spPr>
          <a:xfrm>
            <a:off x="2133600" y="9810750"/>
            <a:ext cx="81724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1BBF27-2EEB-1E96-7CA8-5D965136CB9F}"/>
              </a:ext>
            </a:extLst>
          </p:cNvPr>
          <p:cNvSpPr/>
          <p:nvPr/>
        </p:nvSpPr>
        <p:spPr>
          <a:xfrm>
            <a:off x="3238500" y="6191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7FEAC6-8D47-CB47-F4E5-E52FEFA89B34}"/>
              </a:ext>
            </a:extLst>
          </p:cNvPr>
          <p:cNvSpPr/>
          <p:nvPr/>
        </p:nvSpPr>
        <p:spPr>
          <a:xfrm>
            <a:off x="3318276" y="664178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2EB455-7364-1EEA-0D61-9AB20C2B3D94}"/>
              </a:ext>
            </a:extLst>
          </p:cNvPr>
          <p:cNvSpPr/>
          <p:nvPr/>
        </p:nvSpPr>
        <p:spPr>
          <a:xfrm>
            <a:off x="3480276" y="6000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EFBD78-E69E-EC97-416C-EC3763063801}"/>
              </a:ext>
            </a:extLst>
          </p:cNvPr>
          <p:cNvSpPr/>
          <p:nvPr/>
        </p:nvSpPr>
        <p:spPr>
          <a:xfrm>
            <a:off x="3719630" y="6512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85B596-916B-1E92-0A5C-4529D0D99D28}"/>
              </a:ext>
            </a:extLst>
          </p:cNvPr>
          <p:cNvSpPr/>
          <p:nvPr/>
        </p:nvSpPr>
        <p:spPr>
          <a:xfrm>
            <a:off x="3980030" y="5946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91E1A2-ABB7-FDD7-402C-40A2E25F3BDF}"/>
              </a:ext>
            </a:extLst>
          </p:cNvPr>
          <p:cNvSpPr/>
          <p:nvPr/>
        </p:nvSpPr>
        <p:spPr>
          <a:xfrm>
            <a:off x="4573001" y="6108752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B4A353-A4E7-1ECD-BF3A-EC0752D0CA00}"/>
              </a:ext>
            </a:extLst>
          </p:cNvPr>
          <p:cNvSpPr/>
          <p:nvPr/>
        </p:nvSpPr>
        <p:spPr>
          <a:xfrm>
            <a:off x="4427902" y="6404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FA9CC1-9EB3-9CF9-00AB-C07860A78C6E}"/>
              </a:ext>
            </a:extLst>
          </p:cNvPr>
          <p:cNvSpPr/>
          <p:nvPr/>
        </p:nvSpPr>
        <p:spPr>
          <a:xfrm>
            <a:off x="4779401" y="561614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43FD5A-151B-977F-8E3E-CBA6DCF2F51E}"/>
              </a:ext>
            </a:extLst>
          </p:cNvPr>
          <p:cNvSpPr/>
          <p:nvPr/>
        </p:nvSpPr>
        <p:spPr>
          <a:xfrm>
            <a:off x="5087351" y="6083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2DF85B-A896-FD25-E11E-EE74AC19837C}"/>
              </a:ext>
            </a:extLst>
          </p:cNvPr>
          <p:cNvSpPr/>
          <p:nvPr/>
        </p:nvSpPr>
        <p:spPr>
          <a:xfrm>
            <a:off x="5372828" y="552089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F3F809-038B-90F0-2FBD-3AA0663D9BF7}"/>
              </a:ext>
            </a:extLst>
          </p:cNvPr>
          <p:cNvSpPr/>
          <p:nvPr/>
        </p:nvSpPr>
        <p:spPr>
          <a:xfrm>
            <a:off x="5611726" y="599853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13AA50-1557-471E-75D7-9ED1C2A1AB21}"/>
              </a:ext>
            </a:extLst>
          </p:cNvPr>
          <p:cNvSpPr/>
          <p:nvPr/>
        </p:nvSpPr>
        <p:spPr>
          <a:xfrm>
            <a:off x="5966255" y="557489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46533F-232B-5C68-7E76-7BD50EB11B5B}"/>
              </a:ext>
            </a:extLst>
          </p:cNvPr>
          <p:cNvSpPr/>
          <p:nvPr/>
        </p:nvSpPr>
        <p:spPr>
          <a:xfrm>
            <a:off x="6292800" y="5233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797A4-9049-EBD3-CF8D-C8CD0777AE93}"/>
              </a:ext>
            </a:extLst>
          </p:cNvPr>
          <p:cNvSpPr/>
          <p:nvPr/>
        </p:nvSpPr>
        <p:spPr>
          <a:xfrm>
            <a:off x="6559682" y="555788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13D49-17CD-22C4-2902-73FC7ADDBCC5}"/>
              </a:ext>
            </a:extLst>
          </p:cNvPr>
          <p:cNvSpPr/>
          <p:nvPr/>
        </p:nvSpPr>
        <p:spPr>
          <a:xfrm>
            <a:off x="7133910" y="4976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CC2898-F261-A7B8-7CE9-EE1775DA7CE4}"/>
              </a:ext>
            </a:extLst>
          </p:cNvPr>
          <p:cNvSpPr/>
          <p:nvPr/>
        </p:nvSpPr>
        <p:spPr>
          <a:xfrm>
            <a:off x="7685462" y="4868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433681-5114-05B4-A85E-23CA96AF2C03}"/>
              </a:ext>
            </a:extLst>
          </p:cNvPr>
          <p:cNvSpPr/>
          <p:nvPr/>
        </p:nvSpPr>
        <p:spPr>
          <a:xfrm>
            <a:off x="4100477" y="625762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410045-6B1E-4199-2ADD-9095B8B1C12B}"/>
              </a:ext>
            </a:extLst>
          </p:cNvPr>
          <p:cNvSpPr/>
          <p:nvPr/>
        </p:nvSpPr>
        <p:spPr>
          <a:xfrm>
            <a:off x="5195351" y="5822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CE3206-6928-168A-9B7B-688E3ABA90CE}"/>
              </a:ext>
            </a:extLst>
          </p:cNvPr>
          <p:cNvSpPr/>
          <p:nvPr/>
        </p:nvSpPr>
        <p:spPr>
          <a:xfrm>
            <a:off x="7471615" y="522956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3580D-979A-D1E3-E7B4-11DE1A3CD89E}"/>
              </a:ext>
            </a:extLst>
          </p:cNvPr>
          <p:cNvSpPr/>
          <p:nvPr/>
        </p:nvSpPr>
        <p:spPr>
          <a:xfrm>
            <a:off x="6857858" y="5287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663CCB-8CC6-7EA8-0F54-E4C13722E0B5}"/>
              </a:ext>
            </a:extLst>
          </p:cNvPr>
          <p:cNvSpPr/>
          <p:nvPr/>
        </p:nvSpPr>
        <p:spPr>
          <a:xfrm>
            <a:off x="4779401" y="5876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F767B2-97E2-5AD6-5934-7F1BF7071F0E}"/>
              </a:ext>
            </a:extLst>
          </p:cNvPr>
          <p:cNvSpPr/>
          <p:nvPr/>
        </p:nvSpPr>
        <p:spPr>
          <a:xfrm>
            <a:off x="8040101" y="5084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351EA6-648F-8C99-5321-1ACD3FA2A5EC}"/>
              </a:ext>
            </a:extLst>
          </p:cNvPr>
          <p:cNvCxnSpPr/>
          <p:nvPr/>
        </p:nvCxnSpPr>
        <p:spPr>
          <a:xfrm flipV="1">
            <a:off x="2495550" y="4229100"/>
            <a:ext cx="7562850" cy="26289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DD3D6C1-7FFE-C82D-B7AE-EA141C3A3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1312" y="3744452"/>
            <a:ext cx="7277961" cy="2952872"/>
          </a:xfrm>
          <a:prstGeom prst="rect">
            <a:avLst/>
          </a:prstGeom>
        </p:spPr>
      </p:pic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DC273A24-2B4D-7705-7493-54FD732A96FC}"/>
              </a:ext>
            </a:extLst>
          </p:cNvPr>
          <p:cNvSpPr/>
          <p:nvPr/>
        </p:nvSpPr>
        <p:spPr>
          <a:xfrm rot="2431811">
            <a:off x="20404325" y="4863904"/>
            <a:ext cx="2789727" cy="142197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8" name="Text 2">
            <a:extLst>
              <a:ext uri="{FF2B5EF4-FFF2-40B4-BE49-F238E27FC236}">
                <a16:creationId xmlns:a16="http://schemas.microsoft.com/office/drawing/2014/main" id="{F057A68C-051C-50A3-9511-C25FE07AE25A}"/>
              </a:ext>
            </a:extLst>
          </p:cNvPr>
          <p:cNvSpPr/>
          <p:nvPr/>
        </p:nvSpPr>
        <p:spPr>
          <a:xfrm>
            <a:off x="969215" y="10865088"/>
            <a:ext cx="11180933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= 9.361 + 0.794 * Previous Day Foot Traffic</a:t>
            </a: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y = 9.361 + 0.794x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9E420-2297-A658-AE1C-04C0592A7F8B}"/>
              </a:ext>
            </a:extLst>
          </p:cNvPr>
          <p:cNvSpPr txBox="1"/>
          <p:nvPr/>
        </p:nvSpPr>
        <p:spPr>
          <a:xfrm>
            <a:off x="4703936" y="1009225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Helvetica Neue Bold"/>
              </a:rPr>
              <a:t>Previous Day Foot Traffic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7AF8D3-4093-E824-4205-16D7EDB95870}"/>
              </a:ext>
            </a:extLst>
          </p:cNvPr>
          <p:cNvSpPr txBox="1"/>
          <p:nvPr/>
        </p:nvSpPr>
        <p:spPr>
          <a:xfrm rot="16200000">
            <a:off x="1028348" y="6771860"/>
            <a:ext cx="205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5F944-8965-F4E8-93F5-061ABEEC8957}"/>
              </a:ext>
            </a:extLst>
          </p:cNvPr>
          <p:cNvSpPr txBox="1"/>
          <p:nvPr/>
        </p:nvSpPr>
        <p:spPr>
          <a:xfrm>
            <a:off x="16895936" y="8640254"/>
            <a:ext cx="401442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latin typeface="Helvetica Neue Bold"/>
              </a:rPr>
              <a:t>Kinda Mid </a:t>
            </a:r>
            <a:r>
              <a:rPr lang="en-US" sz="3200" b="1" dirty="0" err="1">
                <a:latin typeface="Helvetica Neue Bold"/>
              </a:rPr>
              <a:t>Ngl</a:t>
            </a:r>
            <a:r>
              <a:rPr lang="en-US" sz="3200" b="1" dirty="0">
                <a:latin typeface="Helvetica Neue Bold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09253-58CB-B54F-16D7-A1783E818BB1}"/>
              </a:ext>
            </a:extLst>
          </p:cNvPr>
          <p:cNvSpPr/>
          <p:nvPr/>
        </p:nvSpPr>
        <p:spPr>
          <a:xfrm>
            <a:off x="12681312" y="796547"/>
            <a:ext cx="10395256" cy="27401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P-value bellow 0.025 for coefficients (except intercept), F-Significance bellow 0.05 and</a:t>
            </a:r>
          </a:p>
          <a:p>
            <a:pPr algn="ctr"/>
            <a:r>
              <a:rPr lang="en-CA" sz="4000" dirty="0">
                <a:latin typeface="Helvetica Neue Bold"/>
              </a:rPr>
              <a:t>R-square as high as possible (closer to 1 = better)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34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0"/>
              <p:cNvSpPr/>
              <p:nvPr/>
            </p:nvSpPr>
            <p:spPr>
              <a:xfrm>
                <a:off x="1015904" y="1291167"/>
                <a:ext cx="12452012" cy="225636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pPr>
                  <a:lnSpc>
                    <a:spcPts val="7368"/>
                  </a:lnSpc>
                  <a:spcAft>
                    <a:spcPts val="500"/>
                  </a:spcAft>
                </a:pPr>
                <a:r>
                  <a:rPr lang="en-US" sz="8000" kern="0" spc="-40" dirty="0">
                    <a:ln w="12700">
                      <a:solidFill>
                        <a:srgbClr val="FFFFFF"/>
                      </a:solidFill>
                    </a:ln>
                    <a:solidFill>
                      <a:srgbClr val="FFFFFF">
                        <a:alpha val="100000"/>
                      </a:srgbClr>
                    </a:solidFill>
                    <a:latin typeface="Helvetica Neue Bold" pitchFamily="34" charset="0"/>
                    <a:ea typeface="Helvetica Neue Bold" pitchFamily="34" charset="-122"/>
                    <a:cs typeface="Helvetica Neue Bold" pitchFamily="34" charset="-120"/>
                  </a:rPr>
                  <a:t>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</m:ctrlPr>
                      </m:sSupPr>
                      <m:e>
                        <m:r>
                          <a:rPr lang="en-CA" sz="8000" b="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  <m:t>𝑅</m:t>
                        </m:r>
                      </m:e>
                      <m:sup>
                        <m:r>
                          <a:rPr lang="en-CA" sz="8000" b="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8000" dirty="0"/>
                  <a:t> </a:t>
                </a:r>
                <a:r>
                  <a:rPr lang="en-US" sz="8000" kern="0" spc="-40" dirty="0">
                    <a:ln w="12700">
                      <a:solidFill>
                        <a:srgbClr val="FFFFFF"/>
                      </a:solidFill>
                    </a:ln>
                    <a:solidFill>
                      <a:srgbClr val="FFFFFF">
                        <a:alpha val="100000"/>
                      </a:srgbClr>
                    </a:solidFill>
                    <a:latin typeface="Helvetica Neue Bold" pitchFamily="34" charset="0"/>
                    <a:ea typeface="Helvetica Neue Bold" pitchFamily="34" charset="-122"/>
                    <a:cs typeface="Helvetica Neue Bold" pitchFamily="34" charset="-120"/>
                  </a:rPr>
                  <a:t>in Test Data</a:t>
                </a:r>
                <a:endParaRPr lang="en-US" sz="8000" dirty="0"/>
              </a:p>
            </p:txBody>
          </p:sp>
        </mc:Choice>
        <mc:Fallback xmlns="">
          <p:sp>
            <p:nvSpPr>
              <p:cNvPr id="3" name="Text 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04" y="1291167"/>
                <a:ext cx="12452012" cy="2256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1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07A37-0645-2412-2201-9700BDD05F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395" y="4024084"/>
            <a:ext cx="9426205" cy="3808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55B2DD-52F9-BF04-0DDC-04D9FF2FD70C}"/>
              </a:ext>
            </a:extLst>
          </p:cNvPr>
          <p:cNvSpPr/>
          <p:nvPr/>
        </p:nvSpPr>
        <p:spPr>
          <a:xfrm>
            <a:off x="11246595" y="3982771"/>
            <a:ext cx="11517152" cy="38498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Remainder of 1 subtracted from sum of residuals (data point minus prediction) over the sum of distances of datapoints away from the average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FEBE5-E2F1-2F45-B3A1-3B13235ACF38}"/>
              </a:ext>
            </a:extLst>
          </p:cNvPr>
          <p:cNvSpPr/>
          <p:nvPr/>
        </p:nvSpPr>
        <p:spPr>
          <a:xfrm>
            <a:off x="11246595" y="8552557"/>
            <a:ext cx="11517152" cy="38498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Apply </a:t>
            </a:r>
            <a:r>
              <a:rPr lang="en-CA" sz="4000" dirty="0">
                <a:latin typeface="Helvetica Neue Bold"/>
              </a:rPr>
              <a:t>the regression generated formula to test data, and then calculate R square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45AFB-9A7F-C08A-A404-86546DEDB35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052" t="20957" r="19246" b="22744"/>
          <a:stretch/>
        </p:blipFill>
        <p:spPr>
          <a:xfrm>
            <a:off x="1493520" y="8277825"/>
            <a:ext cx="9178764" cy="34026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B237F-FBE3-B334-F376-FA2E31233199}"/>
              </a:ext>
            </a:extLst>
          </p:cNvPr>
          <p:cNvCxnSpPr>
            <a:cxnSpLocks/>
          </p:cNvCxnSpPr>
          <p:nvPr/>
        </p:nvCxnSpPr>
        <p:spPr>
          <a:xfrm>
            <a:off x="5827776" y="9515856"/>
            <a:ext cx="0" cy="353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BDE3A-9EC5-5E1D-755F-1AB6367A51F8}"/>
              </a:ext>
            </a:extLst>
          </p:cNvPr>
          <p:cNvCxnSpPr>
            <a:cxnSpLocks/>
          </p:cNvCxnSpPr>
          <p:nvPr/>
        </p:nvCxnSpPr>
        <p:spPr>
          <a:xfrm>
            <a:off x="7138416" y="9150096"/>
            <a:ext cx="0" cy="26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8EFB05-5349-5131-7C83-2373815A3727}"/>
              </a:ext>
            </a:extLst>
          </p:cNvPr>
          <p:cNvCxnSpPr>
            <a:cxnSpLocks/>
          </p:cNvCxnSpPr>
          <p:nvPr/>
        </p:nvCxnSpPr>
        <p:spPr>
          <a:xfrm>
            <a:off x="6187440" y="9765792"/>
            <a:ext cx="0" cy="347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8B5B07-E83E-7C14-F845-B7639A2F8976}"/>
              </a:ext>
            </a:extLst>
          </p:cNvPr>
          <p:cNvCxnSpPr/>
          <p:nvPr/>
        </p:nvCxnSpPr>
        <p:spPr>
          <a:xfrm>
            <a:off x="7516368" y="9278112"/>
            <a:ext cx="0" cy="20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A8EC95-6918-0F89-18E5-604993481E6F}"/>
              </a:ext>
            </a:extLst>
          </p:cNvPr>
          <p:cNvCxnSpPr>
            <a:cxnSpLocks/>
          </p:cNvCxnSpPr>
          <p:nvPr/>
        </p:nvCxnSpPr>
        <p:spPr>
          <a:xfrm>
            <a:off x="5426828" y="9973056"/>
            <a:ext cx="0" cy="347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D9954F-1D53-7B89-CDCB-309275BA3C8C}"/>
              </a:ext>
            </a:extLst>
          </p:cNvPr>
          <p:cNvCxnSpPr>
            <a:cxnSpLocks/>
          </p:cNvCxnSpPr>
          <p:nvPr/>
        </p:nvCxnSpPr>
        <p:spPr>
          <a:xfrm>
            <a:off x="4986528" y="9695688"/>
            <a:ext cx="0" cy="417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D462C0-1FD8-4B14-2CBF-BDF6839B1239}"/>
              </a:ext>
            </a:extLst>
          </p:cNvPr>
          <p:cNvCxnSpPr>
            <a:cxnSpLocks/>
          </p:cNvCxnSpPr>
          <p:nvPr/>
        </p:nvCxnSpPr>
        <p:spPr>
          <a:xfrm>
            <a:off x="4492752" y="10363200"/>
            <a:ext cx="0" cy="347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DD963-A555-5048-9688-EA272D97E4CF}"/>
              </a:ext>
            </a:extLst>
          </p:cNvPr>
          <p:cNvCxnSpPr>
            <a:cxnSpLocks/>
          </p:cNvCxnSpPr>
          <p:nvPr/>
        </p:nvCxnSpPr>
        <p:spPr>
          <a:xfrm>
            <a:off x="8345424" y="8735568"/>
            <a:ext cx="0" cy="225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803DC-AACA-F541-BDC4-76121EBF31B2}"/>
              </a:ext>
            </a:extLst>
          </p:cNvPr>
          <p:cNvCxnSpPr>
            <a:cxnSpLocks/>
          </p:cNvCxnSpPr>
          <p:nvPr/>
        </p:nvCxnSpPr>
        <p:spPr>
          <a:xfrm>
            <a:off x="3858768" y="10180320"/>
            <a:ext cx="0" cy="347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DB70F5-B93E-A131-6255-80A12F668F3A}"/>
              </a:ext>
            </a:extLst>
          </p:cNvPr>
          <p:cNvCxnSpPr>
            <a:cxnSpLocks/>
          </p:cNvCxnSpPr>
          <p:nvPr/>
        </p:nvCxnSpPr>
        <p:spPr>
          <a:xfrm>
            <a:off x="2804160" y="10485120"/>
            <a:ext cx="0" cy="40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3E8BEF-8975-3A78-6032-B1A9F69D4548}"/>
              </a:ext>
            </a:extLst>
          </p:cNvPr>
          <p:cNvCxnSpPr>
            <a:cxnSpLocks/>
          </p:cNvCxnSpPr>
          <p:nvPr/>
        </p:nvCxnSpPr>
        <p:spPr>
          <a:xfrm>
            <a:off x="3151632" y="10200132"/>
            <a:ext cx="0" cy="569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D99009-7EE7-9A5A-815B-99990A09921E}"/>
              </a:ext>
            </a:extLst>
          </p:cNvPr>
          <p:cNvCxnSpPr>
            <a:cxnSpLocks/>
          </p:cNvCxnSpPr>
          <p:nvPr/>
        </p:nvCxnSpPr>
        <p:spPr>
          <a:xfrm>
            <a:off x="3499530" y="10686288"/>
            <a:ext cx="6096" cy="20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663F78-19E4-2D11-864D-AA9137A0C67A}"/>
              </a:ext>
            </a:extLst>
          </p:cNvPr>
          <p:cNvCxnSpPr>
            <a:cxnSpLocks/>
          </p:cNvCxnSpPr>
          <p:nvPr/>
        </p:nvCxnSpPr>
        <p:spPr>
          <a:xfrm>
            <a:off x="2901696" y="10893552"/>
            <a:ext cx="0" cy="170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0A628F-363D-4A74-87B2-2EB15E287C6F}"/>
              </a:ext>
            </a:extLst>
          </p:cNvPr>
          <p:cNvCxnSpPr>
            <a:cxnSpLocks/>
          </p:cNvCxnSpPr>
          <p:nvPr/>
        </p:nvCxnSpPr>
        <p:spPr>
          <a:xfrm>
            <a:off x="8814816" y="8845296"/>
            <a:ext cx="0" cy="243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F814F02-7510-46A7-5723-402ACF3697F4}"/>
              </a:ext>
            </a:extLst>
          </p:cNvPr>
          <p:cNvSpPr/>
          <p:nvPr/>
        </p:nvSpPr>
        <p:spPr>
          <a:xfrm>
            <a:off x="5867128" y="9907012"/>
            <a:ext cx="4436159" cy="2929493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ea typeface="Helvetica Neue Bold"/>
              </a:rPr>
              <a:t>Residuals</a:t>
            </a:r>
          </a:p>
          <a:p>
            <a:pPr algn="ctr"/>
            <a:r>
              <a:rPr lang="en-CA" sz="4000" dirty="0">
                <a:ea typeface="Helvetica Neue Bold"/>
              </a:rPr>
              <a:t>How off is each prediction from reality</a:t>
            </a:r>
            <a:endParaRPr lang="en-CA" dirty="0">
              <a:ea typeface="Helvetica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9863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39764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BETTER Quantitative Predictions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5191675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Seller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922373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324124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8" name="Graphic 7" descr="Shoe footprints with solid fill">
            <a:extLst>
              <a:ext uri="{FF2B5EF4-FFF2-40B4-BE49-F238E27FC236}">
                <a16:creationId xmlns:a16="http://schemas.microsoft.com/office/drawing/2014/main" id="{2AFB39CC-7CC9-914B-D6AD-B9D9E307D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01259" y="6262777"/>
            <a:ext cx="1466849" cy="14668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432AE1D9-5C60-3857-6518-A115E038D943}"/>
              </a:ext>
            </a:extLst>
          </p:cNvPr>
          <p:cNvSpPr/>
          <p:nvPr/>
        </p:nvSpPr>
        <p:spPr>
          <a:xfrm>
            <a:off x="18591289" y="5167952"/>
            <a:ext cx="3049537" cy="809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Previous Day Foot Traffic??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CB6BF-4771-6C89-1CD2-963C6833CA04}"/>
              </a:ext>
            </a:extLst>
          </p:cNvPr>
          <p:cNvCxnSpPr/>
          <p:nvPr/>
        </p:nvCxnSpPr>
        <p:spPr>
          <a:xfrm flipH="1" flipV="1">
            <a:off x="8141661" y="7860456"/>
            <a:ext cx="9822489" cy="0"/>
          </a:xfrm>
          <a:prstGeom prst="straightConnector1">
            <a:avLst/>
          </a:prstGeom>
          <a:ln w="285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2">
            <a:extLst>
              <a:ext uri="{FF2B5EF4-FFF2-40B4-BE49-F238E27FC236}">
                <a16:creationId xmlns:a16="http://schemas.microsoft.com/office/drawing/2014/main" id="{91CAC99D-0A98-6914-CB38-813828C8C262}"/>
              </a:ext>
            </a:extLst>
          </p:cNvPr>
          <p:cNvSpPr/>
          <p:nvPr/>
        </p:nvSpPr>
        <p:spPr>
          <a:xfrm>
            <a:off x="11617343" y="7161491"/>
            <a:ext cx="3049537" cy="63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Related????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863FDBC-7876-4595-15CE-92CDDFA02BC3}"/>
              </a:ext>
            </a:extLst>
          </p:cNvPr>
          <p:cNvSpPr/>
          <p:nvPr/>
        </p:nvSpPr>
        <p:spPr>
          <a:xfrm>
            <a:off x="11617342" y="8069828"/>
            <a:ext cx="3049537" cy="63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z = mx + </a:t>
            </a:r>
            <a:r>
              <a:rPr lang="en-US" sz="3000" b="1" dirty="0" err="1">
                <a:solidFill>
                  <a:schemeClr val="bg1"/>
                </a:solidFill>
                <a:latin typeface="Helvetica Neue Bold"/>
              </a:rPr>
              <a:t>ny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+ b</a:t>
            </a:r>
          </a:p>
        </p:txBody>
      </p:sp>
      <p:pic>
        <p:nvPicPr>
          <p:cNvPr id="15" name="Graphic 14" descr="Lightbulb and gear with solid fill">
            <a:extLst>
              <a:ext uri="{FF2B5EF4-FFF2-40B4-BE49-F238E27FC236}">
                <a16:creationId xmlns:a16="http://schemas.microsoft.com/office/drawing/2014/main" id="{4D5F6143-435D-8A78-DDFD-DA93A9084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57124" y="8627540"/>
            <a:ext cx="914400" cy="9144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3D826B8-52E8-EB09-97FE-4F6AA18CE212}"/>
              </a:ext>
            </a:extLst>
          </p:cNvPr>
          <p:cNvSpPr/>
          <p:nvPr/>
        </p:nvSpPr>
        <p:spPr>
          <a:xfrm>
            <a:off x="4985916" y="5453701"/>
            <a:ext cx="3049537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Restock Inventory Daily</a:t>
            </a:r>
          </a:p>
        </p:txBody>
      </p:sp>
      <p:pic>
        <p:nvPicPr>
          <p:cNvPr id="18" name="Graphic 17" descr="Packing Box Open with solid fill">
            <a:extLst>
              <a:ext uri="{FF2B5EF4-FFF2-40B4-BE49-F238E27FC236}">
                <a16:creationId xmlns:a16="http://schemas.microsoft.com/office/drawing/2014/main" id="{0816FBC6-8987-C582-6C05-B946AB14D2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77260" y="7169851"/>
            <a:ext cx="1466850" cy="1466850"/>
          </a:xfrm>
          <a:prstGeom prst="rect">
            <a:avLst/>
          </a:prstGeom>
        </p:spPr>
      </p:pic>
      <p:pic>
        <p:nvPicPr>
          <p:cNvPr id="10" name="Graphic 9" descr="Snowman with solid fill">
            <a:extLst>
              <a:ext uri="{FF2B5EF4-FFF2-40B4-BE49-F238E27FC236}">
                <a16:creationId xmlns:a16="http://schemas.microsoft.com/office/drawing/2014/main" id="{FC29DBB4-B53B-A10A-D520-2F9CD8203E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9401259" y="9834813"/>
            <a:ext cx="1466849" cy="1466849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D26AB8B7-1A93-81B6-4673-C490175DE592}"/>
              </a:ext>
            </a:extLst>
          </p:cNvPr>
          <p:cNvSpPr/>
          <p:nvPr/>
        </p:nvSpPr>
        <p:spPr>
          <a:xfrm>
            <a:off x="18564097" y="8732864"/>
            <a:ext cx="3049537" cy="809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Weekly Average Temperature??</a:t>
            </a:r>
          </a:p>
        </p:txBody>
      </p:sp>
    </p:spTree>
    <p:extLst>
      <p:ext uri="{BB962C8B-B14F-4D97-AF65-F5344CB8AC3E}">
        <p14:creationId xmlns:p14="http://schemas.microsoft.com/office/powerpoint/2010/main" val="318728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5EF88F-8373-DF15-6376-48D47C06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381" y="8672353"/>
            <a:ext cx="10877388" cy="4704753"/>
          </a:xfrm>
          <a:prstGeom prst="rect">
            <a:avLst/>
          </a:prstGeom>
        </p:spPr>
      </p:pic>
      <p:pic>
        <p:nvPicPr>
          <p:cNvPr id="2" name="Image 0" descr=" 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Multi Linear Regression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55F944-8965-F4E8-93F5-061ABEEC8957}"/>
              </a:ext>
            </a:extLst>
          </p:cNvPr>
          <p:cNvSpPr txBox="1"/>
          <p:nvPr/>
        </p:nvSpPr>
        <p:spPr>
          <a:xfrm>
            <a:off x="18486509" y="9107278"/>
            <a:ext cx="5087764" cy="1729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latin typeface="Helvetica Neue Bold"/>
              </a:rPr>
              <a:t>Jim is becoming the Walter White of Counterfeit Shoes </a:t>
            </a:r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</a:rPr>
              <a:t>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66DB1-8A21-5614-1D47-1A6C6313E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3784" y="3714454"/>
            <a:ext cx="10020489" cy="2416937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5F41E6E0-876B-7373-B46E-B21F6B717CFB}"/>
              </a:ext>
            </a:extLst>
          </p:cNvPr>
          <p:cNvSpPr/>
          <p:nvPr/>
        </p:nvSpPr>
        <p:spPr>
          <a:xfrm>
            <a:off x="1108075" y="7505608"/>
            <a:ext cx="11127946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= -2.05 + 1.17 * Previous Day Foot Traffic + 0.468 * Previous Week Avg Temp</a:t>
            </a:r>
          </a:p>
          <a:p>
            <a:pPr algn="ctr">
              <a:lnSpc>
                <a:spcPct val="114000"/>
              </a:lnSpc>
            </a:pPr>
            <a:endParaRPr lang="en-US" sz="3000" b="1" dirty="0">
              <a:solidFill>
                <a:schemeClr val="bg1"/>
              </a:solidFill>
              <a:latin typeface="Helvetica Neue Bold"/>
            </a:endParaRP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z = -2.05 + 1.17x + 0.468y</a:t>
            </a:r>
          </a:p>
          <a:p>
            <a:pPr algn="ctr">
              <a:lnSpc>
                <a:spcPct val="114000"/>
              </a:lnSpc>
            </a:pPr>
            <a:endParaRPr lang="en-US" sz="3000" b="1" dirty="0">
              <a:solidFill>
                <a:schemeClr val="bg1"/>
              </a:solidFill>
              <a:latin typeface="Helvetica Neue Bold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D8F6A24-79F1-8A5C-014D-31E22FF36FDE}"/>
              </a:ext>
            </a:extLst>
          </p:cNvPr>
          <p:cNvSpPr/>
          <p:nvPr/>
        </p:nvSpPr>
        <p:spPr>
          <a:xfrm>
            <a:off x="18040350" y="6654466"/>
            <a:ext cx="1314450" cy="13525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372EEFC-4765-E37F-821A-55878AD203BC}"/>
              </a:ext>
            </a:extLst>
          </p:cNvPr>
          <p:cNvSpPr/>
          <p:nvPr/>
        </p:nvSpPr>
        <p:spPr>
          <a:xfrm>
            <a:off x="4635424" y="10477497"/>
            <a:ext cx="3049537" cy="2305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More Predictive Variables</a:t>
            </a: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= </a:t>
            </a: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More Dimensions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F7B17-D88D-8B26-B549-2BDACA09A41E}"/>
              </a:ext>
            </a:extLst>
          </p:cNvPr>
          <p:cNvSpPr/>
          <p:nvPr/>
        </p:nvSpPr>
        <p:spPr>
          <a:xfrm>
            <a:off x="4386424" y="10179331"/>
            <a:ext cx="3578623" cy="3198867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 2">
            <a:extLst>
              <a:ext uri="{FF2B5EF4-FFF2-40B4-BE49-F238E27FC236}">
                <a16:creationId xmlns:a16="http://schemas.microsoft.com/office/drawing/2014/main" id="{45D8F70B-B4D1-FBDD-86E5-3FA6A184EB02}"/>
              </a:ext>
            </a:extLst>
          </p:cNvPr>
          <p:cNvSpPr/>
          <p:nvPr/>
        </p:nvSpPr>
        <p:spPr>
          <a:xfrm>
            <a:off x="8731360" y="10515229"/>
            <a:ext cx="4057171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2800" b="1" dirty="0">
                <a:solidFill>
                  <a:schemeClr val="bg1"/>
                </a:solidFill>
                <a:latin typeface="Helvetica Neue Bold"/>
              </a:rPr>
              <a:t>OVERFITTING RISK</a:t>
            </a:r>
          </a:p>
          <a:p>
            <a:pPr algn="ctr">
              <a:lnSpc>
                <a:spcPct val="114000"/>
              </a:lnSpc>
            </a:pPr>
            <a:r>
              <a:rPr lang="en-US" sz="2800" dirty="0">
                <a:solidFill>
                  <a:schemeClr val="bg1"/>
                </a:solidFill>
                <a:latin typeface="Helvetica Neue Bold"/>
              </a:rPr>
              <a:t># Predictive Variables</a:t>
            </a:r>
          </a:p>
          <a:p>
            <a:pPr algn="ctr">
              <a:lnSpc>
                <a:spcPct val="114000"/>
              </a:lnSpc>
            </a:pPr>
            <a:r>
              <a:rPr lang="en-US" sz="2800" dirty="0">
                <a:solidFill>
                  <a:schemeClr val="bg1"/>
                </a:solidFill>
                <a:latin typeface="Helvetica Neue Bold"/>
              </a:rPr>
              <a:t> &lt; </a:t>
            </a:r>
          </a:p>
          <a:p>
            <a:pPr algn="ctr">
              <a:lnSpc>
                <a:spcPct val="114000"/>
              </a:lnSpc>
            </a:pPr>
            <a:r>
              <a:rPr lang="en-US" sz="2800" dirty="0">
                <a:solidFill>
                  <a:schemeClr val="bg1"/>
                </a:solidFill>
                <a:latin typeface="Helvetica Neue Bold"/>
              </a:rPr>
              <a:t># Datapoints (more = better)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2C9D68-02BE-B988-A2AC-33B7C8C0D56E}"/>
              </a:ext>
            </a:extLst>
          </p:cNvPr>
          <p:cNvSpPr/>
          <p:nvPr/>
        </p:nvSpPr>
        <p:spPr>
          <a:xfrm>
            <a:off x="8646816" y="10200172"/>
            <a:ext cx="4141715" cy="3176934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08E63-B051-0029-2C3E-CB2006BE14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8868" y="3701443"/>
            <a:ext cx="6049554" cy="3568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C11E10-D134-73E6-931D-1E5373297CDA}"/>
              </a:ext>
            </a:extLst>
          </p:cNvPr>
          <p:cNvSpPr/>
          <p:nvPr/>
        </p:nvSpPr>
        <p:spPr>
          <a:xfrm>
            <a:off x="13366400" y="628967"/>
            <a:ext cx="10395256" cy="27401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P-value bellow 0.025 for coefficients (except intercept), F-Significance bellow 0.05 and</a:t>
            </a:r>
          </a:p>
          <a:p>
            <a:pPr algn="ctr"/>
            <a:r>
              <a:rPr lang="en-CA" sz="4000" dirty="0">
                <a:latin typeface="Helvetica Neue Bold"/>
              </a:rPr>
              <a:t>Adjusted R-square as high as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13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0"/>
              <p:cNvSpPr/>
              <p:nvPr/>
            </p:nvSpPr>
            <p:spPr>
              <a:xfrm>
                <a:off x="1015904" y="1291167"/>
                <a:ext cx="16766770" cy="225636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pPr>
                  <a:lnSpc>
                    <a:spcPts val="7368"/>
                  </a:lnSpc>
                  <a:spcAft>
                    <a:spcPts val="500"/>
                  </a:spcAft>
                </a:pPr>
                <a:r>
                  <a:rPr lang="en-US" sz="8000" kern="0" spc="-40" dirty="0">
                    <a:ln w="12700">
                      <a:solidFill>
                        <a:srgbClr val="FFFFFF"/>
                      </a:solidFill>
                    </a:ln>
                    <a:solidFill>
                      <a:srgbClr val="FFFFFF">
                        <a:alpha val="100000"/>
                      </a:srgbClr>
                    </a:solidFill>
                    <a:latin typeface="Helvetica Neue Bold" pitchFamily="34" charset="0"/>
                    <a:ea typeface="Helvetica Neue Bold" pitchFamily="34" charset="-122"/>
                    <a:cs typeface="Helvetica Neue Bold" pitchFamily="34" charset="-120"/>
                  </a:rPr>
                  <a:t>Calculating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</m:ctrlPr>
                      </m:sSupPr>
                      <m:e>
                        <m:r>
                          <a:rPr lang="en-CA" sz="8000" b="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  <m:t>𝑅</m:t>
                        </m:r>
                      </m:e>
                      <m:sup>
                        <m:r>
                          <a:rPr lang="en-CA" sz="8000" b="0" i="1" kern="0" spc="-40" smtClean="0">
                            <a:ln w="12700">
                              <a:solidFill>
                                <a:srgbClr val="FFFFFF"/>
                              </a:solidFill>
                            </a:ln>
                            <a:solidFill>
                              <a:srgbClr val="FFFFFF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Helvetica Neue Bold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8000" dirty="0"/>
                  <a:t> </a:t>
                </a:r>
                <a:r>
                  <a:rPr lang="en-US" sz="8000" kern="0" spc="-40" dirty="0">
                    <a:ln w="12700">
                      <a:solidFill>
                        <a:srgbClr val="FFFFFF"/>
                      </a:solidFill>
                    </a:ln>
                    <a:solidFill>
                      <a:srgbClr val="FFFFFF">
                        <a:alpha val="100000"/>
                      </a:srgbClr>
                    </a:solidFill>
                    <a:latin typeface="Helvetica Neue Bold" pitchFamily="34" charset="0"/>
                    <a:ea typeface="Helvetica Neue Bold" pitchFamily="34" charset="-122"/>
                    <a:cs typeface="Helvetica Neue Bold" pitchFamily="34" charset="-120"/>
                  </a:rPr>
                  <a:t>in Test Data</a:t>
                </a:r>
                <a:endParaRPr lang="en-US" sz="8000" dirty="0"/>
              </a:p>
            </p:txBody>
          </p:sp>
        </mc:Choice>
        <mc:Fallback xmlns="">
          <p:sp>
            <p:nvSpPr>
              <p:cNvPr id="3" name="Text 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04" y="1291167"/>
                <a:ext cx="16766770" cy="2256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1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55B2DD-52F9-BF04-0DDC-04D9FF2FD70C}"/>
              </a:ext>
            </a:extLst>
          </p:cNvPr>
          <p:cNvSpPr/>
          <p:nvPr/>
        </p:nvSpPr>
        <p:spPr>
          <a:xfrm>
            <a:off x="11246595" y="3982771"/>
            <a:ext cx="11517152" cy="38498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Remainder of 1 subtracted from sum of residuals (data point minus prediction) over the sum of distances of datapoints away from the average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FEBE5-E2F1-2F45-B3A1-3B13235ACF38}"/>
              </a:ext>
            </a:extLst>
          </p:cNvPr>
          <p:cNvSpPr/>
          <p:nvPr/>
        </p:nvSpPr>
        <p:spPr>
          <a:xfrm>
            <a:off x="11246595" y="8412145"/>
            <a:ext cx="11517152" cy="38498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Apply the regression generated formula to test data, and then calculate adjusted R square</a:t>
            </a:r>
            <a:endParaRPr lang="en-CA" dirty="0">
              <a:latin typeface="Helvetica Neue Bold"/>
            </a:endParaRPr>
          </a:p>
        </p:txBody>
      </p:sp>
      <p:pic>
        <p:nvPicPr>
          <p:cNvPr id="1028" name="Picture 4" descr="GraphPad Prism 10 Curve Fitting Guide - Interpreting the ...">
            <a:extLst>
              <a:ext uri="{FF2B5EF4-FFF2-40B4-BE49-F238E27FC236}">
                <a16:creationId xmlns:a16="http://schemas.microsoft.com/office/drawing/2014/main" id="{F098F54D-A3ED-8EDE-41CA-0953D859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69" y="3621301"/>
            <a:ext cx="7836364" cy="53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B2FEFB-148E-6CBC-7E2A-61B1E743A541}"/>
              </a:ext>
            </a:extLst>
          </p:cNvPr>
          <p:cNvSpPr/>
          <p:nvPr/>
        </p:nvSpPr>
        <p:spPr>
          <a:xfrm>
            <a:off x="4641589" y="9450907"/>
            <a:ext cx="5895244" cy="2829429"/>
          </a:xfrm>
          <a:prstGeom prst="rect">
            <a:avLst/>
          </a:prstGeom>
          <a:solidFill>
            <a:srgbClr val="A9D18E"/>
          </a:solidFill>
          <a:ln w="5715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ysClr val="windowText" lastClr="000000"/>
                </a:solidFill>
              </a:rPr>
              <a:t>SSR = Residual sum</a:t>
            </a:r>
          </a:p>
          <a:p>
            <a:pPr algn="ctr"/>
            <a:r>
              <a:rPr lang="en-CA" sz="4000" dirty="0">
                <a:solidFill>
                  <a:sysClr val="windowText" lastClr="000000"/>
                </a:solidFill>
              </a:rPr>
              <a:t>SST = Totals sum</a:t>
            </a:r>
          </a:p>
          <a:p>
            <a:pPr algn="ctr"/>
            <a:r>
              <a:rPr lang="en-CA" sz="4000" dirty="0">
                <a:solidFill>
                  <a:sysClr val="windowText" lastClr="000000"/>
                </a:solidFill>
              </a:rPr>
              <a:t>n = # data points</a:t>
            </a:r>
          </a:p>
          <a:p>
            <a:pPr algn="ctr"/>
            <a:r>
              <a:rPr lang="en-CA" sz="4000" dirty="0">
                <a:solidFill>
                  <a:sysClr val="windowText" lastClr="000000"/>
                </a:solidFill>
              </a:rPr>
              <a:t>k = # of predictive variables</a:t>
            </a:r>
          </a:p>
        </p:txBody>
      </p:sp>
    </p:spTree>
    <p:extLst>
      <p:ext uri="{BB962C8B-B14F-4D97-AF65-F5344CB8AC3E}">
        <p14:creationId xmlns:p14="http://schemas.microsoft.com/office/powerpoint/2010/main" val="201885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Now Do it In Python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275" y="7119234"/>
            <a:ext cx="19777773" cy="6596766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045242" cy="7350851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59270" y="2692400"/>
            <a:ext cx="13374772" cy="7505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3815"/>
              </a:lnSpc>
              <a:spcAft>
                <a:spcPts val="500"/>
              </a:spcAft>
              <a:buNone/>
            </a:pPr>
            <a:r>
              <a:rPr lang="en-US" sz="15000" kern="0" spc="-75" dirty="0">
                <a:ln w="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TECH SESSION</a:t>
            </a:r>
            <a:endParaRPr lang="en-US" sz="15000" dirty="0"/>
          </a:p>
          <a:p>
            <a:pPr marL="0" indent="0" algn="l">
              <a:lnSpc>
                <a:spcPts val="13815"/>
              </a:lnSpc>
              <a:spcAft>
                <a:spcPts val="500"/>
              </a:spcAft>
              <a:buNone/>
            </a:pPr>
            <a:r>
              <a:rPr lang="en-US" sz="15000" kern="0" spc="-75" dirty="0">
                <a:ln w="0">
                  <a:solidFill>
                    <a:srgbClr val="FFFFFF"/>
                  </a:solidFill>
                </a:ln>
                <a:solidFill>
                  <a:srgbClr val="88E748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AGENDA</a:t>
            </a:r>
            <a:endParaRPr lang="en-US" sz="15000" dirty="0"/>
          </a:p>
        </p:txBody>
      </p:sp>
      <p:sp>
        <p:nvSpPr>
          <p:cNvPr id="6" name="Text 1"/>
          <p:cNvSpPr/>
          <p:nvPr/>
        </p:nvSpPr>
        <p:spPr>
          <a:xfrm>
            <a:off x="12904812" y="4495800"/>
            <a:ext cx="8891498" cy="3826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  <a:cs typeface="Helvetica Neue Thin" pitchFamily="34" charset="-120"/>
              </a:rPr>
              <a:t>Math &amp; Theory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  <a:cs typeface="Helvetica Neue Thin" pitchFamily="34" charset="-120"/>
              </a:rPr>
              <a:t> 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</a:rPr>
              <a:t>Supervised Machine Learning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  <a:cs typeface="Helvetica Neue Thin" pitchFamily="34" charset="-120"/>
              </a:rPr>
              <a:t> 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</a:rPr>
              <a:t>Validation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  <a:cs typeface="Helvetica Neue Thin" pitchFamily="34" charset="-120"/>
              </a:rPr>
              <a:t> </a:t>
            </a:r>
            <a:endParaRPr lang="en-US" sz="4000" dirty="0"/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</a:rPr>
              <a:t>Function Approximation</a:t>
            </a:r>
          </a:p>
          <a:p>
            <a:pPr marL="0" indent="0" algn="l">
              <a:lnSpc>
                <a:spcPts val="3600"/>
              </a:lnSpc>
              <a:buNone/>
            </a:pPr>
            <a:endParaRPr lang="en-US" sz="4000" dirty="0">
              <a:ln w="12700">
                <a:solidFill>
                  <a:srgbClr val="FFFFFF"/>
                </a:solidFill>
              </a:ln>
              <a:solidFill>
                <a:srgbClr val="FFFFFF">
                  <a:alpha val="100000"/>
                </a:srgbClr>
              </a:solidFill>
              <a:latin typeface="Helvetica Neue Thin" pitchFamily="34" charset="0"/>
              <a:ea typeface="Helvetica Neue Thin" pitchFamily="34" charset="-122"/>
            </a:endParaRPr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</a:rPr>
              <a:t>Neural Networks</a:t>
            </a:r>
          </a:p>
          <a:p>
            <a:pPr marL="0" indent="0" algn="l">
              <a:lnSpc>
                <a:spcPts val="3600"/>
              </a:lnSpc>
              <a:buNone/>
            </a:pPr>
            <a:endParaRPr lang="en-US" sz="4000" dirty="0">
              <a:ln w="12700">
                <a:solidFill>
                  <a:srgbClr val="FFFFFF"/>
                </a:solidFill>
              </a:ln>
              <a:solidFill>
                <a:srgbClr val="FFFFFF">
                  <a:alpha val="100000"/>
                </a:srgbClr>
              </a:solidFill>
              <a:latin typeface="Helvetica Neue Thin" pitchFamily="34" charset="0"/>
              <a:ea typeface="Helvetica Neue Thin" pitchFamily="34" charset="-122"/>
            </a:endParaRPr>
          </a:p>
          <a:p>
            <a:pPr marL="0" indent="0" algn="l">
              <a:lnSpc>
                <a:spcPts val="3600"/>
              </a:lnSpc>
              <a:buNone/>
            </a:pPr>
            <a:r>
              <a:rPr lang="en-US" sz="400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Thin" pitchFamily="34" charset="0"/>
                <a:ea typeface="Helvetica Neue Thin" pitchFamily="34" charset="-122"/>
              </a:rPr>
              <a:t>Next workshop (TBD): NLP, SQL, Practical Applications </a:t>
            </a:r>
            <a:endParaRPr lang="en-US" sz="4000" dirty="0"/>
          </a:p>
        </p:txBody>
      </p:sp>
      <p:pic>
        <p:nvPicPr>
          <p:cNvPr id="7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54923" y="4617284"/>
            <a:ext cx="447750" cy="77186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54923" y="5574807"/>
            <a:ext cx="447750" cy="77186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4923" y="6514607"/>
            <a:ext cx="447750" cy="77186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154923" y="7479807"/>
            <a:ext cx="447750" cy="77186"/>
          </a:xfrm>
          <a:prstGeom prst="rect">
            <a:avLst/>
          </a:prstGeom>
        </p:spPr>
      </p:pic>
      <p:pic>
        <p:nvPicPr>
          <p:cNvPr id="11" name="Image 6" descr=" ">
            <a:extLst>
              <a:ext uri="{FF2B5EF4-FFF2-40B4-BE49-F238E27FC236}">
                <a16:creationId xmlns:a16="http://schemas.microsoft.com/office/drawing/2014/main" id="{02F8266D-74D0-50B2-7C63-1655F94903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154923" y="8350765"/>
            <a:ext cx="447750" cy="77186"/>
          </a:xfrm>
          <a:prstGeom prst="rect">
            <a:avLst/>
          </a:prstGeom>
        </p:spPr>
      </p:pic>
      <p:pic>
        <p:nvPicPr>
          <p:cNvPr id="12" name="Image 6" descr=" ">
            <a:extLst>
              <a:ext uri="{FF2B5EF4-FFF2-40B4-BE49-F238E27FC236}">
                <a16:creationId xmlns:a16="http://schemas.microsoft.com/office/drawing/2014/main" id="{0218C1C7-67E3-1DD6-F263-86C0C36207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154923" y="9200164"/>
            <a:ext cx="447750" cy="77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Logistic Classifier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C8B3D4-F704-768D-4655-65EFEB13F4EB}"/>
              </a:ext>
            </a:extLst>
          </p:cNvPr>
          <p:cNvSpPr/>
          <p:nvPr/>
        </p:nvSpPr>
        <p:spPr>
          <a:xfrm>
            <a:off x="5767600" y="4462405"/>
            <a:ext cx="5073168" cy="61587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Predict </a:t>
            </a:r>
          </a:p>
          <a:p>
            <a:pPr algn="ctr"/>
            <a:r>
              <a:rPr lang="en-CA" sz="4000" dirty="0">
                <a:latin typeface="Helvetica Neue Bold"/>
              </a:rPr>
              <a:t>Qualitative</a:t>
            </a:r>
          </a:p>
          <a:p>
            <a:pPr algn="ctr"/>
            <a:r>
              <a:rPr lang="en-CA" sz="4000" dirty="0">
                <a:latin typeface="Helvetica Neue Bold"/>
              </a:rPr>
              <a:t>Events Out of</a:t>
            </a:r>
          </a:p>
          <a:p>
            <a:pPr algn="ctr"/>
            <a:r>
              <a:rPr lang="en-CA" sz="4000" dirty="0">
                <a:latin typeface="Helvetica Neue Bold"/>
              </a:rPr>
              <a:t>a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FE5C3-A544-7FD0-2E9F-D02239D13157}"/>
              </a:ext>
            </a:extLst>
          </p:cNvPr>
          <p:cNvSpPr/>
          <p:nvPr/>
        </p:nvSpPr>
        <p:spPr>
          <a:xfrm>
            <a:off x="12958107" y="4452249"/>
            <a:ext cx="5073168" cy="276916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Buying Shoes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7116EE-F75E-A10E-6D4C-0E7E6DB1C8EE}"/>
              </a:ext>
            </a:extLst>
          </p:cNvPr>
          <p:cNvSpPr/>
          <p:nvPr/>
        </p:nvSpPr>
        <p:spPr>
          <a:xfrm>
            <a:off x="11231775" y="5496463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2C9DBF-201F-5A5A-AD0B-FB9966E78FE6}"/>
              </a:ext>
            </a:extLst>
          </p:cNvPr>
          <p:cNvSpPr/>
          <p:nvPr/>
        </p:nvSpPr>
        <p:spPr>
          <a:xfrm>
            <a:off x="11231774" y="8362046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E4562-DA18-F0FA-6668-5ACEC7BC61F6}"/>
              </a:ext>
            </a:extLst>
          </p:cNvPr>
          <p:cNvSpPr/>
          <p:nvPr/>
        </p:nvSpPr>
        <p:spPr>
          <a:xfrm>
            <a:off x="12958107" y="7784122"/>
            <a:ext cx="5073168" cy="276916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Not Buying </a:t>
            </a:r>
          </a:p>
          <a:p>
            <a:pPr algn="ctr"/>
            <a:r>
              <a:rPr lang="en-CA" sz="4000" dirty="0">
                <a:latin typeface="Helvetica Neue Bold"/>
              </a:rPr>
              <a:t>Shoes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56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Confusion Matrix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0298A0-245D-4570-B98C-09D9C8C6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48337"/>
              </p:ext>
            </p:extLst>
          </p:nvPr>
        </p:nvGraphicFramePr>
        <p:xfrm>
          <a:off x="3694296" y="4217599"/>
          <a:ext cx="16571360" cy="7031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2840">
                  <a:extLst>
                    <a:ext uri="{9D8B030D-6E8A-4147-A177-3AD203B41FA5}">
                      <a16:colId xmlns:a16="http://schemas.microsoft.com/office/drawing/2014/main" val="1350135986"/>
                    </a:ext>
                  </a:extLst>
                </a:gridCol>
                <a:gridCol w="4142840">
                  <a:extLst>
                    <a:ext uri="{9D8B030D-6E8A-4147-A177-3AD203B41FA5}">
                      <a16:colId xmlns:a16="http://schemas.microsoft.com/office/drawing/2014/main" val="802786359"/>
                    </a:ext>
                  </a:extLst>
                </a:gridCol>
                <a:gridCol w="4142840">
                  <a:extLst>
                    <a:ext uri="{9D8B030D-6E8A-4147-A177-3AD203B41FA5}">
                      <a16:colId xmlns:a16="http://schemas.microsoft.com/office/drawing/2014/main" val="3265888993"/>
                    </a:ext>
                  </a:extLst>
                </a:gridCol>
                <a:gridCol w="4142840">
                  <a:extLst>
                    <a:ext uri="{9D8B030D-6E8A-4147-A177-3AD203B41FA5}">
                      <a16:colId xmlns:a16="http://schemas.microsoft.com/office/drawing/2014/main" val="3052096451"/>
                    </a:ext>
                  </a:extLst>
                </a:gridCol>
              </a:tblGrid>
              <a:tr h="1757912"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Predicted Outcome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38842"/>
                  </a:ext>
                </a:extLst>
              </a:tr>
              <a:tr h="1757912">
                <a:tc rowSpan="3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Actual </a:t>
                      </a:r>
                    </a:p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Outcome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08927"/>
                  </a:ext>
                </a:extLst>
              </a:tr>
              <a:tr h="1757912">
                <a:tc vMerge="1"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True Positive</a:t>
                      </a:r>
                    </a:p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(Correct Prediction)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23478"/>
                  </a:ext>
                </a:extLst>
              </a:tr>
              <a:tr h="1757912">
                <a:tc vMerge="1">
                  <a:txBody>
                    <a:bodyPr/>
                    <a:lstStyle/>
                    <a:p>
                      <a:pPr algn="ctr"/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True Negative</a:t>
                      </a:r>
                    </a:p>
                    <a:p>
                      <a:pPr algn="ctr"/>
                      <a:r>
                        <a:rPr lang="en-CA" sz="3200" dirty="0">
                          <a:solidFill>
                            <a:schemeClr val="bg1"/>
                          </a:solidFill>
                        </a:rPr>
                        <a:t>(Correct Prediction)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3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6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Logistic Classifier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760B4-1125-650B-B9E4-D0F14A8800E9}"/>
              </a:ext>
            </a:extLst>
          </p:cNvPr>
          <p:cNvSpPr txBox="1"/>
          <p:nvPr/>
        </p:nvSpPr>
        <p:spPr>
          <a:xfrm>
            <a:off x="6768347" y="3758642"/>
            <a:ext cx="12192000" cy="311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linear_model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LogisticRegression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metrics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joblib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the data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'train3.csv'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Display the first few rows of the dataset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Preprocess the data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Assuming there are no missing values and no categorical variables to encode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Define the features and the target variable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[[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"Spend ($)"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"Salary"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"Weight (lb)"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"Times Visited in Past Year"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]]</a:t>
            </a:r>
          </a:p>
          <a:p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"Store Member"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8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CA" sz="28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Create and train the logistic regression model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LogisticRegression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Make predictions on the entire dataset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Evaluate the model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"Accuracy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classification report and confusion matrix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"Classification Report:"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Matrix:"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Calculate True Positive, False Positive, True Negative, and False Negative rates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True Positive Rate (Sensitivity)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TPR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False Positive Rate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FPR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True Negative Rate (Specificity)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TNR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False Negative Rate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FNR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Positive Rate (Sensitivity):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TPR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"False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Positive Rate: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FPR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Negative Rate (Specificity):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TNR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"False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Negative Rate: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FNR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Save the model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logistic_regression_model.joblib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joblib</a:t>
            </a:r>
            <a:r>
              <a:rPr lang="en-CA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dump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"Model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saved as 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CA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CA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2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Function Approximation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684A7F-95E9-515B-F7FC-3C8A242A1C0B}"/>
              </a:ext>
            </a:extLst>
          </p:cNvPr>
          <p:cNvSpPr/>
          <p:nvPr/>
        </p:nvSpPr>
        <p:spPr>
          <a:xfrm>
            <a:off x="2391352" y="3805915"/>
            <a:ext cx="5073168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We assume outcomes in </a:t>
            </a:r>
          </a:p>
          <a:p>
            <a:pPr algn="ctr"/>
            <a:r>
              <a:rPr lang="en-CA" sz="4000" dirty="0">
                <a:latin typeface="Helvetica Neue Bold"/>
              </a:rPr>
              <a:t>the world follow patterns</a:t>
            </a:r>
            <a:r>
              <a:rPr lang="en-CA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167D3-6F59-FF1B-FA00-38AA7DB576F2}"/>
              </a:ext>
            </a:extLst>
          </p:cNvPr>
          <p:cNvSpPr/>
          <p:nvPr/>
        </p:nvSpPr>
        <p:spPr>
          <a:xfrm>
            <a:off x="9581859" y="3795759"/>
            <a:ext cx="5073168" cy="3272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Patterns can (probably be </a:t>
            </a:r>
          </a:p>
          <a:p>
            <a:pPr algn="ctr"/>
            <a:r>
              <a:rPr lang="en-CA" sz="4000" dirty="0">
                <a:latin typeface="Helvetica Neue Bold"/>
              </a:rPr>
              <a:t>graphed as math </a:t>
            </a:r>
          </a:p>
          <a:p>
            <a:pPr algn="ctr"/>
            <a:r>
              <a:rPr lang="en-CA" sz="4000" dirty="0">
                <a:latin typeface="Helvetica Neue Bold"/>
              </a:rPr>
              <a:t>equations)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731EA-DBCC-F136-5BC7-A4217F468592}"/>
              </a:ext>
            </a:extLst>
          </p:cNvPr>
          <p:cNvSpPr/>
          <p:nvPr/>
        </p:nvSpPr>
        <p:spPr>
          <a:xfrm>
            <a:off x="16772366" y="3816071"/>
            <a:ext cx="5064509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If we can find the equation, we can predict outcome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68F1C-0714-3A3A-B86E-08B52F49B28C}"/>
              </a:ext>
            </a:extLst>
          </p:cNvPr>
          <p:cNvSpPr/>
          <p:nvPr/>
        </p:nvSpPr>
        <p:spPr>
          <a:xfrm>
            <a:off x="2370570" y="8550788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Thunderstorms happen more often in certain seasons and after many days of no rain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B363C-F029-56FF-7271-479151D914BB}"/>
              </a:ext>
            </a:extLst>
          </p:cNvPr>
          <p:cNvSpPr/>
          <p:nvPr/>
        </p:nvSpPr>
        <p:spPr>
          <a:xfrm>
            <a:off x="9520953" y="8550789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If there is no rain for a long time and it’s a certain season again… it is more likely for a thunderstorm to happen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B73A5-8899-2462-83B6-815771A8301F}"/>
              </a:ext>
            </a:extLst>
          </p:cNvPr>
          <p:cNvSpPr/>
          <p:nvPr/>
        </p:nvSpPr>
        <p:spPr>
          <a:xfrm>
            <a:off x="16751584" y="8550789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Maybe we can quantify this relationship with math???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15212D-0F82-6D56-5780-0B6069411AE7}"/>
              </a:ext>
            </a:extLst>
          </p:cNvPr>
          <p:cNvSpPr/>
          <p:nvPr/>
        </p:nvSpPr>
        <p:spPr>
          <a:xfrm>
            <a:off x="7855527" y="5121325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4561D1-F8FF-E871-D52D-A978A1DCB015}"/>
              </a:ext>
            </a:extLst>
          </p:cNvPr>
          <p:cNvSpPr/>
          <p:nvPr/>
        </p:nvSpPr>
        <p:spPr>
          <a:xfrm>
            <a:off x="15072104" y="5121325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Decision chart with solid fill">
            <a:extLst>
              <a:ext uri="{FF2B5EF4-FFF2-40B4-BE49-F238E27FC236}">
                <a16:creationId xmlns:a16="http://schemas.microsoft.com/office/drawing/2014/main" id="{AB52F9D9-4D41-9042-D053-39DA216FF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61243" y="7327042"/>
            <a:ext cx="914400" cy="914400"/>
          </a:xfrm>
          <a:prstGeom prst="rect">
            <a:avLst/>
          </a:prstGeom>
        </p:spPr>
      </p:pic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7E59EAEE-67DC-39E5-A6D4-47635EBD0A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10023" y="7315200"/>
            <a:ext cx="914400" cy="914400"/>
          </a:xfrm>
          <a:prstGeom prst="rect">
            <a:avLst/>
          </a:prstGeom>
        </p:spPr>
      </p:pic>
      <p:pic>
        <p:nvPicPr>
          <p:cNvPr id="21" name="Graphic 20" descr="Golden Ratio with solid fill">
            <a:extLst>
              <a:ext uri="{FF2B5EF4-FFF2-40B4-BE49-F238E27FC236}">
                <a16:creationId xmlns:a16="http://schemas.microsoft.com/office/drawing/2014/main" id="{106B83DB-F8A8-0D77-B2B0-DC8B6542C6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20489" y="7151006"/>
            <a:ext cx="1373330" cy="13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Natural Language Processing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684A7F-95E9-515B-F7FC-3C8A242A1C0B}"/>
              </a:ext>
            </a:extLst>
          </p:cNvPr>
          <p:cNvSpPr/>
          <p:nvPr/>
        </p:nvSpPr>
        <p:spPr>
          <a:xfrm>
            <a:off x="2391352" y="3805915"/>
            <a:ext cx="5073168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We assume outcomes in </a:t>
            </a:r>
          </a:p>
          <a:p>
            <a:pPr algn="ctr"/>
            <a:r>
              <a:rPr lang="en-CA" sz="4000" dirty="0">
                <a:latin typeface="Helvetica Neue Bold"/>
              </a:rPr>
              <a:t>the world follow patterns</a:t>
            </a:r>
            <a:r>
              <a:rPr lang="en-CA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167D3-6F59-FF1B-FA00-38AA7DB576F2}"/>
              </a:ext>
            </a:extLst>
          </p:cNvPr>
          <p:cNvSpPr/>
          <p:nvPr/>
        </p:nvSpPr>
        <p:spPr>
          <a:xfrm>
            <a:off x="9581859" y="3795759"/>
            <a:ext cx="5073168" cy="3272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Patterns can (probably be </a:t>
            </a:r>
          </a:p>
          <a:p>
            <a:pPr algn="ctr"/>
            <a:r>
              <a:rPr lang="en-CA" sz="4000" dirty="0">
                <a:latin typeface="Helvetica Neue Bold"/>
              </a:rPr>
              <a:t>graphed as math </a:t>
            </a:r>
          </a:p>
          <a:p>
            <a:pPr algn="ctr"/>
            <a:r>
              <a:rPr lang="en-CA" sz="4000" dirty="0">
                <a:latin typeface="Helvetica Neue Bold"/>
              </a:rPr>
              <a:t>equations)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731EA-DBCC-F136-5BC7-A4217F468592}"/>
              </a:ext>
            </a:extLst>
          </p:cNvPr>
          <p:cNvSpPr/>
          <p:nvPr/>
        </p:nvSpPr>
        <p:spPr>
          <a:xfrm>
            <a:off x="16772366" y="3816071"/>
            <a:ext cx="5064509" cy="326274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If we can find the equation, we can predict outcome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68F1C-0714-3A3A-B86E-08B52F49B28C}"/>
              </a:ext>
            </a:extLst>
          </p:cNvPr>
          <p:cNvSpPr/>
          <p:nvPr/>
        </p:nvSpPr>
        <p:spPr>
          <a:xfrm>
            <a:off x="2370570" y="8550788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Language has structure and follows patterns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B363C-F029-56FF-7271-479151D914BB}"/>
              </a:ext>
            </a:extLst>
          </p:cNvPr>
          <p:cNvSpPr/>
          <p:nvPr/>
        </p:nvSpPr>
        <p:spPr>
          <a:xfrm>
            <a:off x="9520953" y="8550789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The likelihood of what word comes next is related to the words previously said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B73A5-8899-2462-83B6-815771A8301F}"/>
              </a:ext>
            </a:extLst>
          </p:cNvPr>
          <p:cNvSpPr/>
          <p:nvPr/>
        </p:nvSpPr>
        <p:spPr>
          <a:xfrm>
            <a:off x="16751584" y="8550789"/>
            <a:ext cx="5073168" cy="3031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  <a:latin typeface="Helvetica Neue Bold"/>
              </a:rPr>
              <a:t>What if we can predict what the next word will be… given an incomplete sentence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15212D-0F82-6D56-5780-0B6069411AE7}"/>
              </a:ext>
            </a:extLst>
          </p:cNvPr>
          <p:cNvSpPr/>
          <p:nvPr/>
        </p:nvSpPr>
        <p:spPr>
          <a:xfrm>
            <a:off x="7855527" y="5121325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4561D1-F8FF-E871-D52D-A978A1DCB015}"/>
              </a:ext>
            </a:extLst>
          </p:cNvPr>
          <p:cNvSpPr/>
          <p:nvPr/>
        </p:nvSpPr>
        <p:spPr>
          <a:xfrm>
            <a:off x="15072104" y="5121325"/>
            <a:ext cx="1309255" cy="822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Decision chart with solid fill">
            <a:extLst>
              <a:ext uri="{FF2B5EF4-FFF2-40B4-BE49-F238E27FC236}">
                <a16:creationId xmlns:a16="http://schemas.microsoft.com/office/drawing/2014/main" id="{AB52F9D9-4D41-9042-D053-39DA216FF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61243" y="7327042"/>
            <a:ext cx="914400" cy="914400"/>
          </a:xfrm>
          <a:prstGeom prst="rect">
            <a:avLst/>
          </a:prstGeom>
        </p:spPr>
      </p:pic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7E59EAEE-67DC-39E5-A6D4-47635EBD0A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10023" y="7315200"/>
            <a:ext cx="914400" cy="914400"/>
          </a:xfrm>
          <a:prstGeom prst="rect">
            <a:avLst/>
          </a:prstGeom>
        </p:spPr>
      </p:pic>
      <p:pic>
        <p:nvPicPr>
          <p:cNvPr id="21" name="Graphic 20" descr="Golden Ratio with solid fill">
            <a:extLst>
              <a:ext uri="{FF2B5EF4-FFF2-40B4-BE49-F238E27FC236}">
                <a16:creationId xmlns:a16="http://schemas.microsoft.com/office/drawing/2014/main" id="{106B83DB-F8A8-0D77-B2B0-DC8B6542C6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20489" y="7151006"/>
            <a:ext cx="1373330" cy="13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Function Approximation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1026" name="Picture 2" descr="Taylor series | Chapter 11, Essence of calculus">
            <a:extLst>
              <a:ext uri="{FF2B5EF4-FFF2-40B4-BE49-F238E27FC236}">
                <a16:creationId xmlns:a16="http://schemas.microsoft.com/office/drawing/2014/main" id="{04383B9A-3A4C-62B2-0111-F9C022A9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4" y="359950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3D45E-E4C8-80AA-60EB-250DECFC4211}"/>
              </a:ext>
            </a:extLst>
          </p:cNvPr>
          <p:cNvSpPr txBox="1"/>
          <p:nvPr/>
        </p:nvSpPr>
        <p:spPr>
          <a:xfrm>
            <a:off x="3904214" y="83750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3Blue1Brown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A9CB7-94DC-F5DB-8C8A-D735D1845785}"/>
              </a:ext>
            </a:extLst>
          </p:cNvPr>
          <p:cNvSpPr txBox="1"/>
          <p:nvPr/>
        </p:nvSpPr>
        <p:spPr>
          <a:xfrm>
            <a:off x="1626519" y="8882317"/>
            <a:ext cx="5485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Taylor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Easy to do with few/one data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Less accurate further away from initial data point</a:t>
            </a:r>
          </a:p>
        </p:txBody>
      </p:sp>
    </p:spTree>
    <p:extLst>
      <p:ext uri="{BB962C8B-B14F-4D97-AF65-F5344CB8AC3E}">
        <p14:creationId xmlns:p14="http://schemas.microsoft.com/office/powerpoint/2010/main" val="100953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Function Approximation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1026" name="Picture 2" descr="Taylor series | Chapter 11, Essence of calculus">
            <a:extLst>
              <a:ext uri="{FF2B5EF4-FFF2-40B4-BE49-F238E27FC236}">
                <a16:creationId xmlns:a16="http://schemas.microsoft.com/office/drawing/2014/main" id="{04383B9A-3A4C-62B2-0111-F9C022A9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4" y="359950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3D45E-E4C8-80AA-60EB-250DECFC4211}"/>
              </a:ext>
            </a:extLst>
          </p:cNvPr>
          <p:cNvSpPr txBox="1"/>
          <p:nvPr/>
        </p:nvSpPr>
        <p:spPr>
          <a:xfrm>
            <a:off x="3904214" y="83750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3Blue1Brown</a:t>
            </a:r>
          </a:p>
        </p:txBody>
      </p:sp>
      <p:pic>
        <p:nvPicPr>
          <p:cNvPr id="1028" name="Picture 4" descr="Cobb–Douglas production function - Wikipedia">
            <a:extLst>
              <a:ext uri="{FF2B5EF4-FFF2-40B4-BE49-F238E27FC236}">
                <a16:creationId xmlns:a16="http://schemas.microsoft.com/office/drawing/2014/main" id="{AE7A3E29-8D76-2216-5553-4DD87CA4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68" y="3862179"/>
            <a:ext cx="5400401" cy="34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700C8-3BCC-F1E4-06C6-511BBE7B0F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9259" y="7546644"/>
            <a:ext cx="5692015" cy="143324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60FEB0-70D5-2343-6EF3-7A24035EB1BE}"/>
              </a:ext>
            </a:extLst>
          </p:cNvPr>
          <p:cNvSpPr txBox="1"/>
          <p:nvPr/>
        </p:nvSpPr>
        <p:spPr>
          <a:xfrm>
            <a:off x="8795889" y="9190094"/>
            <a:ext cx="5485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Log-Linear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Cobb-Douglas Production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Where relationships are not just additive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AD517-4EDD-F2FE-B6E5-A21456981C8B}"/>
              </a:ext>
            </a:extLst>
          </p:cNvPr>
          <p:cNvSpPr txBox="1"/>
          <p:nvPr/>
        </p:nvSpPr>
        <p:spPr>
          <a:xfrm>
            <a:off x="1626519" y="8882317"/>
            <a:ext cx="5485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Taylor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Easy to do with few/one data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Less accurate further away from initial data point</a:t>
            </a:r>
          </a:p>
        </p:txBody>
      </p:sp>
    </p:spTree>
    <p:extLst>
      <p:ext uri="{BB962C8B-B14F-4D97-AF65-F5344CB8AC3E}">
        <p14:creationId xmlns:p14="http://schemas.microsoft.com/office/powerpoint/2010/main" val="245323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Function Approximation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1026" name="Picture 2" descr="Taylor series | Chapter 11, Essence of calculus">
            <a:extLst>
              <a:ext uri="{FF2B5EF4-FFF2-40B4-BE49-F238E27FC236}">
                <a16:creationId xmlns:a16="http://schemas.microsoft.com/office/drawing/2014/main" id="{04383B9A-3A4C-62B2-0111-F9C022A9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4" y="359950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3D45E-E4C8-80AA-60EB-250DECFC4211}"/>
              </a:ext>
            </a:extLst>
          </p:cNvPr>
          <p:cNvSpPr txBox="1"/>
          <p:nvPr/>
        </p:nvSpPr>
        <p:spPr>
          <a:xfrm>
            <a:off x="3904214" y="83750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3Blue1Brown</a:t>
            </a:r>
          </a:p>
        </p:txBody>
      </p:sp>
      <p:pic>
        <p:nvPicPr>
          <p:cNvPr id="1028" name="Picture 4" descr="Cobb–Douglas production function - Wikipedia">
            <a:extLst>
              <a:ext uri="{FF2B5EF4-FFF2-40B4-BE49-F238E27FC236}">
                <a16:creationId xmlns:a16="http://schemas.microsoft.com/office/drawing/2014/main" id="{AE7A3E29-8D76-2216-5553-4DD87CA4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68" y="3862179"/>
            <a:ext cx="5400401" cy="34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700C8-3BCC-F1E4-06C6-511BBE7B0F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9259" y="7546644"/>
            <a:ext cx="5692015" cy="143324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59E9C2-8D85-9F46-32A1-CB3AF0E32D03}"/>
              </a:ext>
            </a:extLst>
          </p:cNvPr>
          <p:cNvSpPr txBox="1"/>
          <p:nvPr/>
        </p:nvSpPr>
        <p:spPr>
          <a:xfrm>
            <a:off x="1626519" y="8882317"/>
            <a:ext cx="5485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Taylor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Easy to do with few/one data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Less accurate further away from initial data point</a:t>
            </a:r>
          </a:p>
        </p:txBody>
      </p:sp>
      <p:pic>
        <p:nvPicPr>
          <p:cNvPr id="1030" name="Picture 6" descr="Mathematical geometrical fitting: Non-linear geometry least-squared fitting  (with tutorial)">
            <a:extLst>
              <a:ext uri="{FF2B5EF4-FFF2-40B4-BE49-F238E27FC236}">
                <a16:creationId xmlns:a16="http://schemas.microsoft.com/office/drawing/2014/main" id="{3FFE8D18-B843-95BF-7AB3-1133D4AD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629" y="3623031"/>
            <a:ext cx="7002027" cy="528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6EBAEF-B35C-E4AF-2D7F-21A0FB3DD574}"/>
              </a:ext>
            </a:extLst>
          </p:cNvPr>
          <p:cNvSpPr txBox="1"/>
          <p:nvPr/>
        </p:nvSpPr>
        <p:spPr>
          <a:xfrm>
            <a:off x="15758629" y="9222339"/>
            <a:ext cx="7002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Non-Linear Problems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Lots of stuff in real world does not follow simple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Trying to approximate with linear model decreases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A1310-A90A-B48D-D655-D83B55C3B228}"/>
              </a:ext>
            </a:extLst>
          </p:cNvPr>
          <p:cNvSpPr txBox="1"/>
          <p:nvPr/>
        </p:nvSpPr>
        <p:spPr>
          <a:xfrm>
            <a:off x="19552966" y="90376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solidFill>
                  <a:schemeClr val="bg1"/>
                </a:solidFill>
              </a:rPr>
              <a:t>Wasy</a:t>
            </a:r>
            <a:r>
              <a:rPr lang="en-CA" dirty="0">
                <a:solidFill>
                  <a:schemeClr val="bg1"/>
                </a:solidFill>
              </a:rPr>
              <a:t>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C2CC3-3116-AF74-B48E-F646B3D58CDF}"/>
              </a:ext>
            </a:extLst>
          </p:cNvPr>
          <p:cNvSpPr txBox="1"/>
          <p:nvPr/>
        </p:nvSpPr>
        <p:spPr>
          <a:xfrm>
            <a:off x="8795889" y="9190094"/>
            <a:ext cx="5485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Log-Linear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Cobb-Douglas Production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Where relationships are not just </a:t>
            </a:r>
            <a:r>
              <a:rPr lang="en-CA" sz="3200" dirty="0" err="1">
                <a:solidFill>
                  <a:schemeClr val="bg1"/>
                </a:solidFill>
                <a:latin typeface="Helvetica Neue Bold"/>
              </a:rPr>
              <a:t>addataive</a:t>
            </a:r>
            <a:endParaRPr lang="en-CA" sz="3200" dirty="0">
              <a:solidFill>
                <a:schemeClr val="bg1"/>
              </a:solidFill>
              <a:latin typeface="Helvetica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611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Function Approximation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1026" name="Picture 2" descr="Taylor series | Chapter 11, Essence of calculus">
            <a:extLst>
              <a:ext uri="{FF2B5EF4-FFF2-40B4-BE49-F238E27FC236}">
                <a16:creationId xmlns:a16="http://schemas.microsoft.com/office/drawing/2014/main" id="{04383B9A-3A4C-62B2-0111-F9C022A9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4" y="359950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3D45E-E4C8-80AA-60EB-250DECFC4211}"/>
              </a:ext>
            </a:extLst>
          </p:cNvPr>
          <p:cNvSpPr txBox="1"/>
          <p:nvPr/>
        </p:nvSpPr>
        <p:spPr>
          <a:xfrm>
            <a:off x="3904214" y="83750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3Blue1Brown</a:t>
            </a:r>
          </a:p>
        </p:txBody>
      </p:sp>
      <p:pic>
        <p:nvPicPr>
          <p:cNvPr id="1028" name="Picture 4" descr="Cobb–Douglas production function - Wikipedia">
            <a:extLst>
              <a:ext uri="{FF2B5EF4-FFF2-40B4-BE49-F238E27FC236}">
                <a16:creationId xmlns:a16="http://schemas.microsoft.com/office/drawing/2014/main" id="{AE7A3E29-8D76-2216-5553-4DD87CA4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68" y="3862179"/>
            <a:ext cx="5400401" cy="34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700C8-3BCC-F1E4-06C6-511BBE7B0F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9259" y="7546644"/>
            <a:ext cx="5692015" cy="1433243"/>
          </a:xfrm>
          <a:prstGeom prst="rect">
            <a:avLst/>
          </a:prstGeom>
          <a:noFill/>
        </p:spPr>
      </p:pic>
      <p:pic>
        <p:nvPicPr>
          <p:cNvPr id="1030" name="Picture 6" descr="Mathematical geometrical fitting: Non-linear geometry least-squared fitting  (with tutorial)">
            <a:extLst>
              <a:ext uri="{FF2B5EF4-FFF2-40B4-BE49-F238E27FC236}">
                <a16:creationId xmlns:a16="http://schemas.microsoft.com/office/drawing/2014/main" id="{3FFE8D18-B843-95BF-7AB3-1133D4AD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629" y="3623031"/>
            <a:ext cx="7002027" cy="528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A1310-A90A-B48D-D655-D83B55C3B228}"/>
              </a:ext>
            </a:extLst>
          </p:cNvPr>
          <p:cNvSpPr txBox="1"/>
          <p:nvPr/>
        </p:nvSpPr>
        <p:spPr>
          <a:xfrm>
            <a:off x="19552966" y="9037673"/>
            <a:ext cx="3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solidFill>
                  <a:schemeClr val="bg1"/>
                </a:solidFill>
              </a:rPr>
              <a:t>Wasy</a:t>
            </a:r>
            <a:r>
              <a:rPr lang="en-CA" dirty="0">
                <a:solidFill>
                  <a:schemeClr val="bg1"/>
                </a:solidFill>
              </a:rPr>
              <a:t>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9D239-6B32-A274-529C-AC2F2B611143}"/>
              </a:ext>
            </a:extLst>
          </p:cNvPr>
          <p:cNvSpPr/>
          <p:nvPr/>
        </p:nvSpPr>
        <p:spPr>
          <a:xfrm>
            <a:off x="14983691" y="2639291"/>
            <a:ext cx="8387580" cy="1046499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21E9A-E0BA-054B-902B-59500E607C07}"/>
              </a:ext>
            </a:extLst>
          </p:cNvPr>
          <p:cNvSpPr txBox="1"/>
          <p:nvPr/>
        </p:nvSpPr>
        <p:spPr>
          <a:xfrm>
            <a:off x="8795889" y="9190094"/>
            <a:ext cx="5485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Log-Linear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Cobb-Douglas Production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Qualitative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DD5AE-4182-60BB-4A53-153D01242358}"/>
              </a:ext>
            </a:extLst>
          </p:cNvPr>
          <p:cNvSpPr txBox="1"/>
          <p:nvPr/>
        </p:nvSpPr>
        <p:spPr>
          <a:xfrm>
            <a:off x="1626519" y="8882317"/>
            <a:ext cx="5485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Taylor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Easy to do with few/one data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Less accurate further away from initial data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C5E00-F32A-A24A-F1F9-28A518EADB24}"/>
              </a:ext>
            </a:extLst>
          </p:cNvPr>
          <p:cNvSpPr txBox="1"/>
          <p:nvPr/>
        </p:nvSpPr>
        <p:spPr>
          <a:xfrm>
            <a:off x="15758629" y="9222339"/>
            <a:ext cx="7002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Helvetica Neue Bold"/>
              </a:rPr>
              <a:t>Non-Linear Problems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Lots of stuff in real world does not follow simple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Trying to approximate with linear model decreases accuracy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Helvetica Neue Bold"/>
              </a:rPr>
              <a:t>Could be lots of dimensions to the problem (lots of variables)</a:t>
            </a:r>
          </a:p>
        </p:txBody>
      </p:sp>
    </p:spTree>
    <p:extLst>
      <p:ext uri="{BB962C8B-B14F-4D97-AF65-F5344CB8AC3E}">
        <p14:creationId xmlns:p14="http://schemas.microsoft.com/office/powerpoint/2010/main" val="158150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2052" name="Picture 4" descr="Artificial Neural Networks and its Applications - GeeksforGeeks">
            <a:extLst>
              <a:ext uri="{FF2B5EF4-FFF2-40B4-BE49-F238E27FC236}">
                <a16:creationId xmlns:a16="http://schemas.microsoft.com/office/drawing/2014/main" id="{3A50410A-2116-1DB1-82CE-449CA984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4" y="3875809"/>
            <a:ext cx="12089740" cy="76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6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6" y="1456267"/>
            <a:ext cx="16852773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What is AI &amp; Data Science Really?</a:t>
            </a:r>
            <a:endParaRPr lang="en-US" sz="8000" dirty="0"/>
          </a:p>
        </p:txBody>
      </p:sp>
      <p:sp>
        <p:nvSpPr>
          <p:cNvPr id="4" name="Text 1"/>
          <p:cNvSpPr/>
          <p:nvPr/>
        </p:nvSpPr>
        <p:spPr>
          <a:xfrm>
            <a:off x="1016127" y="3378200"/>
            <a:ext cx="16173355" cy="104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UltraLight" pitchFamily="34" charset="0"/>
                <a:ea typeface="Helvetica Neue UltraLight" pitchFamily="34" charset="-122"/>
                <a:cs typeface="Helvetica Neue UltraLight" pitchFamily="34" charset="-120"/>
              </a:rPr>
              <a:t>Today’s sessions content</a:t>
            </a:r>
            <a:endParaRPr lang="en-US" sz="5500" dirty="0"/>
          </a:p>
        </p:txBody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4318003"/>
            <a:ext cx="13146614" cy="16477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12902" y="4978400"/>
            <a:ext cx="22485248" cy="4119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bg1"/>
                </a:solidFill>
                <a:latin typeface="Helvetica Neue Bold"/>
              </a:rPr>
              <a:t>Theory is surprisingly important</a:t>
            </a:r>
          </a:p>
          <a:p>
            <a:pPr marL="685800" indent="-6858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bg1"/>
                </a:solidFill>
                <a:latin typeface="Helvetica Neue Bold"/>
              </a:rPr>
              <a:t>AI models are y = mx + b and probability distributions on steroids</a:t>
            </a:r>
          </a:p>
          <a:p>
            <a:pPr marL="685800" indent="-685800" algn="l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5500" dirty="0">
              <a:solidFill>
                <a:schemeClr val="bg1"/>
              </a:solidFill>
              <a:latin typeface="Helvetica Neue Bold"/>
            </a:endParaRPr>
          </a:p>
          <a:p>
            <a:pPr marL="685800" indent="-685800" algn="l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5500" dirty="0">
              <a:solidFill>
                <a:schemeClr val="bg1"/>
              </a:solidFill>
              <a:latin typeface="Helvetica Neue Bold"/>
            </a:endParaRPr>
          </a:p>
        </p:txBody>
      </p:sp>
      <p:pic>
        <p:nvPicPr>
          <p:cNvPr id="7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pic>
        <p:nvPicPr>
          <p:cNvPr id="3076" name="Picture 4" descr="The Basics of Neural Networks (Neural ...">
            <a:extLst>
              <a:ext uri="{FF2B5EF4-FFF2-40B4-BE49-F238E27FC236}">
                <a16:creationId xmlns:a16="http://schemas.microsoft.com/office/drawing/2014/main" id="{5F39AB9C-CC3A-2142-2FE6-2A969F00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07" y="3768558"/>
            <a:ext cx="12405056" cy="70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/>
              <p:nvPr/>
            </p:nvSpPr>
            <p:spPr>
              <a:xfrm>
                <a:off x="14330870" y="4070650"/>
                <a:ext cx="700202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 is an activation function (convert input number into 1 or 0 or something close)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870" y="4070650"/>
                <a:ext cx="7002027" cy="4524315"/>
              </a:xfrm>
              <a:prstGeom prst="rect">
                <a:avLst/>
              </a:prstGeom>
              <a:blipFill>
                <a:blip r:embed="rId11"/>
                <a:stretch>
                  <a:fillRect l="-2265" t="-1617" r="-1045" b="-3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1E510D58-DDA5-64E4-5AE6-BA1046A0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870" y="8888990"/>
            <a:ext cx="8388656" cy="42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7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/>
              <p:nvPr/>
            </p:nvSpPr>
            <p:spPr>
              <a:xfrm>
                <a:off x="14330870" y="4070650"/>
                <a:ext cx="700202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 is an activation function (convert input number into 1 or 0 or something close)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870" y="4070650"/>
                <a:ext cx="7002027" cy="4524315"/>
              </a:xfrm>
              <a:prstGeom prst="rect">
                <a:avLst/>
              </a:prstGeom>
              <a:blipFill>
                <a:blip r:embed="rId9"/>
                <a:stretch>
                  <a:fillRect l="-2265" t="-1617" r="-1045" b="-3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1E510D58-DDA5-64E4-5AE6-BA1046A0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870" y="8888990"/>
            <a:ext cx="8388656" cy="42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troduction to Neural Networks : Build a Single Layer Perceptron in  PyTorch | by Shashank Ravi | Medium">
            <a:extLst>
              <a:ext uri="{FF2B5EF4-FFF2-40B4-BE49-F238E27FC236}">
                <a16:creationId xmlns:a16="http://schemas.microsoft.com/office/drawing/2014/main" id="{1FC56F6D-37DB-E374-D5A5-A81A172B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77" y="3939841"/>
            <a:ext cx="10621578" cy="75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A7A59-223D-130C-18B5-82B9943E4422}"/>
                  </a:ext>
                </a:extLst>
              </p:cNvPr>
              <p:cNvSpPr txBox="1"/>
              <p:nvPr/>
            </p:nvSpPr>
            <p:spPr>
              <a:xfrm>
                <a:off x="5426828" y="5101700"/>
                <a:ext cx="102869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A7A59-223D-130C-18B5-82B9943E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28" y="5101700"/>
                <a:ext cx="1028699" cy="1015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CF544-C7F5-B287-CF23-6B0C8DF88F5F}"/>
                  </a:ext>
                </a:extLst>
              </p:cNvPr>
              <p:cNvSpPr txBox="1"/>
              <p:nvPr/>
            </p:nvSpPr>
            <p:spPr>
              <a:xfrm>
                <a:off x="4550529" y="6190799"/>
                <a:ext cx="102869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CF544-C7F5-B287-CF23-6B0C8DF8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29" y="6190799"/>
                <a:ext cx="1028699" cy="10156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10E59-9344-A7B3-41AB-6AF2702C8245}"/>
                  </a:ext>
                </a:extLst>
              </p:cNvPr>
              <p:cNvSpPr txBox="1"/>
              <p:nvPr/>
            </p:nvSpPr>
            <p:spPr>
              <a:xfrm>
                <a:off x="5064878" y="8594965"/>
                <a:ext cx="102869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10E59-9344-A7B3-41AB-6AF2702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878" y="8594965"/>
                <a:ext cx="1028699" cy="1015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F21816A-A2F2-DF14-CA02-3990DEAFA14F}"/>
              </a:ext>
            </a:extLst>
          </p:cNvPr>
          <p:cNvSpPr/>
          <p:nvPr/>
        </p:nvSpPr>
        <p:spPr>
          <a:xfrm>
            <a:off x="8001000" y="6858000"/>
            <a:ext cx="602673" cy="688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4A55C-0BBA-A7DB-DF40-9BB4FFE738AD}"/>
              </a:ext>
            </a:extLst>
          </p:cNvPr>
          <p:cNvSpPr/>
          <p:nvPr/>
        </p:nvSpPr>
        <p:spPr>
          <a:xfrm>
            <a:off x="10008793" y="6781927"/>
            <a:ext cx="1016652" cy="849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0955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/>
              <p:nvPr/>
            </p:nvSpPr>
            <p:spPr>
              <a:xfrm>
                <a:off x="1015904" y="3937251"/>
                <a:ext cx="700202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04" y="3937251"/>
                <a:ext cx="7002027" cy="2554545"/>
              </a:xfrm>
              <a:prstGeom prst="rect">
                <a:avLst/>
              </a:prstGeom>
              <a:blipFill>
                <a:blip r:embed="rId9"/>
                <a:stretch>
                  <a:fillRect l="-2265" t="-2864" b="-6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EF878-F89F-591B-968F-439607DC7878}"/>
                  </a:ext>
                </a:extLst>
              </p:cNvPr>
              <p:cNvSpPr txBox="1"/>
              <p:nvPr/>
            </p:nvSpPr>
            <p:spPr>
              <a:xfrm>
                <a:off x="9858716" y="6685622"/>
                <a:ext cx="700087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8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CA" sz="8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CA" sz="8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EF878-F89F-591B-968F-439607DC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16" y="6685622"/>
                <a:ext cx="700087" cy="1354217"/>
              </a:xfrm>
              <a:prstGeom prst="rect">
                <a:avLst/>
              </a:prstGeom>
              <a:blipFill>
                <a:blip r:embed="rId10"/>
                <a:stretch>
                  <a:fillRect r="-6695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948C6-59E2-7AF6-1C2D-72B2B8A2716E}"/>
              </a:ext>
            </a:extLst>
          </p:cNvPr>
          <p:cNvGrpSpPr/>
          <p:nvPr/>
        </p:nvGrpSpPr>
        <p:grpSpPr>
          <a:xfrm>
            <a:off x="1008489" y="6720840"/>
            <a:ext cx="7299962" cy="5000105"/>
            <a:chOff x="684360" y="5002166"/>
            <a:chExt cx="10621578" cy="7593818"/>
          </a:xfrm>
        </p:grpSpPr>
        <p:pic>
          <p:nvPicPr>
            <p:cNvPr id="8" name="Picture 2" descr="Introduction to Neural Networks : Build a Single Layer Perceptron in  PyTorch | by Shashank Ravi | Medium">
              <a:extLst>
                <a:ext uri="{FF2B5EF4-FFF2-40B4-BE49-F238E27FC236}">
                  <a16:creationId xmlns:a16="http://schemas.microsoft.com/office/drawing/2014/main" id="{5667BB87-9C3E-8AFB-6B6D-3AD442ECD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60" y="5002166"/>
              <a:ext cx="10621578" cy="7593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86031-ABBB-7A1F-B8EB-C15E6A3F23BE}"/>
                    </a:ext>
                  </a:extLst>
                </p:cNvPr>
                <p:cNvSpPr txBox="1"/>
                <p:nvPr/>
              </p:nvSpPr>
              <p:spPr>
                <a:xfrm>
                  <a:off x="4907911" y="6164025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86031-ABBB-7A1F-B8EB-C15E6A3F2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911" y="6164025"/>
                  <a:ext cx="1028699" cy="1015663"/>
                </a:xfrm>
                <a:prstGeom prst="rect">
                  <a:avLst/>
                </a:prstGeom>
                <a:blipFill>
                  <a:blip r:embed="rId12"/>
                  <a:stretch>
                    <a:fillRect r="-25862" b="-37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03D176-E62D-9CAC-F3E6-438E84B827A1}"/>
                    </a:ext>
                  </a:extLst>
                </p:cNvPr>
                <p:cNvSpPr txBox="1"/>
                <p:nvPr/>
              </p:nvSpPr>
              <p:spPr>
                <a:xfrm>
                  <a:off x="4031612" y="7253124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03D176-E62D-9CAC-F3E6-438E84B82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612" y="7253124"/>
                  <a:ext cx="1028699" cy="1015663"/>
                </a:xfrm>
                <a:prstGeom prst="rect">
                  <a:avLst/>
                </a:prstGeom>
                <a:blipFill>
                  <a:blip r:embed="rId13"/>
                  <a:stretch>
                    <a:fillRect r="-27586" b="-38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BF058-82DA-B877-4C23-19B488FBFFD1}"/>
                    </a:ext>
                  </a:extLst>
                </p:cNvPr>
                <p:cNvSpPr txBox="1"/>
                <p:nvPr/>
              </p:nvSpPr>
              <p:spPr>
                <a:xfrm>
                  <a:off x="4545961" y="9657290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BF058-82DA-B877-4C23-19B488FBF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961" y="9657290"/>
                  <a:ext cx="1028699" cy="1015663"/>
                </a:xfrm>
                <a:prstGeom prst="rect">
                  <a:avLst/>
                </a:prstGeom>
                <a:blipFill>
                  <a:blip r:embed="rId14"/>
                  <a:stretch>
                    <a:fillRect r="-27586" b="-3818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F667DF-B5B0-7F00-7B3B-85232ECE80EA}"/>
                </a:ext>
              </a:extLst>
            </p:cNvPr>
            <p:cNvSpPr/>
            <p:nvPr/>
          </p:nvSpPr>
          <p:spPr>
            <a:xfrm>
              <a:off x="7482083" y="7920325"/>
              <a:ext cx="602673" cy="688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93651B-4727-9063-F896-697161D1B3AB}"/>
                </a:ext>
              </a:extLst>
            </p:cNvPr>
            <p:cNvSpPr/>
            <p:nvPr/>
          </p:nvSpPr>
          <p:spPr>
            <a:xfrm>
              <a:off x="9489876" y="7844252"/>
              <a:ext cx="1016652" cy="84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3BD6B5D-D439-2CF6-C5BA-44D16A32A3E0}"/>
              </a:ext>
            </a:extLst>
          </p:cNvPr>
          <p:cNvSpPr/>
          <p:nvPr/>
        </p:nvSpPr>
        <p:spPr>
          <a:xfrm>
            <a:off x="9568196" y="6262655"/>
            <a:ext cx="404682" cy="194031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E2AD9E3-4FCE-43C3-A096-4C65D5042B39}"/>
              </a:ext>
            </a:extLst>
          </p:cNvPr>
          <p:cNvSpPr/>
          <p:nvPr/>
        </p:nvSpPr>
        <p:spPr>
          <a:xfrm flipH="1">
            <a:off x="15595466" y="6262655"/>
            <a:ext cx="404682" cy="194031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FC94C-6689-6832-825A-C4B0635213BE}"/>
              </a:ext>
            </a:extLst>
          </p:cNvPr>
          <p:cNvSpPr/>
          <p:nvPr/>
        </p:nvSpPr>
        <p:spPr>
          <a:xfrm>
            <a:off x="16334509" y="7024255"/>
            <a:ext cx="287251" cy="2909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6B0850-C3ED-0FF2-A41C-3082CF912E61}"/>
                  </a:ext>
                </a:extLst>
              </p:cNvPr>
              <p:cNvSpPr txBox="1"/>
              <p:nvPr/>
            </p:nvSpPr>
            <p:spPr>
              <a:xfrm>
                <a:off x="17459471" y="5852588"/>
                <a:ext cx="1288493" cy="2925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CA" sz="7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7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7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CA" sz="7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6B0850-C3ED-0FF2-A41C-3082CF91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71" y="5852588"/>
                <a:ext cx="1288493" cy="29252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625D9407-796F-4010-144E-60196DEFA0C9}"/>
              </a:ext>
            </a:extLst>
          </p:cNvPr>
          <p:cNvSpPr/>
          <p:nvPr/>
        </p:nvSpPr>
        <p:spPr>
          <a:xfrm>
            <a:off x="16886448" y="5521638"/>
            <a:ext cx="573023" cy="362962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CA1E60E0-AB60-A26E-BE65-E65D1431F6BF}"/>
              </a:ext>
            </a:extLst>
          </p:cNvPr>
          <p:cNvSpPr/>
          <p:nvPr/>
        </p:nvSpPr>
        <p:spPr>
          <a:xfrm flipH="1">
            <a:off x="18809771" y="5521638"/>
            <a:ext cx="404682" cy="357408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5E131E-9E27-757A-AB0F-518EF199A1F5}"/>
                  </a:ext>
                </a:extLst>
              </p:cNvPr>
              <p:cNvSpPr txBox="1"/>
              <p:nvPr/>
            </p:nvSpPr>
            <p:spPr>
              <a:xfrm>
                <a:off x="9490027" y="9819624"/>
                <a:ext cx="12192000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66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6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6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6600" dirty="0">
                  <a:solidFill>
                    <a:schemeClr val="bg1"/>
                  </a:solidFill>
                  <a:latin typeface="Helvetica Neue Bold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5E131E-9E27-757A-AB0F-518EF199A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027" y="9819624"/>
                <a:ext cx="12192000" cy="1107996"/>
              </a:xfrm>
              <a:prstGeom prst="rect">
                <a:avLst/>
              </a:prstGeom>
              <a:blipFill>
                <a:blip r:embed="rId16"/>
                <a:stretch>
                  <a:fillRect t="-20879" b="-39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64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/>
              <p:nvPr/>
            </p:nvSpPr>
            <p:spPr>
              <a:xfrm>
                <a:off x="1015904" y="3937251"/>
                <a:ext cx="700202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F5674-26AD-56A7-92AA-00A14FC5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04" y="3937251"/>
                <a:ext cx="7002027" cy="2554545"/>
              </a:xfrm>
              <a:prstGeom prst="rect">
                <a:avLst/>
              </a:prstGeom>
              <a:blipFill>
                <a:blip r:embed="rId9"/>
                <a:stretch>
                  <a:fillRect l="-2265" t="-2864" b="-6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EF878-F89F-591B-968F-439607DC7878}"/>
                  </a:ext>
                </a:extLst>
              </p:cNvPr>
              <p:cNvSpPr txBox="1"/>
              <p:nvPr/>
            </p:nvSpPr>
            <p:spPr>
              <a:xfrm>
                <a:off x="9858716" y="6685622"/>
                <a:ext cx="700087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8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CA" sz="8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CA" sz="8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EF878-F89F-591B-968F-439607DC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16" y="6685622"/>
                <a:ext cx="700087" cy="1354217"/>
              </a:xfrm>
              <a:prstGeom prst="rect">
                <a:avLst/>
              </a:prstGeom>
              <a:blipFill>
                <a:blip r:embed="rId10"/>
                <a:stretch>
                  <a:fillRect r="-6695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948C6-59E2-7AF6-1C2D-72B2B8A2716E}"/>
              </a:ext>
            </a:extLst>
          </p:cNvPr>
          <p:cNvGrpSpPr/>
          <p:nvPr/>
        </p:nvGrpSpPr>
        <p:grpSpPr>
          <a:xfrm>
            <a:off x="1008489" y="6720840"/>
            <a:ext cx="7299962" cy="5000105"/>
            <a:chOff x="684360" y="5002166"/>
            <a:chExt cx="10621578" cy="7593818"/>
          </a:xfrm>
        </p:grpSpPr>
        <p:pic>
          <p:nvPicPr>
            <p:cNvPr id="8" name="Picture 2" descr="Introduction to Neural Networks : Build a Single Layer Perceptron in  PyTorch | by Shashank Ravi | Medium">
              <a:extLst>
                <a:ext uri="{FF2B5EF4-FFF2-40B4-BE49-F238E27FC236}">
                  <a16:creationId xmlns:a16="http://schemas.microsoft.com/office/drawing/2014/main" id="{5667BB87-9C3E-8AFB-6B6D-3AD442ECD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60" y="5002166"/>
              <a:ext cx="10621578" cy="7593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86031-ABBB-7A1F-B8EB-C15E6A3F23BE}"/>
                    </a:ext>
                  </a:extLst>
                </p:cNvPr>
                <p:cNvSpPr txBox="1"/>
                <p:nvPr/>
              </p:nvSpPr>
              <p:spPr>
                <a:xfrm>
                  <a:off x="4907911" y="6164025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86031-ABBB-7A1F-B8EB-C15E6A3F2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911" y="6164025"/>
                  <a:ext cx="1028699" cy="1015663"/>
                </a:xfrm>
                <a:prstGeom prst="rect">
                  <a:avLst/>
                </a:prstGeom>
                <a:blipFill>
                  <a:blip r:embed="rId12"/>
                  <a:stretch>
                    <a:fillRect r="-25862" b="-37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03D176-E62D-9CAC-F3E6-438E84B827A1}"/>
                    </a:ext>
                  </a:extLst>
                </p:cNvPr>
                <p:cNvSpPr txBox="1"/>
                <p:nvPr/>
              </p:nvSpPr>
              <p:spPr>
                <a:xfrm>
                  <a:off x="4031612" y="7253124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03D176-E62D-9CAC-F3E6-438E84B82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612" y="7253124"/>
                  <a:ext cx="1028699" cy="1015663"/>
                </a:xfrm>
                <a:prstGeom prst="rect">
                  <a:avLst/>
                </a:prstGeom>
                <a:blipFill>
                  <a:blip r:embed="rId13"/>
                  <a:stretch>
                    <a:fillRect r="-27586" b="-38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BF058-82DA-B877-4C23-19B488FBFFD1}"/>
                    </a:ext>
                  </a:extLst>
                </p:cNvPr>
                <p:cNvSpPr txBox="1"/>
                <p:nvPr/>
              </p:nvSpPr>
              <p:spPr>
                <a:xfrm>
                  <a:off x="4545961" y="9657290"/>
                  <a:ext cx="1028699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BF058-82DA-B877-4C23-19B488FBF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961" y="9657290"/>
                  <a:ext cx="1028699" cy="1015663"/>
                </a:xfrm>
                <a:prstGeom prst="rect">
                  <a:avLst/>
                </a:prstGeom>
                <a:blipFill>
                  <a:blip r:embed="rId14"/>
                  <a:stretch>
                    <a:fillRect r="-27586" b="-3818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F667DF-B5B0-7F00-7B3B-85232ECE80EA}"/>
                </a:ext>
              </a:extLst>
            </p:cNvPr>
            <p:cNvSpPr/>
            <p:nvPr/>
          </p:nvSpPr>
          <p:spPr>
            <a:xfrm>
              <a:off x="7482083" y="7920325"/>
              <a:ext cx="602673" cy="688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93651B-4727-9063-F896-697161D1B3AB}"/>
                </a:ext>
              </a:extLst>
            </p:cNvPr>
            <p:cNvSpPr/>
            <p:nvPr/>
          </p:nvSpPr>
          <p:spPr>
            <a:xfrm>
              <a:off x="9489876" y="7844252"/>
              <a:ext cx="1016652" cy="84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3BD6B5D-D439-2CF6-C5BA-44D16A32A3E0}"/>
              </a:ext>
            </a:extLst>
          </p:cNvPr>
          <p:cNvSpPr/>
          <p:nvPr/>
        </p:nvSpPr>
        <p:spPr>
          <a:xfrm>
            <a:off x="9568196" y="6262655"/>
            <a:ext cx="404682" cy="194031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E2AD9E3-4FCE-43C3-A096-4C65D5042B39}"/>
              </a:ext>
            </a:extLst>
          </p:cNvPr>
          <p:cNvSpPr/>
          <p:nvPr/>
        </p:nvSpPr>
        <p:spPr>
          <a:xfrm flipH="1">
            <a:off x="15595466" y="6262655"/>
            <a:ext cx="404682" cy="194031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FC94C-6689-6832-825A-C4B0635213BE}"/>
              </a:ext>
            </a:extLst>
          </p:cNvPr>
          <p:cNvSpPr/>
          <p:nvPr/>
        </p:nvSpPr>
        <p:spPr>
          <a:xfrm>
            <a:off x="16334509" y="7024255"/>
            <a:ext cx="287251" cy="2909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6B0850-C3ED-0FF2-A41C-3082CF912E61}"/>
                  </a:ext>
                </a:extLst>
              </p:cNvPr>
              <p:cNvSpPr txBox="1"/>
              <p:nvPr/>
            </p:nvSpPr>
            <p:spPr>
              <a:xfrm>
                <a:off x="17459471" y="5852588"/>
                <a:ext cx="1288493" cy="2925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CA" sz="7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7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7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7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CA" sz="7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6B0850-C3ED-0FF2-A41C-3082CF91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71" y="5852588"/>
                <a:ext cx="1288493" cy="29252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625D9407-796F-4010-144E-60196DEFA0C9}"/>
              </a:ext>
            </a:extLst>
          </p:cNvPr>
          <p:cNvSpPr/>
          <p:nvPr/>
        </p:nvSpPr>
        <p:spPr>
          <a:xfrm>
            <a:off x="16886448" y="5521638"/>
            <a:ext cx="573023" cy="362962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CA1E60E0-AB60-A26E-BE65-E65D1431F6BF}"/>
              </a:ext>
            </a:extLst>
          </p:cNvPr>
          <p:cNvSpPr/>
          <p:nvPr/>
        </p:nvSpPr>
        <p:spPr>
          <a:xfrm flipH="1">
            <a:off x="18809771" y="5521638"/>
            <a:ext cx="404682" cy="357408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5E131E-9E27-757A-AB0F-518EF199A1F5}"/>
                  </a:ext>
                </a:extLst>
              </p:cNvPr>
              <p:cNvSpPr txBox="1"/>
              <p:nvPr/>
            </p:nvSpPr>
            <p:spPr>
              <a:xfrm>
                <a:off x="9490027" y="9819624"/>
                <a:ext cx="12192000" cy="273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66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6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6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66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66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4000" dirty="0">
                    <a:solidFill>
                      <a:schemeClr val="bg1"/>
                    </a:solidFill>
                    <a:latin typeface="Helvetica Neue Bold"/>
                  </a:rPr>
                  <a:t>*** pass through activation function g to normalize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5E131E-9E27-757A-AB0F-518EF199A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027" y="9819624"/>
                <a:ext cx="12192000" cy="2739211"/>
              </a:xfrm>
              <a:prstGeom prst="rect">
                <a:avLst/>
              </a:prstGeom>
              <a:blipFill>
                <a:blip r:embed="rId16"/>
                <a:stretch>
                  <a:fillRect l="-1800" t="-8463" b="-8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22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 (Multi-Layered Perceptron)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DB5AD-A653-BDAC-A5C0-62CCD92C946D}"/>
              </a:ext>
            </a:extLst>
          </p:cNvPr>
          <p:cNvSpPr txBox="1"/>
          <p:nvPr/>
        </p:nvSpPr>
        <p:spPr>
          <a:xfrm>
            <a:off x="5080536" y="3978842"/>
            <a:ext cx="1371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Helvetica Neue Bold"/>
              </a:rPr>
              <a:t>Inputs are fed back into each other after being passed through activation functions until they’re merged at once in the output layer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F4B8CE-9CA4-598B-A9C1-121C0205802C}"/>
              </a:ext>
            </a:extLst>
          </p:cNvPr>
          <p:cNvGrpSpPr/>
          <p:nvPr/>
        </p:nvGrpSpPr>
        <p:grpSpPr>
          <a:xfrm>
            <a:off x="1323877" y="5262014"/>
            <a:ext cx="11415378" cy="6209545"/>
            <a:chOff x="4919131" y="5234016"/>
            <a:chExt cx="14041216" cy="7736251"/>
          </a:xfrm>
        </p:grpSpPr>
        <p:pic>
          <p:nvPicPr>
            <p:cNvPr id="5122" name="Picture 2" descr="A single layer Artificial Neural Network | Download Scientific Diagram">
              <a:extLst>
                <a:ext uri="{FF2B5EF4-FFF2-40B4-BE49-F238E27FC236}">
                  <a16:creationId xmlns:a16="http://schemas.microsoft.com/office/drawing/2014/main" id="{2C801AE3-6003-E085-5FD8-8FC9C6818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131" y="5590113"/>
              <a:ext cx="14041216" cy="73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8A3FF3-6D21-63C5-69A6-087CEC71D427}"/>
                    </a:ext>
                  </a:extLst>
                </p:cNvPr>
                <p:cNvSpPr txBox="1"/>
                <p:nvPr/>
              </p:nvSpPr>
              <p:spPr>
                <a:xfrm>
                  <a:off x="9183559" y="5234016"/>
                  <a:ext cx="707001" cy="1015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8A3FF3-6D21-63C5-69A6-087CEC71D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559" y="5234016"/>
                  <a:ext cx="707001" cy="1015664"/>
                </a:xfrm>
                <a:prstGeom prst="rect">
                  <a:avLst/>
                </a:prstGeom>
                <a:blipFill>
                  <a:blip r:embed="rId10"/>
                  <a:stretch>
                    <a:fillRect r="-111702" b="-12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974E7A-FD08-0974-4AB9-25E1B7F797CB}"/>
                    </a:ext>
                  </a:extLst>
                </p:cNvPr>
                <p:cNvSpPr txBox="1"/>
                <p:nvPr/>
              </p:nvSpPr>
              <p:spPr>
                <a:xfrm>
                  <a:off x="8976554" y="7038812"/>
                  <a:ext cx="707001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974E7A-FD08-0974-4AB9-25E1B7F79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554" y="7038812"/>
                  <a:ext cx="707001" cy="1015663"/>
                </a:xfrm>
                <a:prstGeom prst="rect">
                  <a:avLst/>
                </a:prstGeom>
                <a:blipFill>
                  <a:blip r:embed="rId11"/>
                  <a:stretch>
                    <a:fillRect r="-108421" b="-12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54516D-D0B4-5CCF-0013-1B562EA3F097}"/>
                    </a:ext>
                  </a:extLst>
                </p:cNvPr>
                <p:cNvSpPr txBox="1"/>
                <p:nvPr/>
              </p:nvSpPr>
              <p:spPr>
                <a:xfrm>
                  <a:off x="9489465" y="9034902"/>
                  <a:ext cx="707001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CA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54516D-D0B4-5CCF-0013-1B562EA3F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465" y="9034902"/>
                  <a:ext cx="707001" cy="1015663"/>
                </a:xfrm>
                <a:prstGeom prst="rect">
                  <a:avLst/>
                </a:prstGeom>
                <a:blipFill>
                  <a:blip r:embed="rId12"/>
                  <a:stretch>
                    <a:fillRect r="-110638" b="-135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0A8179-6272-C147-97B0-C8E1174A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7267" y="6918711"/>
              <a:ext cx="2287375" cy="34911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FF1D5A-8F10-313B-078A-8747FDE13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841" y="6708214"/>
              <a:ext cx="2038067" cy="202070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450909-B73D-E6FF-D5DF-B842339C9C28}"/>
                </a:ext>
              </a:extLst>
            </p:cNvPr>
            <p:cNvCxnSpPr>
              <a:cxnSpLocks/>
            </p:cNvCxnSpPr>
            <p:nvPr/>
          </p:nvCxnSpPr>
          <p:spPr>
            <a:xfrm>
              <a:off x="8938841" y="6484388"/>
              <a:ext cx="2038066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2642241-74D9-FD0F-C072-16470EA619D6}"/>
                    </a:ext>
                  </a:extLst>
                </p:cNvPr>
                <p:cNvSpPr txBox="1"/>
                <p:nvPr/>
              </p:nvSpPr>
              <p:spPr>
                <a:xfrm>
                  <a:off x="8023354" y="6130445"/>
                  <a:ext cx="813913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2642241-74D9-FD0F-C072-16470EA61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354" y="6130445"/>
                  <a:ext cx="813913" cy="707886"/>
                </a:xfrm>
                <a:prstGeom prst="rect">
                  <a:avLst/>
                </a:prstGeom>
                <a:blipFill>
                  <a:blip r:embed="rId13"/>
                  <a:stretch>
                    <a:fillRect b="-107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CF25F6-5F76-DF32-034C-DFE476F0E39D}"/>
                    </a:ext>
                  </a:extLst>
                </p:cNvPr>
                <p:cNvSpPr txBox="1"/>
                <p:nvPr/>
              </p:nvSpPr>
              <p:spPr>
                <a:xfrm>
                  <a:off x="8031421" y="8285504"/>
                  <a:ext cx="813913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CF25F6-5F76-DF32-034C-DFE476F0E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421" y="8285504"/>
                  <a:ext cx="813913" cy="707886"/>
                </a:xfrm>
                <a:prstGeom prst="rect">
                  <a:avLst/>
                </a:prstGeom>
                <a:blipFill>
                  <a:blip r:embed="rId14"/>
                  <a:stretch>
                    <a:fillRect b="-107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D63318-193F-4641-B7FC-4FCE987393BA}"/>
                    </a:ext>
                  </a:extLst>
                </p:cNvPr>
                <p:cNvSpPr txBox="1"/>
                <p:nvPr/>
              </p:nvSpPr>
              <p:spPr>
                <a:xfrm>
                  <a:off x="8023353" y="10374523"/>
                  <a:ext cx="813913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D63318-193F-4641-B7FC-4FCE98739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353" y="10374523"/>
                  <a:ext cx="813913" cy="707886"/>
                </a:xfrm>
                <a:prstGeom prst="rect">
                  <a:avLst/>
                </a:prstGeom>
                <a:blipFill>
                  <a:blip r:embed="rId15"/>
                  <a:stretch>
                    <a:fillRect b="-1182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DA6E0A6-CBDB-5A37-A855-92A270B30E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09494" y="5557216"/>
            <a:ext cx="9733022" cy="5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 are Awesome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91B08-5177-AAA2-0BE7-482FDE7DD42F}"/>
                  </a:ext>
                </a:extLst>
              </p:cNvPr>
              <p:cNvSpPr txBox="1"/>
              <p:nvPr/>
            </p:nvSpPr>
            <p:spPr>
              <a:xfrm>
                <a:off x="4962960" y="3915625"/>
                <a:ext cx="700202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91B08-5177-AAA2-0BE7-482FDE7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60" y="3915625"/>
                <a:ext cx="7002027" cy="2554545"/>
              </a:xfrm>
              <a:prstGeom prst="rect">
                <a:avLst/>
              </a:prstGeom>
              <a:blipFill>
                <a:blip r:embed="rId9"/>
                <a:stretch>
                  <a:fillRect l="-2176" t="-2864" b="-6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CAE98F-9B24-17CD-8734-BA9FBCCEEEB3}"/>
              </a:ext>
            </a:extLst>
          </p:cNvPr>
          <p:cNvSpPr txBox="1"/>
          <p:nvPr/>
        </p:nvSpPr>
        <p:spPr>
          <a:xfrm>
            <a:off x="12566028" y="4469622"/>
            <a:ext cx="6104660" cy="132343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They </a:t>
            </a:r>
            <a:r>
              <a:rPr lang="en-US" sz="4000" b="1" dirty="0" err="1">
                <a:solidFill>
                  <a:schemeClr val="bg1"/>
                </a:solidFill>
                <a:latin typeface="Helvetica Neue Bold"/>
              </a:rPr>
              <a:t>kinda</a:t>
            </a:r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 look very similar </a:t>
            </a:r>
            <a:r>
              <a:rPr lang="en-US" sz="4000" b="1" dirty="0" err="1">
                <a:solidFill>
                  <a:schemeClr val="bg1"/>
                </a:solidFill>
                <a:latin typeface="Helvetica Neue Bold"/>
              </a:rPr>
              <a:t>ngl</a:t>
            </a:r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… 🤔</a:t>
            </a:r>
            <a:endParaRPr lang="en-CA" sz="4000" b="1" dirty="0">
              <a:solidFill>
                <a:schemeClr val="bg1"/>
              </a:solidFill>
              <a:latin typeface="Helvetica Neue Bold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514FD5B-D90C-2277-58D9-80CD23FB9D94}"/>
              </a:ext>
            </a:extLst>
          </p:cNvPr>
          <p:cNvSpPr/>
          <p:nvPr/>
        </p:nvSpPr>
        <p:spPr>
          <a:xfrm rot="1517748">
            <a:off x="11265834" y="4559846"/>
            <a:ext cx="1081199" cy="33536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90881C0-E190-CBAF-152C-B00D0D0D3C36}"/>
              </a:ext>
            </a:extLst>
          </p:cNvPr>
          <p:cNvSpPr/>
          <p:nvPr/>
        </p:nvSpPr>
        <p:spPr>
          <a:xfrm rot="20082252" flipV="1">
            <a:off x="11286615" y="5441355"/>
            <a:ext cx="1081199" cy="33536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65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Neural Networks are Awesome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91B08-5177-AAA2-0BE7-482FDE7DD42F}"/>
                  </a:ext>
                </a:extLst>
              </p:cNvPr>
              <p:cNvSpPr txBox="1"/>
              <p:nvPr/>
            </p:nvSpPr>
            <p:spPr>
              <a:xfrm>
                <a:off x="4962960" y="3915625"/>
                <a:ext cx="700202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Multi-Linear Regression: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endParaRPr lang="en-CA" sz="3200" dirty="0">
                  <a:solidFill>
                    <a:schemeClr val="bg1"/>
                  </a:solidFill>
                  <a:latin typeface="Helvetica Neue Bold"/>
                </a:endParaRPr>
              </a:p>
              <a:p>
                <a:r>
                  <a:rPr lang="en-CA" sz="3200" b="1" dirty="0">
                    <a:solidFill>
                      <a:schemeClr val="bg1"/>
                    </a:solidFill>
                    <a:latin typeface="Helvetica Neue Bold"/>
                  </a:rPr>
                  <a:t>Single Layer Neural Network: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+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bg1"/>
                    </a:solidFill>
                    <a:latin typeface="Helvetica Neue Bold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91B08-5177-AAA2-0BE7-482FDE7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60" y="3915625"/>
                <a:ext cx="7002027" cy="2554545"/>
              </a:xfrm>
              <a:prstGeom prst="rect">
                <a:avLst/>
              </a:prstGeom>
              <a:blipFill>
                <a:blip r:embed="rId9"/>
                <a:stretch>
                  <a:fillRect l="-2176" t="-2864" b="-6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CAE98F-9B24-17CD-8734-BA9FBCCEEEB3}"/>
              </a:ext>
            </a:extLst>
          </p:cNvPr>
          <p:cNvSpPr txBox="1"/>
          <p:nvPr/>
        </p:nvSpPr>
        <p:spPr>
          <a:xfrm>
            <a:off x="12566028" y="4469622"/>
            <a:ext cx="6104660" cy="132343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They </a:t>
            </a:r>
            <a:r>
              <a:rPr lang="en-US" sz="4000" b="1" dirty="0" err="1">
                <a:solidFill>
                  <a:schemeClr val="bg1"/>
                </a:solidFill>
                <a:latin typeface="Helvetica Neue Bold"/>
              </a:rPr>
              <a:t>kinda</a:t>
            </a:r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 look very similar </a:t>
            </a:r>
            <a:r>
              <a:rPr lang="en-US" sz="4000" b="1" dirty="0" err="1">
                <a:solidFill>
                  <a:schemeClr val="bg1"/>
                </a:solidFill>
                <a:latin typeface="Helvetica Neue Bold"/>
              </a:rPr>
              <a:t>ngl</a:t>
            </a:r>
            <a:r>
              <a:rPr lang="en-US" sz="4000" b="1" dirty="0">
                <a:solidFill>
                  <a:schemeClr val="bg1"/>
                </a:solidFill>
                <a:latin typeface="Helvetica Neue Bold"/>
              </a:rPr>
              <a:t>… 🤔</a:t>
            </a:r>
            <a:endParaRPr lang="en-CA" sz="4000" b="1" dirty="0">
              <a:solidFill>
                <a:schemeClr val="bg1"/>
              </a:solidFill>
              <a:latin typeface="Helvetica Neue Bold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514FD5B-D90C-2277-58D9-80CD23FB9D94}"/>
              </a:ext>
            </a:extLst>
          </p:cNvPr>
          <p:cNvSpPr/>
          <p:nvPr/>
        </p:nvSpPr>
        <p:spPr>
          <a:xfrm rot="1517748">
            <a:off x="11265834" y="4559846"/>
            <a:ext cx="1081199" cy="33536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90881C0-E190-CBAF-152C-B00D0D0D3C36}"/>
              </a:ext>
            </a:extLst>
          </p:cNvPr>
          <p:cNvSpPr/>
          <p:nvPr/>
        </p:nvSpPr>
        <p:spPr>
          <a:xfrm rot="20082252" flipV="1">
            <a:off x="11286615" y="5441355"/>
            <a:ext cx="1081199" cy="33536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BFAFAD-48F1-2C87-266B-7BD32DC66700}"/>
              </a:ext>
            </a:extLst>
          </p:cNvPr>
          <p:cNvSpPr txBox="1"/>
          <p:nvPr/>
        </p:nvSpPr>
        <p:spPr>
          <a:xfrm>
            <a:off x="7840338" y="7050948"/>
            <a:ext cx="6104660" cy="2062103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 Neue Bold"/>
              </a:rPr>
              <a:t>Neural networks can approximate Linear (almost as good as linear regression and logistic classifiers)</a:t>
            </a:r>
            <a:endParaRPr lang="en-CA" sz="3200" dirty="0">
              <a:solidFill>
                <a:schemeClr val="bg1"/>
              </a:solidFill>
              <a:latin typeface="Helvetica Neue Bold"/>
            </a:endParaRPr>
          </a:p>
        </p:txBody>
      </p:sp>
      <p:pic>
        <p:nvPicPr>
          <p:cNvPr id="23" name="Picture 6" descr="Mathematical geometrical fitting: Non-linear geometry least-squared fitting  (with tutorial)">
            <a:extLst>
              <a:ext uri="{FF2B5EF4-FFF2-40B4-BE49-F238E27FC236}">
                <a16:creationId xmlns:a16="http://schemas.microsoft.com/office/drawing/2014/main" id="{AF5645D9-90F5-C45D-704A-87DD65B6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213" y="9566863"/>
            <a:ext cx="6104660" cy="35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74A0A-77D5-2F87-4EAC-B46E99020F4E}"/>
              </a:ext>
            </a:extLst>
          </p:cNvPr>
          <p:cNvSpPr txBox="1"/>
          <p:nvPr/>
        </p:nvSpPr>
        <p:spPr>
          <a:xfrm>
            <a:off x="14655213" y="6871874"/>
            <a:ext cx="6104660" cy="244800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 Neue Bold"/>
              </a:rPr>
              <a:t>Neural networks can approximate Non-Linear Functions</a:t>
            </a:r>
            <a:endParaRPr lang="en-CA" sz="3200" dirty="0">
              <a:solidFill>
                <a:schemeClr val="bg1"/>
              </a:solidFill>
              <a:latin typeface="Helvetica Neue Bold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2BF97E-9BFC-DFC3-2EC7-D332693A9C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8675" y="9558926"/>
            <a:ext cx="6049554" cy="35166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2DF1B8-DADB-3A9A-5E12-3F4CCC309B44}"/>
              </a:ext>
            </a:extLst>
          </p:cNvPr>
          <p:cNvSpPr txBox="1"/>
          <p:nvPr/>
        </p:nvSpPr>
        <p:spPr>
          <a:xfrm>
            <a:off x="3022940" y="7030128"/>
            <a:ext cx="4508723" cy="206210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  <a:prstDash val="lg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Helvetica Neue Bold"/>
              </a:rPr>
              <a:t>Neural </a:t>
            </a:r>
          </a:p>
          <a:p>
            <a:pPr algn="ctr"/>
            <a:r>
              <a:rPr lang="en-US" sz="3200" dirty="0">
                <a:latin typeface="Helvetica Neue Bold"/>
              </a:rPr>
              <a:t>Networks are </a:t>
            </a:r>
          </a:p>
          <a:p>
            <a:pPr algn="ctr"/>
            <a:r>
              <a:rPr lang="en-US" sz="3200" dirty="0">
                <a:latin typeface="Helvetica Neue Bold"/>
              </a:rPr>
              <a:t>Universal Function Approximators</a:t>
            </a:r>
            <a:endParaRPr lang="en-CA" sz="3200" dirty="0">
              <a:latin typeface="Helvetica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877317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EVEN BETTER Predictions (Neural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Seller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767381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169132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</p:spTree>
    <p:extLst>
      <p:ext uri="{BB962C8B-B14F-4D97-AF65-F5344CB8AC3E}">
        <p14:creationId xmlns:p14="http://schemas.microsoft.com/office/powerpoint/2010/main" val="3959932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EVEN BETTER Predictions (Neural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</a:t>
            </a:r>
            <a:r>
              <a:rPr lang="en-US" sz="3000" b="1" strike="sngStrike" dirty="0">
                <a:solidFill>
                  <a:schemeClr val="bg1"/>
                </a:solidFill>
                <a:latin typeface="Helvetica Neue Bold"/>
              </a:rPr>
              <a:t>Seller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Warlord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767381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169132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2050" name="Picture 2" descr="Add Mafia Families to SkyBlock | Hypixel Forums">
            <a:extLst>
              <a:ext uri="{FF2B5EF4-FFF2-40B4-BE49-F238E27FC236}">
                <a16:creationId xmlns:a16="http://schemas.microsoft.com/office/drawing/2014/main" id="{888AB417-ADBA-75BF-BC0F-ECD54F8C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6" y="9837318"/>
            <a:ext cx="5720091" cy="2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Top Hat with solid fill">
            <a:extLst>
              <a:ext uri="{FF2B5EF4-FFF2-40B4-BE49-F238E27FC236}">
                <a16:creationId xmlns:a16="http://schemas.microsoft.com/office/drawing/2014/main" id="{C69D5EA3-8B6F-DFAE-3C2C-A3EDBCEA2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750983">
            <a:off x="2610224" y="6339645"/>
            <a:ext cx="951970" cy="9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EVEN BETTER Predictions (Neural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</a:t>
            </a:r>
            <a:r>
              <a:rPr lang="en-US" sz="3000" b="1" strike="sngStrike" dirty="0">
                <a:solidFill>
                  <a:schemeClr val="bg1"/>
                </a:solidFill>
                <a:latin typeface="Helvetica Neue Bold"/>
              </a:rPr>
              <a:t>Seller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Warlord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767381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169132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2050" name="Picture 2" descr="Add Mafia Families to SkyBlock | Hypixel Forums">
            <a:extLst>
              <a:ext uri="{FF2B5EF4-FFF2-40B4-BE49-F238E27FC236}">
                <a16:creationId xmlns:a16="http://schemas.microsoft.com/office/drawing/2014/main" id="{888AB417-ADBA-75BF-BC0F-ECD54F8C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6" y="9837318"/>
            <a:ext cx="5720091" cy="2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Top Hat with solid fill">
            <a:extLst>
              <a:ext uri="{FF2B5EF4-FFF2-40B4-BE49-F238E27FC236}">
                <a16:creationId xmlns:a16="http://schemas.microsoft.com/office/drawing/2014/main" id="{C69D5EA3-8B6F-DFAE-3C2C-A3EDBCEA2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750983">
            <a:off x="2610224" y="6339645"/>
            <a:ext cx="951970" cy="951970"/>
          </a:xfrm>
          <a:prstGeom prst="rect">
            <a:avLst/>
          </a:prstGeom>
        </p:spPr>
      </p:pic>
      <p:pic>
        <p:nvPicPr>
          <p:cNvPr id="24" name="Graphic 23" descr="Diploma roll with solid fill">
            <a:extLst>
              <a:ext uri="{FF2B5EF4-FFF2-40B4-BE49-F238E27FC236}">
                <a16:creationId xmlns:a16="http://schemas.microsoft.com/office/drawing/2014/main" id="{980020EC-1818-099F-8574-D270F069F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9987" y="6536465"/>
            <a:ext cx="1863582" cy="1863582"/>
          </a:xfrm>
          <a:prstGeom prst="rect">
            <a:avLst/>
          </a:prstGeom>
        </p:spPr>
      </p:pic>
      <p:sp>
        <p:nvSpPr>
          <p:cNvPr id="27" name="Text 2">
            <a:extLst>
              <a:ext uri="{FF2B5EF4-FFF2-40B4-BE49-F238E27FC236}">
                <a16:creationId xmlns:a16="http://schemas.microsoft.com/office/drawing/2014/main" id="{D8C0B5DB-B10E-8A57-F84B-CA21219629AB}"/>
              </a:ext>
            </a:extLst>
          </p:cNvPr>
          <p:cNvSpPr/>
          <p:nvPr/>
        </p:nvSpPr>
        <p:spPr>
          <a:xfrm>
            <a:off x="5657009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Supply Chain and Marketing Analytics PhD</a:t>
            </a:r>
          </a:p>
        </p:txBody>
      </p:sp>
    </p:spTree>
    <p:extLst>
      <p:ext uri="{BB962C8B-B14F-4D97-AF65-F5344CB8AC3E}">
        <p14:creationId xmlns:p14="http://schemas.microsoft.com/office/powerpoint/2010/main" val="25981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6" y="1456267"/>
            <a:ext cx="16852773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What is AI &amp; Data Science Really?</a:t>
            </a:r>
            <a:endParaRPr lang="en-US" sz="8000" dirty="0"/>
          </a:p>
        </p:txBody>
      </p:sp>
      <p:sp>
        <p:nvSpPr>
          <p:cNvPr id="4" name="Text 1"/>
          <p:cNvSpPr/>
          <p:nvPr/>
        </p:nvSpPr>
        <p:spPr>
          <a:xfrm>
            <a:off x="1016127" y="3378200"/>
            <a:ext cx="16173355" cy="104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UltraLight" pitchFamily="34" charset="0"/>
                <a:ea typeface="Helvetica Neue UltraLight" pitchFamily="34" charset="-122"/>
                <a:cs typeface="Helvetica Neue UltraLight" pitchFamily="34" charset="-120"/>
              </a:rPr>
              <a:t>Today’s sessions content</a:t>
            </a:r>
            <a:endParaRPr lang="en-US" sz="5500" dirty="0"/>
          </a:p>
        </p:txBody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4318003"/>
            <a:ext cx="13146614" cy="164774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507328-4943-8A43-93F8-3AD60FC31E70}"/>
              </a:ext>
            </a:extLst>
          </p:cNvPr>
          <p:cNvSpPr/>
          <p:nvPr/>
        </p:nvSpPr>
        <p:spPr>
          <a:xfrm>
            <a:off x="1508421" y="5207801"/>
            <a:ext cx="21495958" cy="61587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61E6-4F63-EA14-9269-617B30CCA628}"/>
              </a:ext>
            </a:extLst>
          </p:cNvPr>
          <p:cNvSpPr txBox="1"/>
          <p:nvPr/>
        </p:nvSpPr>
        <p:spPr>
          <a:xfrm>
            <a:off x="1872339" y="7512829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Artificial Intelligence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BA4E8-F68C-AABC-D5F7-6DDF58A3DA8F}"/>
              </a:ext>
            </a:extLst>
          </p:cNvPr>
          <p:cNvSpPr/>
          <p:nvPr/>
        </p:nvSpPr>
        <p:spPr>
          <a:xfrm>
            <a:off x="5502830" y="5841085"/>
            <a:ext cx="16755591" cy="496602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069F3-1753-6522-AA8D-F0A84C163CB0}"/>
              </a:ext>
            </a:extLst>
          </p:cNvPr>
          <p:cNvSpPr txBox="1"/>
          <p:nvPr/>
        </p:nvSpPr>
        <p:spPr>
          <a:xfrm>
            <a:off x="5836231" y="7596996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Machine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433CA-2291-F129-2526-0F8D87D48FF0}"/>
              </a:ext>
            </a:extLst>
          </p:cNvPr>
          <p:cNvSpPr/>
          <p:nvPr/>
        </p:nvSpPr>
        <p:spPr>
          <a:xfrm>
            <a:off x="9133322" y="6244919"/>
            <a:ext cx="5593332" cy="18019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FC6A7-F746-C263-CECD-93C127BDE799}"/>
              </a:ext>
            </a:extLst>
          </p:cNvPr>
          <p:cNvSpPr txBox="1"/>
          <p:nvPr/>
        </p:nvSpPr>
        <p:spPr>
          <a:xfrm>
            <a:off x="10296701" y="6463368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Supervised 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73D0F-B503-2D4E-2DA1-6F3511FB8A0E}"/>
              </a:ext>
            </a:extLst>
          </p:cNvPr>
          <p:cNvSpPr/>
          <p:nvPr/>
        </p:nvSpPr>
        <p:spPr>
          <a:xfrm>
            <a:off x="12487706" y="8511831"/>
            <a:ext cx="5593332" cy="18019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4CB9E-52D5-07DA-91DA-5177B18690CF}"/>
              </a:ext>
            </a:extLst>
          </p:cNvPr>
          <p:cNvSpPr txBox="1"/>
          <p:nvPr/>
        </p:nvSpPr>
        <p:spPr>
          <a:xfrm>
            <a:off x="12720479" y="8758604"/>
            <a:ext cx="52721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Semi-Supervised</a:t>
            </a:r>
          </a:p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 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69E430-F452-EE19-E907-199321FC8291}"/>
              </a:ext>
            </a:extLst>
          </p:cNvPr>
          <p:cNvSpPr/>
          <p:nvPr/>
        </p:nvSpPr>
        <p:spPr>
          <a:xfrm>
            <a:off x="15300181" y="6286120"/>
            <a:ext cx="5593332" cy="18019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70982-4366-287C-0E54-76970AB5AE1C}"/>
              </a:ext>
            </a:extLst>
          </p:cNvPr>
          <p:cNvSpPr txBox="1"/>
          <p:nvPr/>
        </p:nvSpPr>
        <p:spPr>
          <a:xfrm>
            <a:off x="16343245" y="6504569"/>
            <a:ext cx="37013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Unsupervised ML</a:t>
            </a:r>
          </a:p>
        </p:txBody>
      </p:sp>
    </p:spTree>
    <p:extLst>
      <p:ext uri="{BB962C8B-B14F-4D97-AF65-F5344CB8AC3E}">
        <p14:creationId xmlns:p14="http://schemas.microsoft.com/office/powerpoint/2010/main" val="2692521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EVEN BETTER Predictions (Neural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</a:t>
            </a:r>
            <a:r>
              <a:rPr lang="en-US" sz="3000" b="1" strike="sngStrike" dirty="0">
                <a:solidFill>
                  <a:schemeClr val="bg1"/>
                </a:solidFill>
                <a:latin typeface="Helvetica Neue Bold"/>
              </a:rPr>
              <a:t>Seller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Warlord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767381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169132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2050" name="Picture 2" descr="Add Mafia Families to SkyBlock | Hypixel Forums">
            <a:extLst>
              <a:ext uri="{FF2B5EF4-FFF2-40B4-BE49-F238E27FC236}">
                <a16:creationId xmlns:a16="http://schemas.microsoft.com/office/drawing/2014/main" id="{888AB417-ADBA-75BF-BC0F-ECD54F8C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6" y="9837318"/>
            <a:ext cx="5720091" cy="2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Top Hat with solid fill">
            <a:extLst>
              <a:ext uri="{FF2B5EF4-FFF2-40B4-BE49-F238E27FC236}">
                <a16:creationId xmlns:a16="http://schemas.microsoft.com/office/drawing/2014/main" id="{C69D5EA3-8B6F-DFAE-3C2C-A3EDBCEA2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750983">
            <a:off x="2610224" y="6339645"/>
            <a:ext cx="951970" cy="951970"/>
          </a:xfrm>
          <a:prstGeom prst="rect">
            <a:avLst/>
          </a:prstGeom>
        </p:spPr>
      </p:pic>
      <p:pic>
        <p:nvPicPr>
          <p:cNvPr id="24" name="Graphic 23" descr="Diploma roll with solid fill">
            <a:extLst>
              <a:ext uri="{FF2B5EF4-FFF2-40B4-BE49-F238E27FC236}">
                <a16:creationId xmlns:a16="http://schemas.microsoft.com/office/drawing/2014/main" id="{980020EC-1818-099F-8574-D270F069F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9987" y="6536465"/>
            <a:ext cx="1863582" cy="1863582"/>
          </a:xfrm>
          <a:prstGeom prst="rect">
            <a:avLst/>
          </a:prstGeom>
        </p:spPr>
      </p:pic>
      <p:sp>
        <p:nvSpPr>
          <p:cNvPr id="27" name="Text 2">
            <a:extLst>
              <a:ext uri="{FF2B5EF4-FFF2-40B4-BE49-F238E27FC236}">
                <a16:creationId xmlns:a16="http://schemas.microsoft.com/office/drawing/2014/main" id="{D8C0B5DB-B10E-8A57-F84B-CA21219629AB}"/>
              </a:ext>
            </a:extLst>
          </p:cNvPr>
          <p:cNvSpPr/>
          <p:nvPr/>
        </p:nvSpPr>
        <p:spPr>
          <a:xfrm>
            <a:off x="5657009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Supply Chain and Marketing Analytics PhD</a:t>
            </a:r>
          </a:p>
        </p:txBody>
      </p:sp>
      <p:pic>
        <p:nvPicPr>
          <p:cNvPr id="5" name="Graphic 4" descr="Shoe footprints with solid fill">
            <a:extLst>
              <a:ext uri="{FF2B5EF4-FFF2-40B4-BE49-F238E27FC236}">
                <a16:creationId xmlns:a16="http://schemas.microsoft.com/office/drawing/2014/main" id="{932312A3-22A9-2A21-ED21-BCF0647CBE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634336" y="4962498"/>
            <a:ext cx="1466849" cy="1466849"/>
          </a:xfrm>
          <a:prstGeom prst="rect">
            <a:avLst/>
          </a:prstGeom>
        </p:spPr>
      </p:pic>
      <p:pic>
        <p:nvPicPr>
          <p:cNvPr id="8" name="Graphic 7" descr="Abacus with solid fill">
            <a:extLst>
              <a:ext uri="{FF2B5EF4-FFF2-40B4-BE49-F238E27FC236}">
                <a16:creationId xmlns:a16="http://schemas.microsoft.com/office/drawing/2014/main" id="{770A9E65-9E09-040B-51E3-9674B9360B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7219168" y="4921028"/>
            <a:ext cx="1466849" cy="1466849"/>
          </a:xfrm>
          <a:prstGeom prst="rect">
            <a:avLst/>
          </a:prstGeom>
        </p:spPr>
      </p:pic>
      <p:pic>
        <p:nvPicPr>
          <p:cNvPr id="10" name="Graphic 9" descr="Bad Inventory with solid fill">
            <a:extLst>
              <a:ext uri="{FF2B5EF4-FFF2-40B4-BE49-F238E27FC236}">
                <a16:creationId xmlns:a16="http://schemas.microsoft.com/office/drawing/2014/main" id="{4E88F66F-A59E-6D81-BEBE-5BEF84906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8288816" y="7383268"/>
            <a:ext cx="1466849" cy="1466849"/>
          </a:xfrm>
          <a:prstGeom prst="rect">
            <a:avLst/>
          </a:prstGeom>
        </p:spPr>
      </p:pic>
      <p:pic>
        <p:nvPicPr>
          <p:cNvPr id="11" name="Graphic 10" descr="Architecture with solid fill">
            <a:extLst>
              <a:ext uri="{FF2B5EF4-FFF2-40B4-BE49-F238E27FC236}">
                <a16:creationId xmlns:a16="http://schemas.microsoft.com/office/drawing/2014/main" id="{57D04CA4-46F6-0AF8-4214-0C67350903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9536839" y="9845508"/>
            <a:ext cx="1466849" cy="1466849"/>
          </a:xfrm>
          <a:prstGeom prst="rect">
            <a:avLst/>
          </a:prstGeom>
        </p:spPr>
      </p:pic>
      <p:pic>
        <p:nvPicPr>
          <p:cNvPr id="13" name="Graphic 12" descr="Smiling face outline with solid fill">
            <a:extLst>
              <a:ext uri="{FF2B5EF4-FFF2-40B4-BE49-F238E27FC236}">
                <a16:creationId xmlns:a16="http://schemas.microsoft.com/office/drawing/2014/main" id="{EC34805D-1DE3-D33C-3309-8288B02BA0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0665120" y="7383267"/>
            <a:ext cx="1466849" cy="1466849"/>
          </a:xfrm>
          <a:prstGeom prst="rect">
            <a:avLst/>
          </a:prstGeom>
        </p:spPr>
      </p:pic>
      <p:pic>
        <p:nvPicPr>
          <p:cNvPr id="14" name="Graphic 13" descr="Snowman with solid fill">
            <a:extLst>
              <a:ext uri="{FF2B5EF4-FFF2-40B4-BE49-F238E27FC236}">
                <a16:creationId xmlns:a16="http://schemas.microsoft.com/office/drawing/2014/main" id="{B28CFCB3-4725-0BA7-1B58-2174068F1D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15912513" y="7410542"/>
            <a:ext cx="1466849" cy="1466849"/>
          </a:xfrm>
          <a:prstGeom prst="rect">
            <a:avLst/>
          </a:prstGeom>
        </p:spPr>
      </p:pic>
      <p:pic>
        <p:nvPicPr>
          <p:cNvPr id="15" name="Graphic 14" descr="Alarm clock with solid fill">
            <a:extLst>
              <a:ext uri="{FF2B5EF4-FFF2-40B4-BE49-F238E27FC236}">
                <a16:creationId xmlns:a16="http://schemas.microsoft.com/office/drawing/2014/main" id="{E36C6516-2865-3BA8-7EA2-3E5B06AB1FA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7219167" y="9837317"/>
            <a:ext cx="1466849" cy="1466849"/>
          </a:xfrm>
          <a:prstGeom prst="rect">
            <a:avLst/>
          </a:prstGeom>
        </p:spPr>
      </p:pic>
      <p:pic>
        <p:nvPicPr>
          <p:cNvPr id="25" name="Graphic 24" descr="Earth globe: Americas with solid fill">
            <a:extLst>
              <a:ext uri="{FF2B5EF4-FFF2-40B4-BE49-F238E27FC236}">
                <a16:creationId xmlns:a16="http://schemas.microsoft.com/office/drawing/2014/main" id="{00C38E5B-5422-A094-5BF6-FE9903190D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84697" y="6280673"/>
            <a:ext cx="2375165" cy="237516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685D207-5EBA-D630-DE4D-B7B0021E6359}"/>
              </a:ext>
            </a:extLst>
          </p:cNvPr>
          <p:cNvCxnSpPr/>
          <p:nvPr/>
        </p:nvCxnSpPr>
        <p:spPr>
          <a:xfrm>
            <a:off x="8706546" y="5350613"/>
            <a:ext cx="2811591" cy="2150193"/>
          </a:xfrm>
          <a:prstGeom prst="curved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CF6F95-8CB6-28B0-4B2C-DB470DFE9D24}"/>
              </a:ext>
            </a:extLst>
          </p:cNvPr>
          <p:cNvCxnSpPr/>
          <p:nvPr/>
        </p:nvCxnSpPr>
        <p:spPr>
          <a:xfrm>
            <a:off x="13959862" y="7500806"/>
            <a:ext cx="143415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2">
            <a:extLst>
              <a:ext uri="{FF2B5EF4-FFF2-40B4-BE49-F238E27FC236}">
                <a16:creationId xmlns:a16="http://schemas.microsoft.com/office/drawing/2014/main" id="{2494A692-5C1A-B79F-AD76-A0CC497A4453}"/>
              </a:ext>
            </a:extLst>
          </p:cNvPr>
          <p:cNvSpPr/>
          <p:nvPr/>
        </p:nvSpPr>
        <p:spPr>
          <a:xfrm>
            <a:off x="11278983" y="8908292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dirty="0">
                <a:solidFill>
                  <a:schemeClr val="bg1"/>
                </a:solidFill>
                <a:latin typeface="Helvetica Neue Bold"/>
              </a:rPr>
              <a:t>Tracking Individual User Browsing Patterns on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3820605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EVEN BETTER Predictions (Neural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</a:t>
            </a:r>
            <a:r>
              <a:rPr lang="en-US" sz="3000" b="1" strike="sngStrike" dirty="0">
                <a:solidFill>
                  <a:schemeClr val="bg1"/>
                </a:solidFill>
                <a:latin typeface="Helvetica Neue Bold"/>
              </a:rPr>
              <a:t>Seller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Warlord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767381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169132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2050" name="Picture 2" descr="Add Mafia Families to SkyBlock | Hypixel Forums">
            <a:extLst>
              <a:ext uri="{FF2B5EF4-FFF2-40B4-BE49-F238E27FC236}">
                <a16:creationId xmlns:a16="http://schemas.microsoft.com/office/drawing/2014/main" id="{888AB417-ADBA-75BF-BC0F-ECD54F8C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6" y="9837318"/>
            <a:ext cx="5720091" cy="2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Top Hat with solid fill">
            <a:extLst>
              <a:ext uri="{FF2B5EF4-FFF2-40B4-BE49-F238E27FC236}">
                <a16:creationId xmlns:a16="http://schemas.microsoft.com/office/drawing/2014/main" id="{C69D5EA3-8B6F-DFAE-3C2C-A3EDBCEA2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750983">
            <a:off x="2610224" y="6339645"/>
            <a:ext cx="951970" cy="951970"/>
          </a:xfrm>
          <a:prstGeom prst="rect">
            <a:avLst/>
          </a:prstGeom>
        </p:spPr>
      </p:pic>
      <p:pic>
        <p:nvPicPr>
          <p:cNvPr id="24" name="Graphic 23" descr="Diploma roll with solid fill">
            <a:extLst>
              <a:ext uri="{FF2B5EF4-FFF2-40B4-BE49-F238E27FC236}">
                <a16:creationId xmlns:a16="http://schemas.microsoft.com/office/drawing/2014/main" id="{980020EC-1818-099F-8574-D270F069F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9987" y="6536465"/>
            <a:ext cx="1863582" cy="1863582"/>
          </a:xfrm>
          <a:prstGeom prst="rect">
            <a:avLst/>
          </a:prstGeom>
        </p:spPr>
      </p:pic>
      <p:sp>
        <p:nvSpPr>
          <p:cNvPr id="27" name="Text 2">
            <a:extLst>
              <a:ext uri="{FF2B5EF4-FFF2-40B4-BE49-F238E27FC236}">
                <a16:creationId xmlns:a16="http://schemas.microsoft.com/office/drawing/2014/main" id="{D8C0B5DB-B10E-8A57-F84B-CA21219629AB}"/>
              </a:ext>
            </a:extLst>
          </p:cNvPr>
          <p:cNvSpPr/>
          <p:nvPr/>
        </p:nvSpPr>
        <p:spPr>
          <a:xfrm>
            <a:off x="5657009" y="4425700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Supply Chain and Marketing Analytics PhD</a:t>
            </a:r>
          </a:p>
        </p:txBody>
      </p:sp>
      <p:pic>
        <p:nvPicPr>
          <p:cNvPr id="5" name="Graphic 4" descr="Shoe footprints with solid fill">
            <a:extLst>
              <a:ext uri="{FF2B5EF4-FFF2-40B4-BE49-F238E27FC236}">
                <a16:creationId xmlns:a16="http://schemas.microsoft.com/office/drawing/2014/main" id="{932312A3-22A9-2A21-ED21-BCF0647CBE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634336" y="4962498"/>
            <a:ext cx="1466849" cy="1466849"/>
          </a:xfrm>
          <a:prstGeom prst="rect">
            <a:avLst/>
          </a:prstGeom>
        </p:spPr>
      </p:pic>
      <p:pic>
        <p:nvPicPr>
          <p:cNvPr id="8" name="Graphic 7" descr="Abacus with solid fill">
            <a:extLst>
              <a:ext uri="{FF2B5EF4-FFF2-40B4-BE49-F238E27FC236}">
                <a16:creationId xmlns:a16="http://schemas.microsoft.com/office/drawing/2014/main" id="{770A9E65-9E09-040B-51E3-9674B9360B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7219168" y="4921028"/>
            <a:ext cx="1466849" cy="1466849"/>
          </a:xfrm>
          <a:prstGeom prst="rect">
            <a:avLst/>
          </a:prstGeom>
        </p:spPr>
      </p:pic>
      <p:pic>
        <p:nvPicPr>
          <p:cNvPr id="10" name="Graphic 9" descr="Bad Inventory with solid fill">
            <a:extLst>
              <a:ext uri="{FF2B5EF4-FFF2-40B4-BE49-F238E27FC236}">
                <a16:creationId xmlns:a16="http://schemas.microsoft.com/office/drawing/2014/main" id="{4E88F66F-A59E-6D81-BEBE-5BEF84906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8288816" y="7383268"/>
            <a:ext cx="1466849" cy="1466849"/>
          </a:xfrm>
          <a:prstGeom prst="rect">
            <a:avLst/>
          </a:prstGeom>
        </p:spPr>
      </p:pic>
      <p:pic>
        <p:nvPicPr>
          <p:cNvPr id="11" name="Graphic 10" descr="Architecture with solid fill">
            <a:extLst>
              <a:ext uri="{FF2B5EF4-FFF2-40B4-BE49-F238E27FC236}">
                <a16:creationId xmlns:a16="http://schemas.microsoft.com/office/drawing/2014/main" id="{57D04CA4-46F6-0AF8-4214-0C67350903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9536839" y="9845508"/>
            <a:ext cx="1466849" cy="1466849"/>
          </a:xfrm>
          <a:prstGeom prst="rect">
            <a:avLst/>
          </a:prstGeom>
        </p:spPr>
      </p:pic>
      <p:pic>
        <p:nvPicPr>
          <p:cNvPr id="13" name="Graphic 12" descr="Smiling face outline with solid fill">
            <a:extLst>
              <a:ext uri="{FF2B5EF4-FFF2-40B4-BE49-F238E27FC236}">
                <a16:creationId xmlns:a16="http://schemas.microsoft.com/office/drawing/2014/main" id="{EC34805D-1DE3-D33C-3309-8288B02BA0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0665120" y="7383267"/>
            <a:ext cx="1466849" cy="1466849"/>
          </a:xfrm>
          <a:prstGeom prst="rect">
            <a:avLst/>
          </a:prstGeom>
        </p:spPr>
      </p:pic>
      <p:pic>
        <p:nvPicPr>
          <p:cNvPr id="14" name="Graphic 13" descr="Snowman with solid fill">
            <a:extLst>
              <a:ext uri="{FF2B5EF4-FFF2-40B4-BE49-F238E27FC236}">
                <a16:creationId xmlns:a16="http://schemas.microsoft.com/office/drawing/2014/main" id="{B28CFCB3-4725-0BA7-1B58-2174068F1D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15912513" y="7410542"/>
            <a:ext cx="1466849" cy="1466849"/>
          </a:xfrm>
          <a:prstGeom prst="rect">
            <a:avLst/>
          </a:prstGeom>
        </p:spPr>
      </p:pic>
      <p:pic>
        <p:nvPicPr>
          <p:cNvPr id="15" name="Graphic 14" descr="Alarm clock with solid fill">
            <a:extLst>
              <a:ext uri="{FF2B5EF4-FFF2-40B4-BE49-F238E27FC236}">
                <a16:creationId xmlns:a16="http://schemas.microsoft.com/office/drawing/2014/main" id="{E36C6516-2865-3BA8-7EA2-3E5B06AB1FA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7219167" y="9837317"/>
            <a:ext cx="1466849" cy="1466849"/>
          </a:xfrm>
          <a:prstGeom prst="rect">
            <a:avLst/>
          </a:prstGeom>
        </p:spPr>
      </p:pic>
      <p:pic>
        <p:nvPicPr>
          <p:cNvPr id="18" name="Graphic 17" descr="Money with solid fill">
            <a:extLst>
              <a:ext uri="{FF2B5EF4-FFF2-40B4-BE49-F238E27FC236}">
                <a16:creationId xmlns:a16="http://schemas.microsoft.com/office/drawing/2014/main" id="{6B6FB330-3DD8-EE3C-A1EE-CE35211DC4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957579" y="9186374"/>
            <a:ext cx="1746500" cy="1746500"/>
          </a:xfrm>
          <a:prstGeom prst="rect">
            <a:avLst/>
          </a:prstGeom>
        </p:spPr>
      </p:pic>
      <p:pic>
        <p:nvPicPr>
          <p:cNvPr id="19" name="Graphic 18" descr="Recycle with solid fill">
            <a:extLst>
              <a:ext uri="{FF2B5EF4-FFF2-40B4-BE49-F238E27FC236}">
                <a16:creationId xmlns:a16="http://schemas.microsoft.com/office/drawing/2014/main" id="{4CDDF965-E163-52B2-A03A-4162A2C313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2022086" y="3809595"/>
            <a:ext cx="1746500" cy="1746500"/>
          </a:xfrm>
          <a:prstGeom prst="rect">
            <a:avLst/>
          </a:prstGeom>
        </p:spPr>
      </p:pic>
      <p:sp>
        <p:nvSpPr>
          <p:cNvPr id="21" name="Text 2">
            <a:extLst>
              <a:ext uri="{FF2B5EF4-FFF2-40B4-BE49-F238E27FC236}">
                <a16:creationId xmlns:a16="http://schemas.microsoft.com/office/drawing/2014/main" id="{9D92C335-8419-BCD8-963A-AFBE35086B87}"/>
              </a:ext>
            </a:extLst>
          </p:cNvPr>
          <p:cNvSpPr/>
          <p:nvPr/>
        </p:nvSpPr>
        <p:spPr>
          <a:xfrm>
            <a:off x="11433976" y="10932874"/>
            <a:ext cx="263026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dirty="0">
                <a:solidFill>
                  <a:schemeClr val="bg1"/>
                </a:solidFill>
                <a:latin typeface="Helvetica Neue Bold"/>
              </a:rPr>
              <a:t>Predict Each Customer’s Spend $</a:t>
            </a: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31E4AA47-E2BC-7298-C1F7-BE82813EBCB5}"/>
              </a:ext>
            </a:extLst>
          </p:cNvPr>
          <p:cNvSpPr/>
          <p:nvPr/>
        </p:nvSpPr>
        <p:spPr>
          <a:xfrm>
            <a:off x="11637694" y="5649102"/>
            <a:ext cx="2371398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dirty="0">
                <a:solidFill>
                  <a:schemeClr val="bg1"/>
                </a:solidFill>
                <a:latin typeface="Helvetica Neue Bold"/>
              </a:rPr>
              <a:t>Predict If Customer will Become a Loyalty Member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DE984E0-493B-F876-C25D-FF7A38C1B617}"/>
              </a:ext>
            </a:extLst>
          </p:cNvPr>
          <p:cNvSpPr/>
          <p:nvPr/>
        </p:nvSpPr>
        <p:spPr>
          <a:xfrm rot="2389353">
            <a:off x="14190767" y="6096407"/>
            <a:ext cx="1928579" cy="66587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82715371-D58F-2CA8-A9F7-0AEB4941C403}"/>
              </a:ext>
            </a:extLst>
          </p:cNvPr>
          <p:cNvSpPr/>
          <p:nvPr/>
        </p:nvSpPr>
        <p:spPr>
          <a:xfrm rot="19210647" flipV="1">
            <a:off x="14214194" y="9545850"/>
            <a:ext cx="1928579" cy="66587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242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6948246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Predicting Loyalty Membership (Classification Neural Networks)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E8B1451-CF83-B573-8261-ED881AACCF3C}"/>
              </a:ext>
            </a:extLst>
          </p:cNvPr>
          <p:cNvSpPr/>
          <p:nvPr/>
        </p:nvSpPr>
        <p:spPr>
          <a:xfrm>
            <a:off x="1015904" y="3657890"/>
            <a:ext cx="5216454" cy="774804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Similar process to Logistic Classifier.. But with way more data points.</a:t>
            </a:r>
            <a:endParaRPr lang="en-CA" dirty="0">
              <a:latin typeface="Helvetica Neue 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FE1AC-2EDB-6DCD-CF7B-C0A34B1A804A}"/>
              </a:ext>
            </a:extLst>
          </p:cNvPr>
          <p:cNvSpPr txBox="1"/>
          <p:nvPr/>
        </p:nvSpPr>
        <p:spPr>
          <a:xfrm>
            <a:off x="7587790" y="3657890"/>
            <a:ext cx="12187988" cy="24837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neural_network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MLPClassifier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metrics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joblib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the data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'train4.csv'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Preprocess the data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Assuming there are no missing values and no categorical variables to encode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Define the features and the target variable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[[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"Spend ($)"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"Salary"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"Weight (lb)"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"Times Visited in Past Year"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]]</a:t>
            </a:r>
          </a:p>
          <a:p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"Store Member"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Create and train the </a:t>
            </a:r>
            <a:r>
              <a:rPr lang="en-CA" sz="2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MLPClassifier</a:t>
            </a: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model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MLPClassifier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hidden_layer_sizes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max_iter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Make predictions on the entire dataset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Evaluate the model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"Accuracy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classification report and confusion matrix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"Classification Report:"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Matrix:"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Calculate True Positive, False Positive, True Negative, and False Negative rates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True Positive Rate (Sensitivity)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TPR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False Positive Rate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FPR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True Negative Rate (Specificity)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TNR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False Negative Rate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FNR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Positive Rate (Sensitivity):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TPR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"False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Positive Rate: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FPR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Negative Rate (Specificity):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TNR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"False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Negative Rate: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FNR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CA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Save the model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'mlp_classifier_model2.joblib'</a:t>
            </a: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CA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joblib</a:t>
            </a:r>
            <a:r>
              <a:rPr lang="en-CA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CA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dump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CA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CA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"Model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saved as 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CA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model_filename</a:t>
            </a:r>
            <a:r>
              <a:rPr lang="en-CA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CA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7" y="1024467"/>
            <a:ext cx="13078401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Potential Problems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2762576"/>
            <a:ext cx="13146614" cy="1647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08" y="3071283"/>
            <a:ext cx="20252552" cy="865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065"/>
              </a:lnSpc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Sometimes, your data does not fit patterns or an ML model is unable to recognize these patterns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Try adding more datapoints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Modify number and size of neural network hidden layers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Try different ML models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Use different predictor variables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Accept there is no pattern… sometimes that’s just the case</a:t>
            </a:r>
          </a:p>
          <a:p>
            <a:pPr lvl="1">
              <a:lnSpc>
                <a:spcPts val="5065"/>
              </a:lnSpc>
            </a:pPr>
            <a:endParaRPr lang="en-US" sz="2400" dirty="0">
              <a:solidFill>
                <a:srgbClr val="FFFFFF">
                  <a:alpha val="100000"/>
                </a:srgbClr>
              </a:solidFill>
              <a:latin typeface="Helvetica Neue Bold"/>
              <a:ea typeface="Helvetica Neue Light" pitchFamily="34" charset="-122"/>
            </a:endParaRPr>
          </a:p>
          <a:p>
            <a:pPr algn="l">
              <a:lnSpc>
                <a:spcPts val="5065"/>
              </a:lnSpc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Some of your independent variables are related to each other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Look into the multi-collinearity problem in Linear Regression and eliminate highly correlated variables</a:t>
            </a:r>
          </a:p>
          <a:p>
            <a:pPr algn="l">
              <a:lnSpc>
                <a:spcPts val="5065"/>
              </a:lnSpc>
            </a:pPr>
            <a:endParaRPr lang="en-US" sz="2400" dirty="0">
              <a:solidFill>
                <a:srgbClr val="FFFFFF">
                  <a:alpha val="100000"/>
                </a:srgbClr>
              </a:solidFill>
              <a:latin typeface="Helvetica Neue Bold"/>
              <a:ea typeface="Helvetica Neue Light" pitchFamily="34" charset="-122"/>
            </a:endParaRPr>
          </a:p>
          <a:p>
            <a:pPr algn="l">
              <a:lnSpc>
                <a:spcPts val="5065"/>
              </a:lnSpc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Overfitting</a:t>
            </a:r>
          </a:p>
          <a:p>
            <a:pPr marL="1143000" lvl="1" indent="-685800">
              <a:lnSpc>
                <a:spcPts val="506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>
                    <a:alpha val="100000"/>
                  </a:srgbClr>
                </a:solidFill>
                <a:latin typeface="Helvetica Neue Bold"/>
                <a:ea typeface="Helvetica Neue Light" pitchFamily="34" charset="-122"/>
              </a:rPr>
              <a:t>More datapoints or fewer hidden layers and nodes</a:t>
            </a:r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287" y="7119234"/>
            <a:ext cx="19777761" cy="6596766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045236" cy="7350851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2" y="12077700"/>
            <a:ext cx="2692737" cy="10265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59270" y="2692400"/>
            <a:ext cx="13374772" cy="7505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3815"/>
              </a:lnSpc>
              <a:spcAft>
                <a:spcPts val="500"/>
              </a:spcAft>
              <a:buNone/>
            </a:pPr>
            <a:r>
              <a:rPr lang="en-US" sz="15000" kern="0" spc="-75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NEXT</a:t>
            </a:r>
            <a:endParaRPr lang="en-US" sz="15000" dirty="0"/>
          </a:p>
          <a:p>
            <a:pPr marL="0" indent="0" algn="l">
              <a:lnSpc>
                <a:spcPts val="13815"/>
              </a:lnSpc>
              <a:spcAft>
                <a:spcPts val="500"/>
              </a:spcAft>
              <a:buNone/>
            </a:pPr>
            <a:r>
              <a:rPr lang="en-US" sz="15000" kern="0" spc="-75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STEPS</a:t>
            </a:r>
            <a:endParaRPr lang="en-US" sz="15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7" y="1024467"/>
            <a:ext cx="13078401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If You’re Interested…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2762576"/>
            <a:ext cx="13146614" cy="1647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08" y="3263900"/>
            <a:ext cx="22892495" cy="865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How LLMs Work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Unlikely to ever need to build a transformer model from scratch</a:t>
            </a: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 </a:t>
            </a: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Reinforcement Learning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Using reward functions to self-train AI models (unsupervised models)</a:t>
            </a: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Mostly useful for research applications</a:t>
            </a:r>
          </a:p>
          <a:p>
            <a:pPr marL="342900" lvl="1">
              <a:lnSpc>
                <a:spcPts val="5065"/>
              </a:lnSpc>
              <a:buSzPct val="100000"/>
            </a:pP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Other Supervised ML Models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Bayes Classifiers</a:t>
            </a: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K-Nearest </a:t>
            </a:r>
            <a:r>
              <a:rPr lang="en-US" sz="5500" dirty="0" err="1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Neighbour</a:t>
            </a: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Random Forest</a:t>
            </a:r>
            <a:endParaRPr lang="en-US" sz="5500" dirty="0"/>
          </a:p>
          <a:p>
            <a:pPr marL="342900" lvl="1" algn="l">
              <a:lnSpc>
                <a:spcPts val="5065"/>
              </a:lnSpc>
              <a:buSzPct val="100000"/>
            </a:pP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endParaRPr lang="en-US" sz="55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94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7" y="1024467"/>
            <a:ext cx="13078401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Next Workshop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2762576"/>
            <a:ext cx="13146614" cy="1647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08" y="3263900"/>
            <a:ext cx="22892495" cy="865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ML/AI with Text Data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Training ML models for text data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Using LLM APIs for analysis</a:t>
            </a: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 </a:t>
            </a: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Dynamic Software Functionality with LLMs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Extending your software functionality via LLMs</a:t>
            </a:r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</a:rPr>
              <a:t>Quickly integrating chat controls to your software</a:t>
            </a:r>
          </a:p>
          <a:p>
            <a:pPr marL="342900" lvl="1" algn="l">
              <a:lnSpc>
                <a:spcPts val="5065"/>
              </a:lnSpc>
              <a:buSzPct val="100000"/>
            </a:pP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SQL Intro</a:t>
            </a:r>
            <a:endParaRPr lang="en-US" sz="5500" dirty="0"/>
          </a:p>
          <a:p>
            <a:pPr marL="685800" lvl="1" indent="-342900" algn="l">
              <a:lnSpc>
                <a:spcPts val="5065"/>
              </a:lnSpc>
              <a:buSzPct val="100000"/>
              <a:buChar char="•"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Very useful when automating a data pipeline for prediction</a:t>
            </a: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 </a:t>
            </a: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</a:endParaRPr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287" y="7119234"/>
            <a:ext cx="19777761" cy="6596766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045236" cy="7350851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2" y="12077700"/>
            <a:ext cx="2692737" cy="10265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59270" y="2692400"/>
            <a:ext cx="13374772" cy="7505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3815"/>
              </a:lnSpc>
              <a:spcAft>
                <a:spcPts val="500"/>
              </a:spcAft>
              <a:buNone/>
            </a:pPr>
            <a:r>
              <a:rPr lang="en-US" sz="15000" kern="0" spc="-75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THANKS FOR LISTENING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727512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287" y="7119234"/>
            <a:ext cx="19777761" cy="6596766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045236" cy="7350851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2" y="12077700"/>
            <a:ext cx="2692737" cy="10265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59270" y="4648200"/>
            <a:ext cx="16224161" cy="6735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</a:rPr>
              <a:t>ChatGPT for coding </a:t>
            </a: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Light" pitchFamily="34" charset="0"/>
                <a:ea typeface="Helvetica Neue Light" pitchFamily="34" charset="-122"/>
                <a:cs typeface="Helvetica Neue Light" pitchFamily="34" charset="-120"/>
                <a:sym typeface="Wingdings" panose="05000000000000000000" pitchFamily="2" charset="2"/>
              </a:rPr>
              <a:t></a:t>
            </a:r>
          </a:p>
          <a:p>
            <a:pPr marL="0" indent="0" algn="l">
              <a:lnSpc>
                <a:spcPts val="5065"/>
              </a:lnSpc>
              <a:buNone/>
            </a:pPr>
            <a:endParaRPr lang="en-US" sz="5500" dirty="0">
              <a:solidFill>
                <a:srgbClr val="FFFFFF">
                  <a:alpha val="100000"/>
                </a:srgbClr>
              </a:solidFill>
              <a:latin typeface="Helvetica Neue Light" pitchFamily="34" charset="0"/>
              <a:ea typeface="Helvetica Neue Light" pitchFamily="34" charset="-122"/>
              <a:sym typeface="Wingdings" panose="05000000000000000000" pitchFamily="2" charset="2"/>
            </a:endParaRPr>
          </a:p>
          <a:p>
            <a:pPr marL="0" indent="0" algn="l">
              <a:lnSpc>
                <a:spcPts val="5065"/>
              </a:lnSpc>
              <a:buNone/>
            </a:pPr>
            <a:r>
              <a:rPr lang="en-US" sz="6000" dirty="0">
                <a:hlinkClick r:id="rId9"/>
              </a:rPr>
              <a:t>Taylor series | Chapter 11, Essence of calculus – YouTube</a:t>
            </a:r>
            <a:endParaRPr lang="en-US" sz="6000" dirty="0"/>
          </a:p>
          <a:p>
            <a:pPr marL="0" indent="0" algn="l">
              <a:lnSpc>
                <a:spcPts val="5065"/>
              </a:lnSpc>
              <a:buNone/>
            </a:pPr>
            <a:endParaRPr lang="en-US" sz="60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hlinkClick r:id="rId10"/>
              </a:rPr>
              <a:t>https://www.youtube.com/watch?v=aircAruvnKk</a:t>
            </a:r>
            <a:r>
              <a:rPr lang="en-US" sz="5500" dirty="0"/>
              <a:t> </a:t>
            </a:r>
          </a:p>
          <a:p>
            <a:pPr marL="0" indent="0" algn="l">
              <a:lnSpc>
                <a:spcPts val="5065"/>
              </a:lnSpc>
              <a:buNone/>
            </a:pPr>
            <a:endParaRPr lang="en-US" sz="5500" dirty="0"/>
          </a:p>
          <a:p>
            <a:pPr marL="0" indent="0" algn="l">
              <a:lnSpc>
                <a:spcPts val="5065"/>
              </a:lnSpc>
              <a:buNone/>
            </a:pPr>
            <a:r>
              <a:rPr lang="en-US" sz="6000" dirty="0">
                <a:hlinkClick r:id="rId11"/>
              </a:rPr>
              <a:t>Why Neural Networks can learn (almost) anything (youtube.com)</a:t>
            </a:r>
            <a:endParaRPr lang="en-US" sz="5500" dirty="0"/>
          </a:p>
        </p:txBody>
      </p:sp>
      <p:sp>
        <p:nvSpPr>
          <p:cNvPr id="6" name="Text 1"/>
          <p:cNvSpPr/>
          <p:nvPr/>
        </p:nvSpPr>
        <p:spPr>
          <a:xfrm>
            <a:off x="2184673" y="2116667"/>
            <a:ext cx="13078401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Resources</a:t>
            </a:r>
            <a:endParaRPr lang="en-US" sz="8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6126" y="1456267"/>
            <a:ext cx="16852773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</a:rPr>
              <a:t>What is AI &amp; Data Science Really?</a:t>
            </a:r>
            <a:endParaRPr lang="en-US" sz="8000" dirty="0"/>
          </a:p>
        </p:txBody>
      </p:sp>
      <p:sp>
        <p:nvSpPr>
          <p:cNvPr id="4" name="Text 1"/>
          <p:cNvSpPr/>
          <p:nvPr/>
        </p:nvSpPr>
        <p:spPr>
          <a:xfrm>
            <a:off x="1016127" y="3378200"/>
            <a:ext cx="16173355" cy="104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65"/>
              </a:lnSpc>
              <a:buNone/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Helvetica Neue UltraLight" pitchFamily="34" charset="0"/>
                <a:ea typeface="Helvetica Neue UltraLight" pitchFamily="34" charset="-122"/>
                <a:cs typeface="Helvetica Neue UltraLight" pitchFamily="34" charset="-120"/>
              </a:rPr>
              <a:t>Today’s sessions content</a:t>
            </a:r>
            <a:endParaRPr lang="en-US" sz="5500" dirty="0"/>
          </a:p>
        </p:txBody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4318003"/>
            <a:ext cx="13146614" cy="164774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507328-4943-8A43-93F8-3AD60FC31E70}"/>
              </a:ext>
            </a:extLst>
          </p:cNvPr>
          <p:cNvSpPr/>
          <p:nvPr/>
        </p:nvSpPr>
        <p:spPr>
          <a:xfrm>
            <a:off x="1508421" y="5207801"/>
            <a:ext cx="21495958" cy="61587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61E6-4F63-EA14-9269-617B30CCA628}"/>
              </a:ext>
            </a:extLst>
          </p:cNvPr>
          <p:cNvSpPr txBox="1"/>
          <p:nvPr/>
        </p:nvSpPr>
        <p:spPr>
          <a:xfrm>
            <a:off x="1872339" y="7512829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Artificial Intelligence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BA4E8-F68C-AABC-D5F7-6DDF58A3DA8F}"/>
              </a:ext>
            </a:extLst>
          </p:cNvPr>
          <p:cNvSpPr/>
          <p:nvPr/>
        </p:nvSpPr>
        <p:spPr>
          <a:xfrm>
            <a:off x="5502830" y="5841085"/>
            <a:ext cx="16755591" cy="496602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069F3-1753-6522-AA8D-F0A84C163CB0}"/>
              </a:ext>
            </a:extLst>
          </p:cNvPr>
          <p:cNvSpPr txBox="1"/>
          <p:nvPr/>
        </p:nvSpPr>
        <p:spPr>
          <a:xfrm>
            <a:off x="5836231" y="7596996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Machine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433CA-2291-F129-2526-0F8D87D48FF0}"/>
              </a:ext>
            </a:extLst>
          </p:cNvPr>
          <p:cNvSpPr/>
          <p:nvPr/>
        </p:nvSpPr>
        <p:spPr>
          <a:xfrm>
            <a:off x="9133322" y="6244919"/>
            <a:ext cx="5593332" cy="1801906"/>
          </a:xfrm>
          <a:prstGeom prst="rect">
            <a:avLst/>
          </a:prstGeom>
          <a:solidFill>
            <a:schemeClr val="accent2"/>
          </a:solidFill>
          <a:ln w="5715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FC6A7-F746-C263-CECD-93C127BDE799}"/>
              </a:ext>
            </a:extLst>
          </p:cNvPr>
          <p:cNvSpPr txBox="1"/>
          <p:nvPr/>
        </p:nvSpPr>
        <p:spPr>
          <a:xfrm>
            <a:off x="10296701" y="6463368"/>
            <a:ext cx="32665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Supervised 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69E430-F452-EE19-E907-199321FC8291}"/>
              </a:ext>
            </a:extLst>
          </p:cNvPr>
          <p:cNvSpPr/>
          <p:nvPr/>
        </p:nvSpPr>
        <p:spPr>
          <a:xfrm>
            <a:off x="15300181" y="6286120"/>
            <a:ext cx="5593332" cy="18019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70982-4366-287C-0E54-76970AB5AE1C}"/>
              </a:ext>
            </a:extLst>
          </p:cNvPr>
          <p:cNvSpPr txBox="1"/>
          <p:nvPr/>
        </p:nvSpPr>
        <p:spPr>
          <a:xfrm>
            <a:off x="16343245" y="6504569"/>
            <a:ext cx="37013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Unsupervised 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BAB6-B8C2-9498-DA8E-01A7F2CAA674}"/>
              </a:ext>
            </a:extLst>
          </p:cNvPr>
          <p:cNvSpPr/>
          <p:nvPr/>
        </p:nvSpPr>
        <p:spPr>
          <a:xfrm>
            <a:off x="12487706" y="8511831"/>
            <a:ext cx="5593332" cy="18019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latin typeface="Helvetica Neu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8BAEA-47E5-41CF-1AEE-9346B4A46CEC}"/>
              </a:ext>
            </a:extLst>
          </p:cNvPr>
          <p:cNvSpPr txBox="1"/>
          <p:nvPr/>
        </p:nvSpPr>
        <p:spPr>
          <a:xfrm>
            <a:off x="12720479" y="8758604"/>
            <a:ext cx="52721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Semi-Supervised</a:t>
            </a:r>
          </a:p>
          <a:p>
            <a:pPr algn="ctr"/>
            <a:r>
              <a:rPr lang="en-CA" sz="4000" b="1" dirty="0">
                <a:solidFill>
                  <a:schemeClr val="bg1"/>
                </a:solidFill>
                <a:latin typeface="Helvetica Neue Bold"/>
              </a:rPr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267447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Predictions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5191675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Seller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922373"/>
            <a:ext cx="1466850" cy="1466850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1F2C63DB-1CC5-D22C-734A-7418778FC881}"/>
              </a:ext>
            </a:extLst>
          </p:cNvPr>
          <p:cNvSpPr/>
          <p:nvPr/>
        </p:nvSpPr>
        <p:spPr>
          <a:xfrm>
            <a:off x="4985916" y="5453701"/>
            <a:ext cx="3049537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Restock Inventory Daily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324124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14" name="Graphic 13" descr="Packing Box Open with solid fill">
            <a:extLst>
              <a:ext uri="{FF2B5EF4-FFF2-40B4-BE49-F238E27FC236}">
                <a16:creationId xmlns:a16="http://schemas.microsoft.com/office/drawing/2014/main" id="{F2402E87-2785-54E2-0D5B-9485524EDC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7260" y="7169851"/>
            <a:ext cx="1466850" cy="1466850"/>
          </a:xfrm>
          <a:prstGeom prst="rect">
            <a:avLst/>
          </a:prstGeom>
        </p:spPr>
      </p:pic>
      <p:sp>
        <p:nvSpPr>
          <p:cNvPr id="21" name="Text 2">
            <a:extLst>
              <a:ext uri="{FF2B5EF4-FFF2-40B4-BE49-F238E27FC236}">
                <a16:creationId xmlns:a16="http://schemas.microsoft.com/office/drawing/2014/main" id="{E535E09A-C1C1-046D-03DA-9E3656BAF1BE}"/>
              </a:ext>
            </a:extLst>
          </p:cNvPr>
          <p:cNvSpPr/>
          <p:nvPr/>
        </p:nvSpPr>
        <p:spPr>
          <a:xfrm>
            <a:off x="5287401" y="8856704"/>
            <a:ext cx="2446566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chemeClr val="bg1"/>
                </a:solidFill>
                <a:latin typeface="Helvetica Neue Bold"/>
              </a:rPr>
              <a:t>Does not want to go to jail for counterfeiting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A0C8CB-667D-DC7A-7D08-9605619739A4}"/>
              </a:ext>
            </a:extLst>
          </p:cNvPr>
          <p:cNvSpPr/>
          <p:nvPr/>
        </p:nvSpPr>
        <p:spPr>
          <a:xfrm>
            <a:off x="1041568" y="4731996"/>
            <a:ext cx="7728046" cy="5745501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993C62A5-676E-FA03-E29A-BE59A9BE2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43522" y="6922373"/>
            <a:ext cx="1301718" cy="1301718"/>
          </a:xfrm>
          <a:prstGeom prst="rect">
            <a:avLst/>
          </a:prstGeom>
        </p:spPr>
      </p:pic>
      <p:sp>
        <p:nvSpPr>
          <p:cNvPr id="24" name="Text 2">
            <a:extLst>
              <a:ext uri="{FF2B5EF4-FFF2-40B4-BE49-F238E27FC236}">
                <a16:creationId xmlns:a16="http://schemas.microsoft.com/office/drawing/2014/main" id="{4A46F942-DA8E-87F7-101E-57DB8D99A3D3}"/>
              </a:ext>
            </a:extLst>
          </p:cNvPr>
          <p:cNvSpPr/>
          <p:nvPr/>
        </p:nvSpPr>
        <p:spPr>
          <a:xfrm>
            <a:off x="10945240" y="7055061"/>
            <a:ext cx="3049537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How Much to Order</a:t>
            </a:r>
          </a:p>
        </p:txBody>
      </p:sp>
    </p:spTree>
    <p:extLst>
      <p:ext uri="{BB962C8B-B14F-4D97-AF65-F5344CB8AC3E}">
        <p14:creationId xmlns:p14="http://schemas.microsoft.com/office/powerpoint/2010/main" val="81634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Quantitative Predictions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5191675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Seller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922373"/>
            <a:ext cx="1466850" cy="1466850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1F2C63DB-1CC5-D22C-734A-7418778FC881}"/>
              </a:ext>
            </a:extLst>
          </p:cNvPr>
          <p:cNvSpPr/>
          <p:nvPr/>
        </p:nvSpPr>
        <p:spPr>
          <a:xfrm>
            <a:off x="4985916" y="5453701"/>
            <a:ext cx="3049537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Restock Inventory Daily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324124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14" name="Graphic 13" descr="Packing Box Open with solid fill">
            <a:extLst>
              <a:ext uri="{FF2B5EF4-FFF2-40B4-BE49-F238E27FC236}">
                <a16:creationId xmlns:a16="http://schemas.microsoft.com/office/drawing/2014/main" id="{F2402E87-2785-54E2-0D5B-9485524EDC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7260" y="7169851"/>
            <a:ext cx="1466850" cy="1466850"/>
          </a:xfrm>
          <a:prstGeom prst="rect">
            <a:avLst/>
          </a:prstGeom>
        </p:spPr>
      </p:pic>
      <p:pic>
        <p:nvPicPr>
          <p:cNvPr id="8" name="Graphic 7" descr="Shoe footprints with solid fill">
            <a:extLst>
              <a:ext uri="{FF2B5EF4-FFF2-40B4-BE49-F238E27FC236}">
                <a16:creationId xmlns:a16="http://schemas.microsoft.com/office/drawing/2014/main" id="{2AFB39CC-7CC9-914B-D6AD-B9D9E307D3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694483" y="7127032"/>
            <a:ext cx="1466849" cy="14668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432AE1D9-5C60-3857-6518-A115E038D943}"/>
              </a:ext>
            </a:extLst>
          </p:cNvPr>
          <p:cNvSpPr/>
          <p:nvPr/>
        </p:nvSpPr>
        <p:spPr>
          <a:xfrm>
            <a:off x="17903138" y="5797634"/>
            <a:ext cx="3049537" cy="809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Previous Day Foot Traffic??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CB6BF-4771-6C89-1CD2-963C6833CA04}"/>
              </a:ext>
            </a:extLst>
          </p:cNvPr>
          <p:cNvCxnSpPr/>
          <p:nvPr/>
        </p:nvCxnSpPr>
        <p:spPr>
          <a:xfrm flipH="1" flipV="1">
            <a:off x="8141661" y="7860456"/>
            <a:ext cx="9822489" cy="0"/>
          </a:xfrm>
          <a:prstGeom prst="straightConnector1">
            <a:avLst/>
          </a:prstGeom>
          <a:ln w="285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2">
            <a:extLst>
              <a:ext uri="{FF2B5EF4-FFF2-40B4-BE49-F238E27FC236}">
                <a16:creationId xmlns:a16="http://schemas.microsoft.com/office/drawing/2014/main" id="{91CAC99D-0A98-6914-CB38-813828C8C262}"/>
              </a:ext>
            </a:extLst>
          </p:cNvPr>
          <p:cNvSpPr/>
          <p:nvPr/>
        </p:nvSpPr>
        <p:spPr>
          <a:xfrm>
            <a:off x="11617343" y="7161491"/>
            <a:ext cx="3049537" cy="63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Related????</a:t>
            </a:r>
          </a:p>
        </p:txBody>
      </p:sp>
    </p:spTree>
    <p:extLst>
      <p:ext uri="{BB962C8B-B14F-4D97-AF65-F5344CB8AC3E}">
        <p14:creationId xmlns:p14="http://schemas.microsoft.com/office/powerpoint/2010/main" val="41787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Making Quantitative Predictions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9D9CB4F-DC78-567B-7FB9-A3EBE06375CC}"/>
              </a:ext>
            </a:extLst>
          </p:cNvPr>
          <p:cNvSpPr/>
          <p:nvPr/>
        </p:nvSpPr>
        <p:spPr>
          <a:xfrm>
            <a:off x="1774992" y="5191675"/>
            <a:ext cx="3049537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Proud Nike Knock Off Shoe Seller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AD8A978-DA3D-DDA8-4BB0-CFFAD4860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6335" y="6922373"/>
            <a:ext cx="14668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4BCF0-32FC-63C6-8134-429BC5CD68F9}"/>
              </a:ext>
            </a:extLst>
          </p:cNvPr>
          <p:cNvSpPr txBox="1"/>
          <p:nvPr/>
        </p:nvSpPr>
        <p:spPr>
          <a:xfrm>
            <a:off x="2686649" y="8324124"/>
            <a:ext cx="1226222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Jim</a:t>
            </a:r>
          </a:p>
        </p:txBody>
      </p:sp>
      <p:pic>
        <p:nvPicPr>
          <p:cNvPr id="8" name="Graphic 7" descr="Shoe footprints with solid fill">
            <a:extLst>
              <a:ext uri="{FF2B5EF4-FFF2-40B4-BE49-F238E27FC236}">
                <a16:creationId xmlns:a16="http://schemas.microsoft.com/office/drawing/2014/main" id="{2AFB39CC-7CC9-914B-D6AD-B9D9E307D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94483" y="7127032"/>
            <a:ext cx="1466849" cy="14668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432AE1D9-5C60-3857-6518-A115E038D943}"/>
              </a:ext>
            </a:extLst>
          </p:cNvPr>
          <p:cNvSpPr/>
          <p:nvPr/>
        </p:nvSpPr>
        <p:spPr>
          <a:xfrm>
            <a:off x="17903138" y="5797634"/>
            <a:ext cx="3049537" cy="809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Previous Day Foot Traffic??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CB6BF-4771-6C89-1CD2-963C6833CA04}"/>
              </a:ext>
            </a:extLst>
          </p:cNvPr>
          <p:cNvCxnSpPr/>
          <p:nvPr/>
        </p:nvCxnSpPr>
        <p:spPr>
          <a:xfrm flipH="1" flipV="1">
            <a:off x="8141661" y="7860456"/>
            <a:ext cx="9822489" cy="0"/>
          </a:xfrm>
          <a:prstGeom prst="straightConnector1">
            <a:avLst/>
          </a:prstGeom>
          <a:ln w="285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2">
            <a:extLst>
              <a:ext uri="{FF2B5EF4-FFF2-40B4-BE49-F238E27FC236}">
                <a16:creationId xmlns:a16="http://schemas.microsoft.com/office/drawing/2014/main" id="{91CAC99D-0A98-6914-CB38-813828C8C262}"/>
              </a:ext>
            </a:extLst>
          </p:cNvPr>
          <p:cNvSpPr/>
          <p:nvPr/>
        </p:nvSpPr>
        <p:spPr>
          <a:xfrm>
            <a:off x="11617343" y="7161491"/>
            <a:ext cx="3049537" cy="63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Related????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863FDBC-7876-4595-15CE-92CDDFA02BC3}"/>
              </a:ext>
            </a:extLst>
          </p:cNvPr>
          <p:cNvSpPr/>
          <p:nvPr/>
        </p:nvSpPr>
        <p:spPr>
          <a:xfrm>
            <a:off x="11617342" y="8069828"/>
            <a:ext cx="3049537" cy="63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y = mx + b</a:t>
            </a:r>
          </a:p>
        </p:txBody>
      </p:sp>
      <p:pic>
        <p:nvPicPr>
          <p:cNvPr id="15" name="Graphic 14" descr="Lightbulb and gear with solid fill">
            <a:extLst>
              <a:ext uri="{FF2B5EF4-FFF2-40B4-BE49-F238E27FC236}">
                <a16:creationId xmlns:a16="http://schemas.microsoft.com/office/drawing/2014/main" id="{4D5F6143-435D-8A78-DDFD-DA93A9084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57124" y="8627540"/>
            <a:ext cx="914400" cy="9144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3D826B8-52E8-EB09-97FE-4F6AA18CE212}"/>
              </a:ext>
            </a:extLst>
          </p:cNvPr>
          <p:cNvSpPr/>
          <p:nvPr/>
        </p:nvSpPr>
        <p:spPr>
          <a:xfrm>
            <a:off x="4985916" y="5453701"/>
            <a:ext cx="3049537" cy="1188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Restock Inventory Daily</a:t>
            </a:r>
          </a:p>
        </p:txBody>
      </p:sp>
      <p:pic>
        <p:nvPicPr>
          <p:cNvPr id="18" name="Graphic 17" descr="Packing Box Open with solid fill">
            <a:extLst>
              <a:ext uri="{FF2B5EF4-FFF2-40B4-BE49-F238E27FC236}">
                <a16:creationId xmlns:a16="http://schemas.microsoft.com/office/drawing/2014/main" id="{0816FBC6-8987-C582-6C05-B946AB14D2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77260" y="716985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2" y="12077700"/>
            <a:ext cx="2692724" cy="1026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5904" y="1291167"/>
            <a:ext cx="12452012" cy="2256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7368"/>
              </a:lnSpc>
              <a:spcAft>
                <a:spcPts val="500"/>
              </a:spcAft>
              <a:buNone/>
            </a:pPr>
            <a:r>
              <a:rPr lang="en-US" sz="8000" kern="0" spc="-40" dirty="0">
                <a:ln w="12700">
                  <a:solidFill>
                    <a:srgbClr val="FFFFFF"/>
                  </a:solidFill>
                </a:ln>
                <a:solidFill>
                  <a:srgbClr val="FFFFFF">
                    <a:alpha val="100000"/>
                  </a:srgbClr>
                </a:solidFill>
                <a:latin typeface="Helvetica Neue Bold" pitchFamily="34" charset="0"/>
                <a:ea typeface="Helvetica Neue Bold" pitchFamily="34" charset="-122"/>
                <a:cs typeface="Helvetica Neue Bold" pitchFamily="34" charset="-120"/>
              </a:rPr>
              <a:t>Single Linear Regression</a:t>
            </a:r>
            <a:endParaRPr lang="en-US" sz="8000" dirty="0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04" y="3238503"/>
            <a:ext cx="13146614" cy="1647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99ED3-4D0A-E0EB-B219-962FF6252C06}"/>
              </a:ext>
            </a:extLst>
          </p:cNvPr>
          <p:cNvCxnSpPr>
            <a:cxnSpLocks/>
          </p:cNvCxnSpPr>
          <p:nvPr/>
        </p:nvCxnSpPr>
        <p:spPr>
          <a:xfrm flipV="1">
            <a:off x="2495550" y="4000500"/>
            <a:ext cx="0" cy="61531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E26BD-D754-D0F0-B586-CBBFBD70929C}"/>
              </a:ext>
            </a:extLst>
          </p:cNvPr>
          <p:cNvCxnSpPr>
            <a:cxnSpLocks/>
          </p:cNvCxnSpPr>
          <p:nvPr/>
        </p:nvCxnSpPr>
        <p:spPr>
          <a:xfrm>
            <a:off x="2133600" y="9810750"/>
            <a:ext cx="81724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1BBF27-2EEB-1E96-7CA8-5D965136CB9F}"/>
              </a:ext>
            </a:extLst>
          </p:cNvPr>
          <p:cNvSpPr/>
          <p:nvPr/>
        </p:nvSpPr>
        <p:spPr>
          <a:xfrm>
            <a:off x="3238500" y="6191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7FEAC6-8D47-CB47-F4E5-E52FEFA89B34}"/>
              </a:ext>
            </a:extLst>
          </p:cNvPr>
          <p:cNvSpPr/>
          <p:nvPr/>
        </p:nvSpPr>
        <p:spPr>
          <a:xfrm>
            <a:off x="3318276" y="664178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2EB455-7364-1EEA-0D61-9AB20C2B3D94}"/>
              </a:ext>
            </a:extLst>
          </p:cNvPr>
          <p:cNvSpPr/>
          <p:nvPr/>
        </p:nvSpPr>
        <p:spPr>
          <a:xfrm>
            <a:off x="3480276" y="6000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EFBD78-E69E-EC97-416C-EC3763063801}"/>
              </a:ext>
            </a:extLst>
          </p:cNvPr>
          <p:cNvSpPr/>
          <p:nvPr/>
        </p:nvSpPr>
        <p:spPr>
          <a:xfrm>
            <a:off x="3719630" y="6512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85B596-916B-1E92-0A5C-4529D0D99D28}"/>
              </a:ext>
            </a:extLst>
          </p:cNvPr>
          <p:cNvSpPr/>
          <p:nvPr/>
        </p:nvSpPr>
        <p:spPr>
          <a:xfrm>
            <a:off x="3980030" y="594675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91E1A2-ABB7-FDD7-402C-40A2E25F3BDF}"/>
              </a:ext>
            </a:extLst>
          </p:cNvPr>
          <p:cNvSpPr/>
          <p:nvPr/>
        </p:nvSpPr>
        <p:spPr>
          <a:xfrm>
            <a:off x="4573001" y="6108752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B4A353-A4E7-1ECD-BF3A-EC0752D0CA00}"/>
              </a:ext>
            </a:extLst>
          </p:cNvPr>
          <p:cNvSpPr/>
          <p:nvPr/>
        </p:nvSpPr>
        <p:spPr>
          <a:xfrm>
            <a:off x="4427902" y="64044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FA9CC1-9EB3-9CF9-00AB-C07860A78C6E}"/>
              </a:ext>
            </a:extLst>
          </p:cNvPr>
          <p:cNvSpPr/>
          <p:nvPr/>
        </p:nvSpPr>
        <p:spPr>
          <a:xfrm>
            <a:off x="4779401" y="561614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43FD5A-151B-977F-8E3E-CBA6DCF2F51E}"/>
              </a:ext>
            </a:extLst>
          </p:cNvPr>
          <p:cNvSpPr/>
          <p:nvPr/>
        </p:nvSpPr>
        <p:spPr>
          <a:xfrm>
            <a:off x="5087351" y="60832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2DF85B-A896-FD25-E11E-EE74AC19837C}"/>
              </a:ext>
            </a:extLst>
          </p:cNvPr>
          <p:cNvSpPr/>
          <p:nvPr/>
        </p:nvSpPr>
        <p:spPr>
          <a:xfrm>
            <a:off x="5372828" y="552089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F3F809-038B-90F0-2FBD-3AA0663D9BF7}"/>
              </a:ext>
            </a:extLst>
          </p:cNvPr>
          <p:cNvSpPr/>
          <p:nvPr/>
        </p:nvSpPr>
        <p:spPr>
          <a:xfrm>
            <a:off x="5611726" y="599853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13AA50-1557-471E-75D7-9ED1C2A1AB21}"/>
              </a:ext>
            </a:extLst>
          </p:cNvPr>
          <p:cNvSpPr/>
          <p:nvPr/>
        </p:nvSpPr>
        <p:spPr>
          <a:xfrm>
            <a:off x="5966255" y="557489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46533F-232B-5C68-7E76-7BD50EB11B5B}"/>
              </a:ext>
            </a:extLst>
          </p:cNvPr>
          <p:cNvSpPr/>
          <p:nvPr/>
        </p:nvSpPr>
        <p:spPr>
          <a:xfrm>
            <a:off x="6292800" y="5233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797A4-9049-EBD3-CF8D-C8CD0777AE93}"/>
              </a:ext>
            </a:extLst>
          </p:cNvPr>
          <p:cNvSpPr/>
          <p:nvPr/>
        </p:nvSpPr>
        <p:spPr>
          <a:xfrm>
            <a:off x="6559682" y="555788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13D49-17CD-22C4-2902-73FC7ADDBCC5}"/>
              </a:ext>
            </a:extLst>
          </p:cNvPr>
          <p:cNvSpPr/>
          <p:nvPr/>
        </p:nvSpPr>
        <p:spPr>
          <a:xfrm>
            <a:off x="7133910" y="4976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CC2898-F261-A7B8-7CE9-EE1775DA7CE4}"/>
              </a:ext>
            </a:extLst>
          </p:cNvPr>
          <p:cNvSpPr/>
          <p:nvPr/>
        </p:nvSpPr>
        <p:spPr>
          <a:xfrm>
            <a:off x="7685462" y="4868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433681-5114-05B4-A85E-23CA96AF2C03}"/>
              </a:ext>
            </a:extLst>
          </p:cNvPr>
          <p:cNvSpPr/>
          <p:nvPr/>
        </p:nvSpPr>
        <p:spPr>
          <a:xfrm>
            <a:off x="4100477" y="625762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410045-6B1E-4199-2ADD-9095B8B1C12B}"/>
              </a:ext>
            </a:extLst>
          </p:cNvPr>
          <p:cNvSpPr/>
          <p:nvPr/>
        </p:nvSpPr>
        <p:spPr>
          <a:xfrm>
            <a:off x="5195351" y="5822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CE3206-6928-168A-9B7B-688E3ABA90CE}"/>
              </a:ext>
            </a:extLst>
          </p:cNvPr>
          <p:cNvSpPr/>
          <p:nvPr/>
        </p:nvSpPr>
        <p:spPr>
          <a:xfrm>
            <a:off x="7471615" y="522956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3580D-979A-D1E3-E7B4-11DE1A3CD89E}"/>
              </a:ext>
            </a:extLst>
          </p:cNvPr>
          <p:cNvSpPr/>
          <p:nvPr/>
        </p:nvSpPr>
        <p:spPr>
          <a:xfrm>
            <a:off x="6857858" y="528708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663CCB-8CC6-7EA8-0F54-E4C13722E0B5}"/>
              </a:ext>
            </a:extLst>
          </p:cNvPr>
          <p:cNvSpPr/>
          <p:nvPr/>
        </p:nvSpPr>
        <p:spPr>
          <a:xfrm>
            <a:off x="4779401" y="587647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F767B2-97E2-5AD6-5934-7F1BF7071F0E}"/>
              </a:ext>
            </a:extLst>
          </p:cNvPr>
          <p:cNvSpPr/>
          <p:nvPr/>
        </p:nvSpPr>
        <p:spPr>
          <a:xfrm>
            <a:off x="8040101" y="50840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351EA6-648F-8C99-5321-1ACD3FA2A5EC}"/>
              </a:ext>
            </a:extLst>
          </p:cNvPr>
          <p:cNvCxnSpPr/>
          <p:nvPr/>
        </p:nvCxnSpPr>
        <p:spPr>
          <a:xfrm flipV="1">
            <a:off x="2495550" y="4229100"/>
            <a:ext cx="7562850" cy="26289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2">
            <a:extLst>
              <a:ext uri="{FF2B5EF4-FFF2-40B4-BE49-F238E27FC236}">
                <a16:creationId xmlns:a16="http://schemas.microsoft.com/office/drawing/2014/main" id="{F057A68C-051C-50A3-9511-C25FE07AE25A}"/>
              </a:ext>
            </a:extLst>
          </p:cNvPr>
          <p:cNvSpPr/>
          <p:nvPr/>
        </p:nvSpPr>
        <p:spPr>
          <a:xfrm>
            <a:off x="969215" y="10865088"/>
            <a:ext cx="11180933" cy="193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 = 9.361 + 0.794 * Previous Day Foot Traffic</a:t>
            </a:r>
          </a:p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chemeClr val="bg1"/>
                </a:solidFill>
                <a:latin typeface="Helvetica Neue Bold"/>
              </a:rPr>
              <a:t>y = 9.361 + 0.794x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9E420-2297-A658-AE1C-04C0592A7F8B}"/>
              </a:ext>
            </a:extLst>
          </p:cNvPr>
          <p:cNvSpPr txBox="1"/>
          <p:nvPr/>
        </p:nvSpPr>
        <p:spPr>
          <a:xfrm>
            <a:off x="4703936" y="1009225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Helvetica Neue Bold"/>
              </a:rPr>
              <a:t>Previous Day Foot Traffic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7AF8D3-4093-E824-4205-16D7EDB95870}"/>
              </a:ext>
            </a:extLst>
          </p:cNvPr>
          <p:cNvSpPr txBox="1"/>
          <p:nvPr/>
        </p:nvSpPr>
        <p:spPr>
          <a:xfrm rot="16200000">
            <a:off x="1028348" y="6771860"/>
            <a:ext cx="205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Helvetica Neue Bold"/>
              </a:rPr>
              <a:t>Daily Shoe Sales</a:t>
            </a:r>
            <a:endParaRPr lang="en-CA" dirty="0"/>
          </a:p>
        </p:txBody>
      </p:sp>
      <p:pic>
        <p:nvPicPr>
          <p:cNvPr id="6" name="Image 2" descr=" ">
            <a:extLst>
              <a:ext uri="{FF2B5EF4-FFF2-40B4-BE49-F238E27FC236}">
                <a16:creationId xmlns:a16="http://schemas.microsoft.com/office/drawing/2014/main" id="{8DEE3E06-44D2-BD2B-D1E5-2590CB7AC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6828" y="0"/>
            <a:ext cx="18960220" cy="5599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248B90-9F1E-0D82-6D51-D8B24C9C6E1E}"/>
              </a:ext>
            </a:extLst>
          </p:cNvPr>
          <p:cNvSpPr/>
          <p:nvPr/>
        </p:nvSpPr>
        <p:spPr>
          <a:xfrm>
            <a:off x="13634627" y="4868008"/>
            <a:ext cx="8846173" cy="743209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atin typeface="Helvetica Neue Bold"/>
              </a:rPr>
              <a:t>What you were taught </a:t>
            </a:r>
          </a:p>
          <a:p>
            <a:pPr algn="ctr"/>
            <a:r>
              <a:rPr lang="en-CA" sz="4000" dirty="0">
                <a:latin typeface="Helvetica Neue Bold"/>
              </a:rPr>
              <a:t>in class..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F3D2C-3221-73CC-F1DB-36F1F8F0CFAE}"/>
              </a:ext>
            </a:extLst>
          </p:cNvPr>
          <p:cNvSpPr/>
          <p:nvPr/>
        </p:nvSpPr>
        <p:spPr>
          <a:xfrm>
            <a:off x="2857501" y="4500831"/>
            <a:ext cx="5571102" cy="244661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72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2906</Words>
  <Application>Microsoft Office PowerPoint</Application>
  <PresentationFormat>Custom</PresentationFormat>
  <Paragraphs>529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Cambria Math</vt:lpstr>
      <vt:lpstr>Consolas</vt:lpstr>
      <vt:lpstr>Helvetica Neue Bold</vt:lpstr>
      <vt:lpstr>Helvetica Neue Light</vt:lpstr>
      <vt:lpstr>Helvetica Neue Thin</vt:lpstr>
      <vt:lpstr>Helvetica Neue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Adhitya Raghavan</cp:lastModifiedBy>
  <cp:revision>25</cp:revision>
  <dcterms:created xsi:type="dcterms:W3CDTF">2024-07-10T23:27:10Z</dcterms:created>
  <dcterms:modified xsi:type="dcterms:W3CDTF">2024-07-18T02:52:26Z</dcterms:modified>
</cp:coreProperties>
</file>