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1A17FB-BAEA-4D21-9DF0-850105741A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ECC4E85-A687-47D2-95EF-DA2939B23A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E82A417-5F53-4302-BDC2-2AC09ED027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842792-0550-4716-8A7A-91930A7999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E2FC14-16D3-49FA-9FC5-1B01223BC9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37ECF05-E559-4387-B15A-F202236E09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5E630E7-E1DC-41C8-8114-B4D228AE8C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A244667-883C-464A-9109-DBFEC51DDB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BD863C3-E7B1-4EF2-9B7D-98887B56E8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42092F1-A7D4-4299-8815-CCE5B99B08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95C5830-D7AB-4DB4-BC8C-94A7ECC18D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F4A631-66C8-4424-A635-919029F8B9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3D7ADC-7C43-44F3-9E15-C14AF979307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1CC3D4-D699-4C77-8389-D4092739091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860C0A-E6B8-4132-AFA8-C5C24B5D8C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94CE90-5BAD-4406-A275-64D1656E37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42D11A-D210-4785-ADCB-922A1300C8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8E2823-8D19-4D53-8DFD-2F7CF769F49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88D7DD-C4C7-418A-A039-F88EFDA86BF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AB5709-6489-4302-A090-EA68FB4527A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DDAFA6-4E17-4BE5-9135-7B1B35016F2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627726-44F5-4BFE-8484-EA4A02B3A19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Fizgrid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Event Driven Collision Detection in Python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From Time Steps to Event-Driven Simulation</a:t>
            </a:r>
            <a:br>
              <a:rPr sz="4400"/>
            </a:b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Stop Checking Every Frame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Traditional simulations waste time on empty intervals.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Only Act on Meaningful Changes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Jump directly to the next planned collision or interaction.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Events Drive the Timeline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The simulation advances from one event to the next — no idle processing.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More Efficiency, Same Accuracy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Nothing is lost, but performance scales dramatically.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Ideal for Sparse Interactions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Especially powerful when most objects aren’t constantly colliding.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Collision Detection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Simple Collisions Are Easy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With two objects, it’s just math — check if they intersect.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More Objects = More Complexity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As object count grows, collision checks grow exponentially.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Smart Shortcuts Help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Only compare objects that are near each other to reduce unnecessary checks.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Time-Based Checking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Step through time and look for overlaps as objects move — efficient and intuitive.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Used Everywhere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These techniques power physics in games, simulations, and interactive environments.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Grid Based Collision Detection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Divide Space into a Grid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Break the simulation area into uniform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Objects Claim Grid Cells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As objects move, they register in the cells they occupy at each time step.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Check Locally, Not Globally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Only test for collisions between objects in the same occupied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Massively Reduces Checks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From millions of potential comparisons to just a few relevant ones.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Scales Well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Ideal for handling tens of thousands of objects in real-time environments.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/>
          <p:nvPr/>
        </p:nvSpPr>
        <p:spPr>
          <a:xfrm>
            <a:off x="44143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3" name="Rectangle 4"/>
          <p:cNvSpPr/>
          <p:nvPr/>
        </p:nvSpPr>
        <p:spPr>
          <a:xfrm>
            <a:off x="53287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" name="Rectangle 5"/>
          <p:cNvSpPr/>
          <p:nvPr/>
        </p:nvSpPr>
        <p:spPr>
          <a:xfrm>
            <a:off x="44143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" name="Rectangle 6"/>
          <p:cNvSpPr/>
          <p:nvPr/>
        </p:nvSpPr>
        <p:spPr>
          <a:xfrm>
            <a:off x="53287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6" name="Rectangle 7"/>
          <p:cNvSpPr/>
          <p:nvPr/>
        </p:nvSpPr>
        <p:spPr>
          <a:xfrm>
            <a:off x="44143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53287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" name="Rectangle 9"/>
          <p:cNvSpPr/>
          <p:nvPr/>
        </p:nvSpPr>
        <p:spPr>
          <a:xfrm>
            <a:off x="44143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" name="Rectangle 10"/>
          <p:cNvSpPr/>
          <p:nvPr/>
        </p:nvSpPr>
        <p:spPr>
          <a:xfrm>
            <a:off x="53287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0" name="Rectangle 11"/>
          <p:cNvSpPr/>
          <p:nvPr/>
        </p:nvSpPr>
        <p:spPr>
          <a:xfrm>
            <a:off x="62431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1" name="Rectangle 12"/>
          <p:cNvSpPr/>
          <p:nvPr/>
        </p:nvSpPr>
        <p:spPr>
          <a:xfrm>
            <a:off x="71575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" name="Rectangle 13"/>
          <p:cNvSpPr/>
          <p:nvPr/>
        </p:nvSpPr>
        <p:spPr>
          <a:xfrm>
            <a:off x="62431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" name="Rectangle 14"/>
          <p:cNvSpPr/>
          <p:nvPr/>
        </p:nvSpPr>
        <p:spPr>
          <a:xfrm>
            <a:off x="71575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Rectangle 15"/>
          <p:cNvSpPr/>
          <p:nvPr/>
        </p:nvSpPr>
        <p:spPr>
          <a:xfrm>
            <a:off x="62431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5" name="Rectangle 16"/>
          <p:cNvSpPr/>
          <p:nvPr/>
        </p:nvSpPr>
        <p:spPr>
          <a:xfrm>
            <a:off x="71575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" name="Rectangle 17"/>
          <p:cNvSpPr/>
          <p:nvPr/>
        </p:nvSpPr>
        <p:spPr>
          <a:xfrm>
            <a:off x="62431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Rectangle 18"/>
          <p:cNvSpPr/>
          <p:nvPr/>
        </p:nvSpPr>
        <p:spPr>
          <a:xfrm>
            <a:off x="71575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Rectangle 19"/>
          <p:cNvSpPr/>
          <p:nvPr/>
        </p:nvSpPr>
        <p:spPr>
          <a:xfrm>
            <a:off x="80719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9" name="Rectangle 20"/>
          <p:cNvSpPr/>
          <p:nvPr/>
        </p:nvSpPr>
        <p:spPr>
          <a:xfrm>
            <a:off x="89863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" name="Rectangle 21"/>
          <p:cNvSpPr/>
          <p:nvPr/>
        </p:nvSpPr>
        <p:spPr>
          <a:xfrm>
            <a:off x="80719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1" name="Rectangle 22"/>
          <p:cNvSpPr/>
          <p:nvPr/>
        </p:nvSpPr>
        <p:spPr>
          <a:xfrm>
            <a:off x="89863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Rectangle 23"/>
          <p:cNvSpPr/>
          <p:nvPr/>
        </p:nvSpPr>
        <p:spPr>
          <a:xfrm>
            <a:off x="80719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Rectangle 24"/>
          <p:cNvSpPr/>
          <p:nvPr/>
        </p:nvSpPr>
        <p:spPr>
          <a:xfrm>
            <a:off x="89863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Rectangle 25"/>
          <p:cNvSpPr/>
          <p:nvPr/>
        </p:nvSpPr>
        <p:spPr>
          <a:xfrm>
            <a:off x="80719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5" name="Rectangle 26"/>
          <p:cNvSpPr/>
          <p:nvPr/>
        </p:nvSpPr>
        <p:spPr>
          <a:xfrm>
            <a:off x="89863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Rectangle 27"/>
          <p:cNvSpPr/>
          <p:nvPr/>
        </p:nvSpPr>
        <p:spPr>
          <a:xfrm>
            <a:off x="99007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Rectangle 28"/>
          <p:cNvSpPr/>
          <p:nvPr/>
        </p:nvSpPr>
        <p:spPr>
          <a:xfrm>
            <a:off x="108151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Rectangle 29"/>
          <p:cNvSpPr/>
          <p:nvPr/>
        </p:nvSpPr>
        <p:spPr>
          <a:xfrm>
            <a:off x="99007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Rectangle 30"/>
          <p:cNvSpPr/>
          <p:nvPr/>
        </p:nvSpPr>
        <p:spPr>
          <a:xfrm>
            <a:off x="108151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Rectangle 31"/>
          <p:cNvSpPr/>
          <p:nvPr/>
        </p:nvSpPr>
        <p:spPr>
          <a:xfrm>
            <a:off x="99007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Rectangle 32"/>
          <p:cNvSpPr/>
          <p:nvPr/>
        </p:nvSpPr>
        <p:spPr>
          <a:xfrm>
            <a:off x="108151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Rectangle 33"/>
          <p:cNvSpPr/>
          <p:nvPr/>
        </p:nvSpPr>
        <p:spPr>
          <a:xfrm>
            <a:off x="99007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3" name="Rectangle 34"/>
          <p:cNvSpPr/>
          <p:nvPr/>
        </p:nvSpPr>
        <p:spPr>
          <a:xfrm>
            <a:off x="108151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Rectangle 37"/>
          <p:cNvSpPr/>
          <p:nvPr/>
        </p:nvSpPr>
        <p:spPr>
          <a:xfrm>
            <a:off x="44143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Rectangle 38"/>
          <p:cNvSpPr/>
          <p:nvPr/>
        </p:nvSpPr>
        <p:spPr>
          <a:xfrm>
            <a:off x="53287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Rectangle 39"/>
          <p:cNvSpPr/>
          <p:nvPr/>
        </p:nvSpPr>
        <p:spPr>
          <a:xfrm>
            <a:off x="44143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" name="Rectangle 40"/>
          <p:cNvSpPr/>
          <p:nvPr/>
        </p:nvSpPr>
        <p:spPr>
          <a:xfrm>
            <a:off x="53287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8" name="Rectangle 41"/>
          <p:cNvSpPr/>
          <p:nvPr/>
        </p:nvSpPr>
        <p:spPr>
          <a:xfrm>
            <a:off x="44143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9" name="Rectangle 42"/>
          <p:cNvSpPr/>
          <p:nvPr/>
        </p:nvSpPr>
        <p:spPr>
          <a:xfrm>
            <a:off x="53287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Rectangle 45"/>
          <p:cNvSpPr/>
          <p:nvPr/>
        </p:nvSpPr>
        <p:spPr>
          <a:xfrm>
            <a:off x="62431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1" name="Rectangle 46"/>
          <p:cNvSpPr/>
          <p:nvPr/>
        </p:nvSpPr>
        <p:spPr>
          <a:xfrm>
            <a:off x="71575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Rectangle 47"/>
          <p:cNvSpPr/>
          <p:nvPr/>
        </p:nvSpPr>
        <p:spPr>
          <a:xfrm>
            <a:off x="62431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3" name="Rectangle 48"/>
          <p:cNvSpPr/>
          <p:nvPr/>
        </p:nvSpPr>
        <p:spPr>
          <a:xfrm>
            <a:off x="71575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Rectangle 49"/>
          <p:cNvSpPr/>
          <p:nvPr/>
        </p:nvSpPr>
        <p:spPr>
          <a:xfrm>
            <a:off x="62431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5" name="Rectangle 50"/>
          <p:cNvSpPr/>
          <p:nvPr/>
        </p:nvSpPr>
        <p:spPr>
          <a:xfrm>
            <a:off x="71575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6" name="Rectangle 53"/>
          <p:cNvSpPr/>
          <p:nvPr/>
        </p:nvSpPr>
        <p:spPr>
          <a:xfrm>
            <a:off x="80719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7" name="Rectangle 54"/>
          <p:cNvSpPr/>
          <p:nvPr/>
        </p:nvSpPr>
        <p:spPr>
          <a:xfrm>
            <a:off x="89863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Rectangle 55"/>
          <p:cNvSpPr/>
          <p:nvPr/>
        </p:nvSpPr>
        <p:spPr>
          <a:xfrm>
            <a:off x="80719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9" name="Rectangle 56"/>
          <p:cNvSpPr/>
          <p:nvPr/>
        </p:nvSpPr>
        <p:spPr>
          <a:xfrm>
            <a:off x="89863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0" name="Rectangle 57"/>
          <p:cNvSpPr/>
          <p:nvPr/>
        </p:nvSpPr>
        <p:spPr>
          <a:xfrm>
            <a:off x="80719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1" name="Rectangle 58"/>
          <p:cNvSpPr/>
          <p:nvPr/>
        </p:nvSpPr>
        <p:spPr>
          <a:xfrm>
            <a:off x="89863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2" name="Rectangle 61"/>
          <p:cNvSpPr/>
          <p:nvPr/>
        </p:nvSpPr>
        <p:spPr>
          <a:xfrm>
            <a:off x="99007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3" name="Rectangle 62"/>
          <p:cNvSpPr/>
          <p:nvPr/>
        </p:nvSpPr>
        <p:spPr>
          <a:xfrm>
            <a:off x="108151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4" name="Rectangle 63"/>
          <p:cNvSpPr/>
          <p:nvPr/>
        </p:nvSpPr>
        <p:spPr>
          <a:xfrm>
            <a:off x="99007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5" name="Rectangle 64"/>
          <p:cNvSpPr/>
          <p:nvPr/>
        </p:nvSpPr>
        <p:spPr>
          <a:xfrm>
            <a:off x="108151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6" name="Rectangle 65"/>
          <p:cNvSpPr/>
          <p:nvPr/>
        </p:nvSpPr>
        <p:spPr>
          <a:xfrm>
            <a:off x="99007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Rectangle 66"/>
          <p:cNvSpPr/>
          <p:nvPr/>
        </p:nvSpPr>
        <p:spPr>
          <a:xfrm>
            <a:off x="108151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406080" y="526320"/>
            <a:ext cx="3713760" cy="605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76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Divide Space into a Grid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Break the simulation area into uniform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Objects Claim Grid Cells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As objects move, they register in the cells they occupy at each time step.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Check Locally, Not Globally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Only test for collisions between objects in the same occupied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Massively Reduces Checks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From millions of potential comparisons to just a few relevant ones.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Scales Well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Ideal for handling tens of thousands of objects in real-time environments.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3"/>
          <p:cNvSpPr/>
          <p:nvPr/>
        </p:nvSpPr>
        <p:spPr>
          <a:xfrm>
            <a:off x="44143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0" name="Rectangle 4"/>
          <p:cNvSpPr/>
          <p:nvPr/>
        </p:nvSpPr>
        <p:spPr>
          <a:xfrm>
            <a:off x="53287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1" name="Rectangle 5"/>
          <p:cNvSpPr/>
          <p:nvPr/>
        </p:nvSpPr>
        <p:spPr>
          <a:xfrm>
            <a:off x="44143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2" name="Rectangle 6"/>
          <p:cNvSpPr/>
          <p:nvPr/>
        </p:nvSpPr>
        <p:spPr>
          <a:xfrm>
            <a:off x="53287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3" name="Rectangle 7"/>
          <p:cNvSpPr/>
          <p:nvPr/>
        </p:nvSpPr>
        <p:spPr>
          <a:xfrm>
            <a:off x="44143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4" name="Rectangle 8"/>
          <p:cNvSpPr/>
          <p:nvPr/>
        </p:nvSpPr>
        <p:spPr>
          <a:xfrm>
            <a:off x="53287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5" name="Rectangle 9"/>
          <p:cNvSpPr/>
          <p:nvPr/>
        </p:nvSpPr>
        <p:spPr>
          <a:xfrm>
            <a:off x="44143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6" name="Rectangle 10"/>
          <p:cNvSpPr/>
          <p:nvPr/>
        </p:nvSpPr>
        <p:spPr>
          <a:xfrm>
            <a:off x="5328720" y="29217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Rectangle 11"/>
          <p:cNvSpPr/>
          <p:nvPr/>
        </p:nvSpPr>
        <p:spPr>
          <a:xfrm>
            <a:off x="62431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8" name="Rectangle 12"/>
          <p:cNvSpPr/>
          <p:nvPr/>
        </p:nvSpPr>
        <p:spPr>
          <a:xfrm>
            <a:off x="71575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9" name="Rectangle 13"/>
          <p:cNvSpPr/>
          <p:nvPr/>
        </p:nvSpPr>
        <p:spPr>
          <a:xfrm>
            <a:off x="62431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0" name="Rectangle 14"/>
          <p:cNvSpPr/>
          <p:nvPr/>
        </p:nvSpPr>
        <p:spPr>
          <a:xfrm>
            <a:off x="71575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1" name="Rectangle 15"/>
          <p:cNvSpPr/>
          <p:nvPr/>
        </p:nvSpPr>
        <p:spPr>
          <a:xfrm>
            <a:off x="62431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2" name="Rectangle 16"/>
          <p:cNvSpPr/>
          <p:nvPr/>
        </p:nvSpPr>
        <p:spPr>
          <a:xfrm>
            <a:off x="71575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3" name="Rectangle 17"/>
          <p:cNvSpPr/>
          <p:nvPr/>
        </p:nvSpPr>
        <p:spPr>
          <a:xfrm>
            <a:off x="6243120" y="29217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4" name="Rectangle 18"/>
          <p:cNvSpPr/>
          <p:nvPr/>
        </p:nvSpPr>
        <p:spPr>
          <a:xfrm>
            <a:off x="7157520" y="29217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Rectangle 19"/>
          <p:cNvSpPr/>
          <p:nvPr/>
        </p:nvSpPr>
        <p:spPr>
          <a:xfrm>
            <a:off x="80719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6" name="Rectangle 20"/>
          <p:cNvSpPr/>
          <p:nvPr/>
        </p:nvSpPr>
        <p:spPr>
          <a:xfrm>
            <a:off x="89863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7" name="Rectangle 21"/>
          <p:cNvSpPr/>
          <p:nvPr/>
        </p:nvSpPr>
        <p:spPr>
          <a:xfrm>
            <a:off x="80719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8" name="Rectangle 22"/>
          <p:cNvSpPr/>
          <p:nvPr/>
        </p:nvSpPr>
        <p:spPr>
          <a:xfrm>
            <a:off x="89863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9" name="Rectangle 23"/>
          <p:cNvSpPr/>
          <p:nvPr/>
        </p:nvSpPr>
        <p:spPr>
          <a:xfrm>
            <a:off x="80719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0" name="Rectangle 24"/>
          <p:cNvSpPr/>
          <p:nvPr/>
        </p:nvSpPr>
        <p:spPr>
          <a:xfrm>
            <a:off x="89863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Rectangle 25"/>
          <p:cNvSpPr/>
          <p:nvPr/>
        </p:nvSpPr>
        <p:spPr>
          <a:xfrm>
            <a:off x="80719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2" name="Rectangle 26"/>
          <p:cNvSpPr/>
          <p:nvPr/>
        </p:nvSpPr>
        <p:spPr>
          <a:xfrm>
            <a:off x="89863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Rectangle 27"/>
          <p:cNvSpPr/>
          <p:nvPr/>
        </p:nvSpPr>
        <p:spPr>
          <a:xfrm>
            <a:off x="99007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Rectangle 28"/>
          <p:cNvSpPr/>
          <p:nvPr/>
        </p:nvSpPr>
        <p:spPr>
          <a:xfrm>
            <a:off x="108151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Rectangle 29"/>
          <p:cNvSpPr/>
          <p:nvPr/>
        </p:nvSpPr>
        <p:spPr>
          <a:xfrm>
            <a:off x="99007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Rectangle 30"/>
          <p:cNvSpPr/>
          <p:nvPr/>
        </p:nvSpPr>
        <p:spPr>
          <a:xfrm>
            <a:off x="108151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7" name="Rectangle 31"/>
          <p:cNvSpPr/>
          <p:nvPr/>
        </p:nvSpPr>
        <p:spPr>
          <a:xfrm>
            <a:off x="99007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8" name="Rectangle 32"/>
          <p:cNvSpPr/>
          <p:nvPr/>
        </p:nvSpPr>
        <p:spPr>
          <a:xfrm>
            <a:off x="108151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Rectangle 33"/>
          <p:cNvSpPr/>
          <p:nvPr/>
        </p:nvSpPr>
        <p:spPr>
          <a:xfrm>
            <a:off x="99007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0" name="Rectangle 34"/>
          <p:cNvSpPr/>
          <p:nvPr/>
        </p:nvSpPr>
        <p:spPr>
          <a:xfrm>
            <a:off x="108151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1" name="Rectangle 37"/>
          <p:cNvSpPr/>
          <p:nvPr/>
        </p:nvSpPr>
        <p:spPr>
          <a:xfrm>
            <a:off x="44143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2" name="Rectangle 38"/>
          <p:cNvSpPr/>
          <p:nvPr/>
        </p:nvSpPr>
        <p:spPr>
          <a:xfrm>
            <a:off x="5328720" y="38361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3" name="Rectangle 39"/>
          <p:cNvSpPr/>
          <p:nvPr/>
        </p:nvSpPr>
        <p:spPr>
          <a:xfrm>
            <a:off x="44143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4" name="Rectangle 40"/>
          <p:cNvSpPr/>
          <p:nvPr/>
        </p:nvSpPr>
        <p:spPr>
          <a:xfrm>
            <a:off x="5328720" y="47505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5" name="Rectangle 41"/>
          <p:cNvSpPr/>
          <p:nvPr/>
        </p:nvSpPr>
        <p:spPr>
          <a:xfrm>
            <a:off x="44143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6" name="Rectangle 42"/>
          <p:cNvSpPr/>
          <p:nvPr/>
        </p:nvSpPr>
        <p:spPr>
          <a:xfrm>
            <a:off x="53287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7" name="Rectangle 45"/>
          <p:cNvSpPr/>
          <p:nvPr/>
        </p:nvSpPr>
        <p:spPr>
          <a:xfrm>
            <a:off x="62431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8" name="Rectangle 46"/>
          <p:cNvSpPr/>
          <p:nvPr/>
        </p:nvSpPr>
        <p:spPr>
          <a:xfrm>
            <a:off x="7157520" y="38361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9" name="Rectangle 47"/>
          <p:cNvSpPr/>
          <p:nvPr/>
        </p:nvSpPr>
        <p:spPr>
          <a:xfrm>
            <a:off x="6243120" y="47505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0" name="Rectangle 48"/>
          <p:cNvSpPr/>
          <p:nvPr/>
        </p:nvSpPr>
        <p:spPr>
          <a:xfrm>
            <a:off x="7157520" y="47505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1" name="Rectangle 49"/>
          <p:cNvSpPr/>
          <p:nvPr/>
        </p:nvSpPr>
        <p:spPr>
          <a:xfrm>
            <a:off x="62431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2" name="Rectangle 50"/>
          <p:cNvSpPr/>
          <p:nvPr/>
        </p:nvSpPr>
        <p:spPr>
          <a:xfrm>
            <a:off x="71575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3" name="Rectangle 53"/>
          <p:cNvSpPr/>
          <p:nvPr/>
        </p:nvSpPr>
        <p:spPr>
          <a:xfrm>
            <a:off x="80719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4" name="Rectangle 54"/>
          <p:cNvSpPr/>
          <p:nvPr/>
        </p:nvSpPr>
        <p:spPr>
          <a:xfrm>
            <a:off x="89863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5" name="Rectangle 55"/>
          <p:cNvSpPr/>
          <p:nvPr/>
        </p:nvSpPr>
        <p:spPr>
          <a:xfrm>
            <a:off x="80719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6" name="Rectangle 56"/>
          <p:cNvSpPr/>
          <p:nvPr/>
        </p:nvSpPr>
        <p:spPr>
          <a:xfrm>
            <a:off x="89863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7" name="Rectangle 57"/>
          <p:cNvSpPr/>
          <p:nvPr/>
        </p:nvSpPr>
        <p:spPr>
          <a:xfrm>
            <a:off x="80719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8" name="Rectangle 58"/>
          <p:cNvSpPr/>
          <p:nvPr/>
        </p:nvSpPr>
        <p:spPr>
          <a:xfrm>
            <a:off x="89863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9" name="Rectangle 61"/>
          <p:cNvSpPr/>
          <p:nvPr/>
        </p:nvSpPr>
        <p:spPr>
          <a:xfrm>
            <a:off x="99007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0" name="Rectangle 62"/>
          <p:cNvSpPr/>
          <p:nvPr/>
        </p:nvSpPr>
        <p:spPr>
          <a:xfrm>
            <a:off x="108151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1" name="Rectangle 63"/>
          <p:cNvSpPr/>
          <p:nvPr/>
        </p:nvSpPr>
        <p:spPr>
          <a:xfrm>
            <a:off x="99007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2" name="Rectangle 64"/>
          <p:cNvSpPr/>
          <p:nvPr/>
        </p:nvSpPr>
        <p:spPr>
          <a:xfrm>
            <a:off x="108151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3" name="Rectangle 65"/>
          <p:cNvSpPr/>
          <p:nvPr/>
        </p:nvSpPr>
        <p:spPr>
          <a:xfrm>
            <a:off x="99007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4" name="Rectangle 66"/>
          <p:cNvSpPr/>
          <p:nvPr/>
        </p:nvSpPr>
        <p:spPr>
          <a:xfrm>
            <a:off x="108151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5" name="Rectangle 67"/>
          <p:cNvSpPr/>
          <p:nvPr/>
        </p:nvSpPr>
        <p:spPr>
          <a:xfrm>
            <a:off x="5785920" y="3378960"/>
            <a:ext cx="1828440" cy="1828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406080" y="526320"/>
            <a:ext cx="3713760" cy="605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76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Divide Space into a Grid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Break the simulation area into uniform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Objects Claim Grid Cells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As objects move, they register in the cells they occupy at each time step.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Check Locally, Not Globally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Only test for collisions between objects in the same occupied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Massively Reduces Checks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From millions of potential comparisons to just a few relevant ones.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Scales Well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Ideal for handling tens of thousands of objects in real-time environments.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3"/>
          <p:cNvSpPr/>
          <p:nvPr/>
        </p:nvSpPr>
        <p:spPr>
          <a:xfrm>
            <a:off x="44143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8" name="Rectangle 4"/>
          <p:cNvSpPr/>
          <p:nvPr/>
        </p:nvSpPr>
        <p:spPr>
          <a:xfrm>
            <a:off x="53287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9" name="Rectangle 5"/>
          <p:cNvSpPr/>
          <p:nvPr/>
        </p:nvSpPr>
        <p:spPr>
          <a:xfrm>
            <a:off x="44143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0" name="Rectangle 6"/>
          <p:cNvSpPr/>
          <p:nvPr/>
        </p:nvSpPr>
        <p:spPr>
          <a:xfrm>
            <a:off x="53287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1" name="Rectangle 7"/>
          <p:cNvSpPr/>
          <p:nvPr/>
        </p:nvSpPr>
        <p:spPr>
          <a:xfrm>
            <a:off x="44143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2" name="Rectangle 8"/>
          <p:cNvSpPr/>
          <p:nvPr/>
        </p:nvSpPr>
        <p:spPr>
          <a:xfrm>
            <a:off x="53287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3" name="Rectangle 9"/>
          <p:cNvSpPr/>
          <p:nvPr/>
        </p:nvSpPr>
        <p:spPr>
          <a:xfrm>
            <a:off x="44143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4" name="Rectangle 10"/>
          <p:cNvSpPr/>
          <p:nvPr/>
        </p:nvSpPr>
        <p:spPr>
          <a:xfrm>
            <a:off x="5328720" y="29217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5" name="Rectangle 11"/>
          <p:cNvSpPr/>
          <p:nvPr/>
        </p:nvSpPr>
        <p:spPr>
          <a:xfrm>
            <a:off x="62431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6" name="Rectangle 12"/>
          <p:cNvSpPr/>
          <p:nvPr/>
        </p:nvSpPr>
        <p:spPr>
          <a:xfrm>
            <a:off x="71575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7" name="Rectangle 13"/>
          <p:cNvSpPr/>
          <p:nvPr/>
        </p:nvSpPr>
        <p:spPr>
          <a:xfrm>
            <a:off x="62431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8" name="Rectangle 14"/>
          <p:cNvSpPr/>
          <p:nvPr/>
        </p:nvSpPr>
        <p:spPr>
          <a:xfrm>
            <a:off x="71575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9" name="Rectangle 15"/>
          <p:cNvSpPr/>
          <p:nvPr/>
        </p:nvSpPr>
        <p:spPr>
          <a:xfrm>
            <a:off x="62431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0" name="Rectangle 16"/>
          <p:cNvSpPr/>
          <p:nvPr/>
        </p:nvSpPr>
        <p:spPr>
          <a:xfrm>
            <a:off x="71575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1" name="Rectangle 17"/>
          <p:cNvSpPr/>
          <p:nvPr/>
        </p:nvSpPr>
        <p:spPr>
          <a:xfrm>
            <a:off x="6243120" y="29217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2" name="Rectangle 18"/>
          <p:cNvSpPr/>
          <p:nvPr/>
        </p:nvSpPr>
        <p:spPr>
          <a:xfrm>
            <a:off x="7157520" y="29217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3" name="Rectangle 19"/>
          <p:cNvSpPr/>
          <p:nvPr/>
        </p:nvSpPr>
        <p:spPr>
          <a:xfrm>
            <a:off x="80719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4" name="Rectangle 20"/>
          <p:cNvSpPr/>
          <p:nvPr/>
        </p:nvSpPr>
        <p:spPr>
          <a:xfrm>
            <a:off x="89863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5" name="Rectangle 21"/>
          <p:cNvSpPr/>
          <p:nvPr/>
        </p:nvSpPr>
        <p:spPr>
          <a:xfrm>
            <a:off x="80719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6" name="Rectangle 22"/>
          <p:cNvSpPr/>
          <p:nvPr/>
        </p:nvSpPr>
        <p:spPr>
          <a:xfrm>
            <a:off x="89863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7" name="Rectangle 23"/>
          <p:cNvSpPr/>
          <p:nvPr/>
        </p:nvSpPr>
        <p:spPr>
          <a:xfrm>
            <a:off x="80719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8" name="Rectangle 24"/>
          <p:cNvSpPr/>
          <p:nvPr/>
        </p:nvSpPr>
        <p:spPr>
          <a:xfrm>
            <a:off x="89863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Rectangle 25"/>
          <p:cNvSpPr/>
          <p:nvPr/>
        </p:nvSpPr>
        <p:spPr>
          <a:xfrm>
            <a:off x="80719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0" name="Rectangle 26"/>
          <p:cNvSpPr/>
          <p:nvPr/>
        </p:nvSpPr>
        <p:spPr>
          <a:xfrm>
            <a:off x="89863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1" name="Rectangle 27"/>
          <p:cNvSpPr/>
          <p:nvPr/>
        </p:nvSpPr>
        <p:spPr>
          <a:xfrm>
            <a:off x="99007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Rectangle 28"/>
          <p:cNvSpPr/>
          <p:nvPr/>
        </p:nvSpPr>
        <p:spPr>
          <a:xfrm>
            <a:off x="108151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3" name="Rectangle 29"/>
          <p:cNvSpPr/>
          <p:nvPr/>
        </p:nvSpPr>
        <p:spPr>
          <a:xfrm>
            <a:off x="99007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4" name="Rectangle 30"/>
          <p:cNvSpPr/>
          <p:nvPr/>
        </p:nvSpPr>
        <p:spPr>
          <a:xfrm>
            <a:off x="108151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5" name="Rectangle 31"/>
          <p:cNvSpPr/>
          <p:nvPr/>
        </p:nvSpPr>
        <p:spPr>
          <a:xfrm>
            <a:off x="99007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6" name="Rectangle 32"/>
          <p:cNvSpPr/>
          <p:nvPr/>
        </p:nvSpPr>
        <p:spPr>
          <a:xfrm>
            <a:off x="108151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7" name="Rectangle 33"/>
          <p:cNvSpPr/>
          <p:nvPr/>
        </p:nvSpPr>
        <p:spPr>
          <a:xfrm>
            <a:off x="99007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8" name="Rectangle 34"/>
          <p:cNvSpPr/>
          <p:nvPr/>
        </p:nvSpPr>
        <p:spPr>
          <a:xfrm>
            <a:off x="108151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9" name="Rectangle 37"/>
          <p:cNvSpPr/>
          <p:nvPr/>
        </p:nvSpPr>
        <p:spPr>
          <a:xfrm>
            <a:off x="44143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0" name="Rectangle 38"/>
          <p:cNvSpPr/>
          <p:nvPr/>
        </p:nvSpPr>
        <p:spPr>
          <a:xfrm>
            <a:off x="5328720" y="38361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1" name="Rectangle 39"/>
          <p:cNvSpPr/>
          <p:nvPr/>
        </p:nvSpPr>
        <p:spPr>
          <a:xfrm>
            <a:off x="44143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2" name="Rectangle 40"/>
          <p:cNvSpPr/>
          <p:nvPr/>
        </p:nvSpPr>
        <p:spPr>
          <a:xfrm>
            <a:off x="5328720" y="47505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3" name="Rectangle 41"/>
          <p:cNvSpPr/>
          <p:nvPr/>
        </p:nvSpPr>
        <p:spPr>
          <a:xfrm>
            <a:off x="44143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4" name="Rectangle 42"/>
          <p:cNvSpPr/>
          <p:nvPr/>
        </p:nvSpPr>
        <p:spPr>
          <a:xfrm>
            <a:off x="53287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5" name="Rectangle 45"/>
          <p:cNvSpPr/>
          <p:nvPr/>
        </p:nvSpPr>
        <p:spPr>
          <a:xfrm>
            <a:off x="6243120" y="38361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6" name="Rectangle 46"/>
          <p:cNvSpPr/>
          <p:nvPr/>
        </p:nvSpPr>
        <p:spPr>
          <a:xfrm>
            <a:off x="7157520" y="38361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7" name="Rectangle 47"/>
          <p:cNvSpPr/>
          <p:nvPr/>
        </p:nvSpPr>
        <p:spPr>
          <a:xfrm>
            <a:off x="6243120" y="47505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8" name="Rectangle 48"/>
          <p:cNvSpPr/>
          <p:nvPr/>
        </p:nvSpPr>
        <p:spPr>
          <a:xfrm>
            <a:off x="7157520" y="47505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9" name="Rectangle 49"/>
          <p:cNvSpPr/>
          <p:nvPr/>
        </p:nvSpPr>
        <p:spPr>
          <a:xfrm>
            <a:off x="62431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0" name="Rectangle 50"/>
          <p:cNvSpPr/>
          <p:nvPr/>
        </p:nvSpPr>
        <p:spPr>
          <a:xfrm>
            <a:off x="71575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1" name="Rectangle 53"/>
          <p:cNvSpPr/>
          <p:nvPr/>
        </p:nvSpPr>
        <p:spPr>
          <a:xfrm>
            <a:off x="80719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2" name="Rectangle 54"/>
          <p:cNvSpPr/>
          <p:nvPr/>
        </p:nvSpPr>
        <p:spPr>
          <a:xfrm>
            <a:off x="89863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3" name="Rectangle 55"/>
          <p:cNvSpPr/>
          <p:nvPr/>
        </p:nvSpPr>
        <p:spPr>
          <a:xfrm>
            <a:off x="80719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4" name="Rectangle 56"/>
          <p:cNvSpPr/>
          <p:nvPr/>
        </p:nvSpPr>
        <p:spPr>
          <a:xfrm>
            <a:off x="89863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5" name="Rectangle 57"/>
          <p:cNvSpPr/>
          <p:nvPr/>
        </p:nvSpPr>
        <p:spPr>
          <a:xfrm>
            <a:off x="80719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6" name="Rectangle 58"/>
          <p:cNvSpPr/>
          <p:nvPr/>
        </p:nvSpPr>
        <p:spPr>
          <a:xfrm>
            <a:off x="89863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7" name="Rectangle 61"/>
          <p:cNvSpPr/>
          <p:nvPr/>
        </p:nvSpPr>
        <p:spPr>
          <a:xfrm>
            <a:off x="99007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8" name="Rectangle 62"/>
          <p:cNvSpPr/>
          <p:nvPr/>
        </p:nvSpPr>
        <p:spPr>
          <a:xfrm>
            <a:off x="108151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9" name="Rectangle 63"/>
          <p:cNvSpPr/>
          <p:nvPr/>
        </p:nvSpPr>
        <p:spPr>
          <a:xfrm>
            <a:off x="99007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0" name="Rectangle 64"/>
          <p:cNvSpPr/>
          <p:nvPr/>
        </p:nvSpPr>
        <p:spPr>
          <a:xfrm>
            <a:off x="108151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1" name="Rectangle 65"/>
          <p:cNvSpPr/>
          <p:nvPr/>
        </p:nvSpPr>
        <p:spPr>
          <a:xfrm>
            <a:off x="99007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2" name="Rectangle 66"/>
          <p:cNvSpPr/>
          <p:nvPr/>
        </p:nvSpPr>
        <p:spPr>
          <a:xfrm>
            <a:off x="108151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3" name="Rectangle 67"/>
          <p:cNvSpPr/>
          <p:nvPr/>
        </p:nvSpPr>
        <p:spPr>
          <a:xfrm>
            <a:off x="5785920" y="3378960"/>
            <a:ext cx="1828440" cy="1828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406080" y="526320"/>
            <a:ext cx="3713760" cy="605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76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Divide Space into a Grid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Break the simulation area into uniform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Objects Claim Grid Cells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As objects move, they register in the cells they occupy at each time step.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Check Locally, Not Globally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Only test for collisions between objects in the same occupied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Massively Reduces Checks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From millions of potential comparisons to just a few relevant ones.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Scales Well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Ideal for handling tens of thousands of objects in real-time environments.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996 L 0.0763 -0.4088 E">
                                      <p:cBhvr>
                                        <p:cTn id="6" dur="3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6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mph" presetID="1" presetSubtype="2">
                                  <p:stCondLst>
                                    <p:cond delay="150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mph" presetID="1" presetSubtype="2">
                                  <p:stCondLst>
                                    <p:cond delay="1500"/>
                                  </p:stCondLst>
                                  <p:childTnLst>
                                    <p:animClr clrSpc="rgb">
                                      <p:cBhvr>
                                        <p:cTn id="2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mph" presetID="1" presetSubtype="2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>
                                        <p:cTn id="3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mph" presetID="1" presetSubtype="2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>
                                        <p:cTn id="4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mph" presetID="1" presetSubtype="2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4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48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mph" presetID="1" presetSubtype="2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5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mph" presetID="1" presetSubtype="2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5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60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mph" presetID="1" presetSubtype="2">
                                  <p:stCondLst>
                                    <p:cond delay="150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mph" presetID="1" presetSubtype="2">
                                  <p:stCondLst>
                                    <p:cond delay="1500"/>
                                  </p:stCondLst>
                                  <p:childTnLst>
                                    <p:animClr clrSpc="rgb">
                                      <p:cBhvr>
                                        <p:cTn id="6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mph" presetID="1" presetSubtype="2">
                                  <p:stCondLst>
                                    <p:cond delay="1500"/>
                                  </p:stCondLst>
                                  <p:childTnLst>
                                    <p:animClr clrSpc="rgb">
                                      <p:cBhvr>
                                        <p:cTn id="7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mph" presetID="1" presetSubtype="2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>
                                        <p:cTn id="7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mph" presetID="1" presetSubtype="2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>
                                        <p:cTn id="80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mph" presetID="1" presetSubtype="2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>
                                        <p:cTn id="8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mph" presetID="1" presetSubtype="2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>
                                        <p:cTn id="8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9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3"/>
          <p:cNvSpPr/>
          <p:nvPr/>
        </p:nvSpPr>
        <p:spPr>
          <a:xfrm>
            <a:off x="44143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6" name="Rectangle 4"/>
          <p:cNvSpPr/>
          <p:nvPr/>
        </p:nvSpPr>
        <p:spPr>
          <a:xfrm>
            <a:off x="53287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7" name="Rectangle 5"/>
          <p:cNvSpPr/>
          <p:nvPr/>
        </p:nvSpPr>
        <p:spPr>
          <a:xfrm>
            <a:off x="44143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8" name="Rectangle 6"/>
          <p:cNvSpPr/>
          <p:nvPr/>
        </p:nvSpPr>
        <p:spPr>
          <a:xfrm>
            <a:off x="53287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9" name="Rectangle 7"/>
          <p:cNvSpPr/>
          <p:nvPr/>
        </p:nvSpPr>
        <p:spPr>
          <a:xfrm>
            <a:off x="44143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0" name="Rectangle 8"/>
          <p:cNvSpPr/>
          <p:nvPr/>
        </p:nvSpPr>
        <p:spPr>
          <a:xfrm>
            <a:off x="53287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1" name="Rectangle 9"/>
          <p:cNvSpPr/>
          <p:nvPr/>
        </p:nvSpPr>
        <p:spPr>
          <a:xfrm>
            <a:off x="44143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2" name="Rectangle 10"/>
          <p:cNvSpPr/>
          <p:nvPr/>
        </p:nvSpPr>
        <p:spPr>
          <a:xfrm>
            <a:off x="5328720" y="29217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3" name="Rectangle 11"/>
          <p:cNvSpPr/>
          <p:nvPr/>
        </p:nvSpPr>
        <p:spPr>
          <a:xfrm>
            <a:off x="62431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4" name="Rectangle 12"/>
          <p:cNvSpPr/>
          <p:nvPr/>
        </p:nvSpPr>
        <p:spPr>
          <a:xfrm>
            <a:off x="71575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5" name="Rectangle 13"/>
          <p:cNvSpPr/>
          <p:nvPr/>
        </p:nvSpPr>
        <p:spPr>
          <a:xfrm>
            <a:off x="62431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6" name="Rectangle 14"/>
          <p:cNvSpPr/>
          <p:nvPr/>
        </p:nvSpPr>
        <p:spPr>
          <a:xfrm>
            <a:off x="71575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7" name="Rectangle 15"/>
          <p:cNvSpPr/>
          <p:nvPr/>
        </p:nvSpPr>
        <p:spPr>
          <a:xfrm>
            <a:off x="62431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8" name="Rectangle 16"/>
          <p:cNvSpPr/>
          <p:nvPr/>
        </p:nvSpPr>
        <p:spPr>
          <a:xfrm>
            <a:off x="71575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9" name="Rectangle 17"/>
          <p:cNvSpPr/>
          <p:nvPr/>
        </p:nvSpPr>
        <p:spPr>
          <a:xfrm>
            <a:off x="6243120" y="29217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0" name="Rectangle 18"/>
          <p:cNvSpPr/>
          <p:nvPr/>
        </p:nvSpPr>
        <p:spPr>
          <a:xfrm>
            <a:off x="7157520" y="29217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1" name="Rectangle 19"/>
          <p:cNvSpPr/>
          <p:nvPr/>
        </p:nvSpPr>
        <p:spPr>
          <a:xfrm>
            <a:off x="8071920" y="16812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2" name="Rectangle 20"/>
          <p:cNvSpPr/>
          <p:nvPr/>
        </p:nvSpPr>
        <p:spPr>
          <a:xfrm>
            <a:off x="8986320" y="16812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3" name="Rectangle 21"/>
          <p:cNvSpPr/>
          <p:nvPr/>
        </p:nvSpPr>
        <p:spPr>
          <a:xfrm>
            <a:off x="8071920" y="108792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4" name="Rectangle 22"/>
          <p:cNvSpPr/>
          <p:nvPr/>
        </p:nvSpPr>
        <p:spPr>
          <a:xfrm>
            <a:off x="8986320" y="108792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5" name="Rectangle 23"/>
          <p:cNvSpPr/>
          <p:nvPr/>
        </p:nvSpPr>
        <p:spPr>
          <a:xfrm>
            <a:off x="80719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6" name="Rectangle 24"/>
          <p:cNvSpPr/>
          <p:nvPr/>
        </p:nvSpPr>
        <p:spPr>
          <a:xfrm>
            <a:off x="89863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7" name="Rectangle 25"/>
          <p:cNvSpPr/>
          <p:nvPr/>
        </p:nvSpPr>
        <p:spPr>
          <a:xfrm>
            <a:off x="80719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8" name="Rectangle 26"/>
          <p:cNvSpPr/>
          <p:nvPr/>
        </p:nvSpPr>
        <p:spPr>
          <a:xfrm>
            <a:off x="89863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9" name="Rectangle 27"/>
          <p:cNvSpPr/>
          <p:nvPr/>
        </p:nvSpPr>
        <p:spPr>
          <a:xfrm>
            <a:off x="99007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0" name="Rectangle 28"/>
          <p:cNvSpPr/>
          <p:nvPr/>
        </p:nvSpPr>
        <p:spPr>
          <a:xfrm>
            <a:off x="10815120" y="1681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1" name="Rectangle 29"/>
          <p:cNvSpPr/>
          <p:nvPr/>
        </p:nvSpPr>
        <p:spPr>
          <a:xfrm>
            <a:off x="99007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2" name="Rectangle 30"/>
          <p:cNvSpPr/>
          <p:nvPr/>
        </p:nvSpPr>
        <p:spPr>
          <a:xfrm>
            <a:off x="10815120" y="10879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3" name="Rectangle 31"/>
          <p:cNvSpPr/>
          <p:nvPr/>
        </p:nvSpPr>
        <p:spPr>
          <a:xfrm>
            <a:off x="99007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4" name="Rectangle 32"/>
          <p:cNvSpPr/>
          <p:nvPr/>
        </p:nvSpPr>
        <p:spPr>
          <a:xfrm>
            <a:off x="10815120" y="200232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5" name="Rectangle 33"/>
          <p:cNvSpPr/>
          <p:nvPr/>
        </p:nvSpPr>
        <p:spPr>
          <a:xfrm>
            <a:off x="99007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6" name="Rectangle 34"/>
          <p:cNvSpPr/>
          <p:nvPr/>
        </p:nvSpPr>
        <p:spPr>
          <a:xfrm>
            <a:off x="10815120" y="29217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7" name="Rectangle 37"/>
          <p:cNvSpPr/>
          <p:nvPr/>
        </p:nvSpPr>
        <p:spPr>
          <a:xfrm>
            <a:off x="44143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8" name="Rectangle 38"/>
          <p:cNvSpPr/>
          <p:nvPr/>
        </p:nvSpPr>
        <p:spPr>
          <a:xfrm>
            <a:off x="5328720" y="38361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9" name="Rectangle 39"/>
          <p:cNvSpPr/>
          <p:nvPr/>
        </p:nvSpPr>
        <p:spPr>
          <a:xfrm>
            <a:off x="44143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0" name="Rectangle 40"/>
          <p:cNvSpPr/>
          <p:nvPr/>
        </p:nvSpPr>
        <p:spPr>
          <a:xfrm>
            <a:off x="5328720" y="47505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1" name="Rectangle 41"/>
          <p:cNvSpPr/>
          <p:nvPr/>
        </p:nvSpPr>
        <p:spPr>
          <a:xfrm>
            <a:off x="44143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2" name="Rectangle 42"/>
          <p:cNvSpPr/>
          <p:nvPr/>
        </p:nvSpPr>
        <p:spPr>
          <a:xfrm>
            <a:off x="53287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3" name="Rectangle 45"/>
          <p:cNvSpPr/>
          <p:nvPr/>
        </p:nvSpPr>
        <p:spPr>
          <a:xfrm>
            <a:off x="6243120" y="38361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4" name="Rectangle 46"/>
          <p:cNvSpPr/>
          <p:nvPr/>
        </p:nvSpPr>
        <p:spPr>
          <a:xfrm>
            <a:off x="7157520" y="38361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5" name="Rectangle 47"/>
          <p:cNvSpPr/>
          <p:nvPr/>
        </p:nvSpPr>
        <p:spPr>
          <a:xfrm>
            <a:off x="6243120" y="47505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6" name="Rectangle 48"/>
          <p:cNvSpPr/>
          <p:nvPr/>
        </p:nvSpPr>
        <p:spPr>
          <a:xfrm>
            <a:off x="7157520" y="4750560"/>
            <a:ext cx="914040" cy="914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7" name="Rectangle 49"/>
          <p:cNvSpPr/>
          <p:nvPr/>
        </p:nvSpPr>
        <p:spPr>
          <a:xfrm>
            <a:off x="62431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8" name="Rectangle 50"/>
          <p:cNvSpPr/>
          <p:nvPr/>
        </p:nvSpPr>
        <p:spPr>
          <a:xfrm>
            <a:off x="71575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9" name="Rectangle 53"/>
          <p:cNvSpPr/>
          <p:nvPr/>
        </p:nvSpPr>
        <p:spPr>
          <a:xfrm>
            <a:off x="80719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0" name="Rectangle 54"/>
          <p:cNvSpPr/>
          <p:nvPr/>
        </p:nvSpPr>
        <p:spPr>
          <a:xfrm>
            <a:off x="89863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1" name="Rectangle 55"/>
          <p:cNvSpPr/>
          <p:nvPr/>
        </p:nvSpPr>
        <p:spPr>
          <a:xfrm>
            <a:off x="80719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2" name="Rectangle 56"/>
          <p:cNvSpPr/>
          <p:nvPr/>
        </p:nvSpPr>
        <p:spPr>
          <a:xfrm>
            <a:off x="89863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3" name="Rectangle 57"/>
          <p:cNvSpPr/>
          <p:nvPr/>
        </p:nvSpPr>
        <p:spPr>
          <a:xfrm>
            <a:off x="80719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4" name="Rectangle 58"/>
          <p:cNvSpPr/>
          <p:nvPr/>
        </p:nvSpPr>
        <p:spPr>
          <a:xfrm>
            <a:off x="89863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5" name="Rectangle 61"/>
          <p:cNvSpPr/>
          <p:nvPr/>
        </p:nvSpPr>
        <p:spPr>
          <a:xfrm>
            <a:off x="99007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6" name="Rectangle 62"/>
          <p:cNvSpPr/>
          <p:nvPr/>
        </p:nvSpPr>
        <p:spPr>
          <a:xfrm>
            <a:off x="10815120" y="38361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7" name="Rectangle 63"/>
          <p:cNvSpPr/>
          <p:nvPr/>
        </p:nvSpPr>
        <p:spPr>
          <a:xfrm>
            <a:off x="99007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8" name="Rectangle 64"/>
          <p:cNvSpPr/>
          <p:nvPr/>
        </p:nvSpPr>
        <p:spPr>
          <a:xfrm>
            <a:off x="10815120" y="47505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9" name="Rectangle 65"/>
          <p:cNvSpPr/>
          <p:nvPr/>
        </p:nvSpPr>
        <p:spPr>
          <a:xfrm>
            <a:off x="99007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0" name="Rectangle 66"/>
          <p:cNvSpPr/>
          <p:nvPr/>
        </p:nvSpPr>
        <p:spPr>
          <a:xfrm>
            <a:off x="10815120" y="5670360"/>
            <a:ext cx="914040" cy="914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1" name="Rectangle 67"/>
          <p:cNvSpPr/>
          <p:nvPr/>
        </p:nvSpPr>
        <p:spPr>
          <a:xfrm>
            <a:off x="5785920" y="3378960"/>
            <a:ext cx="1828440" cy="1828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2" name="Rectangle 1"/>
          <p:cNvSpPr/>
          <p:nvPr/>
        </p:nvSpPr>
        <p:spPr>
          <a:xfrm>
            <a:off x="8298000" y="393840"/>
            <a:ext cx="1376640" cy="1377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406080" y="526320"/>
            <a:ext cx="3713760" cy="605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76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Divide Space into a Grid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Break the simulation area into uniform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Objects Claim Grid Cells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As objects move, they register in the cells they occupy at each time step.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Check Locally, Not Globally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Only test for collisions between objects in the same occupied cells.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Massively Reduces Checks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From millions of potential comparisons to just a few relevant ones.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Scales Well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Ideal for handling tens of thousands of objects in real-time environments.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0.00996 L 0.04844 -0.20093 E">
                                      <p:cBhvr>
                                        <p:cTn id="100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1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02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0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10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14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mph" presetID="1" presetSubtype="2">
                                  <p:stCondLst>
                                    <p:cond delay="1500"/>
                                  </p:stCondLst>
                                  <p:childTnLst>
                                    <p:animClr clrSpc="rgb">
                                      <p:cBhvr>
                                        <p:cTn id="11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mph" presetID="1" presetSubtype="2">
                                  <p:stCondLst>
                                    <p:cond delay="1500"/>
                                  </p:stCondLst>
                                  <p:childTnLst>
                                    <p:animClr clrSpc="rgb">
                                      <p:cBhvr>
                                        <p:cTn id="12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2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mph" presetID="1" presetSubtype="2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3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34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mph" presetID="1" presetSubtype="2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38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mph" presetID="1" presetSubtype="2">
                                  <p:stCondLst>
                                    <p:cond delay="500"/>
                                  </p:stCondLst>
                                  <p:childTnLst>
                                    <p:animClr clrSpc="rgb">
                                      <p:cBhvr>
                                        <p:cTn id="142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46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5b183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mph" presetID="1" presetSubtype="2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>
                                        <p:cTn id="15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4859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mph" presetID="1" presetSubtype="2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>
                                        <p:cTn id="154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4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7285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Collision Avoidance with Continuous Time</a:t>
            </a:r>
            <a:br>
              <a:rPr sz="4400"/>
            </a:b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Plan Ahead, Not Just React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Each object maps out its future path across grid cells over time.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Cells Track Future Occupancy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Grid cells are “reserved” by objects planning to pass through them.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Early Warnings, Not Late Collisions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If an object intends to enter a cell already reserved by another, it triggers a conflict alert.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No Need to Track Objects Directly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Collision checks are now against cell reservations — not individual objects.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Efficient &amp; Scalable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Enables continuous, low-overhead collision detection at massive scales.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Only the First Collision Matters</a:t>
            </a:r>
            <a:br>
              <a:rPr sz="4400"/>
            </a:b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Objects May Have Multiple Future Conflicts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Their planned paths might cross several others.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But Collisions Change the Future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The first collision alters the object's trajectory or timing.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Downstream Conflicts Become Irrelevant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Since the path changes, later conflicts may never happen.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Resolve Sequentially, Not Simultaneously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Prioritize and handle the earliest conflict only. This resolution may lead to new conflicts.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Reduces Noise, Saves Processing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Focus on the one that matters — the first.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Application>LibreOffice/24.2.7.2$Linux_X86_64 LibreOffice_project/420$Build-2</Application>
  <AppVersion>15.0000</AppVersion>
  <Words>802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2025-05-02T17:35:47Z</dcterms:created>
  <dc:creator>Connor Makowski</dc:creator>
  <dc:description/>
  <dc:language>en-US</dc:language>
  <cp:lastModifiedBy/>
  <dcterms:modified xsi:type="dcterms:W3CDTF">2025-05-06T08:56:04Z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