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753" r:id="rId2"/>
    <p:sldId id="752" r:id="rId3"/>
    <p:sldId id="742" r:id="rId4"/>
    <p:sldId id="759" r:id="rId5"/>
    <p:sldId id="760" r:id="rId6"/>
    <p:sldId id="735" r:id="rId7"/>
    <p:sldId id="7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91D61-49AE-445B-BFC0-99349BFF7A4A}">
          <p14:sldIdLst>
            <p14:sldId id="753"/>
            <p14:sldId id="752"/>
            <p14:sldId id="742"/>
            <p14:sldId id="759"/>
            <p14:sldId id="760"/>
            <p14:sldId id="735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 Murray" initials="CM" lastIdx="1" clrIdx="0">
    <p:extLst>
      <p:ext uri="{19B8F6BF-5375-455C-9EA6-DF929625EA0E}">
        <p15:presenceInfo xmlns:p15="http://schemas.microsoft.com/office/powerpoint/2012/main" userId="408acfd5ccb3d4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0CECE"/>
    <a:srgbClr val="ADADAD"/>
    <a:srgbClr val="C55A11"/>
    <a:srgbClr val="B6B6B6"/>
    <a:srgbClr val="2E75B6"/>
    <a:srgbClr val="E5B696"/>
    <a:srgbClr val="B4B4B4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8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E6D8F9-3202-4C8B-B17B-58CBA31E67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2EF7D-8C4E-4F30-8CA9-A2E9E57BEB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0D544-6A87-40C1-8777-B6A493BED27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6C95B-53BD-4674-923F-BC778E8C0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7FCEC-4867-4EC9-A9AB-F7FD7B8416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E7DCD-A399-4BDD-8574-97C532D0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97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EDE4-1898-40BB-88BA-9813C286E14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FC-5B07-4665-9ADF-9385AE4C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36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FC-5B07-4665-9ADF-9385AE4CD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4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FC-5B07-4665-9ADF-9385AE4CD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B8F3-4DB7-D93B-58F6-207B500A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61D92-5474-E5A7-EB3A-C86AE81A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42F4-44B5-B9BE-897A-8135816F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6C1D-B4EE-4A56-BF19-F04B640BACBC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0E28-242C-46FF-AA8F-13C8E760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715B-6412-B952-D9F3-626BAFB7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7668-5D4B-5BC9-BBD3-F44A0F1C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936CE-CBCF-DBA6-93B5-90670727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89CE8-B2EA-7C30-13C3-26AB2D32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DA03-FDDE-4A6D-A7C7-C419DFC4E702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D361-840F-C128-5B0A-CA76C869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732A-CA9B-F35C-BB05-EE9FB5CA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3A854-CFE4-4C3B-F62E-376699114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9B0F-856D-043B-9912-C67A1D266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848C-2491-AC7C-DBD4-CF0256F1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17B0-1496-42F3-8233-82A80C6E5C3B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6AFB-2CA8-5409-59C2-F4EC47F2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A674-7ECF-A7D9-BE26-32D16C60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9534-98E1-9464-36EC-9932B785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B4E4-2DC3-23CB-7C2B-CE50BFE4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9214-B14C-0679-D70C-ABBCA432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1AB-06FF-42C4-B502-F74DDB01E59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6DA4-C8F6-EF8D-97DD-80E7D02A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2253-EAEC-318B-BC11-4D351B89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FE77-1EB9-D321-4A40-AF1DB330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EB41A-25DD-F345-A9FB-29B7E3CD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3B53-7153-A469-C30F-1D995463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4169-2A47-4774-94FC-6A29EDCE5040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177C-F19E-D5C8-7E41-CB695250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0A03-23A9-7B74-D618-08FC8A23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5F1A-6DA4-925F-2E9D-F54DD25C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FC56-F87B-02EF-764D-E3816CDFF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B4736-B813-533C-FACE-8BC9D5A1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2C49-2D0A-2B3A-C950-E5A5EE24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2A2D-3998-49E1-8DF4-7A2E8F6334D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1EA80-7FA2-B3DF-21A5-57A05720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A7474-5FC1-7662-EFD5-F46B5EAD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8599-EB8C-BF90-339B-0708C2C1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A3C32-B5B1-521B-3010-E300CE31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391C-B49B-FA48-E70C-732D12DB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CFBA1-E2A7-4AF8-24EA-1D95DED7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0CA3E-8880-ADD4-4E6F-A4884660C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1944F-F226-98EA-8A33-2E63C1F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372C-98FB-4C47-9217-889D92C8EF5B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95FB1-6548-E8AB-91D8-DFA53E0E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1578A-EFAA-945C-23B0-81CDDF84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F3C4-E1A6-EF84-6A7F-2263ACB5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AA195-4A13-9C00-A0CA-9C7453F7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BD90-6043-4C32-B057-93CE42C4C9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7A84F-B5E7-2EB2-0205-ABD0E3DC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7AC5B-8DF8-6449-DD82-2955C921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6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4C9EA-76DC-41A9-15DD-489DB116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D519-9166-4DFB-AC0B-AD8EA531A79E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E817D-0949-1401-6904-CEC27415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33F20-B4ED-9EFD-AECF-CE633737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62DC-487C-DE39-FC97-39A95B24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AF7E-1B5C-595C-4859-9565D814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972C-BBDD-22F1-1835-CD470C9AA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5412-56FD-3E70-A509-CC126B77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BE2-5860-4BD8-A838-3A72680130BE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AB174-E582-9162-4EF5-0496BA37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BF64-48D3-EE3F-5BF4-BF27DB60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DC69-0CF1-A081-CD8C-8ED4CE77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2EA92-CF09-3B99-71B4-69C5F88DD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3AD0-5CF6-BF97-50E6-360F83E1D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BFD84-A29F-3DC6-391F-8127D8E6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9206-E887-4CBC-AF9E-9F5C12DCB34F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17A72-F59D-E0A5-BE40-6E7376A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76F03-729F-D7D1-5500-8E0DABED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48158-A375-5962-D82C-C1ABA764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6ADA3-3486-F996-C72E-A50FF2875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9007-3CE8-91F8-E0ED-656441007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B81F-0631-4FA1-8592-63C901DDF0F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581A-5CEA-D39E-6805-C79BD09D8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BF178-048D-500B-E5EB-3CA846975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24F5-2183-4177-B3A4-3B68B9AC5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97EE-6CFB-7E9E-07AB-7AA0E433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223"/>
            <a:ext cx="10515600" cy="5581740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“Most studies of CNVs have detected an enrichment of genes involved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sensory perception, immune response and cell adhesion </a:t>
            </a:r>
            <a:r>
              <a:rPr lang="en-US" b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 polymorphic sequences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This observation has been used to argue for the action of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positive selection.”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Daphnia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populations are affected by similar selective regimes in the wild – so is there a connection between ecologically relevant genes and CNVs? </a:t>
            </a:r>
          </a:p>
          <a:p>
            <a:endParaRPr lang="en-US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Specifically, are genes involved with immunity affected by CNVs? And are they evolving at higher rates?</a:t>
            </a:r>
            <a:endParaRPr lang="en-US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F8ABB-1CAA-12C1-216B-0813856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E92FC-00D0-1EC8-B922-B6EAD41797C5}"/>
              </a:ext>
            </a:extLst>
          </p:cNvPr>
          <p:cNvSpPr txBox="1"/>
          <p:nvPr/>
        </p:nvSpPr>
        <p:spPr>
          <a:xfrm>
            <a:off x="-83312" y="6452092"/>
            <a:ext cx="448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Conrad &amp;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Hurles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2007; Nguyen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et 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., 2006</a:t>
            </a:r>
          </a:p>
        </p:txBody>
      </p:sp>
    </p:spTree>
    <p:extLst>
      <p:ext uri="{BB962C8B-B14F-4D97-AF65-F5344CB8AC3E}">
        <p14:creationId xmlns:p14="http://schemas.microsoft.com/office/powerpoint/2010/main" val="26248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342A-F80B-447A-989F-E1029F1C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960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Major goals of Aim 2</a:t>
            </a:r>
            <a:endParaRPr lang="en-US" sz="3600" b="1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97E7C0D4-755B-437C-A3E6-C51B714F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74" y="1805286"/>
            <a:ext cx="11336034" cy="4266329"/>
          </a:xfrm>
        </p:spPr>
        <p:txBody>
          <a:bodyPr>
            <a:noAutofit/>
          </a:bodyPr>
          <a:lstStyle/>
          <a:p>
            <a:pPr marL="514350" indent="-514350">
              <a:buAutoNum type="romanU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which genes are being influenced by CNVs within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Daphnia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pulex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species.</a:t>
            </a:r>
          </a:p>
          <a:p>
            <a:pPr marL="457200" lvl="1" indent="0"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Immune-related genes will be enriched with CNVs relative to the genome-wide background.</a:t>
            </a:r>
          </a:p>
          <a:p>
            <a:pPr marL="457200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2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Characterize the rate of evolution of CN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across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species. </a:t>
            </a:r>
          </a:p>
          <a:p>
            <a:pPr marL="457200" lvl="1" indent="0"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Evolutionary rate (i.e., positive selection) of CNVs will be highest for immune-related genes.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2833-A68F-47E5-8004-117DE382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342A-F80B-447A-989F-E1029F1C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4" y="0"/>
            <a:ext cx="11099800" cy="121960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CNV dataset</a:t>
            </a:r>
            <a:endParaRPr 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2833-A68F-47E5-8004-117DE382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F5A35C-98B2-4CE7-A63C-270D78637C86}"/>
              </a:ext>
            </a:extLst>
          </p:cNvPr>
          <p:cNvSpPr txBox="1">
            <a:spLocks/>
          </p:cNvSpPr>
          <p:nvPr/>
        </p:nvSpPr>
        <p:spPr>
          <a:xfrm>
            <a:off x="649224" y="1328468"/>
            <a:ext cx="10902696" cy="437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1,000 clones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spanning 2 continents and 5 countries.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Identified CNVs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 depth variation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 have identified polymorphic within-species CNVs.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2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95A-C9EC-0564-53FF-E3297C89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65" y="285297"/>
            <a:ext cx="9886950" cy="1412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Candidate CNV region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both a deletion and duplication that is polymorphic within European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pulex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~8% of samples have this duplication (in red).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FED2F-8245-5F5A-1DA8-BFF0214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9675" y="6378575"/>
            <a:ext cx="2743200" cy="365125"/>
          </a:xfrm>
        </p:spPr>
        <p:txBody>
          <a:bodyPr/>
          <a:lstStyle/>
          <a:p>
            <a:fld id="{617224F5-2183-4177-B3A4-3B68B9AC579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30672-174C-75DF-4AED-CE56F0B83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"/>
          <a:stretch/>
        </p:blipFill>
        <p:spPr>
          <a:xfrm>
            <a:off x="5724525" y="2001724"/>
            <a:ext cx="4736746" cy="4368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85585-B370-3BA6-4E2C-7C79A293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0" y="2017236"/>
            <a:ext cx="4798869" cy="4352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E8209B-6E3C-BF86-ADCA-DFEB4AC5E31A}"/>
              </a:ext>
            </a:extLst>
          </p:cNvPr>
          <p:cNvCxnSpPr/>
          <p:nvPr/>
        </p:nvCxnSpPr>
        <p:spPr>
          <a:xfrm flipV="1">
            <a:off x="10214610" y="2964180"/>
            <a:ext cx="0" cy="868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E36C3C-5879-2CAF-C080-4D2411534B13}"/>
              </a:ext>
            </a:extLst>
          </p:cNvPr>
          <p:cNvCxnSpPr>
            <a:cxnSpLocks/>
          </p:cNvCxnSpPr>
          <p:nvPr/>
        </p:nvCxnSpPr>
        <p:spPr>
          <a:xfrm>
            <a:off x="10214610" y="4021455"/>
            <a:ext cx="0" cy="1021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35A3A9-D92A-328A-CEBD-799EB80F2A67}"/>
              </a:ext>
            </a:extLst>
          </p:cNvPr>
          <p:cNvSpPr txBox="1"/>
          <p:nvPr/>
        </p:nvSpPr>
        <p:spPr>
          <a:xfrm>
            <a:off x="10395585" y="3291840"/>
            <a:ext cx="144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35E6A-FF9F-6235-254D-E9C8879982FC}"/>
              </a:ext>
            </a:extLst>
          </p:cNvPr>
          <p:cNvSpPr txBox="1"/>
          <p:nvPr/>
        </p:nvSpPr>
        <p:spPr>
          <a:xfrm>
            <a:off x="10393680" y="4219575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289416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FED2F-8245-5F5A-1DA8-BFF0214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30672-174C-75DF-4AED-CE56F0B83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" b="15764"/>
          <a:stretch/>
        </p:blipFill>
        <p:spPr>
          <a:xfrm>
            <a:off x="1449705" y="0"/>
            <a:ext cx="5032039" cy="3909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6318B1-EEFC-C9B8-1A0F-733261C27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"/>
          <a:stretch/>
        </p:blipFill>
        <p:spPr>
          <a:xfrm>
            <a:off x="2265045" y="3543300"/>
            <a:ext cx="3938563" cy="3108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2F50F7-947F-BB52-670C-8493C82F4F6C}"/>
              </a:ext>
            </a:extLst>
          </p:cNvPr>
          <p:cNvSpPr txBox="1"/>
          <p:nvPr/>
        </p:nvSpPr>
        <p:spPr>
          <a:xfrm>
            <a:off x="6810375" y="2033885"/>
            <a:ext cx="538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Gene ontologies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Integral membrane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Serine-type endopeptidase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Chymotrypsin proteinase (digestion)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596458-10E9-BAB8-6721-2D61D56F6D14}"/>
              </a:ext>
            </a:extLst>
          </p:cNvPr>
          <p:cNvCxnSpPr>
            <a:cxnSpLocks/>
          </p:cNvCxnSpPr>
          <p:nvPr/>
        </p:nvCxnSpPr>
        <p:spPr>
          <a:xfrm flipV="1">
            <a:off x="4476750" y="4143375"/>
            <a:ext cx="2333625" cy="70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2549D5-0E7F-B754-15B8-6CE1CCC5A2BF}"/>
              </a:ext>
            </a:extLst>
          </p:cNvPr>
          <p:cNvCxnSpPr>
            <a:cxnSpLocks/>
          </p:cNvCxnSpPr>
          <p:nvPr/>
        </p:nvCxnSpPr>
        <p:spPr>
          <a:xfrm flipV="1">
            <a:off x="3790950" y="3457575"/>
            <a:ext cx="3067050" cy="1457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1D0750-7881-907C-3438-771F40CBF64D}"/>
              </a:ext>
            </a:extLst>
          </p:cNvPr>
          <p:cNvSpPr txBox="1"/>
          <p:nvPr/>
        </p:nvSpPr>
        <p:spPr>
          <a:xfrm rot="16200000">
            <a:off x="1456610" y="4653998"/>
            <a:ext cx="13664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176949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A927D16-453C-6623-49CF-8C24825C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97" y="186949"/>
            <a:ext cx="9702793" cy="53170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2CD95-451B-2E60-52F0-C410B3E2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8FBD6-D015-766B-2CA3-B5B92F8B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32" y="5909294"/>
            <a:ext cx="3663994" cy="564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E3BB81-6E20-E7DD-2F60-E27E0AD7AD66}"/>
              </a:ext>
            </a:extLst>
          </p:cNvPr>
          <p:cNvSpPr txBox="1"/>
          <p:nvPr/>
        </p:nvSpPr>
        <p:spPr>
          <a:xfrm>
            <a:off x="4298111" y="6400800"/>
            <a:ext cx="123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Deletions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A4F0A-C5BE-467B-81EE-8864802DB597}"/>
              </a:ext>
            </a:extLst>
          </p:cNvPr>
          <p:cNvSpPr txBox="1"/>
          <p:nvPr/>
        </p:nvSpPr>
        <p:spPr>
          <a:xfrm>
            <a:off x="6368629" y="6406551"/>
            <a:ext cx="11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9BB30-B4CA-F1FF-94CC-E2234A7C5A63}"/>
              </a:ext>
            </a:extLst>
          </p:cNvPr>
          <p:cNvSpPr txBox="1"/>
          <p:nvPr/>
        </p:nvSpPr>
        <p:spPr>
          <a:xfrm>
            <a:off x="4337368" y="5895709"/>
            <a:ext cx="1110931" cy="836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EB051-9FB2-A575-1BE6-FD44A3C540A2}"/>
              </a:ext>
            </a:extLst>
          </p:cNvPr>
          <p:cNvSpPr txBox="1"/>
          <p:nvPr/>
        </p:nvSpPr>
        <p:spPr>
          <a:xfrm>
            <a:off x="5444705" y="5895316"/>
            <a:ext cx="2711570" cy="836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DEE9E-D24D-66DB-23C4-39C4DD9EAA14}"/>
              </a:ext>
            </a:extLst>
          </p:cNvPr>
          <p:cNvSpPr txBox="1"/>
          <p:nvPr/>
        </p:nvSpPr>
        <p:spPr>
          <a:xfrm>
            <a:off x="2144022" y="1148210"/>
            <a:ext cx="380047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Many rare polymorphic CNVs.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 purifying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Could be evidence for recent birth of CNVs.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5C38D-D263-D234-66C6-D077DA259495}"/>
              </a:ext>
            </a:extLst>
          </p:cNvPr>
          <p:cNvSpPr txBox="1"/>
          <p:nvPr/>
        </p:nvSpPr>
        <p:spPr>
          <a:xfrm>
            <a:off x="7343193" y="759842"/>
            <a:ext cx="3266040" cy="307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Characterize which genes contain CNVs.</a:t>
            </a:r>
          </a:p>
          <a:p>
            <a:pPr marL="400050" indent="-400050">
              <a:buFont typeface="+mj-lt"/>
              <a:buAutoNum type="romanU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Identify hotspots associated with immune function.</a:t>
            </a:r>
          </a:p>
          <a:p>
            <a:pPr marL="400050" indent="-400050">
              <a:buFont typeface="+mj-lt"/>
              <a:buAutoNum type="romanU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Calculate rates of sequence evolution (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across CNV regions &amp; gene classes.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7638A-4A1B-32F3-15CB-4FB8BAA1796C}"/>
              </a:ext>
            </a:extLst>
          </p:cNvPr>
          <p:cNvSpPr/>
          <p:nvPr/>
        </p:nvSpPr>
        <p:spPr>
          <a:xfrm>
            <a:off x="1763023" y="179537"/>
            <a:ext cx="4510088" cy="323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2A3A6-3AC1-A484-B011-6063A2909178}"/>
              </a:ext>
            </a:extLst>
          </p:cNvPr>
          <p:cNvSpPr txBox="1"/>
          <p:nvPr/>
        </p:nvSpPr>
        <p:spPr>
          <a:xfrm>
            <a:off x="2439299" y="96989"/>
            <a:ext cx="322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European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pulex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2424D5-3E87-E84D-1167-8734CBD32948}"/>
              </a:ext>
            </a:extLst>
          </p:cNvPr>
          <p:cNvSpPr/>
          <p:nvPr/>
        </p:nvSpPr>
        <p:spPr>
          <a:xfrm>
            <a:off x="6320736" y="179537"/>
            <a:ext cx="4510088" cy="323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B28F7-04B7-5D58-D270-4052DD3D95FB}"/>
              </a:ext>
            </a:extLst>
          </p:cNvPr>
          <p:cNvSpPr txBox="1"/>
          <p:nvPr/>
        </p:nvSpPr>
        <p:spPr>
          <a:xfrm>
            <a:off x="6487424" y="93814"/>
            <a:ext cx="410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North American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pulex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3B2C4-2D99-361B-0DBE-3B4772CB77EB}"/>
              </a:ext>
            </a:extLst>
          </p:cNvPr>
          <p:cNvSpPr txBox="1"/>
          <p:nvPr/>
        </p:nvSpPr>
        <p:spPr>
          <a:xfrm>
            <a:off x="3361426" y="5425118"/>
            <a:ext cx="5657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CNV frequency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9D74B4-0DB5-30D1-607E-668DFB9D7169}"/>
              </a:ext>
            </a:extLst>
          </p:cNvPr>
          <p:cNvSpPr/>
          <p:nvPr/>
        </p:nvSpPr>
        <p:spPr>
          <a:xfrm>
            <a:off x="2674189" y="4459857"/>
            <a:ext cx="353683" cy="6987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2CD95-451B-2E60-52F0-C410B3E2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24F5-2183-4177-B3A4-3B68B9AC579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2BC779-5D23-5D91-A6FF-38F51554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68448"/>
              </p:ext>
            </p:extLst>
          </p:nvPr>
        </p:nvGraphicFramePr>
        <p:xfrm>
          <a:off x="279919" y="2201852"/>
          <a:ext cx="11018603" cy="2034246"/>
        </p:xfrm>
        <a:graphic>
          <a:graphicData uri="http://schemas.openxmlformats.org/drawingml/2006/table">
            <a:tbl>
              <a:tblPr/>
              <a:tblGrid>
                <a:gridCol w="2478707">
                  <a:extLst>
                    <a:ext uri="{9D8B030D-6E8A-4147-A177-3AD203B41FA5}">
                      <a16:colId xmlns:a16="http://schemas.microsoft.com/office/drawing/2014/main" val="2680212036"/>
                    </a:ext>
                  </a:extLst>
                </a:gridCol>
                <a:gridCol w="2971708">
                  <a:extLst>
                    <a:ext uri="{9D8B030D-6E8A-4147-A177-3AD203B41FA5}">
                      <a16:colId xmlns:a16="http://schemas.microsoft.com/office/drawing/2014/main" val="1856290655"/>
                    </a:ext>
                  </a:extLst>
                </a:gridCol>
                <a:gridCol w="1287284">
                  <a:extLst>
                    <a:ext uri="{9D8B030D-6E8A-4147-A177-3AD203B41FA5}">
                      <a16:colId xmlns:a16="http://schemas.microsoft.com/office/drawing/2014/main" val="2176385291"/>
                    </a:ext>
                  </a:extLst>
                </a:gridCol>
                <a:gridCol w="879187">
                  <a:extLst>
                    <a:ext uri="{9D8B030D-6E8A-4147-A177-3AD203B41FA5}">
                      <a16:colId xmlns:a16="http://schemas.microsoft.com/office/drawing/2014/main" val="1168273301"/>
                    </a:ext>
                  </a:extLst>
                </a:gridCol>
                <a:gridCol w="895621">
                  <a:extLst>
                    <a:ext uri="{9D8B030D-6E8A-4147-A177-3AD203B41FA5}">
                      <a16:colId xmlns:a16="http://schemas.microsoft.com/office/drawing/2014/main" val="1636537152"/>
                    </a:ext>
                  </a:extLst>
                </a:gridCol>
                <a:gridCol w="805237">
                  <a:extLst>
                    <a:ext uri="{9D8B030D-6E8A-4147-A177-3AD203B41FA5}">
                      <a16:colId xmlns:a16="http://schemas.microsoft.com/office/drawing/2014/main" val="1391136592"/>
                    </a:ext>
                  </a:extLst>
                </a:gridCol>
                <a:gridCol w="870971">
                  <a:extLst>
                    <a:ext uri="{9D8B030D-6E8A-4147-A177-3AD203B41FA5}">
                      <a16:colId xmlns:a16="http://schemas.microsoft.com/office/drawing/2014/main" val="3101956858"/>
                    </a:ext>
                  </a:extLst>
                </a:gridCol>
                <a:gridCol w="829888">
                  <a:extLst>
                    <a:ext uri="{9D8B030D-6E8A-4147-A177-3AD203B41FA5}">
                      <a16:colId xmlns:a16="http://schemas.microsoft.com/office/drawing/2014/main" val="3508935512"/>
                    </a:ext>
                  </a:extLst>
                </a:gridCol>
              </a:tblGrid>
              <a:tr h="295430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1835"/>
                  </a:ext>
                </a:extLst>
              </a:tr>
              <a:tr h="295430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Goals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Fall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Summer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Fall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Summer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5680"/>
                  </a:ext>
                </a:extLst>
              </a:tr>
              <a:tr h="29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Aim 2: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Characterize CNVs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48298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Copy Number Variants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 selection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50201"/>
                  </a:ext>
                </a:extLst>
              </a:tr>
              <a:tr h="573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experiments (long range sequencing)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50562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Write paper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5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8191</TotalTime>
  <Words>342</Words>
  <Application>Microsoft Office PowerPoint</Application>
  <PresentationFormat>Widescreen</PresentationFormat>
  <Paragraphs>86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Major goals of Aim 2</vt:lpstr>
      <vt:lpstr>CNV dataset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genomics of wild Daphnia pulex</dc:title>
  <dc:creator>Connor Murray</dc:creator>
  <cp:lastModifiedBy>Murray, Connor Florida (csm6hg)</cp:lastModifiedBy>
  <cp:revision>645</cp:revision>
  <dcterms:created xsi:type="dcterms:W3CDTF">2020-09-30T19:49:08Z</dcterms:created>
  <dcterms:modified xsi:type="dcterms:W3CDTF">2023-03-08T03:04:38Z</dcterms:modified>
</cp:coreProperties>
</file>