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Arvo"/>
      <p:regular r:id="rId38"/>
      <p:bold r:id="rId39"/>
      <p:italic r:id="rId40"/>
      <p:boldItalic r:id="rId41"/>
    </p:embeddedFont>
    <p:embeddedFont>
      <p:font typeface="Roboto Condensed"/>
      <p:regular r:id="rId42"/>
      <p:bold r:id="rId43"/>
      <p:italic r:id="rId44"/>
      <p:boldItalic r:id="rId45"/>
    </p:embeddedFont>
    <p:embeddedFont>
      <p:font typeface="Roboto Condensed Light"/>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Arvo-italic.fntdata"/><Relationship Id="rId42" Type="http://schemas.openxmlformats.org/officeDocument/2006/relationships/font" Target="fonts/RobotoCondensed-regular.fntdata"/><Relationship Id="rId41" Type="http://schemas.openxmlformats.org/officeDocument/2006/relationships/font" Target="fonts/Arvo-boldItalic.fntdata"/><Relationship Id="rId44" Type="http://schemas.openxmlformats.org/officeDocument/2006/relationships/font" Target="fonts/RobotoCondensed-italic.fntdata"/><Relationship Id="rId43" Type="http://schemas.openxmlformats.org/officeDocument/2006/relationships/font" Target="fonts/RobotoCondensed-bold.fntdata"/><Relationship Id="rId46" Type="http://schemas.openxmlformats.org/officeDocument/2006/relationships/font" Target="fonts/RobotoCondensedLight-regular.fntdata"/><Relationship Id="rId45" Type="http://schemas.openxmlformats.org/officeDocument/2006/relationships/font" Target="fonts/RobotoCondense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CondensedLight-italic.fntdata"/><Relationship Id="rId47" Type="http://schemas.openxmlformats.org/officeDocument/2006/relationships/font" Target="fonts/RobotoCondensedLight-bold.fntdata"/><Relationship Id="rId49" Type="http://schemas.openxmlformats.org/officeDocument/2006/relationships/font" Target="fonts/RobotoCondensedLight-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font" Target="fonts/Arvo-bold.fntdata"/><Relationship Id="rId38" Type="http://schemas.openxmlformats.org/officeDocument/2006/relationships/font" Target="fonts/Arvo-regular.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youtube.com/watch?v=KANe-_28j0E&amp;t=299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d91fd6209_3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d91fd6209_3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10d91fd6209_3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10d91fd6209_3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t>
            </a:r>
            <a:endParaRPr/>
          </a:p>
          <a:p>
            <a:pPr indent="-298450" lvl="0" marL="457200" rtl="0" algn="l">
              <a:spcBef>
                <a:spcPts val="0"/>
              </a:spcBef>
              <a:spcAft>
                <a:spcPts val="0"/>
              </a:spcAft>
              <a:buClr>
                <a:srgbClr val="333333"/>
              </a:buClr>
              <a:buSzPts val="1100"/>
              <a:buFont typeface="Roboto Condensed"/>
              <a:buChar char="●"/>
            </a:pPr>
            <a:r>
              <a:rPr b="1" lang="en">
                <a:solidFill>
                  <a:srgbClr val="333333"/>
                </a:solidFill>
                <a:latin typeface="Roboto Condensed"/>
                <a:ea typeface="Roboto Condensed"/>
                <a:cs typeface="Roboto Condensed"/>
                <a:sym typeface="Roboto Condensed"/>
              </a:rPr>
              <a:t>With the help of a ratio and analysis, an insurer can determine in advance what amounts of claims or losses will be incurred, and will set aside a portion of the premiums to settle the probable claims. </a:t>
            </a:r>
            <a:endParaRPr b="1">
              <a:solidFill>
                <a:srgbClr val="333333"/>
              </a:solidFill>
              <a:latin typeface="Roboto Condensed"/>
              <a:ea typeface="Roboto Condensed"/>
              <a:cs typeface="Roboto Condensed"/>
              <a:sym typeface="Roboto Condensed"/>
            </a:endParaRPr>
          </a:p>
          <a:p>
            <a:pPr indent="-304800" lvl="0" marL="457200" rtl="0" algn="l">
              <a:spcBef>
                <a:spcPts val="0"/>
              </a:spcBef>
              <a:spcAft>
                <a:spcPts val="0"/>
              </a:spcAft>
              <a:buClr>
                <a:srgbClr val="333333"/>
              </a:buClr>
              <a:buSzPts val="1200"/>
              <a:buFont typeface="Roboto Condensed"/>
              <a:buChar char="●"/>
            </a:pPr>
            <a:r>
              <a:rPr b="1" lang="en" sz="1200">
                <a:solidFill>
                  <a:srgbClr val="333333"/>
                </a:solidFill>
                <a:latin typeface="Roboto Condensed"/>
                <a:ea typeface="Roboto Condensed"/>
                <a:cs typeface="Roboto Condensed"/>
                <a:sym typeface="Roboto Condensed"/>
              </a:rPr>
              <a:t>With the help of the ELR, the premium amount to be paid by a customer or policy holder of a new product or policy may be determined, keeping in mind the probability of settlement in the number of cases, depending on whether a certain incident occurs or not.</a:t>
            </a:r>
            <a:endParaRPr b="1" sz="1200">
              <a:solidFill>
                <a:srgbClr val="333333"/>
              </a:solidFill>
              <a:latin typeface="Roboto Condensed"/>
              <a:ea typeface="Roboto Condensed"/>
              <a:cs typeface="Roboto Condensed"/>
              <a:sym typeface="Roboto Condensed"/>
            </a:endParaRPr>
          </a:p>
          <a:p>
            <a:pPr indent="-304800" lvl="0" marL="457200" rtl="0" algn="l">
              <a:spcBef>
                <a:spcPts val="0"/>
              </a:spcBef>
              <a:spcAft>
                <a:spcPts val="0"/>
              </a:spcAft>
              <a:buClr>
                <a:srgbClr val="333333"/>
              </a:buClr>
              <a:buSzPts val="1200"/>
              <a:buFont typeface="Roboto Condensed"/>
              <a:buChar char="●"/>
            </a:pPr>
            <a:r>
              <a:rPr b="1" lang="en" sz="1200">
                <a:solidFill>
                  <a:srgbClr val="333333"/>
                </a:solidFill>
                <a:latin typeface="Roboto Condensed"/>
                <a:ea typeface="Roboto Condensed"/>
                <a:cs typeface="Roboto Condensed"/>
                <a:sym typeface="Roboto Condensed"/>
              </a:rPr>
              <a:t>As a result of comparing the amount arrived at per the ELR with the actual settlement or loss, the insurance company can assess the performance of old products and determine whether to continue the line or to abandon it.</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None/>
            </a:pPr>
            <a:r>
              <a:rPr b="1" lang="en" sz="1200">
                <a:solidFill>
                  <a:srgbClr val="333333"/>
                </a:solidFill>
                <a:latin typeface="Roboto Condensed"/>
                <a:ea typeface="Roboto Condensed"/>
                <a:cs typeface="Roboto Condensed"/>
                <a:sym typeface="Roboto Condensed"/>
              </a:rPr>
              <a:t>Disadvantages:</a:t>
            </a:r>
            <a:endParaRPr b="1" sz="1200">
              <a:solidFill>
                <a:srgbClr val="333333"/>
              </a:solidFill>
              <a:latin typeface="Roboto Condensed"/>
              <a:ea typeface="Roboto Condensed"/>
              <a:cs typeface="Roboto Condensed"/>
              <a:sym typeface="Roboto Condensed"/>
            </a:endParaRPr>
          </a:p>
          <a:p>
            <a:pPr indent="-304800" lvl="0" marL="457200" rtl="0" algn="l">
              <a:spcBef>
                <a:spcPts val="0"/>
              </a:spcBef>
              <a:spcAft>
                <a:spcPts val="0"/>
              </a:spcAft>
              <a:buClr>
                <a:srgbClr val="333333"/>
              </a:buClr>
              <a:buSzPts val="1200"/>
              <a:buFont typeface="Roboto Condensed"/>
              <a:buChar char="●"/>
            </a:pPr>
            <a:r>
              <a:rPr b="1" lang="en" sz="1200">
                <a:solidFill>
                  <a:srgbClr val="333333"/>
                </a:solidFill>
                <a:latin typeface="Roboto Condensed"/>
                <a:ea typeface="Roboto Condensed"/>
                <a:cs typeface="Roboto Condensed"/>
                <a:sym typeface="Roboto Condensed"/>
              </a:rPr>
              <a:t> With regard to economic, social, and geographical diversity, each customer or type of customer has a different risk profile. That is not taken into account in this method of loss estimation probability. </a:t>
            </a:r>
            <a:endParaRPr b="1" sz="1200">
              <a:solidFill>
                <a:srgbClr val="333333"/>
              </a:solidFill>
              <a:latin typeface="Roboto Condensed"/>
              <a:ea typeface="Roboto Condensed"/>
              <a:cs typeface="Roboto Condensed"/>
              <a:sym typeface="Roboto Condensed"/>
            </a:endParaRPr>
          </a:p>
          <a:p>
            <a:pPr indent="-304800" lvl="0" marL="457200" rtl="0" algn="l">
              <a:spcBef>
                <a:spcPts val="0"/>
              </a:spcBef>
              <a:spcAft>
                <a:spcPts val="0"/>
              </a:spcAft>
              <a:buClr>
                <a:srgbClr val="333333"/>
              </a:buClr>
              <a:buSzPts val="1200"/>
              <a:buFont typeface="Roboto Condensed"/>
              <a:buChar char="●"/>
            </a:pPr>
            <a:r>
              <a:rPr b="1" lang="en" sz="1200">
                <a:solidFill>
                  <a:srgbClr val="333333"/>
                </a:solidFill>
                <a:latin typeface="Roboto Condensed"/>
                <a:ea typeface="Roboto Condensed"/>
                <a:cs typeface="Roboto Condensed"/>
                <a:sym typeface="Roboto Condensed"/>
              </a:rPr>
              <a:t>As a result of natural disasters, such as pandemics, floods, earthquakes, etc., the claims scenario may change overnight without any reference to prior occurrences or non occurrences of the same events. Calculating advance losses cannot take this into account.</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None/>
            </a:pPr>
            <a:r>
              <a:t/>
            </a:r>
            <a:endParaRPr b="1" sz="1200">
              <a:solidFill>
                <a:srgbClr val="333333"/>
              </a:solidFill>
              <a:latin typeface="Roboto Condensed"/>
              <a:ea typeface="Roboto Condensed"/>
              <a:cs typeface="Roboto Condensed"/>
              <a:sym typeface="Roboto Condensed"/>
            </a:endParaRPr>
          </a:p>
          <a:p>
            <a:pPr indent="0" lvl="0" marL="0" rtl="0" algn="l">
              <a:spcBef>
                <a:spcPts val="0"/>
              </a:spcBef>
              <a:spcAft>
                <a:spcPts val="0"/>
              </a:spcAft>
              <a:buClr>
                <a:schemeClr val="dk1"/>
              </a:buClr>
              <a:buSzPts val="1100"/>
              <a:buFont typeface="Arial"/>
              <a:buNone/>
            </a:pPr>
            <a:r>
              <a:t/>
            </a:r>
            <a:endParaRPr sz="1200">
              <a:solidFill>
                <a:srgbClr val="263248"/>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1200">
              <a:solidFill>
                <a:srgbClr val="263248"/>
              </a:solidFill>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10e39e3b25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10e39e3b25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Benefits: </a:t>
            </a:r>
            <a:endParaRPr/>
          </a:p>
          <a:p>
            <a:pPr indent="-298450" lvl="0" marL="457200" rtl="0" algn="l">
              <a:spcBef>
                <a:spcPts val="0"/>
              </a:spcBef>
              <a:spcAft>
                <a:spcPts val="0"/>
              </a:spcAft>
              <a:buSzPts val="1100"/>
              <a:buChar char="●"/>
            </a:pPr>
            <a:r>
              <a:rPr lang="en"/>
              <a:t>Suitable for new or volatile lines of business </a:t>
            </a:r>
            <a:endParaRPr/>
          </a:p>
          <a:p>
            <a:pPr indent="-298450" lvl="0" marL="457200" rtl="0" algn="l">
              <a:spcBef>
                <a:spcPts val="0"/>
              </a:spcBef>
              <a:spcAft>
                <a:spcPts val="0"/>
              </a:spcAft>
              <a:buSzPts val="1100"/>
              <a:buChar char="●"/>
            </a:pPr>
            <a:r>
              <a:rPr lang="en"/>
              <a:t>Compatibility between the loss development method and the expected loss ratio method</a:t>
            </a:r>
            <a:endParaRPr/>
          </a:p>
          <a:p>
            <a:pPr indent="-298450" lvl="0" marL="457200" rtl="0" algn="l">
              <a:spcBef>
                <a:spcPts val="0"/>
              </a:spcBef>
              <a:spcAft>
                <a:spcPts val="0"/>
              </a:spcAft>
              <a:buSzPts val="1100"/>
              <a:buChar char="●"/>
            </a:pPr>
            <a:r>
              <a:rPr lang="en"/>
              <a:t>Avoids overreaction to unexpected incurred losses to date </a:t>
            </a:r>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Can be used with no internal loss history</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Easily accessible and simple</a:t>
            </a:r>
            <a:endParaRPr/>
          </a:p>
          <a:p>
            <a:pPr indent="0" lvl="0" marL="0" rtl="0" algn="l">
              <a:spcBef>
                <a:spcPts val="0"/>
              </a:spcBef>
              <a:spcAft>
                <a:spcPts val="0"/>
              </a:spcAft>
              <a:buNone/>
            </a:pPr>
            <a:r>
              <a:rPr lang="en"/>
              <a:t>Disadvantages: </a:t>
            </a:r>
            <a:endParaRPr/>
          </a:p>
          <a:p>
            <a:pPr indent="-298450" lvl="0" marL="457200" rtl="0" algn="l">
              <a:spcBef>
                <a:spcPts val="0"/>
              </a:spcBef>
              <a:spcAft>
                <a:spcPts val="0"/>
              </a:spcAft>
              <a:buSzPts val="1100"/>
              <a:buChar char="●"/>
            </a:pPr>
            <a:r>
              <a:rPr lang="en"/>
              <a:t>Assumes that case development is unrelated to reported losses </a:t>
            </a:r>
            <a:endParaRPr/>
          </a:p>
          <a:p>
            <a:pPr indent="-298450" lvl="0" marL="457200" rtl="0" algn="l">
              <a:spcBef>
                <a:spcPts val="0"/>
              </a:spcBef>
              <a:spcAft>
                <a:spcPts val="0"/>
              </a:spcAft>
              <a:buSzPts val="1100"/>
              <a:buChar char="●"/>
            </a:pPr>
            <a:r>
              <a:rPr lang="en"/>
              <a:t>Less responsive to losses incurred to date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e39e3b25e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e39e3b25e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Disadvantages: There is a lack of industry benchmark data for accident year applications of this method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e39e3b25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0e39e3b25e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0d97cdab74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0d97cdab74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e39e3b25e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e39e3b25e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0e39e3b25e_3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0e39e3b25e_3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0e39e3b25e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0e39e3b25e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e39e3b25e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e39e3b25e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0e39e3b25e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0e39e3b25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0d91fd6209_3_1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10d91fd6209_3_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Workbook: TOC, triangles, reserving calculations, summary table</a:t>
            </a:r>
            <a:endParaRPr/>
          </a:p>
          <a:p>
            <a:pPr indent="-298450" lvl="0" marL="457200" rtl="0" algn="l">
              <a:spcBef>
                <a:spcPts val="0"/>
              </a:spcBef>
              <a:spcAft>
                <a:spcPts val="0"/>
              </a:spcAft>
              <a:buSzPts val="1100"/>
              <a:buChar char="-"/>
            </a:pPr>
            <a:r>
              <a:rPr lang="en"/>
              <a:t>Difference bw reserving methods</a:t>
            </a:r>
            <a:endParaRPr/>
          </a:p>
          <a:p>
            <a:pPr indent="-298450" lvl="0" marL="457200" rtl="0" algn="l">
              <a:spcBef>
                <a:spcPts val="0"/>
              </a:spcBef>
              <a:spcAft>
                <a:spcPts val="0"/>
              </a:spcAft>
              <a:buSzPts val="1100"/>
              <a:buChar char="-"/>
            </a:pPr>
            <a:r>
              <a:rPr lang="en"/>
              <a:t>Analysis for each LOB and ultimate loss selections</a:t>
            </a:r>
            <a:endParaRPr/>
          </a:p>
          <a:p>
            <a:pPr indent="-298450" lvl="0" marL="457200" rtl="0" algn="l">
              <a:spcBef>
                <a:spcPts val="0"/>
              </a:spcBef>
              <a:spcAft>
                <a:spcPts val="0"/>
              </a:spcAft>
              <a:buSzPts val="1100"/>
              <a:buChar char="-"/>
            </a:pPr>
            <a:r>
              <a:rPr lang="en"/>
              <a:t>Recommendation for which LOB should be standardized and why</a:t>
            </a:r>
            <a:endParaRPr/>
          </a:p>
          <a:p>
            <a:pPr indent="-298450" lvl="0" marL="457200" rtl="0" algn="l">
              <a:spcBef>
                <a:spcPts val="0"/>
              </a:spcBef>
              <a:spcAft>
                <a:spcPts val="0"/>
              </a:spcAft>
              <a:buSzPts val="1100"/>
              <a:buChar char="-"/>
            </a:pPr>
            <a:r>
              <a:rPr lang="en"/>
              <a:t>Cat reserving and challenges</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eriod"/>
            </a:pPr>
            <a:r>
              <a:rPr lang="en"/>
              <a:t>Review the workbook we created using the claim data provided</a:t>
            </a:r>
            <a:endParaRPr/>
          </a:p>
          <a:p>
            <a:pPr indent="-298450" lvl="0" marL="457200" rtl="0" algn="l">
              <a:spcBef>
                <a:spcPts val="0"/>
              </a:spcBef>
              <a:spcAft>
                <a:spcPts val="0"/>
              </a:spcAft>
              <a:buSzPts val="1100"/>
              <a:buAutoNum type="arabicPeriod"/>
            </a:pPr>
            <a:r>
              <a:rPr lang="en"/>
              <a:t>Discuss the five reserving methods we used and their pros and cons</a:t>
            </a:r>
            <a:endParaRPr/>
          </a:p>
          <a:p>
            <a:pPr indent="-298450" lvl="0" marL="457200" rtl="0" algn="l">
              <a:spcBef>
                <a:spcPts val="0"/>
              </a:spcBef>
              <a:spcAft>
                <a:spcPts val="0"/>
              </a:spcAft>
              <a:buSzPts val="1100"/>
              <a:buAutoNum type="arabicPeriod"/>
            </a:pPr>
            <a:r>
              <a:rPr lang="en"/>
              <a:t>From there, we’ll move on to data analysis for each line of business and their estimations for ultimate loss based on the reserving methods we reviewed</a:t>
            </a:r>
            <a:endParaRPr/>
          </a:p>
          <a:p>
            <a:pPr indent="-298450" lvl="0" marL="457200" rtl="0" algn="l">
              <a:spcBef>
                <a:spcPts val="0"/>
              </a:spcBef>
              <a:spcAft>
                <a:spcPts val="0"/>
              </a:spcAft>
              <a:buSzPts val="1100"/>
              <a:buAutoNum type="arabicPeriod"/>
            </a:pPr>
            <a:r>
              <a:rPr lang="en"/>
              <a:t>And finally, we’ll cover catastrophe  reserving and the challenges that come with it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10e39e3b25e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10e39e3b25e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 “Casualty Actuarial Society.” 2012 Casualty Loss Reserve Seminar: Index of Handouts, 6 Sept. 2012, https://cas.confex.com/cas/2012clrs/webprogram/uploadlistall.html.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Condensed Light"/>
                <a:ea typeface="Roboto Condensed Light"/>
                <a:cs typeface="Roboto Condensed Light"/>
                <a:sym typeface="Roboto Condensed Light"/>
              </a:rPr>
              <a:t>1. </a:t>
            </a:r>
            <a:r>
              <a:rPr b="1" lang="en" sz="1500">
                <a:solidFill>
                  <a:schemeClr val="dk1"/>
                </a:solidFill>
                <a:latin typeface="Roboto Condensed"/>
                <a:ea typeface="Roboto Condensed"/>
                <a:cs typeface="Roboto Condensed"/>
                <a:sym typeface="Roboto Condensed"/>
              </a:rPr>
              <a:t>Location and access</a:t>
            </a:r>
            <a:r>
              <a:rPr lang="en" sz="1500">
                <a:solidFill>
                  <a:schemeClr val="dk1"/>
                </a:solidFill>
                <a:latin typeface="Roboto Condensed Light"/>
                <a:ea typeface="Roboto Condensed Light"/>
                <a:cs typeface="Roboto Condensed Light"/>
                <a:sym typeface="Roboto Condensed Light"/>
              </a:rPr>
              <a:t> – based on the location and the scale of a catastrophe, the speed at which information can be gathered and communicated can be severely limited;</a:t>
            </a:r>
            <a:endParaRPr sz="15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Condensed Light"/>
                <a:ea typeface="Roboto Condensed Light"/>
                <a:cs typeface="Roboto Condensed Light"/>
                <a:sym typeface="Roboto Condensed Light"/>
              </a:rPr>
              <a:t>2. </a:t>
            </a:r>
            <a:r>
              <a:rPr b="1" lang="en" sz="1500">
                <a:solidFill>
                  <a:schemeClr val="dk1"/>
                </a:solidFill>
                <a:latin typeface="Roboto Condensed"/>
                <a:ea typeface="Roboto Condensed"/>
                <a:cs typeface="Roboto Condensed"/>
                <a:sym typeface="Roboto Condensed"/>
              </a:rPr>
              <a:t>Length of the event</a:t>
            </a:r>
            <a:r>
              <a:rPr lang="en" sz="1500">
                <a:solidFill>
                  <a:schemeClr val="dk1"/>
                </a:solidFill>
                <a:latin typeface="Roboto Condensed Light"/>
                <a:ea typeface="Roboto Condensed Light"/>
                <a:cs typeface="Roboto Condensed Light"/>
                <a:sym typeface="Roboto Condensed Light"/>
              </a:rPr>
              <a:t> – can lead to a great deal of uncertainty, particularly for estimating business interruption claims;</a:t>
            </a:r>
            <a:endParaRPr sz="15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Condensed Light"/>
                <a:ea typeface="Roboto Condensed Light"/>
                <a:cs typeface="Roboto Condensed Light"/>
                <a:sym typeface="Roboto Condensed Light"/>
              </a:rPr>
              <a:t>3. </a:t>
            </a:r>
            <a:r>
              <a:rPr b="1" lang="en" sz="1500">
                <a:solidFill>
                  <a:schemeClr val="dk1"/>
                </a:solidFill>
                <a:latin typeface="Roboto Condensed"/>
                <a:ea typeface="Roboto Condensed"/>
                <a:cs typeface="Roboto Condensed"/>
                <a:sym typeface="Roboto Condensed"/>
              </a:rPr>
              <a:t>Legality</a:t>
            </a:r>
            <a:r>
              <a:rPr lang="en" sz="1500">
                <a:solidFill>
                  <a:schemeClr val="dk1"/>
                </a:solidFill>
                <a:latin typeface="Roboto Condensed Light"/>
                <a:ea typeface="Roboto Condensed Light"/>
                <a:cs typeface="Roboto Condensed Light"/>
                <a:sym typeface="Roboto Condensed Light"/>
              </a:rPr>
              <a:t> – If a claim settlement is disputed, where a trial takes place can vary. Based on the legal environment of the country that the claim is tried in, outcomes may be unexpected;</a:t>
            </a:r>
            <a:endParaRPr sz="1500">
              <a:solidFill>
                <a:schemeClr val="dk1"/>
              </a:solidFill>
              <a:latin typeface="Roboto Condensed Light"/>
              <a:ea typeface="Roboto Condensed Light"/>
              <a:cs typeface="Roboto Condensed Light"/>
              <a:sym typeface="Roboto Condensed Light"/>
            </a:endParaRPr>
          </a:p>
          <a:p>
            <a:pPr indent="0" lvl="0" marL="0" rtl="0" algn="l">
              <a:spcBef>
                <a:spcPts val="0"/>
              </a:spcBef>
              <a:spcAft>
                <a:spcPts val="0"/>
              </a:spcAft>
              <a:buClr>
                <a:schemeClr val="dk1"/>
              </a:buClr>
              <a:buSzPts val="1100"/>
              <a:buFont typeface="Arial"/>
              <a:buNone/>
            </a:pPr>
            <a:r>
              <a:rPr lang="en" sz="1500">
                <a:solidFill>
                  <a:schemeClr val="dk1"/>
                </a:solidFill>
                <a:latin typeface="Roboto Condensed Light"/>
                <a:ea typeface="Roboto Condensed Light"/>
                <a:cs typeface="Roboto Condensed Light"/>
                <a:sym typeface="Roboto Condensed Light"/>
              </a:rPr>
              <a:t>4. </a:t>
            </a:r>
            <a:r>
              <a:rPr b="1" lang="en" sz="1500">
                <a:solidFill>
                  <a:schemeClr val="dk1"/>
                </a:solidFill>
                <a:latin typeface="Roboto Condensed"/>
                <a:ea typeface="Roboto Condensed"/>
                <a:cs typeface="Roboto Condensed"/>
                <a:sym typeface="Roboto Condensed"/>
              </a:rPr>
              <a:t>Currency</a:t>
            </a:r>
            <a:r>
              <a:rPr lang="en" sz="1500">
                <a:solidFill>
                  <a:schemeClr val="dk1"/>
                </a:solidFill>
                <a:latin typeface="Roboto Condensed Light"/>
                <a:ea typeface="Roboto Condensed Light"/>
                <a:cs typeface="Roboto Condensed Light"/>
                <a:sym typeface="Roboto Condensed Light"/>
              </a:rPr>
              <a:t> – If there is a considerable gap between the accident date and the date at which the loss is paid/settled, changes in F/X rates can have a significant impact on the amount of loss in corporate currency.</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0d97cdab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10d97cdab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e39e3b25e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e39e3b25e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0d97cdab7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0d97cdab7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0e39e3b25e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0e39e3b25e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0e39e3b25e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0e39e3b25e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0e39e3b25e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0e39e3b25e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0e39e3b25e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0e39e3b25e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0e39e3b25e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0e39e3b25e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10e39e3b25e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10e39e3b25e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10e39e3b25e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10e39e3b25e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0e39e3b25e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0e39e3b25e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10e39e3b25e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10e39e3b25e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10e39e3b25e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10e39e3b25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10e39e3b25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10e39e3b25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all of our loss triangles, we first created an incremental loss triangle in order to construct a cumulative loss triangle. As seen in figure 1 showing annual </a:t>
            </a:r>
            <a:r>
              <a:rPr lang="en"/>
              <a:t>cumulative</a:t>
            </a:r>
            <a:r>
              <a:rPr lang="en"/>
              <a:t> paid losses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also separated all triangles by their respective line of business by calculating their reserves separately rather than aggregating them from the start because combining all three lines of business would probably not provide the adequate reserves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reported loss </a:t>
            </a:r>
            <a:r>
              <a:rPr lang="en"/>
              <a:t>triangles as seen in figure 2</a:t>
            </a:r>
            <a:r>
              <a:rPr lang="en"/>
              <a:t>, we used the initial reserve because at the time of the </a:t>
            </a:r>
            <a:r>
              <a:rPr lang="en"/>
              <a:t>initial</a:t>
            </a:r>
            <a:r>
              <a:rPr lang="en"/>
              <a:t> reserve, there are no paid </a:t>
            </a:r>
            <a:r>
              <a:rPr lang="en"/>
              <a:t>claims</a:t>
            </a:r>
            <a:r>
              <a:rPr lang="en"/>
              <a:t>, so the reported loss would just equal the case reserves</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0e39e3b25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10e39e3b25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10e39e3b25e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0e39e3b25e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0e39e3b2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0e39e3b2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Next we’ll move on to reserving methods and their characteristics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0d91fd6209_3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0d91fd6209_3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 </a:t>
            </a:r>
            <a:r>
              <a:rPr lang="en" u="sng">
                <a:solidFill>
                  <a:schemeClr val="hlink"/>
                </a:solidFill>
                <a:hlinkClick r:id="rId2"/>
              </a:rPr>
              <a:t>https://www.youtube.com/watch?v=KANe-_28j0E&amp;t=299s</a:t>
            </a:r>
            <a:endParaRPr/>
          </a:p>
          <a:p>
            <a:pPr indent="0" lvl="0" marL="0" rtl="0" algn="l">
              <a:spcBef>
                <a:spcPts val="0"/>
              </a:spcBef>
              <a:spcAft>
                <a:spcPts val="0"/>
              </a:spcAft>
              <a:buNone/>
            </a:pPr>
            <a:r>
              <a:t/>
            </a:r>
            <a:endParaRPr/>
          </a:p>
          <a:p>
            <a:pPr indent="0" lvl="0" marL="0" rtl="0" algn="l">
              <a:spcBef>
                <a:spcPts val="600"/>
              </a:spcBef>
              <a:spcAft>
                <a:spcPts val="0"/>
              </a:spcAft>
              <a:buClr>
                <a:schemeClr val="dk1"/>
              </a:buClr>
              <a:buSzPts val="1100"/>
              <a:buFont typeface="Arial"/>
              <a:buNone/>
            </a:pPr>
            <a:r>
              <a:rPr lang="en" sz="1800">
                <a:solidFill>
                  <a:srgbClr val="263248"/>
                </a:solidFill>
                <a:highlight>
                  <a:schemeClr val="lt1"/>
                </a:highlight>
                <a:latin typeface="Roboto Condensed Light"/>
                <a:ea typeface="Roboto Condensed Light"/>
                <a:cs typeface="Roboto Condensed Light"/>
                <a:sym typeface="Roboto Condensed Light"/>
              </a:rPr>
              <a:t>Payment patterns and link ratios from the Paid chain-ladder cannot predict the liability for large claims, which have a significant impact on the outcome of an account year.</a:t>
            </a:r>
            <a:endParaRPr sz="1800">
              <a:solidFill>
                <a:srgbClr val="263248"/>
              </a:solidFill>
              <a:latin typeface="Roboto Condensed Light"/>
              <a:ea typeface="Roboto Condensed Light"/>
              <a:cs typeface="Roboto Condensed Light"/>
              <a:sym typeface="Roboto Condensed Light"/>
            </a:endParaRPr>
          </a:p>
          <a:p>
            <a:pPr indent="0" lvl="0" marL="0" rtl="0" algn="l">
              <a:spcBef>
                <a:spcPts val="10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10d97cda8b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10d97cda8ba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4" name="Google Shape;14;p2"/>
          <p:cNvGrpSpPr/>
          <p:nvPr/>
        </p:nvGrpSpPr>
        <p:grpSpPr>
          <a:xfrm flipH="1" rot="10800000">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4710175"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2" name="Google Shape;22;p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2">
  <p:cSld name="TITLE_2">
    <p:spTree>
      <p:nvGrpSpPr>
        <p:cNvPr id="180" name="Shape 180"/>
        <p:cNvGrpSpPr/>
        <p:nvPr/>
      </p:nvGrpSpPr>
      <p:grpSpPr>
        <a:xfrm>
          <a:off x="0" y="0"/>
          <a:ext cx="0" cy="0"/>
          <a:chOff x="0" y="0"/>
          <a:chExt cx="0" cy="0"/>
        </a:xfrm>
      </p:grpSpPr>
      <p:sp>
        <p:nvSpPr>
          <p:cNvPr id="181" name="Google Shape;181;p11"/>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2" name="Google Shape;182;p11"/>
          <p:cNvSpPr txBox="1"/>
          <p:nvPr>
            <p:ph idx="1" type="subTitle"/>
          </p:nvPr>
        </p:nvSpPr>
        <p:spPr>
          <a:xfrm>
            <a:off x="311700" y="2834125"/>
            <a:ext cx="8520600" cy="792600"/>
          </a:xfrm>
          <a:prstGeom prst="rect">
            <a:avLst/>
          </a:prstGeom>
        </p:spPr>
        <p:txBody>
          <a:bodyPr anchorCtr="0" anchor="ctr" bIns="91425" lIns="91425" spcFirstLastPara="1" rIns="91425" wrap="square" tIns="91425">
            <a:noAutofit/>
          </a:bodyPr>
          <a:lstStyle>
            <a:lvl1pPr lvl="0" rtl="0" algn="ctr">
              <a:lnSpc>
                <a:spcPct val="100000"/>
              </a:lnSpc>
              <a:spcBef>
                <a:spcPts val="600"/>
              </a:spcBef>
              <a:spcAft>
                <a:spcPts val="0"/>
              </a:spcAft>
              <a:buSzPts val="2800"/>
              <a:buNone/>
              <a:defRPr sz="2800"/>
            </a:lvl1pPr>
            <a:lvl2pPr lvl="1" rtl="0" algn="ctr">
              <a:lnSpc>
                <a:spcPct val="100000"/>
              </a:lnSpc>
              <a:spcBef>
                <a:spcPts val="480"/>
              </a:spcBef>
              <a:spcAft>
                <a:spcPts val="0"/>
              </a:spcAft>
              <a:buSzPts val="2800"/>
              <a:buNone/>
              <a:defRPr sz="2800"/>
            </a:lvl2pPr>
            <a:lvl3pPr lvl="2" rtl="0" algn="ctr">
              <a:lnSpc>
                <a:spcPct val="100000"/>
              </a:lnSpc>
              <a:spcBef>
                <a:spcPts val="480"/>
              </a:spcBef>
              <a:spcAft>
                <a:spcPts val="0"/>
              </a:spcAft>
              <a:buSzPts val="2800"/>
              <a:buNone/>
              <a:defRPr sz="2800"/>
            </a:lvl3pPr>
            <a:lvl4pPr lvl="3" rtl="0" algn="ctr">
              <a:lnSpc>
                <a:spcPct val="100000"/>
              </a:lnSpc>
              <a:spcBef>
                <a:spcPts val="360"/>
              </a:spcBef>
              <a:spcAft>
                <a:spcPts val="0"/>
              </a:spcAft>
              <a:buSzPts val="2800"/>
              <a:buNone/>
              <a:defRPr sz="2800"/>
            </a:lvl4pPr>
            <a:lvl5pPr lvl="4" rtl="0" algn="ctr">
              <a:lnSpc>
                <a:spcPct val="100000"/>
              </a:lnSpc>
              <a:spcBef>
                <a:spcPts val="360"/>
              </a:spcBef>
              <a:spcAft>
                <a:spcPts val="0"/>
              </a:spcAft>
              <a:buSzPts val="2800"/>
              <a:buNone/>
              <a:defRPr sz="2800"/>
            </a:lvl5pPr>
            <a:lvl6pPr lvl="5" rtl="0" algn="ctr">
              <a:lnSpc>
                <a:spcPct val="100000"/>
              </a:lnSpc>
              <a:spcBef>
                <a:spcPts val="360"/>
              </a:spcBef>
              <a:spcAft>
                <a:spcPts val="0"/>
              </a:spcAft>
              <a:buSzPts val="2800"/>
              <a:buNone/>
              <a:defRPr sz="2800"/>
            </a:lvl6pPr>
            <a:lvl7pPr lvl="6" rtl="0" algn="ctr">
              <a:lnSpc>
                <a:spcPct val="100000"/>
              </a:lnSpc>
              <a:spcBef>
                <a:spcPts val="360"/>
              </a:spcBef>
              <a:spcAft>
                <a:spcPts val="0"/>
              </a:spcAft>
              <a:buSzPts val="2800"/>
              <a:buNone/>
              <a:defRPr sz="2800"/>
            </a:lvl7pPr>
            <a:lvl8pPr lvl="7" rtl="0" algn="ctr">
              <a:lnSpc>
                <a:spcPct val="100000"/>
              </a:lnSpc>
              <a:spcBef>
                <a:spcPts val="360"/>
              </a:spcBef>
              <a:spcAft>
                <a:spcPts val="0"/>
              </a:spcAft>
              <a:buSzPts val="2800"/>
              <a:buNone/>
              <a:defRPr sz="2800"/>
            </a:lvl8pPr>
            <a:lvl9pPr lvl="8" rtl="0" algn="ctr">
              <a:lnSpc>
                <a:spcPct val="100000"/>
              </a:lnSpc>
              <a:spcBef>
                <a:spcPts val="360"/>
              </a:spcBef>
              <a:spcAft>
                <a:spcPts val="0"/>
              </a:spcAft>
              <a:buSzPts val="2800"/>
              <a:buNone/>
              <a:defRPr sz="2800"/>
            </a:lvl9pPr>
          </a:lstStyle>
          <a:p/>
        </p:txBody>
      </p:sp>
      <p:sp>
        <p:nvSpPr>
          <p:cNvPr id="183" name="Google Shape;183;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23" name="Shape 23"/>
        <p:cNvGrpSpPr/>
        <p:nvPr/>
      </p:nvGrpSpPr>
      <p:grpSpPr>
        <a:xfrm>
          <a:off x="0" y="0"/>
          <a:ext cx="0" cy="0"/>
          <a:chOff x="0" y="0"/>
          <a:chExt cx="0" cy="0"/>
        </a:xfrm>
      </p:grpSpPr>
      <p:sp>
        <p:nvSpPr>
          <p:cNvPr id="24" name="Google Shape;24;p3"/>
          <p:cNvSpPr/>
          <p:nvPr/>
        </p:nvSpPr>
        <p:spPr>
          <a:xfrm>
            <a:off x="5697214" y="2635519"/>
            <a:ext cx="889200" cy="296400"/>
          </a:xfrm>
          <a:prstGeom prst="triangle">
            <a:avLst>
              <a:gd fmla="val 32425" name="adj"/>
            </a:avLst>
          </a:prstGeom>
          <a:solidFill>
            <a:srgbClr val="26324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25" name="Google Shape;25;p3"/>
          <p:cNvGrpSpPr/>
          <p:nvPr/>
        </p:nvGrpSpPr>
        <p:grpSpPr>
          <a:xfrm>
            <a:off x="0" y="-7088"/>
            <a:ext cx="8661398" cy="5150588"/>
            <a:chOff x="0" y="-7088"/>
            <a:chExt cx="8661398" cy="5150588"/>
          </a:xfrm>
        </p:grpSpPr>
        <p:sp>
          <p:nvSpPr>
            <p:cNvPr id="26" name="Google Shape;26;p3"/>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28" name="Google Shape;28;p3"/>
          <p:cNvGrpSpPr/>
          <p:nvPr/>
        </p:nvGrpSpPr>
        <p:grpSpPr>
          <a:xfrm flipH="1" rot="10800000">
            <a:off x="-2" y="2924826"/>
            <a:ext cx="6589087" cy="2027268"/>
            <a:chOff x="-9894852" y="-4493254"/>
            <a:chExt cx="21200407" cy="6522740"/>
          </a:xfrm>
        </p:grpSpPr>
        <p:sp>
          <p:nvSpPr>
            <p:cNvPr id="29" name="Google Shape;29;p3"/>
            <p:cNvSpPr/>
            <p:nvPr/>
          </p:nvSpPr>
          <p:spPr>
            <a:xfrm>
              <a:off x="-9894852" y="-4493114"/>
              <a:ext cx="146853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30" name="Google Shape;30;p3"/>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31" name="Google Shape;31;p3"/>
          <p:cNvGrpSpPr/>
          <p:nvPr/>
        </p:nvGrpSpPr>
        <p:grpSpPr>
          <a:xfrm>
            <a:off x="6946842" y="4472723"/>
            <a:ext cx="2202830" cy="670795"/>
            <a:chOff x="5575242" y="4472723"/>
            <a:chExt cx="2202830" cy="670795"/>
          </a:xfrm>
        </p:grpSpPr>
        <p:sp>
          <p:nvSpPr>
            <p:cNvPr id="32" name="Google Shape;32;p3"/>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3"/>
            <p:cNvGrpSpPr/>
            <p:nvPr/>
          </p:nvGrpSpPr>
          <p:grpSpPr>
            <a:xfrm flipH="1">
              <a:off x="5734850" y="4472723"/>
              <a:ext cx="2040837" cy="670795"/>
              <a:chOff x="1297954" y="330075"/>
              <a:chExt cx="5169293" cy="1699506"/>
            </a:xfrm>
          </p:grpSpPr>
          <p:sp>
            <p:nvSpPr>
              <p:cNvPr id="34" name="Google Shape;34;p3"/>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6" name="Google Shape;36;p3"/>
            <p:cNvGrpSpPr/>
            <p:nvPr/>
          </p:nvGrpSpPr>
          <p:grpSpPr>
            <a:xfrm flipH="1">
              <a:off x="5578209" y="4646738"/>
              <a:ext cx="2199863" cy="304563"/>
              <a:chOff x="-5827153" y="330075"/>
              <a:chExt cx="12276019" cy="1699569"/>
            </a:xfrm>
          </p:grpSpPr>
          <p:sp>
            <p:nvSpPr>
              <p:cNvPr id="37" name="Google Shape;37;p3"/>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39" name="Google Shape;39;p3"/>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40" name="Google Shape;40;p3"/>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5"/>
              </a:buClr>
              <a:buSzPts val="2000"/>
              <a:buNone/>
              <a:defRPr sz="2000">
                <a:solidFill>
                  <a:schemeClr val="accent5"/>
                </a:solidFill>
              </a:defRPr>
            </a:lvl1pPr>
            <a:lvl2pPr lvl="1" rtl="0">
              <a:spcBef>
                <a:spcPts val="1000"/>
              </a:spcBef>
              <a:spcAft>
                <a:spcPts val="0"/>
              </a:spcAft>
              <a:buClr>
                <a:schemeClr val="accent5"/>
              </a:buClr>
              <a:buSzPts val="2000"/>
              <a:buNone/>
              <a:defRPr sz="2000">
                <a:solidFill>
                  <a:schemeClr val="accent5"/>
                </a:solidFill>
              </a:defRPr>
            </a:lvl2pPr>
            <a:lvl3pPr lvl="2" rtl="0">
              <a:spcBef>
                <a:spcPts val="1000"/>
              </a:spcBef>
              <a:spcAft>
                <a:spcPts val="0"/>
              </a:spcAft>
              <a:buClr>
                <a:schemeClr val="accent5"/>
              </a:buClr>
              <a:buSzPts val="2000"/>
              <a:buNone/>
              <a:defRPr sz="2000">
                <a:solidFill>
                  <a:schemeClr val="accent5"/>
                </a:solidFill>
              </a:defRPr>
            </a:lvl3pPr>
            <a:lvl4pPr lvl="3" rtl="0">
              <a:spcBef>
                <a:spcPts val="1000"/>
              </a:spcBef>
              <a:spcAft>
                <a:spcPts val="0"/>
              </a:spcAft>
              <a:buClr>
                <a:schemeClr val="accent5"/>
              </a:buClr>
              <a:buSzPts val="2000"/>
              <a:buNone/>
              <a:defRPr sz="2000">
                <a:solidFill>
                  <a:schemeClr val="accent5"/>
                </a:solidFill>
              </a:defRPr>
            </a:lvl4pPr>
            <a:lvl5pPr lvl="4" rtl="0">
              <a:spcBef>
                <a:spcPts val="1000"/>
              </a:spcBef>
              <a:spcAft>
                <a:spcPts val="0"/>
              </a:spcAft>
              <a:buClr>
                <a:schemeClr val="accent5"/>
              </a:buClr>
              <a:buSzPts val="2000"/>
              <a:buNone/>
              <a:defRPr sz="2000">
                <a:solidFill>
                  <a:schemeClr val="accent5"/>
                </a:solidFill>
              </a:defRPr>
            </a:lvl5pPr>
            <a:lvl6pPr lvl="5" rtl="0">
              <a:spcBef>
                <a:spcPts val="1000"/>
              </a:spcBef>
              <a:spcAft>
                <a:spcPts val="0"/>
              </a:spcAft>
              <a:buClr>
                <a:schemeClr val="accent5"/>
              </a:buClr>
              <a:buSzPts val="2000"/>
              <a:buNone/>
              <a:defRPr sz="2000">
                <a:solidFill>
                  <a:schemeClr val="accent5"/>
                </a:solidFill>
              </a:defRPr>
            </a:lvl6pPr>
            <a:lvl7pPr lvl="6" rtl="0">
              <a:spcBef>
                <a:spcPts val="1000"/>
              </a:spcBef>
              <a:spcAft>
                <a:spcPts val="0"/>
              </a:spcAft>
              <a:buClr>
                <a:schemeClr val="accent5"/>
              </a:buClr>
              <a:buSzPts val="2000"/>
              <a:buNone/>
              <a:defRPr sz="2000">
                <a:solidFill>
                  <a:schemeClr val="accent5"/>
                </a:solidFill>
              </a:defRPr>
            </a:lvl7pPr>
            <a:lvl8pPr lvl="7" rtl="0">
              <a:spcBef>
                <a:spcPts val="1000"/>
              </a:spcBef>
              <a:spcAft>
                <a:spcPts val="0"/>
              </a:spcAft>
              <a:buClr>
                <a:schemeClr val="accent5"/>
              </a:buClr>
              <a:buSzPts val="2000"/>
              <a:buNone/>
              <a:defRPr sz="2000">
                <a:solidFill>
                  <a:schemeClr val="accent5"/>
                </a:solidFill>
              </a:defRPr>
            </a:lvl8pPr>
            <a:lvl9pPr lvl="8" rtl="0">
              <a:spcBef>
                <a:spcPts val="1000"/>
              </a:spcBef>
              <a:spcAft>
                <a:spcPts val="1000"/>
              </a:spcAft>
              <a:buClr>
                <a:schemeClr val="accent5"/>
              </a:buClr>
              <a:buSzPts val="2000"/>
              <a:buNone/>
              <a:defRPr sz="2000">
                <a:solidFill>
                  <a:schemeClr val="accent5"/>
                </a:solidFill>
              </a:defRPr>
            </a:lvl9pPr>
          </a:lstStyle>
          <a:p/>
        </p:txBody>
      </p:sp>
      <p:sp>
        <p:nvSpPr>
          <p:cNvPr id="41" name="Google Shape;41;p3"/>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42" name="Shape 42"/>
        <p:cNvGrpSpPr/>
        <p:nvPr/>
      </p:nvGrpSpPr>
      <p:grpSpPr>
        <a:xfrm>
          <a:off x="0" y="0"/>
          <a:ext cx="0" cy="0"/>
          <a:chOff x="0" y="0"/>
          <a:chExt cx="0" cy="0"/>
        </a:xfrm>
      </p:grpSpPr>
      <p:grpSp>
        <p:nvGrpSpPr>
          <p:cNvPr id="43" name="Google Shape;43;p4"/>
          <p:cNvGrpSpPr/>
          <p:nvPr/>
        </p:nvGrpSpPr>
        <p:grpSpPr>
          <a:xfrm>
            <a:off x="6946842" y="4472723"/>
            <a:ext cx="2202830" cy="670795"/>
            <a:chOff x="5575242" y="4472723"/>
            <a:chExt cx="2202830" cy="670795"/>
          </a:xfrm>
        </p:grpSpPr>
        <p:sp>
          <p:nvSpPr>
            <p:cNvPr id="44" name="Google Shape;44;p4"/>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4"/>
            <p:cNvGrpSpPr/>
            <p:nvPr/>
          </p:nvGrpSpPr>
          <p:grpSpPr>
            <a:xfrm flipH="1">
              <a:off x="5734850" y="4472723"/>
              <a:ext cx="2040837" cy="670795"/>
              <a:chOff x="1297954" y="330075"/>
              <a:chExt cx="5169293" cy="1699506"/>
            </a:xfrm>
          </p:grpSpPr>
          <p:sp>
            <p:nvSpPr>
              <p:cNvPr id="46" name="Google Shape;46;p4"/>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8" name="Google Shape;48;p4"/>
            <p:cNvGrpSpPr/>
            <p:nvPr/>
          </p:nvGrpSpPr>
          <p:grpSpPr>
            <a:xfrm flipH="1">
              <a:off x="5578209" y="4646738"/>
              <a:ext cx="2199863" cy="304563"/>
              <a:chOff x="-5827153" y="330075"/>
              <a:chExt cx="12276019" cy="1699569"/>
            </a:xfrm>
          </p:grpSpPr>
          <p:sp>
            <p:nvSpPr>
              <p:cNvPr id="49" name="Google Shape;49;p4"/>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4"/>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51" name="Google Shape;51;p4"/>
          <p:cNvSpPr/>
          <p:nvPr/>
        </p:nvSpPr>
        <p:spPr>
          <a:xfrm>
            <a:off x="7544483" y="657775"/>
            <a:ext cx="1299300" cy="4329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52" name="Google Shape;52;p4"/>
          <p:cNvGrpSpPr/>
          <p:nvPr/>
        </p:nvGrpSpPr>
        <p:grpSpPr>
          <a:xfrm>
            <a:off x="0" y="-7088"/>
            <a:ext cx="8661398" cy="5150588"/>
            <a:chOff x="0" y="-7088"/>
            <a:chExt cx="8661398" cy="5150588"/>
          </a:xfrm>
        </p:grpSpPr>
        <p:sp>
          <p:nvSpPr>
            <p:cNvPr id="53" name="Google Shape;53;p4"/>
            <p:cNvSpPr/>
            <p:nvPr/>
          </p:nvSpPr>
          <p:spPr>
            <a:xfrm>
              <a:off x="0" y="0"/>
              <a:ext cx="3525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4"/>
            <p:cNvSpPr/>
            <p:nvPr/>
          </p:nvSpPr>
          <p:spPr>
            <a:xfrm flipH="1" rot="10800000">
              <a:off x="3517898" y="-7088"/>
              <a:ext cx="5143500" cy="5143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55" name="Google Shape;55;p4"/>
          <p:cNvGrpSpPr/>
          <p:nvPr/>
        </p:nvGrpSpPr>
        <p:grpSpPr>
          <a:xfrm flipH="1" rot="10800000">
            <a:off x="1" y="1090763"/>
            <a:ext cx="8847502" cy="2961975"/>
            <a:chOff x="-8178042" y="-4493254"/>
            <a:chExt cx="19483598" cy="6522736"/>
          </a:xfrm>
        </p:grpSpPr>
        <p:sp>
          <p:nvSpPr>
            <p:cNvPr id="56" name="Google Shape;56;p4"/>
            <p:cNvSpPr/>
            <p:nvPr/>
          </p:nvSpPr>
          <p:spPr>
            <a:xfrm>
              <a:off x="-8178042" y="-4493118"/>
              <a:ext cx="12968400" cy="65226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57" name="Google Shape;57;p4"/>
            <p:cNvSpPr/>
            <p:nvPr/>
          </p:nvSpPr>
          <p:spPr>
            <a:xfrm>
              <a:off x="4782955" y="-4493254"/>
              <a:ext cx="6522600" cy="65226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sp>
        <p:nvSpPr>
          <p:cNvPr id="58" name="Google Shape;58;p4"/>
          <p:cNvSpPr txBox="1"/>
          <p:nvPr>
            <p:ph idx="1" type="body"/>
          </p:nvPr>
        </p:nvSpPr>
        <p:spPr>
          <a:xfrm>
            <a:off x="829775" y="1202000"/>
            <a:ext cx="5090700" cy="2745000"/>
          </a:xfrm>
          <a:prstGeom prst="rect">
            <a:avLst/>
          </a:prstGeom>
        </p:spPr>
        <p:txBody>
          <a:bodyPr anchorCtr="0" anchor="t" bIns="91425" lIns="91425" spcFirstLastPara="1" rIns="91425" wrap="square" tIns="91425">
            <a:noAutofit/>
          </a:bodyPr>
          <a:lstStyle>
            <a:lvl1pPr indent="-419100" lvl="0" marL="457200" rtl="0">
              <a:spcBef>
                <a:spcPts val="600"/>
              </a:spcBef>
              <a:spcAft>
                <a:spcPts val="0"/>
              </a:spcAft>
              <a:buClr>
                <a:srgbClr val="FFFFFF"/>
              </a:buClr>
              <a:buSzPts val="3000"/>
              <a:buChar char="▰"/>
              <a:defRPr i="1" sz="3000">
                <a:solidFill>
                  <a:srgbClr val="FFFFFF"/>
                </a:solidFill>
              </a:defRPr>
            </a:lvl1pPr>
            <a:lvl2pPr indent="-419100" lvl="1" marL="914400" rtl="0">
              <a:spcBef>
                <a:spcPts val="480"/>
              </a:spcBef>
              <a:spcAft>
                <a:spcPts val="0"/>
              </a:spcAft>
              <a:buClr>
                <a:srgbClr val="FFFFFF"/>
              </a:buClr>
              <a:buSzPts val="3000"/>
              <a:buChar char="▻"/>
              <a:defRPr i="1" sz="3000">
                <a:solidFill>
                  <a:srgbClr val="FFFFFF"/>
                </a:solidFill>
              </a:defRPr>
            </a:lvl2pPr>
            <a:lvl3pPr indent="-419100" lvl="2" marL="1371600" rtl="0">
              <a:spcBef>
                <a:spcPts val="480"/>
              </a:spcBef>
              <a:spcAft>
                <a:spcPts val="0"/>
              </a:spcAft>
              <a:buClr>
                <a:srgbClr val="FFFFFF"/>
              </a:buClr>
              <a:buSzPts val="3000"/>
              <a:buChar char="▻"/>
              <a:defRPr i="1" sz="3000">
                <a:solidFill>
                  <a:srgbClr val="FFFFFF"/>
                </a:solidFill>
              </a:defRPr>
            </a:lvl3pPr>
            <a:lvl4pPr indent="-419100" lvl="3" marL="1828800" rtl="0">
              <a:spcBef>
                <a:spcPts val="360"/>
              </a:spcBef>
              <a:spcAft>
                <a:spcPts val="0"/>
              </a:spcAft>
              <a:buClr>
                <a:srgbClr val="FFFFFF"/>
              </a:buClr>
              <a:buSzPts val="3000"/>
              <a:buChar char="▻"/>
              <a:defRPr i="1" sz="3000">
                <a:solidFill>
                  <a:srgbClr val="FFFFFF"/>
                </a:solidFill>
              </a:defRPr>
            </a:lvl4pPr>
            <a:lvl5pPr indent="-419100" lvl="4" marL="2286000" rtl="0">
              <a:spcBef>
                <a:spcPts val="360"/>
              </a:spcBef>
              <a:spcAft>
                <a:spcPts val="0"/>
              </a:spcAft>
              <a:buClr>
                <a:srgbClr val="FFFFFF"/>
              </a:buClr>
              <a:buSzPts val="3000"/>
              <a:buChar char="▻"/>
              <a:defRPr i="1" sz="3000">
                <a:solidFill>
                  <a:srgbClr val="FFFFFF"/>
                </a:solidFill>
              </a:defRPr>
            </a:lvl5pPr>
            <a:lvl6pPr indent="-419100" lvl="5" marL="2743200" rtl="0">
              <a:spcBef>
                <a:spcPts val="360"/>
              </a:spcBef>
              <a:spcAft>
                <a:spcPts val="0"/>
              </a:spcAft>
              <a:buClr>
                <a:srgbClr val="FFFFFF"/>
              </a:buClr>
              <a:buSzPts val="3000"/>
              <a:buChar char="▻"/>
              <a:defRPr i="1" sz="3000">
                <a:solidFill>
                  <a:srgbClr val="FFFFFF"/>
                </a:solidFill>
              </a:defRPr>
            </a:lvl6pPr>
            <a:lvl7pPr indent="-419100" lvl="6" marL="3200400" rtl="0">
              <a:spcBef>
                <a:spcPts val="360"/>
              </a:spcBef>
              <a:spcAft>
                <a:spcPts val="0"/>
              </a:spcAft>
              <a:buClr>
                <a:srgbClr val="FFFFFF"/>
              </a:buClr>
              <a:buSzPts val="3000"/>
              <a:buChar char="▻"/>
              <a:defRPr i="1" sz="3000">
                <a:solidFill>
                  <a:srgbClr val="FFFFFF"/>
                </a:solidFill>
              </a:defRPr>
            </a:lvl7pPr>
            <a:lvl8pPr indent="-419100" lvl="7" marL="3657600" rtl="0">
              <a:spcBef>
                <a:spcPts val="360"/>
              </a:spcBef>
              <a:spcAft>
                <a:spcPts val="0"/>
              </a:spcAft>
              <a:buClr>
                <a:srgbClr val="FFFFFF"/>
              </a:buClr>
              <a:buSzPts val="3000"/>
              <a:buChar char="▻"/>
              <a:defRPr i="1" sz="3000">
                <a:solidFill>
                  <a:srgbClr val="FFFFFF"/>
                </a:solidFill>
              </a:defRPr>
            </a:lvl8pPr>
            <a:lvl9pPr indent="-419100" lvl="8" marL="4114800">
              <a:spcBef>
                <a:spcPts val="360"/>
              </a:spcBef>
              <a:spcAft>
                <a:spcPts val="0"/>
              </a:spcAft>
              <a:buClr>
                <a:srgbClr val="FFFFFF"/>
              </a:buClr>
              <a:buSzPts val="3000"/>
              <a:buChar char="▻"/>
              <a:defRPr i="1" sz="3000">
                <a:solidFill>
                  <a:srgbClr val="FFFFFF"/>
                </a:solidFill>
              </a:defRPr>
            </a:lvl9pPr>
          </a:lstStyle>
          <a:p/>
        </p:txBody>
      </p:sp>
      <p:sp>
        <p:nvSpPr>
          <p:cNvPr id="59" name="Google Shape;59;p4"/>
          <p:cNvSpPr txBox="1"/>
          <p:nvPr/>
        </p:nvSpPr>
        <p:spPr>
          <a:xfrm>
            <a:off x="286600" y="1014575"/>
            <a:ext cx="676500" cy="653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200">
                <a:solidFill>
                  <a:schemeClr val="accent5"/>
                </a:solidFill>
              </a:rPr>
              <a:t>“</a:t>
            </a:r>
            <a:endParaRPr b="1" sz="7200">
              <a:solidFill>
                <a:schemeClr val="accent5"/>
              </a:solidFill>
            </a:endParaRPr>
          </a:p>
        </p:txBody>
      </p:sp>
      <p:sp>
        <p:nvSpPr>
          <p:cNvPr id="60" name="Google Shape;60;p4"/>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61" name="Shape 61"/>
        <p:cNvGrpSpPr/>
        <p:nvPr/>
      </p:nvGrpSpPr>
      <p:grpSpPr>
        <a:xfrm>
          <a:off x="0" y="0"/>
          <a:ext cx="0" cy="0"/>
          <a:chOff x="0" y="0"/>
          <a:chExt cx="0" cy="0"/>
        </a:xfrm>
      </p:grpSpPr>
      <p:grpSp>
        <p:nvGrpSpPr>
          <p:cNvPr id="62" name="Google Shape;62;p5"/>
          <p:cNvGrpSpPr/>
          <p:nvPr/>
        </p:nvGrpSpPr>
        <p:grpSpPr>
          <a:xfrm>
            <a:off x="6946842" y="4472723"/>
            <a:ext cx="2202830" cy="670795"/>
            <a:chOff x="5575242" y="4472723"/>
            <a:chExt cx="2202830" cy="670795"/>
          </a:xfrm>
        </p:grpSpPr>
        <p:sp>
          <p:nvSpPr>
            <p:cNvPr id="63" name="Google Shape;63;p5"/>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 name="Google Shape;64;p5"/>
            <p:cNvGrpSpPr/>
            <p:nvPr/>
          </p:nvGrpSpPr>
          <p:grpSpPr>
            <a:xfrm flipH="1">
              <a:off x="5734850" y="4472723"/>
              <a:ext cx="2040837" cy="670795"/>
              <a:chOff x="1297954" y="330075"/>
              <a:chExt cx="5169293" cy="1699506"/>
            </a:xfrm>
          </p:grpSpPr>
          <p:sp>
            <p:nvSpPr>
              <p:cNvPr id="65" name="Google Shape;65;p5"/>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5"/>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5"/>
            <p:cNvGrpSpPr/>
            <p:nvPr/>
          </p:nvGrpSpPr>
          <p:grpSpPr>
            <a:xfrm flipH="1">
              <a:off x="5578209" y="4646738"/>
              <a:ext cx="2199863" cy="304563"/>
              <a:chOff x="-5827153" y="330075"/>
              <a:chExt cx="12276019" cy="1699569"/>
            </a:xfrm>
          </p:grpSpPr>
          <p:sp>
            <p:nvSpPr>
              <p:cNvPr id="68" name="Google Shape;68;p5"/>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5"/>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0" name="Google Shape;70;p5"/>
          <p:cNvGrpSpPr/>
          <p:nvPr/>
        </p:nvGrpSpPr>
        <p:grpSpPr>
          <a:xfrm>
            <a:off x="-4" y="40"/>
            <a:ext cx="7072430" cy="1327315"/>
            <a:chOff x="-4" y="40"/>
            <a:chExt cx="7072430" cy="1327315"/>
          </a:xfrm>
        </p:grpSpPr>
        <p:sp>
          <p:nvSpPr>
            <p:cNvPr id="71" name="Google Shape;71;p5"/>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72" name="Google Shape;72;p5"/>
            <p:cNvGrpSpPr/>
            <p:nvPr/>
          </p:nvGrpSpPr>
          <p:grpSpPr>
            <a:xfrm flipH="1" rot="10800000">
              <a:off x="3" y="40"/>
              <a:ext cx="6756168" cy="1327315"/>
              <a:chOff x="-2168138" y="330075"/>
              <a:chExt cx="8650663" cy="1699506"/>
            </a:xfrm>
          </p:grpSpPr>
          <p:sp>
            <p:nvSpPr>
              <p:cNvPr id="73" name="Google Shape;73;p5"/>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4" name="Google Shape;74;p5"/>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75" name="Google Shape;75;p5"/>
            <p:cNvGrpSpPr/>
            <p:nvPr/>
          </p:nvGrpSpPr>
          <p:grpSpPr>
            <a:xfrm flipH="1" rot="10800000">
              <a:off x="-4" y="381007"/>
              <a:ext cx="7072430" cy="771744"/>
              <a:chOff x="-9092084" y="330075"/>
              <a:chExt cx="15574609" cy="1699501"/>
            </a:xfrm>
          </p:grpSpPr>
          <p:sp>
            <p:nvSpPr>
              <p:cNvPr id="76" name="Google Shape;76;p5"/>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77" name="Google Shape;77;p5"/>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sp>
        <p:nvSpPr>
          <p:cNvPr id="78" name="Google Shape;78;p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79" name="Google Shape;79;p5"/>
          <p:cNvSpPr txBox="1"/>
          <p:nvPr>
            <p:ph idx="1" type="body"/>
          </p:nvPr>
        </p:nvSpPr>
        <p:spPr>
          <a:xfrm>
            <a:off x="814275" y="1327350"/>
            <a:ext cx="6132600" cy="3145500"/>
          </a:xfrm>
          <a:prstGeom prst="rect">
            <a:avLst/>
          </a:prstGeom>
        </p:spPr>
        <p:txBody>
          <a:bodyPr anchorCtr="0" anchor="ctr" bIns="91425" lIns="91425" spcFirstLastPara="1" rIns="91425" wrap="square" tIns="91425">
            <a:noAutofit/>
          </a:bodyPr>
          <a:lstStyle>
            <a:lvl1pPr indent="-381000" lvl="0" marL="457200">
              <a:spcBef>
                <a:spcPts val="600"/>
              </a:spcBef>
              <a:spcAft>
                <a:spcPts val="0"/>
              </a:spcAft>
              <a:buSzPts val="2400"/>
              <a:buChar char="▰"/>
              <a:defRPr/>
            </a:lvl1pPr>
            <a:lvl2pPr indent="-381000" lvl="1" marL="914400">
              <a:spcBef>
                <a:spcPts val="1000"/>
              </a:spcBef>
              <a:spcAft>
                <a:spcPts val="0"/>
              </a:spcAft>
              <a:buSzPts val="2400"/>
              <a:buChar char="▻"/>
              <a:defRPr/>
            </a:lvl2pPr>
            <a:lvl3pPr indent="-381000" lvl="2" marL="1371600">
              <a:spcBef>
                <a:spcPts val="1000"/>
              </a:spcBef>
              <a:spcAft>
                <a:spcPts val="0"/>
              </a:spcAft>
              <a:buSzPts val="2400"/>
              <a:buChar char="▻"/>
              <a:defRPr/>
            </a:lvl3pPr>
            <a:lvl4pPr indent="-381000" lvl="3" marL="1828800">
              <a:spcBef>
                <a:spcPts val="1000"/>
              </a:spcBef>
              <a:spcAft>
                <a:spcPts val="0"/>
              </a:spcAft>
              <a:buSzPts val="2400"/>
              <a:buChar char="▻"/>
              <a:defRPr/>
            </a:lvl4pPr>
            <a:lvl5pPr indent="-381000" lvl="4" marL="2286000">
              <a:spcBef>
                <a:spcPts val="1000"/>
              </a:spcBef>
              <a:spcAft>
                <a:spcPts val="0"/>
              </a:spcAft>
              <a:buSzPts val="2400"/>
              <a:buChar char="▻"/>
              <a:defRPr/>
            </a:lvl5pPr>
            <a:lvl6pPr indent="-381000" lvl="5" marL="2743200">
              <a:spcBef>
                <a:spcPts val="1000"/>
              </a:spcBef>
              <a:spcAft>
                <a:spcPts val="0"/>
              </a:spcAft>
              <a:buSzPts val="2400"/>
              <a:buChar char="▻"/>
              <a:defRPr/>
            </a:lvl6pPr>
            <a:lvl7pPr indent="-381000" lvl="6" marL="3200400">
              <a:spcBef>
                <a:spcPts val="1000"/>
              </a:spcBef>
              <a:spcAft>
                <a:spcPts val="0"/>
              </a:spcAft>
              <a:buSzPts val="2400"/>
              <a:buChar char="▻"/>
              <a:defRPr/>
            </a:lvl7pPr>
            <a:lvl8pPr indent="-381000" lvl="7" marL="3657600">
              <a:spcBef>
                <a:spcPts val="1000"/>
              </a:spcBef>
              <a:spcAft>
                <a:spcPts val="0"/>
              </a:spcAft>
              <a:buSzPts val="2400"/>
              <a:buChar char="▻"/>
              <a:defRPr/>
            </a:lvl8pPr>
            <a:lvl9pPr indent="-381000" lvl="8" marL="4114800">
              <a:spcBef>
                <a:spcPts val="1000"/>
              </a:spcBef>
              <a:spcAft>
                <a:spcPts val="1000"/>
              </a:spcAft>
              <a:buSzPts val="2400"/>
              <a:buChar char="▻"/>
              <a:defRPr/>
            </a:lvl9pPr>
          </a:lstStyle>
          <a:p/>
        </p:txBody>
      </p:sp>
      <p:sp>
        <p:nvSpPr>
          <p:cNvPr id="80" name="Google Shape;80;p5"/>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8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84" name="Google Shape;84;p6"/>
            <p:cNvGrpSpPr/>
            <p:nvPr/>
          </p:nvGrpSpPr>
          <p:grpSpPr>
            <a:xfrm flipH="1" rot="10800000">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87" name="Google Shape;87;p6"/>
            <p:cNvGrpSpPr/>
            <p:nvPr/>
          </p:nvGrpSpPr>
          <p:grpSpPr>
            <a:xfrm flipH="1" rot="10800000">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6"/>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8" name="Google Shape;98;p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99" name="Google Shape;99;p6"/>
          <p:cNvSpPr txBox="1"/>
          <p:nvPr>
            <p:ph idx="1" type="body"/>
          </p:nvPr>
        </p:nvSpPr>
        <p:spPr>
          <a:xfrm>
            <a:off x="814275"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0" name="Google Shape;100;p6"/>
          <p:cNvSpPr txBox="1"/>
          <p:nvPr>
            <p:ph idx="2" type="body"/>
          </p:nvPr>
        </p:nvSpPr>
        <p:spPr>
          <a:xfrm>
            <a:off x="4396123" y="1537988"/>
            <a:ext cx="3378300" cy="2724300"/>
          </a:xfrm>
          <a:prstGeom prst="rect">
            <a:avLst/>
          </a:prstGeom>
        </p:spPr>
        <p:txBody>
          <a:bodyPr anchorCtr="0" anchor="t" bIns="91425" lIns="91425" spcFirstLastPara="1" rIns="91425" wrap="square" tIns="91425">
            <a:noAutofit/>
          </a:bodyPr>
          <a:lstStyle>
            <a:lvl1pPr indent="-355600" lvl="0" marL="457200">
              <a:spcBef>
                <a:spcPts val="600"/>
              </a:spcBef>
              <a:spcAft>
                <a:spcPts val="0"/>
              </a:spcAft>
              <a:buSzPts val="2000"/>
              <a:buChar char="▰"/>
              <a:defRPr sz="2000"/>
            </a:lvl1pPr>
            <a:lvl2pPr indent="-355600" lvl="1" marL="914400">
              <a:spcBef>
                <a:spcPts val="1000"/>
              </a:spcBef>
              <a:spcAft>
                <a:spcPts val="0"/>
              </a:spcAft>
              <a:buSzPts val="2000"/>
              <a:buChar char="▻"/>
              <a:defRPr sz="2000"/>
            </a:lvl2pPr>
            <a:lvl3pPr indent="-355600" lvl="2" marL="1371600">
              <a:spcBef>
                <a:spcPts val="1000"/>
              </a:spcBef>
              <a:spcAft>
                <a:spcPts val="0"/>
              </a:spcAft>
              <a:buSzPts val="2000"/>
              <a:buChar char="▻"/>
              <a:defRPr sz="2000"/>
            </a:lvl3pPr>
            <a:lvl4pPr indent="-355600" lvl="3" marL="1828800">
              <a:spcBef>
                <a:spcPts val="1000"/>
              </a:spcBef>
              <a:spcAft>
                <a:spcPts val="0"/>
              </a:spcAft>
              <a:buSzPts val="2000"/>
              <a:buChar char="▻"/>
              <a:defRPr sz="2000"/>
            </a:lvl4pPr>
            <a:lvl5pPr indent="-355600" lvl="4" marL="2286000">
              <a:spcBef>
                <a:spcPts val="1000"/>
              </a:spcBef>
              <a:spcAft>
                <a:spcPts val="0"/>
              </a:spcAft>
              <a:buSzPts val="2000"/>
              <a:buChar char="▻"/>
              <a:defRPr sz="2000"/>
            </a:lvl5pPr>
            <a:lvl6pPr indent="-355600" lvl="5" marL="2743200">
              <a:spcBef>
                <a:spcPts val="1000"/>
              </a:spcBef>
              <a:spcAft>
                <a:spcPts val="0"/>
              </a:spcAft>
              <a:buSzPts val="2000"/>
              <a:buChar char="▻"/>
              <a:defRPr sz="2000"/>
            </a:lvl6pPr>
            <a:lvl7pPr indent="-355600" lvl="6" marL="3200400">
              <a:spcBef>
                <a:spcPts val="1000"/>
              </a:spcBef>
              <a:spcAft>
                <a:spcPts val="0"/>
              </a:spcAft>
              <a:buSzPts val="2000"/>
              <a:buChar char="▻"/>
              <a:defRPr sz="2000"/>
            </a:lvl7pPr>
            <a:lvl8pPr indent="-355600" lvl="7" marL="3657600">
              <a:spcBef>
                <a:spcPts val="1000"/>
              </a:spcBef>
              <a:spcAft>
                <a:spcPts val="0"/>
              </a:spcAft>
              <a:buSzPts val="2000"/>
              <a:buChar char="▻"/>
              <a:defRPr sz="2000"/>
            </a:lvl8pPr>
            <a:lvl9pPr indent="-355600" lvl="8" marL="4114800">
              <a:spcBef>
                <a:spcPts val="1000"/>
              </a:spcBef>
              <a:spcAft>
                <a:spcPts val="1000"/>
              </a:spcAft>
              <a:buSzPts val="2000"/>
              <a:buChar char="▻"/>
              <a:defRPr sz="2000"/>
            </a:lvl9pPr>
          </a:lstStyle>
          <a:p/>
        </p:txBody>
      </p:sp>
      <p:sp>
        <p:nvSpPr>
          <p:cNvPr id="101" name="Google Shape;101;p6"/>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02" name="Shape 102"/>
        <p:cNvGrpSpPr/>
        <p:nvPr/>
      </p:nvGrpSpPr>
      <p:grpSpPr>
        <a:xfrm>
          <a:off x="0" y="0"/>
          <a:ext cx="0" cy="0"/>
          <a:chOff x="0" y="0"/>
          <a:chExt cx="0" cy="0"/>
        </a:xfrm>
      </p:grpSpPr>
      <p:grpSp>
        <p:nvGrpSpPr>
          <p:cNvPr id="103" name="Google Shape;103;p7"/>
          <p:cNvGrpSpPr/>
          <p:nvPr/>
        </p:nvGrpSpPr>
        <p:grpSpPr>
          <a:xfrm>
            <a:off x="-4" y="40"/>
            <a:ext cx="7072430" cy="1327315"/>
            <a:chOff x="-4" y="40"/>
            <a:chExt cx="7072430" cy="1327315"/>
          </a:xfrm>
        </p:grpSpPr>
        <p:sp>
          <p:nvSpPr>
            <p:cNvPr id="104" name="Google Shape;104;p7"/>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05" name="Google Shape;105;p7"/>
            <p:cNvGrpSpPr/>
            <p:nvPr/>
          </p:nvGrpSpPr>
          <p:grpSpPr>
            <a:xfrm flipH="1" rot="10800000">
              <a:off x="3" y="40"/>
              <a:ext cx="6756168" cy="1327315"/>
              <a:chOff x="-2168138" y="330075"/>
              <a:chExt cx="8650663" cy="1699506"/>
            </a:xfrm>
          </p:grpSpPr>
          <p:sp>
            <p:nvSpPr>
              <p:cNvPr id="106" name="Google Shape;106;p7"/>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07" name="Google Shape;107;p7"/>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08" name="Google Shape;108;p7"/>
            <p:cNvGrpSpPr/>
            <p:nvPr/>
          </p:nvGrpSpPr>
          <p:grpSpPr>
            <a:xfrm flipH="1" rot="10800000">
              <a:off x="-4" y="381007"/>
              <a:ext cx="7072430" cy="771744"/>
              <a:chOff x="-9092084" y="330075"/>
              <a:chExt cx="15574609" cy="1699501"/>
            </a:xfrm>
          </p:grpSpPr>
          <p:sp>
            <p:nvSpPr>
              <p:cNvPr id="109" name="Google Shape;109;p7"/>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10" name="Google Shape;110;p7"/>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11" name="Google Shape;111;p7"/>
          <p:cNvGrpSpPr/>
          <p:nvPr/>
        </p:nvGrpSpPr>
        <p:grpSpPr>
          <a:xfrm>
            <a:off x="6946842" y="4472723"/>
            <a:ext cx="2202830" cy="670795"/>
            <a:chOff x="5575242" y="4472723"/>
            <a:chExt cx="2202830" cy="670795"/>
          </a:xfrm>
        </p:grpSpPr>
        <p:sp>
          <p:nvSpPr>
            <p:cNvPr id="112" name="Google Shape;112;p7"/>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3" name="Google Shape;113;p7"/>
            <p:cNvGrpSpPr/>
            <p:nvPr/>
          </p:nvGrpSpPr>
          <p:grpSpPr>
            <a:xfrm flipH="1">
              <a:off x="5734850" y="4472723"/>
              <a:ext cx="2040837" cy="670795"/>
              <a:chOff x="1297954" y="330075"/>
              <a:chExt cx="5169293" cy="1699506"/>
            </a:xfrm>
          </p:grpSpPr>
          <p:sp>
            <p:nvSpPr>
              <p:cNvPr id="114" name="Google Shape;114;p7"/>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7"/>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6" name="Google Shape;116;p7"/>
            <p:cNvGrpSpPr/>
            <p:nvPr/>
          </p:nvGrpSpPr>
          <p:grpSpPr>
            <a:xfrm flipH="1">
              <a:off x="5578209" y="4646738"/>
              <a:ext cx="2199863" cy="304563"/>
              <a:chOff x="-5827153" y="330075"/>
              <a:chExt cx="12276019" cy="1699569"/>
            </a:xfrm>
          </p:grpSpPr>
          <p:sp>
            <p:nvSpPr>
              <p:cNvPr id="117" name="Google Shape;117;p7"/>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19" name="Google Shape;119;p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120" name="Google Shape;120;p7"/>
          <p:cNvSpPr txBox="1"/>
          <p:nvPr>
            <p:ph idx="1" type="body"/>
          </p:nvPr>
        </p:nvSpPr>
        <p:spPr>
          <a:xfrm>
            <a:off x="8704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1" name="Google Shape;121;p7"/>
          <p:cNvSpPr txBox="1"/>
          <p:nvPr>
            <p:ph idx="2" type="body"/>
          </p:nvPr>
        </p:nvSpPr>
        <p:spPr>
          <a:xfrm>
            <a:off x="3233637"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2" name="Google Shape;122;p7"/>
          <p:cNvSpPr txBox="1"/>
          <p:nvPr>
            <p:ph idx="3" type="body"/>
          </p:nvPr>
        </p:nvSpPr>
        <p:spPr>
          <a:xfrm>
            <a:off x="5540650" y="1545076"/>
            <a:ext cx="2247900" cy="27099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sz="1800"/>
            </a:lvl1pPr>
            <a:lvl2pPr indent="-342900" lvl="1" marL="914400" rtl="0">
              <a:spcBef>
                <a:spcPts val="1000"/>
              </a:spcBef>
              <a:spcAft>
                <a:spcPts val="0"/>
              </a:spcAft>
              <a:buSzPts val="1800"/>
              <a:buChar char="▻"/>
              <a:defRPr sz="1800"/>
            </a:lvl2pPr>
            <a:lvl3pPr indent="-342900" lvl="2" marL="1371600" rtl="0">
              <a:spcBef>
                <a:spcPts val="1000"/>
              </a:spcBef>
              <a:spcAft>
                <a:spcPts val="0"/>
              </a:spcAft>
              <a:buSzPts val="1800"/>
              <a:buChar char="▻"/>
              <a:defRPr sz="1800"/>
            </a:lvl3pPr>
            <a:lvl4pPr indent="-342900" lvl="3" marL="1828800" rtl="0">
              <a:spcBef>
                <a:spcPts val="1000"/>
              </a:spcBef>
              <a:spcAft>
                <a:spcPts val="0"/>
              </a:spcAft>
              <a:buSzPts val="1800"/>
              <a:buChar char="▻"/>
              <a:defRPr sz="1800"/>
            </a:lvl4pPr>
            <a:lvl5pPr indent="-342900" lvl="4" marL="2286000" rtl="0">
              <a:spcBef>
                <a:spcPts val="1000"/>
              </a:spcBef>
              <a:spcAft>
                <a:spcPts val="0"/>
              </a:spcAft>
              <a:buSzPts val="1800"/>
              <a:buChar char="▻"/>
              <a:defRPr sz="1800"/>
            </a:lvl5pPr>
            <a:lvl6pPr indent="-342900" lvl="5" marL="2743200" rtl="0">
              <a:spcBef>
                <a:spcPts val="1000"/>
              </a:spcBef>
              <a:spcAft>
                <a:spcPts val="0"/>
              </a:spcAft>
              <a:buSzPts val="1800"/>
              <a:buChar char="▻"/>
              <a:defRPr sz="1800"/>
            </a:lvl6pPr>
            <a:lvl7pPr indent="-342900" lvl="6" marL="3200400" rtl="0">
              <a:spcBef>
                <a:spcPts val="1000"/>
              </a:spcBef>
              <a:spcAft>
                <a:spcPts val="0"/>
              </a:spcAft>
              <a:buSzPts val="1800"/>
              <a:buChar char="▻"/>
              <a:defRPr sz="1800"/>
            </a:lvl7pPr>
            <a:lvl8pPr indent="-342900" lvl="7" marL="3657600" rtl="0">
              <a:spcBef>
                <a:spcPts val="1000"/>
              </a:spcBef>
              <a:spcAft>
                <a:spcPts val="0"/>
              </a:spcAft>
              <a:buSzPts val="1800"/>
              <a:buChar char="▻"/>
              <a:defRPr sz="1800"/>
            </a:lvl8pPr>
            <a:lvl9pPr indent="-342900" lvl="8" marL="4114800" rtl="0">
              <a:spcBef>
                <a:spcPts val="1000"/>
              </a:spcBef>
              <a:spcAft>
                <a:spcPts val="1000"/>
              </a:spcAft>
              <a:buSzPts val="1800"/>
              <a:buChar char="▻"/>
              <a:defRPr sz="1800"/>
            </a:lvl9pPr>
          </a:lstStyle>
          <a:p/>
        </p:txBody>
      </p:sp>
      <p:sp>
        <p:nvSpPr>
          <p:cNvPr id="123" name="Google Shape;123;p7"/>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4" name="Shape 124"/>
        <p:cNvGrpSpPr/>
        <p:nvPr/>
      </p:nvGrpSpPr>
      <p:grpSpPr>
        <a:xfrm>
          <a:off x="0" y="0"/>
          <a:ext cx="0" cy="0"/>
          <a:chOff x="0" y="0"/>
          <a:chExt cx="0" cy="0"/>
        </a:xfrm>
      </p:grpSpPr>
      <p:grpSp>
        <p:nvGrpSpPr>
          <p:cNvPr id="125" name="Google Shape;125;p8"/>
          <p:cNvGrpSpPr/>
          <p:nvPr/>
        </p:nvGrpSpPr>
        <p:grpSpPr>
          <a:xfrm>
            <a:off x="-4" y="40"/>
            <a:ext cx="7072430" cy="1327315"/>
            <a:chOff x="-4" y="40"/>
            <a:chExt cx="7072430" cy="1327315"/>
          </a:xfrm>
        </p:grpSpPr>
        <p:sp>
          <p:nvSpPr>
            <p:cNvPr id="126" name="Google Shape;126;p8"/>
            <p:cNvSpPr/>
            <p:nvPr/>
          </p:nvSpPr>
          <p:spPr>
            <a:xfrm>
              <a:off x="6292649" y="126425"/>
              <a:ext cx="779700" cy="2598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nvGrpSpPr>
            <p:cNvPr id="127" name="Google Shape;127;p8"/>
            <p:cNvGrpSpPr/>
            <p:nvPr/>
          </p:nvGrpSpPr>
          <p:grpSpPr>
            <a:xfrm flipH="1" rot="10800000">
              <a:off x="3" y="40"/>
              <a:ext cx="6756168" cy="1327315"/>
              <a:chOff x="-2168138" y="330075"/>
              <a:chExt cx="8650663" cy="1699506"/>
            </a:xfrm>
          </p:grpSpPr>
          <p:sp>
            <p:nvSpPr>
              <p:cNvPr id="128" name="Google Shape;128;p8"/>
              <p:cNvSpPr/>
              <p:nvPr/>
            </p:nvSpPr>
            <p:spPr>
              <a:xfrm>
                <a:off x="-2168138" y="330081"/>
                <a:ext cx="69582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29" name="Google Shape;129;p8"/>
              <p:cNvSpPr/>
              <p:nvPr/>
            </p:nvSpPr>
            <p:spPr>
              <a:xfrm>
                <a:off x="4783025"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nvGrpSpPr>
            <p:cNvPr id="130" name="Google Shape;130;p8"/>
            <p:cNvGrpSpPr/>
            <p:nvPr/>
          </p:nvGrpSpPr>
          <p:grpSpPr>
            <a:xfrm flipH="1" rot="10800000">
              <a:off x="-4" y="381007"/>
              <a:ext cx="7072430" cy="771744"/>
              <a:chOff x="-9092084" y="330075"/>
              <a:chExt cx="15574609" cy="1699501"/>
            </a:xfrm>
          </p:grpSpPr>
          <p:sp>
            <p:nvSpPr>
              <p:cNvPr id="131" name="Google Shape;131;p8"/>
              <p:cNvSpPr/>
              <p:nvPr/>
            </p:nvSpPr>
            <p:spPr>
              <a:xfrm>
                <a:off x="-9092084" y="330076"/>
                <a:ext cx="1388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sp>
            <p:nvSpPr>
              <p:cNvPr id="132" name="Google Shape;132;p8"/>
              <p:cNvSpPr/>
              <p:nvPr/>
            </p:nvSpPr>
            <p:spPr>
              <a:xfrm>
                <a:off x="4783025"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Arvo"/>
                  <a:ea typeface="Arvo"/>
                  <a:cs typeface="Arvo"/>
                  <a:sym typeface="Arvo"/>
                </a:endParaRPr>
              </a:p>
            </p:txBody>
          </p:sp>
        </p:grpSp>
      </p:grpSp>
      <p:grpSp>
        <p:nvGrpSpPr>
          <p:cNvPr id="133" name="Google Shape;133;p8"/>
          <p:cNvGrpSpPr/>
          <p:nvPr/>
        </p:nvGrpSpPr>
        <p:grpSpPr>
          <a:xfrm>
            <a:off x="6946842" y="4472723"/>
            <a:ext cx="2202830" cy="670795"/>
            <a:chOff x="5575242" y="4472723"/>
            <a:chExt cx="2202830" cy="670795"/>
          </a:xfrm>
        </p:grpSpPr>
        <p:sp>
          <p:nvSpPr>
            <p:cNvPr id="134" name="Google Shape;134;p8"/>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5" name="Google Shape;135;p8"/>
            <p:cNvGrpSpPr/>
            <p:nvPr/>
          </p:nvGrpSpPr>
          <p:grpSpPr>
            <a:xfrm flipH="1">
              <a:off x="5734850" y="4472723"/>
              <a:ext cx="2040837" cy="670795"/>
              <a:chOff x="1297954" y="330075"/>
              <a:chExt cx="5169293" cy="1699506"/>
            </a:xfrm>
          </p:grpSpPr>
          <p:sp>
            <p:nvSpPr>
              <p:cNvPr id="136" name="Google Shape;136;p8"/>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 name="Google Shape;138;p8"/>
            <p:cNvGrpSpPr/>
            <p:nvPr/>
          </p:nvGrpSpPr>
          <p:grpSpPr>
            <a:xfrm flipH="1">
              <a:off x="5578209" y="4646738"/>
              <a:ext cx="2199863" cy="304563"/>
              <a:chOff x="-5827153" y="330075"/>
              <a:chExt cx="12276019" cy="1699569"/>
            </a:xfrm>
          </p:grpSpPr>
          <p:sp>
            <p:nvSpPr>
              <p:cNvPr id="139" name="Google Shape;139;p8"/>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8"/>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41" name="Google Shape;141;p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 name="Google Shape;142;p8"/>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3" name="Shape 143"/>
        <p:cNvGrpSpPr/>
        <p:nvPr/>
      </p:nvGrpSpPr>
      <p:grpSpPr>
        <a:xfrm>
          <a:off x="0" y="0"/>
          <a:ext cx="0" cy="0"/>
          <a:chOff x="0" y="0"/>
          <a:chExt cx="0" cy="0"/>
        </a:xfrm>
      </p:grpSpPr>
      <p:grpSp>
        <p:nvGrpSpPr>
          <p:cNvPr id="144" name="Google Shape;144;p9"/>
          <p:cNvGrpSpPr/>
          <p:nvPr/>
        </p:nvGrpSpPr>
        <p:grpSpPr>
          <a:xfrm>
            <a:off x="2466138" y="4472723"/>
            <a:ext cx="6686825" cy="670795"/>
            <a:chOff x="5589288" y="4472723"/>
            <a:chExt cx="6686825" cy="670795"/>
          </a:xfrm>
        </p:grpSpPr>
        <p:sp>
          <p:nvSpPr>
            <p:cNvPr id="145" name="Google Shape;145;p9"/>
            <p:cNvSpPr/>
            <p:nvPr/>
          </p:nvSpPr>
          <p:spPr>
            <a:xfrm rot="10800000">
              <a:off x="5589288"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9"/>
            <p:cNvGrpSpPr/>
            <p:nvPr/>
          </p:nvGrpSpPr>
          <p:grpSpPr>
            <a:xfrm flipH="1">
              <a:off x="5748896" y="4472723"/>
              <a:ext cx="6527217" cy="670795"/>
              <a:chOff x="-10101302" y="330075"/>
              <a:chExt cx="16532971" cy="1699506"/>
            </a:xfrm>
          </p:grpSpPr>
          <p:sp>
            <p:nvSpPr>
              <p:cNvPr id="147" name="Google Shape;147;p9"/>
              <p:cNvSpPr/>
              <p:nvPr/>
            </p:nvSpPr>
            <p:spPr>
              <a:xfrm>
                <a:off x="-10101302" y="330081"/>
                <a:ext cx="148464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9"/>
              <p:cNvSpPr/>
              <p:nvPr/>
            </p:nvSpPr>
            <p:spPr>
              <a:xfrm>
                <a:off x="4732169"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9"/>
            <p:cNvGrpSpPr/>
            <p:nvPr/>
          </p:nvGrpSpPr>
          <p:grpSpPr>
            <a:xfrm flipH="1">
              <a:off x="5592255" y="4646738"/>
              <a:ext cx="6682918" cy="304563"/>
              <a:chOff x="-30922586" y="330075"/>
              <a:chExt cx="37293070" cy="1699569"/>
            </a:xfrm>
          </p:grpSpPr>
          <p:sp>
            <p:nvSpPr>
              <p:cNvPr id="150" name="Google Shape;150;p9"/>
              <p:cNvSpPr/>
              <p:nvPr/>
            </p:nvSpPr>
            <p:spPr>
              <a:xfrm>
                <a:off x="-30922586" y="330144"/>
                <a:ext cx="355881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
              <p:cNvSpPr/>
              <p:nvPr/>
            </p:nvSpPr>
            <p:spPr>
              <a:xfrm>
                <a:off x="4670984"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52" name="Google Shape;152;p9"/>
          <p:cNvSpPr txBox="1"/>
          <p:nvPr>
            <p:ph idx="1" type="body"/>
          </p:nvPr>
        </p:nvSpPr>
        <p:spPr>
          <a:xfrm>
            <a:off x="2682800" y="4636500"/>
            <a:ext cx="6004200" cy="3156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300"/>
              <a:buNone/>
              <a:defRPr sz="1300"/>
            </a:lvl1pPr>
          </a:lstStyle>
          <a:p/>
        </p:txBody>
      </p:sp>
      <p:sp>
        <p:nvSpPr>
          <p:cNvPr id="153" name="Google Shape;153;p9"/>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54" name="Google Shape;154;p9"/>
          <p:cNvGrpSpPr/>
          <p:nvPr/>
        </p:nvGrpSpPr>
        <p:grpSpPr>
          <a:xfrm rot="10800000">
            <a:off x="-8" y="-2"/>
            <a:ext cx="2202830" cy="670795"/>
            <a:chOff x="5575242" y="4472723"/>
            <a:chExt cx="2202830" cy="670795"/>
          </a:xfrm>
        </p:grpSpPr>
        <p:sp>
          <p:nvSpPr>
            <p:cNvPr id="155" name="Google Shape;155;p9"/>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6" name="Google Shape;156;p9"/>
            <p:cNvGrpSpPr/>
            <p:nvPr/>
          </p:nvGrpSpPr>
          <p:grpSpPr>
            <a:xfrm flipH="1">
              <a:off x="5734850" y="4472723"/>
              <a:ext cx="2040837" cy="670795"/>
              <a:chOff x="1297954" y="330075"/>
              <a:chExt cx="5169293" cy="1699506"/>
            </a:xfrm>
          </p:grpSpPr>
          <p:sp>
            <p:nvSpPr>
              <p:cNvPr id="157" name="Google Shape;157;p9"/>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9"/>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9"/>
            <p:cNvGrpSpPr/>
            <p:nvPr/>
          </p:nvGrpSpPr>
          <p:grpSpPr>
            <a:xfrm flipH="1">
              <a:off x="5578209" y="4646738"/>
              <a:ext cx="2199863" cy="304563"/>
              <a:chOff x="-5827153" y="330075"/>
              <a:chExt cx="12276019" cy="1699569"/>
            </a:xfrm>
          </p:grpSpPr>
          <p:sp>
            <p:nvSpPr>
              <p:cNvPr id="160" name="Google Shape;160;p9"/>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9"/>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2" name="Shape 162"/>
        <p:cNvGrpSpPr/>
        <p:nvPr/>
      </p:nvGrpSpPr>
      <p:grpSpPr>
        <a:xfrm>
          <a:off x="0" y="0"/>
          <a:ext cx="0" cy="0"/>
          <a:chOff x="0" y="0"/>
          <a:chExt cx="0" cy="0"/>
        </a:xfrm>
      </p:grpSpPr>
      <p:grpSp>
        <p:nvGrpSpPr>
          <p:cNvPr id="163" name="Google Shape;163;p10"/>
          <p:cNvGrpSpPr/>
          <p:nvPr/>
        </p:nvGrpSpPr>
        <p:grpSpPr>
          <a:xfrm rot="10800000">
            <a:off x="-8" y="-2"/>
            <a:ext cx="2202830" cy="670795"/>
            <a:chOff x="5575242" y="4472723"/>
            <a:chExt cx="2202830" cy="670795"/>
          </a:xfrm>
        </p:grpSpPr>
        <p:sp>
          <p:nvSpPr>
            <p:cNvPr id="164" name="Google Shape;164;p10"/>
            <p:cNvSpPr/>
            <p:nvPr/>
          </p:nvSpPr>
          <p:spPr>
            <a:xfrm rot="10800000">
              <a:off x="5575242" y="4948334"/>
              <a:ext cx="394200" cy="131400"/>
            </a:xfrm>
            <a:prstGeom prst="triangle">
              <a:avLst>
                <a:gd fmla="val 32425"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5" name="Google Shape;165;p10"/>
            <p:cNvGrpSpPr/>
            <p:nvPr/>
          </p:nvGrpSpPr>
          <p:grpSpPr>
            <a:xfrm flipH="1">
              <a:off x="5734850" y="4472723"/>
              <a:ext cx="2040837" cy="670795"/>
              <a:chOff x="1297954" y="330075"/>
              <a:chExt cx="5169293" cy="1699506"/>
            </a:xfrm>
          </p:grpSpPr>
          <p:sp>
            <p:nvSpPr>
              <p:cNvPr id="166" name="Google Shape;166;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8" name="Google Shape;168;p10"/>
            <p:cNvGrpSpPr/>
            <p:nvPr/>
          </p:nvGrpSpPr>
          <p:grpSpPr>
            <a:xfrm flipH="1">
              <a:off x="5578209" y="4646738"/>
              <a:ext cx="2199863" cy="304563"/>
              <a:chOff x="-5827153" y="330075"/>
              <a:chExt cx="12276019" cy="1699569"/>
            </a:xfrm>
          </p:grpSpPr>
          <p:sp>
            <p:nvSpPr>
              <p:cNvPr id="169" name="Google Shape;169;p10"/>
              <p:cNvSpPr/>
              <p:nvPr/>
            </p:nvSpPr>
            <p:spPr>
              <a:xfrm>
                <a:off x="-5827153" y="330144"/>
                <a:ext cx="10612200" cy="16995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0"/>
              <p:cNvSpPr/>
              <p:nvPr/>
            </p:nvSpPr>
            <p:spPr>
              <a:xfrm>
                <a:off x="4749366" y="330075"/>
                <a:ext cx="1699500" cy="1699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71" name="Google Shape;171;p10"/>
          <p:cNvGrpSpPr/>
          <p:nvPr/>
        </p:nvGrpSpPr>
        <p:grpSpPr>
          <a:xfrm>
            <a:off x="6946842" y="4472723"/>
            <a:ext cx="2202830" cy="670795"/>
            <a:chOff x="5575242" y="4472723"/>
            <a:chExt cx="2202830" cy="670795"/>
          </a:xfrm>
        </p:grpSpPr>
        <p:sp>
          <p:nvSpPr>
            <p:cNvPr id="172" name="Google Shape;172;p10"/>
            <p:cNvSpPr/>
            <p:nvPr/>
          </p:nvSpPr>
          <p:spPr>
            <a:xfrm rot="10800000">
              <a:off x="5575242" y="4948334"/>
              <a:ext cx="394200" cy="131400"/>
            </a:xfrm>
            <a:prstGeom prst="triangle">
              <a:avLst>
                <a:gd fmla="val 32425"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0"/>
            <p:cNvGrpSpPr/>
            <p:nvPr/>
          </p:nvGrpSpPr>
          <p:grpSpPr>
            <a:xfrm flipH="1">
              <a:off x="5734850" y="4472723"/>
              <a:ext cx="2040837" cy="670795"/>
              <a:chOff x="1297954" y="330075"/>
              <a:chExt cx="5169293" cy="1699506"/>
            </a:xfrm>
          </p:grpSpPr>
          <p:sp>
            <p:nvSpPr>
              <p:cNvPr id="174" name="Google Shape;174;p10"/>
              <p:cNvSpPr/>
              <p:nvPr/>
            </p:nvSpPr>
            <p:spPr>
              <a:xfrm>
                <a:off x="1297954" y="330081"/>
                <a:ext cx="3476700" cy="1699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0"/>
              <p:cNvSpPr/>
              <p:nvPr/>
            </p:nvSpPr>
            <p:spPr>
              <a:xfrm>
                <a:off x="4767747" y="330075"/>
                <a:ext cx="1699500" cy="16995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0"/>
            <p:cNvGrpSpPr/>
            <p:nvPr/>
          </p:nvGrpSpPr>
          <p:grpSpPr>
            <a:xfrm flipH="1">
              <a:off x="5578209" y="4646738"/>
              <a:ext cx="2199863" cy="304563"/>
              <a:chOff x="-5827153" y="330075"/>
              <a:chExt cx="12276019" cy="1699569"/>
            </a:xfrm>
          </p:grpSpPr>
          <p:sp>
            <p:nvSpPr>
              <p:cNvPr id="177" name="Google Shape;177;p10"/>
              <p:cNvSpPr/>
              <p:nvPr/>
            </p:nvSpPr>
            <p:spPr>
              <a:xfrm>
                <a:off x="-5827153" y="330144"/>
                <a:ext cx="10612200" cy="1699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0"/>
              <p:cNvSpPr/>
              <p:nvPr/>
            </p:nvSpPr>
            <p:spPr>
              <a:xfrm>
                <a:off x="4749366" y="330075"/>
                <a:ext cx="1699500" cy="16995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79" name="Google Shape;179;p10"/>
          <p:cNvSpPr txBox="1"/>
          <p:nvPr>
            <p:ph idx="12" type="sldNum"/>
          </p:nvPr>
        </p:nvSpPr>
        <p:spPr>
          <a:xfrm>
            <a:off x="7618000" y="4636500"/>
            <a:ext cx="1487400" cy="315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4275" y="392575"/>
            <a:ext cx="5258400" cy="7662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1pPr>
            <a:lvl2pPr lvl="1">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2pPr>
            <a:lvl3pPr lvl="2">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3pPr>
            <a:lvl4pPr lvl="3">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4pPr>
            <a:lvl5pPr lvl="4">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5pPr>
            <a:lvl6pPr lvl="5">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6pPr>
            <a:lvl7pPr lvl="6">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7pPr>
            <a:lvl8pPr lvl="7">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8pPr>
            <a:lvl9pPr lvl="8">
              <a:spcBef>
                <a:spcPts val="0"/>
              </a:spcBef>
              <a:spcAft>
                <a:spcPts val="0"/>
              </a:spcAft>
              <a:buClr>
                <a:schemeClr val="lt1"/>
              </a:buClr>
              <a:buSzPts val="2000"/>
              <a:buFont typeface="Roboto Condensed"/>
              <a:buNone/>
              <a:defRPr b="1" sz="2000">
                <a:solidFill>
                  <a:schemeClr val="lt1"/>
                </a:solidFill>
                <a:latin typeface="Roboto Condensed"/>
                <a:ea typeface="Roboto Condensed"/>
                <a:cs typeface="Roboto Condensed"/>
                <a:sym typeface="Roboto Condensed"/>
              </a:defRPr>
            </a:lvl9pPr>
          </a:lstStyle>
          <a:p/>
        </p:txBody>
      </p:sp>
      <p:sp>
        <p:nvSpPr>
          <p:cNvPr id="7" name="Google Shape;7;p1"/>
          <p:cNvSpPr txBox="1"/>
          <p:nvPr>
            <p:ph idx="1" type="body"/>
          </p:nvPr>
        </p:nvSpPr>
        <p:spPr>
          <a:xfrm>
            <a:off x="814275" y="1327350"/>
            <a:ext cx="6132600" cy="3145500"/>
          </a:xfrm>
          <a:prstGeom prst="rect">
            <a:avLst/>
          </a:prstGeom>
          <a:noFill/>
          <a:ln>
            <a:noFill/>
          </a:ln>
        </p:spPr>
        <p:txBody>
          <a:bodyPr anchorCtr="0" anchor="ctr" bIns="91425" lIns="91425" spcFirstLastPara="1" rIns="91425" wrap="square" tIns="91425">
            <a:noAutofit/>
          </a:bodyPr>
          <a:lstStyle>
            <a:lvl1pPr indent="-381000" lvl="0" marL="457200">
              <a:spcBef>
                <a:spcPts val="6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1pPr>
            <a:lvl2pPr indent="-381000" lvl="1" marL="914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2pPr>
            <a:lvl3pPr indent="-381000" lvl="2" marL="1371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3pPr>
            <a:lvl4pPr indent="-381000" lvl="3" marL="18288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4pPr>
            <a:lvl5pPr indent="-381000" lvl="4" marL="22860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5pPr>
            <a:lvl6pPr indent="-381000" lvl="5" marL="27432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6pPr>
            <a:lvl7pPr indent="-381000" lvl="6" marL="32004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7pPr>
            <a:lvl8pPr indent="-381000" lvl="7" marL="3657600">
              <a:spcBef>
                <a:spcPts val="1000"/>
              </a:spcBef>
              <a:spcAft>
                <a:spcPts val="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8pPr>
            <a:lvl9pPr indent="-381000" lvl="8" marL="4114800">
              <a:spcBef>
                <a:spcPts val="1000"/>
              </a:spcBef>
              <a:spcAft>
                <a:spcPts val="1000"/>
              </a:spcAft>
              <a:buClr>
                <a:schemeClr val="accent4"/>
              </a:buClr>
              <a:buSzPts val="2400"/>
              <a:buFont typeface="Roboto Condensed Light"/>
              <a:buChar char="▻"/>
              <a:defRPr sz="2400">
                <a:solidFill>
                  <a:schemeClr val="dk1"/>
                </a:solidFill>
                <a:latin typeface="Roboto Condensed Light"/>
                <a:ea typeface="Roboto Condensed Light"/>
                <a:cs typeface="Roboto Condensed Light"/>
                <a:sym typeface="Roboto Condensed Light"/>
              </a:defRPr>
            </a:lvl9pPr>
          </a:lstStyle>
          <a:p/>
        </p:txBody>
      </p:sp>
      <p:sp>
        <p:nvSpPr>
          <p:cNvPr id="8" name="Google Shape;8;p1"/>
          <p:cNvSpPr txBox="1"/>
          <p:nvPr>
            <p:ph idx="12" type="sldNum"/>
          </p:nvPr>
        </p:nvSpPr>
        <p:spPr>
          <a:xfrm>
            <a:off x="7618000" y="4636500"/>
            <a:ext cx="1487400" cy="315600"/>
          </a:xfrm>
          <a:prstGeom prst="rect">
            <a:avLst/>
          </a:prstGeom>
          <a:noFill/>
          <a:ln>
            <a:noFill/>
          </a:ln>
        </p:spPr>
        <p:txBody>
          <a:bodyPr anchorCtr="0" anchor="ctr" bIns="91425" lIns="91425" spcFirstLastPara="1" rIns="91425" wrap="square" tIns="91425">
            <a:noAutofit/>
          </a:bodyPr>
          <a:lstStyle>
            <a:lvl1pPr lvl="0" algn="r">
              <a:buNone/>
              <a:defRPr b="1" sz="1200">
                <a:solidFill>
                  <a:schemeClr val="lt1"/>
                </a:solidFill>
                <a:latin typeface="Roboto Condensed"/>
                <a:ea typeface="Roboto Condensed"/>
                <a:cs typeface="Roboto Condensed"/>
                <a:sym typeface="Roboto Condensed"/>
              </a:defRPr>
            </a:lvl1pPr>
            <a:lvl2pPr lvl="1" algn="r">
              <a:buNone/>
              <a:defRPr b="1" sz="1200">
                <a:solidFill>
                  <a:schemeClr val="lt1"/>
                </a:solidFill>
                <a:latin typeface="Roboto Condensed"/>
                <a:ea typeface="Roboto Condensed"/>
                <a:cs typeface="Roboto Condensed"/>
                <a:sym typeface="Roboto Condensed"/>
              </a:defRPr>
            </a:lvl2pPr>
            <a:lvl3pPr lvl="2" algn="r">
              <a:buNone/>
              <a:defRPr b="1" sz="1200">
                <a:solidFill>
                  <a:schemeClr val="lt1"/>
                </a:solidFill>
                <a:latin typeface="Roboto Condensed"/>
                <a:ea typeface="Roboto Condensed"/>
                <a:cs typeface="Roboto Condensed"/>
                <a:sym typeface="Roboto Condensed"/>
              </a:defRPr>
            </a:lvl3pPr>
            <a:lvl4pPr lvl="3" algn="r">
              <a:buNone/>
              <a:defRPr b="1" sz="1200">
                <a:solidFill>
                  <a:schemeClr val="lt1"/>
                </a:solidFill>
                <a:latin typeface="Roboto Condensed"/>
                <a:ea typeface="Roboto Condensed"/>
                <a:cs typeface="Roboto Condensed"/>
                <a:sym typeface="Roboto Condensed"/>
              </a:defRPr>
            </a:lvl4pPr>
            <a:lvl5pPr lvl="4" algn="r">
              <a:buNone/>
              <a:defRPr b="1" sz="1200">
                <a:solidFill>
                  <a:schemeClr val="lt1"/>
                </a:solidFill>
                <a:latin typeface="Roboto Condensed"/>
                <a:ea typeface="Roboto Condensed"/>
                <a:cs typeface="Roboto Condensed"/>
                <a:sym typeface="Roboto Condensed"/>
              </a:defRPr>
            </a:lvl5pPr>
            <a:lvl6pPr lvl="5" algn="r">
              <a:buNone/>
              <a:defRPr b="1" sz="1200">
                <a:solidFill>
                  <a:schemeClr val="lt1"/>
                </a:solidFill>
                <a:latin typeface="Roboto Condensed"/>
                <a:ea typeface="Roboto Condensed"/>
                <a:cs typeface="Roboto Condensed"/>
                <a:sym typeface="Roboto Condensed"/>
              </a:defRPr>
            </a:lvl6pPr>
            <a:lvl7pPr lvl="6" algn="r">
              <a:buNone/>
              <a:defRPr b="1" sz="1200">
                <a:solidFill>
                  <a:schemeClr val="lt1"/>
                </a:solidFill>
                <a:latin typeface="Roboto Condensed"/>
                <a:ea typeface="Roboto Condensed"/>
                <a:cs typeface="Roboto Condensed"/>
                <a:sym typeface="Roboto Condensed"/>
              </a:defRPr>
            </a:lvl7pPr>
            <a:lvl8pPr lvl="7" algn="r">
              <a:buNone/>
              <a:defRPr b="1" sz="1200">
                <a:solidFill>
                  <a:schemeClr val="lt1"/>
                </a:solidFill>
                <a:latin typeface="Roboto Condensed"/>
                <a:ea typeface="Roboto Condensed"/>
                <a:cs typeface="Roboto Condensed"/>
                <a:sym typeface="Roboto Condensed"/>
              </a:defRPr>
            </a:lvl8pPr>
            <a:lvl9pPr lvl="8" algn="r">
              <a:buNone/>
              <a:defRPr b="1" sz="1200">
                <a:solidFill>
                  <a:schemeClr val="lt1"/>
                </a:solidFill>
                <a:latin typeface="Roboto Condensed"/>
                <a:ea typeface="Roboto Condensed"/>
                <a:cs typeface="Roboto Condensed"/>
                <a:sym typeface="Roboto Condensed"/>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22.png"/><Relationship Id="rId4" Type="http://schemas.openxmlformats.org/officeDocument/2006/relationships/image" Target="../media/image10.png"/><Relationship Id="rId5"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image" Target="../media/image3.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image" Target="../media/image15.png"/><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image" Target="../media/image7.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image" Target="../media/image19.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image" Target="../media/image18.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image" Target="../media/image6.png"/><Relationship Id="rId4" Type="http://schemas.openxmlformats.org/officeDocument/2006/relationships/image" Target="../media/image1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2022 BAS Annual Case Competition</a:t>
            </a:r>
            <a:endParaRPr/>
          </a:p>
        </p:txBody>
      </p:sp>
      <p:sp>
        <p:nvSpPr>
          <p:cNvPr id="189" name="Google Shape;189;p12"/>
          <p:cNvSpPr txBox="1"/>
          <p:nvPr/>
        </p:nvSpPr>
        <p:spPr>
          <a:xfrm>
            <a:off x="166850" y="4154850"/>
            <a:ext cx="33624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lt1"/>
                </a:solidFill>
                <a:latin typeface="Roboto Condensed"/>
                <a:ea typeface="Roboto Condensed"/>
                <a:cs typeface="Roboto Condensed"/>
                <a:sym typeface="Roboto Condensed"/>
              </a:rPr>
              <a:t>Team 36: Hannah Mok, Jury Camillo, Connor Chia, Mohammad Ameen</a:t>
            </a:r>
            <a:endParaRPr b="1" sz="1600">
              <a:solidFill>
                <a:schemeClr val="lt1"/>
              </a:solidFill>
              <a:latin typeface="Roboto Condensed"/>
              <a:ea typeface="Roboto Condensed"/>
              <a:cs typeface="Roboto Condensed"/>
              <a:sym typeface="Roboto Condensed"/>
            </a:endParaRPr>
          </a:p>
          <a:p>
            <a:pPr indent="0" lvl="0" marL="0" rtl="0" algn="l">
              <a:spcBef>
                <a:spcPts val="0"/>
              </a:spcBef>
              <a:spcAft>
                <a:spcPts val="0"/>
              </a:spcAft>
              <a:buNone/>
            </a:pPr>
            <a:r>
              <a:t/>
            </a:r>
            <a:endParaRPr>
              <a:latin typeface="Roboto Condensed Light"/>
              <a:ea typeface="Roboto Condensed Light"/>
              <a:cs typeface="Roboto Condensed Light"/>
              <a:sym typeface="Roboto Condensed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Expected Method</a:t>
            </a:r>
            <a:endParaRPr/>
          </a:p>
        </p:txBody>
      </p:sp>
      <p:sp>
        <p:nvSpPr>
          <p:cNvPr id="252" name="Google Shape;252;p21"/>
          <p:cNvSpPr txBox="1"/>
          <p:nvPr>
            <p:ph idx="1" type="body"/>
          </p:nvPr>
        </p:nvSpPr>
        <p:spPr>
          <a:xfrm>
            <a:off x="814275" y="1366425"/>
            <a:ext cx="6864000" cy="3335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Benefit: </a:t>
            </a:r>
            <a:endParaRPr/>
          </a:p>
          <a:p>
            <a:pPr indent="-342900" lvl="0" marL="457200" rtl="0" algn="l">
              <a:spcBef>
                <a:spcPts val="1000"/>
              </a:spcBef>
              <a:spcAft>
                <a:spcPts val="0"/>
              </a:spcAft>
              <a:buSzPts val="1800"/>
              <a:buChar char="▰"/>
            </a:pPr>
            <a:r>
              <a:rPr lang="en" sz="1800"/>
              <a:t>Preliminary estimation of risk</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
              <a:t>Disadvantage:</a:t>
            </a:r>
            <a:endParaRPr/>
          </a:p>
          <a:p>
            <a:pPr indent="-342900" lvl="0" marL="457200" rtl="0" algn="l">
              <a:spcBef>
                <a:spcPts val="1000"/>
              </a:spcBef>
              <a:spcAft>
                <a:spcPts val="0"/>
              </a:spcAft>
              <a:buSzPts val="1800"/>
              <a:buChar char="▰"/>
            </a:pPr>
            <a:r>
              <a:rPr lang="en" sz="1800"/>
              <a:t>Risk profile of clients not considered</a:t>
            </a:r>
            <a:endParaRPr sz="1800"/>
          </a:p>
          <a:p>
            <a:pPr indent="0" lvl="0" marL="457200" rtl="0" algn="l">
              <a:spcBef>
                <a:spcPts val="1000"/>
              </a:spcBef>
              <a:spcAft>
                <a:spcPts val="0"/>
              </a:spcAft>
              <a:buNone/>
            </a:pPr>
            <a:r>
              <a:t/>
            </a:r>
            <a:endParaRPr sz="1800"/>
          </a:p>
          <a:p>
            <a:pPr indent="0" lvl="0" marL="457200" rtl="0" algn="l">
              <a:spcBef>
                <a:spcPts val="1000"/>
              </a:spcBef>
              <a:spcAft>
                <a:spcPts val="1000"/>
              </a:spcAft>
              <a:buNone/>
            </a:pPr>
            <a:r>
              <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Bornheutter-Ferguson Method</a:t>
            </a:r>
            <a:endParaRPr/>
          </a:p>
        </p:txBody>
      </p:sp>
      <p:sp>
        <p:nvSpPr>
          <p:cNvPr id="258" name="Google Shape;258;p22"/>
          <p:cNvSpPr txBox="1"/>
          <p:nvPr>
            <p:ph idx="1" type="body"/>
          </p:nvPr>
        </p:nvSpPr>
        <p:spPr>
          <a:xfrm>
            <a:off x="814275" y="1158775"/>
            <a:ext cx="6946800" cy="3816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Benefit:</a:t>
            </a:r>
            <a:endParaRPr sz="1500"/>
          </a:p>
          <a:p>
            <a:pPr indent="-342900" lvl="0" marL="457200" rtl="0" algn="l">
              <a:spcBef>
                <a:spcPts val="1000"/>
              </a:spcBef>
              <a:spcAft>
                <a:spcPts val="0"/>
              </a:spcAft>
              <a:buSzPts val="1800"/>
              <a:buChar char="▰"/>
            </a:pPr>
            <a:r>
              <a:rPr lang="en" sz="1800"/>
              <a:t>More stable in response to changing data than the Chain-Ladder method</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
              <a:t>Disadvantage:</a:t>
            </a:r>
            <a:endParaRPr sz="1500"/>
          </a:p>
          <a:p>
            <a:pPr indent="-342900" lvl="0" marL="457200" rtl="0" algn="l">
              <a:spcBef>
                <a:spcPts val="1000"/>
              </a:spcBef>
              <a:spcAft>
                <a:spcPts val="0"/>
              </a:spcAft>
              <a:buSzPts val="1800"/>
              <a:buChar char="▰"/>
            </a:pPr>
            <a:r>
              <a:rPr lang="en" sz="1800"/>
              <a:t>Relies on accuracy of expected loss ratio</a:t>
            </a:r>
            <a:endParaRPr sz="1800"/>
          </a:p>
          <a:p>
            <a:pPr indent="0" lvl="0" marL="457200" rtl="0" algn="l">
              <a:spcBef>
                <a:spcPts val="1000"/>
              </a:spcBef>
              <a:spcAft>
                <a:spcPts val="10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3"/>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Case Outstanding Method </a:t>
            </a:r>
            <a:endParaRPr/>
          </a:p>
        </p:txBody>
      </p:sp>
      <p:sp>
        <p:nvSpPr>
          <p:cNvPr id="264" name="Google Shape;264;p23"/>
          <p:cNvSpPr txBox="1"/>
          <p:nvPr>
            <p:ph idx="1" type="body"/>
          </p:nvPr>
        </p:nvSpPr>
        <p:spPr>
          <a:xfrm>
            <a:off x="814275" y="1158775"/>
            <a:ext cx="6946800" cy="38160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Benefit:</a:t>
            </a:r>
            <a:endParaRPr/>
          </a:p>
          <a:p>
            <a:pPr indent="-342900" lvl="0" marL="457200" rtl="0" algn="l">
              <a:spcBef>
                <a:spcPts val="1000"/>
              </a:spcBef>
              <a:spcAft>
                <a:spcPts val="0"/>
              </a:spcAft>
              <a:buSzPts val="1800"/>
              <a:buChar char="▰"/>
            </a:pPr>
            <a:r>
              <a:rPr lang="en" sz="1800"/>
              <a:t>It turns client observations into useable data</a:t>
            </a:r>
            <a:endParaRPr sz="1800"/>
          </a:p>
          <a:p>
            <a:pPr indent="0" lvl="0" marL="457200" rtl="0" algn="l">
              <a:spcBef>
                <a:spcPts val="1000"/>
              </a:spcBef>
              <a:spcAft>
                <a:spcPts val="0"/>
              </a:spcAft>
              <a:buNone/>
            </a:pPr>
            <a:r>
              <a:t/>
            </a:r>
            <a:endParaRPr/>
          </a:p>
          <a:p>
            <a:pPr indent="0" lvl="0" marL="0" rtl="0" algn="l">
              <a:spcBef>
                <a:spcPts val="1000"/>
              </a:spcBef>
              <a:spcAft>
                <a:spcPts val="0"/>
              </a:spcAft>
              <a:buNone/>
            </a:pPr>
            <a:r>
              <a:rPr lang="en"/>
              <a:t>Disadvantage:</a:t>
            </a:r>
            <a:endParaRPr/>
          </a:p>
          <a:p>
            <a:pPr indent="-342900" lvl="0" marL="457200" rtl="0" algn="l">
              <a:spcBef>
                <a:spcPts val="1000"/>
              </a:spcBef>
              <a:spcAft>
                <a:spcPts val="0"/>
              </a:spcAft>
              <a:buSzPts val="1800"/>
              <a:buChar char="▰"/>
            </a:pPr>
            <a:r>
              <a:rPr lang="en" sz="1800"/>
              <a:t>I</a:t>
            </a:r>
            <a:r>
              <a:rPr lang="en" sz="1800"/>
              <a:t>n most LOBs, case outstanding do not provide sufficient information about pure IBNR</a:t>
            </a:r>
            <a:endParaRPr sz="1800"/>
          </a:p>
          <a:p>
            <a:pPr indent="0" lvl="0" marL="914400" rtl="0" algn="l">
              <a:spcBef>
                <a:spcPts val="1000"/>
              </a:spcBef>
              <a:spcAft>
                <a:spcPts val="1000"/>
              </a:spcAft>
              <a:buNone/>
            </a:pPr>
            <a:r>
              <a:t/>
            </a:r>
            <a:endParaRPr sz="1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Analysis</a:t>
            </a:r>
            <a:endParaRPr/>
          </a:p>
        </p:txBody>
      </p:sp>
      <p:sp>
        <p:nvSpPr>
          <p:cNvPr id="270" name="Google Shape;270;p24"/>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Roboto Condensed"/>
                <a:ea typeface="Roboto Condensed"/>
                <a:cs typeface="Roboto Condensed"/>
                <a:sym typeface="Roboto Condensed"/>
              </a:rPr>
              <a:t>3</a:t>
            </a:r>
            <a:endParaRPr b="1">
              <a:latin typeface="Roboto Condensed"/>
              <a:ea typeface="Roboto Condensed"/>
              <a:cs typeface="Roboto Condensed"/>
              <a:sym typeface="Roboto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25"/>
          <p:cNvSpPr txBox="1"/>
          <p:nvPr>
            <p:ph type="title"/>
          </p:nvPr>
        </p:nvSpPr>
        <p:spPr>
          <a:xfrm>
            <a:off x="133250" y="392575"/>
            <a:ext cx="68757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Unusual Changes in Data Triangles</a:t>
            </a:r>
            <a:endParaRPr/>
          </a:p>
        </p:txBody>
      </p:sp>
      <p:sp>
        <p:nvSpPr>
          <p:cNvPr id="276" name="Google Shape;276;p25"/>
          <p:cNvSpPr txBox="1"/>
          <p:nvPr/>
        </p:nvSpPr>
        <p:spPr>
          <a:xfrm>
            <a:off x="133250" y="2922650"/>
            <a:ext cx="2936700" cy="1477500"/>
          </a:xfrm>
          <a:prstGeom prst="rect">
            <a:avLst/>
          </a:prstGeom>
          <a:noFill/>
          <a:ln>
            <a:noFill/>
          </a:ln>
        </p:spPr>
        <p:txBody>
          <a:bodyPr anchorCtr="0" anchor="t" bIns="91425" lIns="91425" spcFirstLastPara="1" rIns="91425" wrap="square" tIns="91425">
            <a:spAutoFit/>
          </a:bodyPr>
          <a:lstStyle/>
          <a:p>
            <a:pPr indent="-342900" lvl="0" marL="457200" rtl="0" algn="l">
              <a:spcBef>
                <a:spcPts val="600"/>
              </a:spcBef>
              <a:spcAft>
                <a:spcPts val="0"/>
              </a:spcAft>
              <a:buClr>
                <a:schemeClr val="accent4"/>
              </a:buClr>
              <a:buSzPts val="1800"/>
              <a:buFont typeface="Roboto Condensed Light"/>
              <a:buChar char="▰"/>
            </a:pPr>
            <a:r>
              <a:rPr lang="en" sz="1200">
                <a:solidFill>
                  <a:schemeClr val="dk1"/>
                </a:solidFill>
                <a:latin typeface="Roboto Condensed Light"/>
                <a:ea typeface="Roboto Condensed Light"/>
                <a:cs typeface="Roboto Condensed Light"/>
                <a:sym typeface="Roboto Condensed Light"/>
              </a:rPr>
              <a:t>In the claim severity for homeowner, the data for 2012 appears to end before the data in 2013 which is unusual because 2012 would need more time to mature which would</a:t>
            </a:r>
            <a:r>
              <a:rPr lang="en" sz="1800">
                <a:solidFill>
                  <a:schemeClr val="dk1"/>
                </a:solidFill>
                <a:latin typeface="Roboto Condensed Light"/>
                <a:ea typeface="Roboto Condensed Light"/>
                <a:cs typeface="Roboto Condensed Light"/>
                <a:sym typeface="Roboto Condensed Light"/>
              </a:rPr>
              <a:t> </a:t>
            </a:r>
            <a:r>
              <a:rPr lang="en" sz="1200">
                <a:solidFill>
                  <a:schemeClr val="dk1"/>
                </a:solidFill>
                <a:latin typeface="Roboto Condensed Light"/>
                <a:ea typeface="Roboto Condensed Light"/>
                <a:cs typeface="Roboto Condensed Light"/>
                <a:sym typeface="Roboto Condensed Light"/>
              </a:rPr>
              <a:t>often result in more data</a:t>
            </a:r>
            <a:endParaRPr sz="800">
              <a:latin typeface="Roboto Condensed Light"/>
              <a:ea typeface="Roboto Condensed Light"/>
              <a:cs typeface="Roboto Condensed Light"/>
              <a:sym typeface="Roboto Condensed Light"/>
            </a:endParaRPr>
          </a:p>
        </p:txBody>
      </p:sp>
      <p:sp>
        <p:nvSpPr>
          <p:cNvPr id="277" name="Google Shape;277;p25"/>
          <p:cNvSpPr txBox="1"/>
          <p:nvPr/>
        </p:nvSpPr>
        <p:spPr>
          <a:xfrm>
            <a:off x="4211175" y="2638425"/>
            <a:ext cx="51168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600"/>
              </a:spcBef>
              <a:spcAft>
                <a:spcPts val="0"/>
              </a:spcAft>
              <a:buClr>
                <a:schemeClr val="accent4"/>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Average Claim Severity for Liability seems to be decreasing until around year 4</a:t>
            </a:r>
            <a:endParaRPr sz="700">
              <a:latin typeface="Roboto Condensed Light"/>
              <a:ea typeface="Roboto Condensed Light"/>
              <a:cs typeface="Roboto Condensed Light"/>
              <a:sym typeface="Roboto Condensed Light"/>
            </a:endParaRPr>
          </a:p>
        </p:txBody>
      </p:sp>
      <p:sp>
        <p:nvSpPr>
          <p:cNvPr id="278" name="Google Shape;278;p25"/>
          <p:cNvSpPr txBox="1"/>
          <p:nvPr/>
        </p:nvSpPr>
        <p:spPr>
          <a:xfrm>
            <a:off x="3538900" y="4478350"/>
            <a:ext cx="3404100" cy="554100"/>
          </a:xfrm>
          <a:prstGeom prst="rect">
            <a:avLst/>
          </a:prstGeom>
          <a:noFill/>
          <a:ln>
            <a:noFill/>
          </a:ln>
        </p:spPr>
        <p:txBody>
          <a:bodyPr anchorCtr="0" anchor="t" bIns="91425" lIns="91425" spcFirstLastPara="1" rIns="91425" wrap="square" tIns="91425">
            <a:spAutoFit/>
          </a:bodyPr>
          <a:lstStyle/>
          <a:p>
            <a:pPr indent="-304800" lvl="0" marL="457200" rtl="0" algn="l">
              <a:spcBef>
                <a:spcPts val="600"/>
              </a:spcBef>
              <a:spcAft>
                <a:spcPts val="0"/>
              </a:spcAft>
              <a:buClr>
                <a:schemeClr val="accent4"/>
              </a:buClr>
              <a:buSzPts val="1200"/>
              <a:buFont typeface="Roboto Condensed Light"/>
              <a:buChar char="▰"/>
            </a:pPr>
            <a:r>
              <a:rPr lang="en" sz="1200">
                <a:solidFill>
                  <a:schemeClr val="dk1"/>
                </a:solidFill>
                <a:latin typeface="Roboto Condensed Light"/>
                <a:ea typeface="Roboto Condensed Light"/>
                <a:cs typeface="Roboto Condensed Light"/>
                <a:sym typeface="Roboto Condensed Light"/>
              </a:rPr>
              <a:t>There is a huge increase in value for physdam reported starting at 2013</a:t>
            </a:r>
            <a:endParaRPr sz="800">
              <a:latin typeface="Roboto Condensed Light"/>
              <a:ea typeface="Roboto Condensed Light"/>
              <a:cs typeface="Roboto Condensed Light"/>
              <a:sym typeface="Roboto Condensed Light"/>
            </a:endParaRPr>
          </a:p>
        </p:txBody>
      </p:sp>
      <p:pic>
        <p:nvPicPr>
          <p:cNvPr id="279" name="Google Shape;279;p25"/>
          <p:cNvPicPr preferRelativeResize="0"/>
          <p:nvPr/>
        </p:nvPicPr>
        <p:blipFill>
          <a:blip r:embed="rId3">
            <a:alphaModFix/>
          </a:blip>
          <a:stretch>
            <a:fillRect/>
          </a:stretch>
        </p:blipFill>
        <p:spPr>
          <a:xfrm>
            <a:off x="3643000" y="3380350"/>
            <a:ext cx="3712474" cy="1098000"/>
          </a:xfrm>
          <a:prstGeom prst="rect">
            <a:avLst/>
          </a:prstGeom>
          <a:noFill/>
          <a:ln>
            <a:noFill/>
          </a:ln>
        </p:spPr>
      </p:pic>
      <p:pic>
        <p:nvPicPr>
          <p:cNvPr id="280" name="Google Shape;280;p25"/>
          <p:cNvPicPr preferRelativeResize="0"/>
          <p:nvPr/>
        </p:nvPicPr>
        <p:blipFill>
          <a:blip r:embed="rId4">
            <a:alphaModFix/>
          </a:blip>
          <a:stretch>
            <a:fillRect/>
          </a:stretch>
        </p:blipFill>
        <p:spPr>
          <a:xfrm>
            <a:off x="4532775" y="1453900"/>
            <a:ext cx="4361776" cy="1184525"/>
          </a:xfrm>
          <a:prstGeom prst="rect">
            <a:avLst/>
          </a:prstGeom>
          <a:noFill/>
          <a:ln>
            <a:noFill/>
          </a:ln>
        </p:spPr>
      </p:pic>
      <p:pic>
        <p:nvPicPr>
          <p:cNvPr id="281" name="Google Shape;281;p25"/>
          <p:cNvPicPr preferRelativeResize="0"/>
          <p:nvPr/>
        </p:nvPicPr>
        <p:blipFill>
          <a:blip r:embed="rId5">
            <a:alphaModFix/>
          </a:blip>
          <a:stretch>
            <a:fillRect/>
          </a:stretch>
        </p:blipFill>
        <p:spPr>
          <a:xfrm>
            <a:off x="133250" y="1861149"/>
            <a:ext cx="3988651" cy="106149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26"/>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Estimated Ultimate Losses:</a:t>
            </a:r>
            <a:endParaRPr/>
          </a:p>
          <a:p>
            <a:pPr indent="0" lvl="0" marL="0" rtl="0" algn="l">
              <a:spcBef>
                <a:spcPts val="0"/>
              </a:spcBef>
              <a:spcAft>
                <a:spcPts val="0"/>
              </a:spcAft>
              <a:buNone/>
            </a:pPr>
            <a:r>
              <a:rPr lang="en"/>
              <a:t>Personal Auto Physical Damage</a:t>
            </a:r>
            <a:endParaRPr/>
          </a:p>
        </p:txBody>
      </p:sp>
      <p:sp>
        <p:nvSpPr>
          <p:cNvPr id="287" name="Google Shape;287;p26"/>
          <p:cNvSpPr txBox="1"/>
          <p:nvPr>
            <p:ph idx="1" type="body"/>
          </p:nvPr>
        </p:nvSpPr>
        <p:spPr>
          <a:xfrm>
            <a:off x="5774550" y="1525950"/>
            <a:ext cx="3122100" cy="2748300"/>
          </a:xfrm>
          <a:prstGeom prst="rect">
            <a:avLst/>
          </a:prstGeom>
        </p:spPr>
        <p:txBody>
          <a:bodyPr anchorCtr="0" anchor="ctr" bIns="91425" lIns="91425" spcFirstLastPara="1" rIns="91425" wrap="square" tIns="91425">
            <a:noAutofit/>
          </a:bodyPr>
          <a:lstStyle/>
          <a:p>
            <a:pPr indent="-374650" lvl="0" marL="457200" rtl="0" algn="l">
              <a:spcBef>
                <a:spcPts val="600"/>
              </a:spcBef>
              <a:spcAft>
                <a:spcPts val="0"/>
              </a:spcAft>
              <a:buSzPts val="2300"/>
              <a:buChar char="-"/>
            </a:pPr>
            <a:r>
              <a:rPr lang="en" sz="2300"/>
              <a:t>4 of 5 of reserving methods give similar estimates.</a:t>
            </a:r>
            <a:endParaRPr sz="2300"/>
          </a:p>
          <a:p>
            <a:pPr indent="-374650" lvl="0" marL="457200" rtl="0" algn="l">
              <a:spcBef>
                <a:spcPts val="0"/>
              </a:spcBef>
              <a:spcAft>
                <a:spcPts val="0"/>
              </a:spcAft>
              <a:buSzPts val="2300"/>
              <a:buChar char="-"/>
            </a:pPr>
            <a:r>
              <a:rPr b="1" lang="en" sz="2300">
                <a:latin typeface="Roboto Condensed"/>
                <a:ea typeface="Roboto Condensed"/>
                <a:cs typeface="Roboto Condensed"/>
                <a:sym typeface="Roboto Condensed"/>
              </a:rPr>
              <a:t>Selected</a:t>
            </a:r>
            <a:r>
              <a:rPr b="1" lang="en" sz="2300">
                <a:latin typeface="Roboto Condensed"/>
                <a:ea typeface="Roboto Condensed"/>
                <a:cs typeface="Roboto Condensed"/>
                <a:sym typeface="Roboto Condensed"/>
              </a:rPr>
              <a:t>:</a:t>
            </a:r>
            <a:r>
              <a:rPr lang="en" sz="2300"/>
              <a:t> Paid CL estimate since it uses historical patterns.</a:t>
            </a:r>
            <a:endParaRPr sz="2300"/>
          </a:p>
        </p:txBody>
      </p:sp>
      <p:pic>
        <p:nvPicPr>
          <p:cNvPr id="288" name="Google Shape;288;p26"/>
          <p:cNvPicPr preferRelativeResize="0"/>
          <p:nvPr/>
        </p:nvPicPr>
        <p:blipFill>
          <a:blip r:embed="rId3">
            <a:alphaModFix/>
          </a:blip>
          <a:stretch>
            <a:fillRect/>
          </a:stretch>
        </p:blipFill>
        <p:spPr>
          <a:xfrm>
            <a:off x="341550" y="1645366"/>
            <a:ext cx="5492400" cy="250945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27"/>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Estimated Ultimate Losses:</a:t>
            </a:r>
            <a:endParaRPr/>
          </a:p>
          <a:p>
            <a:pPr indent="0" lvl="0" marL="0" rtl="0" algn="l">
              <a:spcBef>
                <a:spcPts val="0"/>
              </a:spcBef>
              <a:spcAft>
                <a:spcPts val="0"/>
              </a:spcAft>
              <a:buNone/>
            </a:pPr>
            <a:r>
              <a:rPr lang="en"/>
              <a:t>Personal Auto Liability</a:t>
            </a:r>
            <a:endParaRPr/>
          </a:p>
        </p:txBody>
      </p:sp>
      <p:sp>
        <p:nvSpPr>
          <p:cNvPr id="294" name="Google Shape;294;p27"/>
          <p:cNvSpPr txBox="1"/>
          <p:nvPr>
            <p:ph idx="1" type="body"/>
          </p:nvPr>
        </p:nvSpPr>
        <p:spPr>
          <a:xfrm>
            <a:off x="5774550" y="1525950"/>
            <a:ext cx="3122100" cy="2748300"/>
          </a:xfrm>
          <a:prstGeom prst="rect">
            <a:avLst/>
          </a:prstGeom>
        </p:spPr>
        <p:txBody>
          <a:bodyPr anchorCtr="0" anchor="ctr" bIns="91425" lIns="91425" spcFirstLastPara="1" rIns="91425" wrap="square" tIns="91425">
            <a:noAutofit/>
          </a:bodyPr>
          <a:lstStyle/>
          <a:p>
            <a:pPr indent="-368300" lvl="0" marL="457200" rtl="0" algn="l">
              <a:spcBef>
                <a:spcPts val="600"/>
              </a:spcBef>
              <a:spcAft>
                <a:spcPts val="0"/>
              </a:spcAft>
              <a:buSzPts val="2200"/>
              <a:buChar char="-"/>
            </a:pPr>
            <a:r>
              <a:rPr lang="en" sz="2200"/>
              <a:t>Ult losses are unusually small from 2018 - 2020 </a:t>
            </a:r>
            <a:r>
              <a:rPr lang="en" sz="2200"/>
              <a:t>especially in EL and BF methods</a:t>
            </a:r>
            <a:endParaRPr sz="2200"/>
          </a:p>
          <a:p>
            <a:pPr indent="-368300" lvl="0" marL="457200" rtl="0" algn="l">
              <a:spcBef>
                <a:spcPts val="0"/>
              </a:spcBef>
              <a:spcAft>
                <a:spcPts val="0"/>
              </a:spcAft>
              <a:buSzPts val="2200"/>
              <a:buChar char="-"/>
            </a:pPr>
            <a:r>
              <a:rPr b="1" lang="en" sz="2200">
                <a:latin typeface="Roboto Condensed"/>
                <a:ea typeface="Roboto Condensed"/>
                <a:cs typeface="Roboto Condensed"/>
                <a:sym typeface="Roboto Condensed"/>
              </a:rPr>
              <a:t>Selected:</a:t>
            </a:r>
            <a:r>
              <a:rPr lang="en" sz="2200"/>
              <a:t> Paid CL estimate since it uses historical patterns.</a:t>
            </a:r>
            <a:endParaRPr sz="2200"/>
          </a:p>
        </p:txBody>
      </p:sp>
      <p:pic>
        <p:nvPicPr>
          <p:cNvPr id="295" name="Google Shape;295;p27"/>
          <p:cNvPicPr preferRelativeResize="0"/>
          <p:nvPr/>
        </p:nvPicPr>
        <p:blipFill>
          <a:blip r:embed="rId3">
            <a:alphaModFix/>
          </a:blip>
          <a:stretch>
            <a:fillRect/>
          </a:stretch>
        </p:blipFill>
        <p:spPr>
          <a:xfrm>
            <a:off x="361550" y="1650550"/>
            <a:ext cx="5469750" cy="2499110"/>
          </a:xfrm>
          <a:prstGeom prst="rect">
            <a:avLst/>
          </a:prstGeom>
          <a:noFill/>
          <a:ln>
            <a:noFill/>
          </a:ln>
        </p:spPr>
      </p:pic>
      <p:sp>
        <p:nvSpPr>
          <p:cNvPr id="296" name="Google Shape;296;p27"/>
          <p:cNvSpPr txBox="1"/>
          <p:nvPr>
            <p:ph idx="1" type="body"/>
          </p:nvPr>
        </p:nvSpPr>
        <p:spPr>
          <a:xfrm>
            <a:off x="361550" y="4149650"/>
            <a:ext cx="6687300" cy="9774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1600"/>
              <a:t>*Note: Normally would use Bornhuetter-Ferguson since data patterns are not stable and BF method incorporates both historical and new data, but initial impact of COVID-19 would skew results.</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28"/>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Estimated Ultimate Losses:</a:t>
            </a:r>
            <a:endParaRPr/>
          </a:p>
          <a:p>
            <a:pPr indent="0" lvl="0" marL="0" rtl="0" algn="l">
              <a:spcBef>
                <a:spcPts val="0"/>
              </a:spcBef>
              <a:spcAft>
                <a:spcPts val="0"/>
              </a:spcAft>
              <a:buNone/>
            </a:pPr>
            <a:r>
              <a:rPr lang="en"/>
              <a:t>Homeowners Property</a:t>
            </a:r>
            <a:endParaRPr/>
          </a:p>
        </p:txBody>
      </p:sp>
      <p:sp>
        <p:nvSpPr>
          <p:cNvPr id="302" name="Google Shape;302;p28"/>
          <p:cNvSpPr txBox="1"/>
          <p:nvPr>
            <p:ph idx="1" type="body"/>
          </p:nvPr>
        </p:nvSpPr>
        <p:spPr>
          <a:xfrm>
            <a:off x="5774550" y="1525950"/>
            <a:ext cx="3122100" cy="2748300"/>
          </a:xfrm>
          <a:prstGeom prst="rect">
            <a:avLst/>
          </a:prstGeom>
        </p:spPr>
        <p:txBody>
          <a:bodyPr anchorCtr="0" anchor="ctr" bIns="91425" lIns="91425" spcFirstLastPara="1" rIns="91425" wrap="square" tIns="91425">
            <a:noAutofit/>
          </a:bodyPr>
          <a:lstStyle/>
          <a:p>
            <a:pPr indent="-368300" lvl="0" marL="457200" rtl="0" algn="l">
              <a:spcBef>
                <a:spcPts val="600"/>
              </a:spcBef>
              <a:spcAft>
                <a:spcPts val="0"/>
              </a:spcAft>
              <a:buSzPts val="2200"/>
              <a:buChar char="-"/>
            </a:pPr>
            <a:r>
              <a:rPr lang="en" sz="2200"/>
              <a:t>Ult losses are unusually small for 2020 especially in EL and BF methods</a:t>
            </a:r>
            <a:endParaRPr sz="2200"/>
          </a:p>
          <a:p>
            <a:pPr indent="-368300" lvl="0" marL="457200" rtl="0" algn="l">
              <a:spcBef>
                <a:spcPts val="0"/>
              </a:spcBef>
              <a:spcAft>
                <a:spcPts val="0"/>
              </a:spcAft>
              <a:buSzPts val="2200"/>
              <a:buChar char="-"/>
            </a:pPr>
            <a:r>
              <a:rPr b="1" lang="en" sz="2200">
                <a:latin typeface="Roboto Condensed"/>
                <a:ea typeface="Roboto Condensed"/>
                <a:cs typeface="Roboto Condensed"/>
                <a:sym typeface="Roboto Condensed"/>
              </a:rPr>
              <a:t>Selected:</a:t>
            </a:r>
            <a:r>
              <a:rPr lang="en" sz="2200"/>
              <a:t> Paid CL estimate since it uses historical patterns.</a:t>
            </a:r>
            <a:endParaRPr sz="2200"/>
          </a:p>
        </p:txBody>
      </p:sp>
      <p:sp>
        <p:nvSpPr>
          <p:cNvPr id="303" name="Google Shape;303;p28"/>
          <p:cNvSpPr txBox="1"/>
          <p:nvPr>
            <p:ph idx="1" type="body"/>
          </p:nvPr>
        </p:nvSpPr>
        <p:spPr>
          <a:xfrm>
            <a:off x="361550" y="4149650"/>
            <a:ext cx="6687300" cy="977400"/>
          </a:xfrm>
          <a:prstGeom prst="rect">
            <a:avLst/>
          </a:prstGeom>
        </p:spPr>
        <p:txBody>
          <a:bodyPr anchorCtr="0" anchor="ctr" bIns="91425" lIns="91425" spcFirstLastPara="1" rIns="91425" wrap="square" tIns="91425">
            <a:noAutofit/>
          </a:bodyPr>
          <a:lstStyle/>
          <a:p>
            <a:pPr indent="0" lvl="0" marL="0" rtl="0" algn="l">
              <a:spcBef>
                <a:spcPts val="600"/>
              </a:spcBef>
              <a:spcAft>
                <a:spcPts val="1000"/>
              </a:spcAft>
              <a:buNone/>
            </a:pPr>
            <a:r>
              <a:rPr lang="en" sz="1600"/>
              <a:t>*Note: Normally would use Bornhuetter-Ferguson since data patterns are not stable and BF method incorporates both historical and new data, but unusual outlier would skew results.</a:t>
            </a:r>
            <a:endParaRPr sz="1600"/>
          </a:p>
        </p:txBody>
      </p:sp>
      <p:pic>
        <p:nvPicPr>
          <p:cNvPr id="304" name="Google Shape;304;p28"/>
          <p:cNvPicPr preferRelativeResize="0"/>
          <p:nvPr/>
        </p:nvPicPr>
        <p:blipFill>
          <a:blip r:embed="rId3">
            <a:alphaModFix/>
          </a:blip>
          <a:stretch>
            <a:fillRect/>
          </a:stretch>
        </p:blipFill>
        <p:spPr>
          <a:xfrm>
            <a:off x="361550" y="1650550"/>
            <a:ext cx="5469750" cy="24990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Which methods should be standardized?</a:t>
            </a:r>
            <a:endParaRPr/>
          </a:p>
        </p:txBody>
      </p:sp>
      <p:sp>
        <p:nvSpPr>
          <p:cNvPr id="310" name="Google Shape;310;p29"/>
          <p:cNvSpPr txBox="1"/>
          <p:nvPr>
            <p:ph idx="1" type="body"/>
          </p:nvPr>
        </p:nvSpPr>
        <p:spPr>
          <a:xfrm>
            <a:off x="814275" y="1327350"/>
            <a:ext cx="7414500" cy="31455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SzPts val="1800"/>
              <a:buChar char="▰"/>
            </a:pPr>
            <a:r>
              <a:rPr lang="en" sz="1800"/>
              <a:t>Line of Business to standardize: </a:t>
            </a:r>
            <a:r>
              <a:rPr b="1" lang="en" sz="1800">
                <a:latin typeface="Roboto Condensed"/>
                <a:ea typeface="Roboto Condensed"/>
                <a:cs typeface="Roboto Condensed"/>
                <a:sym typeface="Roboto Condensed"/>
              </a:rPr>
              <a:t>personal</a:t>
            </a:r>
            <a:r>
              <a:rPr lang="en" sz="1800"/>
              <a:t> </a:t>
            </a:r>
            <a:r>
              <a:rPr b="1" lang="en" sz="1800">
                <a:latin typeface="Roboto Condensed"/>
                <a:ea typeface="Roboto Condensed"/>
                <a:cs typeface="Roboto Condensed"/>
                <a:sym typeface="Roboto Condensed"/>
              </a:rPr>
              <a:t>auto physical damage</a:t>
            </a:r>
            <a:endParaRPr b="1" sz="1800">
              <a:latin typeface="Roboto Condensed"/>
              <a:ea typeface="Roboto Condensed"/>
              <a:cs typeface="Roboto Condensed"/>
              <a:sym typeface="Roboto Condensed"/>
            </a:endParaRPr>
          </a:p>
          <a:p>
            <a:pPr indent="-342900" lvl="0" marL="457200" rtl="0" algn="l">
              <a:spcBef>
                <a:spcPts val="0"/>
              </a:spcBef>
              <a:spcAft>
                <a:spcPts val="0"/>
              </a:spcAft>
              <a:buSzPts val="1800"/>
              <a:buChar char="▰"/>
            </a:pPr>
            <a:r>
              <a:rPr lang="en" sz="1800" u="sng"/>
              <a:t>Methods:</a:t>
            </a:r>
            <a:endParaRPr sz="1800" u="sng"/>
          </a:p>
          <a:p>
            <a:pPr indent="-342900" lvl="1" marL="914400" rtl="0" algn="l">
              <a:spcBef>
                <a:spcPts val="0"/>
              </a:spcBef>
              <a:spcAft>
                <a:spcPts val="0"/>
              </a:spcAft>
              <a:buSzPts val="1800"/>
              <a:buChar char="▻"/>
            </a:pPr>
            <a:r>
              <a:rPr lang="en" sz="1800"/>
              <a:t>1. </a:t>
            </a:r>
            <a:r>
              <a:rPr b="1" lang="en" sz="1800">
                <a:latin typeface="Roboto Condensed"/>
                <a:ea typeface="Roboto Condensed"/>
                <a:cs typeface="Roboto Condensed"/>
                <a:sym typeface="Roboto Condensed"/>
              </a:rPr>
              <a:t>Paid chain ladder </a:t>
            </a:r>
            <a:r>
              <a:rPr lang="en" sz="1800"/>
              <a:t>works best for well organized data making it an ideal method for calculating ultimate loss for this data</a:t>
            </a:r>
            <a:endParaRPr sz="1800"/>
          </a:p>
          <a:p>
            <a:pPr indent="-342900" lvl="1" marL="914400" rtl="0" algn="l">
              <a:spcBef>
                <a:spcPts val="0"/>
              </a:spcBef>
              <a:spcAft>
                <a:spcPts val="0"/>
              </a:spcAft>
              <a:buSzPts val="1800"/>
              <a:buChar char="▻"/>
            </a:pPr>
            <a:r>
              <a:rPr lang="en" sz="1800"/>
              <a:t>2. The </a:t>
            </a:r>
            <a:r>
              <a:rPr b="1" lang="en" sz="1800">
                <a:latin typeface="Roboto Condensed"/>
                <a:ea typeface="Roboto Condensed"/>
                <a:cs typeface="Roboto Condensed"/>
                <a:sym typeface="Roboto Condensed"/>
              </a:rPr>
              <a:t>case outstanding </a:t>
            </a:r>
            <a:r>
              <a:rPr lang="en" sz="1800"/>
              <a:t>method would be ideal for calculating future values given the well organized set up for this data</a:t>
            </a:r>
            <a:endParaRPr sz="1800"/>
          </a:p>
          <a:p>
            <a:pPr indent="-342900" lvl="1" marL="914400" rtl="0" algn="l">
              <a:spcBef>
                <a:spcPts val="0"/>
              </a:spcBef>
              <a:spcAft>
                <a:spcPts val="0"/>
              </a:spcAft>
              <a:buSzPts val="1800"/>
              <a:buChar char="▻"/>
            </a:pPr>
            <a:r>
              <a:rPr lang="en" sz="1800"/>
              <a:t>3. Finally, combining the aspects of both paid chain ladder and case outstanding would prove that </a:t>
            </a:r>
            <a:r>
              <a:rPr b="1" lang="en" sz="1800">
                <a:latin typeface="Roboto Condensed"/>
                <a:ea typeface="Roboto Condensed"/>
                <a:cs typeface="Roboto Condensed"/>
                <a:sym typeface="Roboto Condensed"/>
              </a:rPr>
              <a:t>Bornhuetter-Ferguson method</a:t>
            </a:r>
            <a:r>
              <a:rPr lang="en" sz="1800"/>
              <a:t> would also be ideal for this data considering this method bases both past and future outcomes of the data</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30"/>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 Reserving</a:t>
            </a:r>
            <a:endParaRPr/>
          </a:p>
        </p:txBody>
      </p:sp>
      <p:sp>
        <p:nvSpPr>
          <p:cNvPr id="316" name="Google Shape;316;p30"/>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Roboto Condensed"/>
                <a:ea typeface="Roboto Condensed"/>
                <a:cs typeface="Roboto Condensed"/>
                <a:sym typeface="Roboto Condensed"/>
              </a:rPr>
              <a:t>4</a:t>
            </a:r>
            <a:endParaRPr b="1">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3000"/>
              <a:t>Agenda</a:t>
            </a:r>
            <a:endParaRPr sz="3000"/>
          </a:p>
        </p:txBody>
      </p:sp>
      <p:sp>
        <p:nvSpPr>
          <p:cNvPr id="195" name="Google Shape;195;p13"/>
          <p:cNvSpPr txBox="1"/>
          <p:nvPr>
            <p:ph idx="1" type="body"/>
          </p:nvPr>
        </p:nvSpPr>
        <p:spPr>
          <a:xfrm>
            <a:off x="638125" y="1586800"/>
            <a:ext cx="5394000" cy="2709900"/>
          </a:xfrm>
          <a:prstGeom prst="rect">
            <a:avLst/>
          </a:prstGeom>
        </p:spPr>
        <p:txBody>
          <a:bodyPr anchorCtr="0" anchor="t" bIns="91425" lIns="91425" spcFirstLastPara="1" rIns="91425" wrap="square" tIns="91425">
            <a:noAutofit/>
          </a:bodyPr>
          <a:lstStyle/>
          <a:p>
            <a:pPr indent="-342900" lvl="0" marL="457200" rtl="0" algn="l">
              <a:lnSpc>
                <a:spcPct val="200000"/>
              </a:lnSpc>
              <a:spcBef>
                <a:spcPts val="600"/>
              </a:spcBef>
              <a:spcAft>
                <a:spcPts val="0"/>
              </a:spcAft>
              <a:buSzPts val="1800"/>
              <a:buAutoNum type="arabicPeriod"/>
            </a:pPr>
            <a:r>
              <a:rPr lang="en"/>
              <a:t>Workbook Overview</a:t>
            </a:r>
            <a:endParaRPr/>
          </a:p>
          <a:p>
            <a:pPr indent="-342900" lvl="0" marL="457200" rtl="0" algn="l">
              <a:lnSpc>
                <a:spcPct val="200000"/>
              </a:lnSpc>
              <a:spcBef>
                <a:spcPts val="0"/>
              </a:spcBef>
              <a:spcAft>
                <a:spcPts val="0"/>
              </a:spcAft>
              <a:buSzPts val="1800"/>
              <a:buAutoNum type="arabicPeriod"/>
            </a:pPr>
            <a:r>
              <a:rPr lang="en"/>
              <a:t>Reserving Methods</a:t>
            </a:r>
            <a:endParaRPr/>
          </a:p>
          <a:p>
            <a:pPr indent="-342900" lvl="0" marL="457200" rtl="0" algn="l">
              <a:lnSpc>
                <a:spcPct val="200000"/>
              </a:lnSpc>
              <a:spcBef>
                <a:spcPts val="0"/>
              </a:spcBef>
              <a:spcAft>
                <a:spcPts val="0"/>
              </a:spcAft>
              <a:buSzPts val="1800"/>
              <a:buAutoNum type="arabicPeriod"/>
            </a:pPr>
            <a:r>
              <a:rPr lang="en"/>
              <a:t>Data Analysis</a:t>
            </a:r>
            <a:endParaRPr/>
          </a:p>
          <a:p>
            <a:pPr indent="-342900" lvl="0" marL="457200" rtl="0" algn="l">
              <a:lnSpc>
                <a:spcPct val="200000"/>
              </a:lnSpc>
              <a:spcBef>
                <a:spcPts val="0"/>
              </a:spcBef>
              <a:spcAft>
                <a:spcPts val="0"/>
              </a:spcAft>
              <a:buSzPts val="1800"/>
              <a:buAutoNum type="arabicPeriod"/>
            </a:pPr>
            <a:r>
              <a:rPr lang="en"/>
              <a:t>CAT Reserving</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CAT Reserving</a:t>
            </a:r>
            <a:endParaRPr/>
          </a:p>
        </p:txBody>
      </p:sp>
      <p:sp>
        <p:nvSpPr>
          <p:cNvPr id="322" name="Google Shape;322;p31"/>
          <p:cNvSpPr txBox="1"/>
          <p:nvPr>
            <p:ph idx="1" type="body"/>
          </p:nvPr>
        </p:nvSpPr>
        <p:spPr>
          <a:xfrm>
            <a:off x="814275" y="1311900"/>
            <a:ext cx="7144500" cy="25197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Why is it done separately?</a:t>
            </a:r>
            <a:endParaRPr/>
          </a:p>
          <a:p>
            <a:pPr indent="0" lvl="0" marL="0" rtl="0" algn="l">
              <a:spcBef>
                <a:spcPts val="1000"/>
              </a:spcBef>
              <a:spcAft>
                <a:spcPts val="0"/>
              </a:spcAft>
              <a:buNone/>
            </a:pPr>
            <a:r>
              <a:t/>
            </a:r>
            <a:endParaRPr sz="1800"/>
          </a:p>
          <a:p>
            <a:pPr indent="0" lvl="0" marL="0" rtl="0" algn="l">
              <a:spcBef>
                <a:spcPts val="1000"/>
              </a:spcBef>
              <a:spcAft>
                <a:spcPts val="1000"/>
              </a:spcAft>
              <a:buNone/>
            </a:pPr>
            <a:r>
              <a:rPr lang="en" sz="1800"/>
              <a:t>C</a:t>
            </a:r>
            <a:r>
              <a:rPr lang="en" sz="1800"/>
              <a:t>atastrophic</a:t>
            </a:r>
            <a:r>
              <a:rPr lang="en" sz="1800"/>
              <a:t> reserving is specifically for extreme circumstances like earthquakes or a pandemic, so this reserve is set aside to be available when a given event occurs. Furthermore, this helps to alleviate and control the long term agenda for cataclysmic events.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Challenges of CAT Reserving</a:t>
            </a:r>
            <a:endParaRPr/>
          </a:p>
        </p:txBody>
      </p:sp>
      <p:sp>
        <p:nvSpPr>
          <p:cNvPr id="328" name="Google Shape;328;p32"/>
          <p:cNvSpPr txBox="1"/>
          <p:nvPr/>
        </p:nvSpPr>
        <p:spPr>
          <a:xfrm>
            <a:off x="814275" y="1570400"/>
            <a:ext cx="7745700" cy="3041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800">
                <a:latin typeface="Roboto Condensed Light"/>
                <a:ea typeface="Roboto Condensed Light"/>
                <a:cs typeface="Roboto Condensed Light"/>
                <a:sym typeface="Roboto Condensed Light"/>
              </a:rPr>
              <a:t>1. </a:t>
            </a:r>
            <a:r>
              <a:rPr b="1" lang="en" sz="1800">
                <a:latin typeface="Roboto Condensed"/>
                <a:ea typeface="Roboto Condensed"/>
                <a:cs typeface="Roboto Condensed"/>
                <a:sym typeface="Roboto Condensed"/>
              </a:rPr>
              <a:t>Location and access</a:t>
            </a:r>
            <a:r>
              <a:rPr lang="en" sz="1800">
                <a:latin typeface="Roboto Condensed Light"/>
                <a:ea typeface="Roboto Condensed Light"/>
                <a:cs typeface="Roboto Condensed Light"/>
                <a:sym typeface="Roboto Condensed Light"/>
              </a:rPr>
              <a:t> – based on the location and the scale of a catastrophe, the speed at which information can be gathered and communicated can be severely limited;</a:t>
            </a:r>
            <a:endParaRPr sz="1800">
              <a:latin typeface="Roboto Condensed Light"/>
              <a:ea typeface="Roboto Condensed Light"/>
              <a:cs typeface="Roboto Condensed Light"/>
              <a:sym typeface="Roboto Condensed Light"/>
            </a:endParaRPr>
          </a:p>
          <a:p>
            <a:pPr indent="0" lvl="0" marL="0" rtl="0" algn="l">
              <a:lnSpc>
                <a:spcPct val="115000"/>
              </a:lnSpc>
              <a:spcBef>
                <a:spcPts val="0"/>
              </a:spcBef>
              <a:spcAft>
                <a:spcPts val="0"/>
              </a:spcAft>
              <a:buNone/>
            </a:pPr>
            <a:r>
              <a:rPr lang="en" sz="1800">
                <a:latin typeface="Roboto Condensed Light"/>
                <a:ea typeface="Roboto Condensed Light"/>
                <a:cs typeface="Roboto Condensed Light"/>
                <a:sym typeface="Roboto Condensed Light"/>
              </a:rPr>
              <a:t>2. </a:t>
            </a:r>
            <a:r>
              <a:rPr b="1" lang="en" sz="1800">
                <a:latin typeface="Roboto Condensed"/>
                <a:ea typeface="Roboto Condensed"/>
                <a:cs typeface="Roboto Condensed"/>
                <a:sym typeface="Roboto Condensed"/>
              </a:rPr>
              <a:t>Length of the event</a:t>
            </a:r>
            <a:r>
              <a:rPr lang="en" sz="1800">
                <a:latin typeface="Roboto Condensed Light"/>
                <a:ea typeface="Roboto Condensed Light"/>
                <a:cs typeface="Roboto Condensed Light"/>
                <a:sym typeface="Roboto Condensed Light"/>
              </a:rPr>
              <a:t> – can lead to a great deal of uncertainty, particularly for estimating business interruption claims;</a:t>
            </a:r>
            <a:endParaRPr sz="1800">
              <a:latin typeface="Roboto Condensed Light"/>
              <a:ea typeface="Roboto Condensed Light"/>
              <a:cs typeface="Roboto Condensed Light"/>
              <a:sym typeface="Roboto Condensed Light"/>
            </a:endParaRPr>
          </a:p>
          <a:p>
            <a:pPr indent="0" lvl="0" marL="0" rtl="0" algn="l">
              <a:lnSpc>
                <a:spcPct val="115000"/>
              </a:lnSpc>
              <a:spcBef>
                <a:spcPts val="0"/>
              </a:spcBef>
              <a:spcAft>
                <a:spcPts val="0"/>
              </a:spcAft>
              <a:buNone/>
            </a:pPr>
            <a:r>
              <a:rPr lang="en" sz="1800">
                <a:latin typeface="Roboto Condensed Light"/>
                <a:ea typeface="Roboto Condensed Light"/>
                <a:cs typeface="Roboto Condensed Light"/>
                <a:sym typeface="Roboto Condensed Light"/>
              </a:rPr>
              <a:t>3. </a:t>
            </a:r>
            <a:r>
              <a:rPr b="1" lang="en" sz="1800">
                <a:latin typeface="Roboto Condensed"/>
                <a:ea typeface="Roboto Condensed"/>
                <a:cs typeface="Roboto Condensed"/>
                <a:sym typeface="Roboto Condensed"/>
              </a:rPr>
              <a:t>Legality</a:t>
            </a:r>
            <a:r>
              <a:rPr lang="en" sz="1800">
                <a:latin typeface="Roboto Condensed Light"/>
                <a:ea typeface="Roboto Condensed Light"/>
                <a:cs typeface="Roboto Condensed Light"/>
                <a:sym typeface="Roboto Condensed Light"/>
              </a:rPr>
              <a:t> – If a claim settlement is disputed, where a trial takes place can vary. Based on the legal environment of the country that the claim is tried in, outcomes may be unexpected;</a:t>
            </a:r>
            <a:endParaRPr sz="1800">
              <a:latin typeface="Roboto Condensed Light"/>
              <a:ea typeface="Roboto Condensed Light"/>
              <a:cs typeface="Roboto Condensed Light"/>
              <a:sym typeface="Roboto Condensed Light"/>
            </a:endParaRPr>
          </a:p>
          <a:p>
            <a:pPr indent="0" lvl="0" marL="0" rtl="0" algn="l">
              <a:spcBef>
                <a:spcPts val="0"/>
              </a:spcBef>
              <a:spcAft>
                <a:spcPts val="0"/>
              </a:spcAft>
              <a:buNone/>
            </a:pPr>
            <a:r>
              <a:t/>
            </a:r>
            <a:endParaRPr sz="2000">
              <a:latin typeface="Roboto Condensed Light"/>
              <a:ea typeface="Roboto Condensed Light"/>
              <a:cs typeface="Roboto Condensed Light"/>
              <a:sym typeface="Roboto Condensed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3"/>
          <p:cNvSpPr txBox="1"/>
          <p:nvPr>
            <p:ph type="ctrTitle"/>
          </p:nvPr>
        </p:nvSpPr>
        <p:spPr>
          <a:xfrm>
            <a:off x="685800" y="1090750"/>
            <a:ext cx="5367900" cy="2961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Thank You!</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Appendix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Claim Count Triangles (Personal Auto Physical Damage)</a:t>
            </a:r>
            <a:endParaRPr/>
          </a:p>
        </p:txBody>
      </p:sp>
      <p:pic>
        <p:nvPicPr>
          <p:cNvPr id="344" name="Google Shape;344;p35"/>
          <p:cNvPicPr preferRelativeResize="0"/>
          <p:nvPr/>
        </p:nvPicPr>
        <p:blipFill>
          <a:blip r:embed="rId3">
            <a:alphaModFix/>
          </a:blip>
          <a:stretch>
            <a:fillRect/>
          </a:stretch>
        </p:blipFill>
        <p:spPr>
          <a:xfrm>
            <a:off x="1374788" y="3346200"/>
            <a:ext cx="5490423" cy="1473825"/>
          </a:xfrm>
          <a:prstGeom prst="rect">
            <a:avLst/>
          </a:prstGeom>
          <a:noFill/>
          <a:ln>
            <a:noFill/>
          </a:ln>
        </p:spPr>
      </p:pic>
      <p:sp>
        <p:nvSpPr>
          <p:cNvPr id="345" name="Google Shape;345;p35"/>
          <p:cNvSpPr txBox="1"/>
          <p:nvPr/>
        </p:nvSpPr>
        <p:spPr>
          <a:xfrm>
            <a:off x="1374800" y="13319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7</a:t>
            </a:r>
            <a:endParaRPr sz="1200">
              <a:latin typeface="Roboto Condensed Light"/>
              <a:ea typeface="Roboto Condensed Light"/>
              <a:cs typeface="Roboto Condensed Light"/>
              <a:sym typeface="Roboto Condensed Light"/>
            </a:endParaRPr>
          </a:p>
        </p:txBody>
      </p:sp>
      <p:sp>
        <p:nvSpPr>
          <p:cNvPr id="346" name="Google Shape;346;p35"/>
          <p:cNvSpPr txBox="1"/>
          <p:nvPr/>
        </p:nvSpPr>
        <p:spPr>
          <a:xfrm>
            <a:off x="1399850" y="3064500"/>
            <a:ext cx="784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8</a:t>
            </a:r>
            <a:endParaRPr sz="1200">
              <a:latin typeface="Roboto Condensed Light"/>
              <a:ea typeface="Roboto Condensed Light"/>
              <a:cs typeface="Roboto Condensed Light"/>
              <a:sym typeface="Roboto Condensed Light"/>
            </a:endParaRPr>
          </a:p>
        </p:txBody>
      </p:sp>
      <p:pic>
        <p:nvPicPr>
          <p:cNvPr id="347" name="Google Shape;347;p35"/>
          <p:cNvPicPr preferRelativeResize="0"/>
          <p:nvPr/>
        </p:nvPicPr>
        <p:blipFill>
          <a:blip r:embed="rId4">
            <a:alphaModFix/>
          </a:blip>
          <a:stretch>
            <a:fillRect/>
          </a:stretch>
        </p:blipFill>
        <p:spPr>
          <a:xfrm>
            <a:off x="1399850" y="1610950"/>
            <a:ext cx="5490399" cy="145354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Claim Count Triangles (Personal Auto Liability)</a:t>
            </a:r>
            <a:endParaRPr/>
          </a:p>
        </p:txBody>
      </p:sp>
      <p:pic>
        <p:nvPicPr>
          <p:cNvPr id="353" name="Google Shape;353;p36"/>
          <p:cNvPicPr preferRelativeResize="0"/>
          <p:nvPr/>
        </p:nvPicPr>
        <p:blipFill>
          <a:blip r:embed="rId3">
            <a:alphaModFix/>
          </a:blip>
          <a:stretch>
            <a:fillRect/>
          </a:stretch>
        </p:blipFill>
        <p:spPr>
          <a:xfrm>
            <a:off x="1370475" y="1583600"/>
            <a:ext cx="5487525" cy="1444450"/>
          </a:xfrm>
          <a:prstGeom prst="rect">
            <a:avLst/>
          </a:prstGeom>
          <a:noFill/>
          <a:ln>
            <a:noFill/>
          </a:ln>
        </p:spPr>
      </p:pic>
      <p:sp>
        <p:nvSpPr>
          <p:cNvPr id="354" name="Google Shape;354;p36"/>
          <p:cNvSpPr txBox="1"/>
          <p:nvPr/>
        </p:nvSpPr>
        <p:spPr>
          <a:xfrm>
            <a:off x="1370475" y="1315238"/>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9</a:t>
            </a:r>
            <a:endParaRPr sz="1200">
              <a:latin typeface="Roboto Condensed Light"/>
              <a:ea typeface="Roboto Condensed Light"/>
              <a:cs typeface="Roboto Condensed Light"/>
              <a:sym typeface="Roboto Condensed Light"/>
            </a:endParaRPr>
          </a:p>
        </p:txBody>
      </p:sp>
      <p:sp>
        <p:nvSpPr>
          <p:cNvPr id="355" name="Google Shape;355;p36"/>
          <p:cNvSpPr txBox="1"/>
          <p:nvPr/>
        </p:nvSpPr>
        <p:spPr>
          <a:xfrm>
            <a:off x="1370475" y="3028050"/>
            <a:ext cx="76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10</a:t>
            </a:r>
            <a:endParaRPr sz="1200">
              <a:latin typeface="Roboto Condensed Light"/>
              <a:ea typeface="Roboto Condensed Light"/>
              <a:cs typeface="Roboto Condensed Light"/>
              <a:sym typeface="Roboto Condensed Light"/>
            </a:endParaRPr>
          </a:p>
        </p:txBody>
      </p:sp>
      <p:pic>
        <p:nvPicPr>
          <p:cNvPr id="356" name="Google Shape;356;p36"/>
          <p:cNvPicPr preferRelativeResize="0"/>
          <p:nvPr/>
        </p:nvPicPr>
        <p:blipFill>
          <a:blip r:embed="rId4">
            <a:alphaModFix/>
          </a:blip>
          <a:stretch>
            <a:fillRect/>
          </a:stretch>
        </p:blipFill>
        <p:spPr>
          <a:xfrm>
            <a:off x="1356975" y="3363975"/>
            <a:ext cx="5514500" cy="14444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Claim Count Triangles (Homeowners Property)</a:t>
            </a:r>
            <a:endParaRPr/>
          </a:p>
        </p:txBody>
      </p:sp>
      <p:pic>
        <p:nvPicPr>
          <p:cNvPr id="362" name="Google Shape;362;p37"/>
          <p:cNvPicPr preferRelativeResize="0"/>
          <p:nvPr/>
        </p:nvPicPr>
        <p:blipFill>
          <a:blip r:embed="rId3">
            <a:alphaModFix/>
          </a:blip>
          <a:stretch>
            <a:fillRect/>
          </a:stretch>
        </p:blipFill>
        <p:spPr>
          <a:xfrm>
            <a:off x="1377138" y="1593500"/>
            <a:ext cx="5493826" cy="1468400"/>
          </a:xfrm>
          <a:prstGeom prst="rect">
            <a:avLst/>
          </a:prstGeom>
          <a:noFill/>
          <a:ln>
            <a:noFill/>
          </a:ln>
        </p:spPr>
      </p:pic>
      <p:sp>
        <p:nvSpPr>
          <p:cNvPr id="363" name="Google Shape;363;p37"/>
          <p:cNvSpPr txBox="1"/>
          <p:nvPr/>
        </p:nvSpPr>
        <p:spPr>
          <a:xfrm>
            <a:off x="1385775" y="1315225"/>
            <a:ext cx="750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11</a:t>
            </a:r>
            <a:endParaRPr sz="1200">
              <a:latin typeface="Roboto Condensed Light"/>
              <a:ea typeface="Roboto Condensed Light"/>
              <a:cs typeface="Roboto Condensed Light"/>
              <a:sym typeface="Roboto Condensed Light"/>
            </a:endParaRPr>
          </a:p>
        </p:txBody>
      </p:sp>
      <p:sp>
        <p:nvSpPr>
          <p:cNvPr id="364" name="Google Shape;364;p37"/>
          <p:cNvSpPr txBox="1"/>
          <p:nvPr/>
        </p:nvSpPr>
        <p:spPr>
          <a:xfrm>
            <a:off x="1385775" y="3061900"/>
            <a:ext cx="8250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12</a:t>
            </a:r>
            <a:endParaRPr sz="1200">
              <a:latin typeface="Roboto Condensed Light"/>
              <a:ea typeface="Roboto Condensed Light"/>
              <a:cs typeface="Roboto Condensed Light"/>
              <a:sym typeface="Roboto Condensed Light"/>
            </a:endParaRPr>
          </a:p>
        </p:txBody>
      </p:sp>
      <p:pic>
        <p:nvPicPr>
          <p:cNvPr id="365" name="Google Shape;365;p37"/>
          <p:cNvPicPr preferRelativeResize="0"/>
          <p:nvPr/>
        </p:nvPicPr>
        <p:blipFill>
          <a:blip r:embed="rId4">
            <a:alphaModFix/>
          </a:blip>
          <a:stretch>
            <a:fillRect/>
          </a:stretch>
        </p:blipFill>
        <p:spPr>
          <a:xfrm>
            <a:off x="1385775" y="3379825"/>
            <a:ext cx="5546575" cy="14684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38"/>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Average Paid and Reported Claim Severity Triangles (Personal Auto Physical Damage)</a:t>
            </a:r>
            <a:endParaRPr/>
          </a:p>
        </p:txBody>
      </p:sp>
      <p:sp>
        <p:nvSpPr>
          <p:cNvPr id="371" name="Google Shape;371;p38"/>
          <p:cNvSpPr txBox="1"/>
          <p:nvPr/>
        </p:nvSpPr>
        <p:spPr>
          <a:xfrm>
            <a:off x="1378850" y="1346325"/>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13</a:t>
            </a:r>
            <a:endParaRPr sz="1200">
              <a:latin typeface="Roboto Condensed Light"/>
              <a:ea typeface="Roboto Condensed Light"/>
              <a:cs typeface="Roboto Condensed Light"/>
              <a:sym typeface="Roboto Condensed Light"/>
            </a:endParaRPr>
          </a:p>
        </p:txBody>
      </p:sp>
      <p:sp>
        <p:nvSpPr>
          <p:cNvPr id="372" name="Google Shape;372;p38"/>
          <p:cNvSpPr txBox="1"/>
          <p:nvPr/>
        </p:nvSpPr>
        <p:spPr>
          <a:xfrm>
            <a:off x="1378850" y="30958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14</a:t>
            </a:r>
            <a:endParaRPr sz="1200">
              <a:latin typeface="Roboto Condensed Light"/>
              <a:ea typeface="Roboto Condensed Light"/>
              <a:cs typeface="Roboto Condensed Light"/>
              <a:sym typeface="Roboto Condensed Light"/>
            </a:endParaRPr>
          </a:p>
        </p:txBody>
      </p:sp>
      <p:pic>
        <p:nvPicPr>
          <p:cNvPr id="373" name="Google Shape;373;p38"/>
          <p:cNvPicPr preferRelativeResize="0"/>
          <p:nvPr/>
        </p:nvPicPr>
        <p:blipFill>
          <a:blip r:embed="rId3">
            <a:alphaModFix/>
          </a:blip>
          <a:stretch>
            <a:fillRect/>
          </a:stretch>
        </p:blipFill>
        <p:spPr>
          <a:xfrm>
            <a:off x="1378850" y="1634856"/>
            <a:ext cx="5499476" cy="1460994"/>
          </a:xfrm>
          <a:prstGeom prst="rect">
            <a:avLst/>
          </a:prstGeom>
          <a:noFill/>
          <a:ln>
            <a:noFill/>
          </a:ln>
        </p:spPr>
      </p:pic>
      <p:pic>
        <p:nvPicPr>
          <p:cNvPr id="374" name="Google Shape;374;p38"/>
          <p:cNvPicPr preferRelativeResize="0"/>
          <p:nvPr/>
        </p:nvPicPr>
        <p:blipFill>
          <a:blip r:embed="rId4">
            <a:alphaModFix/>
          </a:blip>
          <a:stretch>
            <a:fillRect/>
          </a:stretch>
        </p:blipFill>
        <p:spPr>
          <a:xfrm>
            <a:off x="1378850" y="3431209"/>
            <a:ext cx="5499475" cy="1455942"/>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9"/>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Case Outstanding Triangle (Personal Auto Physical Damage)</a:t>
            </a:r>
            <a:endParaRPr/>
          </a:p>
        </p:txBody>
      </p:sp>
      <p:sp>
        <p:nvSpPr>
          <p:cNvPr id="380" name="Google Shape;380;p39"/>
          <p:cNvSpPr txBox="1"/>
          <p:nvPr/>
        </p:nvSpPr>
        <p:spPr>
          <a:xfrm>
            <a:off x="1370475" y="18802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15</a:t>
            </a:r>
            <a:endParaRPr sz="1200">
              <a:latin typeface="Roboto Condensed Light"/>
              <a:ea typeface="Roboto Condensed Light"/>
              <a:cs typeface="Roboto Condensed Light"/>
              <a:sym typeface="Roboto Condensed Light"/>
            </a:endParaRPr>
          </a:p>
        </p:txBody>
      </p:sp>
      <p:pic>
        <p:nvPicPr>
          <p:cNvPr id="381" name="Google Shape;381;p39"/>
          <p:cNvPicPr preferRelativeResize="0"/>
          <p:nvPr/>
        </p:nvPicPr>
        <p:blipFill>
          <a:blip r:embed="rId3">
            <a:alphaModFix/>
          </a:blip>
          <a:stretch>
            <a:fillRect/>
          </a:stretch>
        </p:blipFill>
        <p:spPr>
          <a:xfrm>
            <a:off x="1370475" y="2182800"/>
            <a:ext cx="5503249" cy="1546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0"/>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Average Paid and Reported Claim Severity Triangles (Personal Auto Liability)</a:t>
            </a:r>
            <a:endParaRPr/>
          </a:p>
        </p:txBody>
      </p:sp>
      <p:sp>
        <p:nvSpPr>
          <p:cNvPr id="387" name="Google Shape;387;p40"/>
          <p:cNvSpPr txBox="1"/>
          <p:nvPr/>
        </p:nvSpPr>
        <p:spPr>
          <a:xfrm>
            <a:off x="1370500" y="1292775"/>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16</a:t>
            </a:r>
            <a:endParaRPr sz="1200">
              <a:latin typeface="Roboto Condensed Light"/>
              <a:ea typeface="Roboto Condensed Light"/>
              <a:cs typeface="Roboto Condensed Light"/>
              <a:sym typeface="Roboto Condensed Light"/>
            </a:endParaRPr>
          </a:p>
        </p:txBody>
      </p:sp>
      <p:sp>
        <p:nvSpPr>
          <p:cNvPr id="388" name="Google Shape;388;p40"/>
          <p:cNvSpPr txBox="1"/>
          <p:nvPr/>
        </p:nvSpPr>
        <p:spPr>
          <a:xfrm>
            <a:off x="1370500" y="310810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17</a:t>
            </a:r>
            <a:endParaRPr sz="1200">
              <a:latin typeface="Roboto Condensed Light"/>
              <a:ea typeface="Roboto Condensed Light"/>
              <a:cs typeface="Roboto Condensed Light"/>
              <a:sym typeface="Roboto Condensed Light"/>
            </a:endParaRPr>
          </a:p>
        </p:txBody>
      </p:sp>
      <p:pic>
        <p:nvPicPr>
          <p:cNvPr id="389" name="Google Shape;389;p40"/>
          <p:cNvPicPr preferRelativeResize="0"/>
          <p:nvPr/>
        </p:nvPicPr>
        <p:blipFill>
          <a:blip r:embed="rId3">
            <a:alphaModFix/>
          </a:blip>
          <a:stretch>
            <a:fillRect/>
          </a:stretch>
        </p:blipFill>
        <p:spPr>
          <a:xfrm>
            <a:off x="1370500" y="1618846"/>
            <a:ext cx="5417275" cy="1398491"/>
          </a:xfrm>
          <a:prstGeom prst="rect">
            <a:avLst/>
          </a:prstGeom>
          <a:noFill/>
          <a:ln>
            <a:noFill/>
          </a:ln>
        </p:spPr>
      </p:pic>
      <p:pic>
        <p:nvPicPr>
          <p:cNvPr id="390" name="Google Shape;390;p40"/>
          <p:cNvPicPr preferRelativeResize="0"/>
          <p:nvPr/>
        </p:nvPicPr>
        <p:blipFill>
          <a:blip r:embed="rId4">
            <a:alphaModFix/>
          </a:blip>
          <a:stretch>
            <a:fillRect/>
          </a:stretch>
        </p:blipFill>
        <p:spPr>
          <a:xfrm>
            <a:off x="1370500" y="3477400"/>
            <a:ext cx="5417276" cy="1420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4"/>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Workbook Overview</a:t>
            </a:r>
            <a:endParaRPr/>
          </a:p>
        </p:txBody>
      </p:sp>
      <p:sp>
        <p:nvSpPr>
          <p:cNvPr id="201" name="Google Shape;201;p14"/>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Roboto Condensed"/>
                <a:ea typeface="Roboto Condensed"/>
                <a:cs typeface="Roboto Condensed"/>
                <a:sym typeface="Roboto Condensed"/>
              </a:rPr>
              <a:t>1</a:t>
            </a:r>
            <a:endParaRPr b="1">
              <a:latin typeface="Roboto Condensed"/>
              <a:ea typeface="Roboto Condensed"/>
              <a:cs typeface="Roboto Condensed"/>
              <a:sym typeface="Roboto Condense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1"/>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Case Outstanding Triangle (Personal Auto Liability)</a:t>
            </a:r>
            <a:endParaRPr/>
          </a:p>
        </p:txBody>
      </p:sp>
      <p:pic>
        <p:nvPicPr>
          <p:cNvPr id="396" name="Google Shape;396;p41"/>
          <p:cNvPicPr preferRelativeResize="0"/>
          <p:nvPr/>
        </p:nvPicPr>
        <p:blipFill>
          <a:blip r:embed="rId3">
            <a:alphaModFix/>
          </a:blip>
          <a:stretch>
            <a:fillRect/>
          </a:stretch>
        </p:blipFill>
        <p:spPr>
          <a:xfrm>
            <a:off x="1370475" y="2221600"/>
            <a:ext cx="5479175" cy="1535650"/>
          </a:xfrm>
          <a:prstGeom prst="rect">
            <a:avLst/>
          </a:prstGeom>
          <a:noFill/>
          <a:ln>
            <a:noFill/>
          </a:ln>
        </p:spPr>
      </p:pic>
      <p:sp>
        <p:nvSpPr>
          <p:cNvPr id="397" name="Google Shape;397;p41"/>
          <p:cNvSpPr txBox="1"/>
          <p:nvPr/>
        </p:nvSpPr>
        <p:spPr>
          <a:xfrm>
            <a:off x="1370475" y="18802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18</a:t>
            </a:r>
            <a:endParaRPr sz="1200">
              <a:latin typeface="Roboto Condensed Light"/>
              <a:ea typeface="Roboto Condensed Light"/>
              <a:cs typeface="Roboto Condensed Light"/>
              <a:sym typeface="Roboto Condensed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2"/>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Average Paid and Reported Claim Severity Triangles (Homeowners Property)</a:t>
            </a:r>
            <a:endParaRPr/>
          </a:p>
        </p:txBody>
      </p:sp>
      <p:pic>
        <p:nvPicPr>
          <p:cNvPr id="403" name="Google Shape;403;p42"/>
          <p:cNvPicPr preferRelativeResize="0"/>
          <p:nvPr/>
        </p:nvPicPr>
        <p:blipFill>
          <a:blip r:embed="rId3">
            <a:alphaModFix/>
          </a:blip>
          <a:stretch>
            <a:fillRect/>
          </a:stretch>
        </p:blipFill>
        <p:spPr>
          <a:xfrm>
            <a:off x="1378800" y="3367747"/>
            <a:ext cx="5504201" cy="1464828"/>
          </a:xfrm>
          <a:prstGeom prst="rect">
            <a:avLst/>
          </a:prstGeom>
          <a:noFill/>
          <a:ln>
            <a:noFill/>
          </a:ln>
        </p:spPr>
      </p:pic>
      <p:sp>
        <p:nvSpPr>
          <p:cNvPr id="404" name="Google Shape;404;p42"/>
          <p:cNvSpPr txBox="1"/>
          <p:nvPr/>
        </p:nvSpPr>
        <p:spPr>
          <a:xfrm>
            <a:off x="1378800" y="13319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19</a:t>
            </a:r>
            <a:endParaRPr sz="1200">
              <a:latin typeface="Roboto Condensed Light"/>
              <a:ea typeface="Roboto Condensed Light"/>
              <a:cs typeface="Roboto Condensed Light"/>
              <a:sym typeface="Roboto Condensed Light"/>
            </a:endParaRPr>
          </a:p>
        </p:txBody>
      </p:sp>
      <p:sp>
        <p:nvSpPr>
          <p:cNvPr id="405" name="Google Shape;405;p42"/>
          <p:cNvSpPr txBox="1"/>
          <p:nvPr/>
        </p:nvSpPr>
        <p:spPr>
          <a:xfrm>
            <a:off x="1378800" y="308730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20</a:t>
            </a:r>
            <a:endParaRPr sz="1200">
              <a:latin typeface="Roboto Condensed Light"/>
              <a:ea typeface="Roboto Condensed Light"/>
              <a:cs typeface="Roboto Condensed Light"/>
              <a:sym typeface="Roboto Condensed Light"/>
            </a:endParaRPr>
          </a:p>
        </p:txBody>
      </p:sp>
      <p:pic>
        <p:nvPicPr>
          <p:cNvPr id="406" name="Google Shape;406;p42"/>
          <p:cNvPicPr preferRelativeResize="0"/>
          <p:nvPr/>
        </p:nvPicPr>
        <p:blipFill>
          <a:blip r:embed="rId4">
            <a:alphaModFix/>
          </a:blip>
          <a:stretch>
            <a:fillRect/>
          </a:stretch>
        </p:blipFill>
        <p:spPr>
          <a:xfrm>
            <a:off x="1385163" y="1622475"/>
            <a:ext cx="5491466" cy="146482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3"/>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Average Case Outstanding Triangle</a:t>
            </a:r>
            <a:r>
              <a:rPr lang="en"/>
              <a:t> (Homeowners Property)</a:t>
            </a:r>
            <a:endParaRPr/>
          </a:p>
        </p:txBody>
      </p:sp>
      <p:sp>
        <p:nvSpPr>
          <p:cNvPr id="412" name="Google Shape;412;p43"/>
          <p:cNvSpPr txBox="1"/>
          <p:nvPr/>
        </p:nvSpPr>
        <p:spPr>
          <a:xfrm>
            <a:off x="1370475" y="1880250"/>
            <a:ext cx="834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21</a:t>
            </a:r>
            <a:endParaRPr sz="1200">
              <a:latin typeface="Roboto Condensed Light"/>
              <a:ea typeface="Roboto Condensed Light"/>
              <a:cs typeface="Roboto Condensed Light"/>
              <a:sym typeface="Roboto Condensed Light"/>
            </a:endParaRPr>
          </a:p>
        </p:txBody>
      </p:sp>
      <p:pic>
        <p:nvPicPr>
          <p:cNvPr id="413" name="Google Shape;413;p43"/>
          <p:cNvPicPr preferRelativeResize="0"/>
          <p:nvPr/>
        </p:nvPicPr>
        <p:blipFill>
          <a:blip r:embed="rId3">
            <a:alphaModFix/>
          </a:blip>
          <a:stretch>
            <a:fillRect/>
          </a:stretch>
        </p:blipFill>
        <p:spPr>
          <a:xfrm>
            <a:off x="1370475" y="2194200"/>
            <a:ext cx="5517599" cy="155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5"/>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Dollar Triangles (Personal Auto Physical Damage)</a:t>
            </a:r>
            <a:endParaRPr/>
          </a:p>
        </p:txBody>
      </p:sp>
      <p:sp>
        <p:nvSpPr>
          <p:cNvPr id="207" name="Google Shape;207;p15"/>
          <p:cNvSpPr txBox="1"/>
          <p:nvPr/>
        </p:nvSpPr>
        <p:spPr>
          <a:xfrm>
            <a:off x="1363725" y="1315238"/>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1</a:t>
            </a:r>
            <a:endParaRPr sz="1200">
              <a:latin typeface="Roboto Condensed Light"/>
              <a:ea typeface="Roboto Condensed Light"/>
              <a:cs typeface="Roboto Condensed Light"/>
              <a:sym typeface="Roboto Condensed Light"/>
            </a:endParaRPr>
          </a:p>
        </p:txBody>
      </p:sp>
      <p:sp>
        <p:nvSpPr>
          <p:cNvPr id="208" name="Google Shape;208;p15"/>
          <p:cNvSpPr txBox="1"/>
          <p:nvPr/>
        </p:nvSpPr>
        <p:spPr>
          <a:xfrm>
            <a:off x="1363725" y="3049538"/>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2</a:t>
            </a:r>
            <a:endParaRPr sz="1200">
              <a:latin typeface="Roboto Condensed Light"/>
              <a:ea typeface="Roboto Condensed Light"/>
              <a:cs typeface="Roboto Condensed Light"/>
              <a:sym typeface="Roboto Condensed Light"/>
            </a:endParaRPr>
          </a:p>
        </p:txBody>
      </p:sp>
      <p:pic>
        <p:nvPicPr>
          <p:cNvPr id="209" name="Google Shape;209;p15"/>
          <p:cNvPicPr preferRelativeResize="0"/>
          <p:nvPr/>
        </p:nvPicPr>
        <p:blipFill>
          <a:blip r:embed="rId3">
            <a:alphaModFix/>
          </a:blip>
          <a:stretch>
            <a:fillRect/>
          </a:stretch>
        </p:blipFill>
        <p:spPr>
          <a:xfrm>
            <a:off x="1363725" y="1581078"/>
            <a:ext cx="5492400" cy="1468472"/>
          </a:xfrm>
          <a:prstGeom prst="rect">
            <a:avLst/>
          </a:prstGeom>
          <a:noFill/>
          <a:ln>
            <a:noFill/>
          </a:ln>
        </p:spPr>
      </p:pic>
      <p:pic>
        <p:nvPicPr>
          <p:cNvPr id="210" name="Google Shape;210;p15"/>
          <p:cNvPicPr preferRelativeResize="0"/>
          <p:nvPr/>
        </p:nvPicPr>
        <p:blipFill>
          <a:blip r:embed="rId4">
            <a:alphaModFix/>
          </a:blip>
          <a:stretch>
            <a:fillRect/>
          </a:stretch>
        </p:blipFill>
        <p:spPr>
          <a:xfrm>
            <a:off x="1342175" y="3369125"/>
            <a:ext cx="5535492" cy="1468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Dollar Triangles (Personal Auto Liability)</a:t>
            </a:r>
            <a:endParaRPr/>
          </a:p>
        </p:txBody>
      </p:sp>
      <p:sp>
        <p:nvSpPr>
          <p:cNvPr id="216" name="Google Shape;216;p16"/>
          <p:cNvSpPr txBox="1"/>
          <p:nvPr/>
        </p:nvSpPr>
        <p:spPr>
          <a:xfrm>
            <a:off x="1328775" y="1325463"/>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3</a:t>
            </a:r>
            <a:endParaRPr sz="1200">
              <a:latin typeface="Roboto Condensed Light"/>
              <a:ea typeface="Roboto Condensed Light"/>
              <a:cs typeface="Roboto Condensed Light"/>
              <a:sym typeface="Roboto Condensed Light"/>
            </a:endParaRPr>
          </a:p>
        </p:txBody>
      </p:sp>
      <p:sp>
        <p:nvSpPr>
          <p:cNvPr id="217" name="Google Shape;217;p16"/>
          <p:cNvSpPr txBox="1"/>
          <p:nvPr/>
        </p:nvSpPr>
        <p:spPr>
          <a:xfrm>
            <a:off x="1328775" y="3057688"/>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4</a:t>
            </a:r>
            <a:endParaRPr sz="1200">
              <a:latin typeface="Roboto Condensed Light"/>
              <a:ea typeface="Roboto Condensed Light"/>
              <a:cs typeface="Roboto Condensed Light"/>
              <a:sym typeface="Roboto Condensed Light"/>
            </a:endParaRPr>
          </a:p>
        </p:txBody>
      </p:sp>
      <p:pic>
        <p:nvPicPr>
          <p:cNvPr id="218" name="Google Shape;218;p16"/>
          <p:cNvPicPr preferRelativeResize="0"/>
          <p:nvPr/>
        </p:nvPicPr>
        <p:blipFill>
          <a:blip r:embed="rId3">
            <a:alphaModFix/>
          </a:blip>
          <a:stretch>
            <a:fillRect/>
          </a:stretch>
        </p:blipFill>
        <p:spPr>
          <a:xfrm>
            <a:off x="1360100" y="1642775"/>
            <a:ext cx="5416549" cy="1414925"/>
          </a:xfrm>
          <a:prstGeom prst="rect">
            <a:avLst/>
          </a:prstGeom>
          <a:noFill/>
          <a:ln>
            <a:noFill/>
          </a:ln>
        </p:spPr>
      </p:pic>
      <p:pic>
        <p:nvPicPr>
          <p:cNvPr id="219" name="Google Shape;219;p16"/>
          <p:cNvPicPr preferRelativeResize="0"/>
          <p:nvPr/>
        </p:nvPicPr>
        <p:blipFill>
          <a:blip r:embed="rId4">
            <a:alphaModFix/>
          </a:blip>
          <a:stretch>
            <a:fillRect/>
          </a:stretch>
        </p:blipFill>
        <p:spPr>
          <a:xfrm>
            <a:off x="1328775" y="3427000"/>
            <a:ext cx="5387022" cy="14149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814275" y="392575"/>
            <a:ext cx="5258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Annual Cumulative Reported and Paid Dollar Triangles (Homeowners Property)</a:t>
            </a:r>
            <a:endParaRPr/>
          </a:p>
        </p:txBody>
      </p:sp>
      <p:pic>
        <p:nvPicPr>
          <p:cNvPr id="225" name="Google Shape;225;p17"/>
          <p:cNvPicPr preferRelativeResize="0"/>
          <p:nvPr/>
        </p:nvPicPr>
        <p:blipFill>
          <a:blip r:embed="rId3">
            <a:alphaModFix/>
          </a:blip>
          <a:stretch>
            <a:fillRect/>
          </a:stretch>
        </p:blipFill>
        <p:spPr>
          <a:xfrm>
            <a:off x="1425400" y="1589825"/>
            <a:ext cx="5435699" cy="1457900"/>
          </a:xfrm>
          <a:prstGeom prst="rect">
            <a:avLst/>
          </a:prstGeom>
          <a:noFill/>
          <a:ln>
            <a:noFill/>
          </a:ln>
        </p:spPr>
      </p:pic>
      <p:sp>
        <p:nvSpPr>
          <p:cNvPr id="226" name="Google Shape;226;p17"/>
          <p:cNvSpPr txBox="1"/>
          <p:nvPr/>
        </p:nvSpPr>
        <p:spPr>
          <a:xfrm>
            <a:off x="1426200" y="1306888"/>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5</a:t>
            </a:r>
            <a:endParaRPr sz="1200">
              <a:latin typeface="Roboto Condensed Light"/>
              <a:ea typeface="Roboto Condensed Light"/>
              <a:cs typeface="Roboto Condensed Light"/>
              <a:sym typeface="Roboto Condensed Light"/>
            </a:endParaRPr>
          </a:p>
        </p:txBody>
      </p:sp>
      <p:sp>
        <p:nvSpPr>
          <p:cNvPr id="227" name="Google Shape;227;p17"/>
          <p:cNvSpPr txBox="1"/>
          <p:nvPr/>
        </p:nvSpPr>
        <p:spPr>
          <a:xfrm>
            <a:off x="1426200" y="3047713"/>
            <a:ext cx="665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Condensed Light"/>
                <a:ea typeface="Roboto Condensed Light"/>
                <a:cs typeface="Roboto Condensed Light"/>
                <a:sym typeface="Roboto Condensed Light"/>
              </a:rPr>
              <a:t>Figure 6</a:t>
            </a:r>
            <a:endParaRPr sz="1200">
              <a:latin typeface="Roboto Condensed Light"/>
              <a:ea typeface="Roboto Condensed Light"/>
              <a:cs typeface="Roboto Condensed Light"/>
              <a:sym typeface="Roboto Condensed Light"/>
            </a:endParaRPr>
          </a:p>
        </p:txBody>
      </p:sp>
      <p:pic>
        <p:nvPicPr>
          <p:cNvPr id="228" name="Google Shape;228;p17"/>
          <p:cNvPicPr preferRelativeResize="0"/>
          <p:nvPr/>
        </p:nvPicPr>
        <p:blipFill>
          <a:blip r:embed="rId4">
            <a:alphaModFix/>
          </a:blip>
          <a:stretch>
            <a:fillRect/>
          </a:stretch>
        </p:blipFill>
        <p:spPr>
          <a:xfrm>
            <a:off x="1425400" y="3345075"/>
            <a:ext cx="5435699" cy="1457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8"/>
          <p:cNvSpPr txBox="1"/>
          <p:nvPr>
            <p:ph type="ctrTitle"/>
          </p:nvPr>
        </p:nvSpPr>
        <p:spPr>
          <a:xfrm>
            <a:off x="463525" y="2871148"/>
            <a:ext cx="4094400" cy="115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Reserving Methods</a:t>
            </a:r>
            <a:endParaRPr/>
          </a:p>
        </p:txBody>
      </p:sp>
      <p:sp>
        <p:nvSpPr>
          <p:cNvPr id="234" name="Google Shape;234;p18"/>
          <p:cNvSpPr txBox="1"/>
          <p:nvPr>
            <p:ph idx="1" type="subTitle"/>
          </p:nvPr>
        </p:nvSpPr>
        <p:spPr>
          <a:xfrm>
            <a:off x="463525" y="3975449"/>
            <a:ext cx="4094400" cy="784800"/>
          </a:xfrm>
          <a:prstGeom prst="rect">
            <a:avLst/>
          </a:prstGeom>
        </p:spPr>
        <p:txBody>
          <a:bodyPr anchorCtr="0" anchor="t" bIns="91425" lIns="91425" spcFirstLastPara="1" rIns="91425" wrap="square" tIns="91425">
            <a:noAutofit/>
          </a:bodyPr>
          <a:lstStyle/>
          <a:p>
            <a:pPr indent="0" lvl="0" marL="0" rtl="0" algn="l">
              <a:spcBef>
                <a:spcPts val="0"/>
              </a:spcBef>
              <a:spcAft>
                <a:spcPts val="1000"/>
              </a:spcAft>
              <a:buNone/>
            </a:pPr>
            <a:r>
              <a:rPr b="1" lang="en">
                <a:latin typeface="Roboto Condensed"/>
                <a:ea typeface="Roboto Condensed"/>
                <a:cs typeface="Roboto Condensed"/>
                <a:sym typeface="Roboto Condensed"/>
              </a:rPr>
              <a:t>2</a:t>
            </a:r>
            <a:endParaRPr b="1">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Paid Chain Ladder Method</a:t>
            </a:r>
            <a:endParaRPr/>
          </a:p>
        </p:txBody>
      </p:sp>
      <p:sp>
        <p:nvSpPr>
          <p:cNvPr id="240" name="Google Shape;240;p19"/>
          <p:cNvSpPr txBox="1"/>
          <p:nvPr>
            <p:ph idx="1" type="body"/>
          </p:nvPr>
        </p:nvSpPr>
        <p:spPr>
          <a:xfrm>
            <a:off x="814275" y="1485850"/>
            <a:ext cx="61326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263248"/>
                </a:solidFill>
              </a:rPr>
              <a:t>B</a:t>
            </a:r>
            <a:r>
              <a:rPr lang="en">
                <a:solidFill>
                  <a:srgbClr val="263248"/>
                </a:solidFill>
              </a:rPr>
              <a:t>enefit: </a:t>
            </a:r>
            <a:endParaRPr sz="1800"/>
          </a:p>
          <a:p>
            <a:pPr indent="-342900" lvl="0" marL="457200" rtl="0" algn="l">
              <a:spcBef>
                <a:spcPts val="1000"/>
              </a:spcBef>
              <a:spcAft>
                <a:spcPts val="0"/>
              </a:spcAft>
              <a:buSzPts val="1800"/>
              <a:buChar char="▰"/>
            </a:pPr>
            <a:r>
              <a:rPr lang="en" sz="1800"/>
              <a:t>“Hard” data; no estimates involved</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
              <a:t>Disadvantage:</a:t>
            </a:r>
            <a:r>
              <a:rPr lang="en" sz="1800">
                <a:solidFill>
                  <a:srgbClr val="263248"/>
                </a:solidFill>
                <a:highlight>
                  <a:srgbClr val="FFFFFF"/>
                </a:highlight>
                <a:latin typeface="Roboto Condensed"/>
                <a:ea typeface="Roboto Condensed"/>
                <a:cs typeface="Roboto Condensed"/>
                <a:sym typeface="Roboto Condensed"/>
              </a:rPr>
              <a:t> </a:t>
            </a:r>
            <a:endParaRPr sz="1800"/>
          </a:p>
          <a:p>
            <a:pPr indent="-342900" lvl="0" marL="457200" rtl="0" algn="l">
              <a:spcBef>
                <a:spcPts val="1000"/>
              </a:spcBef>
              <a:spcAft>
                <a:spcPts val="0"/>
              </a:spcAft>
              <a:buSzPts val="1800"/>
              <a:buChar char="▰"/>
            </a:pPr>
            <a:r>
              <a:rPr lang="en" sz="1800">
                <a:solidFill>
                  <a:srgbClr val="263248"/>
                </a:solidFill>
                <a:highlight>
                  <a:srgbClr val="FFFFFF"/>
                </a:highlight>
              </a:rPr>
              <a:t>May generate large, volatile loss development factors &amp; take longer to develop to ultimate</a:t>
            </a:r>
            <a:endParaRPr sz="1800">
              <a:solidFill>
                <a:srgbClr val="263248"/>
              </a:solidFill>
              <a:highlight>
                <a:srgbClr val="FFFFFF"/>
              </a:highlight>
            </a:endParaRPr>
          </a:p>
          <a:p>
            <a:pPr indent="0" lvl="0" marL="0" rtl="0" algn="l">
              <a:spcBef>
                <a:spcPts val="1000"/>
              </a:spcBef>
              <a:spcAft>
                <a:spcPts val="10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20"/>
          <p:cNvSpPr txBox="1"/>
          <p:nvPr>
            <p:ph type="title"/>
          </p:nvPr>
        </p:nvSpPr>
        <p:spPr>
          <a:xfrm>
            <a:off x="814275" y="392575"/>
            <a:ext cx="5492400" cy="766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Reported Chain Ladder Method</a:t>
            </a:r>
            <a:endParaRPr/>
          </a:p>
        </p:txBody>
      </p:sp>
      <p:sp>
        <p:nvSpPr>
          <p:cNvPr id="246" name="Google Shape;246;p20"/>
          <p:cNvSpPr txBox="1"/>
          <p:nvPr>
            <p:ph idx="1" type="body"/>
          </p:nvPr>
        </p:nvSpPr>
        <p:spPr>
          <a:xfrm>
            <a:off x="814275" y="1240950"/>
            <a:ext cx="6132600" cy="31455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Benefit:  </a:t>
            </a:r>
            <a:endParaRPr sz="1800"/>
          </a:p>
          <a:p>
            <a:pPr indent="-342900" lvl="0" marL="457200" rtl="0" algn="l">
              <a:spcBef>
                <a:spcPts val="1000"/>
              </a:spcBef>
              <a:spcAft>
                <a:spcPts val="0"/>
              </a:spcAft>
              <a:buSzPts val="1800"/>
              <a:buChar char="▰"/>
            </a:pPr>
            <a:r>
              <a:rPr lang="en" sz="1800"/>
              <a:t>Uses all available information</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rPr lang="en"/>
              <a:t>Disadvantage: </a:t>
            </a:r>
            <a:endParaRPr/>
          </a:p>
          <a:p>
            <a:pPr indent="-342900" lvl="0" marL="457200" rtl="0" algn="l">
              <a:spcBef>
                <a:spcPts val="1000"/>
              </a:spcBef>
              <a:spcAft>
                <a:spcPts val="0"/>
              </a:spcAft>
              <a:buSzPts val="1800"/>
              <a:buChar char="▰"/>
            </a:pPr>
            <a:r>
              <a:rPr lang="en" sz="1800"/>
              <a:t>Uses case reserves, which are estimates, to develop estimates of ultimate losses</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alerio template">
  <a:themeElements>
    <a:clrScheme name="Custom 347">
      <a:dk1>
        <a:srgbClr val="263248"/>
      </a:dk1>
      <a:lt1>
        <a:srgbClr val="FFFFFF"/>
      </a:lt1>
      <a:dk2>
        <a:srgbClr val="434343"/>
      </a:dk2>
      <a:lt2>
        <a:srgbClr val="E0E4E9"/>
      </a:lt2>
      <a:accent1>
        <a:srgbClr val="3F5378"/>
      </a:accent1>
      <a:accent2>
        <a:srgbClr val="263248"/>
      </a:accent2>
      <a:accent3>
        <a:srgbClr val="92A8C8"/>
      </a:accent3>
      <a:accent4>
        <a:srgbClr val="C7D3E6"/>
      </a:accent4>
      <a:accent5>
        <a:srgbClr val="FF9800"/>
      </a:accent5>
      <a:accent6>
        <a:srgbClr val="D26F00"/>
      </a:accent6>
      <a:hlink>
        <a:srgbClr val="3F537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