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70" r:id="rId8"/>
    <p:sldId id="271" r:id="rId9"/>
    <p:sldId id="272" r:id="rId10"/>
    <p:sldId id="273" r:id="rId11"/>
    <p:sldId id="280" r:id="rId12"/>
    <p:sldId id="275" r:id="rId13"/>
    <p:sldId id="276" r:id="rId14"/>
    <p:sldId id="277" r:id="rId15"/>
    <p:sldId id="278" r:id="rId16"/>
    <p:sldId id="279" r:id="rId17"/>
    <p:sldId id="274"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19" autoAdjust="0"/>
  </p:normalViewPr>
  <p:slideViewPr>
    <p:cSldViewPr snapToGrid="0">
      <p:cViewPr varScale="1">
        <p:scale>
          <a:sx n="99" d="100"/>
          <a:sy n="99" d="100"/>
        </p:scale>
        <p:origin x="102"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7/26/2020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7/26/2020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7/26/2020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7/26/2020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7/26/2020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2800" dirty="0">
                <a:solidFill>
                  <a:schemeClr val="tx1"/>
                </a:solidFill>
              </a:rPr>
              <a:t>Covid-19 Trends in the U.S. and Illinois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886908"/>
          </a:xfrm>
        </p:spPr>
        <p:txBody>
          <a:bodyPr>
            <a:normAutofit fontScale="85000" lnSpcReduction="20000"/>
          </a:bodyPr>
          <a:lstStyle/>
          <a:p>
            <a:pPr>
              <a:spcAft>
                <a:spcPts val="600"/>
              </a:spcAft>
            </a:pPr>
            <a:r>
              <a:rPr lang="en-US" dirty="0">
                <a:solidFill>
                  <a:schemeClr val="tx1"/>
                </a:solidFill>
              </a:rPr>
              <a:t>Xi Zhang</a:t>
            </a:r>
          </a:p>
          <a:p>
            <a:pPr>
              <a:spcAft>
                <a:spcPts val="600"/>
              </a:spcAft>
            </a:pPr>
            <a:r>
              <a:rPr lang="en-US" dirty="0">
                <a:solidFill>
                  <a:schemeClr val="tx1"/>
                </a:solidFill>
              </a:rPr>
              <a:t>Adam </a:t>
            </a:r>
            <a:r>
              <a:rPr lang="en-US" dirty="0" err="1">
                <a:solidFill>
                  <a:schemeClr val="tx1"/>
                </a:solidFill>
              </a:rPr>
              <a:t>Maksimovich</a:t>
            </a:r>
            <a:endParaRPr lang="en-US" dirty="0">
              <a:solidFill>
                <a:schemeClr val="tx1"/>
              </a:solidFill>
            </a:endParaRPr>
          </a:p>
          <a:p>
            <a:pPr>
              <a:spcAft>
                <a:spcPts val="600"/>
              </a:spcAft>
            </a:pPr>
            <a:r>
              <a:rPr lang="en-US" dirty="0">
                <a:solidFill>
                  <a:schemeClr val="tx1"/>
                </a:solidFill>
              </a:rPr>
              <a:t>Rob Welling</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F5AC-0D0D-4488-8888-C2785876A66A}"/>
              </a:ext>
            </a:extLst>
          </p:cNvPr>
          <p:cNvSpPr>
            <a:spLocks noGrp="1"/>
          </p:cNvSpPr>
          <p:nvPr>
            <p:ph type="title"/>
          </p:nvPr>
        </p:nvSpPr>
        <p:spPr>
          <a:xfrm>
            <a:off x="942108" y="442781"/>
            <a:ext cx="10058400" cy="924949"/>
          </a:xfrm>
        </p:spPr>
        <p:txBody>
          <a:bodyPr/>
          <a:lstStyle/>
          <a:p>
            <a:r>
              <a:rPr lang="en-US" dirty="0"/>
              <a:t>Data Analysis</a:t>
            </a:r>
          </a:p>
        </p:txBody>
      </p:sp>
      <p:sp>
        <p:nvSpPr>
          <p:cNvPr id="3" name="Content Placeholder 2">
            <a:extLst>
              <a:ext uri="{FF2B5EF4-FFF2-40B4-BE49-F238E27FC236}">
                <a16:creationId xmlns:a16="http://schemas.microsoft.com/office/drawing/2014/main" id="{E3DCD706-C7CB-4AA6-B0B1-8905521E3325}"/>
              </a:ext>
            </a:extLst>
          </p:cNvPr>
          <p:cNvSpPr>
            <a:spLocks noGrp="1"/>
          </p:cNvSpPr>
          <p:nvPr>
            <p:ph idx="1"/>
          </p:nvPr>
        </p:nvSpPr>
        <p:spPr>
          <a:xfrm>
            <a:off x="678873" y="1505527"/>
            <a:ext cx="4225636" cy="2087418"/>
          </a:xfrm>
        </p:spPr>
        <p:txBody>
          <a:bodyPr>
            <a:normAutofit fontScale="77500" lnSpcReduction="20000"/>
          </a:bodyPr>
          <a:lstStyle/>
          <a:p>
            <a:pPr lvl="1"/>
            <a:r>
              <a:rPr lang="en-US" b="1" i="1" dirty="0"/>
              <a:t>By raw volume of cases, Cook county has substantially more cases than any other county.</a:t>
            </a:r>
          </a:p>
          <a:p>
            <a:pPr marL="274320" lvl="1" indent="0">
              <a:buNone/>
            </a:pPr>
            <a:endParaRPr lang="en-US" b="1" i="1" dirty="0"/>
          </a:p>
          <a:p>
            <a:pPr lvl="1"/>
            <a:r>
              <a:rPr lang="en-US" b="1" i="1" dirty="0"/>
              <a:t>When normalizing the cases by county population, you see that other counties experienced high rates of positive cases:</a:t>
            </a:r>
          </a:p>
          <a:p>
            <a:pPr lvl="2"/>
            <a:r>
              <a:rPr lang="en-US" b="1" i="1" dirty="0"/>
              <a:t>Kane County</a:t>
            </a:r>
          </a:p>
          <a:p>
            <a:pPr lvl="2"/>
            <a:r>
              <a:rPr lang="en-US" b="1" i="1" dirty="0"/>
              <a:t>Lake County</a:t>
            </a:r>
          </a:p>
          <a:p>
            <a:pPr lvl="2"/>
            <a:r>
              <a:rPr lang="en-US" b="1" i="1" dirty="0"/>
              <a:t>Pulaski County</a:t>
            </a:r>
          </a:p>
          <a:p>
            <a:pPr lvl="2"/>
            <a:r>
              <a:rPr lang="en-US" b="1" i="1" dirty="0"/>
              <a:t>Randolph County</a:t>
            </a:r>
          </a:p>
          <a:p>
            <a:pPr lvl="2"/>
            <a:r>
              <a:rPr lang="en-US" b="1" i="1" dirty="0"/>
              <a:t>DuPage County</a:t>
            </a:r>
          </a:p>
          <a:p>
            <a:pPr lvl="2"/>
            <a:r>
              <a:rPr lang="en-US" b="1" i="1" dirty="0"/>
              <a:t>Boone County</a:t>
            </a:r>
          </a:p>
          <a:p>
            <a:pPr lvl="2"/>
            <a:endParaRPr lang="en-US" dirty="0"/>
          </a:p>
        </p:txBody>
      </p:sp>
      <p:pic>
        <p:nvPicPr>
          <p:cNvPr id="6" name="Picture 5">
            <a:extLst>
              <a:ext uri="{FF2B5EF4-FFF2-40B4-BE49-F238E27FC236}">
                <a16:creationId xmlns:a16="http://schemas.microsoft.com/office/drawing/2014/main" id="{151BF4F5-65FD-4518-8870-B587253249E2}"/>
              </a:ext>
            </a:extLst>
          </p:cNvPr>
          <p:cNvPicPr>
            <a:picLocks noChangeAspect="1"/>
          </p:cNvPicPr>
          <p:nvPr/>
        </p:nvPicPr>
        <p:blipFill>
          <a:blip r:embed="rId2"/>
          <a:stretch>
            <a:fillRect/>
          </a:stretch>
        </p:blipFill>
        <p:spPr>
          <a:xfrm>
            <a:off x="5700178" y="546751"/>
            <a:ext cx="5587866" cy="2742432"/>
          </a:xfrm>
          <a:prstGeom prst="rect">
            <a:avLst/>
          </a:prstGeom>
        </p:spPr>
      </p:pic>
      <p:pic>
        <p:nvPicPr>
          <p:cNvPr id="9" name="Picture 8">
            <a:extLst>
              <a:ext uri="{FF2B5EF4-FFF2-40B4-BE49-F238E27FC236}">
                <a16:creationId xmlns:a16="http://schemas.microsoft.com/office/drawing/2014/main" id="{BB279DC4-6BD6-4904-AB37-1C3C352070C1}"/>
              </a:ext>
            </a:extLst>
          </p:cNvPr>
          <p:cNvPicPr>
            <a:picLocks noChangeAspect="1"/>
          </p:cNvPicPr>
          <p:nvPr/>
        </p:nvPicPr>
        <p:blipFill>
          <a:blip r:embed="rId3"/>
          <a:stretch>
            <a:fillRect/>
          </a:stretch>
        </p:blipFill>
        <p:spPr>
          <a:xfrm>
            <a:off x="5700178" y="3429000"/>
            <a:ext cx="5587866" cy="2759546"/>
          </a:xfrm>
          <a:prstGeom prst="rect">
            <a:avLst/>
          </a:prstGeom>
        </p:spPr>
      </p:pic>
    </p:spTree>
    <p:extLst>
      <p:ext uri="{BB962C8B-B14F-4D97-AF65-F5344CB8AC3E}">
        <p14:creationId xmlns:p14="http://schemas.microsoft.com/office/powerpoint/2010/main" val="185168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F5AC-0D0D-4488-8888-C2785876A66A}"/>
              </a:ext>
            </a:extLst>
          </p:cNvPr>
          <p:cNvSpPr>
            <a:spLocks noGrp="1"/>
          </p:cNvSpPr>
          <p:nvPr>
            <p:ph type="title"/>
          </p:nvPr>
        </p:nvSpPr>
        <p:spPr>
          <a:xfrm>
            <a:off x="1066800" y="642594"/>
            <a:ext cx="10058400" cy="924949"/>
          </a:xfrm>
        </p:spPr>
        <p:txBody>
          <a:bodyPr/>
          <a:lstStyle/>
          <a:p>
            <a:r>
              <a:rPr lang="en-US" dirty="0"/>
              <a:t>Data Analysis</a:t>
            </a:r>
          </a:p>
        </p:txBody>
      </p:sp>
      <p:sp>
        <p:nvSpPr>
          <p:cNvPr id="3" name="Content Placeholder 2">
            <a:extLst>
              <a:ext uri="{FF2B5EF4-FFF2-40B4-BE49-F238E27FC236}">
                <a16:creationId xmlns:a16="http://schemas.microsoft.com/office/drawing/2014/main" id="{E3DCD706-C7CB-4AA6-B0B1-8905521E3325}"/>
              </a:ext>
            </a:extLst>
          </p:cNvPr>
          <p:cNvSpPr>
            <a:spLocks noGrp="1"/>
          </p:cNvSpPr>
          <p:nvPr>
            <p:ph idx="1"/>
          </p:nvPr>
        </p:nvSpPr>
        <p:spPr>
          <a:xfrm>
            <a:off x="1066800" y="1567543"/>
            <a:ext cx="10058400" cy="4385201"/>
          </a:xfrm>
        </p:spPr>
        <p:txBody>
          <a:bodyPr/>
          <a:lstStyle/>
          <a:p>
            <a:pPr lvl="1"/>
            <a:r>
              <a:rPr lang="en-US" b="1" i="1" dirty="0"/>
              <a:t>Certain factors had better relationships to high case rates than others:</a:t>
            </a:r>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b="1" i="1" dirty="0"/>
          </a:p>
          <a:p>
            <a:pPr lvl="2"/>
            <a:r>
              <a:rPr lang="en-US" b="1" i="1" dirty="0"/>
              <a:t>County population and number of trips by the citizens of a county were the primary drivers of elevated case rates.</a:t>
            </a:r>
          </a:p>
          <a:p>
            <a:pPr lvl="3"/>
            <a:r>
              <a:rPr lang="en-US" b="1" i="1" dirty="0"/>
              <a:t>It is interesting to note as county median income increases, cases do increase as well.</a:t>
            </a:r>
          </a:p>
          <a:p>
            <a:pPr marL="548640" lvl="2" indent="0">
              <a:buNone/>
            </a:pPr>
            <a:endParaRPr lang="en-US" dirty="0"/>
          </a:p>
        </p:txBody>
      </p:sp>
      <p:pic>
        <p:nvPicPr>
          <p:cNvPr id="6" name="Picture 5">
            <a:extLst>
              <a:ext uri="{FF2B5EF4-FFF2-40B4-BE49-F238E27FC236}">
                <a16:creationId xmlns:a16="http://schemas.microsoft.com/office/drawing/2014/main" id="{AF6E3DFE-A3FD-4202-8B95-2F7FBA485EF9}"/>
              </a:ext>
            </a:extLst>
          </p:cNvPr>
          <p:cNvPicPr>
            <a:picLocks noChangeAspect="1"/>
          </p:cNvPicPr>
          <p:nvPr/>
        </p:nvPicPr>
        <p:blipFill>
          <a:blip r:embed="rId2"/>
          <a:stretch>
            <a:fillRect/>
          </a:stretch>
        </p:blipFill>
        <p:spPr>
          <a:xfrm>
            <a:off x="763444" y="2284680"/>
            <a:ext cx="2860799" cy="2288639"/>
          </a:xfrm>
          <a:prstGeom prst="rect">
            <a:avLst/>
          </a:prstGeom>
        </p:spPr>
      </p:pic>
      <p:pic>
        <p:nvPicPr>
          <p:cNvPr id="10" name="Picture 9">
            <a:extLst>
              <a:ext uri="{FF2B5EF4-FFF2-40B4-BE49-F238E27FC236}">
                <a16:creationId xmlns:a16="http://schemas.microsoft.com/office/drawing/2014/main" id="{7C5E858C-4B40-4E98-806F-CECDC722A9CA}"/>
              </a:ext>
            </a:extLst>
          </p:cNvPr>
          <p:cNvPicPr>
            <a:picLocks noChangeAspect="1"/>
          </p:cNvPicPr>
          <p:nvPr/>
        </p:nvPicPr>
        <p:blipFill>
          <a:blip r:embed="rId3"/>
          <a:stretch>
            <a:fillRect/>
          </a:stretch>
        </p:blipFill>
        <p:spPr>
          <a:xfrm>
            <a:off x="4131466" y="2284679"/>
            <a:ext cx="2956160" cy="2288640"/>
          </a:xfrm>
          <a:prstGeom prst="rect">
            <a:avLst/>
          </a:prstGeom>
        </p:spPr>
      </p:pic>
      <p:pic>
        <p:nvPicPr>
          <p:cNvPr id="12" name="Picture 11">
            <a:extLst>
              <a:ext uri="{FF2B5EF4-FFF2-40B4-BE49-F238E27FC236}">
                <a16:creationId xmlns:a16="http://schemas.microsoft.com/office/drawing/2014/main" id="{EAF5907B-0D2B-40AC-8E40-EFB0BCFA5517}"/>
              </a:ext>
            </a:extLst>
          </p:cNvPr>
          <p:cNvPicPr>
            <a:picLocks noChangeAspect="1"/>
          </p:cNvPicPr>
          <p:nvPr/>
        </p:nvPicPr>
        <p:blipFill>
          <a:blip r:embed="rId4"/>
          <a:stretch>
            <a:fillRect/>
          </a:stretch>
        </p:blipFill>
        <p:spPr>
          <a:xfrm>
            <a:off x="7594849" y="2284679"/>
            <a:ext cx="2874423" cy="2288640"/>
          </a:xfrm>
          <a:prstGeom prst="rect">
            <a:avLst/>
          </a:prstGeom>
        </p:spPr>
      </p:pic>
    </p:spTree>
    <p:extLst>
      <p:ext uri="{BB962C8B-B14F-4D97-AF65-F5344CB8AC3E}">
        <p14:creationId xmlns:p14="http://schemas.microsoft.com/office/powerpoint/2010/main" val="420678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F5AC-0D0D-4488-8888-C2785876A66A}"/>
              </a:ext>
            </a:extLst>
          </p:cNvPr>
          <p:cNvSpPr>
            <a:spLocks noGrp="1"/>
          </p:cNvSpPr>
          <p:nvPr>
            <p:ph type="title"/>
          </p:nvPr>
        </p:nvSpPr>
        <p:spPr>
          <a:xfrm>
            <a:off x="1066800" y="642594"/>
            <a:ext cx="10058400" cy="924949"/>
          </a:xfrm>
        </p:spPr>
        <p:txBody>
          <a:bodyPr/>
          <a:lstStyle/>
          <a:p>
            <a:r>
              <a:rPr lang="en-US" dirty="0"/>
              <a:t>Data Analysis</a:t>
            </a:r>
          </a:p>
        </p:txBody>
      </p:sp>
      <p:sp>
        <p:nvSpPr>
          <p:cNvPr id="3" name="Content Placeholder 2">
            <a:extLst>
              <a:ext uri="{FF2B5EF4-FFF2-40B4-BE49-F238E27FC236}">
                <a16:creationId xmlns:a16="http://schemas.microsoft.com/office/drawing/2014/main" id="{E3DCD706-C7CB-4AA6-B0B1-8905521E3325}"/>
              </a:ext>
            </a:extLst>
          </p:cNvPr>
          <p:cNvSpPr>
            <a:spLocks noGrp="1"/>
          </p:cNvSpPr>
          <p:nvPr>
            <p:ph idx="1"/>
          </p:nvPr>
        </p:nvSpPr>
        <p:spPr>
          <a:xfrm>
            <a:off x="1066800" y="1567543"/>
            <a:ext cx="10058400" cy="4385201"/>
          </a:xfrm>
        </p:spPr>
        <p:txBody>
          <a:bodyPr/>
          <a:lstStyle/>
          <a:p>
            <a:pPr lvl="1"/>
            <a:r>
              <a:rPr lang="en-US" b="1" i="1" dirty="0"/>
              <a:t>Geographic factors played a role in COVID-19 cases</a:t>
            </a:r>
          </a:p>
          <a:p>
            <a:pPr lvl="2"/>
            <a:r>
              <a:rPr lang="en-US" b="1" i="1" dirty="0">
                <a:highlight>
                  <a:srgbClr val="FFFF00"/>
                </a:highlight>
              </a:rPr>
              <a:t>Rob to share </a:t>
            </a:r>
            <a:r>
              <a:rPr lang="en-US" b="1" i="1" dirty="0" err="1">
                <a:highlight>
                  <a:srgbClr val="FFFF00"/>
                </a:highlight>
              </a:rPr>
              <a:t>Jupyter</a:t>
            </a:r>
            <a:r>
              <a:rPr lang="en-US" b="1" i="1" dirty="0">
                <a:highlight>
                  <a:srgbClr val="FFFF00"/>
                </a:highlight>
              </a:rPr>
              <a:t> Lab</a:t>
            </a:r>
          </a:p>
          <a:p>
            <a:pPr lvl="2"/>
            <a:endParaRPr lang="en-US" b="1" i="1" dirty="0">
              <a:highlight>
                <a:srgbClr val="FFFF00"/>
              </a:highlight>
            </a:endParaRPr>
          </a:p>
          <a:p>
            <a:pPr lvl="2"/>
            <a:endParaRPr lang="en-US" b="1" i="1" dirty="0">
              <a:highlight>
                <a:srgbClr val="FFFF00"/>
              </a:highlight>
            </a:endParaRPr>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p:txBody>
      </p:sp>
      <p:pic>
        <p:nvPicPr>
          <p:cNvPr id="5" name="Picture 4">
            <a:extLst>
              <a:ext uri="{FF2B5EF4-FFF2-40B4-BE49-F238E27FC236}">
                <a16:creationId xmlns:a16="http://schemas.microsoft.com/office/drawing/2014/main" id="{D310C20E-958D-4CCF-AFF0-9A562BD2A52E}"/>
              </a:ext>
            </a:extLst>
          </p:cNvPr>
          <p:cNvPicPr>
            <a:picLocks noChangeAspect="1"/>
          </p:cNvPicPr>
          <p:nvPr/>
        </p:nvPicPr>
        <p:blipFill>
          <a:blip r:embed="rId2"/>
          <a:stretch>
            <a:fillRect/>
          </a:stretch>
        </p:blipFill>
        <p:spPr>
          <a:xfrm>
            <a:off x="1066800" y="2251599"/>
            <a:ext cx="4289417" cy="3319024"/>
          </a:xfrm>
          <a:prstGeom prst="rect">
            <a:avLst/>
          </a:prstGeom>
        </p:spPr>
      </p:pic>
      <p:pic>
        <p:nvPicPr>
          <p:cNvPr id="9" name="Picture 8">
            <a:extLst>
              <a:ext uri="{FF2B5EF4-FFF2-40B4-BE49-F238E27FC236}">
                <a16:creationId xmlns:a16="http://schemas.microsoft.com/office/drawing/2014/main" id="{1A139AFE-B738-491B-A3E4-C9B0BAA372AC}"/>
              </a:ext>
            </a:extLst>
          </p:cNvPr>
          <p:cNvPicPr>
            <a:picLocks noChangeAspect="1"/>
          </p:cNvPicPr>
          <p:nvPr/>
        </p:nvPicPr>
        <p:blipFill>
          <a:blip r:embed="rId3"/>
          <a:stretch>
            <a:fillRect/>
          </a:stretch>
        </p:blipFill>
        <p:spPr>
          <a:xfrm>
            <a:off x="5712520" y="2205169"/>
            <a:ext cx="5432517" cy="3319023"/>
          </a:xfrm>
          <a:prstGeom prst="rect">
            <a:avLst/>
          </a:prstGeom>
        </p:spPr>
      </p:pic>
    </p:spTree>
    <p:extLst>
      <p:ext uri="{BB962C8B-B14F-4D97-AF65-F5344CB8AC3E}">
        <p14:creationId xmlns:p14="http://schemas.microsoft.com/office/powerpoint/2010/main" val="2326216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880A-7079-4474-ACF2-B8A1E6CADE17}"/>
              </a:ext>
            </a:extLst>
          </p:cNvPr>
          <p:cNvSpPr>
            <a:spLocks noGrp="1"/>
          </p:cNvSpPr>
          <p:nvPr>
            <p:ph type="title"/>
          </p:nvPr>
        </p:nvSpPr>
        <p:spPr>
          <a:xfrm>
            <a:off x="1066800" y="642594"/>
            <a:ext cx="10058400" cy="985909"/>
          </a:xfrm>
        </p:spPr>
        <p:txBody>
          <a:bodyPr/>
          <a:lstStyle/>
          <a:p>
            <a:r>
              <a:rPr lang="en-US" dirty="0"/>
              <a:t>Discussion</a:t>
            </a:r>
          </a:p>
        </p:txBody>
      </p:sp>
      <p:sp>
        <p:nvSpPr>
          <p:cNvPr id="3" name="Content Placeholder 2">
            <a:extLst>
              <a:ext uri="{FF2B5EF4-FFF2-40B4-BE49-F238E27FC236}">
                <a16:creationId xmlns:a16="http://schemas.microsoft.com/office/drawing/2014/main" id="{BB7CE05B-061B-44E3-BE7E-3F304A1F355D}"/>
              </a:ext>
            </a:extLst>
          </p:cNvPr>
          <p:cNvSpPr>
            <a:spLocks noGrp="1"/>
          </p:cNvSpPr>
          <p:nvPr>
            <p:ph idx="1"/>
          </p:nvPr>
        </p:nvSpPr>
        <p:spPr>
          <a:xfrm>
            <a:off x="1066800" y="1698171"/>
            <a:ext cx="10058400" cy="4254573"/>
          </a:xfrm>
        </p:spPr>
        <p:txBody>
          <a:bodyPr/>
          <a:lstStyle/>
          <a:p>
            <a:r>
              <a:rPr lang="en-US" b="1" dirty="0"/>
              <a:t>US Travel vs COVID-19 Infections</a:t>
            </a:r>
          </a:p>
          <a:p>
            <a:pPr lvl="1"/>
            <a:r>
              <a:rPr lang="en-US" dirty="0"/>
              <a:t>While we expected a strong positive relationship between daily travel and the rate of infections, our data and regressions actually showed the exact opposite. We believe a few different factors may have led to the inverse relationship:</a:t>
            </a:r>
          </a:p>
          <a:p>
            <a:pPr lvl="2"/>
            <a:r>
              <a:rPr lang="en-US" dirty="0"/>
              <a:t>When the pandemic first began, travel significantly declined with stay at home orders and yet infection rates continued to increase.  This initial steep decline in travel with the initial wave of infections may have skewed the results.</a:t>
            </a:r>
          </a:p>
          <a:p>
            <a:pPr lvl="2"/>
            <a:r>
              <a:rPr lang="en-US" dirty="0"/>
              <a:t>There is likely a logical delay between individuals traveling and the manifestation of the COVID-19 infections and their reporting. </a:t>
            </a:r>
          </a:p>
          <a:p>
            <a:r>
              <a:rPr lang="en-US" b="1" dirty="0"/>
              <a:t>IL Median Income and COVID-19 Infections</a:t>
            </a:r>
          </a:p>
          <a:p>
            <a:pPr lvl="1"/>
            <a:r>
              <a:rPr lang="en-US" dirty="0"/>
              <a:t>As people travel more outside their home and interact with other individuals, the relationship suggests that the result will be a rise in COVID-19 cases.</a:t>
            </a:r>
          </a:p>
          <a:p>
            <a:pPr lvl="1"/>
            <a:r>
              <a:rPr lang="en-US" dirty="0"/>
              <a:t>The higher populated cities in Illinois where people are more densely located experience higher case volumes than rural counties where social distancing is easier.</a:t>
            </a:r>
          </a:p>
          <a:p>
            <a:pPr lvl="1"/>
            <a:r>
              <a:rPr lang="en-US" dirty="0"/>
              <a:t>County Median income does have a relationship to the case volume experienced by counties.</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35588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B32F-3595-4EDA-B01C-AB0C27A7571F}"/>
              </a:ext>
            </a:extLst>
          </p:cNvPr>
          <p:cNvSpPr>
            <a:spLocks noGrp="1"/>
          </p:cNvSpPr>
          <p:nvPr>
            <p:ph type="title"/>
          </p:nvPr>
        </p:nvSpPr>
        <p:spPr>
          <a:xfrm>
            <a:off x="488830" y="422790"/>
            <a:ext cx="10058400" cy="887823"/>
          </a:xfrm>
        </p:spPr>
        <p:txBody>
          <a:bodyPr/>
          <a:lstStyle/>
          <a:p>
            <a:r>
              <a:rPr lang="en-US" dirty="0"/>
              <a:t>Post Mortem - Rob</a:t>
            </a:r>
          </a:p>
        </p:txBody>
      </p:sp>
      <p:sp>
        <p:nvSpPr>
          <p:cNvPr id="3" name="Content Placeholder 2">
            <a:extLst>
              <a:ext uri="{FF2B5EF4-FFF2-40B4-BE49-F238E27FC236}">
                <a16:creationId xmlns:a16="http://schemas.microsoft.com/office/drawing/2014/main" id="{1CBE9841-9D1B-414B-AB6B-49E4774C398B}"/>
              </a:ext>
            </a:extLst>
          </p:cNvPr>
          <p:cNvSpPr>
            <a:spLocks noGrp="1"/>
          </p:cNvSpPr>
          <p:nvPr>
            <p:ph idx="1"/>
          </p:nvPr>
        </p:nvSpPr>
        <p:spPr>
          <a:xfrm>
            <a:off x="327970" y="1310613"/>
            <a:ext cx="10711132" cy="4422327"/>
          </a:xfrm>
        </p:spPr>
        <p:txBody>
          <a:bodyPr/>
          <a:lstStyle/>
          <a:p>
            <a:r>
              <a:rPr lang="en-US" dirty="0"/>
              <a:t>Difficulties with our Sourcing and Analysis</a:t>
            </a:r>
          </a:p>
          <a:p>
            <a:pPr lvl="1"/>
            <a:r>
              <a:rPr lang="en-US" dirty="0"/>
              <a:t>Data Sourcing</a:t>
            </a:r>
          </a:p>
          <a:p>
            <a:pPr lvl="2"/>
            <a:r>
              <a:rPr lang="en-US" dirty="0"/>
              <a:t>U.S. Census Bureau – navigating this data source was incredibly confusing and time consuming.  They label reports with code sets, use internal links that are unintuitive, and populate data in multiple locations that at times seems redundant </a:t>
            </a:r>
          </a:p>
          <a:p>
            <a:pPr lvl="1"/>
            <a:r>
              <a:rPr lang="en-US" dirty="0"/>
              <a:t>Regressions not meeting our expectations</a:t>
            </a:r>
          </a:p>
          <a:p>
            <a:pPr lvl="2"/>
            <a:r>
              <a:rPr lang="en-US" dirty="0"/>
              <a:t>We were a little frustrated after creating our first series of regressions and finding that travel and infection rates had negative R-Values for nearly every state.  This seems to go against our initial hypothesis. We thought it could be a time lag between to total traffic and daily cases, so we calculate the R-Values again between the total daily traffic data and 2 weeks later daily cases data. Still the same trend presented itself.</a:t>
            </a:r>
          </a:p>
          <a:p>
            <a:r>
              <a:rPr lang="en-US" dirty="0"/>
              <a:t>Additional Questions to be Addressed:</a:t>
            </a:r>
          </a:p>
          <a:p>
            <a:pPr lvl="1"/>
            <a:r>
              <a:rPr lang="en-US" dirty="0"/>
              <a:t>Did counties or states with a greater relative decrease in travel fair any better with COVID-19 infections?</a:t>
            </a:r>
          </a:p>
          <a:p>
            <a:pPr lvl="1"/>
            <a:r>
              <a:rPr lang="en-US" dirty="0"/>
              <a:t>How did median income across the country relate to COVID-19 infections?  Were there ‘bands’ within income levels that showed different patterns in COVID-19 infections or travel?</a:t>
            </a:r>
          </a:p>
          <a:p>
            <a:pPr lvl="1"/>
            <a:endParaRPr lang="en-US" dirty="0"/>
          </a:p>
        </p:txBody>
      </p:sp>
      <p:pic>
        <p:nvPicPr>
          <p:cNvPr id="4" name="Picture 3"/>
          <p:cNvPicPr>
            <a:picLocks noChangeAspect="1"/>
          </p:cNvPicPr>
          <p:nvPr/>
        </p:nvPicPr>
        <p:blipFill>
          <a:blip r:embed="rId2"/>
          <a:stretch>
            <a:fillRect/>
          </a:stretch>
        </p:blipFill>
        <p:spPr>
          <a:xfrm>
            <a:off x="1684421" y="4470040"/>
            <a:ext cx="3510390" cy="2154693"/>
          </a:xfrm>
          <a:prstGeom prst="rect">
            <a:avLst/>
          </a:prstGeom>
        </p:spPr>
      </p:pic>
      <p:pic>
        <p:nvPicPr>
          <p:cNvPr id="5" name="Picture 4"/>
          <p:cNvPicPr>
            <a:picLocks noChangeAspect="1"/>
          </p:cNvPicPr>
          <p:nvPr/>
        </p:nvPicPr>
        <p:blipFill>
          <a:blip r:embed="rId3"/>
          <a:stretch>
            <a:fillRect/>
          </a:stretch>
        </p:blipFill>
        <p:spPr>
          <a:xfrm>
            <a:off x="5940238" y="4470040"/>
            <a:ext cx="3613446" cy="2150723"/>
          </a:xfrm>
          <a:prstGeom prst="rect">
            <a:avLst/>
          </a:prstGeom>
        </p:spPr>
      </p:pic>
    </p:spTree>
    <p:extLst>
      <p:ext uri="{BB962C8B-B14F-4D97-AF65-F5344CB8AC3E}">
        <p14:creationId xmlns:p14="http://schemas.microsoft.com/office/powerpoint/2010/main" val="303135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0AA2-4327-4A2D-B91F-919C23EB113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E99523C-670A-494B-96BF-8EB498F83680}"/>
              </a:ext>
            </a:extLst>
          </p:cNvPr>
          <p:cNvSpPr>
            <a:spLocks noGrp="1"/>
          </p:cNvSpPr>
          <p:nvPr>
            <p:ph idx="1"/>
          </p:nvPr>
        </p:nvSpPr>
        <p:spPr/>
        <p:txBody>
          <a:bodyPr/>
          <a:lstStyle/>
          <a:p>
            <a:r>
              <a:rPr lang="en-US" dirty="0"/>
              <a:t>Ask away…</a:t>
            </a:r>
          </a:p>
        </p:txBody>
      </p:sp>
    </p:spTree>
    <p:extLst>
      <p:ext uri="{BB962C8B-B14F-4D97-AF65-F5344CB8AC3E}">
        <p14:creationId xmlns:p14="http://schemas.microsoft.com/office/powerpoint/2010/main" val="4129684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4EBA-6E26-40C6-8284-467EEFD935A2}"/>
              </a:ext>
            </a:extLst>
          </p:cNvPr>
          <p:cNvSpPr>
            <a:spLocks noGrp="1"/>
          </p:cNvSpPr>
          <p:nvPr>
            <p:ph type="title"/>
          </p:nvPr>
        </p:nvSpPr>
        <p:spPr>
          <a:xfrm>
            <a:off x="1066800" y="642594"/>
            <a:ext cx="10058400" cy="829155"/>
          </a:xfrm>
        </p:spPr>
        <p:txBody>
          <a:bodyPr>
            <a:normAutofit/>
          </a:bodyPr>
          <a:lstStyle/>
          <a:p>
            <a:r>
              <a:rPr lang="en-US" dirty="0"/>
              <a:t>Motivation &amp; Investigative Summary  </a:t>
            </a:r>
          </a:p>
        </p:txBody>
      </p:sp>
      <p:sp>
        <p:nvSpPr>
          <p:cNvPr id="3" name="Content Placeholder 2">
            <a:extLst>
              <a:ext uri="{FF2B5EF4-FFF2-40B4-BE49-F238E27FC236}">
                <a16:creationId xmlns:a16="http://schemas.microsoft.com/office/drawing/2014/main" id="{E0202EE5-6D16-496A-B083-0EFB4C63EBA3}"/>
              </a:ext>
            </a:extLst>
          </p:cNvPr>
          <p:cNvSpPr>
            <a:spLocks noGrp="1"/>
          </p:cNvSpPr>
          <p:nvPr>
            <p:ph idx="1"/>
          </p:nvPr>
        </p:nvSpPr>
        <p:spPr>
          <a:xfrm>
            <a:off x="1066800" y="1619794"/>
            <a:ext cx="10058400" cy="4332950"/>
          </a:xfrm>
        </p:spPr>
        <p:txBody>
          <a:bodyPr>
            <a:normAutofit/>
          </a:bodyPr>
          <a:lstStyle/>
          <a:p>
            <a:r>
              <a:rPr lang="en-US" u="sng" dirty="0"/>
              <a:t>Motivation</a:t>
            </a:r>
            <a:r>
              <a:rPr lang="en-US" dirty="0"/>
              <a:t>: Given the current semi-locked down status of the world, we were interested in analyzing the relationship between COVID-19 infection rates and individual travel behaviors, specifically within the United States and more locally, Illinois.  While travel in all forms has undoubtedly decreased since the beginning of the pandemic, we were curious to analyze how travel patterns have differed regionally across the U.S. during the pandemic and how changes in travel have varied with COVID-19 infection data.  Additional factors that we chose to review against COVID-19 infection rates were a county’s population and median household income.</a:t>
            </a:r>
          </a:p>
          <a:p>
            <a:r>
              <a:rPr lang="en-US" u="sng" dirty="0"/>
              <a:t>Questions relating to travel and COVID-19 infection rates</a:t>
            </a:r>
            <a:r>
              <a:rPr lang="en-US" dirty="0"/>
              <a:t>:</a:t>
            </a:r>
          </a:p>
          <a:p>
            <a:pPr lvl="1"/>
            <a:r>
              <a:rPr lang="en-US" dirty="0"/>
              <a:t>How does daily trips, at a national level, relate to the spread of COVID-19?</a:t>
            </a:r>
          </a:p>
          <a:p>
            <a:pPr lvl="1"/>
            <a:r>
              <a:rPr lang="en-US" dirty="0"/>
              <a:t>How does the frequency or total cumulative daily trips for a region correlate with COVID-19 infection rates?</a:t>
            </a:r>
          </a:p>
          <a:p>
            <a:pPr lvl="1"/>
            <a:r>
              <a:rPr lang="en-US" dirty="0"/>
              <a:t>How does the population of a region impact COVID-19 infections?</a:t>
            </a:r>
          </a:p>
          <a:p>
            <a:pPr lvl="1"/>
            <a:r>
              <a:rPr lang="en-US" dirty="0"/>
              <a:t>Does the median income of a region impact COVID-19 infections?</a:t>
            </a:r>
          </a:p>
          <a:p>
            <a:endParaRPr lang="en-US" dirty="0"/>
          </a:p>
        </p:txBody>
      </p:sp>
    </p:spTree>
    <p:extLst>
      <p:ext uri="{BB962C8B-B14F-4D97-AF65-F5344CB8AC3E}">
        <p14:creationId xmlns:p14="http://schemas.microsoft.com/office/powerpoint/2010/main" val="354453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2FDB-19A6-4108-A56D-CAAF3CE38353}"/>
              </a:ext>
            </a:extLst>
          </p:cNvPr>
          <p:cNvSpPr>
            <a:spLocks noGrp="1"/>
          </p:cNvSpPr>
          <p:nvPr>
            <p:ph type="title"/>
          </p:nvPr>
        </p:nvSpPr>
        <p:spPr>
          <a:xfrm>
            <a:off x="1066800" y="642594"/>
            <a:ext cx="10058400" cy="1037925"/>
          </a:xfrm>
        </p:spPr>
        <p:txBody>
          <a:bodyPr/>
          <a:lstStyle/>
          <a:p>
            <a:r>
              <a:rPr lang="en-US" dirty="0"/>
              <a:t>Questions &amp; Data Sourcing</a:t>
            </a:r>
          </a:p>
        </p:txBody>
      </p:sp>
      <p:sp>
        <p:nvSpPr>
          <p:cNvPr id="3" name="Content Placeholder 2">
            <a:extLst>
              <a:ext uri="{FF2B5EF4-FFF2-40B4-BE49-F238E27FC236}">
                <a16:creationId xmlns:a16="http://schemas.microsoft.com/office/drawing/2014/main" id="{64CF6458-4DE7-4F9F-B9E2-F721250AD91A}"/>
              </a:ext>
            </a:extLst>
          </p:cNvPr>
          <p:cNvSpPr>
            <a:spLocks noGrp="1"/>
          </p:cNvSpPr>
          <p:nvPr>
            <p:ph idx="1"/>
          </p:nvPr>
        </p:nvSpPr>
        <p:spPr>
          <a:xfrm>
            <a:off x="1066800" y="1680519"/>
            <a:ext cx="10058400" cy="4534887"/>
          </a:xfrm>
        </p:spPr>
        <p:txBody>
          <a:bodyPr/>
          <a:lstStyle/>
          <a:p>
            <a:r>
              <a:rPr lang="en-US" dirty="0"/>
              <a:t>Each question we chose to investigate was centered around daily COVID-19 cases and the relation toa few specific variables.  We were able to source specific sets of publicly available data pertaining to each variable of interest:</a:t>
            </a:r>
          </a:p>
          <a:p>
            <a:pPr lvl="1"/>
            <a:r>
              <a:rPr lang="en-US" b="1" dirty="0"/>
              <a:t>Daily Travel Statistics</a:t>
            </a:r>
          </a:p>
          <a:p>
            <a:pPr lvl="2"/>
            <a:r>
              <a:rPr lang="en-US" dirty="0"/>
              <a:t>We luckily stumbled upon the Bureau of Transportation Statistics website which has been aggregating travel data on a daily basis for all counties within the U.S.  </a:t>
            </a:r>
          </a:p>
          <a:p>
            <a:pPr lvl="2"/>
            <a:r>
              <a:rPr lang="en-US" dirty="0"/>
              <a:t>Trips are calculated as “…movements that include a stay of longer than 10 minutes at an anonymized location away from home… Trips capture travel by all modes of transportation. including driving, rail, transit, and air.”</a:t>
            </a:r>
          </a:p>
          <a:p>
            <a:pPr lvl="2"/>
            <a:r>
              <a:rPr lang="en-US" dirty="0"/>
              <a:t>Trip data is collected via “… mobile device data panel from merged multiple data sources” and  “… only includes mobile devices whose anonymized location data meet a set of data quality standards.”</a:t>
            </a:r>
          </a:p>
          <a:p>
            <a:pPr lvl="1"/>
            <a:r>
              <a:rPr lang="en-US" b="1" dirty="0"/>
              <a:t>County Population Data</a:t>
            </a:r>
          </a:p>
          <a:p>
            <a:pPr lvl="2"/>
            <a:r>
              <a:rPr lang="en-US" dirty="0"/>
              <a:t>The U.S. Census Bureau has widely available population estimates that are updated annually </a:t>
            </a:r>
          </a:p>
          <a:p>
            <a:pPr lvl="1"/>
            <a:r>
              <a:rPr lang="en-US" b="1" dirty="0"/>
              <a:t>County Household Median Income</a:t>
            </a:r>
          </a:p>
          <a:p>
            <a:pPr lvl="2"/>
            <a:r>
              <a:rPr lang="en-US" dirty="0"/>
              <a:t>The U.S. Census Bureau’s American Community Survey (ACS) surveys income data and is available at the county level</a:t>
            </a:r>
          </a:p>
          <a:p>
            <a:pPr lvl="1"/>
            <a:r>
              <a:rPr lang="en-US" b="1" dirty="0"/>
              <a:t>COVID-19 Infection Rates	</a:t>
            </a:r>
          </a:p>
          <a:p>
            <a:pPr lvl="2"/>
            <a:r>
              <a:rPr lang="en-US" dirty="0"/>
              <a:t>The CDC as well as USA Facts.org collect daily COVID-19 infection and mortality data at the county level</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254396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2FDB-19A6-4108-A56D-CAAF3CE38353}"/>
              </a:ext>
            </a:extLst>
          </p:cNvPr>
          <p:cNvSpPr>
            <a:spLocks noGrp="1"/>
          </p:cNvSpPr>
          <p:nvPr>
            <p:ph type="title"/>
          </p:nvPr>
        </p:nvSpPr>
        <p:spPr>
          <a:xfrm>
            <a:off x="1066800" y="642594"/>
            <a:ext cx="10058400" cy="1037925"/>
          </a:xfrm>
        </p:spPr>
        <p:txBody>
          <a:bodyPr/>
          <a:lstStyle/>
          <a:p>
            <a:r>
              <a:rPr lang="en-US" dirty="0"/>
              <a:t>Questions &amp; Data Sourcing</a:t>
            </a:r>
          </a:p>
        </p:txBody>
      </p:sp>
      <p:sp>
        <p:nvSpPr>
          <p:cNvPr id="3" name="Content Placeholder 2">
            <a:extLst>
              <a:ext uri="{FF2B5EF4-FFF2-40B4-BE49-F238E27FC236}">
                <a16:creationId xmlns:a16="http://schemas.microsoft.com/office/drawing/2014/main" id="{64CF6458-4DE7-4F9F-B9E2-F721250AD91A}"/>
              </a:ext>
            </a:extLst>
          </p:cNvPr>
          <p:cNvSpPr>
            <a:spLocks noGrp="1"/>
          </p:cNvSpPr>
          <p:nvPr>
            <p:ph idx="1"/>
          </p:nvPr>
        </p:nvSpPr>
        <p:spPr>
          <a:xfrm>
            <a:off x="1066800" y="1680519"/>
            <a:ext cx="10058400" cy="4534887"/>
          </a:xfrm>
        </p:spPr>
        <p:txBody>
          <a:bodyPr/>
          <a:lstStyle/>
          <a:p>
            <a:pPr lvl="1"/>
            <a:r>
              <a:rPr lang="en-US" b="1" dirty="0"/>
              <a:t>Geographic Location</a:t>
            </a:r>
          </a:p>
          <a:p>
            <a:pPr lvl="2"/>
            <a:r>
              <a:rPr lang="en-US" b="1" dirty="0"/>
              <a:t>Google’s geocode API </a:t>
            </a:r>
            <a:r>
              <a:rPr lang="en-US" dirty="0"/>
              <a:t>was able to return general latitude and longitude for all counties in our analysis</a:t>
            </a:r>
          </a:p>
          <a:p>
            <a:pPr lvl="2"/>
            <a:endParaRPr lang="en-US" dirty="0"/>
          </a:p>
          <a:p>
            <a:pPr lvl="2"/>
            <a:endParaRPr lang="en-US" dirty="0"/>
          </a:p>
          <a:p>
            <a:pPr lvl="1"/>
            <a:endParaRPr lang="en-US" dirty="0"/>
          </a:p>
        </p:txBody>
      </p:sp>
      <p:pic>
        <p:nvPicPr>
          <p:cNvPr id="4" name="Picture 3"/>
          <p:cNvPicPr>
            <a:picLocks noChangeAspect="1"/>
          </p:cNvPicPr>
          <p:nvPr/>
        </p:nvPicPr>
        <p:blipFill>
          <a:blip r:embed="rId2"/>
          <a:stretch>
            <a:fillRect/>
          </a:stretch>
        </p:blipFill>
        <p:spPr>
          <a:xfrm>
            <a:off x="1391458" y="2381430"/>
            <a:ext cx="8166609" cy="3620664"/>
          </a:xfrm>
          <a:prstGeom prst="rect">
            <a:avLst/>
          </a:prstGeom>
        </p:spPr>
      </p:pic>
    </p:spTree>
    <p:extLst>
      <p:ext uri="{BB962C8B-B14F-4D97-AF65-F5344CB8AC3E}">
        <p14:creationId xmlns:p14="http://schemas.microsoft.com/office/powerpoint/2010/main" val="260799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B93B-56DD-4A58-A171-03B956742078}"/>
              </a:ext>
            </a:extLst>
          </p:cNvPr>
          <p:cNvSpPr>
            <a:spLocks noGrp="1"/>
          </p:cNvSpPr>
          <p:nvPr>
            <p:ph type="title"/>
          </p:nvPr>
        </p:nvSpPr>
        <p:spPr>
          <a:xfrm>
            <a:off x="1066800" y="642594"/>
            <a:ext cx="10058400" cy="930833"/>
          </a:xfrm>
        </p:spPr>
        <p:txBody>
          <a:bodyPr/>
          <a:lstStyle/>
          <a:p>
            <a:r>
              <a:rPr lang="en-US" dirty="0"/>
              <a:t>Data Cleanup &amp; Exploration - Xi</a:t>
            </a:r>
          </a:p>
        </p:txBody>
      </p:sp>
      <p:sp>
        <p:nvSpPr>
          <p:cNvPr id="3" name="Content Placeholder 2">
            <a:extLst>
              <a:ext uri="{FF2B5EF4-FFF2-40B4-BE49-F238E27FC236}">
                <a16:creationId xmlns:a16="http://schemas.microsoft.com/office/drawing/2014/main" id="{3D7960D5-1CDE-4A5C-9721-B83E1AEA7405}"/>
              </a:ext>
            </a:extLst>
          </p:cNvPr>
          <p:cNvSpPr>
            <a:spLocks noGrp="1"/>
          </p:cNvSpPr>
          <p:nvPr>
            <p:ph idx="1"/>
          </p:nvPr>
        </p:nvSpPr>
        <p:spPr>
          <a:xfrm>
            <a:off x="1066800" y="1787611"/>
            <a:ext cx="10058400" cy="4165133"/>
          </a:xfrm>
        </p:spPr>
        <p:txBody>
          <a:bodyPr/>
          <a:lstStyle/>
          <a:p>
            <a:r>
              <a:rPr lang="en-US" b="1" dirty="0"/>
              <a:t>Data Sourcing and Cleanup</a:t>
            </a:r>
          </a:p>
          <a:p>
            <a:pPr lvl="1"/>
            <a:r>
              <a:rPr lang="en-US" dirty="0"/>
              <a:t>All the data we use is from county level in order to connect them together. We merged several data sets by utilizing a combination of county OR utilizing a 5 digit county code (FIPS).  Then we run into below challenge</a:t>
            </a:r>
          </a:p>
          <a:p>
            <a:pPr lvl="1"/>
            <a:endParaRPr lang="en-US" dirty="0"/>
          </a:p>
        </p:txBody>
      </p:sp>
      <p:pic>
        <p:nvPicPr>
          <p:cNvPr id="5" name="Picture 4"/>
          <p:cNvPicPr>
            <a:picLocks noChangeAspect="1"/>
          </p:cNvPicPr>
          <p:nvPr/>
        </p:nvPicPr>
        <p:blipFill>
          <a:blip r:embed="rId2"/>
          <a:stretch>
            <a:fillRect/>
          </a:stretch>
        </p:blipFill>
        <p:spPr>
          <a:xfrm>
            <a:off x="642637" y="2881283"/>
            <a:ext cx="3973117" cy="3390806"/>
          </a:xfrm>
          <a:prstGeom prst="rect">
            <a:avLst/>
          </a:prstGeom>
        </p:spPr>
      </p:pic>
      <p:pic>
        <p:nvPicPr>
          <p:cNvPr id="6" name="Picture 5"/>
          <p:cNvPicPr>
            <a:picLocks noChangeAspect="1"/>
          </p:cNvPicPr>
          <p:nvPr/>
        </p:nvPicPr>
        <p:blipFill>
          <a:blip r:embed="rId3"/>
          <a:stretch>
            <a:fillRect/>
          </a:stretch>
        </p:blipFill>
        <p:spPr>
          <a:xfrm>
            <a:off x="4702018" y="2881283"/>
            <a:ext cx="7032782" cy="3390806"/>
          </a:xfrm>
          <a:prstGeom prst="rect">
            <a:avLst/>
          </a:prstGeom>
        </p:spPr>
      </p:pic>
    </p:spTree>
    <p:extLst>
      <p:ext uri="{BB962C8B-B14F-4D97-AF65-F5344CB8AC3E}">
        <p14:creationId xmlns:p14="http://schemas.microsoft.com/office/powerpoint/2010/main" val="262097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B93B-56DD-4A58-A171-03B956742078}"/>
              </a:ext>
            </a:extLst>
          </p:cNvPr>
          <p:cNvSpPr>
            <a:spLocks noGrp="1"/>
          </p:cNvSpPr>
          <p:nvPr>
            <p:ph type="title"/>
          </p:nvPr>
        </p:nvSpPr>
        <p:spPr>
          <a:xfrm>
            <a:off x="1066800" y="642594"/>
            <a:ext cx="10058400" cy="930833"/>
          </a:xfrm>
        </p:spPr>
        <p:txBody>
          <a:bodyPr/>
          <a:lstStyle/>
          <a:p>
            <a:r>
              <a:rPr lang="en-US" dirty="0"/>
              <a:t>Data Cleanup &amp; Exploration</a:t>
            </a:r>
          </a:p>
        </p:txBody>
      </p:sp>
      <p:sp>
        <p:nvSpPr>
          <p:cNvPr id="3" name="Content Placeholder 2">
            <a:extLst>
              <a:ext uri="{FF2B5EF4-FFF2-40B4-BE49-F238E27FC236}">
                <a16:creationId xmlns:a16="http://schemas.microsoft.com/office/drawing/2014/main" id="{3D7960D5-1CDE-4A5C-9721-B83E1AEA7405}"/>
              </a:ext>
            </a:extLst>
          </p:cNvPr>
          <p:cNvSpPr>
            <a:spLocks noGrp="1"/>
          </p:cNvSpPr>
          <p:nvPr>
            <p:ph idx="1"/>
          </p:nvPr>
        </p:nvSpPr>
        <p:spPr>
          <a:xfrm>
            <a:off x="1066800" y="1787611"/>
            <a:ext cx="10058400" cy="4165133"/>
          </a:xfrm>
        </p:spPr>
        <p:txBody>
          <a:bodyPr/>
          <a:lstStyle/>
          <a:p>
            <a:r>
              <a:rPr lang="en-US" dirty="0"/>
              <a:t>In order to merge two datasets with different format of “date” information together, we use the “for loop” and “</a:t>
            </a:r>
            <a:r>
              <a:rPr lang="en-US" dirty="0" err="1"/>
              <a:t>iloc</a:t>
            </a:r>
            <a:r>
              <a:rPr lang="en-US" dirty="0"/>
              <a:t>” to find the daily cases information from COVID-19 dataset which was listed in Horizontal  and added it to the total traffic dataset. </a:t>
            </a:r>
          </a:p>
          <a:p>
            <a:pPr lvl="1"/>
            <a:endParaRPr lang="en-US" dirty="0"/>
          </a:p>
          <a:p>
            <a:pPr lvl="1"/>
            <a:endParaRPr lang="en-US" dirty="0"/>
          </a:p>
        </p:txBody>
      </p:sp>
      <p:pic>
        <p:nvPicPr>
          <p:cNvPr id="5" name="Picture 4"/>
          <p:cNvPicPr>
            <a:picLocks noChangeAspect="1"/>
          </p:cNvPicPr>
          <p:nvPr/>
        </p:nvPicPr>
        <p:blipFill>
          <a:blip r:embed="rId2"/>
          <a:stretch>
            <a:fillRect/>
          </a:stretch>
        </p:blipFill>
        <p:spPr>
          <a:xfrm>
            <a:off x="1256580" y="2813441"/>
            <a:ext cx="9336657" cy="2987730"/>
          </a:xfrm>
          <a:prstGeom prst="rect">
            <a:avLst/>
          </a:prstGeom>
        </p:spPr>
      </p:pic>
    </p:spTree>
    <p:extLst>
      <p:ext uri="{BB962C8B-B14F-4D97-AF65-F5344CB8AC3E}">
        <p14:creationId xmlns:p14="http://schemas.microsoft.com/office/powerpoint/2010/main" val="30672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B93B-56DD-4A58-A171-03B956742078}"/>
              </a:ext>
            </a:extLst>
          </p:cNvPr>
          <p:cNvSpPr>
            <a:spLocks noGrp="1"/>
          </p:cNvSpPr>
          <p:nvPr>
            <p:ph type="title"/>
          </p:nvPr>
        </p:nvSpPr>
        <p:spPr>
          <a:xfrm>
            <a:off x="1066800" y="642594"/>
            <a:ext cx="10058400" cy="930833"/>
          </a:xfrm>
        </p:spPr>
        <p:txBody>
          <a:bodyPr/>
          <a:lstStyle/>
          <a:p>
            <a:r>
              <a:rPr lang="en-US" dirty="0"/>
              <a:t>Data Cleanup &amp; Exploration</a:t>
            </a:r>
          </a:p>
        </p:txBody>
      </p:sp>
      <p:sp>
        <p:nvSpPr>
          <p:cNvPr id="3" name="Content Placeholder 2">
            <a:extLst>
              <a:ext uri="{FF2B5EF4-FFF2-40B4-BE49-F238E27FC236}">
                <a16:creationId xmlns:a16="http://schemas.microsoft.com/office/drawing/2014/main" id="{3D7960D5-1CDE-4A5C-9721-B83E1AEA7405}"/>
              </a:ext>
            </a:extLst>
          </p:cNvPr>
          <p:cNvSpPr>
            <a:spLocks noGrp="1"/>
          </p:cNvSpPr>
          <p:nvPr>
            <p:ph idx="1"/>
          </p:nvPr>
        </p:nvSpPr>
        <p:spPr>
          <a:xfrm>
            <a:off x="923025" y="1468433"/>
            <a:ext cx="10058400" cy="4165133"/>
          </a:xfrm>
        </p:spPr>
        <p:txBody>
          <a:bodyPr/>
          <a:lstStyle/>
          <a:p>
            <a:pPr marL="274320" lvl="1" indent="0">
              <a:buNone/>
            </a:pPr>
            <a:r>
              <a:rPr lang="en-US" dirty="0"/>
              <a:t>Below is the results we merged 5 datasets together</a:t>
            </a:r>
          </a:p>
        </p:txBody>
      </p:sp>
      <p:pic>
        <p:nvPicPr>
          <p:cNvPr id="4" name="Picture 3"/>
          <p:cNvPicPr>
            <a:picLocks noChangeAspect="1"/>
          </p:cNvPicPr>
          <p:nvPr/>
        </p:nvPicPr>
        <p:blipFill>
          <a:blip r:embed="rId2"/>
          <a:stretch>
            <a:fillRect/>
          </a:stretch>
        </p:blipFill>
        <p:spPr>
          <a:xfrm>
            <a:off x="1170317" y="1943102"/>
            <a:ext cx="8488394" cy="3880245"/>
          </a:xfrm>
          <a:prstGeom prst="rect">
            <a:avLst/>
          </a:prstGeom>
        </p:spPr>
      </p:pic>
    </p:spTree>
    <p:extLst>
      <p:ext uri="{BB962C8B-B14F-4D97-AF65-F5344CB8AC3E}">
        <p14:creationId xmlns:p14="http://schemas.microsoft.com/office/powerpoint/2010/main" val="232957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B93B-56DD-4A58-A171-03B956742078}"/>
              </a:ext>
            </a:extLst>
          </p:cNvPr>
          <p:cNvSpPr>
            <a:spLocks noGrp="1"/>
          </p:cNvSpPr>
          <p:nvPr>
            <p:ph type="title"/>
          </p:nvPr>
        </p:nvSpPr>
        <p:spPr>
          <a:xfrm>
            <a:off x="1066800" y="642594"/>
            <a:ext cx="10058400" cy="930833"/>
          </a:xfrm>
        </p:spPr>
        <p:txBody>
          <a:bodyPr/>
          <a:lstStyle/>
          <a:p>
            <a:r>
              <a:rPr lang="en-US" dirty="0"/>
              <a:t>Data Cleanup &amp; Exploration</a:t>
            </a:r>
          </a:p>
        </p:txBody>
      </p:sp>
      <p:sp>
        <p:nvSpPr>
          <p:cNvPr id="3" name="Content Placeholder 2">
            <a:extLst>
              <a:ext uri="{FF2B5EF4-FFF2-40B4-BE49-F238E27FC236}">
                <a16:creationId xmlns:a16="http://schemas.microsoft.com/office/drawing/2014/main" id="{3D7960D5-1CDE-4A5C-9721-B83E1AEA7405}"/>
              </a:ext>
            </a:extLst>
          </p:cNvPr>
          <p:cNvSpPr>
            <a:spLocks noGrp="1"/>
          </p:cNvSpPr>
          <p:nvPr>
            <p:ph idx="1"/>
          </p:nvPr>
        </p:nvSpPr>
        <p:spPr>
          <a:xfrm>
            <a:off x="1066800" y="1787611"/>
            <a:ext cx="10058400" cy="4165133"/>
          </a:xfrm>
        </p:spPr>
        <p:txBody>
          <a:bodyPr/>
          <a:lstStyle/>
          <a:p>
            <a:r>
              <a:rPr lang="en-US" b="1" dirty="0"/>
              <a:t>Issues/Insights from Exploring Our Data </a:t>
            </a:r>
          </a:p>
          <a:p>
            <a:endParaRPr lang="en-US" dirty="0"/>
          </a:p>
          <a:p>
            <a:pPr lvl="1"/>
            <a:r>
              <a:rPr lang="en-US" dirty="0"/>
              <a:t>After realizing the size of final data, we combine the data by state for higher level analysis and trend identification by utilizing group by functions on the state name and date.</a:t>
            </a:r>
          </a:p>
          <a:p>
            <a:pPr lvl="1"/>
            <a:endParaRPr lang="en-US" dirty="0"/>
          </a:p>
          <a:p>
            <a:pPr lvl="1"/>
            <a:r>
              <a:rPr lang="en-US" dirty="0"/>
              <a:t>We then parsed out the Illinois data by county into its own data frame which we could use for deeper analysis of the income, population, and location trends.</a:t>
            </a:r>
          </a:p>
          <a:p>
            <a:pPr lvl="1"/>
            <a:endParaRPr lang="en-US" dirty="0"/>
          </a:p>
          <a:p>
            <a:pPr lvl="1"/>
            <a:r>
              <a:rPr lang="en-US" dirty="0"/>
              <a:t>We also had collected daily data from 2019 to present day at the county level which was initially a hassle to manage (100+ MBs).  This presented issues with loading to GitHub and processing on certain machines for specific loops in our clean up code.  We ultimately decided to focus solely on 2020 data, and factored in a “control” month (February) where we did not feel travel was ultimately substantially affected by the pandemic. </a:t>
            </a:r>
          </a:p>
          <a:p>
            <a:pPr lvl="1"/>
            <a:endParaRPr lang="en-US" dirty="0"/>
          </a:p>
          <a:p>
            <a:pPr lvl="1"/>
            <a:endParaRPr lang="en-US" dirty="0"/>
          </a:p>
        </p:txBody>
      </p:sp>
    </p:spTree>
    <p:extLst>
      <p:ext uri="{BB962C8B-B14F-4D97-AF65-F5344CB8AC3E}">
        <p14:creationId xmlns:p14="http://schemas.microsoft.com/office/powerpoint/2010/main" val="147435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F5AC-0D0D-4488-8888-C2785876A66A}"/>
              </a:ext>
            </a:extLst>
          </p:cNvPr>
          <p:cNvSpPr>
            <a:spLocks noGrp="1"/>
          </p:cNvSpPr>
          <p:nvPr>
            <p:ph type="title"/>
          </p:nvPr>
        </p:nvSpPr>
        <p:spPr>
          <a:xfrm>
            <a:off x="1066800" y="642594"/>
            <a:ext cx="10058400" cy="924949"/>
          </a:xfrm>
        </p:spPr>
        <p:txBody>
          <a:bodyPr/>
          <a:lstStyle/>
          <a:p>
            <a:r>
              <a:rPr lang="en-US" dirty="0"/>
              <a:t>Data Analysis - Adam</a:t>
            </a:r>
          </a:p>
        </p:txBody>
      </p:sp>
      <p:sp>
        <p:nvSpPr>
          <p:cNvPr id="3" name="Content Placeholder 2">
            <a:extLst>
              <a:ext uri="{FF2B5EF4-FFF2-40B4-BE49-F238E27FC236}">
                <a16:creationId xmlns:a16="http://schemas.microsoft.com/office/drawing/2014/main" id="{E3DCD706-C7CB-4AA6-B0B1-8905521E3325}"/>
              </a:ext>
            </a:extLst>
          </p:cNvPr>
          <p:cNvSpPr>
            <a:spLocks noGrp="1"/>
          </p:cNvSpPr>
          <p:nvPr>
            <p:ph idx="1"/>
          </p:nvPr>
        </p:nvSpPr>
        <p:spPr>
          <a:xfrm>
            <a:off x="1066800" y="1567543"/>
            <a:ext cx="10058400" cy="4385201"/>
          </a:xfrm>
        </p:spPr>
        <p:txBody>
          <a:bodyPr/>
          <a:lstStyle/>
          <a:p>
            <a:r>
              <a:rPr lang="en-US" dirty="0"/>
              <a:t>Process:</a:t>
            </a:r>
          </a:p>
          <a:p>
            <a:pPr lvl="1"/>
            <a:r>
              <a:rPr lang="en-US" b="1" i="1" dirty="0"/>
              <a:t>Began our analysis at a State level.</a:t>
            </a:r>
          </a:p>
          <a:p>
            <a:pPr lvl="2"/>
            <a:r>
              <a:rPr lang="en-US" dirty="0"/>
              <a:t>Summary statistics table to illustrate the relationship states have between travel and daily cases.</a:t>
            </a:r>
          </a:p>
          <a:p>
            <a:pPr lvl="1"/>
            <a:r>
              <a:rPr lang="en-US" b="1" i="1" dirty="0"/>
              <a:t>Drilled down to a focus state</a:t>
            </a:r>
          </a:p>
          <a:p>
            <a:pPr lvl="2"/>
            <a:r>
              <a:rPr lang="en-US" dirty="0"/>
              <a:t>Used Illinois as a test case for measuring the relationship between multiple variables and COVID-19 cases to determine primary driver(s) of COVID-19 cases.</a:t>
            </a:r>
          </a:p>
          <a:p>
            <a:pPr lvl="2"/>
            <a:endParaRPr lang="en-US" dirty="0"/>
          </a:p>
        </p:txBody>
      </p:sp>
      <p:pic>
        <p:nvPicPr>
          <p:cNvPr id="5" name="Picture 4">
            <a:extLst>
              <a:ext uri="{FF2B5EF4-FFF2-40B4-BE49-F238E27FC236}">
                <a16:creationId xmlns:a16="http://schemas.microsoft.com/office/drawing/2014/main" id="{6737B114-F85B-4D88-9F04-D8F8AA4FCF27}"/>
              </a:ext>
            </a:extLst>
          </p:cNvPr>
          <p:cNvPicPr>
            <a:picLocks noChangeAspect="1"/>
          </p:cNvPicPr>
          <p:nvPr/>
        </p:nvPicPr>
        <p:blipFill>
          <a:blip r:embed="rId2"/>
          <a:stretch>
            <a:fillRect/>
          </a:stretch>
        </p:blipFill>
        <p:spPr>
          <a:xfrm>
            <a:off x="5438577" y="3065806"/>
            <a:ext cx="2509321" cy="3149600"/>
          </a:xfrm>
          <a:prstGeom prst="rect">
            <a:avLst/>
          </a:prstGeom>
        </p:spPr>
      </p:pic>
      <p:pic>
        <p:nvPicPr>
          <p:cNvPr id="7" name="Picture 6">
            <a:extLst>
              <a:ext uri="{FF2B5EF4-FFF2-40B4-BE49-F238E27FC236}">
                <a16:creationId xmlns:a16="http://schemas.microsoft.com/office/drawing/2014/main" id="{1384DFD2-A02D-436B-9F80-C47FE40A1F27}"/>
              </a:ext>
            </a:extLst>
          </p:cNvPr>
          <p:cNvPicPr>
            <a:picLocks noChangeAspect="1"/>
          </p:cNvPicPr>
          <p:nvPr/>
        </p:nvPicPr>
        <p:blipFill>
          <a:blip r:embed="rId3"/>
          <a:stretch>
            <a:fillRect/>
          </a:stretch>
        </p:blipFill>
        <p:spPr>
          <a:xfrm>
            <a:off x="8252980" y="3169138"/>
            <a:ext cx="2442422" cy="3046268"/>
          </a:xfrm>
          <a:prstGeom prst="rect">
            <a:avLst/>
          </a:prstGeom>
        </p:spPr>
      </p:pic>
      <p:pic>
        <p:nvPicPr>
          <p:cNvPr id="9" name="Picture 8">
            <a:extLst>
              <a:ext uri="{FF2B5EF4-FFF2-40B4-BE49-F238E27FC236}">
                <a16:creationId xmlns:a16="http://schemas.microsoft.com/office/drawing/2014/main" id="{C6DF2E7B-48DE-4903-81DD-E69654B4AA39}"/>
              </a:ext>
            </a:extLst>
          </p:cNvPr>
          <p:cNvPicPr>
            <a:picLocks noChangeAspect="1"/>
          </p:cNvPicPr>
          <p:nvPr/>
        </p:nvPicPr>
        <p:blipFill>
          <a:blip r:embed="rId4"/>
          <a:stretch>
            <a:fillRect/>
          </a:stretch>
        </p:blipFill>
        <p:spPr>
          <a:xfrm>
            <a:off x="595195" y="3301411"/>
            <a:ext cx="4553638" cy="1704698"/>
          </a:xfrm>
          <a:prstGeom prst="rect">
            <a:avLst/>
          </a:prstGeom>
        </p:spPr>
      </p:pic>
    </p:spTree>
    <p:extLst>
      <p:ext uri="{BB962C8B-B14F-4D97-AF65-F5344CB8AC3E}">
        <p14:creationId xmlns:p14="http://schemas.microsoft.com/office/powerpoint/2010/main" val="2508305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{EB3074D1-FB42-4144-8830-5BA5770D7E5D}tf78438558_wac</Template>
  <TotalTime>0</TotalTime>
  <Words>1270</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Garamond</vt:lpstr>
      <vt:lpstr>SavonVTI</vt:lpstr>
      <vt:lpstr>Covid-19 Trends in the U.S. and Illinois</vt:lpstr>
      <vt:lpstr>Motivation &amp; Investigative Summary  </vt:lpstr>
      <vt:lpstr>Questions &amp; Data Sourcing</vt:lpstr>
      <vt:lpstr>Questions &amp; Data Sourcing</vt:lpstr>
      <vt:lpstr>Data Cleanup &amp; Exploration - Xi</vt:lpstr>
      <vt:lpstr>Data Cleanup &amp; Exploration</vt:lpstr>
      <vt:lpstr>Data Cleanup &amp; Exploration</vt:lpstr>
      <vt:lpstr>Data Cleanup &amp; Exploration</vt:lpstr>
      <vt:lpstr>Data Analysis - Adam</vt:lpstr>
      <vt:lpstr>Data Analysis</vt:lpstr>
      <vt:lpstr>Data Analysis</vt:lpstr>
      <vt:lpstr>Data Analysis</vt:lpstr>
      <vt:lpstr>Discussion</vt:lpstr>
      <vt:lpstr>Post Mortem - Rob</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2020-07-26T16:52:17Z</dcterms:created>
  <dcterms:modified xsi:type="dcterms:W3CDTF">2020-07-28T00:41:09Z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