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Algerian" pitchFamily="82" charset="77"/>
      <p:regular r:id="rId7"/>
    </p:embeddedFont>
    <p:embeddedFont>
      <p:font typeface="Merriweather" pitchFamily="2" charset="77"/>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835"/>
  </p:normalViewPr>
  <p:slideViewPr>
    <p:cSldViewPr snapToGrid="0">
      <p:cViewPr>
        <p:scale>
          <a:sx n="122" d="100"/>
          <a:sy n="122" d="100"/>
        </p:scale>
        <p:origin x="1360" y="1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Greetings traveler, and welcome to Almageddon, the Card Game! For centuries, the Magus Court has held the tradition of the annual wizard games! You have been cultivating the power of the natural elements for years now, and it is finally time to test your strength. Will you succumb to the power of your foes, or will you emerge victorious and become the Champion Wizard in this years competition?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89cb485c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89cb485c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Almageddon is a card game that requires you to strategically play your cards in order to damage your opponent and bring their life points to zero. So far, the game is a player (you) vs. a computer who plays cards each turn at random. There are three different game lengths that can effect the strategy to which you play, that vary by changing the life points and deck sizes. Each player will start the game with 5 cards in hand. Both players play 2 cards at the same time, and the elements will deal damage depending on whether they are countered or not. Each player will then draw 2 cards from their deck to replenish their hand to 5, and repeat. Rules on how the elements/spells </a:t>
            </a:r>
            <a:r>
              <a:rPr lang="en-US" dirty="0" err="1"/>
              <a:t>interect</a:t>
            </a:r>
            <a:r>
              <a:rPr lang="en-US" dirty="0"/>
              <a:t> will be described on the next slide.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89cb485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89cb485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Similar to the classic </a:t>
            </a:r>
            <a:r>
              <a:rPr lang="en-US" i="1" dirty="0"/>
              <a:t>game rock, paper, scissors</a:t>
            </a:r>
            <a:r>
              <a:rPr lang="en-US" dirty="0"/>
              <a:t>, some of the cards that you play will counter others. Rather than an element defeating another, however, an element that counters another will simply negate the damage of the spell. The diagram depicts the a basic counter chart. Water negates the damage of fire, fire negate the damage of earth, earth negates the damage of wind, and wind negates the damage of water.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89cb485c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89cb485c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list to the left includes the different cards that can be drawn from your deck, with the element type in parenthesis next to it. The list to the right includes the spells that counter the particular spell in the same row. For instance; Fireball gets countered by </a:t>
            </a:r>
            <a:r>
              <a:rPr lang="en-US" dirty="0" err="1"/>
              <a:t>Hydroblast</a:t>
            </a:r>
            <a:r>
              <a:rPr lang="en-US" dirty="0"/>
              <a:t> (spell 2), Ice Beam (spell 5), Typhoon (spell 7), and Steam Blast (spell 8). The term counter in the context of the game means that all damage that spell can deal is negated. Another detail to notice is that some spells have a higher chance to be countered due to the fact that they are a combination of two elements. Because of this, the first four spells (Fireball, </a:t>
            </a:r>
            <a:r>
              <a:rPr lang="en-US" dirty="0" err="1"/>
              <a:t>Hydroblast</a:t>
            </a:r>
            <a:r>
              <a:rPr lang="en-US" dirty="0"/>
              <a:t>, Rockslide, and Gust) only deal 1 damage. The Other 6 spells (Ice Beam, Lightning Strike, Typhoon, Steam Blast, Lava Burst, and Tornado) deal 2 damage each if they land a successful hit. The strategy for the game then becomes knowing how to get the damage in, whether it be saving up one of a particular type of elemental type, and when to play defensively by </a:t>
            </a:r>
            <a:r>
              <a:rPr lang="en-US" dirty="0" err="1"/>
              <a:t>tring</a:t>
            </a:r>
            <a:r>
              <a:rPr lang="en-US" dirty="0"/>
              <a:t> to play as many element types to block your opponents on coming attacks.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89303"/>
            <a:ext cx="8520600" cy="12448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err="1">
                <a:solidFill>
                  <a:schemeClr val="accent6">
                    <a:lumMod val="50000"/>
                  </a:schemeClr>
                </a:solidFill>
                <a:highlight>
                  <a:srgbClr val="C0C0C0"/>
                </a:highlight>
                <a:latin typeface="Algerian" panose="020F0502020204030204" pitchFamily="34" charset="0"/>
                <a:ea typeface="Merriweather"/>
                <a:cs typeface="Algerian" panose="020F0502020204030204" pitchFamily="34" charset="0"/>
                <a:sym typeface="Merriweather"/>
              </a:rPr>
              <a:t>Almageddon</a:t>
            </a:r>
            <a:endParaRPr sz="7200" dirty="0">
              <a:solidFill>
                <a:schemeClr val="accent6">
                  <a:lumMod val="50000"/>
                </a:schemeClr>
              </a:solidFill>
              <a:highlight>
                <a:srgbClr val="C0C0C0"/>
              </a:highlight>
              <a:latin typeface="Algerian" panose="020F0502020204030204" pitchFamily="34" charset="0"/>
              <a:ea typeface="Merriweather"/>
              <a:cs typeface="Algerian" panose="020F0502020204030204" pitchFamily="34" charset="0"/>
              <a:sym typeface="Merriweathe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FFFF"/>
                </a:solidFill>
                <a:latin typeface="Merriweather"/>
                <a:ea typeface="Merriweather"/>
                <a:cs typeface="Merriweather"/>
                <a:sym typeface="Merriweather"/>
              </a:rPr>
              <a:t>By: Connor Davenport</a:t>
            </a:r>
            <a:r>
              <a:rPr lang="en" dirty="0">
                <a:latin typeface="Merriweather"/>
                <a:ea typeface="Merriweather"/>
                <a:cs typeface="Merriweather"/>
                <a:sym typeface="Merriweather"/>
              </a:rPr>
              <a:t> </a:t>
            </a:r>
            <a:endParaRPr dirty="0">
              <a:latin typeface="Merriweather"/>
              <a:ea typeface="Merriweather"/>
              <a:cs typeface="Merriweather"/>
              <a:sym typeface="Merriweather"/>
            </a:endParaRPr>
          </a:p>
        </p:txBody>
      </p:sp>
      <p:sp>
        <p:nvSpPr>
          <p:cNvPr id="2" name="TextBox 1">
            <a:extLst>
              <a:ext uri="{FF2B5EF4-FFF2-40B4-BE49-F238E27FC236}">
                <a16:creationId xmlns:a16="http://schemas.microsoft.com/office/drawing/2014/main" id="{48A627C4-BBF5-2E4B-9B1D-9D4D06D75283}"/>
              </a:ext>
            </a:extLst>
          </p:cNvPr>
          <p:cNvSpPr txBox="1"/>
          <p:nvPr/>
        </p:nvSpPr>
        <p:spPr>
          <a:xfrm>
            <a:off x="581152" y="4654106"/>
            <a:ext cx="7981695" cy="307777"/>
          </a:xfrm>
          <a:prstGeom prst="rect">
            <a:avLst/>
          </a:prstGeom>
          <a:noFill/>
        </p:spPr>
        <p:txBody>
          <a:bodyPr wrap="square" rtlCol="0">
            <a:spAutoFit/>
          </a:bodyPr>
          <a:lstStyle/>
          <a:p>
            <a:r>
              <a:rPr lang="en-US" dirty="0">
                <a:solidFill>
                  <a:schemeClr val="bg1"/>
                </a:solidFill>
              </a:rPr>
              <a:t>*Please refer to the notes of each slide for a more in-depth description of what is being depicted*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1" name="Google Shape;61;p14"/>
          <p:cNvSpPr/>
          <p:nvPr/>
        </p:nvSpPr>
        <p:spPr>
          <a:xfrm>
            <a:off x="2497125" y="1930125"/>
            <a:ext cx="967500" cy="801300"/>
          </a:xfrm>
          <a:prstGeom prst="heart">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FFFFFF"/>
              </a:solidFill>
            </a:endParaRPr>
          </a:p>
          <a:p>
            <a:pPr marL="0" lvl="0" indent="0" algn="ctr" rtl="0">
              <a:spcBef>
                <a:spcPts val="0"/>
              </a:spcBef>
              <a:spcAft>
                <a:spcPts val="0"/>
              </a:spcAft>
              <a:buNone/>
            </a:pPr>
            <a:r>
              <a:rPr lang="en" sz="1000">
                <a:solidFill>
                  <a:srgbClr val="FFFFFF"/>
                </a:solidFill>
              </a:rPr>
              <a:t>Life Points: 5,10,20</a:t>
            </a:r>
            <a:endParaRPr sz="1000">
              <a:solidFill>
                <a:srgbClr val="FFFFFF"/>
              </a:solidFill>
            </a:endParaRPr>
          </a:p>
        </p:txBody>
      </p:sp>
      <p:sp>
        <p:nvSpPr>
          <p:cNvPr id="62" name="Google Shape;62;p14"/>
          <p:cNvSpPr/>
          <p:nvPr/>
        </p:nvSpPr>
        <p:spPr>
          <a:xfrm>
            <a:off x="3213325" y="454050"/>
            <a:ext cx="349200" cy="495900"/>
          </a:xfrm>
          <a:prstGeom prst="rect">
            <a:avLst/>
          </a:prstGeom>
          <a:solidFill>
            <a:srgbClr val="6666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3365725" y="606450"/>
            <a:ext cx="349200" cy="495900"/>
          </a:xfrm>
          <a:prstGeom prst="rect">
            <a:avLst/>
          </a:prstGeom>
          <a:solidFill>
            <a:srgbClr val="6666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3518125" y="758850"/>
            <a:ext cx="349200" cy="495900"/>
          </a:xfrm>
          <a:prstGeom prst="rect">
            <a:avLst/>
          </a:prstGeom>
          <a:solidFill>
            <a:srgbClr val="6666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3670525" y="911250"/>
            <a:ext cx="349200" cy="495900"/>
          </a:xfrm>
          <a:prstGeom prst="rect">
            <a:avLst/>
          </a:prstGeom>
          <a:solidFill>
            <a:srgbClr val="6666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3822925" y="1063650"/>
            <a:ext cx="396300" cy="495900"/>
          </a:xfrm>
          <a:prstGeom prst="rect">
            <a:avLst/>
          </a:prstGeom>
          <a:solidFill>
            <a:srgbClr val="6666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rPr>
              <a:t>5 card hands</a:t>
            </a:r>
            <a:endParaRPr sz="600">
              <a:solidFill>
                <a:srgbClr val="FFFFFF"/>
              </a:solidFill>
            </a:endParaRPr>
          </a:p>
        </p:txBody>
      </p:sp>
      <p:sp>
        <p:nvSpPr>
          <p:cNvPr id="67" name="Google Shape;67;p14"/>
          <p:cNvSpPr/>
          <p:nvPr/>
        </p:nvSpPr>
        <p:spPr>
          <a:xfrm>
            <a:off x="6636800" y="713075"/>
            <a:ext cx="349200" cy="495900"/>
          </a:xfrm>
          <a:prstGeom prst="rect">
            <a:avLst/>
          </a:prstGeom>
          <a:solidFill>
            <a:srgbClr val="6666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6523750" y="837550"/>
            <a:ext cx="349200" cy="495900"/>
          </a:xfrm>
          <a:prstGeom prst="rect">
            <a:avLst/>
          </a:prstGeom>
          <a:solidFill>
            <a:srgbClr val="6666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6413350" y="949950"/>
            <a:ext cx="349200" cy="495900"/>
          </a:xfrm>
          <a:prstGeom prst="rect">
            <a:avLst/>
          </a:prstGeom>
          <a:solidFill>
            <a:srgbClr val="6666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6287600" y="1063650"/>
            <a:ext cx="349200" cy="495900"/>
          </a:xfrm>
          <a:prstGeom prst="rect">
            <a:avLst/>
          </a:prstGeom>
          <a:solidFill>
            <a:srgbClr val="6666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279425" y="2731425"/>
            <a:ext cx="1299900" cy="1264500"/>
          </a:xfrm>
          <a:prstGeom prst="cube">
            <a:avLst>
              <a:gd name="adj" fmla="val 25000"/>
            </a:avLst>
          </a:prstGeom>
          <a:solidFill>
            <a:srgbClr val="38761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20,40,80 cards in decks</a:t>
            </a:r>
            <a:endParaRPr dirty="0"/>
          </a:p>
        </p:txBody>
      </p:sp>
      <p:sp>
        <p:nvSpPr>
          <p:cNvPr id="72" name="Google Shape;72;p14"/>
          <p:cNvSpPr/>
          <p:nvPr/>
        </p:nvSpPr>
        <p:spPr>
          <a:xfrm>
            <a:off x="6989525" y="2522625"/>
            <a:ext cx="967500" cy="801300"/>
          </a:xfrm>
          <a:prstGeom prst="heart">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FFFFFF"/>
              </a:solidFill>
            </a:endParaRPr>
          </a:p>
          <a:p>
            <a:pPr marL="0" lvl="0" indent="0" algn="ctr" rtl="0">
              <a:spcBef>
                <a:spcPts val="0"/>
              </a:spcBef>
              <a:spcAft>
                <a:spcPts val="0"/>
              </a:spcAft>
              <a:buNone/>
            </a:pPr>
            <a:r>
              <a:rPr lang="en" sz="1000">
                <a:solidFill>
                  <a:srgbClr val="FFFFFF"/>
                </a:solidFill>
              </a:rPr>
              <a:t>Life Points: 5,10,20</a:t>
            </a:r>
            <a:endParaRPr sz="1000">
              <a:solidFill>
                <a:srgbClr val="FFFFFF"/>
              </a:solidFill>
            </a:endParaRPr>
          </a:p>
        </p:txBody>
      </p:sp>
      <p:sp>
        <p:nvSpPr>
          <p:cNvPr id="73" name="Google Shape;73;p14"/>
          <p:cNvSpPr/>
          <p:nvPr/>
        </p:nvSpPr>
        <p:spPr>
          <a:xfrm>
            <a:off x="7487175" y="3589375"/>
            <a:ext cx="1345200" cy="1264500"/>
          </a:xfrm>
          <a:prstGeom prst="cube">
            <a:avLst>
              <a:gd name="adj" fmla="val 25000"/>
            </a:avLst>
          </a:prstGeom>
          <a:solidFill>
            <a:srgbClr val="38761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20,40,80 cards in decks</a:t>
            </a:r>
            <a:endParaRPr dirty="0"/>
          </a:p>
        </p:txBody>
      </p:sp>
      <p:sp>
        <p:nvSpPr>
          <p:cNvPr id="74" name="Google Shape;74;p14"/>
          <p:cNvSpPr/>
          <p:nvPr/>
        </p:nvSpPr>
        <p:spPr>
          <a:xfrm>
            <a:off x="6161775" y="1160150"/>
            <a:ext cx="396300" cy="495900"/>
          </a:xfrm>
          <a:prstGeom prst="rect">
            <a:avLst/>
          </a:prstGeom>
          <a:solidFill>
            <a:srgbClr val="6666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rPr>
              <a:t>5 card hands</a:t>
            </a:r>
            <a:endParaRPr sz="6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p:nvPr/>
        </p:nvSpPr>
        <p:spPr>
          <a:xfrm>
            <a:off x="118750" y="734397"/>
            <a:ext cx="8689800" cy="403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28514" y="727534"/>
            <a:ext cx="4335300" cy="2017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4463655" y="2745349"/>
            <a:ext cx="4335300" cy="2017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4463655" y="727534"/>
            <a:ext cx="4335300" cy="2017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28514" y="2745349"/>
            <a:ext cx="4335300" cy="2017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1969035" y="1671159"/>
            <a:ext cx="654300" cy="2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Fire</a:t>
            </a:r>
            <a:endParaRPr/>
          </a:p>
        </p:txBody>
      </p:sp>
      <p:sp>
        <p:nvSpPr>
          <p:cNvPr id="85" name="Google Shape;85;p15"/>
          <p:cNvSpPr txBox="1"/>
          <p:nvPr/>
        </p:nvSpPr>
        <p:spPr>
          <a:xfrm>
            <a:off x="6284648" y="1671159"/>
            <a:ext cx="693600" cy="2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Water</a:t>
            </a:r>
            <a:endParaRPr/>
          </a:p>
          <a:p>
            <a:pPr marL="0" lvl="0" indent="0" algn="l" rtl="0">
              <a:spcBef>
                <a:spcPts val="0"/>
              </a:spcBef>
              <a:spcAft>
                <a:spcPts val="0"/>
              </a:spcAft>
              <a:buNone/>
            </a:pPr>
            <a:endParaRPr/>
          </a:p>
        </p:txBody>
      </p:sp>
      <p:sp>
        <p:nvSpPr>
          <p:cNvPr id="86" name="Google Shape;86;p15"/>
          <p:cNvSpPr txBox="1"/>
          <p:nvPr/>
        </p:nvSpPr>
        <p:spPr>
          <a:xfrm>
            <a:off x="1969035" y="3575811"/>
            <a:ext cx="654300" cy="28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Earth</a:t>
            </a:r>
            <a:endParaRPr/>
          </a:p>
        </p:txBody>
      </p:sp>
      <p:sp>
        <p:nvSpPr>
          <p:cNvPr id="87" name="Google Shape;87;p15"/>
          <p:cNvSpPr txBox="1"/>
          <p:nvPr/>
        </p:nvSpPr>
        <p:spPr>
          <a:xfrm>
            <a:off x="6328470" y="3575811"/>
            <a:ext cx="605400" cy="28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Wind</a:t>
            </a:r>
            <a:endParaRPr/>
          </a:p>
        </p:txBody>
      </p:sp>
      <p:cxnSp>
        <p:nvCxnSpPr>
          <p:cNvPr id="88" name="Google Shape;88;p15"/>
          <p:cNvCxnSpPr/>
          <p:nvPr/>
        </p:nvCxnSpPr>
        <p:spPr>
          <a:xfrm rot="10800000">
            <a:off x="3067294" y="1832528"/>
            <a:ext cx="2870700" cy="0"/>
          </a:xfrm>
          <a:prstGeom prst="straightConnector1">
            <a:avLst/>
          </a:prstGeom>
          <a:noFill/>
          <a:ln w="9525" cap="flat" cmpd="sng">
            <a:solidFill>
              <a:srgbClr val="000000"/>
            </a:solidFill>
            <a:prstDash val="solid"/>
            <a:round/>
            <a:headEnd type="none" w="med" len="med"/>
            <a:tailEnd type="triangle" w="med" len="med"/>
          </a:ln>
        </p:spPr>
      </p:cxnSp>
      <p:cxnSp>
        <p:nvCxnSpPr>
          <p:cNvPr id="89" name="Google Shape;89;p15"/>
          <p:cNvCxnSpPr/>
          <p:nvPr/>
        </p:nvCxnSpPr>
        <p:spPr>
          <a:xfrm>
            <a:off x="2219259" y="1976681"/>
            <a:ext cx="0" cy="1547700"/>
          </a:xfrm>
          <a:prstGeom prst="straightConnector1">
            <a:avLst/>
          </a:prstGeom>
          <a:noFill/>
          <a:ln w="9525" cap="flat" cmpd="sng">
            <a:solidFill>
              <a:srgbClr val="000000"/>
            </a:solidFill>
            <a:prstDash val="solid"/>
            <a:round/>
            <a:headEnd type="none" w="med" len="med"/>
            <a:tailEnd type="triangle" w="med" len="med"/>
          </a:ln>
        </p:spPr>
      </p:cxnSp>
      <p:cxnSp>
        <p:nvCxnSpPr>
          <p:cNvPr id="90" name="Google Shape;90;p15"/>
          <p:cNvCxnSpPr/>
          <p:nvPr/>
        </p:nvCxnSpPr>
        <p:spPr>
          <a:xfrm>
            <a:off x="2623134" y="3716536"/>
            <a:ext cx="3442200" cy="0"/>
          </a:xfrm>
          <a:prstGeom prst="straightConnector1">
            <a:avLst/>
          </a:prstGeom>
          <a:noFill/>
          <a:ln w="9525" cap="flat" cmpd="sng">
            <a:solidFill>
              <a:srgbClr val="000000"/>
            </a:solidFill>
            <a:prstDash val="solid"/>
            <a:round/>
            <a:headEnd type="none" w="med" len="med"/>
            <a:tailEnd type="triangle" w="med" len="med"/>
          </a:ln>
        </p:spPr>
      </p:cxnSp>
      <p:cxnSp>
        <p:nvCxnSpPr>
          <p:cNvPr id="91" name="Google Shape;91;p15"/>
          <p:cNvCxnSpPr>
            <a:stCxn id="87" idx="0"/>
          </p:cNvCxnSpPr>
          <p:nvPr/>
        </p:nvCxnSpPr>
        <p:spPr>
          <a:xfrm rot="10800000">
            <a:off x="6631170" y="2059011"/>
            <a:ext cx="0" cy="1516800"/>
          </a:xfrm>
          <a:prstGeom prst="straightConnector1">
            <a:avLst/>
          </a:prstGeom>
          <a:noFill/>
          <a:ln w="9525" cap="flat" cmpd="sng">
            <a:solidFill>
              <a:srgbClr val="000000"/>
            </a:solidFill>
            <a:prstDash val="solid"/>
            <a:round/>
            <a:headEnd type="none" w="med" len="med"/>
            <a:tailEnd type="triangle" w="med" len="med"/>
          </a:ln>
        </p:spPr>
      </p:cxnSp>
      <p:cxnSp>
        <p:nvCxnSpPr>
          <p:cNvPr id="92" name="Google Shape;92;p15"/>
          <p:cNvCxnSpPr/>
          <p:nvPr/>
        </p:nvCxnSpPr>
        <p:spPr>
          <a:xfrm>
            <a:off x="1544269" y="336325"/>
            <a:ext cx="1425300" cy="0"/>
          </a:xfrm>
          <a:prstGeom prst="straightConnector1">
            <a:avLst/>
          </a:prstGeom>
          <a:noFill/>
          <a:ln w="9525" cap="flat" cmpd="sng">
            <a:solidFill>
              <a:srgbClr val="000000"/>
            </a:solidFill>
            <a:prstDash val="solid"/>
            <a:round/>
            <a:headEnd type="none" w="med" len="med"/>
            <a:tailEnd type="triangle" w="med" len="med"/>
          </a:ln>
        </p:spPr>
      </p:cxnSp>
      <p:sp>
        <p:nvSpPr>
          <p:cNvPr id="93" name="Google Shape;93;p15"/>
          <p:cNvSpPr txBox="1"/>
          <p:nvPr/>
        </p:nvSpPr>
        <p:spPr>
          <a:xfrm>
            <a:off x="3067273" y="195600"/>
            <a:ext cx="1864800" cy="28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Defends Against:</a:t>
            </a:r>
            <a:endParaRPr/>
          </a:p>
        </p:txBody>
      </p:sp>
      <p:pic>
        <p:nvPicPr>
          <p:cNvPr id="94" name="Google Shape;94;p15"/>
          <p:cNvPicPr preferRelativeResize="0"/>
          <p:nvPr/>
        </p:nvPicPr>
        <p:blipFill>
          <a:blip r:embed="rId3">
            <a:alphaModFix/>
          </a:blip>
          <a:stretch>
            <a:fillRect/>
          </a:stretch>
        </p:blipFill>
        <p:spPr>
          <a:xfrm>
            <a:off x="118743" y="727536"/>
            <a:ext cx="1864800" cy="1827914"/>
          </a:xfrm>
          <a:prstGeom prst="rect">
            <a:avLst/>
          </a:prstGeom>
          <a:noFill/>
          <a:ln>
            <a:noFill/>
          </a:ln>
        </p:spPr>
      </p:pic>
      <p:pic>
        <p:nvPicPr>
          <p:cNvPr id="95" name="Google Shape;95;p15"/>
          <p:cNvPicPr preferRelativeResize="0"/>
          <p:nvPr/>
        </p:nvPicPr>
        <p:blipFill>
          <a:blip r:embed="rId4">
            <a:alphaModFix/>
          </a:blip>
          <a:stretch>
            <a:fillRect/>
          </a:stretch>
        </p:blipFill>
        <p:spPr>
          <a:xfrm>
            <a:off x="6933875" y="804764"/>
            <a:ext cx="1722624" cy="1547699"/>
          </a:xfrm>
          <a:prstGeom prst="rect">
            <a:avLst/>
          </a:prstGeom>
          <a:noFill/>
          <a:ln>
            <a:noFill/>
          </a:ln>
        </p:spPr>
      </p:pic>
      <p:pic>
        <p:nvPicPr>
          <p:cNvPr id="96" name="Google Shape;96;p15"/>
          <p:cNvPicPr preferRelativeResize="0"/>
          <p:nvPr/>
        </p:nvPicPr>
        <p:blipFill>
          <a:blip r:embed="rId5">
            <a:alphaModFix/>
          </a:blip>
          <a:stretch>
            <a:fillRect/>
          </a:stretch>
        </p:blipFill>
        <p:spPr>
          <a:xfrm>
            <a:off x="170050" y="2917725"/>
            <a:ext cx="1798974" cy="1798974"/>
          </a:xfrm>
          <a:prstGeom prst="rect">
            <a:avLst/>
          </a:prstGeom>
          <a:noFill/>
          <a:ln>
            <a:noFill/>
          </a:ln>
        </p:spPr>
      </p:pic>
      <p:pic>
        <p:nvPicPr>
          <p:cNvPr id="97" name="Google Shape;97;p15"/>
          <p:cNvPicPr preferRelativeResize="0"/>
          <p:nvPr/>
        </p:nvPicPr>
        <p:blipFill>
          <a:blip r:embed="rId6">
            <a:alphaModFix/>
          </a:blip>
          <a:stretch>
            <a:fillRect/>
          </a:stretch>
        </p:blipFill>
        <p:spPr>
          <a:xfrm>
            <a:off x="6428333" y="2703400"/>
            <a:ext cx="3131667" cy="2348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5040699" y="0"/>
            <a:ext cx="4103301" cy="5087601"/>
          </a:xfrm>
          <a:prstGeom prst="rect">
            <a:avLst/>
          </a:prstGeom>
          <a:noFill/>
          <a:ln>
            <a:noFill/>
          </a:ln>
        </p:spPr>
      </p:pic>
      <p:sp>
        <p:nvSpPr>
          <p:cNvPr id="102" name="Google Shape;10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erriweather"/>
                <a:ea typeface="Merriweather"/>
                <a:cs typeface="Merriweather"/>
                <a:sym typeface="Merriweather"/>
              </a:rPr>
              <a:t>Spells and their counters</a:t>
            </a:r>
            <a:endParaRPr>
              <a:latin typeface="Merriweather"/>
              <a:ea typeface="Merriweather"/>
              <a:cs typeface="Merriweather"/>
              <a:sym typeface="Merriweather"/>
            </a:endParaRPr>
          </a:p>
        </p:txBody>
      </p:sp>
      <p:sp>
        <p:nvSpPr>
          <p:cNvPr id="103" name="Google Shape;103;p16"/>
          <p:cNvSpPr txBox="1">
            <a:spLocks noGrp="1"/>
          </p:cNvSpPr>
          <p:nvPr>
            <p:ph type="body" idx="1"/>
          </p:nvPr>
        </p:nvSpPr>
        <p:spPr>
          <a:xfrm>
            <a:off x="311701" y="1152475"/>
            <a:ext cx="3299718"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100" dirty="0">
              <a:solidFill>
                <a:schemeClr val="dk1"/>
              </a:solidFill>
              <a:latin typeface="Merriweather"/>
              <a:ea typeface="Merriweather"/>
              <a:cs typeface="Merriweather"/>
              <a:sym typeface="Merriweather"/>
            </a:endParaRPr>
          </a:p>
          <a:p>
            <a:pPr marL="0" lvl="0" indent="0" algn="l" rtl="0">
              <a:spcBef>
                <a:spcPts val="0"/>
              </a:spcBef>
              <a:spcAft>
                <a:spcPts val="0"/>
              </a:spcAft>
              <a:buClr>
                <a:schemeClr val="dk1"/>
              </a:buClr>
              <a:buSzPts val="1100"/>
              <a:buFont typeface="Arial"/>
              <a:buNone/>
            </a:pPr>
            <a:r>
              <a:rPr lang="en" sz="1400" dirty="0">
                <a:solidFill>
                  <a:schemeClr val="dk1"/>
                </a:solidFill>
                <a:latin typeface="Merriweather"/>
                <a:ea typeface="Merriweather"/>
                <a:cs typeface="Merriweather"/>
                <a:sym typeface="Merriweather"/>
              </a:rPr>
              <a:t>Spells:</a:t>
            </a:r>
            <a:endParaRPr sz="1400" dirty="0">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AutoNum type="arabicPeriod"/>
            </a:pPr>
            <a:r>
              <a:rPr lang="en" sz="1400" dirty="0">
                <a:solidFill>
                  <a:schemeClr val="dk1"/>
                </a:solidFill>
                <a:latin typeface="Merriweather"/>
                <a:ea typeface="Merriweather"/>
                <a:cs typeface="Merriweather"/>
                <a:sym typeface="Merriweather"/>
              </a:rPr>
              <a:t>Fireball (Fire) </a:t>
            </a:r>
          </a:p>
          <a:p>
            <a:pPr marL="457200" lvl="0" indent="-317500" algn="l" rtl="0">
              <a:spcBef>
                <a:spcPts val="0"/>
              </a:spcBef>
              <a:spcAft>
                <a:spcPts val="0"/>
              </a:spcAft>
              <a:buClr>
                <a:schemeClr val="dk1"/>
              </a:buClr>
              <a:buSzPts val="1400"/>
              <a:buFont typeface="Merriweather"/>
              <a:buAutoNum type="arabicPeriod"/>
            </a:pPr>
            <a:r>
              <a:rPr lang="en" sz="1400" dirty="0" err="1">
                <a:solidFill>
                  <a:schemeClr val="dk1"/>
                </a:solidFill>
                <a:latin typeface="Merriweather"/>
                <a:ea typeface="Merriweather"/>
                <a:cs typeface="Merriweather"/>
                <a:sym typeface="Merriweather"/>
              </a:rPr>
              <a:t>Hydroblast</a:t>
            </a:r>
            <a:r>
              <a:rPr lang="en" sz="1400" dirty="0">
                <a:solidFill>
                  <a:schemeClr val="dk1"/>
                </a:solidFill>
                <a:latin typeface="Merriweather"/>
                <a:ea typeface="Merriweather"/>
                <a:cs typeface="Merriweather"/>
                <a:sym typeface="Merriweather"/>
              </a:rPr>
              <a:t> (Water) </a:t>
            </a:r>
          </a:p>
          <a:p>
            <a:pPr marL="457200" lvl="0" indent="-317500" algn="l" rtl="0">
              <a:spcBef>
                <a:spcPts val="0"/>
              </a:spcBef>
              <a:spcAft>
                <a:spcPts val="0"/>
              </a:spcAft>
              <a:buClr>
                <a:schemeClr val="dk1"/>
              </a:buClr>
              <a:buSzPts val="1400"/>
              <a:buFont typeface="Merriweather"/>
              <a:buAutoNum type="arabicPeriod"/>
            </a:pPr>
            <a:r>
              <a:rPr lang="en" sz="1400" dirty="0">
                <a:solidFill>
                  <a:schemeClr val="dk1"/>
                </a:solidFill>
                <a:latin typeface="Merriweather"/>
                <a:ea typeface="Merriweather"/>
                <a:cs typeface="Merriweather"/>
                <a:sym typeface="Merriweather"/>
              </a:rPr>
              <a:t>Rockslide (Earth) </a:t>
            </a:r>
          </a:p>
          <a:p>
            <a:pPr marL="457200" lvl="0" indent="-317500" algn="l" rtl="0">
              <a:spcBef>
                <a:spcPts val="0"/>
              </a:spcBef>
              <a:spcAft>
                <a:spcPts val="0"/>
              </a:spcAft>
              <a:buClr>
                <a:schemeClr val="dk1"/>
              </a:buClr>
              <a:buSzPts val="1400"/>
              <a:buFont typeface="Merriweather"/>
              <a:buAutoNum type="arabicPeriod"/>
            </a:pPr>
            <a:r>
              <a:rPr lang="en" sz="1400" dirty="0">
                <a:solidFill>
                  <a:schemeClr val="dk1"/>
                </a:solidFill>
                <a:latin typeface="Merriweather"/>
                <a:ea typeface="Merriweather"/>
                <a:cs typeface="Merriweather"/>
                <a:sym typeface="Merriweather"/>
              </a:rPr>
              <a:t>Gust (Wind) </a:t>
            </a:r>
          </a:p>
          <a:p>
            <a:pPr marL="457200" lvl="0" indent="-317500" algn="l" rtl="0">
              <a:spcBef>
                <a:spcPts val="0"/>
              </a:spcBef>
              <a:spcAft>
                <a:spcPts val="0"/>
              </a:spcAft>
              <a:buClr>
                <a:schemeClr val="dk1"/>
              </a:buClr>
              <a:buSzPts val="1400"/>
              <a:buFont typeface="Merriweather"/>
              <a:buAutoNum type="arabicPeriod"/>
            </a:pPr>
            <a:r>
              <a:rPr lang="en" sz="1400" dirty="0">
                <a:solidFill>
                  <a:schemeClr val="dk1"/>
                </a:solidFill>
                <a:latin typeface="Merriweather"/>
                <a:ea typeface="Merriweather"/>
                <a:cs typeface="Merriweather"/>
                <a:sym typeface="Merriweather"/>
              </a:rPr>
              <a:t>Ice Beam (Water + Earth) </a:t>
            </a:r>
          </a:p>
          <a:p>
            <a:pPr marL="457200" lvl="0" indent="-317500" algn="l" rtl="0">
              <a:spcBef>
                <a:spcPts val="0"/>
              </a:spcBef>
              <a:spcAft>
                <a:spcPts val="0"/>
              </a:spcAft>
              <a:buClr>
                <a:schemeClr val="dk1"/>
              </a:buClr>
              <a:buSzPts val="1400"/>
              <a:buFont typeface="Merriweather"/>
              <a:buAutoNum type="arabicPeriod"/>
            </a:pPr>
            <a:r>
              <a:rPr lang="en" sz="1400" dirty="0">
                <a:solidFill>
                  <a:schemeClr val="dk1"/>
                </a:solidFill>
                <a:latin typeface="Merriweather"/>
                <a:ea typeface="Merriweather"/>
                <a:cs typeface="Merriweather"/>
                <a:sym typeface="Merriweather"/>
              </a:rPr>
              <a:t>Lightning Strike (Fire + Wind)</a:t>
            </a:r>
            <a:endParaRPr sz="1400" dirty="0">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AutoNum type="arabicPeriod"/>
            </a:pPr>
            <a:r>
              <a:rPr lang="en" sz="1400" dirty="0">
                <a:solidFill>
                  <a:schemeClr val="dk1"/>
                </a:solidFill>
                <a:latin typeface="Merriweather"/>
                <a:ea typeface="Merriweather"/>
                <a:cs typeface="Merriweather"/>
                <a:sym typeface="Merriweather"/>
              </a:rPr>
              <a:t>Typhoon (Wind + Water)</a:t>
            </a:r>
            <a:endParaRPr sz="1400" dirty="0">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AutoNum type="arabicPeriod"/>
            </a:pPr>
            <a:r>
              <a:rPr lang="en" sz="1400" dirty="0">
                <a:solidFill>
                  <a:schemeClr val="dk1"/>
                </a:solidFill>
                <a:latin typeface="Merriweather"/>
                <a:ea typeface="Merriweather"/>
                <a:cs typeface="Merriweather"/>
                <a:sym typeface="Merriweather"/>
              </a:rPr>
              <a:t>Steam Blast (Water + Fire)</a:t>
            </a:r>
            <a:endParaRPr sz="1400" dirty="0">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AutoNum type="arabicPeriod"/>
            </a:pPr>
            <a:r>
              <a:rPr lang="en" sz="1400" dirty="0">
                <a:solidFill>
                  <a:schemeClr val="dk1"/>
                </a:solidFill>
                <a:latin typeface="Merriweather"/>
                <a:ea typeface="Merriweather"/>
                <a:cs typeface="Merriweather"/>
                <a:sym typeface="Merriweather"/>
              </a:rPr>
              <a:t>Lava Burst (Earth + Fire)</a:t>
            </a:r>
            <a:endParaRPr sz="1400" dirty="0">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AutoNum type="arabicPeriod"/>
            </a:pPr>
            <a:r>
              <a:rPr lang="en" sz="1400" dirty="0">
                <a:solidFill>
                  <a:schemeClr val="dk1"/>
                </a:solidFill>
                <a:latin typeface="Merriweather"/>
                <a:ea typeface="Merriweather"/>
                <a:cs typeface="Merriweather"/>
                <a:sym typeface="Merriweather"/>
              </a:rPr>
              <a:t>Tornado (Earth + Wind)</a:t>
            </a:r>
            <a:endParaRPr sz="1400" dirty="0">
              <a:solidFill>
                <a:schemeClr val="dk1"/>
              </a:solidFill>
              <a:latin typeface="Merriweather"/>
              <a:ea typeface="Merriweather"/>
              <a:cs typeface="Merriweather"/>
              <a:sym typeface="Merriweather"/>
            </a:endParaRPr>
          </a:p>
          <a:p>
            <a:pPr marL="0" lvl="0" indent="0" algn="l" rtl="0">
              <a:spcBef>
                <a:spcPts val="0"/>
              </a:spcBef>
              <a:spcAft>
                <a:spcPts val="0"/>
              </a:spcAft>
              <a:buClr>
                <a:schemeClr val="dk1"/>
              </a:buClr>
              <a:buSzPts val="1100"/>
              <a:buFont typeface="Arial"/>
              <a:buNone/>
            </a:pPr>
            <a:r>
              <a:rPr lang="en" sz="1400" dirty="0">
                <a:solidFill>
                  <a:schemeClr val="dk1"/>
                </a:solidFill>
                <a:latin typeface="Merriweather"/>
                <a:ea typeface="Merriweather"/>
                <a:cs typeface="Merriweather"/>
                <a:sym typeface="Merriweather"/>
              </a:rPr>
              <a:t> </a:t>
            </a:r>
            <a:endParaRPr sz="1400" dirty="0">
              <a:latin typeface="Merriweather"/>
              <a:ea typeface="Merriweather"/>
              <a:cs typeface="Merriweather"/>
              <a:sym typeface="Merriweather"/>
            </a:endParaRPr>
          </a:p>
        </p:txBody>
      </p:sp>
      <p:sp>
        <p:nvSpPr>
          <p:cNvPr id="8" name="Google Shape;103;p16">
            <a:extLst>
              <a:ext uri="{FF2B5EF4-FFF2-40B4-BE49-F238E27FC236}">
                <a16:creationId xmlns:a16="http://schemas.microsoft.com/office/drawing/2014/main" id="{03B4DE92-439E-EB4F-AF70-4881CBF5C51F}"/>
              </a:ext>
            </a:extLst>
          </p:cNvPr>
          <p:cNvSpPr txBox="1">
            <a:spLocks/>
          </p:cNvSpPr>
          <p:nvPr/>
        </p:nvSpPr>
        <p:spPr>
          <a:xfrm>
            <a:off x="3510913" y="1384595"/>
            <a:ext cx="3299718" cy="2766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dirty="0">
                <a:solidFill>
                  <a:schemeClr val="dk1"/>
                </a:solidFill>
                <a:latin typeface="Merriweather"/>
                <a:ea typeface="Merriweather"/>
                <a:cs typeface="Merriweather"/>
                <a:sym typeface="Merriweather"/>
              </a:rPr>
              <a:t>Counters to each Element: </a:t>
            </a:r>
          </a:p>
          <a:p>
            <a:r>
              <a:rPr lang="en" sz="1400" dirty="0">
                <a:solidFill>
                  <a:schemeClr val="dk1"/>
                </a:solidFill>
                <a:latin typeface="Merriweather"/>
                <a:ea typeface="Merriweather"/>
                <a:cs typeface="Merriweather"/>
                <a:sym typeface="Merriweather"/>
              </a:rPr>
              <a:t>2,5,7,8</a:t>
            </a:r>
          </a:p>
          <a:p>
            <a:r>
              <a:rPr lang="en" sz="1400" dirty="0">
                <a:solidFill>
                  <a:schemeClr val="dk1"/>
                </a:solidFill>
                <a:latin typeface="Merriweather"/>
                <a:ea typeface="Merriweather"/>
                <a:cs typeface="Merriweather"/>
                <a:sym typeface="Merriweather"/>
              </a:rPr>
              <a:t>4,6,7,10</a:t>
            </a:r>
          </a:p>
          <a:p>
            <a:r>
              <a:rPr lang="en" sz="1400" dirty="0">
                <a:solidFill>
                  <a:schemeClr val="dk1"/>
                </a:solidFill>
                <a:latin typeface="Merriweather"/>
                <a:ea typeface="Merriweather"/>
                <a:cs typeface="Merriweather"/>
                <a:sym typeface="Merriweather"/>
              </a:rPr>
              <a:t>1,6,8,9</a:t>
            </a:r>
          </a:p>
          <a:p>
            <a:r>
              <a:rPr lang="en" sz="1400" dirty="0">
                <a:solidFill>
                  <a:schemeClr val="dk1"/>
                </a:solidFill>
                <a:latin typeface="Merriweather"/>
                <a:ea typeface="Merriweather"/>
                <a:cs typeface="Merriweather"/>
                <a:sym typeface="Merriweather"/>
              </a:rPr>
              <a:t>3,5,9,10</a:t>
            </a:r>
          </a:p>
          <a:p>
            <a:r>
              <a:rPr lang="en" sz="1400" dirty="0">
                <a:solidFill>
                  <a:schemeClr val="dk1"/>
                </a:solidFill>
                <a:latin typeface="Merriweather"/>
                <a:ea typeface="Merriweather"/>
                <a:cs typeface="Merriweather"/>
                <a:sym typeface="Merriweather"/>
              </a:rPr>
              <a:t>4,6,7,10,1,8,9</a:t>
            </a:r>
          </a:p>
          <a:p>
            <a:r>
              <a:rPr lang="en" sz="1400" dirty="0">
                <a:solidFill>
                  <a:schemeClr val="dk1"/>
                </a:solidFill>
                <a:latin typeface="Merriweather"/>
                <a:ea typeface="Merriweather"/>
                <a:cs typeface="Merriweather"/>
                <a:sym typeface="Merriweather"/>
              </a:rPr>
              <a:t>2,5,7,8,3,9,10</a:t>
            </a:r>
          </a:p>
          <a:p>
            <a:r>
              <a:rPr lang="en" sz="1400" dirty="0">
                <a:solidFill>
                  <a:schemeClr val="dk1"/>
                </a:solidFill>
                <a:latin typeface="Merriweather"/>
                <a:ea typeface="Merriweather"/>
                <a:cs typeface="Merriweather"/>
                <a:sym typeface="Merriweather"/>
              </a:rPr>
              <a:t>3,5,9,10,4,6,7</a:t>
            </a:r>
          </a:p>
          <a:p>
            <a:r>
              <a:rPr lang="en" sz="1400" dirty="0">
                <a:solidFill>
                  <a:schemeClr val="dk1"/>
                </a:solidFill>
                <a:latin typeface="Merriweather"/>
                <a:ea typeface="Merriweather"/>
                <a:cs typeface="Merriweather"/>
                <a:sym typeface="Merriweather"/>
              </a:rPr>
              <a:t>4,6,7,10,2,5,8</a:t>
            </a:r>
          </a:p>
          <a:p>
            <a:r>
              <a:rPr lang="en" sz="1400" dirty="0">
                <a:solidFill>
                  <a:schemeClr val="dk1"/>
                </a:solidFill>
                <a:latin typeface="Merriweather"/>
                <a:ea typeface="Merriweather"/>
                <a:cs typeface="Merriweather"/>
                <a:sym typeface="Merriweather"/>
              </a:rPr>
              <a:t>1,6,8,9,2,5,7</a:t>
            </a:r>
          </a:p>
          <a:p>
            <a:r>
              <a:rPr lang="en" sz="1400" dirty="0">
                <a:solidFill>
                  <a:schemeClr val="dk1"/>
                </a:solidFill>
                <a:latin typeface="Merriweather"/>
                <a:ea typeface="Merriweather"/>
                <a:cs typeface="Merriweather"/>
                <a:sym typeface="Merriweather"/>
              </a:rPr>
              <a:t>1,6,8,9,3,5,10</a:t>
            </a:r>
          </a:p>
          <a:p>
            <a:endParaRPr lang="en-US" sz="1400" dirty="0"/>
          </a:p>
          <a:p>
            <a:pPr marL="0" indent="0">
              <a:buClr>
                <a:schemeClr val="dk1"/>
              </a:buClr>
              <a:buSzPts val="1100"/>
              <a:buFont typeface="Arial"/>
              <a:buNone/>
            </a:pPr>
            <a:endParaRPr lang="en-US" sz="1400" dirty="0">
              <a:latin typeface="Merriweather"/>
              <a:ea typeface="Merriweather"/>
              <a:cs typeface="Merriweather"/>
              <a:sym typeface="Merriweather"/>
            </a:endParaRPr>
          </a:p>
        </p:txBody>
      </p:sp>
      <p:cxnSp>
        <p:nvCxnSpPr>
          <p:cNvPr id="10" name="Straight Connector 9">
            <a:extLst>
              <a:ext uri="{FF2B5EF4-FFF2-40B4-BE49-F238E27FC236}">
                <a16:creationId xmlns:a16="http://schemas.microsoft.com/office/drawing/2014/main" id="{C3916D05-8B43-4542-8FEC-94127DE4F6B3}"/>
              </a:ext>
            </a:extLst>
          </p:cNvPr>
          <p:cNvCxnSpPr/>
          <p:nvPr/>
        </p:nvCxnSpPr>
        <p:spPr>
          <a:xfrm>
            <a:off x="3611419" y="1017725"/>
            <a:ext cx="0" cy="3935126"/>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70EBC8B6-025E-A146-9906-66E0BCE859FD}"/>
              </a:ext>
            </a:extLst>
          </p:cNvPr>
          <p:cNvCxnSpPr>
            <a:cxnSpLocks/>
          </p:cNvCxnSpPr>
          <p:nvPr/>
        </p:nvCxnSpPr>
        <p:spPr>
          <a:xfrm>
            <a:off x="311700" y="1935126"/>
            <a:ext cx="565316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726B7E2E-0858-C44A-8F95-51237819C601}"/>
              </a:ext>
            </a:extLst>
          </p:cNvPr>
          <p:cNvCxnSpPr>
            <a:cxnSpLocks/>
          </p:cNvCxnSpPr>
          <p:nvPr/>
        </p:nvCxnSpPr>
        <p:spPr>
          <a:xfrm>
            <a:off x="311700" y="2161195"/>
            <a:ext cx="5653165"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F047B49-CF14-3846-9F17-E700986C3018}"/>
              </a:ext>
            </a:extLst>
          </p:cNvPr>
          <p:cNvCxnSpPr>
            <a:cxnSpLocks/>
          </p:cNvCxnSpPr>
          <p:nvPr/>
        </p:nvCxnSpPr>
        <p:spPr>
          <a:xfrm>
            <a:off x="311700" y="2436338"/>
            <a:ext cx="5653165"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FF3BC50-3382-2044-BB77-702916A5B528}"/>
              </a:ext>
            </a:extLst>
          </p:cNvPr>
          <p:cNvCxnSpPr>
            <a:cxnSpLocks/>
          </p:cNvCxnSpPr>
          <p:nvPr/>
        </p:nvCxnSpPr>
        <p:spPr>
          <a:xfrm>
            <a:off x="311700" y="2682950"/>
            <a:ext cx="5653165"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4575080-F9A8-4B4C-B41C-8481AD030E56}"/>
              </a:ext>
            </a:extLst>
          </p:cNvPr>
          <p:cNvCxnSpPr>
            <a:cxnSpLocks/>
          </p:cNvCxnSpPr>
          <p:nvPr/>
        </p:nvCxnSpPr>
        <p:spPr>
          <a:xfrm>
            <a:off x="311700" y="2922616"/>
            <a:ext cx="5653165"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43C3F56E-774D-AA47-87B6-C820ABDB830F}"/>
              </a:ext>
            </a:extLst>
          </p:cNvPr>
          <p:cNvCxnSpPr>
            <a:cxnSpLocks/>
          </p:cNvCxnSpPr>
          <p:nvPr/>
        </p:nvCxnSpPr>
        <p:spPr>
          <a:xfrm>
            <a:off x="311700" y="3155881"/>
            <a:ext cx="5653165"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779ED30A-02ED-9D49-B372-F0922A0F40FB}"/>
              </a:ext>
            </a:extLst>
          </p:cNvPr>
          <p:cNvCxnSpPr>
            <a:cxnSpLocks/>
          </p:cNvCxnSpPr>
          <p:nvPr/>
        </p:nvCxnSpPr>
        <p:spPr>
          <a:xfrm>
            <a:off x="311700" y="3895133"/>
            <a:ext cx="5653165"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1FEA07C-42DD-E445-ABD4-C6941B889FBC}"/>
              </a:ext>
            </a:extLst>
          </p:cNvPr>
          <p:cNvCxnSpPr>
            <a:cxnSpLocks/>
          </p:cNvCxnSpPr>
          <p:nvPr/>
        </p:nvCxnSpPr>
        <p:spPr>
          <a:xfrm>
            <a:off x="311700" y="3650404"/>
            <a:ext cx="5653165"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AD325CF-9DA8-1842-881E-1CA073A3E2CB}"/>
              </a:ext>
            </a:extLst>
          </p:cNvPr>
          <p:cNvCxnSpPr>
            <a:cxnSpLocks/>
          </p:cNvCxnSpPr>
          <p:nvPr/>
        </p:nvCxnSpPr>
        <p:spPr>
          <a:xfrm>
            <a:off x="311700" y="3417138"/>
            <a:ext cx="5653165"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671</Words>
  <Application>Microsoft Macintosh PowerPoint</Application>
  <PresentationFormat>On-screen Show (16:9)</PresentationFormat>
  <Paragraphs>45</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Algerian</vt:lpstr>
      <vt:lpstr>Arial</vt:lpstr>
      <vt:lpstr>Merriweather</vt:lpstr>
      <vt:lpstr>Simple Light</vt:lpstr>
      <vt:lpstr>Almageddon</vt:lpstr>
      <vt:lpstr>PowerPoint Presentation</vt:lpstr>
      <vt:lpstr>PowerPoint Presentation</vt:lpstr>
      <vt:lpstr>Spells and their counters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Almageddon</dc:title>
  <cp:lastModifiedBy>Connor Davenport</cp:lastModifiedBy>
  <cp:revision>8</cp:revision>
  <dcterms:modified xsi:type="dcterms:W3CDTF">2019-10-21T01:14:02Z</dcterms:modified>
</cp:coreProperties>
</file>