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3CEA3-73C9-40F9-9B58-F3DE1B104C4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C2985F-B0E3-4AF0-804A-4833476E378E}">
      <dgm:prSet/>
      <dgm:spPr/>
      <dgm:t>
        <a:bodyPr/>
        <a:lstStyle/>
        <a:p>
          <a:r>
            <a:rPr lang="en-US" baseline="0"/>
            <a:t>40 years of monthly imperial credit data</a:t>
          </a:r>
          <a:endParaRPr lang="en-US"/>
        </a:p>
      </dgm:t>
    </dgm:pt>
    <dgm:pt modelId="{4DEE8716-733D-4D7B-A51E-697671C08321}" type="parTrans" cxnId="{8DBAF1A7-3094-47A8-B53E-C19F99656DCB}">
      <dgm:prSet/>
      <dgm:spPr/>
      <dgm:t>
        <a:bodyPr/>
        <a:lstStyle/>
        <a:p>
          <a:endParaRPr lang="en-US"/>
        </a:p>
      </dgm:t>
    </dgm:pt>
    <dgm:pt modelId="{1B3F5306-35C3-43E1-B6B8-503081E905C8}" type="sibTrans" cxnId="{8DBAF1A7-3094-47A8-B53E-C19F99656DCB}">
      <dgm:prSet/>
      <dgm:spPr/>
      <dgm:t>
        <a:bodyPr/>
        <a:lstStyle/>
        <a:p>
          <a:endParaRPr lang="en-US"/>
        </a:p>
      </dgm:t>
    </dgm:pt>
    <dgm:pt modelId="{28D9037B-0522-4934-820D-6BA380DF305F}">
      <dgm:prSet/>
      <dgm:spPr/>
      <dgm:t>
        <a:bodyPr/>
        <a:lstStyle/>
        <a:p>
          <a:r>
            <a:rPr lang="en-US" baseline="0" dirty="0"/>
            <a:t>Each data point represents a month within a year</a:t>
          </a:r>
          <a:endParaRPr lang="en-US" dirty="0"/>
        </a:p>
      </dgm:t>
    </dgm:pt>
    <dgm:pt modelId="{2D1C9D9E-E16C-43A6-9B39-73A4E9DD5468}" type="parTrans" cxnId="{D0AA017C-9344-4636-B6E0-A30D5034C478}">
      <dgm:prSet/>
      <dgm:spPr/>
      <dgm:t>
        <a:bodyPr/>
        <a:lstStyle/>
        <a:p>
          <a:endParaRPr lang="en-US"/>
        </a:p>
      </dgm:t>
    </dgm:pt>
    <dgm:pt modelId="{EC42D0F0-E878-4D35-BE30-BF243D3B30C6}" type="sibTrans" cxnId="{D0AA017C-9344-4636-B6E0-A30D5034C478}">
      <dgm:prSet/>
      <dgm:spPr/>
      <dgm:t>
        <a:bodyPr/>
        <a:lstStyle/>
        <a:p>
          <a:endParaRPr lang="en-US"/>
        </a:p>
      </dgm:t>
    </dgm:pt>
    <dgm:pt modelId="{5BDFD87A-FDAE-46E2-B1EE-37E4509DB297}">
      <dgm:prSet/>
      <dgm:spPr/>
      <dgm:t>
        <a:bodyPr/>
        <a:lstStyle/>
        <a:p>
          <a:r>
            <a:rPr lang="en-US" baseline="0" dirty="0"/>
            <a:t>How accurately can we predict the next year worth of Imperial Credits?</a:t>
          </a:r>
          <a:endParaRPr lang="en-US" dirty="0"/>
        </a:p>
      </dgm:t>
    </dgm:pt>
    <dgm:pt modelId="{98284A55-364D-4B52-96D1-207AA995DB66}" type="parTrans" cxnId="{FD148B62-28FB-4A5F-93AB-539DB1C69EBF}">
      <dgm:prSet/>
      <dgm:spPr/>
      <dgm:t>
        <a:bodyPr/>
        <a:lstStyle/>
        <a:p>
          <a:endParaRPr lang="en-US"/>
        </a:p>
      </dgm:t>
    </dgm:pt>
    <dgm:pt modelId="{F5F3D1F7-B1A6-4F95-84B4-8557A27CA020}" type="sibTrans" cxnId="{FD148B62-28FB-4A5F-93AB-539DB1C69EBF}">
      <dgm:prSet/>
      <dgm:spPr/>
      <dgm:t>
        <a:bodyPr/>
        <a:lstStyle/>
        <a:p>
          <a:endParaRPr lang="en-US"/>
        </a:p>
      </dgm:t>
    </dgm:pt>
    <dgm:pt modelId="{769D94AB-E6DD-6545-98EC-4E96052EC464}" type="pres">
      <dgm:prSet presAssocID="{F153CEA3-73C9-40F9-9B58-F3DE1B104C49}" presName="outerComposite" presStyleCnt="0">
        <dgm:presLayoutVars>
          <dgm:chMax val="5"/>
          <dgm:dir/>
          <dgm:resizeHandles val="exact"/>
        </dgm:presLayoutVars>
      </dgm:prSet>
      <dgm:spPr/>
    </dgm:pt>
    <dgm:pt modelId="{B3416DF6-8922-1545-A2E9-B7B39A60CED7}" type="pres">
      <dgm:prSet presAssocID="{F153CEA3-73C9-40F9-9B58-F3DE1B104C49}" presName="dummyMaxCanvas" presStyleCnt="0">
        <dgm:presLayoutVars/>
      </dgm:prSet>
      <dgm:spPr/>
    </dgm:pt>
    <dgm:pt modelId="{C3967429-A755-8443-9909-D7D570EFF46A}" type="pres">
      <dgm:prSet presAssocID="{F153CEA3-73C9-40F9-9B58-F3DE1B104C49}" presName="ThreeNodes_1" presStyleLbl="node1" presStyleIdx="0" presStyleCnt="3">
        <dgm:presLayoutVars>
          <dgm:bulletEnabled val="1"/>
        </dgm:presLayoutVars>
      </dgm:prSet>
      <dgm:spPr/>
    </dgm:pt>
    <dgm:pt modelId="{DADC4FE8-2EFA-5C44-920E-0EBD6E73F151}" type="pres">
      <dgm:prSet presAssocID="{F153CEA3-73C9-40F9-9B58-F3DE1B104C49}" presName="ThreeNodes_2" presStyleLbl="node1" presStyleIdx="1" presStyleCnt="3">
        <dgm:presLayoutVars>
          <dgm:bulletEnabled val="1"/>
        </dgm:presLayoutVars>
      </dgm:prSet>
      <dgm:spPr/>
    </dgm:pt>
    <dgm:pt modelId="{4392BA61-596C-674A-B393-6FB29EE49076}" type="pres">
      <dgm:prSet presAssocID="{F153CEA3-73C9-40F9-9B58-F3DE1B104C49}" presName="ThreeNodes_3" presStyleLbl="node1" presStyleIdx="2" presStyleCnt="3">
        <dgm:presLayoutVars>
          <dgm:bulletEnabled val="1"/>
        </dgm:presLayoutVars>
      </dgm:prSet>
      <dgm:spPr/>
    </dgm:pt>
    <dgm:pt modelId="{09A02C68-2CD5-3943-A837-732294D6FCDF}" type="pres">
      <dgm:prSet presAssocID="{F153CEA3-73C9-40F9-9B58-F3DE1B104C49}" presName="ThreeConn_1-2" presStyleLbl="fgAccFollowNode1" presStyleIdx="0" presStyleCnt="2">
        <dgm:presLayoutVars>
          <dgm:bulletEnabled val="1"/>
        </dgm:presLayoutVars>
      </dgm:prSet>
      <dgm:spPr/>
    </dgm:pt>
    <dgm:pt modelId="{A95B4471-777A-0A4E-BDB3-52FBE1D28026}" type="pres">
      <dgm:prSet presAssocID="{F153CEA3-73C9-40F9-9B58-F3DE1B104C49}" presName="ThreeConn_2-3" presStyleLbl="fgAccFollowNode1" presStyleIdx="1" presStyleCnt="2">
        <dgm:presLayoutVars>
          <dgm:bulletEnabled val="1"/>
        </dgm:presLayoutVars>
      </dgm:prSet>
      <dgm:spPr/>
    </dgm:pt>
    <dgm:pt modelId="{0746215F-42B2-9D4D-8EF0-3CACE5902DBA}" type="pres">
      <dgm:prSet presAssocID="{F153CEA3-73C9-40F9-9B58-F3DE1B104C49}" presName="ThreeNodes_1_text" presStyleLbl="node1" presStyleIdx="2" presStyleCnt="3">
        <dgm:presLayoutVars>
          <dgm:bulletEnabled val="1"/>
        </dgm:presLayoutVars>
      </dgm:prSet>
      <dgm:spPr/>
    </dgm:pt>
    <dgm:pt modelId="{5A57F0CE-FBC5-6946-93E6-D71187626559}" type="pres">
      <dgm:prSet presAssocID="{F153CEA3-73C9-40F9-9B58-F3DE1B104C49}" presName="ThreeNodes_2_text" presStyleLbl="node1" presStyleIdx="2" presStyleCnt="3">
        <dgm:presLayoutVars>
          <dgm:bulletEnabled val="1"/>
        </dgm:presLayoutVars>
      </dgm:prSet>
      <dgm:spPr/>
    </dgm:pt>
    <dgm:pt modelId="{DD574CE7-444B-854F-9437-CF16B05F6A29}" type="pres">
      <dgm:prSet presAssocID="{F153CEA3-73C9-40F9-9B58-F3DE1B104C4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4BC011-0DA6-E94B-809B-B4CB28F296EA}" type="presOf" srcId="{28D9037B-0522-4934-820D-6BA380DF305F}" destId="{DADC4FE8-2EFA-5C44-920E-0EBD6E73F151}" srcOrd="0" destOrd="0" presId="urn:microsoft.com/office/officeart/2005/8/layout/vProcess5"/>
    <dgm:cxn modelId="{F8FCEB5B-9D23-CC47-B35E-72B173F578D3}" type="presOf" srcId="{5BDFD87A-FDAE-46E2-B1EE-37E4509DB297}" destId="{DD574CE7-444B-854F-9437-CF16B05F6A29}" srcOrd="1" destOrd="0" presId="urn:microsoft.com/office/officeart/2005/8/layout/vProcess5"/>
    <dgm:cxn modelId="{ABA1955F-C998-504F-9346-2086C0809C30}" type="presOf" srcId="{5BDFD87A-FDAE-46E2-B1EE-37E4509DB297}" destId="{4392BA61-596C-674A-B393-6FB29EE49076}" srcOrd="0" destOrd="0" presId="urn:microsoft.com/office/officeart/2005/8/layout/vProcess5"/>
    <dgm:cxn modelId="{FD148B62-28FB-4A5F-93AB-539DB1C69EBF}" srcId="{F153CEA3-73C9-40F9-9B58-F3DE1B104C49}" destId="{5BDFD87A-FDAE-46E2-B1EE-37E4509DB297}" srcOrd="2" destOrd="0" parTransId="{98284A55-364D-4B52-96D1-207AA995DB66}" sibTransId="{F5F3D1F7-B1A6-4F95-84B4-8557A27CA020}"/>
    <dgm:cxn modelId="{D0AA017C-9344-4636-B6E0-A30D5034C478}" srcId="{F153CEA3-73C9-40F9-9B58-F3DE1B104C49}" destId="{28D9037B-0522-4934-820D-6BA380DF305F}" srcOrd="1" destOrd="0" parTransId="{2D1C9D9E-E16C-43A6-9B39-73A4E9DD5468}" sibTransId="{EC42D0F0-E878-4D35-BE30-BF243D3B30C6}"/>
    <dgm:cxn modelId="{CAD32D87-5C16-8E4A-AFCE-EA1688842CBA}" type="presOf" srcId="{28D9037B-0522-4934-820D-6BA380DF305F}" destId="{5A57F0CE-FBC5-6946-93E6-D71187626559}" srcOrd="1" destOrd="0" presId="urn:microsoft.com/office/officeart/2005/8/layout/vProcess5"/>
    <dgm:cxn modelId="{8DBAF1A7-3094-47A8-B53E-C19F99656DCB}" srcId="{F153CEA3-73C9-40F9-9B58-F3DE1B104C49}" destId="{B1C2985F-B0E3-4AF0-804A-4833476E378E}" srcOrd="0" destOrd="0" parTransId="{4DEE8716-733D-4D7B-A51E-697671C08321}" sibTransId="{1B3F5306-35C3-43E1-B6B8-503081E905C8}"/>
    <dgm:cxn modelId="{1524CFA8-01B8-F340-BB46-0CA95CE91193}" type="presOf" srcId="{1B3F5306-35C3-43E1-B6B8-503081E905C8}" destId="{09A02C68-2CD5-3943-A837-732294D6FCDF}" srcOrd="0" destOrd="0" presId="urn:microsoft.com/office/officeart/2005/8/layout/vProcess5"/>
    <dgm:cxn modelId="{21A169AC-17EF-074F-B626-910A534CA9BC}" type="presOf" srcId="{EC42D0F0-E878-4D35-BE30-BF243D3B30C6}" destId="{A95B4471-777A-0A4E-BDB3-52FBE1D28026}" srcOrd="0" destOrd="0" presId="urn:microsoft.com/office/officeart/2005/8/layout/vProcess5"/>
    <dgm:cxn modelId="{5F5716AE-83CF-8B40-BC96-5779B301E971}" type="presOf" srcId="{F153CEA3-73C9-40F9-9B58-F3DE1B104C49}" destId="{769D94AB-E6DD-6545-98EC-4E96052EC464}" srcOrd="0" destOrd="0" presId="urn:microsoft.com/office/officeart/2005/8/layout/vProcess5"/>
    <dgm:cxn modelId="{E974E4B0-B802-A847-BDA3-ECE575B9E449}" type="presOf" srcId="{B1C2985F-B0E3-4AF0-804A-4833476E378E}" destId="{C3967429-A755-8443-9909-D7D570EFF46A}" srcOrd="0" destOrd="0" presId="urn:microsoft.com/office/officeart/2005/8/layout/vProcess5"/>
    <dgm:cxn modelId="{184A2DF4-95B5-B94A-B34A-6AE76D03634D}" type="presOf" srcId="{B1C2985F-B0E3-4AF0-804A-4833476E378E}" destId="{0746215F-42B2-9D4D-8EF0-3CACE5902DBA}" srcOrd="1" destOrd="0" presId="urn:microsoft.com/office/officeart/2005/8/layout/vProcess5"/>
    <dgm:cxn modelId="{CCAAE011-6CDD-4B46-A576-6245D889E3A1}" type="presParOf" srcId="{769D94AB-E6DD-6545-98EC-4E96052EC464}" destId="{B3416DF6-8922-1545-A2E9-B7B39A60CED7}" srcOrd="0" destOrd="0" presId="urn:microsoft.com/office/officeart/2005/8/layout/vProcess5"/>
    <dgm:cxn modelId="{D3A9D8A6-3608-FA44-9167-04A7F537C2BF}" type="presParOf" srcId="{769D94AB-E6DD-6545-98EC-4E96052EC464}" destId="{C3967429-A755-8443-9909-D7D570EFF46A}" srcOrd="1" destOrd="0" presId="urn:microsoft.com/office/officeart/2005/8/layout/vProcess5"/>
    <dgm:cxn modelId="{342F4F03-8989-9E46-AC49-506132B42D46}" type="presParOf" srcId="{769D94AB-E6DD-6545-98EC-4E96052EC464}" destId="{DADC4FE8-2EFA-5C44-920E-0EBD6E73F151}" srcOrd="2" destOrd="0" presId="urn:microsoft.com/office/officeart/2005/8/layout/vProcess5"/>
    <dgm:cxn modelId="{858D44F1-B9BE-F24B-B68B-29F61B0A2519}" type="presParOf" srcId="{769D94AB-E6DD-6545-98EC-4E96052EC464}" destId="{4392BA61-596C-674A-B393-6FB29EE49076}" srcOrd="3" destOrd="0" presId="urn:microsoft.com/office/officeart/2005/8/layout/vProcess5"/>
    <dgm:cxn modelId="{9063C118-1758-B04D-9E67-2F2E9BC971BD}" type="presParOf" srcId="{769D94AB-E6DD-6545-98EC-4E96052EC464}" destId="{09A02C68-2CD5-3943-A837-732294D6FCDF}" srcOrd="4" destOrd="0" presId="urn:microsoft.com/office/officeart/2005/8/layout/vProcess5"/>
    <dgm:cxn modelId="{AFDEDC90-E4F9-3B47-A9A6-DA00A0D99E16}" type="presParOf" srcId="{769D94AB-E6DD-6545-98EC-4E96052EC464}" destId="{A95B4471-777A-0A4E-BDB3-52FBE1D28026}" srcOrd="5" destOrd="0" presId="urn:microsoft.com/office/officeart/2005/8/layout/vProcess5"/>
    <dgm:cxn modelId="{BF7EF94C-1E97-DC42-8A5A-C01E4E2545DD}" type="presParOf" srcId="{769D94AB-E6DD-6545-98EC-4E96052EC464}" destId="{0746215F-42B2-9D4D-8EF0-3CACE5902DBA}" srcOrd="6" destOrd="0" presId="urn:microsoft.com/office/officeart/2005/8/layout/vProcess5"/>
    <dgm:cxn modelId="{37820641-080E-ED4B-84EB-C9EFB88EB01B}" type="presParOf" srcId="{769D94AB-E6DD-6545-98EC-4E96052EC464}" destId="{5A57F0CE-FBC5-6946-93E6-D71187626559}" srcOrd="7" destOrd="0" presId="urn:microsoft.com/office/officeart/2005/8/layout/vProcess5"/>
    <dgm:cxn modelId="{DBF7A7D2-4D86-1444-AEF1-63AE815691A1}" type="presParOf" srcId="{769D94AB-E6DD-6545-98EC-4E96052EC464}" destId="{DD574CE7-444B-854F-9437-CF16B05F6A2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0A528C-7207-4357-80C3-C45BFDB002C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703AB8-168B-4AA9-91FC-FE96D1B46392}">
      <dgm:prSet/>
      <dgm:spPr/>
      <dgm:t>
        <a:bodyPr/>
        <a:lstStyle/>
        <a:p>
          <a:r>
            <a:rPr lang="en-US" dirty="0"/>
            <a:t>Our training model predictions were roughly .113 (in millions) off from our real data</a:t>
          </a:r>
        </a:p>
      </dgm:t>
    </dgm:pt>
    <dgm:pt modelId="{9B9E5F5D-167E-4AF4-9E95-29F2098A81D3}" type="parTrans" cxnId="{2B78EC61-E24F-4D56-A0F4-03FB5D9D8E8A}">
      <dgm:prSet/>
      <dgm:spPr/>
      <dgm:t>
        <a:bodyPr/>
        <a:lstStyle/>
        <a:p>
          <a:endParaRPr lang="en-US"/>
        </a:p>
      </dgm:t>
    </dgm:pt>
    <dgm:pt modelId="{4073DED3-F70C-4C66-BED7-8AA6ABE6B286}" type="sibTrans" cxnId="{2B78EC61-E24F-4D56-A0F4-03FB5D9D8E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EE1CEC-B83E-45EC-A7B5-B5AC482241F5}">
      <dgm:prSet/>
      <dgm:spPr/>
      <dgm:t>
        <a:bodyPr/>
        <a:lstStyle/>
        <a:p>
          <a:r>
            <a:rPr lang="en-US" dirty="0"/>
            <a:t>Our Credits are steadily increasing </a:t>
          </a:r>
          <a:r>
            <a:rPr lang="en-US"/>
            <a:t>over time</a:t>
          </a:r>
        </a:p>
      </dgm:t>
    </dgm:pt>
    <dgm:pt modelId="{5151890A-A577-40D6-95F3-705A0571D063}" type="parTrans" cxnId="{FDA1861E-32EE-4EE5-83F8-B5EB955D4CA7}">
      <dgm:prSet/>
      <dgm:spPr/>
      <dgm:t>
        <a:bodyPr/>
        <a:lstStyle/>
        <a:p>
          <a:endParaRPr lang="en-US"/>
        </a:p>
      </dgm:t>
    </dgm:pt>
    <dgm:pt modelId="{7B23D4C7-E92F-49B6-9917-271C6E50B8F1}" type="sibTrans" cxnId="{FDA1861E-32EE-4EE5-83F8-B5EB955D4C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4C85EBB-7E17-4923-A6EE-18C13F0B191B}">
      <dgm:prSet/>
      <dgm:spPr/>
      <dgm:t>
        <a:bodyPr/>
        <a:lstStyle/>
        <a:p>
          <a:r>
            <a:rPr lang="en-US"/>
            <a:t>Over the next year we expect our Imperial credits to decrease </a:t>
          </a:r>
        </a:p>
      </dgm:t>
    </dgm:pt>
    <dgm:pt modelId="{61BB2A45-597F-48EB-8256-6014AAB2A6E1}" type="parTrans" cxnId="{9EC5A646-B3DD-4158-99D3-24E772D3EB62}">
      <dgm:prSet/>
      <dgm:spPr/>
      <dgm:t>
        <a:bodyPr/>
        <a:lstStyle/>
        <a:p>
          <a:endParaRPr lang="en-US"/>
        </a:p>
      </dgm:t>
    </dgm:pt>
    <dgm:pt modelId="{64925C84-9B88-461E-830B-D1DA6AA2984C}" type="sibTrans" cxnId="{9EC5A646-B3DD-4158-99D3-24E772D3EB6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BEDEAF7-4AB4-7147-A068-2BBBE0A3D0B2}" type="pres">
      <dgm:prSet presAssocID="{A30A528C-7207-4357-80C3-C45BFDB002CE}" presName="Name0" presStyleCnt="0">
        <dgm:presLayoutVars>
          <dgm:animLvl val="lvl"/>
          <dgm:resizeHandles val="exact"/>
        </dgm:presLayoutVars>
      </dgm:prSet>
      <dgm:spPr/>
    </dgm:pt>
    <dgm:pt modelId="{93567D6A-6961-C643-82FD-F8C55314E71C}" type="pres">
      <dgm:prSet presAssocID="{DE703AB8-168B-4AA9-91FC-FE96D1B46392}" presName="compositeNode" presStyleCnt="0">
        <dgm:presLayoutVars>
          <dgm:bulletEnabled val="1"/>
        </dgm:presLayoutVars>
      </dgm:prSet>
      <dgm:spPr/>
    </dgm:pt>
    <dgm:pt modelId="{8D1037F1-B5A3-1145-8A54-16EB04B7E724}" type="pres">
      <dgm:prSet presAssocID="{DE703AB8-168B-4AA9-91FC-FE96D1B46392}" presName="bgRect" presStyleLbl="bgAccFollowNode1" presStyleIdx="0" presStyleCnt="3"/>
      <dgm:spPr/>
    </dgm:pt>
    <dgm:pt modelId="{06283674-8AC5-2048-AA12-FABE7F68D1FE}" type="pres">
      <dgm:prSet presAssocID="{4073DED3-F70C-4C66-BED7-8AA6ABE6B28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85F03B0-D8B6-1643-97F6-DDCFE2BCA540}" type="pres">
      <dgm:prSet presAssocID="{DE703AB8-168B-4AA9-91FC-FE96D1B46392}" presName="bottomLine" presStyleLbl="alignNode1" presStyleIdx="1" presStyleCnt="6">
        <dgm:presLayoutVars/>
      </dgm:prSet>
      <dgm:spPr/>
    </dgm:pt>
    <dgm:pt modelId="{CC0DCECB-5FBF-7E45-B723-0682D728D000}" type="pres">
      <dgm:prSet presAssocID="{DE703AB8-168B-4AA9-91FC-FE96D1B46392}" presName="nodeText" presStyleLbl="bgAccFollowNode1" presStyleIdx="0" presStyleCnt="3">
        <dgm:presLayoutVars>
          <dgm:bulletEnabled val="1"/>
        </dgm:presLayoutVars>
      </dgm:prSet>
      <dgm:spPr/>
    </dgm:pt>
    <dgm:pt modelId="{F81D4291-43A8-2641-85F4-C4ECBEF92495}" type="pres">
      <dgm:prSet presAssocID="{4073DED3-F70C-4C66-BED7-8AA6ABE6B286}" presName="sibTrans" presStyleCnt="0"/>
      <dgm:spPr/>
    </dgm:pt>
    <dgm:pt modelId="{853F41C2-347E-F944-8180-D69057937774}" type="pres">
      <dgm:prSet presAssocID="{C2EE1CEC-B83E-45EC-A7B5-B5AC482241F5}" presName="compositeNode" presStyleCnt="0">
        <dgm:presLayoutVars>
          <dgm:bulletEnabled val="1"/>
        </dgm:presLayoutVars>
      </dgm:prSet>
      <dgm:spPr/>
    </dgm:pt>
    <dgm:pt modelId="{F0796FDF-A9BC-B044-9AB4-FA3712645EBE}" type="pres">
      <dgm:prSet presAssocID="{C2EE1CEC-B83E-45EC-A7B5-B5AC482241F5}" presName="bgRect" presStyleLbl="bgAccFollowNode1" presStyleIdx="1" presStyleCnt="3"/>
      <dgm:spPr/>
    </dgm:pt>
    <dgm:pt modelId="{0F5E6FEF-15E6-1E42-8CE9-F9E9F418ED54}" type="pres">
      <dgm:prSet presAssocID="{7B23D4C7-E92F-49B6-9917-271C6E50B8F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270B9EF-0985-C640-AD02-CAA55EFB7567}" type="pres">
      <dgm:prSet presAssocID="{C2EE1CEC-B83E-45EC-A7B5-B5AC482241F5}" presName="bottomLine" presStyleLbl="alignNode1" presStyleIdx="3" presStyleCnt="6">
        <dgm:presLayoutVars/>
      </dgm:prSet>
      <dgm:spPr/>
    </dgm:pt>
    <dgm:pt modelId="{02F1EBF5-3B5D-FF45-A863-F61954686A40}" type="pres">
      <dgm:prSet presAssocID="{C2EE1CEC-B83E-45EC-A7B5-B5AC482241F5}" presName="nodeText" presStyleLbl="bgAccFollowNode1" presStyleIdx="1" presStyleCnt="3">
        <dgm:presLayoutVars>
          <dgm:bulletEnabled val="1"/>
        </dgm:presLayoutVars>
      </dgm:prSet>
      <dgm:spPr/>
    </dgm:pt>
    <dgm:pt modelId="{938BF068-A403-224A-99B5-455B8F28EBFA}" type="pres">
      <dgm:prSet presAssocID="{7B23D4C7-E92F-49B6-9917-271C6E50B8F1}" presName="sibTrans" presStyleCnt="0"/>
      <dgm:spPr/>
    </dgm:pt>
    <dgm:pt modelId="{658FFD02-568A-6241-A090-567569AA5554}" type="pres">
      <dgm:prSet presAssocID="{D4C85EBB-7E17-4923-A6EE-18C13F0B191B}" presName="compositeNode" presStyleCnt="0">
        <dgm:presLayoutVars>
          <dgm:bulletEnabled val="1"/>
        </dgm:presLayoutVars>
      </dgm:prSet>
      <dgm:spPr/>
    </dgm:pt>
    <dgm:pt modelId="{3A4946A0-AF6C-C248-9C23-85BBDF3216EC}" type="pres">
      <dgm:prSet presAssocID="{D4C85EBB-7E17-4923-A6EE-18C13F0B191B}" presName="bgRect" presStyleLbl="bgAccFollowNode1" presStyleIdx="2" presStyleCnt="3"/>
      <dgm:spPr/>
    </dgm:pt>
    <dgm:pt modelId="{A10CCAFC-3BB5-FF49-B905-E3A9DE24CF88}" type="pres">
      <dgm:prSet presAssocID="{64925C84-9B88-461E-830B-D1DA6AA298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82B92CB-9D9C-1A4D-87B6-DE6821003DB8}" type="pres">
      <dgm:prSet presAssocID="{D4C85EBB-7E17-4923-A6EE-18C13F0B191B}" presName="bottomLine" presStyleLbl="alignNode1" presStyleIdx="5" presStyleCnt="6">
        <dgm:presLayoutVars/>
      </dgm:prSet>
      <dgm:spPr/>
    </dgm:pt>
    <dgm:pt modelId="{9919427E-1E64-304B-B8B2-8455AA65AACD}" type="pres">
      <dgm:prSet presAssocID="{D4C85EBB-7E17-4923-A6EE-18C13F0B191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3206511-F1D5-0848-A38D-ACC03101565A}" type="presOf" srcId="{C2EE1CEC-B83E-45EC-A7B5-B5AC482241F5}" destId="{F0796FDF-A9BC-B044-9AB4-FA3712645EBE}" srcOrd="0" destOrd="0" presId="urn:microsoft.com/office/officeart/2016/7/layout/BasicLinearProcessNumbered"/>
    <dgm:cxn modelId="{FDA1861E-32EE-4EE5-83F8-B5EB955D4CA7}" srcId="{A30A528C-7207-4357-80C3-C45BFDB002CE}" destId="{C2EE1CEC-B83E-45EC-A7B5-B5AC482241F5}" srcOrd="1" destOrd="0" parTransId="{5151890A-A577-40D6-95F3-705A0571D063}" sibTransId="{7B23D4C7-E92F-49B6-9917-271C6E50B8F1}"/>
    <dgm:cxn modelId="{07086529-BFCB-144E-A2E4-B501D36B9E9D}" type="presOf" srcId="{64925C84-9B88-461E-830B-D1DA6AA2984C}" destId="{A10CCAFC-3BB5-FF49-B905-E3A9DE24CF88}" srcOrd="0" destOrd="0" presId="urn:microsoft.com/office/officeart/2016/7/layout/BasicLinearProcessNumbered"/>
    <dgm:cxn modelId="{9EC5A646-B3DD-4158-99D3-24E772D3EB62}" srcId="{A30A528C-7207-4357-80C3-C45BFDB002CE}" destId="{D4C85EBB-7E17-4923-A6EE-18C13F0B191B}" srcOrd="2" destOrd="0" parTransId="{61BB2A45-597F-48EB-8256-6014AAB2A6E1}" sibTransId="{64925C84-9B88-461E-830B-D1DA6AA2984C}"/>
    <dgm:cxn modelId="{E3E31B49-DDA2-8D40-BA4D-CBE86FF40AAB}" type="presOf" srcId="{DE703AB8-168B-4AA9-91FC-FE96D1B46392}" destId="{8D1037F1-B5A3-1145-8A54-16EB04B7E724}" srcOrd="0" destOrd="0" presId="urn:microsoft.com/office/officeart/2016/7/layout/BasicLinearProcessNumbered"/>
    <dgm:cxn modelId="{7E360760-1CFB-284C-A67E-8EBE330F6165}" type="presOf" srcId="{C2EE1CEC-B83E-45EC-A7B5-B5AC482241F5}" destId="{02F1EBF5-3B5D-FF45-A863-F61954686A40}" srcOrd="1" destOrd="0" presId="urn:microsoft.com/office/officeart/2016/7/layout/BasicLinearProcessNumbered"/>
    <dgm:cxn modelId="{2B78EC61-E24F-4D56-A0F4-03FB5D9D8E8A}" srcId="{A30A528C-7207-4357-80C3-C45BFDB002CE}" destId="{DE703AB8-168B-4AA9-91FC-FE96D1B46392}" srcOrd="0" destOrd="0" parTransId="{9B9E5F5D-167E-4AF4-9E95-29F2098A81D3}" sibTransId="{4073DED3-F70C-4C66-BED7-8AA6ABE6B286}"/>
    <dgm:cxn modelId="{DAFAC371-8DE6-7F45-BFF3-7F727DB6E17B}" type="presOf" srcId="{D4C85EBB-7E17-4923-A6EE-18C13F0B191B}" destId="{9919427E-1E64-304B-B8B2-8455AA65AACD}" srcOrd="1" destOrd="0" presId="urn:microsoft.com/office/officeart/2016/7/layout/BasicLinearProcessNumbered"/>
    <dgm:cxn modelId="{4D07F979-EFCF-4E4A-9E65-26AFCC35C172}" type="presOf" srcId="{7B23D4C7-E92F-49B6-9917-271C6E50B8F1}" destId="{0F5E6FEF-15E6-1E42-8CE9-F9E9F418ED54}" srcOrd="0" destOrd="0" presId="urn:microsoft.com/office/officeart/2016/7/layout/BasicLinearProcessNumbered"/>
    <dgm:cxn modelId="{4DF069B2-0AE7-6A4A-9DD8-C3B488E1E97B}" type="presOf" srcId="{DE703AB8-168B-4AA9-91FC-FE96D1B46392}" destId="{CC0DCECB-5FBF-7E45-B723-0682D728D000}" srcOrd="1" destOrd="0" presId="urn:microsoft.com/office/officeart/2016/7/layout/BasicLinearProcessNumbered"/>
    <dgm:cxn modelId="{D441F5E0-CC4D-8847-991E-F35B53B0B331}" type="presOf" srcId="{4073DED3-F70C-4C66-BED7-8AA6ABE6B286}" destId="{06283674-8AC5-2048-AA12-FABE7F68D1FE}" srcOrd="0" destOrd="0" presId="urn:microsoft.com/office/officeart/2016/7/layout/BasicLinearProcessNumbered"/>
    <dgm:cxn modelId="{1333DBF6-C61A-2C49-A14B-23BB512BC5EA}" type="presOf" srcId="{D4C85EBB-7E17-4923-A6EE-18C13F0B191B}" destId="{3A4946A0-AF6C-C248-9C23-85BBDF3216EC}" srcOrd="0" destOrd="0" presId="urn:microsoft.com/office/officeart/2016/7/layout/BasicLinearProcessNumbered"/>
    <dgm:cxn modelId="{FD6D5CFB-D412-A246-921D-6A5303050185}" type="presOf" srcId="{A30A528C-7207-4357-80C3-C45BFDB002CE}" destId="{2BEDEAF7-4AB4-7147-A068-2BBBE0A3D0B2}" srcOrd="0" destOrd="0" presId="urn:microsoft.com/office/officeart/2016/7/layout/BasicLinearProcessNumbered"/>
    <dgm:cxn modelId="{53102CEC-6860-1C40-8804-5E6315E0805A}" type="presParOf" srcId="{2BEDEAF7-4AB4-7147-A068-2BBBE0A3D0B2}" destId="{93567D6A-6961-C643-82FD-F8C55314E71C}" srcOrd="0" destOrd="0" presId="urn:microsoft.com/office/officeart/2016/7/layout/BasicLinearProcessNumbered"/>
    <dgm:cxn modelId="{8F959198-F8C1-7D45-8D56-5BF7AB5DF28C}" type="presParOf" srcId="{93567D6A-6961-C643-82FD-F8C55314E71C}" destId="{8D1037F1-B5A3-1145-8A54-16EB04B7E724}" srcOrd="0" destOrd="0" presId="urn:microsoft.com/office/officeart/2016/7/layout/BasicLinearProcessNumbered"/>
    <dgm:cxn modelId="{97114F54-F362-C749-A963-D1A27B99DFE1}" type="presParOf" srcId="{93567D6A-6961-C643-82FD-F8C55314E71C}" destId="{06283674-8AC5-2048-AA12-FABE7F68D1FE}" srcOrd="1" destOrd="0" presId="urn:microsoft.com/office/officeart/2016/7/layout/BasicLinearProcessNumbered"/>
    <dgm:cxn modelId="{1B888694-3445-D24D-91E1-58238D89BBF9}" type="presParOf" srcId="{93567D6A-6961-C643-82FD-F8C55314E71C}" destId="{F85F03B0-D8B6-1643-97F6-DDCFE2BCA540}" srcOrd="2" destOrd="0" presId="urn:microsoft.com/office/officeart/2016/7/layout/BasicLinearProcessNumbered"/>
    <dgm:cxn modelId="{C80758E6-846D-E841-AC92-D2943ACD686F}" type="presParOf" srcId="{93567D6A-6961-C643-82FD-F8C55314E71C}" destId="{CC0DCECB-5FBF-7E45-B723-0682D728D000}" srcOrd="3" destOrd="0" presId="urn:microsoft.com/office/officeart/2016/7/layout/BasicLinearProcessNumbered"/>
    <dgm:cxn modelId="{A5C8E50D-E7EE-6541-9A4C-EB9DBCE24758}" type="presParOf" srcId="{2BEDEAF7-4AB4-7147-A068-2BBBE0A3D0B2}" destId="{F81D4291-43A8-2641-85F4-C4ECBEF92495}" srcOrd="1" destOrd="0" presId="urn:microsoft.com/office/officeart/2016/7/layout/BasicLinearProcessNumbered"/>
    <dgm:cxn modelId="{51CB6B91-3865-834A-9D52-6C969E8F94EF}" type="presParOf" srcId="{2BEDEAF7-4AB4-7147-A068-2BBBE0A3D0B2}" destId="{853F41C2-347E-F944-8180-D69057937774}" srcOrd="2" destOrd="0" presId="urn:microsoft.com/office/officeart/2016/7/layout/BasicLinearProcessNumbered"/>
    <dgm:cxn modelId="{9077AF24-A7DB-E642-827E-02F17DBAE190}" type="presParOf" srcId="{853F41C2-347E-F944-8180-D69057937774}" destId="{F0796FDF-A9BC-B044-9AB4-FA3712645EBE}" srcOrd="0" destOrd="0" presId="urn:microsoft.com/office/officeart/2016/7/layout/BasicLinearProcessNumbered"/>
    <dgm:cxn modelId="{10035371-85FD-4747-9BD1-67E187DB8C90}" type="presParOf" srcId="{853F41C2-347E-F944-8180-D69057937774}" destId="{0F5E6FEF-15E6-1E42-8CE9-F9E9F418ED54}" srcOrd="1" destOrd="0" presId="urn:microsoft.com/office/officeart/2016/7/layout/BasicLinearProcessNumbered"/>
    <dgm:cxn modelId="{2B6BAA2A-7BC3-8745-B7C5-A7C62DF4306B}" type="presParOf" srcId="{853F41C2-347E-F944-8180-D69057937774}" destId="{5270B9EF-0985-C640-AD02-CAA55EFB7567}" srcOrd="2" destOrd="0" presId="urn:microsoft.com/office/officeart/2016/7/layout/BasicLinearProcessNumbered"/>
    <dgm:cxn modelId="{B862491C-B226-2E42-A775-04AF0A235E76}" type="presParOf" srcId="{853F41C2-347E-F944-8180-D69057937774}" destId="{02F1EBF5-3B5D-FF45-A863-F61954686A40}" srcOrd="3" destOrd="0" presId="urn:microsoft.com/office/officeart/2016/7/layout/BasicLinearProcessNumbered"/>
    <dgm:cxn modelId="{74ADDB7D-45F0-3346-B508-1A05067DFD7B}" type="presParOf" srcId="{2BEDEAF7-4AB4-7147-A068-2BBBE0A3D0B2}" destId="{938BF068-A403-224A-99B5-455B8F28EBFA}" srcOrd="3" destOrd="0" presId="urn:microsoft.com/office/officeart/2016/7/layout/BasicLinearProcessNumbered"/>
    <dgm:cxn modelId="{791F5389-7CF1-5E42-9579-AB1663EBA572}" type="presParOf" srcId="{2BEDEAF7-4AB4-7147-A068-2BBBE0A3D0B2}" destId="{658FFD02-568A-6241-A090-567569AA5554}" srcOrd="4" destOrd="0" presId="urn:microsoft.com/office/officeart/2016/7/layout/BasicLinearProcessNumbered"/>
    <dgm:cxn modelId="{8461C374-FDC7-7445-8223-E46AB6902648}" type="presParOf" srcId="{658FFD02-568A-6241-A090-567569AA5554}" destId="{3A4946A0-AF6C-C248-9C23-85BBDF3216EC}" srcOrd="0" destOrd="0" presId="urn:microsoft.com/office/officeart/2016/7/layout/BasicLinearProcessNumbered"/>
    <dgm:cxn modelId="{9067F18B-AF57-A441-B02D-B56654908370}" type="presParOf" srcId="{658FFD02-568A-6241-A090-567569AA5554}" destId="{A10CCAFC-3BB5-FF49-B905-E3A9DE24CF88}" srcOrd="1" destOrd="0" presId="urn:microsoft.com/office/officeart/2016/7/layout/BasicLinearProcessNumbered"/>
    <dgm:cxn modelId="{D43C61AF-E083-1A4C-84DE-B3C871B3038F}" type="presParOf" srcId="{658FFD02-568A-6241-A090-567569AA5554}" destId="{982B92CB-9D9C-1A4D-87B6-DE6821003DB8}" srcOrd="2" destOrd="0" presId="urn:microsoft.com/office/officeart/2016/7/layout/BasicLinearProcessNumbered"/>
    <dgm:cxn modelId="{0FDF06C7-23EF-4047-BDAC-2EB2B9C06146}" type="presParOf" srcId="{658FFD02-568A-6241-A090-567569AA5554}" destId="{9919427E-1E64-304B-B8B2-8455AA65AAC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67429-A755-8443-9909-D7D570EFF46A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40 years of monthly imperial credit data</a:t>
          </a:r>
          <a:endParaRPr lang="en-US" sz="3000" kern="1200"/>
        </a:p>
      </dsp:txBody>
      <dsp:txXfrm>
        <a:off x="31469" y="31469"/>
        <a:ext cx="7001636" cy="1011482"/>
      </dsp:txXfrm>
    </dsp:sp>
    <dsp:sp modelId="{DADC4FE8-2EFA-5C44-920E-0EBD6E73F151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Each data point represents a month within a year</a:t>
          </a:r>
          <a:endParaRPr lang="en-US" sz="3000" kern="1200" dirty="0"/>
        </a:p>
      </dsp:txBody>
      <dsp:txXfrm>
        <a:off x="751558" y="1284958"/>
        <a:ext cx="6679619" cy="1011482"/>
      </dsp:txXfrm>
    </dsp:sp>
    <dsp:sp modelId="{4392BA61-596C-674A-B393-6FB29EE49076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How accurately can we predict the next year worth of Imperial Credits?</a:t>
          </a:r>
          <a:endParaRPr lang="en-US" sz="3000" kern="1200" dirty="0"/>
        </a:p>
      </dsp:txBody>
      <dsp:txXfrm>
        <a:off x="1471648" y="2538448"/>
        <a:ext cx="6679619" cy="1011482"/>
      </dsp:txXfrm>
    </dsp:sp>
    <dsp:sp modelId="{09A02C68-2CD5-3943-A837-732294D6FCDF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A95B4471-777A-0A4E-BDB3-52FBE1D28026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037F1-B5A3-1145-8A54-16EB04B7E724}">
      <dsp:nvSpPr>
        <dsp:cNvPr id="0" name=""/>
        <dsp:cNvSpPr/>
      </dsp:nvSpPr>
      <dsp:spPr>
        <a:xfrm>
          <a:off x="0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training model predictions were roughly .113 (in millions) off from our real data</a:t>
          </a:r>
        </a:p>
      </dsp:txBody>
      <dsp:txXfrm>
        <a:off x="0" y="1360932"/>
        <a:ext cx="3000374" cy="2148840"/>
      </dsp:txXfrm>
    </dsp:sp>
    <dsp:sp modelId="{06283674-8AC5-2048-AA12-FABE7F68D1FE}">
      <dsp:nvSpPr>
        <dsp:cNvPr id="0" name=""/>
        <dsp:cNvSpPr/>
      </dsp:nvSpPr>
      <dsp:spPr>
        <a:xfrm>
          <a:off x="962977" y="358139"/>
          <a:ext cx="1074420" cy="1074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20322" y="515484"/>
        <a:ext cx="759730" cy="759730"/>
      </dsp:txXfrm>
    </dsp:sp>
    <dsp:sp modelId="{F85F03B0-D8B6-1643-97F6-DDCFE2BCA540}">
      <dsp:nvSpPr>
        <dsp:cNvPr id="0" name=""/>
        <dsp:cNvSpPr/>
      </dsp:nvSpPr>
      <dsp:spPr>
        <a:xfrm>
          <a:off x="0" y="3581328"/>
          <a:ext cx="3000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96FDF-A9BC-B044-9AB4-FA3712645EBE}">
      <dsp:nvSpPr>
        <dsp:cNvPr id="0" name=""/>
        <dsp:cNvSpPr/>
      </dsp:nvSpPr>
      <dsp:spPr>
        <a:xfrm>
          <a:off x="3300412" y="0"/>
          <a:ext cx="3000374" cy="3581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Credits are steadily increasing </a:t>
          </a:r>
          <a:r>
            <a:rPr lang="en-US" sz="2200" kern="1200"/>
            <a:t>over time</a:t>
          </a:r>
        </a:p>
      </dsp:txBody>
      <dsp:txXfrm>
        <a:off x="3300412" y="1360932"/>
        <a:ext cx="3000374" cy="2148840"/>
      </dsp:txXfrm>
    </dsp:sp>
    <dsp:sp modelId="{0F5E6FEF-15E6-1E42-8CE9-F9E9F418ED54}">
      <dsp:nvSpPr>
        <dsp:cNvPr id="0" name=""/>
        <dsp:cNvSpPr/>
      </dsp:nvSpPr>
      <dsp:spPr>
        <a:xfrm>
          <a:off x="4263389" y="358139"/>
          <a:ext cx="1074420" cy="10744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20734" y="515484"/>
        <a:ext cx="759730" cy="759730"/>
      </dsp:txXfrm>
    </dsp:sp>
    <dsp:sp modelId="{5270B9EF-0985-C640-AD02-CAA55EFB7567}">
      <dsp:nvSpPr>
        <dsp:cNvPr id="0" name=""/>
        <dsp:cNvSpPr/>
      </dsp:nvSpPr>
      <dsp:spPr>
        <a:xfrm>
          <a:off x="3300412" y="3581328"/>
          <a:ext cx="300037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946A0-AF6C-C248-9C23-85BBDF3216EC}">
      <dsp:nvSpPr>
        <dsp:cNvPr id="0" name=""/>
        <dsp:cNvSpPr/>
      </dsp:nvSpPr>
      <dsp:spPr>
        <a:xfrm>
          <a:off x="6600824" y="0"/>
          <a:ext cx="3000374" cy="35814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 the next year we expect our Imperial credits to decrease </a:t>
          </a:r>
        </a:p>
      </dsp:txBody>
      <dsp:txXfrm>
        <a:off x="6600824" y="1360932"/>
        <a:ext cx="3000374" cy="2148840"/>
      </dsp:txXfrm>
    </dsp:sp>
    <dsp:sp modelId="{A10CCAFC-3BB5-FF49-B905-E3A9DE24CF88}">
      <dsp:nvSpPr>
        <dsp:cNvPr id="0" name=""/>
        <dsp:cNvSpPr/>
      </dsp:nvSpPr>
      <dsp:spPr>
        <a:xfrm>
          <a:off x="7563802" y="358139"/>
          <a:ext cx="1074420" cy="10744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21147" y="515484"/>
        <a:ext cx="759730" cy="759730"/>
      </dsp:txXfrm>
    </dsp:sp>
    <dsp:sp modelId="{982B92CB-9D9C-1A4D-87B6-DE6821003DB8}">
      <dsp:nvSpPr>
        <dsp:cNvPr id="0" name=""/>
        <dsp:cNvSpPr/>
      </dsp:nvSpPr>
      <dsp:spPr>
        <a:xfrm>
          <a:off x="6600824" y="3581328"/>
          <a:ext cx="300037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1412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63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10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66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1B62EA-72BA-2A47-9C32-A85F6056AEAC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1E18DAD-F256-6743-B39D-BF4AA9E05E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8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807D-5BE9-4C5E-FA1F-2D6415254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Imperial Credit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414-0A3E-4029-3B67-E5CC8BCA6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accurately can we predict the monthly imperial credits?</a:t>
            </a:r>
          </a:p>
          <a:p>
            <a:r>
              <a:rPr lang="en-US" dirty="0"/>
              <a:t>Ryan Brennan, Connor Davis, John Moore</a:t>
            </a:r>
          </a:p>
        </p:txBody>
      </p:sp>
    </p:spTree>
    <p:extLst>
      <p:ext uri="{BB962C8B-B14F-4D97-AF65-F5344CB8AC3E}">
        <p14:creationId xmlns:p14="http://schemas.microsoft.com/office/powerpoint/2010/main" val="428580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ACBA-2DFA-B92E-DC6B-18B11AE0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0BF750-EB4B-3168-3C61-E93F841B3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978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1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8227-6BB1-CD60-3A8B-E520AE7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Credits in Millions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A0FDD3E-2D5D-BEF3-5EF9-12B674810D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31519"/>
            <a:ext cx="4448175" cy="26903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6DF8B-18AB-C904-848C-3DE8EA844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Credits have steadily increased over time</a:t>
            </a:r>
          </a:p>
          <a:p>
            <a:r>
              <a:rPr lang="en-US" dirty="0"/>
              <a:t>Not much correlation between the months</a:t>
            </a:r>
          </a:p>
          <a:p>
            <a:pPr lvl="1"/>
            <a:r>
              <a:rPr lang="en-US" dirty="0"/>
              <a:t>No real seasonality in our model</a:t>
            </a:r>
          </a:p>
          <a:p>
            <a:r>
              <a:rPr lang="en-US" dirty="0"/>
              <a:t>Plenty of variation over time</a:t>
            </a:r>
          </a:p>
          <a:p>
            <a:pPr lvl="1"/>
            <a:r>
              <a:rPr lang="en-US" dirty="0"/>
              <a:t>Could have a good month (or bad) at any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7FCB7-0762-C7CC-CBD1-C1E32D44E7E9}"/>
              </a:ext>
            </a:extLst>
          </p:cNvPr>
          <p:cNvSpPr txBox="1"/>
          <p:nvPr/>
        </p:nvSpPr>
        <p:spPr>
          <a:xfrm rot="16200000" flipH="1">
            <a:off x="-782360" y="3816628"/>
            <a:ext cx="28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Imperial Credits (In millions)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2334E-E4C6-E8D2-E2A2-B93BF8F92F0B}"/>
              </a:ext>
            </a:extLst>
          </p:cNvPr>
          <p:cNvSpPr txBox="1"/>
          <p:nvPr/>
        </p:nvSpPr>
        <p:spPr>
          <a:xfrm>
            <a:off x="1757362" y="5544234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Monthly Data </a:t>
            </a:r>
          </a:p>
          <a:p>
            <a:pPr algn="ctr"/>
            <a:r>
              <a:rPr lang="en-US" dirty="0"/>
              <a:t>(Each period represents a month)</a:t>
            </a:r>
          </a:p>
        </p:txBody>
      </p:sp>
    </p:spTree>
    <p:extLst>
      <p:ext uri="{BB962C8B-B14F-4D97-AF65-F5344CB8AC3E}">
        <p14:creationId xmlns:p14="http://schemas.microsoft.com/office/powerpoint/2010/main" val="27561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D328-7F4A-DAAF-0918-DE8DA3F2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of Monthly Credits 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F0BCD05-A80F-192D-6BC9-FE220CCDC5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23990"/>
            <a:ext cx="4448175" cy="27054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77AF6-4C37-B97F-4A46-BEC6276EC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Expect the credits to decrease over the next 12 periods (1 Year)</a:t>
            </a:r>
          </a:p>
          <a:p>
            <a:r>
              <a:rPr lang="en-US" dirty="0"/>
              <a:t>Even though we see a positive trend over time, we expect credits to decrease over the next year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AEBC7-5A1C-513B-FF31-32D182D71DD1}"/>
              </a:ext>
            </a:extLst>
          </p:cNvPr>
          <p:cNvSpPr txBox="1"/>
          <p:nvPr/>
        </p:nvSpPr>
        <p:spPr>
          <a:xfrm>
            <a:off x="1707214" y="5577041"/>
            <a:ext cx="3443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Monthly Data </a:t>
            </a:r>
          </a:p>
          <a:p>
            <a:pPr algn="ctr"/>
            <a:r>
              <a:rPr lang="en-US" dirty="0"/>
              <a:t>(Each period represents a month)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B42ED-5A07-B011-7B86-8F16FF789BC6}"/>
              </a:ext>
            </a:extLst>
          </p:cNvPr>
          <p:cNvSpPr txBox="1"/>
          <p:nvPr/>
        </p:nvSpPr>
        <p:spPr>
          <a:xfrm rot="16200000">
            <a:off x="-850106" y="3678127"/>
            <a:ext cx="30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Imperial Credits (In millions)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3B9D-F22F-ED8C-CBBF-784B47DF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3C6F30-74B5-F2DA-1FBA-2CFDE4407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1969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BF1B-920D-F883-3F1A-3FAD4AE9F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CED5-8DD9-B85E-72CF-299BDE29B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7424008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{DACF20E2-BA58-5743-B316-95C1DCF62AE6}tf10001072</Template>
  <TotalTime>59</TotalTime>
  <Words>206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Imperial Credit Predictions</vt:lpstr>
      <vt:lpstr>Data</vt:lpstr>
      <vt:lpstr>Monthly Credits in Millions</vt:lpstr>
      <vt:lpstr>Forecast of Monthly Credits 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Credit Predictions</dc:title>
  <dc:creator>Davis, Connor</dc:creator>
  <cp:lastModifiedBy>Davis, Connor</cp:lastModifiedBy>
  <cp:revision>1</cp:revision>
  <dcterms:created xsi:type="dcterms:W3CDTF">2022-05-04T17:42:18Z</dcterms:created>
  <dcterms:modified xsi:type="dcterms:W3CDTF">2022-05-04T18:41:51Z</dcterms:modified>
</cp:coreProperties>
</file>