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84" r:id="rId4"/>
    <p:sldId id="273" r:id="rId5"/>
    <p:sldId id="280" r:id="rId6"/>
    <p:sldId id="281" r:id="rId7"/>
    <p:sldId id="282" r:id="rId8"/>
    <p:sldId id="285" r:id="rId9"/>
    <p:sldId id="275" r:id="rId10"/>
    <p:sldId id="27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494" autoAdjust="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E1A489-2B3D-4B6A-A66A-C9946AF5F5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AAED2-989A-4AB7-9631-DC27080AC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218C5-0BB6-4995-8DAA-D346651F51CB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EDD91-18DC-43E4-80BC-ACF30E70D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0DFEB-85D8-49D3-AFDB-0C97A98EB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857AB-DCFC-4D07-A4CF-DA17CB7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8B0B-D7DD-40DB-9E17-8519B83281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7FB5D-8CA6-4FDB-92C2-8BDD2899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Employees don’t leave companies, they leave people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21EA066-9E51-4ABF-A070-0E728767B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58" y="46037"/>
            <a:ext cx="3077883" cy="20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F73B97-9F09-4C6D-909A-DC3205A84BB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36" y="46037"/>
            <a:ext cx="1752568" cy="11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dobbs/DDSProjectOne" TargetMode="External"/><Relationship Id="rId2" Type="http://schemas.openxmlformats.org/officeDocument/2006/relationships/hyperlink" Target="mailto:dobbs@sm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Cs-uz1w8EG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0/06/what-your-youngest-employees-need-most-right-now" TargetMode="External"/><Relationship Id="rId2" Type="http://schemas.openxmlformats.org/officeDocument/2006/relationships/hyperlink" Target="https://www.fritol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k-nearest-neighbors-algorith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0C03F-7C81-4A77-A898-EE857D90D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Attrition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CF56B6-66E6-4F70-8266-415614BE6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Findings and Recommendations</a:t>
            </a:r>
          </a:p>
          <a:p>
            <a:r>
              <a:rPr lang="en-US" sz="1100" dirty="0"/>
              <a:t>Analysis by: Connor Dobbs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5EDE-0311-49BA-956F-DF9FE90B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BA008-5CDE-4992-ABA8-6DEC1FD8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B8EF3-BFE7-43D4-BD27-0821A2E0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Investigate role specific turnover trends, particular sales reps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retention strategy for early career professionals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more flexibility in ability to reward high performing employees with job level or role improvements (income) without restricting by age/experience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Skill growth opportunities, work-life balance, and inclusive cultures identified by Pew Research as other strong drivers for younger members of the workforce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KNN model to identify attrition risk employees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4F0F1B-AB7A-4B06-9A82-FCAABCF8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67B-70FF-4377-9081-95DAF07C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7811-B0DB-4E0D-B512-67343D86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questions can be directed towards </a:t>
            </a:r>
          </a:p>
          <a:p>
            <a:pPr lvl="1"/>
            <a:r>
              <a:rPr lang="en-US" dirty="0">
                <a:hlinkClick r:id="rId2"/>
              </a:rPr>
              <a:t>dobbs@smu.edu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Documentation:</a:t>
            </a:r>
          </a:p>
          <a:p>
            <a:pPr lvl="1"/>
            <a:r>
              <a:rPr lang="en-US" dirty="0">
                <a:hlinkClick r:id="rId3"/>
              </a:rPr>
              <a:t>https://github.com/connordobbs/DDSProjectOne</a:t>
            </a:r>
            <a:endParaRPr lang="en-US" dirty="0"/>
          </a:p>
          <a:p>
            <a:r>
              <a:rPr lang="en-US" dirty="0"/>
              <a:t>YouTube Presentation:</a:t>
            </a:r>
          </a:p>
          <a:p>
            <a:pPr lvl="1"/>
            <a:r>
              <a:rPr lang="en-US" dirty="0">
                <a:hlinkClick r:id="rId4"/>
              </a:rPr>
              <a:t>https://youtu.be/Cs-uz1w8EGo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42D2-C85A-470C-A5EF-A2FBC269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81A2-6F58-460E-8B98-636C1AA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251FD0-B974-4852-BC1A-03CE7BAC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8C8-F108-4505-83F1-C524022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F6AB-5B45-4F6B-BBFE-FBD47518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Logos from: </a:t>
            </a:r>
          </a:p>
          <a:p>
            <a:pPr lvl="1"/>
            <a:r>
              <a:rPr lang="en-US" dirty="0">
                <a:hlinkClick r:id="rId2"/>
              </a:rPr>
              <a:t>https://www.fritolay.com/</a:t>
            </a:r>
            <a:endParaRPr lang="en-US" dirty="0"/>
          </a:p>
          <a:p>
            <a:r>
              <a:rPr lang="en-US" dirty="0"/>
              <a:t>Research on youth employee trends by HBR citing Pew Research Center:</a:t>
            </a:r>
          </a:p>
          <a:p>
            <a:pPr lvl="1"/>
            <a:r>
              <a:rPr lang="en-US" dirty="0">
                <a:hlinkClick r:id="rId3"/>
              </a:rPr>
              <a:t>https://hbr.org/2020/06/what-your-youngest-employees-need-most-right-now</a:t>
            </a:r>
            <a:endParaRPr lang="en-US" dirty="0"/>
          </a:p>
          <a:p>
            <a:r>
              <a:rPr lang="en-US" dirty="0"/>
              <a:t>KNN Example Picture:</a:t>
            </a:r>
          </a:p>
          <a:p>
            <a:pPr lvl="1"/>
            <a:r>
              <a:rPr lang="en-US" dirty="0">
                <a:hlinkClick r:id="rId4"/>
              </a:rPr>
              <a:t>https://www.edureka.co/blog/k-nearest-neighbors-algorithm/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4A6AE-4B26-49F2-8C2B-A31ED0CE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52FD-0004-47A4-9252-2F1A044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82FE6C-D0E3-4F92-AF90-44B340CA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5292-6190-42DB-ACF5-A998D0A7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0CDA-9235-45F2-9923-AF20A569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Trends in Turnover, Income, Job Roles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Predicting Attrition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Recommendations and 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8D36-30DC-4D68-9BBB-3ACA5FA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CCD4C-27E7-4533-A2F4-F61B282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A9CAB8-FF50-44C8-B950-A0C9CD6E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046995E-3419-4A2F-B1E7-DCBC88E4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56" y="2347171"/>
            <a:ext cx="531503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 attrition rate is 16%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231293-1FBB-43BC-AB8E-263C6B1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2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FE80F0F-9D98-41B0-84DE-D1A47974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03" y="2347171"/>
            <a:ext cx="531503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-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07492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Early Career Professionals more than double the average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02506B-A1B7-4FF9-9DE1-033BD917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57" y="2347171"/>
            <a:ext cx="531503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E589A7-FC55-4CF4-AB44-BF0FF07B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Job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122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 Reps with almost triple the average rate at 45%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Directors with a remarkably low turnover 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F7968C-8423-4ADD-967B-4A81258F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94" y="2210646"/>
            <a:ext cx="5757098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648A6E-A6D3-4665-AC54-CAD79466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FAA7BF8-A684-4F80-88B6-0F3293C8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95" y="2210645"/>
            <a:ext cx="5757098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Exempt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5267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Non-Exempt employees double average attrition with 32% turnover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BBCD28-11C5-41A8-837F-BB29E47F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35ABE5E-B13E-4DC4-B2BA-8AA9BDE3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95" y="2210644"/>
            <a:ext cx="5757096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757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 and Max salaries similar between two groups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However, density is much lower in the higher income brackets for those who leave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 monthly income for those who leave the company ~$2000 less than those who have stayed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B173D-C6BB-4F1C-B350-4FCF2EC1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9" y="5325878"/>
            <a:ext cx="5477372" cy="60502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41A093A-EBE1-4831-BBB8-A915FC00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5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B119D67-013E-417A-9115-ED78FEDE0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94" y="2215107"/>
            <a:ext cx="5757095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757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~94% of variability in income explained can be explained by changes in Job Role and Job Level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Work experience and business travel contribute to where in these “brackets” someone falls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Note Sales Reps in the lowest income bracket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RMSE &lt; $1000 with linear regression on these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B173D-C6BB-4F1C-B350-4FCF2EC1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0" y="5468595"/>
            <a:ext cx="5477372" cy="60502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41A093A-EBE1-4831-BBB8-A915FC00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2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748C-A7E4-4849-8641-1F4BC5E5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4E60-CF4E-4473-B71E-6BCC9948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Able to identify those who left the company with 80% specificity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Overall accuracy was about 88%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Goal for model was to optimize ability to identify attrition risk employees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Done by comparing them to other employees who were most similar (KNN method)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1A6A-222F-43D5-B53C-6F6C4F9D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4D32F-0FF7-452D-A874-A2D09546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7B216E-FA1C-4A4F-AE99-28EED161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B504F4-5747-4B96-8D24-1C0A7A3B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65" y="3937000"/>
            <a:ext cx="291369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{2FF56F9A-8475-4F51-9726-CBADCF93DD95}tf56160789_win32</Template>
  <TotalTime>486</TotalTime>
  <Words>466</Words>
  <Application>Microsoft Office PowerPoint</Application>
  <PresentationFormat>Widescreen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Wingdings</vt:lpstr>
      <vt:lpstr>1_RetrospectVTI</vt:lpstr>
      <vt:lpstr>Attrition Data Analysis</vt:lpstr>
      <vt:lpstr>Agenda</vt:lpstr>
      <vt:lpstr>Attrition</vt:lpstr>
      <vt:lpstr>Attrition - Generation</vt:lpstr>
      <vt:lpstr>Attrition – Job Roles</vt:lpstr>
      <vt:lpstr>Attrition – Exempt Status</vt:lpstr>
      <vt:lpstr>Attrition – Income</vt:lpstr>
      <vt:lpstr>Income Prediction</vt:lpstr>
      <vt:lpstr>Prediction</vt:lpstr>
      <vt:lpstr>So, what next? 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Brewery Data Analysis</dc:title>
  <dc:creator>Connor Dobbs</dc:creator>
  <cp:lastModifiedBy>Connor Dobbs</cp:lastModifiedBy>
  <cp:revision>75</cp:revision>
  <dcterms:created xsi:type="dcterms:W3CDTF">2021-10-10T15:44:39Z</dcterms:created>
  <dcterms:modified xsi:type="dcterms:W3CDTF">2021-11-27T16:34:47Z</dcterms:modified>
</cp:coreProperties>
</file>