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1" r:id="rId3"/>
    <p:sldId id="284" r:id="rId4"/>
    <p:sldId id="273" r:id="rId5"/>
    <p:sldId id="280" r:id="rId6"/>
    <p:sldId id="281" r:id="rId7"/>
    <p:sldId id="282" r:id="rId8"/>
    <p:sldId id="285" r:id="rId9"/>
    <p:sldId id="275" r:id="rId10"/>
    <p:sldId id="272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494" autoAdjust="0"/>
  </p:normalViewPr>
  <p:slideViewPr>
    <p:cSldViewPr snapToGrid="0">
      <p:cViewPr varScale="1">
        <p:scale>
          <a:sx n="104" d="100"/>
          <a:sy n="104" d="100"/>
        </p:scale>
        <p:origin x="8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E1A489-2B3D-4B6A-A66A-C9946AF5F5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AAED2-989A-4AB7-9631-DC27080AC5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218C5-0BB6-4995-8DAA-D346651F51CB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EDD91-18DC-43E4-80BC-ACF30E70D5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0DFEB-85D8-49D3-AFDB-0C97A98EBA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857AB-DCFC-4D07-A4CF-DA17CB73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30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C8B0B-D7DD-40DB-9E17-8519B83281DD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7FB5D-8CA6-4FDB-92C2-8BDD2899C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53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Employees don’t leave companies, they leave people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7FB5D-8CA6-4FDB-92C2-8BDD2899C2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94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7FB5D-8CA6-4FDB-92C2-8BDD2899C2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70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11/26/2021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Frito-Lay</a:t>
            </a:r>
            <a:r>
              <a:rPr lang="en-US" baseline="30000" dirty="0"/>
              <a:t>®</a:t>
            </a:r>
            <a:r>
              <a:rPr lang="en-US" dirty="0"/>
              <a:t> Propriety Information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021EA066-9E51-4ABF-A070-0E728767B7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058" y="46037"/>
            <a:ext cx="3077883" cy="202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11/26/2021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Frito-Lay® Propriety Information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11/26/2021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Frito-Lay® Propriety Information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11/26/2021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Frito-Lay</a:t>
            </a:r>
            <a:r>
              <a:rPr lang="en-US" baseline="30000" dirty="0"/>
              <a:t>®</a:t>
            </a:r>
            <a:r>
              <a:rPr lang="en-US" dirty="0"/>
              <a:t> Propriety Information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11/26/2021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Frito-Lay</a:t>
            </a:r>
            <a:r>
              <a:rPr lang="en-US" baseline="30000" dirty="0"/>
              <a:t>®</a:t>
            </a:r>
            <a:r>
              <a:rPr lang="en-US" dirty="0"/>
              <a:t> Propriety Information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11/26/2021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Frito-Lay</a:t>
            </a:r>
            <a:r>
              <a:rPr lang="en-US" baseline="30000" dirty="0"/>
              <a:t>®</a:t>
            </a:r>
            <a:r>
              <a:rPr lang="en-US" dirty="0"/>
              <a:t> Propriety Information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11/26/2021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Frito-Lay</a:t>
            </a:r>
            <a:r>
              <a:rPr lang="en-US" baseline="30000" dirty="0"/>
              <a:t>®</a:t>
            </a:r>
            <a:r>
              <a:rPr lang="en-US" dirty="0"/>
              <a:t> Propriety Information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11/26/2021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Frito-Lay</a:t>
            </a:r>
            <a:r>
              <a:rPr lang="en-US" baseline="30000" dirty="0"/>
              <a:t>®</a:t>
            </a:r>
            <a:r>
              <a:rPr lang="en-US" dirty="0"/>
              <a:t> Propriety Information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11/26/2021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Frito-Lay® Propriety Information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11/26/2021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Frito-Lay® Propriety Information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11/26/2021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Frito-Lay® Propriety Information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rPr lang="en-US"/>
              <a:t>11/26/2021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Frito-Lay</a:t>
            </a:r>
            <a:r>
              <a:rPr lang="en-US" baseline="30000" dirty="0"/>
              <a:t>®</a:t>
            </a:r>
            <a:r>
              <a:rPr lang="en-US" dirty="0"/>
              <a:t> Propriety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20F73B97-9F09-4C6D-909A-DC3205A84BB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436" y="46037"/>
            <a:ext cx="1752568" cy="115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nnordobbs/CaseStudy2DDS" TargetMode="External"/><Relationship Id="rId2" Type="http://schemas.openxmlformats.org/officeDocument/2006/relationships/hyperlink" Target="mailto:dobbs@smu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1VtWZ5UeXA4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br.org/2020/06/what-your-youngest-employees-need-most-right-now" TargetMode="External"/><Relationship Id="rId2" Type="http://schemas.openxmlformats.org/officeDocument/2006/relationships/hyperlink" Target="https://www.fritola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dureka.co/blog/k-nearest-neighbors-algorith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90C03F-7C81-4A77-A898-EE857D90DA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Attrition Data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3CF56B6-66E6-4F70-8266-415614BE6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Findings and Recommendations</a:t>
            </a:r>
          </a:p>
          <a:p>
            <a:r>
              <a:rPr lang="en-US" sz="1100" dirty="0"/>
              <a:t>Analysis by: Connor Dobbs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45EDE-0311-49BA-956F-DF9FE90B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Frito-Lay® Propriety Information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BA008-5CDE-4992-ABA8-6DEC1FD8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2B8EF3-BFE7-43D4-BD27-0821A2E0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11/26/2021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43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549C7-F823-421F-98E0-71555C6AA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next?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B5000-EE5B-409D-B2B7-65CD76564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Investigate role specific turnover trends, particular sales reps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Improve retention strategy for early career professionals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Provide more flexibility in ability to reward high performing employees with job level or role improvements (income) without restricting by age/experience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Skill growth opportunities, work-life balance, and inclusive cultures identified by Pew Research as other strong drivers for younger members of the workforce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KNN model to identify attrition risk employees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411EF-E6C9-4F7E-980B-9624CE10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Frito-Lay®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26F1B-DDB4-4863-9738-7F1F8752D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B4F0F1B-AB7A-4B06-9A82-FCAABCF8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11/26/2021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7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7667B-70FF-4377-9081-95DAF07C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D7811-B0DB-4E0D-B512-67343D86C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questions can be directed towards </a:t>
            </a:r>
          </a:p>
          <a:p>
            <a:pPr lvl="1"/>
            <a:r>
              <a:rPr lang="en-US" dirty="0">
                <a:hlinkClick r:id="rId2"/>
              </a:rPr>
              <a:t>dobbs@smu.edu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Documentation:</a:t>
            </a:r>
          </a:p>
          <a:p>
            <a:pPr lvl="1"/>
            <a:r>
              <a:rPr lang="en-US" dirty="0">
                <a:hlinkClick r:id="rId3"/>
              </a:rPr>
              <a:t>https://github.com/connordobbs/CaseStudy2DDS</a:t>
            </a:r>
            <a:endParaRPr lang="en-US" dirty="0"/>
          </a:p>
          <a:p>
            <a:r>
              <a:rPr lang="en-US" dirty="0"/>
              <a:t>YouTube Presentation:</a:t>
            </a:r>
          </a:p>
          <a:p>
            <a:pPr lvl="1"/>
            <a:r>
              <a:rPr lang="en-US">
                <a:hlinkClick r:id="rId4"/>
              </a:rPr>
              <a:t>https://youtu.be/1VtWZ5UeXA4</a:t>
            </a:r>
            <a:endParaRPr lang="en-US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542D2-C85A-470C-A5EF-A2FBC269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Frito-Lay®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481A2-6F58-460E-8B98-636C1AA2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0251FD0-B974-4852-BC1A-03CE7BAC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11/26/2021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98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578C8-F108-4505-83F1-C5240220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EF6AB-5B45-4F6B-BBFE-FBD47518D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Logos from: </a:t>
            </a:r>
          </a:p>
          <a:p>
            <a:pPr lvl="1"/>
            <a:r>
              <a:rPr lang="en-US" dirty="0">
                <a:hlinkClick r:id="rId2"/>
              </a:rPr>
              <a:t>https://www.fritolay.com/</a:t>
            </a:r>
            <a:endParaRPr lang="en-US" dirty="0"/>
          </a:p>
          <a:p>
            <a:r>
              <a:rPr lang="en-US" dirty="0"/>
              <a:t>Research on youth employee trends by HBR citing Pew Research Center:</a:t>
            </a:r>
          </a:p>
          <a:p>
            <a:pPr lvl="1"/>
            <a:r>
              <a:rPr lang="en-US" dirty="0">
                <a:hlinkClick r:id="rId3"/>
              </a:rPr>
              <a:t>https://hbr.org/2020/06/what-your-youngest-employees-need-most-right-now</a:t>
            </a:r>
            <a:endParaRPr lang="en-US" dirty="0"/>
          </a:p>
          <a:p>
            <a:r>
              <a:rPr lang="en-US" dirty="0"/>
              <a:t>KNN Example Picture:</a:t>
            </a:r>
          </a:p>
          <a:p>
            <a:pPr lvl="1"/>
            <a:r>
              <a:rPr lang="en-US" dirty="0">
                <a:hlinkClick r:id="rId4"/>
              </a:rPr>
              <a:t>https://www.edureka.co/blog/k-nearest-neighbors-algorithm/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4A6AE-4B26-49F2-8C2B-A31ED0CE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Frito-Lay®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852FD-0004-47A4-9252-2F1A044D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682FE6C-D0E3-4F92-AF90-44B340CA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11/26/2021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5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25292-6190-42DB-ACF5-A998D0A7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90CDA-9235-45F2-9923-AF20A569C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Trends in Turnover, Income, Job Roles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Predicting Attrition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Recommendations and Next Steps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D8D36-30DC-4D68-9BBB-3ACA5FA5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Frito-Lay®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CCD4C-27E7-4533-A2F4-F61B282D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BA9CAB8-FF50-44C8-B950-A0C9CD6E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11/26/2021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E046995E-3419-4A2F-B1E7-DCBC88E48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556" y="2347171"/>
            <a:ext cx="5315035" cy="328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FF95AF-C2FB-4AD6-AED8-38DB3FB8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B2E7D-490A-4221-B42A-DB2C1DD14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Overall attrition rate is 16%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EF3BD-A47F-47B4-B530-53262D53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Frito-Lay®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AC0A2-37D5-4454-9F69-9FA50561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1231293-1FBB-43BC-AB8E-263C6B16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11/26/2021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62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7FE80F0F-9D98-41B0-84DE-D1A479747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03" y="2347171"/>
            <a:ext cx="5315035" cy="328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FF95AF-C2FB-4AD6-AED8-38DB3FB8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-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B2E7D-490A-4221-B42A-DB2C1DD1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074920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Early Career Professionals more than double the average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EF3BD-A47F-47B4-B530-53262D53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Frito-Lay®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AC0A2-37D5-4454-9F69-9FA50561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02506B-A1B7-4FF9-9DE1-033BD9173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557" y="2347171"/>
            <a:ext cx="5315035" cy="328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5E589A7-FC55-4CF4-AB44-BF0FF07B4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11/26/2021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8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95AF-C2FB-4AD6-AED8-38DB3FB8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– Job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B2E7D-490A-4221-B42A-DB2C1DD1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681220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Sales Reps with almost triple the average rate at 45%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Directors with a remarkably low turnover rate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EF3BD-A47F-47B4-B530-53262D53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Frito-Lay®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AC0A2-37D5-4454-9F69-9FA50561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F7968C-8423-4ADD-967B-4A81258F5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494" y="2210646"/>
            <a:ext cx="5757098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648A6E-A6D3-4665-AC54-CAD79466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11/26/2021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0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FAA7BF8-A684-4F80-88B6-0F3293C8A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495" y="2210645"/>
            <a:ext cx="5757098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FF95AF-C2FB-4AD6-AED8-38DB3FB8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– Exempt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B2E7D-490A-4221-B42A-DB2C1DD1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852670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Non-Exempt employees double average attrition with 32% turnover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EF3BD-A47F-47B4-B530-53262D53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Frito-Lay®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AC0A2-37D5-4454-9F69-9FA50561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5BBCD28-11C5-41A8-837F-BB29E47F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11/26/2021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18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35ABE5E-B13E-4DC4-B2BA-8AA9BDE3B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495" y="2210644"/>
            <a:ext cx="5757096" cy="355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FF95AF-C2FB-4AD6-AED8-38DB3FB8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–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B2E7D-490A-4221-B42A-DB2C1DD1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687570" cy="37608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Min and Max salaries similar between two groups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However, density is much lower in the higher income brackets for those who leave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Average monthly income for those who leave the company ~$2000 less than those who have stayed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Statistically significant difference (p-value &lt; .0001 for 95% CI t-test)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EF3BD-A47F-47B4-B530-53262D53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Frito-Lay®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AC0A2-37D5-4454-9F69-9FA50561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3B173D-C6BB-4F1C-B350-4FCF2EC17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78" y="5634912"/>
            <a:ext cx="5477372" cy="605021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41A093A-EBE1-4831-BBB8-A915FC00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11/26/2021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5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BB119D67-013E-417A-9115-ED78FEDE0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494" y="2215107"/>
            <a:ext cx="5757095" cy="355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FF95AF-C2FB-4AD6-AED8-38DB3FB8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B2E7D-490A-4221-B42A-DB2C1DD1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687570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~94% of variability in income explained can be explained by changes in Job Role and Job Level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Work experience and business travel contribute to where in these “brackets” someone falls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Note Sales Reps in the lowest income bracket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RMSE &lt; $1000 with linear regression on these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EF3BD-A47F-47B4-B530-53262D53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Frito-Lay®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AC0A2-37D5-4454-9F69-9FA50561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3B173D-C6BB-4F1C-B350-4FCF2EC17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00" y="5468595"/>
            <a:ext cx="5477372" cy="605021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41A093A-EBE1-4831-BBB8-A915FC00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11/26/2021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829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748C-A7E4-4849-8641-1F4BC5E5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14E60-CF4E-4473-B71E-6BCC9948C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Able to identify those who left the company with 80% specificity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Overall accuracy was about 88%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Goal for model was to optimize ability to identify attrition risk employees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Done by comparing them to other employees who were most similar (KNN method)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01A6A-222F-43D5-B53C-6F6C4F9D0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Frito-Lay® Propriety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4D32F-0FF7-452D-A874-A2D09546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87B216E-FA1C-4A4F-AE99-28EED161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11/26/2021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B504F4-5747-4B96-8D24-1C0A7A3B0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565" y="3937000"/>
            <a:ext cx="2913698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64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RetrospectVTI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{2FF56F9A-8475-4F51-9726-CBADCF93DD95}tf56160789_win32</Template>
  <TotalTime>546</TotalTime>
  <Words>480</Words>
  <Application>Microsoft Office PowerPoint</Application>
  <PresentationFormat>Widescreen</PresentationFormat>
  <Paragraphs>94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Bookman Old Style</vt:lpstr>
      <vt:lpstr>Calibri</vt:lpstr>
      <vt:lpstr>Franklin Gothic Book</vt:lpstr>
      <vt:lpstr>Wingdings</vt:lpstr>
      <vt:lpstr>1_RetrospectVTI</vt:lpstr>
      <vt:lpstr>Attrition Data Analysis</vt:lpstr>
      <vt:lpstr>Agenda</vt:lpstr>
      <vt:lpstr>Attrition</vt:lpstr>
      <vt:lpstr>Attrition - Generation</vt:lpstr>
      <vt:lpstr>Attrition – Job Roles</vt:lpstr>
      <vt:lpstr>Attrition – Exempt Status</vt:lpstr>
      <vt:lpstr>Attrition – Income</vt:lpstr>
      <vt:lpstr>Income Prediction</vt:lpstr>
      <vt:lpstr>Prediction</vt:lpstr>
      <vt:lpstr>So, what next? </vt:lpstr>
      <vt:lpstr>Questions?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Beers and Brewery Data Analysis</dc:title>
  <dc:creator>Connor Dobbs</dc:creator>
  <cp:lastModifiedBy>Connor Dobbs</cp:lastModifiedBy>
  <cp:revision>79</cp:revision>
  <dcterms:created xsi:type="dcterms:W3CDTF">2021-10-10T15:44:39Z</dcterms:created>
  <dcterms:modified xsi:type="dcterms:W3CDTF">2021-11-27T17:51:05Z</dcterms:modified>
</cp:coreProperties>
</file>