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8" r:id="rId3"/>
    <p:sldId id="544" r:id="rId4"/>
    <p:sldId id="773" r:id="rId5"/>
    <p:sldId id="848" r:id="rId6"/>
    <p:sldId id="845" r:id="rId7"/>
    <p:sldId id="849" r:id="rId8"/>
    <p:sldId id="844" r:id="rId9"/>
    <p:sldId id="850" r:id="rId10"/>
    <p:sldId id="847" r:id="rId11"/>
    <p:sldId id="851" r:id="rId12"/>
    <p:sldId id="802" r:id="rId13"/>
    <p:sldId id="803" r:id="rId14"/>
    <p:sldId id="804" r:id="rId15"/>
    <p:sldId id="838" r:id="rId16"/>
    <p:sldId id="857" r:id="rId17"/>
    <p:sldId id="860" r:id="rId18"/>
    <p:sldId id="874" r:id="rId19"/>
    <p:sldId id="861" r:id="rId20"/>
    <p:sldId id="862" r:id="rId21"/>
    <p:sldId id="864" r:id="rId22"/>
    <p:sldId id="871" r:id="rId23"/>
    <p:sldId id="872" r:id="rId24"/>
    <p:sldId id="865" r:id="rId25"/>
    <p:sldId id="866" r:id="rId26"/>
    <p:sldId id="859" r:id="rId27"/>
    <p:sldId id="867" r:id="rId28"/>
    <p:sldId id="869" r:id="rId29"/>
    <p:sldId id="873" r:id="rId30"/>
    <p:sldId id="852" r:id="rId31"/>
    <p:sldId id="853" r:id="rId32"/>
    <p:sldId id="839" r:id="rId33"/>
    <p:sldId id="855" r:id="rId34"/>
    <p:sldId id="841" r:id="rId35"/>
    <p:sldId id="842" r:id="rId36"/>
    <p:sldId id="84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1670" autoAdjust="0"/>
  </p:normalViewPr>
  <p:slideViewPr>
    <p:cSldViewPr snapToGrid="0">
      <p:cViewPr varScale="1">
        <p:scale>
          <a:sx n="60" d="100"/>
          <a:sy n="60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2:5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2166 110,'-1'-2,"0"0,1 0,-1 0,-1 1,1-1,0 0,0 1,-1-1,1 1,-1-1,1 1,-1-1,0 1,1 0,-1 0,0 0,-3-1,-34-16,12 11,-1 2,0 1,0 2,0 0,-1 2,-36 4,-17-1,-16-4,-95 3,115 13,56-10,1-1,-33 2,20-5,0 1,-56 12,4-3,71-11,0 1,0 1,0 0,0 1,0 1,1 0,-19 9,-8 8,-1-1,-76 23,96-34,1 0,0 2,1 0,0 1,0 1,1 1,1 1,-21 21,-27 42,-101 107,152-168,1 1,1 0,-14 25,-16 22,10-9,28-46,1-1,-2 0,1 0,-1 0,-1-1,1 0,-10 9,10-12,1 0,0 1,0 0,1 0,-1 0,2 1,-1-1,1 1,-1 0,2 0,-3 9,-1 8,1 1,-1 26,-8 32,6-37,2 0,2 0,2 0,5 66,-1-15,-1-72,2 0,10 45,-1-15,-4-17,3-1,1 0,23 48,-10-26,-18-44,1 0,0-1,19 24,-19-28,0 0,-1 1,0-1,-1 2,0-1,-1 1,6 16,-4-4,2 0,0-1,1 0,2-1,0 0,22 27,-34-48,5 8,-1 0,0-1,0 2,-1-1,0 0,-1 1,1 10,-1-10,0 0,1 0,0 0,0 0,1 0,5 9,2-2,1 0,0 0,16 14,-23-25,-1 1,0-1,0 1,0 0,-1-1,4 12,-4-9,0-1,1 0,0-1,0 1,8 10,25 32,-28-37,0 1,1-2,1 1,16 15,71 49,14 16,-56-65,-46-24,0 1,0 0,-1 0,18 12,14 13,1-2,1-3,87 38,-74-36,-41-21,0-1,0 0,16 2,-15-3,-1-1,-1 2,21 8,-10 0,1-1,0-1,43 11,-27-12,-1-2,1-2,66 1,447-9,-526 0,0-2,0-1,-1-1,1-1,43-18,33-9,-29 10,-1-5,-2-2,112-65,-152 76,27-13,-49 28,-1-1,1 0,-1-1,17-14,26-17,-22 18,0-3,-1 0,-1-2,-1-1,33-40,3-2,-56 61,0-2,-1 1,0-1,-1 0,1 0,-2-1,1 0,-1 0,6-19,9-25,12-40,-25 70,2 0,0 0,25-43,-20 42,-2-1,16-44,1-9,5-20,-32 90,6-23,-1-2,-1 1,2-60,-8 64,1 0,2 1,9-45,-6 38,-1 0,-2-1,-1 1,-2-1,-5-37,2 59,0 0,0 0,-2 0,0 1,0-1,-14-23,12 25,0-1,1 0,0 0,2-1,-1 1,-3-25,6 23,-1-1,0 1,-2 0,1 0,-2 0,0 1,-1 0,0 0,-16-21,11 11,0 1,1-1,-13-45,-8-21,11 40,10 23,-26-48,32 66,-1 1,0 0,0 0,-1 1,1 0,-2 0,1 0,-1 1,-12-7,9 5,1 0,0 0,0-1,1-1,-11-12,11 11,-1 0,-1 0,0 1,-13-9,-6-1,-1 1,0 2,-2 1,-34-12,44 18,0 0,-21-14,-19-10,36 24,0 1,-48-10,42 12,29 6,-8-1,-1-1,1 0,0-1,0 0,0-1,0-1,1 0,0 0,-14-11,12 9,0 0,-1 1,1 1,-2 0,1 1,0 0,-1 1,0 1,-28-3,23 3,-1-1,1 0,0-2,-32-13,33 9,-1 0,0 1,0 2,0 0,-1 1,0 0,-1 2,-37-2,17 6,13 0,0 0,0-2,0-1,-30-8,39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23:53:0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1434 91,'-440'0,"430"0,-1 1,1 0,0 1,0 0,0 0,0 1,0 1,-12 5,-4 5,-39 27,54-33,-9 3,0 0,-1-1,-25 8,3-2,19-5,-1 0,-26 17,42-22,0 1,1-1,1 1,-1 0,1 1,0 0,0 0,-9 17,-24 49,27-49,0 0,-2 0,0-1,-2-1,-29 31,36-41,-1 1,2 0,-1 0,2 1,0 1,1-1,1 1,-6 19,-12 28,-43 105,59-141,5-15,-1 0,0 0,0 0,-1-1,-1 1,0-1,-11 14,10-15,1 0,0 0,1 0,0 1,1-1,0 1,-4 15,-11 82,18-104,-6 73,7 149,3-96,-2-101,2 1,7 32,-4-30,3 48,-7-62,0-1,1 0,2 0,-1 0,12 25,9 36,-17-51,2 1,0-1,24 41,-18-37,20 53,-22-51,1-1,2 0,1-1,1-2,26 31,4 5,-2 2,44 86,-83-142,-1 0,1-1,1-1,0 1,0-1,1 0,18 12,19 18,-40-32,1-1,1 1,-1-2,1 1,0-1,1 0,-1-1,12 4,84 17,-74-19,46 15,-56-15,1 0,0-2,43 3,31 7,-62-9,0-1,0-1,66-5,37 3,-58 13,-57-9,0-1,31 2,408-5,-221-3,-228 2,0-1,1-1,-1 0,0-1,0 0,0-1,-1 0,1-1,-1 0,0-1,-1 0,14-10,-9 7,0 1,1 1,29-9,26-12,181-110,-184 95,-50 30,1 1,23-12,-35 21,-1 0,-1-1,1 0,0 0,-1-1,0 1,0-1,0 0,-1-1,0 1,0-1,4-7,4-10,-2 0,9-26,-3 6,42-104,-46 115,-2 0,5-34,-10 44,23-153,-20 127,-3-1,-2 0,-5-94,-1 34,3-475,-2 564,0-1,-2 0,0 1,-1 0,-1 0,-15-32,11 29,2 0,0 0,2-1,-5-32,8 36,-1 1,-1-1,-1 0,0 1,-1 0,-19-34,-73-102,86 136,-5-7,1 0,-18-39,19 33,-2 2,0 0,-2 0,-1 2,-29-29,34 42,-2 2,1 0,-2 0,0 2,0 0,-1 2,-23-9,-48-25,64 30,0 2,0 1,-1 2,0 0,-39-5,-3-1,-123-26,129 27,40 7,0 2,-39-3,6 6,-237 4,147 25,126-25,0 0,-24 8,35-9,-10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5:59:59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451,'-5'-2,"0"1,1-1,-1 1,0-1,1-1,-1 1,-6-5,-5-2,-2-1,-2 0,1 2,-1 1,-1 0,1 1,-1 1,0 1,-25-1,-305 4,164 3,156 0,0 2,0 0,-41 13,10-3,23-3,0 2,2 2,-1 1,-62 37,-14 7,96-52,1 0,-1 1,2 1,-1 0,1 2,1 0,0 0,1 2,-21 22,30-29,-2-1,1-1,-1 1,1-1,-2 0,1-1,-14 7,15-9,0 1,1-1,-1 1,1 1,0-1,0 1,0 0,0 0,1 1,-1-1,1 1,0 0,0 0,1 0,-4 7,2 2,1 0,1 0,0 0,0 0,0 28,7 78,0-53,0 1187,-6-679,2-562,1-1,0 1,1-1,0 1,1-1,1 0,0 0,0 0,1-1,8 13,-2-6,1-1,1 0,0 0,2-2,19 18,-6-6,-2 1,0 2,37 58,-34-32,-26-48,0 0,1 0,0 0,1 0,-1-1,1 0,1 0,-1 0,1 0,1-1,-1 0,13 9,41 17,1-2,2-3,129 37,-148-50,139 61,39 16,-167-69,78 40,-113-51,36 21,-44-24,0 0,0-1,0-1,1 0,0-1,0 0,1-1,18 4,68-3,-72-5,0 2,0 0,34 9,-2 0,0-3,1-2,121-5,-126-2,-31-1,-1-1,0-1,0-1,0-1,41-17,-31 11,58-14,134-25,-199 43,0-2,-1 0,-1-1,0-2,0 0,26-21,-1 3,-5 0,-1-2,-2-2,-2-2,47-54,-24 25,-31 34,1-1,57-71,-81 91,-1 1,-1-2,0 1,0-1,-1 0,-1 0,0 0,-1-1,-1 0,2-17,-1-36,-3 39,1 0,10-48,42-163,-43 160,-3 0,-4 0,-7-108,-1 35,4-471,-1 596,-2 1,-1 0,-10-36,6 32,-6-62,11 51,-2 0,-2 1,-1 0,-3 0,-17-46,-1-16,24 79,-1 0,-2 0,-17-40,-23-37,30 59,-1 2,-3 0,-42-59,32 54,24 33,1 0,-2 1,0 0,0 1,-1 0,-14-11,-133-111,136 120,0 0,-1 1,-25-9,-38-19,84 38,-16-10,0 1,-1 1,0 0,0 1,-1 1,0 1,0 1,0 0,-32-2,-321 6,164 4,147-4,-92 4,136-1,0 1,1 0,-1 1,1 1,-1 0,-28 14,-66 28,86-38,0 1,1 1,0 1,-40 26,39-19,2-4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1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2545 95,'-4'-1,"1"0,-1 0,1 0,-1 0,1 0,0-1,0 1,-6-5,-17-7,-159-24,146 28,0 1,-1 2,-51-1,-124 9,81 1,99-1,-1 0,1 3,-55 13,45-8,1 2,1 2,0 1,-77 41,-9 9,81-44,-69 44,4 27,97-82,0 1,1 0,1 1,0 1,0 0,1 1,-12 17,16-19,0-2,-1 1,0-1,0-1,-1 0,-1 0,0-1,0 0,0-1,-1-1,0 0,0 0,-14 3,13-5,1 1,0 0,0 2,1-1,0 1,0 1,0 0,1 1,0 0,1 1,0 0,-15 21,-3 8,-36 40,40-53,2 2,1 0,-30 54,31-41,-25 72,37-92,0-1,-18 31,18-38,0 0,1 1,1 1,1-1,0 1,-6 29,4 45,8 155,3-89,-4-133,0 0,2 0,8 39,-7-51,0 0,1 0,0-1,0 1,1-1,0 0,1-1,0 1,1-1,9 10,45 59,-51-62,0-1,0 0,2-1,0 0,0-1,27 20,-19-15,1 0,-2 2,0 0,-2 1,0 1,-1 1,14 24,44 57,95 73,-131-139,-28-29,1 0,0 0,1-1,0-1,0 0,0 0,1-1,19 5,43 19,-49-17,-2 0,0 1,33 23,99 67,-80-50,-48-35,49 42,-63-48,1-1,0 0,1-1,0-1,1 0,0-1,0-1,1-1,-1 0,33 5,17 5,-34-8,0-1,57 5,263-10,-171-4,-159 0,0-1,0 0,-1-2,0-1,0 0,0-2,26-13,22-6,-45 16,-2-1,1-1,-2 0,40-32,-34 24,0 1,34-17,-43 24,0-1,0-1,-1-1,-2 0,1-2,-2 1,0-2,17-29,43-85,-53 91,1 1,2 0,33-39,-48 66,-1 0,-1 0,0 0,-1-1,-1-1,0 1,7-31,-10 30,2 0,0 1,0 0,2-1,0 2,0-1,2 1,11-16,8 1,-21 23,-1-1,0 1,0-1,0 0,-1-1,0 1,0-1,-1 0,0 0,0 0,-1-1,5-17,-4-4,-2-1,-1-40,-2 45,2 0,0 0,2 1,7-29,38-91,-30 99,-3 0,12-55,-19 29,-3 1,-7-131,-2 64,5 84,0 18,-3-44,0 69,1 0,-1 1,-1 0,1 0,-2 0,0 0,0 0,-9-15,-25-50,34 64,-1-1,0 1,-1 0,0 0,-1 1,0-1,-1 2,0-1,-16-14,-69-60,29 32,48 37,-1 1,0 0,-1 2,0 0,-39-18,17 15,0 2,-54-10,61 15,1-1,-35-16,44 16,-1 0,1 1,-1 2,0 0,-36-3,-71 7,92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4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1742 181,'-12'0,"1"-2,0 0,0 0,0-1,-15-6,-30-7,-48-8,71 15,0 1,-62-6,-203 12,150 4,126-1,1 1,-1 2,1-1,0 2,0 1,-32 13,5 3,-71 42,86-42,-44 38,-28 18,68-55,21-14,-1 0,2 1,-1 1,2 1,-1 0,2 1,-20 21,-6 14,30-39,0 1,1 0,0 0,0 1,-8 19,5-7,2 1,0 0,2 1,1 0,1 0,1 0,1 0,1 35,5 611,-3-658,1 1,1-1,0 1,1-1,0 0,1 0,0 0,1 0,1-1,0 0,10 15,-8-10,-1 1,-1-1,0 1,-1 0,-1 0,-1 1,-1-1,0 1,-2 29,0-28,0 0,2 1,0-1,1 0,2 0,-1-1,2 1,9 21,8 1,-12-23,-1-1,-1 1,-1 1,0 0,-2 0,9 41,15 103,-16-101,-11-52,1 0,0-1,1 0,0 0,1 0,0-1,7 10,20 34,-23-34,0 0,2 0,0-2,1 1,1-2,0 1,1-2,1 0,1-1,0-1,0 0,1-1,1-1,27 12,-36-17,1 1,-1 0,1 1,-2 0,0 1,0 0,13 16,-13-13,0-2,1 1,1-1,-1-1,23 15,7-2,-12-7,-1 0,-1 2,35 29,-46-34,0-1,1 0,0-1,1-1,0 0,0-2,1 1,0-2,0-1,1 0,-1-1,30 2,-35-4,-1 1,0 1,0 0,0 0,0 2,-1-1,1 1,-2 1,1 0,17 15,2 0,-11-10,0-1,0-1,1 0,0-2,1 0,0-2,0 0,1-1,38 3,17-3,112-8,-66 0,-61 3,-17 1,1-2,46-7,-77 6,-1-1,1-1,-1 0,0-1,0 0,-1-1,1-1,-1 0,-1-1,17-13,-17 12,1 1,0 0,1 1,22-9,33-19,-38 16,-20 14,0-2,-1 0,1 0,-2-1,1 0,-1 0,0-1,0-1,13-19,11-34,-24 44,0 2,1-1,0 1,1 1,21-24,-24 31,0-2,-1 1,0-1,0 0,-1-1,-1 1,0-1,-1 0,0-1,-1 1,0-1,1-18,0 10,1 0,1 0,11-28,-11 36,4-12,2 1,0 0,2 1,18-24,-19 29,0-2,-2 1,0-2,11-31,19-34,7 14,-35 54,0 0,-2 0,18-38,47-113,-41 95,-28 56,-1 0,0 0,-1-1,-1 1,-1-1,1-28,-6-122,-2 78,4 66,1 16,0 0,-1 0,0 0,-1 1,0-1,0 0,-1 1,0-1,-1 1,0-1,0 1,0 0,-6-8,-16-17,-42-65,60 88,0-1,-2 1,-16-16,-9-12,15 17,0 2,-1 0,-29-21,0 0,21 19,0 1,-51-27,-5-4,2 7,65 37,1-1,0-1,0 0,1-1,1-1,-16-14,2-2,-37-27,45 39,1 0,1-1,1-1,0-1,-27-37,30 37,0 1,-2 0,0 1,0 1,-2 1,0 0,0 1,-27-14,15 9,1-2,-33-29,19 15,32 27,1-1,0 0,-14-15,1 0,0 2,-1 0,-53-35,48 40,-1 1,-54-18,8 4,58 22,1 1,-2 1,1 1,0 1,-1 0,-19 1,1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5:59:59.0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1746 451,'-5'-2,"0"1,1-1,-1 1,0-1,1-1,-1 1,-6-5,-5-2,-2-1,-2 0,1 2,-1 1,-1 0,1 1,-1 1,0 1,-25-1,-305 4,164 3,156 0,0 2,0 0,-41 13,10-3,23-3,0 2,2 2,-1 1,-62 37,-14 7,96-52,1 0,-1 1,2 1,-1 0,1 2,1 0,0 0,1 2,-21 22,30-29,-2-1,1-1,-1 1,1-1,-2 0,1-1,-14 7,15-9,0 1,1-1,-1 1,1 1,0-1,0 1,0 0,0 0,1 1,-1-1,1 1,0 0,0 0,1 0,-4 7,2 2,1 0,1 0,0 0,0 0,0 28,7 78,0-53,0 1187,-6-679,2-562,1-1,0 1,1-1,0 1,1-1,1 0,0 0,0 0,1-1,8 13,-2-6,1-1,1 0,0 0,2-2,19 18,-6-6,-2 1,0 2,37 58,-34-32,-26-48,0 0,1 0,0 0,1 0,-1-1,1 0,1 0,-1 0,1 0,1-1,-1 0,13 9,41 17,1-2,2-3,129 37,-148-50,139 61,39 16,-167-69,78 40,-113-51,36 21,-44-24,0 0,0-1,0-1,1 0,0-1,0 0,1-1,18 4,68-3,-72-5,0 2,0 0,34 9,-2 0,0-3,1-2,121-5,-126-2,-31-1,-1-1,0-1,0-1,0-1,41-17,-31 11,58-14,134-25,-199 43,0-2,-1 0,-1-1,0-2,0 0,26-21,-1 3,-5 0,-1-2,-2-2,-2-2,47-54,-24 25,-31 34,1-1,57-71,-81 91,-1 1,-1-2,0 1,0-1,-1 0,-1 0,0 0,-1-1,-1 0,2-17,-1-36,-3 39,1 0,10-48,42-163,-43 160,-3 0,-4 0,-7-108,-1 35,4-471,-1 596,-2 1,-1 0,-10-36,6 32,-6-62,11 51,-2 0,-2 1,-1 0,-3 0,-17-46,-1-16,24 79,-1 0,-2 0,-17-40,-23-37,30 59,-1 2,-3 0,-42-59,32 54,24 33,1 0,-2 1,0 0,0 1,-1 0,-14-11,-133-111,136 120,0 0,-1 1,-25-9,-38-19,84 38,-16-10,0 1,-1 1,0 0,0 1,-1 1,0 1,0 1,0 0,-32-2,-321 6,164 4,147-4,-92 4,136-1,0 1,1 0,-1 1,1 1,-1 0,-28 14,-66 28,86-38,0 1,1 1,0 1,-40 26,39-19,2-4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1.8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2545 95,'-4'-1,"1"0,-1 0,1 0,-1 0,1 0,0-1,0 1,-6-5,-17-7,-159-24,146 28,0 1,-1 2,-51-1,-124 9,81 1,99-1,-1 0,1 3,-55 13,45-8,1 2,1 2,0 1,-77 41,-9 9,81-44,-69 44,4 27,97-82,0 1,1 0,1 1,0 1,0 0,1 1,-12 17,16-19,0-2,-1 1,0-1,0-1,-1 0,-1 0,0-1,0 0,0-1,-1-1,0 0,0 0,-14 3,13-5,1 1,0 0,0 2,1-1,0 1,0 1,0 0,1 1,0 0,1 1,0 0,-15 21,-3 8,-36 40,40-53,2 2,1 0,-30 54,31-41,-25 72,37-92,0-1,-18 31,18-38,0 0,1 1,1 1,1-1,0 1,-6 29,4 45,8 155,3-89,-4-133,0 0,2 0,8 39,-7-51,0 0,1 0,0-1,0 1,1-1,0 0,1-1,0 1,1-1,9 10,45 59,-51-62,0-1,0 0,2-1,0 0,0-1,27 20,-19-15,1 0,-2 2,0 0,-2 1,0 1,-1 1,14 24,44 57,95 73,-131-139,-28-29,1 0,0 0,1-1,0-1,0 0,0 0,1-1,19 5,43 19,-49-17,-2 0,0 1,33 23,99 67,-80-50,-48-35,49 42,-63-48,1-1,0 0,1-1,0-1,1 0,0-1,0-1,1-1,-1 0,33 5,17 5,-34-8,0-1,57 5,263-10,-171-4,-159 0,0-1,0 0,-1-2,0-1,0 0,0-2,26-13,22-6,-45 16,-2-1,1-1,-2 0,40-32,-34 24,0 1,34-17,-43 24,0-1,0-1,-1-1,-2 0,1-2,-2 1,0-2,17-29,43-85,-53 91,1 1,2 0,33-39,-48 66,-1 0,-1 0,0 0,-1-1,-1-1,0 1,7-31,-10 30,2 0,0 1,0 0,2-1,0 2,0-1,2 1,11-16,8 1,-21 23,-1-1,0 1,0-1,0 0,-1-1,0 1,0-1,-1 0,0 0,0 0,-1-1,5-17,-4-4,-2-1,-1-40,-2 45,2 0,0 0,2 1,7-29,38-91,-30 99,-3 0,12-55,-19 29,-3 1,-7-131,-2 64,5 84,0 18,-3-44,0 69,1 0,-1 1,-1 0,1 0,-2 0,0 0,0 0,-9-15,-25-50,34 64,-1-1,0 1,-1 0,0 0,-1 1,0-1,-1 2,0-1,-16-14,-69-60,29 32,48 37,-1 1,0 0,-1 2,0 0,-39-18,17 15,0 2,-54-10,61 15,1-1,-35-16,44 16,-1 0,1 1,-1 2,0 0,-36-3,-71 7,92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16:00:04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1742 181,'-12'0,"1"-2,0 0,0 0,0-1,-15-6,-30-7,-48-8,71 15,0 1,-62-6,-203 12,150 4,126-1,1 1,-1 2,1-1,0 2,0 1,-32 13,5 3,-71 42,86-42,-44 38,-28 18,68-55,21-14,-1 0,2 1,-1 1,2 1,-1 0,2 1,-20 21,-6 14,30-39,0 1,1 0,0 0,0 1,-8 19,5-7,2 1,0 0,2 1,1 0,1 0,1 0,1 0,1 35,5 611,-3-658,1 1,1-1,0 1,1-1,0 0,1 0,0 0,1 0,1-1,0 0,10 15,-8-10,-1 1,-1-1,0 1,-1 0,-1 0,-1 1,-1-1,0 1,-2 29,0-28,0 0,2 1,0-1,1 0,2 0,-1-1,2 1,9 21,8 1,-12-23,-1-1,-1 1,-1 1,0 0,-2 0,9 41,15 103,-16-101,-11-52,1 0,0-1,1 0,0 0,1 0,0-1,7 10,20 34,-23-34,0 0,2 0,0-2,1 1,1-2,0 1,1-2,1 0,1-1,0-1,0 0,1-1,1-1,27 12,-36-17,1 1,-1 0,1 1,-2 0,0 1,0 0,13 16,-13-13,0-2,1 1,1-1,-1-1,23 15,7-2,-12-7,-1 0,-1 2,35 29,-46-34,0-1,1 0,0-1,1-1,0 0,0-2,1 1,0-2,0-1,1 0,-1-1,30 2,-35-4,-1 1,0 1,0 0,0 0,0 2,-1-1,1 1,-2 1,1 0,17 15,2 0,-11-10,0-1,0-1,1 0,0-2,1 0,0-2,0 0,1-1,38 3,17-3,112-8,-66 0,-61 3,-17 1,1-2,46-7,-77 6,-1-1,1-1,-1 0,0-1,0 0,-1-1,1-1,-1 0,-1-1,17-13,-17 12,1 1,0 0,1 1,22-9,33-19,-38 16,-20 14,0-2,-1 0,1 0,-2-1,1 0,-1 0,0-1,0-1,13-19,11-34,-24 44,0 2,1-1,0 1,1 1,21-24,-24 31,0-2,-1 1,0-1,0 0,-1-1,-1 1,0-1,-1 0,0-1,-1 1,0-1,1-18,0 10,1 0,1 0,11-28,-11 36,4-12,2 1,0 0,2 1,18-24,-19 29,0-2,-2 1,0-2,11-31,19-34,7 14,-35 54,0 0,-2 0,18-38,47-113,-41 95,-28 56,-1 0,0 0,-1-1,-1 1,-1-1,1-28,-6-122,-2 78,4 66,1 16,0 0,-1 0,0 0,-1 1,0-1,0 0,-1 1,0-1,-1 1,0-1,0 1,0 0,-6-8,-16-17,-42-65,60 88,0-1,-2 1,-16-16,-9-12,15 17,0 2,-1 0,-29-21,0 0,21 19,0 1,-51-27,-5-4,2 7,65 37,1-1,0-1,0 0,1-1,1-1,-16-14,2-2,-37-27,45 39,1 0,1-1,1-1,0-1,-27-37,30 37,0 1,-2 0,0 1,0 1,-2 1,0 0,0 1,-27-14,15 9,1-2,-33-29,19 15,32 27,1-1,0 0,-14-15,1 0,0 2,-1 0,-53-35,48 40,-1 1,-54-18,8 4,58 22,1 1,-2 1,1 1,0 1,-1 0,-19 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43A9-6309-40DB-AD23-A086984108D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7FE9-5289-4F4D-A94E-3D2F71FF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3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07F7-C86C-9537-B48E-D124B6A9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F2450-35E3-B3E2-7F3A-029BCB715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1A5F9-8D19-6A1B-81E3-B3D3E7C10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3187C-D302-E2E9-CAEA-3DD573BB6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1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CFF8-546B-7E18-9644-A03292986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6EAF6-168E-D330-4AC5-E85A42646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C99656-F57B-7D39-5B9A-5713EBD11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E0BA-FCB8-B96A-6AFC-9772F5BA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CDAF-4E27-A409-AA73-C8DFBEA7B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7FAF6E-367A-8459-F1ED-008D798C2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70FCB-A478-D404-E3F1-8646775C6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8763C-F58B-2A5F-5444-A1AADA937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113DE-67DA-EF3D-C002-139202767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2641E-B5BC-BA96-6ECD-11458594D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7681B-FAF3-BFF5-A702-C35EE9F83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701D-8F3D-A319-FD1A-47EF91FDD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2B30D-D07E-FDF3-A76D-AF5F771E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23C98-61EE-05D9-965C-84E8190BF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287AB-4D5F-0FF6-11A1-A2903DC14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5BCD1-8526-B5AC-9DEF-D4B857F97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807E-E95C-C9A7-6EF8-1FA8F108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D4850-DFA2-0BC6-AC99-1A51517FD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615657-0681-B68E-52C8-7BE9E99AE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CEE1-AABA-80B3-4F38-731B2E35A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2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D60B-AAFA-6ED9-BDE2-AEB7D04A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0ADAA-0415-5D4C-57F3-1F4820753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282C0-8F06-63D9-BA38-4D722026B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5E597-22E3-2DCF-98E2-E78B893F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550D-1A67-3312-5149-DC3FF5C2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094FE-EB55-45A6-FA64-686F36608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068EA-4798-7492-3BA3-B690C2C23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53918-1A74-298F-ABEE-BFB35A15D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6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D665B-7F01-23B9-F4F4-4A893DCF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7CE4D-9C47-1C73-C428-E901FD074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66082-C62E-A5CE-F637-E4BBFBEC2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9EB3-E460-8563-FBB4-CB253C8C2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45A3-EE1D-B538-00D9-3F8E0629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2FBAC-8EF4-3450-C4C6-A06C7131A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D202E-740C-A35F-A771-4098B968C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EC527-D9F3-70FE-A704-C97EE2D1F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3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4E5B4-2E1B-0561-038B-BF9142AC9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0777-650B-C521-B8CC-D3719D74B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B8D53-C49E-9524-5909-80CFFBD5B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B542-DA22-486F-858F-227916D33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86F3-B295-4628-BC10-6B0E3075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97DD1-6C20-196D-DE8D-F196F07B8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D69BE-4C82-F70C-418E-7020C2158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62D7C-372B-E74B-1042-0A31AD9D6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5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0FE8-AA6D-3AFE-C796-186D6A3AF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9EA63-C678-867A-DC9C-777DDE007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A0FD2-73E2-DE60-F6D1-A58421F94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819AD-8CCB-80C0-28F1-89D86CD9E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03D6-E945-418D-ED7E-532F52CFE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DD89D-1819-B83D-E21C-51961C11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2A9C5-4A45-1E45-4FAD-9422D9457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0EDA-2ADA-61BD-1D10-3A0BED775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D70CD-BBCE-92C6-115A-5E472D63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C9C51-AE70-82B9-072E-97475DBFB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24879-17DE-D732-E331-C484AF953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D697-E28E-C36E-0BE4-E0AED4DF5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E7B59-7072-EC12-6FC2-EDC6EDE2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A90AE-972D-AC0B-BAC5-294167ED1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6F423-EBA8-F56A-8CFE-C704ABED3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21E7F-8100-4D1A-50F5-01DD0003A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9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864E-188B-BF7C-1E3E-DCC6DFC6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8F320-F410-888F-4E4C-A7B331204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C7950-0BB1-099D-A3BB-5139BBFAF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04F2-B575-862B-E6A9-8800042C8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1DC81-9451-7123-335F-D4A4AC206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ED0AB-7EE5-7DD1-789F-35A0E26A0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B579DC-3B8C-0ADF-0D0E-A32F99D37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0FA91-5AD3-9372-FB42-092D2A6E7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D7FE9-5289-4F4D-A94E-3D2F71FF6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410B-62A2-B168-FC62-D978EDB8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FC42D-2F62-8B1A-EC77-94DF752D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3-7324-43AD-1EC4-33E52BC8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0D34-D18B-4B3F-5F8F-F0E3FD27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A41-4AC4-F4B5-E7D8-CB6E3245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99BF-1993-A6A3-43CE-7C7255B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42907-2C22-CD54-269B-E5F67D8B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BD9-E1A1-1484-5195-DAF0B81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9D0E-4E01-2F29-9D7A-CAFD44C4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52D-1DC4-E82D-D7F9-45D5119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130EF-A5E8-739E-0197-E1B31866E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2B3BF-8BBF-96BC-E210-3082BB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4C7E-9507-5706-6576-515026FC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9B6A7-64F1-2305-BF94-247C7E8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8EA9-162E-4A86-7831-80408990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B9-9EEA-0FBA-B4AC-B7B7915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71A-F81D-3B99-5F7F-EFC53596F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698E-2705-8C67-F80C-16C9D5A4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FDEA-2B5C-6DDA-17C4-71DE1F03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7EC84-35BD-B0A0-EF5E-0863086D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81C3-0E14-331C-AA7F-C57F1A99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70A-A289-F2E0-81B0-59F723CE8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BCC2-3F22-3C6D-B627-7CAF233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273-A310-5949-DF03-BABF6EE2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5DE6-EF04-5112-1E79-49D3C155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F3DD-1F79-3DBD-11F6-50DA3B4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308E-D735-8669-9403-52662205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FD31E-1FA8-5169-4286-F84DB87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8EB4-C91B-92E2-2FB0-C437A68E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7EBFF-BA51-5F1A-E410-E63ED5D3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340C-98A2-08E3-F5CF-E23A57B1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DD0-29F3-9420-B4A0-E7213129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AEE1-85D1-3F38-BBCA-9A7269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F3F3-8E0E-E72B-8534-5F91360D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B3B8-63F7-9A7C-26F1-FF82B9B29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DAF3A-C123-D1AC-55EC-DC52735A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BEB28-A319-8DE2-30BE-6CC1F70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7E68-B461-9B8C-A044-36EF6DA2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7571F-B26D-9F1F-B367-9324958F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F71-39A2-67EF-021A-2F2215F8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AD13-6D92-E820-A80C-73C2773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AB052-29DA-13BF-4F96-0816E27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1C76-F5B6-F5C6-A40C-6E0FA1C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F56E8-F7DC-8633-BF38-995B5512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CB0C9-BCBC-A164-1B3C-46F7F558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343E1-4089-F5E5-F27A-B49E1C71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6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2958-047F-B3E4-4F98-EEEC79AA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CA1D-F8F7-1449-90CD-B164DFA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5DC3-B260-8593-07FA-296253BA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DEAE-D332-0360-A144-1A7493D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0085-86C6-7BD7-3E0D-0F8B50D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20D0-744C-0A7D-6FF0-6588ACFA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C0-E1BA-A4AF-6086-D817E5F6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D211A-3CA7-A7BE-E5AA-560CBDAB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03F48-E879-42AF-48D9-B8951A42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AD44-0F1C-8E82-685F-4E2713A0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A18FC-9A35-9219-5A78-A54027A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A153-80F9-A0A7-2A4A-C1A8855F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4F593-A490-C809-D1E5-3F4D3B75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0E3E-4830-AFC5-C1FB-966BD7F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34E4-E6B6-8768-96F9-C7B87840A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5083-92C6-440D-8CD8-03408B66847D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D458-6E8F-3727-3D26-6FADA438A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279-E589-F563-3CE7-D925C37D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624C-1F8E-4E55-AD8E-3928B199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4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E5EAD-ACFE-A261-4D43-A9059833B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5263-C208-7A99-430E-91BCF9D95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</a:rPr>
              <a:t>January 2025</a:t>
            </a:r>
          </a:p>
          <a:p>
            <a:pPr algn="l"/>
            <a:r>
              <a:rPr lang="en-US" sz="2000" b="1" dirty="0">
                <a:solidFill>
                  <a:schemeClr val="tx2"/>
                </a:solidFill>
              </a:rPr>
              <a:t>Module 4 – Regularization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 descr="New York University (NYU) Stern School of Business Logo - Management  Leadership for Tomorrow">
            <a:extLst>
              <a:ext uri="{FF2B5EF4-FFF2-40B4-BE49-F238E27FC236}">
                <a16:creationId xmlns:a16="http://schemas.microsoft.com/office/drawing/2014/main" id="{6D2F353C-9A31-CB0F-4144-37DD81F9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9323" y="2604759"/>
            <a:ext cx="4141760" cy="232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5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5348-5674-39DE-F8FA-B7A71383A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A2E78F-D0E3-FF6C-3C28-5430C67B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6E0E5B-A110-3F24-963B-919C6A634215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0E076-75B2-B171-6AE1-F8F379C6AEF5}"/>
              </a:ext>
            </a:extLst>
          </p:cNvPr>
          <p:cNvSpPr txBox="1"/>
          <p:nvPr/>
        </p:nvSpPr>
        <p:spPr>
          <a:xfrm>
            <a:off x="838200" y="16015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We've now looked at two types of supervised learning problems. What are they and what is one model for each type of problem?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1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45F65-DAFB-0B6A-6148-3FF2FB031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5D7F00-7707-D4BE-0817-6772473A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Q4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1A8FA0C-C128-C13C-7814-CF367B3A59B3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D3714-A6A4-7E8B-7F29-171FDB4B3128}"/>
              </a:ext>
            </a:extLst>
          </p:cNvPr>
          <p:cNvSpPr txBox="1"/>
          <p:nvPr/>
        </p:nvSpPr>
        <p:spPr>
          <a:xfrm>
            <a:off x="838200" y="16015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We've now looked at two types of supervised learning problems. What are they and what is one model for each type of problem?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E9DC19-80A5-32A5-C835-80C790A48A25}"/>
              </a:ext>
            </a:extLst>
          </p:cNvPr>
          <p:cNvSpPr/>
          <p:nvPr/>
        </p:nvSpPr>
        <p:spPr>
          <a:xfrm>
            <a:off x="4272677" y="2524843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01631-8274-06AC-ADB1-C996241CE23D}"/>
              </a:ext>
            </a:extLst>
          </p:cNvPr>
          <p:cNvSpPr/>
          <p:nvPr/>
        </p:nvSpPr>
        <p:spPr>
          <a:xfrm>
            <a:off x="4698345" y="3199202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AB1F2-A4EF-BC50-A50D-D4621A5BAB40}"/>
              </a:ext>
            </a:extLst>
          </p:cNvPr>
          <p:cNvSpPr txBox="1"/>
          <p:nvPr/>
        </p:nvSpPr>
        <p:spPr>
          <a:xfrm>
            <a:off x="5300063" y="3840906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 polynomial logistic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F00E4-8B6E-CF23-1E8D-D415DB9208A6}"/>
              </a:ext>
            </a:extLst>
          </p:cNvPr>
          <p:cNvSpPr/>
          <p:nvPr/>
        </p:nvSpPr>
        <p:spPr>
          <a:xfrm>
            <a:off x="4698344" y="4759199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3A944-7B5A-799E-261A-57ED2EDD6B42}"/>
              </a:ext>
            </a:extLst>
          </p:cNvPr>
          <p:cNvSpPr txBox="1"/>
          <p:nvPr/>
        </p:nvSpPr>
        <p:spPr>
          <a:xfrm>
            <a:off x="5196273" y="5339348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185959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4F1A-18BA-106D-3040-A01EF0F5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10CE-B2C7-71EE-0097-AA774F16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55B74DA-C69C-9F6B-267B-B0690ACB7974}"/>
              </a:ext>
            </a:extLst>
          </p:cNvPr>
          <p:cNvSpPr txBox="1">
            <a:spLocks/>
          </p:cNvSpPr>
          <p:nvPr/>
        </p:nvSpPr>
        <p:spPr>
          <a:xfrm>
            <a:off x="990600" y="1398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Week 1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1 (Thursday): </a:t>
            </a:r>
            <a:r>
              <a:rPr lang="en-US" strike="sngStrike" dirty="0">
                <a:solidFill>
                  <a:schemeClr val="tx2"/>
                </a:solidFill>
              </a:rPr>
              <a:t>Intro to data science + Python for DS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2 (Friday): </a:t>
            </a:r>
            <a:r>
              <a:rPr lang="en-US" strike="sngStrike" dirty="0">
                <a:solidFill>
                  <a:schemeClr val="tx2"/>
                </a:solidFill>
              </a:rPr>
              <a:t>Intro to supervised learning</a:t>
            </a:r>
          </a:p>
          <a:p>
            <a:r>
              <a:rPr lang="en-US" b="1" dirty="0">
                <a:solidFill>
                  <a:schemeClr val="tx2"/>
                </a:solidFill>
              </a:rPr>
              <a:t>Week 2</a:t>
            </a:r>
          </a:p>
          <a:p>
            <a:pPr lvl="1"/>
            <a:r>
              <a:rPr lang="en-US" b="1" strike="sngStrike" dirty="0">
                <a:solidFill>
                  <a:schemeClr val="tx2"/>
                </a:solidFill>
              </a:rPr>
              <a:t>Module 3 (Monday): </a:t>
            </a:r>
            <a:r>
              <a:rPr lang="en-US" strike="sngStrike" dirty="0">
                <a:solidFill>
                  <a:schemeClr val="tx2"/>
                </a:solidFill>
              </a:rPr>
              <a:t>Fitting models, generalization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highlight>
                  <a:srgbClr val="FFFF00"/>
                </a:highlight>
              </a:rPr>
              <a:t>Module 4 (Tuesday):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5 (Wednesday): </a:t>
            </a:r>
            <a:r>
              <a:rPr lang="en-US" dirty="0">
                <a:solidFill>
                  <a:schemeClr val="tx2"/>
                </a:solidFill>
              </a:rPr>
              <a:t>Evaluation (ROC, cost visualization)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6 (Thursday): </a:t>
            </a:r>
            <a:r>
              <a:rPr lang="en-US" dirty="0">
                <a:solidFill>
                  <a:schemeClr val="tx2"/>
                </a:solidFill>
              </a:rPr>
              <a:t>Modeling text data</a:t>
            </a:r>
          </a:p>
          <a:p>
            <a:r>
              <a:rPr lang="en-US" b="1" dirty="0">
                <a:solidFill>
                  <a:schemeClr val="tx2"/>
                </a:solidFill>
              </a:rPr>
              <a:t>Week 3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7 (Monday): </a:t>
            </a:r>
            <a:r>
              <a:rPr lang="en-US" dirty="0">
                <a:solidFill>
                  <a:schemeClr val="tx2"/>
                </a:solidFill>
              </a:rPr>
              <a:t>Neural networks, </a:t>
            </a:r>
            <a:r>
              <a:rPr lang="en-US" dirty="0" err="1">
                <a:solidFill>
                  <a:schemeClr val="tx2"/>
                </a:solidFill>
              </a:rPr>
              <a:t>GenAI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8 (Tuesday): </a:t>
            </a:r>
            <a:r>
              <a:rPr lang="en-US" dirty="0">
                <a:solidFill>
                  <a:schemeClr val="tx2"/>
                </a:solidFill>
              </a:rPr>
              <a:t>Guest lecture(s)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Module 9 (Wednesday): </a:t>
            </a:r>
            <a:r>
              <a:rPr lang="en-US" dirty="0">
                <a:solidFill>
                  <a:schemeClr val="tx2"/>
                </a:solidFill>
              </a:rPr>
              <a:t>Causal inference, AB testing, wrap up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Final Exam (Thursday)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20A03-E10E-A999-328B-F74D3FB9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C754-1EF5-3BE5-43F4-31C5A1A0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5A0EE-90F7-EE92-1FEF-A85F7A65EEA4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E8BCFCD-ED9E-8DDA-88B4-8A6003646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52095B-6BD1-BE83-378F-EE3D10D3A676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17B0E-D6A9-0859-931D-9CDBC05E88C2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A97F34-3B02-41FE-7E4A-2474BAF1666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82030F-6DA5-1843-DD4C-84DE4CCA05C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DA8C0-2B03-4D95-5B6A-376111A84DD0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B8CE8-33A6-3D9F-B3C4-6228E0503C10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5F154-BDB4-E3A6-A9E0-78B786EE8FD3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7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3765-85C1-3C71-A8C5-C130AB765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EF50-2F53-1DDA-29EE-1410CF8B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Where we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FD1CA0-53AE-FAB0-906E-883AFD8B35EC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F5937BA-284C-E66E-6B4F-3AD5F777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331E6D-1100-17F8-3FEA-0B6ACB90E3B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A23653-A6C8-6F4A-3B59-84F28F0FE97D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59D9EC-67D5-F5BB-D8A0-182E9E2474E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1A735-F545-28A7-401D-8F3A1F2C432D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6AA54A-BD84-487E-F09F-C8C409CEC9C7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DE81F6-393C-9ACE-874B-7D08C3758D91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C022D0-CDD8-A0DE-EBFA-DBD25B9D9314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7CFBD69-CCCA-6B18-BAC6-CEA7FF2708D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89282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EB2B-27AC-64BB-962B-CCB782A25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8378-248B-45D9-194F-ADFC7E06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72671-296F-8A45-30F5-6DD9F4F5495E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8F478FA2-B715-31C4-897A-81483F9FD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957E9B-0A5B-4E17-B68A-626DCA8F347B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65800-FABD-74ED-75CD-5D997465D5B5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18703-22EB-06BB-EB3F-4EEE98DAD52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9191FB-1DA5-B364-4680-E106DFE48EB6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6EF7A-D3EC-E0FA-5977-FDDEA1AE8FBB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86496-C772-A227-9F2D-01D35B935BAF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93D0C-747D-38C8-9149-0241B25318FB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093D3-CC21-C7D9-E96B-707CCA56D7DF}"/>
              </a:ext>
            </a:extLst>
          </p:cNvPr>
          <p:cNvSpPr/>
          <p:nvPr/>
        </p:nvSpPr>
        <p:spPr>
          <a:xfrm>
            <a:off x="392338" y="2473185"/>
            <a:ext cx="4227786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A67EF-53B2-9405-7939-9CF3242077F1}"/>
              </a:ext>
            </a:extLst>
          </p:cNvPr>
          <p:cNvSpPr txBox="1"/>
          <p:nvPr/>
        </p:nvSpPr>
        <p:spPr>
          <a:xfrm>
            <a:off x="593833" y="1809172"/>
            <a:ext cx="393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Types of Tasks and 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B491DD-ACCC-0D44-2071-C3984DB91899}"/>
              </a:ext>
            </a:extLst>
          </p:cNvPr>
          <p:cNvSpPr/>
          <p:nvPr/>
        </p:nvSpPr>
        <p:spPr>
          <a:xfrm>
            <a:off x="818006" y="3147544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/ Probability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B2E956-B1ED-BABA-CE7C-C9CA1D33576F}"/>
              </a:ext>
            </a:extLst>
          </p:cNvPr>
          <p:cNvSpPr txBox="1"/>
          <p:nvPr/>
        </p:nvSpPr>
        <p:spPr>
          <a:xfrm>
            <a:off x="1419724" y="3789248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logistic regression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0B465-0C2D-3211-34BF-8F9E8375B2CC}"/>
              </a:ext>
            </a:extLst>
          </p:cNvPr>
          <p:cNvSpPr/>
          <p:nvPr/>
        </p:nvSpPr>
        <p:spPr>
          <a:xfrm>
            <a:off x="818005" y="4707541"/>
            <a:ext cx="3581399" cy="52322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0CB90-7D0F-126A-D054-0B6CD6A81E3E}"/>
              </a:ext>
            </a:extLst>
          </p:cNvPr>
          <p:cNvSpPr txBox="1"/>
          <p:nvPr/>
        </p:nvSpPr>
        <p:spPr>
          <a:xfrm>
            <a:off x="1315934" y="5287690"/>
            <a:ext cx="238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Linear/polynomial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Regression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14:cNvPr>
              <p14:cNvContentPartPr/>
              <p14:nvPr/>
            </p14:nvContentPartPr>
            <p14:xfrm>
              <a:off x="10129887" y="3785855"/>
              <a:ext cx="1411920" cy="1227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14143A-7A4B-6670-D4E5-EA00D52EF5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6247" y="3677855"/>
                <a:ext cx="1519560" cy="1443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47FD0D-AA47-B06C-7A6F-383F0ACA3E9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92274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AA664-EDA8-1D49-1361-4B7949AD4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7632-6766-6A61-58F3-3E481D4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3F2A22-5674-BBC0-4B6E-20B6F338886C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F1910-9837-A7C0-B7B2-CAE8CFB9C590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</p:spTree>
    <p:extLst>
      <p:ext uri="{BB962C8B-B14F-4D97-AF65-F5344CB8AC3E}">
        <p14:creationId xmlns:p14="http://schemas.microsoft.com/office/powerpoint/2010/main" val="77967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C131C-BB49-0F94-2DD7-9F3DB80C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D7F0-6987-A595-02F4-0D9CCAA3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BE9A20-5C29-3183-785A-55C87964DAA3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858CC-5236-B722-6F24-53126E9180B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2DD09-5832-0EA3-2939-D2CF1EBCF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02D5F7-D1AB-4F8A-F390-835C6A8A9EE0}"/>
              </a:ext>
            </a:extLst>
          </p:cNvPr>
          <p:cNvSpPr txBox="1"/>
          <p:nvPr/>
        </p:nvSpPr>
        <p:spPr>
          <a:xfrm>
            <a:off x="838200" y="2493031"/>
            <a:ext cx="499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talked briefly about how we use a </a:t>
            </a:r>
            <a:r>
              <a:rPr lang="en-US" sz="2400" b="1" dirty="0">
                <a:solidFill>
                  <a:schemeClr val="accent4"/>
                </a:solidFill>
              </a:rPr>
              <a:t>loss function </a:t>
            </a:r>
            <a:r>
              <a:rPr lang="en-US" sz="2400" dirty="0">
                <a:solidFill>
                  <a:schemeClr val="accent1"/>
                </a:solidFill>
              </a:rPr>
              <a:t>to pick the line of best fit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6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0802-5C71-F2F7-9834-F28B7412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550D-C7BC-6C21-AC94-9507D6C0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BE7125-C00E-F4A5-B47E-62697F087B2D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C587F-8131-DD94-301C-48F2AD6671E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9F3-1B5B-29FA-D83E-F2B3AF6C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53E98-96CD-6D0F-AB6D-9347C35BCD5B}"/>
              </a:ext>
            </a:extLst>
          </p:cNvPr>
          <p:cNvSpPr txBox="1"/>
          <p:nvPr/>
        </p:nvSpPr>
        <p:spPr>
          <a:xfrm>
            <a:off x="838200" y="2493031"/>
            <a:ext cx="4995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talked briefly about how we use a </a:t>
            </a:r>
            <a:r>
              <a:rPr lang="en-US" sz="2400" b="1" dirty="0">
                <a:solidFill>
                  <a:schemeClr val="accent4"/>
                </a:solidFill>
              </a:rPr>
              <a:t>loss function </a:t>
            </a:r>
            <a:r>
              <a:rPr lang="en-US" sz="2400" dirty="0">
                <a:solidFill>
                  <a:schemeClr val="accent1"/>
                </a:solidFill>
              </a:rPr>
              <a:t>to pick the line of best fit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This is very similar to the </a:t>
            </a:r>
            <a:r>
              <a:rPr lang="en-US" sz="2400" b="1" dirty="0">
                <a:solidFill>
                  <a:schemeClr val="accent4"/>
                </a:solidFill>
              </a:rPr>
              <a:t>objective function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(Often this is the case: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objective function = - loss function</a:t>
            </a:r>
            <a:r>
              <a:rPr lang="en-US" sz="2400" dirty="0">
                <a:solidFill>
                  <a:schemeClr val="accent1"/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71017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2AC-1E66-9623-602C-FC89B443F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220F-C63A-6DAF-95C7-C27FA172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06959-2FDA-29D0-24FD-697755F38A6F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7E424-2D8D-747B-7828-2416CA68E16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D29E9-C494-E58B-01DE-36A80977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D0FC1C-4BAB-D54D-8314-2FE67B231D82}"/>
              </a:ext>
            </a:extLst>
          </p:cNvPr>
          <p:cNvSpPr txBox="1"/>
          <p:nvPr/>
        </p:nvSpPr>
        <p:spPr>
          <a:xfrm>
            <a:off x="838200" y="2493031"/>
            <a:ext cx="4995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 </a:t>
            </a:r>
            <a:r>
              <a:rPr lang="en-US" sz="2400" b="1" dirty="0">
                <a:solidFill>
                  <a:schemeClr val="accent4"/>
                </a:solidFill>
              </a:rPr>
              <a:t>regression</a:t>
            </a:r>
            <a:r>
              <a:rPr lang="en-US" sz="2400" dirty="0">
                <a:solidFill>
                  <a:schemeClr val="accent1"/>
                </a:solidFill>
              </a:rPr>
              <a:t> the </a:t>
            </a:r>
            <a:r>
              <a:rPr lang="en-US" sz="2400" b="1" dirty="0">
                <a:solidFill>
                  <a:schemeClr val="accent4"/>
                </a:solidFill>
              </a:rPr>
              <a:t>loss function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is typically: </a:t>
            </a:r>
            <a:r>
              <a:rPr lang="en-US" sz="2400" b="1" dirty="0">
                <a:solidFill>
                  <a:schemeClr val="accent4"/>
                </a:solidFill>
              </a:rPr>
              <a:t>Mean Squared Error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7539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A170B-537B-1B92-4FEC-6551513D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AA7-DAE6-2048-F804-4366E9E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552" y="2766218"/>
            <a:ext cx="2626895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Quiz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5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A1170-7CFB-00FA-2BD4-F4A0C544E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516C-6C61-7507-EFFB-49B252E3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AFC2C-AC01-F187-A510-51208851C771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DFF-F9FB-AD7A-8F0F-5D92C0AD17E2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324C5-41DD-03CC-91F9-46B04D28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B6F98A-3DA6-BFCD-A970-D85A0CB30F94}"/>
              </a:ext>
            </a:extLst>
          </p:cNvPr>
          <p:cNvSpPr txBox="1"/>
          <p:nvPr/>
        </p:nvSpPr>
        <p:spPr>
          <a:xfrm>
            <a:off x="838200" y="2493031"/>
            <a:ext cx="51737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 </a:t>
            </a:r>
            <a:r>
              <a:rPr lang="en-US" sz="2400" b="1" dirty="0">
                <a:solidFill>
                  <a:schemeClr val="accent4"/>
                </a:solidFill>
              </a:rPr>
              <a:t>regression</a:t>
            </a:r>
            <a:r>
              <a:rPr lang="en-US" sz="2400" dirty="0">
                <a:solidFill>
                  <a:schemeClr val="accent1"/>
                </a:solidFill>
              </a:rPr>
              <a:t> the </a:t>
            </a:r>
            <a:r>
              <a:rPr lang="en-US" sz="2400" b="1" dirty="0">
                <a:solidFill>
                  <a:schemeClr val="accent4"/>
                </a:solidFill>
              </a:rPr>
              <a:t>loss function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is typically: </a:t>
            </a:r>
            <a:r>
              <a:rPr lang="en-US" sz="2400" b="1" dirty="0">
                <a:solidFill>
                  <a:schemeClr val="accent4"/>
                </a:solidFill>
              </a:rPr>
              <a:t>Mean Squared Error (MSE)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MSE = </a:t>
            </a:r>
            <a:r>
              <a:rPr lang="en-US" sz="2400" b="1" dirty="0">
                <a:solidFill>
                  <a:schemeClr val="accent4"/>
                </a:solidFill>
              </a:rPr>
              <a:t>average squared error </a:t>
            </a:r>
            <a:r>
              <a:rPr lang="en-US" sz="2400" dirty="0">
                <a:solidFill>
                  <a:schemeClr val="accent1"/>
                </a:solidFill>
              </a:rPr>
              <a:t>between our </a:t>
            </a:r>
            <a:r>
              <a:rPr lang="en-US" sz="2400" b="1" dirty="0">
                <a:solidFill>
                  <a:schemeClr val="accent4"/>
                </a:solidFill>
              </a:rPr>
              <a:t>model’s prediction </a:t>
            </a:r>
            <a:r>
              <a:rPr lang="en-US" sz="2400" dirty="0">
                <a:solidFill>
                  <a:schemeClr val="accent1"/>
                </a:solidFill>
              </a:rPr>
              <a:t>for the target</a:t>
            </a:r>
            <a:r>
              <a:rPr lang="en-US" sz="2400" b="1" dirty="0">
                <a:solidFill>
                  <a:schemeClr val="accent4"/>
                </a:solidFill>
              </a:rPr>
              <a:t> and the true target value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864A3-D128-E8B4-C80B-9E3583D78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2" y="4878359"/>
            <a:ext cx="357237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8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317E-3278-8CAA-F051-E5361C36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068A-F259-4E81-E6BE-19C4A473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F4F5C-3F2F-457C-B0B3-01871B53E424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3BD73-96D6-21EA-D684-62A62881BBE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B748D-9875-E17F-FE84-F419C8BD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900354"/>
            <a:ext cx="6220693" cy="4582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ADAABD-4E88-11C2-B665-F1A9F5A43185}"/>
              </a:ext>
            </a:extLst>
          </p:cNvPr>
          <p:cNvSpPr txBox="1"/>
          <p:nvPr/>
        </p:nvSpPr>
        <p:spPr>
          <a:xfrm>
            <a:off x="838200" y="2493031"/>
            <a:ext cx="5173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we find the line parameters that </a:t>
            </a:r>
            <a:r>
              <a:rPr lang="en-US" sz="2400" b="1" dirty="0">
                <a:solidFill>
                  <a:schemeClr val="accent4"/>
                </a:solidFill>
              </a:rPr>
              <a:t>minimize MSE</a:t>
            </a:r>
            <a:r>
              <a:rPr lang="en-US" sz="2400" dirty="0">
                <a:solidFill>
                  <a:schemeClr val="accent1"/>
                </a:solidFill>
              </a:rPr>
              <a:t>, we get a “good fitting” line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endParaRPr lang="en-US" sz="2400" b="1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10EA6-E1BA-F9FB-C282-52260601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68" y="3591277"/>
            <a:ext cx="357237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8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5EE0-162C-3DE0-01DA-02650C08C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F5F-9CDB-1FBB-9C56-1DE25D64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783B2-478C-99BC-C1FC-06FBCD5219C5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931F8-9B73-FD0A-EEA9-6EF80F57ED00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DB8EC-963E-462C-8D46-B6A9EF4D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9E382C-4FB9-6DA2-1343-DECE62363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22" y="1123261"/>
            <a:ext cx="6382641" cy="4610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E143BE-B74A-BBEB-F48E-CCB7B3E891E2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98E0-1798-7D66-6938-750445F4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887-55D5-DCA9-F422-B76A00B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B532A-72C9-D5C6-3360-D33FE6D14AEC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F728-9544-75E8-A8F2-29E812AE2300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AD650-79A8-E01E-9F35-2222BA1C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75613-AF0D-8D65-1FDA-F34E393B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22" y="1123261"/>
            <a:ext cx="6382641" cy="4610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C244BE-7F0C-BD36-8924-AEAEAE664925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=0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=3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3332F-6D69-9CD6-59D7-FEB0D6D5EA47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703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2DB45-1691-B276-C716-FEF4D512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ACE3-369E-FFA4-4530-1F38F6D0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A9657-C8BB-D249-8A53-BBE4EBFD79FA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5000-1183-624B-8AF7-C0F5A3CBDAB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33A3A-CB06-4618-2A20-F7924812A2F8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[3, 3, 3, 3]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2.5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07562-3834-C02C-1604-C292B994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DD305-F6DD-CE43-39D4-05E1BDAC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322" y="1123261"/>
            <a:ext cx="6382641" cy="4610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2284DA-B887-036E-5B26-6A65CB23EFC9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=0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=3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4E0027-746D-5932-4195-73E891E4B1B3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622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5DC7-9BCD-85D9-6E4C-B0741AE8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461C-6C4C-DAFB-FB2B-C7C25CDC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636FAB-592B-767D-4DFF-E27C39E64A76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4EEB-AA6A-EC21-B175-C21F46E1B8A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DFA-2C49-1ABA-DE99-BA70BECC744F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[2, 2.5, 3, 3.5] 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1.625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30151-5088-BAF3-2247-610D49EF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87830"/>
            <a:ext cx="3572374" cy="120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77826-02E0-FE60-6045-DE1F05FD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7" y="1293605"/>
            <a:ext cx="6163535" cy="4544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3CDA6-9D40-4DC5-28EC-3E98DF12B4D1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=.5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=1.5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2C2DA-4CF3-E7E6-EF55-AA99FD7AC43D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459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8B7D-57A6-24E4-BCEE-135F25C1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B181-BD29-E069-4476-22754A5C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A70D82-023F-47C8-2815-751286F09E58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16A88-4882-7296-EBD6-717FC19A0EB1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380A2-E363-038B-0E56-25D0809D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429078"/>
            <a:ext cx="6296904" cy="47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4FDE31-2DEA-749A-9373-66F0F9459B63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[1.5, 2.5, 3.5, 4.5]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1.25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4A1FC-6CB4-D4F4-C4C3-63633F55B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A7F156-7A22-8EE9-0BFB-F04AADF932B3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=1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=.5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9D4557-1F27-6004-EE76-ABDB42B79EFD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362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FF79-6FEC-AE95-3849-F14D4EF3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9FD-E2EE-87A1-077C-E061A693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3356A6-709F-8CD0-CAD7-27926D4C4729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D71B5-3F9B-3475-BC2C-79DB6DE0435F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5334D-C19E-BBB7-9E47-CAE0FED746AB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[0, 2, 4, 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6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2.5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B038B-5AC9-8E2F-9306-ACEC2E831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8C3EC-5971-0433-8849-F039275F8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7" y="1426082"/>
            <a:ext cx="6039693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6FF87-6304-756D-049C-79CE90D4063A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=2</a:t>
            </a:r>
          </a:p>
          <a:p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w</a:t>
            </a:r>
            <a:r>
              <a:rPr lang="en-US" baseline="-25000" dirty="0">
                <a:solidFill>
                  <a:srgbClr val="1F1F1F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1F1F1F"/>
                </a:solidFill>
                <a:latin typeface="Courier New" panose="02070309020205020404" pitchFamily="49" charset="0"/>
              </a:rPr>
              <a:t>= -2</a:t>
            </a:r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FE83-2953-FC6A-E4FD-1C06109F72A4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952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183A-1ABC-89B4-52C7-86F91EDC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7C80-54FE-0308-3C96-06691C15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4E35EE-D35E-2F3B-8C5E-6B59E066A246}"/>
              </a:ext>
            </a:extLst>
          </p:cNvPr>
          <p:cNvSpPr txBox="1"/>
          <p:nvPr/>
        </p:nvSpPr>
        <p:spPr>
          <a:xfrm>
            <a:off x="838200" y="1900354"/>
            <a:ext cx="455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8E420-6F9B-91AF-3430-E22EB2073EF5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6821C-95DE-D6FC-1042-B757EE98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7" y="1690688"/>
            <a:ext cx="6296904" cy="4715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2B2F5-E566-24D9-E14B-846CAB613201}"/>
              </a:ext>
            </a:extLst>
          </p:cNvPr>
          <p:cNvSpPr txBox="1"/>
          <p:nvPr/>
        </p:nvSpPr>
        <p:spPr>
          <a:xfrm>
            <a:off x="714704" y="4810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1F1F1F"/>
                </a:solidFill>
                <a:latin typeface="Courier New" panose="02070309020205020404" pitchFamily="49" charset="0"/>
              </a:rPr>
              <a:t>y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_hat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= [1.5, 2.5, 3.5, 4.5]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1F1F1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MSE = 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1.25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15189-9354-82B0-9B24-1DE7AE2B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8" y="2493031"/>
            <a:ext cx="3572374" cy="1200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87B631-A59B-4D33-28EF-34DF310BB190}"/>
              </a:ext>
            </a:extLst>
          </p:cNvPr>
          <p:cNvSpPr txBox="1"/>
          <p:nvPr/>
        </p:nvSpPr>
        <p:spPr>
          <a:xfrm>
            <a:off x="2581712" y="4272790"/>
            <a:ext cx="257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one’s the best!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C8ED7-2C3F-E90D-7F8F-3DD66A82EBAC}"/>
              </a:ext>
            </a:extLst>
          </p:cNvPr>
          <p:cNvSpPr txBox="1"/>
          <p:nvPr/>
        </p:nvSpPr>
        <p:spPr>
          <a:xfrm>
            <a:off x="924910" y="3770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mx + b = 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2663B-3396-A170-B58A-3F809BD6DB14}"/>
              </a:ext>
            </a:extLst>
          </p:cNvPr>
          <p:cNvSpPr txBox="1"/>
          <p:nvPr/>
        </p:nvSpPr>
        <p:spPr>
          <a:xfrm>
            <a:off x="924910" y="4139343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=.5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=1.5</a:t>
            </a:r>
            <a:endParaRPr lang="en-US" b="1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1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FD26-3126-0352-A933-C684E92B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8F14-3CD0-4912-208C-806AF103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Recap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245005-F41C-0E6C-CE66-B83754CAFC57}"/>
              </a:ext>
            </a:extLst>
          </p:cNvPr>
          <p:cNvSpPr txBox="1"/>
          <p:nvPr/>
        </p:nvSpPr>
        <p:spPr>
          <a:xfrm>
            <a:off x="838199" y="1900354"/>
            <a:ext cx="8456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Linear/polynomial regression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If we have more than 1 feature (x), our line equation looks like: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F9E52-FB83-911E-3641-FED626BFE359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0E2C8-D244-D60C-3DA3-FF8E8C16B0AC}"/>
              </a:ext>
            </a:extLst>
          </p:cNvPr>
          <p:cNvSpPr txBox="1"/>
          <p:nvPr/>
        </p:nvSpPr>
        <p:spPr>
          <a:xfrm>
            <a:off x="838199" y="33879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10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10 </a:t>
            </a:r>
            <a:r>
              <a:rPr lang="en-US" b="1" dirty="0">
                <a:solidFill>
                  <a:schemeClr val="accent4"/>
                </a:solidFill>
              </a:rPr>
              <a:t>+ … 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 +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  <a:endParaRPr lang="en-US" b="1" i="0" dirty="0"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090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58BE-E7FB-D52D-7776-E9CDC622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EF1C-012B-C347-B2F4-3008B39C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Quiz discussion!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A71F-CD38-1978-FA9E-862F4010F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0784-81C2-2B4F-260A-A8B0ED9F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B439A-40BD-26E7-28F7-9E3F1C75F9E6}"/>
              </a:ext>
            </a:extLst>
          </p:cNvPr>
          <p:cNvSpPr txBox="1"/>
          <p:nvPr/>
        </p:nvSpPr>
        <p:spPr>
          <a:xfrm>
            <a:off x="593833" y="1809172"/>
            <a:ext cx="415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Question!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540CE-2625-C3D6-79AA-5B2A2162DDB4}"/>
              </a:ext>
            </a:extLst>
          </p:cNvPr>
          <p:cNvSpPr txBox="1"/>
          <p:nvPr/>
        </p:nvSpPr>
        <p:spPr>
          <a:xfrm>
            <a:off x="1006778" y="2758653"/>
            <a:ext cx="3593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We actually do polynomial regression with a linear regression. </a:t>
            </a:r>
            <a:r>
              <a:rPr lang="en-US" b="1" dirty="0">
                <a:solidFill>
                  <a:schemeClr val="accent1"/>
                </a:solidFill>
              </a:rPr>
              <a:t>How do we do this? (Hint: it involves manipulating the features themselves)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2E3EB-B627-37AD-6B42-541581304E3F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1059547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9A64-087C-F83B-45DE-88F14FCB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E549-86B0-2530-DE8A-E817022E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FA5A3-F8BD-80AC-9A95-9272498514B7}"/>
              </a:ext>
            </a:extLst>
          </p:cNvPr>
          <p:cNvSpPr txBox="1"/>
          <p:nvPr/>
        </p:nvSpPr>
        <p:spPr>
          <a:xfrm>
            <a:off x="593833" y="1809172"/>
            <a:ext cx="415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Question!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001C6-0A78-B69A-50B6-4F5DA8D97AD4}"/>
              </a:ext>
            </a:extLst>
          </p:cNvPr>
          <p:cNvSpPr txBox="1"/>
          <p:nvPr/>
        </p:nvSpPr>
        <p:spPr>
          <a:xfrm>
            <a:off x="1006778" y="2758653"/>
            <a:ext cx="35937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We actually do polynomial regression with a linear regression. </a:t>
            </a:r>
            <a:r>
              <a:rPr lang="en-US" b="1" dirty="0">
                <a:solidFill>
                  <a:schemeClr val="accent1"/>
                </a:solidFill>
              </a:rPr>
              <a:t>How do we do this? (Hint: it involves manipulating the features themselves)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B445A-9F0C-BCB3-411D-8E7E61050206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EF1E8-6FAE-B016-7755-8C7794F69AB7}"/>
              </a:ext>
            </a:extLst>
          </p:cNvPr>
          <p:cNvSpPr txBox="1"/>
          <p:nvPr/>
        </p:nvSpPr>
        <p:spPr>
          <a:xfrm>
            <a:off x="6096000" y="2758653"/>
            <a:ext cx="3593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construct </a:t>
            </a:r>
            <a:r>
              <a:rPr lang="en-US" b="1" dirty="0">
                <a:solidFill>
                  <a:schemeClr val="accent4"/>
                </a:solidFill>
              </a:rPr>
              <a:t>polynomial/non-linear features!</a:t>
            </a:r>
          </a:p>
        </p:txBody>
      </p:sp>
      <p:pic>
        <p:nvPicPr>
          <p:cNvPr id="1026" name="Picture 2" descr="Introduction to Polynomial Regression Analysis">
            <a:extLst>
              <a:ext uri="{FF2B5EF4-FFF2-40B4-BE49-F238E27FC236}">
                <a16:creationId xmlns:a16="http://schemas.microsoft.com/office/drawing/2014/main" id="{FC2FF395-C839-F189-433C-23094D6D1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5286" r="2695" b="5362"/>
          <a:stretch/>
        </p:blipFill>
        <p:spPr bwMode="auto">
          <a:xfrm>
            <a:off x="6070509" y="3429000"/>
            <a:ext cx="5302907" cy="305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2C514-78D7-4409-BC90-1AF691948AC5}"/>
              </a:ext>
            </a:extLst>
          </p:cNvPr>
          <p:cNvSpPr txBox="1"/>
          <p:nvPr/>
        </p:nvSpPr>
        <p:spPr>
          <a:xfrm>
            <a:off x="1006778" y="484964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</a:p>
          <a:p>
            <a:r>
              <a:rPr lang="en-US" baseline="-25000" dirty="0">
                <a:solidFill>
                  <a:schemeClr val="accent1"/>
                </a:solidFill>
              </a:rPr>
              <a:t>or  </a:t>
            </a:r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3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30000" dirty="0">
                <a:solidFill>
                  <a:schemeClr val="accent4"/>
                </a:solidFill>
              </a:rPr>
              <a:t>3</a:t>
            </a:r>
            <a:r>
              <a:rPr lang="en-US" b="1" baseline="-25000" dirty="0">
                <a:solidFill>
                  <a:schemeClr val="accent4"/>
                </a:solidFill>
              </a:rPr>
              <a:t> 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 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</a:p>
          <a:p>
            <a:r>
              <a:rPr lang="en-US" baseline="-25000" dirty="0">
                <a:solidFill>
                  <a:schemeClr val="accent1"/>
                </a:solidFill>
              </a:rPr>
              <a:t>or  </a:t>
            </a:r>
            <a:r>
              <a:rPr lang="en-US" b="1" dirty="0" err="1">
                <a:solidFill>
                  <a:schemeClr val="accent4"/>
                </a:solidFill>
              </a:rPr>
              <a:t>y</a:t>
            </a:r>
            <a:r>
              <a:rPr lang="en-US" b="1" i="0" dirty="0" err="1">
                <a:solidFill>
                  <a:schemeClr val="accent4"/>
                </a:solidFill>
                <a:effectLst/>
              </a:rPr>
              <a:t>_hat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 = w</a:t>
            </a:r>
            <a:r>
              <a:rPr lang="en-US" b="1" baseline="-25000" dirty="0">
                <a:solidFill>
                  <a:schemeClr val="accent4"/>
                </a:solidFill>
              </a:rPr>
              <a:t>4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3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2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2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baseline="30000" dirty="0">
                <a:solidFill>
                  <a:schemeClr val="accent4"/>
                </a:solidFill>
              </a:rPr>
              <a:t>2</a:t>
            </a:r>
            <a:r>
              <a:rPr lang="en-US" b="1" baseline="-25000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+ </a:t>
            </a:r>
            <a:r>
              <a:rPr lang="en-US" b="1" i="0" dirty="0">
                <a:solidFill>
                  <a:schemeClr val="accent4"/>
                </a:solidFill>
                <a:effectLst/>
              </a:rPr>
              <a:t>w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x</a:t>
            </a:r>
            <a:r>
              <a:rPr lang="en-US" b="1" baseline="-25000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  + w</a:t>
            </a:r>
            <a:r>
              <a:rPr lang="en-US" b="1" baseline="-25000" dirty="0">
                <a:solidFill>
                  <a:schemeClr val="accent4"/>
                </a:solidFill>
              </a:rPr>
              <a:t>0</a:t>
            </a:r>
          </a:p>
          <a:p>
            <a:endParaRPr lang="en-US" b="1" baseline="-25000" dirty="0">
              <a:solidFill>
                <a:schemeClr val="accent4"/>
              </a:solidFill>
            </a:endParaRPr>
          </a:p>
          <a:p>
            <a:endParaRPr lang="en-US" i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579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ED60-075F-3EA4-FB8F-507B58F2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C590-8CA4-C81A-5ECF-C1D93AD7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F503F1-24BB-2D01-6913-3A80D49F5F6B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7B1470F0-75F5-7CB3-2F2D-9E23C6862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34D0B7-5624-7282-768C-A7BAEA7017CD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F8E17-E396-6864-D5AE-8EEE4BF133CA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B4A87E-6A99-A5B5-0184-7B1AB147291F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D77A79-B41F-CC89-D566-9B84AB5F99B0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65F398-4C54-16B6-C119-1A3CDD8D3DBF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5BBDCA-03A9-47E1-0AF1-AD0D2FE7068D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7B380E-E15F-1A61-5311-F3D7FAE67945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14:cNvPr>
              <p14:cNvContentPartPr/>
              <p14:nvPr/>
            </p14:nvContentPartPr>
            <p14:xfrm>
              <a:off x="8133687" y="5064575"/>
              <a:ext cx="1222560" cy="118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467E20-7E0F-CC85-93D4-4B2B03C22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0047" y="4956935"/>
                <a:ext cx="1330200" cy="1405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7043B67-14E0-59E5-E6EE-209BD16D808E}"/>
              </a:ext>
            </a:extLst>
          </p:cNvPr>
          <p:cNvSpPr txBox="1"/>
          <p:nvPr/>
        </p:nvSpPr>
        <p:spPr>
          <a:xfrm>
            <a:off x="593833" y="1809172"/>
            <a:ext cx="41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Evaluation Techniques/Considerations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0568-E256-643B-B788-DEF4DDE72653}"/>
              </a:ext>
            </a:extLst>
          </p:cNvPr>
          <p:cNvSpPr txBox="1"/>
          <p:nvPr/>
        </p:nvSpPr>
        <p:spPr>
          <a:xfrm>
            <a:off x="1006778" y="2758653"/>
            <a:ext cx="3593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(the training data)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worse generalization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(on unseen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K-fold cross-validation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is a way to evaluate generalization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F4072-2A3F-0AA7-D4E9-D232E199439D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Last class</a:t>
            </a:r>
          </a:p>
        </p:txBody>
      </p:sp>
    </p:spTree>
    <p:extLst>
      <p:ext uri="{BB962C8B-B14F-4D97-AF65-F5344CB8AC3E}">
        <p14:creationId xmlns:p14="http://schemas.microsoft.com/office/powerpoint/2010/main" val="394391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104F5-7D0F-463A-B832-6CB0ACD3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3AE-88FE-348E-0A84-795E5742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728101-82BB-E48B-77E2-7C276C1D243C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1B166B8C-D74D-BB6F-00D8-65CF62663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018D99-85BE-BBB9-E4D3-01C9FEA079EE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3C57B9-1E27-E70C-6236-83249A18C243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B35575-1263-F8A4-3305-EC4BF20F0606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4C0E31-1378-2F9C-E24E-7885BD801C4E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B3A31C-B4EE-5B94-6886-20D60B41E849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F1009E-DECD-5D28-A8C5-DCF22C9A42D1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93097F-3E8F-18DD-B062-6A1E61BF5CA6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C7EE8E9-60D9-F057-B8F6-9427A4F9B705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3BF099-4C99-B21F-294E-2B31DDC6E61D}"/>
                  </a:ext>
                </a:extLst>
              </p14:cNvPr>
              <p14:cNvContentPartPr/>
              <p14:nvPr/>
            </p14:nvContentPartPr>
            <p14:xfrm>
              <a:off x="10407796" y="1602297"/>
              <a:ext cx="1337760" cy="147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3BF099-4C99-B21F-294E-2B31DDC6E6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96" y="1494297"/>
                <a:ext cx="144540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744813-CC01-54AE-2621-0DE3BEF098E1}"/>
                  </a:ext>
                </a:extLst>
              </p14:cNvPr>
              <p14:cNvContentPartPr/>
              <p14:nvPr/>
            </p14:nvContentPartPr>
            <p14:xfrm>
              <a:off x="10136716" y="3799737"/>
              <a:ext cx="1303560" cy="120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744813-CC01-54AE-2621-0DE3BEF098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2716" y="3691769"/>
                <a:ext cx="1411200" cy="142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F407C9-402B-C139-11AF-978CDA5358F6}"/>
                  </a:ext>
                </a:extLst>
              </p14:cNvPr>
              <p14:cNvContentPartPr/>
              <p14:nvPr/>
            </p14:nvContentPartPr>
            <p14:xfrm>
              <a:off x="8131516" y="5003577"/>
              <a:ext cx="1222920" cy="127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F407C9-402B-C139-11AF-978CDA535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7516" y="4895577"/>
                <a:ext cx="1330560" cy="14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851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6B2-9B09-2273-F3E5-5D66130B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AD79-35AF-08BF-3B02-5C041503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2DEE5-0272-3E6C-885C-A9DD6FFE3D96}"/>
              </a:ext>
            </a:extLst>
          </p:cNvPr>
          <p:cNvGrpSpPr/>
          <p:nvPr/>
        </p:nvGrpSpPr>
        <p:grpSpPr>
          <a:xfrm>
            <a:off x="4600576" y="163931"/>
            <a:ext cx="7288527" cy="6260364"/>
            <a:chOff x="4601939" y="122975"/>
            <a:chExt cx="7288527" cy="62603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4FC56BD6-069B-BC7D-0F6F-D3649C26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939" y="122975"/>
              <a:ext cx="7288527" cy="62603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CA6B99-EC02-EFF8-775B-344A3DF34F6A}"/>
                </a:ext>
              </a:extLst>
            </p:cNvPr>
            <p:cNvSpPr txBox="1"/>
            <p:nvPr/>
          </p:nvSpPr>
          <p:spPr>
            <a:xfrm>
              <a:off x="6945631" y="66058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Business Understanding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A423F8-0D4B-AD38-E126-0DE7224CC203}"/>
                </a:ext>
              </a:extLst>
            </p:cNvPr>
            <p:cNvSpPr txBox="1"/>
            <p:nvPr/>
          </p:nvSpPr>
          <p:spPr>
            <a:xfrm>
              <a:off x="9041131" y="63010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-150">
                  <a:solidFill>
                    <a:schemeClr val="tx2"/>
                  </a:solidFill>
                  <a:latin typeface="Segoe Print" panose="02000800000000000000" pitchFamily="2" charset="0"/>
                </a:rPr>
                <a:t>Data Understanding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F2BD6-BCD6-770D-8C3A-3E91D5904C34}"/>
                </a:ext>
              </a:extLst>
            </p:cNvPr>
            <p:cNvSpPr txBox="1"/>
            <p:nvPr/>
          </p:nvSpPr>
          <p:spPr>
            <a:xfrm>
              <a:off x="10325101" y="2016946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Data Preparation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E753F-DE89-0459-AE24-A1F7132FE018}"/>
                </a:ext>
              </a:extLst>
            </p:cNvPr>
            <p:cNvSpPr txBox="1"/>
            <p:nvPr/>
          </p:nvSpPr>
          <p:spPr>
            <a:xfrm>
              <a:off x="10176511" y="420007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Modeling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55529A-428A-3D12-38AB-930D5ECD8B46}"/>
                </a:ext>
              </a:extLst>
            </p:cNvPr>
            <p:cNvSpPr txBox="1"/>
            <p:nvPr/>
          </p:nvSpPr>
          <p:spPr>
            <a:xfrm>
              <a:off x="8031481" y="551833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Evaluation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169283-7053-BA87-C5C6-763B432FDB96}"/>
                </a:ext>
              </a:extLst>
            </p:cNvPr>
            <p:cNvSpPr txBox="1"/>
            <p:nvPr/>
          </p:nvSpPr>
          <p:spPr>
            <a:xfrm>
              <a:off x="4751071" y="311155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Print" panose="02000800000000000000" pitchFamily="2" charset="0"/>
                </a:rPr>
                <a:t>Deployment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A9B931-5134-4B51-3940-BD8ADA57A36F}"/>
                </a:ext>
              </a:extLst>
            </p:cNvPr>
            <p:cNvSpPr txBox="1"/>
            <p:nvPr/>
          </p:nvSpPr>
          <p:spPr>
            <a:xfrm>
              <a:off x="7115595" y="2393455"/>
              <a:ext cx="29770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Data Science </a:t>
              </a:r>
            </a:p>
            <a:p>
              <a:pPr algn="ctr"/>
              <a:r>
                <a:rPr lang="en-US" sz="3200" b="1" dirty="0"/>
                <a:t>Process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8D49319-E3E3-70F2-91B3-43939347769A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9FE981-81A2-F4AD-523F-BE56C458BCFF}"/>
                  </a:ext>
                </a:extLst>
              </p14:cNvPr>
              <p14:cNvContentPartPr/>
              <p14:nvPr/>
            </p14:nvContentPartPr>
            <p14:xfrm>
              <a:off x="10407796" y="1602297"/>
              <a:ext cx="1337760" cy="1477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9FE981-81A2-F4AD-523F-BE56C458BC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96" y="1494657"/>
                <a:ext cx="1445400" cy="16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1ABF189-D980-9162-2D11-F6654EB7062C}"/>
                  </a:ext>
                </a:extLst>
              </p14:cNvPr>
              <p14:cNvContentPartPr/>
              <p14:nvPr/>
            </p14:nvContentPartPr>
            <p14:xfrm>
              <a:off x="10136716" y="3799737"/>
              <a:ext cx="1303560" cy="120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1ABF189-D980-9162-2D11-F6654EB706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2716" y="3691737"/>
                <a:ext cx="141120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9E5E8D-50D2-03DA-096B-9BDE486B88A6}"/>
                  </a:ext>
                </a:extLst>
              </p14:cNvPr>
              <p14:cNvContentPartPr/>
              <p14:nvPr/>
            </p14:nvContentPartPr>
            <p14:xfrm>
              <a:off x="8131516" y="5003577"/>
              <a:ext cx="1222920" cy="127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9E5E8D-50D2-03DA-096B-9BDE486B88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7876" y="4895577"/>
                <a:ext cx="1330560" cy="14871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A4DB99B-A373-9DA5-AA72-0F0256F31995}"/>
              </a:ext>
            </a:extLst>
          </p:cNvPr>
          <p:cNvSpPr txBox="1"/>
          <p:nvPr/>
        </p:nvSpPr>
        <p:spPr>
          <a:xfrm>
            <a:off x="593833" y="1809172"/>
            <a:ext cx="415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Show more ways to prevent </a:t>
            </a:r>
            <a:r>
              <a:rPr lang="en-US" sz="2400" b="1" dirty="0">
                <a:solidFill>
                  <a:schemeClr val="accent1"/>
                </a:solidFill>
              </a:rPr>
              <a:t>overfitting </a:t>
            </a:r>
            <a:r>
              <a:rPr lang="en-US" sz="2400" dirty="0">
                <a:solidFill>
                  <a:schemeClr val="accent1"/>
                </a:solidFill>
              </a:rPr>
              <a:t>= </a:t>
            </a:r>
            <a:r>
              <a:rPr lang="en-US" sz="2400" b="1" dirty="0">
                <a:solidFill>
                  <a:schemeClr val="accent1"/>
                </a:solidFill>
              </a:rPr>
              <a:t>ensure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266538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B43B0-F64E-38C3-EE81-EBC4B9CAE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BC5F-9FC0-9933-5AB9-7A14CBC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chemeClr val="tx2"/>
                </a:solidFill>
              </a:rPr>
              <a:t>Building Your Toolbox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304C239-F9ED-C4F9-7973-B9F115F3714C}"/>
              </a:ext>
            </a:extLst>
          </p:cNvPr>
          <p:cNvSpPr txBox="1">
            <a:spLocks/>
          </p:cNvSpPr>
          <p:nvPr/>
        </p:nvSpPr>
        <p:spPr>
          <a:xfrm>
            <a:off x="1038727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13743-E7FE-9B7A-99DF-14BC1402D37E}"/>
              </a:ext>
            </a:extLst>
          </p:cNvPr>
          <p:cNvSpPr txBox="1"/>
          <p:nvPr/>
        </p:nvSpPr>
        <p:spPr>
          <a:xfrm>
            <a:off x="838200" y="1167468"/>
            <a:ext cx="19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Today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B84EE84-C1AE-DDE3-CED3-06AF661434B8}"/>
              </a:ext>
            </a:extLst>
          </p:cNvPr>
          <p:cNvSpPr txBox="1">
            <a:spLocks/>
          </p:cNvSpPr>
          <p:nvPr/>
        </p:nvSpPr>
        <p:spPr>
          <a:xfrm>
            <a:off x="103872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How to avoid overfitting?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Regularization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L1, L2</a:t>
            </a:r>
          </a:p>
          <a:p>
            <a:r>
              <a:rPr lang="en-US" dirty="0">
                <a:solidFill>
                  <a:schemeClr val="tx2"/>
                </a:solidFill>
              </a:rPr>
              <a:t>Data preparation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to perform regularization well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Normalization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  <a:sym typeface="Wingdings" panose="05000000000000000000" pitchFamily="2" charset="2"/>
              </a:rPr>
              <a:t>Standardization</a:t>
            </a:r>
          </a:p>
          <a:p>
            <a:r>
              <a:rPr lang="en-US" dirty="0">
                <a:solidFill>
                  <a:schemeClr val="tx2"/>
                </a:solidFill>
              </a:rPr>
              <a:t>How to avoid overfitting?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Hyper-parameter tuning</a:t>
            </a:r>
          </a:p>
          <a:p>
            <a:r>
              <a:rPr lang="en-US" dirty="0">
                <a:solidFill>
                  <a:schemeClr val="tx2"/>
                </a:solidFill>
              </a:rPr>
              <a:t>How to assess degree of hyper-parameter tuning?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4"/>
                </a:solidFill>
              </a:rPr>
              <a:t> Cross validation on training set</a:t>
            </a:r>
          </a:p>
          <a:p>
            <a:r>
              <a:rPr lang="en-US" dirty="0">
                <a:solidFill>
                  <a:schemeClr val="tx2"/>
                </a:solidFill>
              </a:rPr>
              <a:t>How to assess amount of data on generalization performance?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4"/>
                </a:solidFill>
              </a:rPr>
              <a:t>Learning curves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2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AE3D-D220-95A3-BBAC-35090B09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7E80-E915-F9AD-1F4E-4CCC528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13" y="2766218"/>
            <a:ext cx="440957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Notebook time!</a:t>
            </a:r>
            <a:endParaRPr lang="en-US" sz="3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0F8-7148-7543-7474-84183B20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5F9FB0-F6C0-B274-D12B-6FDA485A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76CC19-085F-B432-43CF-018957705110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B6481A-BE93-FA48-A7B8-CC729CB61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37238"/>
              </p:ext>
            </p:extLst>
          </p:nvPr>
        </p:nvGraphicFramePr>
        <p:xfrm>
          <a:off x="2600441" y="2592766"/>
          <a:ext cx="6902053" cy="132588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Improves the fit on both training and test data indefinitely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Reduces complexity and risk of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Increases complexity, potentially leading to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Has no significant impact on the fit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CE7B56-E78A-4A73-EB1B-30D82DF242FA}"/>
              </a:ext>
            </a:extLst>
          </p:cNvPr>
          <p:cNvSpPr txBox="1"/>
          <p:nvPr/>
        </p:nvSpPr>
        <p:spPr>
          <a:xfrm>
            <a:off x="2860431" y="1946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does increasing the degree of a polynomial model typically do to the model’s 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44CE-C022-093E-0817-8B5AF005A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782C7E-53CF-7D3A-90C4-3E4B5939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Q1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E63CCE8-FD02-DE41-59B9-828A943D21DB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777B1-C605-6176-6694-11AED3B5F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38731"/>
              </p:ext>
            </p:extLst>
          </p:nvPr>
        </p:nvGraphicFramePr>
        <p:xfrm>
          <a:off x="2600441" y="2592766"/>
          <a:ext cx="6902053" cy="132588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Improves the fit on both training and test data indefinitely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Reduces complexity and risk of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Increases complexity, potentially leading to overfitting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Has no significant impact on the fit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78BD50-E856-677A-95F5-B1C56A604042}"/>
              </a:ext>
            </a:extLst>
          </p:cNvPr>
          <p:cNvSpPr txBox="1"/>
          <p:nvPr/>
        </p:nvSpPr>
        <p:spPr>
          <a:xfrm>
            <a:off x="2860431" y="1946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What does increasing the degree of a polynomial model typically do to the model’s 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10B7-CE03-7F08-5AA1-DF37246E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84AADA-A8B6-C209-B1FC-47F967E5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B9D811C-258D-1F7F-6D91-E7337BF2D9CF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FEE0D-00BA-66C8-DB38-A56D1B8CF866}"/>
              </a:ext>
            </a:extLst>
          </p:cNvPr>
          <p:cNvGraphicFramePr>
            <a:graphicFrameLocks noGrp="1"/>
          </p:cNvGraphicFramePr>
          <p:nvPr/>
        </p:nvGraphicFramePr>
        <p:xfrm>
          <a:off x="2600441" y="2592766"/>
          <a:ext cx="6902053" cy="160020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uses more training data for model 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reduces the variance in evaluation metrics for test sets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tests every instance at least once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accent1"/>
                          </a:solidFill>
                          <a:effectLst/>
                        </a:rPr>
                        <a:t>All of the above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EAA0D0-7B0A-85C7-40AC-13DC83E8AABC}"/>
              </a:ext>
            </a:extLst>
          </p:cNvPr>
          <p:cNvSpPr txBox="1"/>
          <p:nvPr/>
        </p:nvSpPr>
        <p:spPr>
          <a:xfrm>
            <a:off x="2790092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Why is cross-validation a better approach than a simple train-test split?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5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4B379-C0CE-B307-4860-253A7004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9D63CE-DD9C-A8B8-9657-42412C12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Q2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DCCDB1B-D136-A7D2-DEBF-B3367E21B6BF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06FF3D-C9FE-1953-2BF6-04BA8D32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96539"/>
              </p:ext>
            </p:extLst>
          </p:nvPr>
        </p:nvGraphicFramePr>
        <p:xfrm>
          <a:off x="2600441" y="2592766"/>
          <a:ext cx="6902053" cy="1600200"/>
        </p:xfrm>
        <a:graphic>
          <a:graphicData uri="http://schemas.openxmlformats.org/drawingml/2006/table">
            <a:tbl>
              <a:tblPr/>
              <a:tblGrid>
                <a:gridCol w="319983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6582070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uses more training data for model fitting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reduces the variance in evaluation metrics for test sets</a:t>
                      </a:r>
                    </a:p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It tests every instance at least once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All of the above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C0E9A4-7D44-11DD-C6E1-429353ED6B24}"/>
              </a:ext>
            </a:extLst>
          </p:cNvPr>
          <p:cNvSpPr txBox="1"/>
          <p:nvPr/>
        </p:nvSpPr>
        <p:spPr>
          <a:xfrm>
            <a:off x="2790092" y="1690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Why is cross-validation a better approach than a simple train-test split?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7AE2-3012-FE23-DAA2-D55DB4810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C7F2C9-33A4-B3ED-1072-DFEC0754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06D9481-B969-551D-8535-4D3CF6551554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86C61C-C3C5-9FBE-55D1-6136B9976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33784"/>
              </p:ext>
            </p:extLst>
          </p:nvPr>
        </p:nvGraphicFramePr>
        <p:xfrm>
          <a:off x="2600441" y="2592766"/>
          <a:ext cx="6902052" cy="1325880"/>
        </p:xfrm>
        <a:graphic>
          <a:graphicData uri="http://schemas.openxmlformats.org/drawingml/2006/table">
            <a:tbl>
              <a:tblPr/>
              <a:tblGrid>
                <a:gridCol w="163788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178263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  <a:gridCol w="6560001">
                  <a:extLst>
                    <a:ext uri="{9D8B030D-6E8A-4147-A177-3AD203B41FA5}">
                      <a16:colId xmlns:a16="http://schemas.microsoft.com/office/drawing/2014/main" val="364063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Low accuracy on training data but high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High accuracy on training data but low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High accuracy on both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Equal accuracy on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596254-E596-3BA2-8E08-B6EDE4AC3A0D}"/>
              </a:ext>
            </a:extLst>
          </p:cNvPr>
          <p:cNvSpPr txBox="1"/>
          <p:nvPr/>
        </p:nvSpPr>
        <p:spPr>
          <a:xfrm>
            <a:off x="2836985" y="1826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Which of the following indicates overfitting in 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BFDA5-09E5-29CE-DA01-72A6DDB1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78919B-498A-F856-F34E-99E227E4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Q3</a:t>
            </a:r>
            <a:endParaRPr lang="en-US" sz="3000" b="1" i="1" dirty="0">
              <a:solidFill>
                <a:schemeClr val="tx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C100630-8BAF-8411-144A-3C551A817D59}"/>
              </a:ext>
            </a:extLst>
          </p:cNvPr>
          <p:cNvSpPr txBox="1">
            <a:spLocks/>
          </p:cNvSpPr>
          <p:nvPr/>
        </p:nvSpPr>
        <p:spPr>
          <a:xfrm>
            <a:off x="3812413" y="2728613"/>
            <a:ext cx="456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BBAA9-82BF-824A-552F-DFAED9FBD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32570"/>
              </p:ext>
            </p:extLst>
          </p:nvPr>
        </p:nvGraphicFramePr>
        <p:xfrm>
          <a:off x="2600441" y="2592766"/>
          <a:ext cx="6902052" cy="1325880"/>
        </p:xfrm>
        <a:graphic>
          <a:graphicData uri="http://schemas.openxmlformats.org/drawingml/2006/table">
            <a:tbl>
              <a:tblPr/>
              <a:tblGrid>
                <a:gridCol w="163788">
                  <a:extLst>
                    <a:ext uri="{9D8B030D-6E8A-4147-A177-3AD203B41FA5}">
                      <a16:colId xmlns:a16="http://schemas.microsoft.com/office/drawing/2014/main" val="3975674529"/>
                    </a:ext>
                  </a:extLst>
                </a:gridCol>
                <a:gridCol w="178263">
                  <a:extLst>
                    <a:ext uri="{9D8B030D-6E8A-4147-A177-3AD203B41FA5}">
                      <a16:colId xmlns:a16="http://schemas.microsoft.com/office/drawing/2014/main" val="392434980"/>
                    </a:ext>
                  </a:extLst>
                </a:gridCol>
                <a:gridCol w="6560001">
                  <a:extLst>
                    <a:ext uri="{9D8B030D-6E8A-4147-A177-3AD203B41FA5}">
                      <a16:colId xmlns:a16="http://schemas.microsoft.com/office/drawing/2014/main" val="364063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Low accuracy on training data but high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5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High accuracy on training data but low on test data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95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High accuracy on both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4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Equal accuracy on training and test datasets</a:t>
                      </a:r>
                    </a:p>
                  </a:txBody>
                  <a:tcPr marL="28575" marR="28575" marT="28575" marB="285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5714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C251E3-B473-E807-9704-D54C010A8E26}"/>
              </a:ext>
            </a:extLst>
          </p:cNvPr>
          <p:cNvSpPr txBox="1"/>
          <p:nvPr/>
        </p:nvSpPr>
        <p:spPr>
          <a:xfrm>
            <a:off x="2836985" y="1826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Which of the following indicates overfitting in a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4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</TotalTime>
  <Words>1242</Words>
  <Application>Microsoft Office PowerPoint</Application>
  <PresentationFormat>Widescreen</PresentationFormat>
  <Paragraphs>292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Aptos Display</vt:lpstr>
      <vt:lpstr>Arial</vt:lpstr>
      <vt:lpstr>Courier New</vt:lpstr>
      <vt:lpstr>Lato</vt:lpstr>
      <vt:lpstr>Segoe Print</vt:lpstr>
      <vt:lpstr>Wingdings</vt:lpstr>
      <vt:lpstr>Office Theme</vt:lpstr>
      <vt:lpstr>Data Science For Business</vt:lpstr>
      <vt:lpstr>Quiz time!</vt:lpstr>
      <vt:lpstr>Quiz discussion!</vt:lpstr>
      <vt:lpstr>Q1</vt:lpstr>
      <vt:lpstr>Q1</vt:lpstr>
      <vt:lpstr>Q2</vt:lpstr>
      <vt:lpstr>Q2</vt:lpstr>
      <vt:lpstr>Q3</vt:lpstr>
      <vt:lpstr>Q3</vt:lpstr>
      <vt:lpstr>Q4</vt:lpstr>
      <vt:lpstr>Q4</vt:lpstr>
      <vt:lpstr>Agenda</vt:lpstr>
      <vt:lpstr>Where we are</vt:lpstr>
      <vt:lpstr>Where we are</vt:lpstr>
      <vt:lpstr>Building Your Toolbox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Recap</vt:lpstr>
      <vt:lpstr>Building Your Toolbox</vt:lpstr>
      <vt:lpstr>Building Your Toolbox</vt:lpstr>
      <vt:lpstr>Building Your Toolbox</vt:lpstr>
      <vt:lpstr>Building Your Toolbox</vt:lpstr>
      <vt:lpstr>Building Your Toolbox</vt:lpstr>
      <vt:lpstr>Building Your Toolbox</vt:lpstr>
      <vt:lpstr>Notebook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Douglas</dc:creator>
  <cp:lastModifiedBy>Connor Douglas</cp:lastModifiedBy>
  <cp:revision>15</cp:revision>
  <dcterms:created xsi:type="dcterms:W3CDTF">2024-12-31T20:48:16Z</dcterms:created>
  <dcterms:modified xsi:type="dcterms:W3CDTF">2025-01-07T23:42:15Z</dcterms:modified>
</cp:coreProperties>
</file>