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802" r:id="rId3"/>
    <p:sldId id="278" r:id="rId4"/>
    <p:sldId id="544" r:id="rId5"/>
    <p:sldId id="803" r:id="rId6"/>
    <p:sldId id="804" r:id="rId7"/>
    <p:sldId id="805" r:id="rId8"/>
    <p:sldId id="806" r:id="rId9"/>
    <p:sldId id="808" r:id="rId10"/>
    <p:sldId id="807" r:id="rId11"/>
    <p:sldId id="809" r:id="rId12"/>
    <p:sldId id="810" r:id="rId13"/>
    <p:sldId id="811" r:id="rId14"/>
    <p:sldId id="274" r:id="rId15"/>
    <p:sldId id="813" r:id="rId16"/>
    <p:sldId id="788" r:id="rId17"/>
    <p:sldId id="815" r:id="rId18"/>
    <p:sldId id="814" r:id="rId19"/>
    <p:sldId id="812" r:id="rId20"/>
    <p:sldId id="7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1670" autoAdjust="0"/>
  </p:normalViewPr>
  <p:slideViewPr>
    <p:cSldViewPr snapToGrid="0">
      <p:cViewPr varScale="1">
        <p:scale>
          <a:sx n="83" d="100"/>
          <a:sy n="83" d="100"/>
        </p:scale>
        <p:origin x="12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3T15:46:51.0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2808 297,'-5'-1,"1"-1,0 0,0 0,0 0,0 0,0-1,0 1,0-1,1 0,-1 0,-3-5,-12-8,-8-3,0 0,-1 2,-1 2,0 0,-1 2,-58-17,73 26,1-1,0-1,0 0,-22-13,21 10,-1 1,0 1,-19-6,6 5,2-1,-1 2,1 1,-1 1,-40-2,-464 8,515 1,0 0,0 1,0 1,1 0,-1 1,1 1,-24 12,22-9,-1-1,1-1,-1-1,-1-1,-24 4,16-5,0 1,0 1,1 2,-1 0,2 2,-38 19,-55 27,-26 18,104-56,0 3,1 0,2 3,-70 55,99-69,0 0,1 1,0 1,1-1,-10 21,-22 33,12-33,19-23,0 0,0 1,1 0,0 0,1 0,-6 13,10-18,-1 0,0 0,0-1,0 0,-1 1,1-1,-1 0,0-1,0 1,-7 4,5-4,1 0,0 1,0-1,1 1,-1 0,-5 9,-6 17,2 0,1 1,-10 37,15-42,-1 0,-1-1,-1 0,-1-1,-22 34,27-48,2 0,0 0,0 0,1 1,0 0,1 0,0 0,1 0,1 0,0 0,0 0,2 15,-9 65,1-40,2 0,3 102,-1 31,-12-105,10-59,1 0,-2 34,5 313,3-174,0-166,1 0,1-1,2 0,1 0,20 52,-19-60,-2-5,0-1,-1 1,-1 0,0 1,-1-1,2 21,-2-8,1-1,2 1,1-1,1 0,1 0,22 43,-17-33,16 58,-21-62,1 0,1-1,17 30,45 103,-51-107,37 65,-43-93,-7-12,0 0,2-1,0 0,14 15,10 13,-29-35,0 0,1 0,0-1,1 0,0 0,11 8,4 0,1-1,0-1,1-1,1-1,31 10,-37-14,0 2,-1 0,0 0,-1 2,0 0,22 21,-13-11,39 22,1 0,-40-25,46 23,231 92,-297-132,17 9,1-2,28 7,-26-8,0 1,0 1,40 22,-42-19,0-1,1-1,45 12,-14-7,64 26,-65-21,-29-11,-11-4,0 0,0-1,0 0,1-2,25 3,56 8,-70-8,52 3,-10-9,-33-1,-1 2,0 1,63 13,-53-7,1-2,0-3,-1-1,61-6,2 1,15 5,135-5,-228-1,0-2,0-1,0-2,33-14,21-17,-59 27,-1 0,2 2,37-10,-37 13,0-2,-1 0,-1-2,0-1,44-30,-60 39,-1 0,1 0,0 0,0 1,11-2,-10 3,-1-1,1 0,-1 0,0-1,9-5,33-21,-26 16,-1-1,0-2,30-25,-38 26,-2-2,14-18,20-25,19-19,-50 59,-2-1,0 0,17-37,-10 18,-14 29,0 0,1 1,11-13,-14 19,0-1,-1 0,0-1,0 1,0-1,-1 0,0 0,-1 0,1-1,-1 1,-1-1,4-14,5-57,-2 18,2-94,-11 128,2-1,0 0,11-48,-9 52,-1 0,1-45,-4 47,1 0,1 0,8-37,-1 10,-2 0,-2 0,-2-1,-7-91,1 24,5 22,-4-105,-3 172,0-1,-14-41,11 46,1-1,1 0,-3-40,7 50,0-1,-1 1,-1 0,-1 0,0 1,-1 0,-12-23,-15-40,9-26,21 82,-1-1,-2 1,0 0,-1 0,-12-25,-71-100,55 88,-49-63,71 105,-1 1,-20-16,-23-24,9 10,37 37,1-1,0-1,-16-19,12 12,-1 1,0 0,-22-17,-2-1,-6-4,30 27,1-1,-23-25,23 23,1 0,-2 1,0 0,-22-14,-9-15,42 36,-1 1,0 0,0 0,0 0,0 1,-1-1,0 1,0 1,0-1,0 1,-1 0,1 0,-11-2,5 3,1-1,-1-1,1 0,-1 0,1-1,1 0,-1-1,1 0,0-1,0 0,-9-9,-4-2,-2 2,-43-24,1 2,50 30,1 1,-1 0,-1 1,1 1,-30-6,22 6,-183-23,184 24,-1 1,-43-1,45 4,0-1,0-1,-33-7,-18-5,51 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7T23:14:53.8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3320 242,'-4'-2,"0"1,0 0,0-1,0 0,1 0,-1 0,0 0,1-1,0 1,-6-7,-16-9,-41-13,-117-37,84 33,98 35,-29-13,0 2,0 2,-1 1,0 1,-1 1,-52-2,-874 10,936-1,0 2,-41 9,40-7,-1-1,-30 2,-36-5,51-2,0 1,-1 3,-63 11,-94 18,98-21,68-8,0 1,-33 8,53-9,1 0,0 1,0 0,0 1,0 0,1 0,-1 1,1 1,-14 13,-104 105,-60 66,125-115,7-5,44-58,1 1,0 1,2 0,-1 1,2-1,0 1,-9 32,8-23,-1-1,-18 33,16-31,1 0,1 0,1 1,1 1,2-1,-4 46,8-62,-7 86,8 142,3-96,-4-93,5 87,-2-119,0-1,2 0,0 0,1 0,13 30,-4-19,2 0,0 0,2-2,1 0,32 33,-38-43,0 0,-2 1,0 1,16 34,17 27,-19-42,-9-12,1 0,0-2,28 28,105 106,-110-101,-32-44,0 0,1-1,0 1,20 18,0-6,-1 1,-1 1,-1 2,39 53,-31-33,44 45,-40-48,-25-31,1-1,0-1,24 17,-24-20,-1 1,0 0,-1 1,0 0,15 21,-17-20,1 0,-1 0,2-2,0 1,0-1,0-1,20 11,-1 0,-3-1,1-2,1-1,43 17,1 0,-44-18,54 18,-57-25,1 0,0-2,1-1,-1-1,35 0,-33-4,0 1,-1 2,46 9,-26-4,1-2,0-3,97-5,-37-1,368 3,-461-2,0 0,-1-1,1-1,-1-1,0 0,0-1,-1 0,1-2,-1 0,15-11,45-20,-64 33,-1-1,1 0,-2 0,1-1,-1 0,0-1,10-12,-8 9,0 0,1 0,18-12,-19 16,1-1,-1-1,-1 0,0-1,-1 0,0 0,12-19,43-93,-52 96,16-11,-24 34,0 0,0 0,0-1,-1 0,0 1,0-1,-1 0,4-8,17-51,37-71,-15 38,21-53,-51 111,-1-1,8-48,-10 40,18-47,-18 60,-1-1,-1 0,-3-1,4-39,3 7,0-14,1-15,-9 71,-2 0,2-29,-7-483,-1 513,-1 1,-10-47,1 16,3 16,-27-76,21 75,-13-63,22 73,-1 0,-1 1,-17-43,21 64,-1-1,-1 1,1 0,-1 0,-1 0,0 1,0 0,-1 0,0 1,0 0,0 0,-1 1,-16-9,-114-58,120 62,0 0,-23-17,31 20,1 0,-2 1,1 0,-1 0,0 1,0 1,-1 0,0 1,-15-4,-22 0,31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3T15:46:51.0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2808 297,'-5'-1,"1"-1,0 0,0 0,0 0,0 0,0-1,0 1,0-1,1 0,-1 0,-3-5,-12-8,-8-3,0 0,-1 2,-1 2,0 0,-1 2,-58-17,73 26,1-1,0-1,0 0,-22-13,21 10,-1 1,0 1,-19-6,6 5,2-1,-1 2,1 1,-1 1,-40-2,-464 8,515 1,0 0,0 1,0 1,1 0,-1 1,1 1,-24 12,22-9,-1-1,1-1,-1-1,-1-1,-24 4,16-5,0 1,0 1,1 2,-1 0,2 2,-38 19,-55 27,-26 18,104-56,0 3,1 0,2 3,-70 55,99-69,0 0,1 1,0 1,1-1,-10 21,-22 33,12-33,19-23,0 0,0 1,1 0,0 0,1 0,-6 13,10-18,-1 0,0 0,0-1,0 0,-1 1,1-1,-1 0,0-1,0 1,-7 4,5-4,1 0,0 1,0-1,1 1,-1 0,-5 9,-6 17,2 0,1 1,-10 37,15-42,-1 0,-1-1,-1 0,-1-1,-22 34,27-48,2 0,0 0,0 0,1 1,0 0,1 0,0 0,1 0,1 0,0 0,0 0,2 15,-9 65,1-40,2 0,3 102,-1 31,-12-105,10-59,1 0,-2 34,5 313,3-174,0-166,1 0,1-1,2 0,1 0,20 52,-19-60,-2-5,0-1,-1 1,-1 0,0 1,-1-1,2 21,-2-8,1-1,2 1,1-1,1 0,1 0,22 43,-17-33,16 58,-21-62,1 0,1-1,17 30,45 103,-51-107,37 65,-43-93,-7-12,0 0,2-1,0 0,14 15,10 13,-29-35,0 0,1 0,0-1,1 0,0 0,11 8,4 0,1-1,0-1,1-1,1-1,31 10,-37-14,0 2,-1 0,0 0,-1 2,0 0,22 21,-13-11,39 22,1 0,-40-25,46 23,231 92,-297-132,17 9,1-2,28 7,-26-8,0 1,0 1,40 22,-42-19,0-1,1-1,45 12,-14-7,64 26,-65-21,-29-11,-11-4,0 0,0-1,0 0,1-2,25 3,56 8,-70-8,52 3,-10-9,-33-1,-1 2,0 1,63 13,-53-7,1-2,0-3,-1-1,61-6,2 1,15 5,135-5,-228-1,0-2,0-1,0-2,33-14,21-17,-59 27,-1 0,2 2,37-10,-37 13,0-2,-1 0,-1-2,0-1,44-30,-60 39,-1 0,1 0,0 0,0 1,11-2,-10 3,-1-1,1 0,-1 0,0-1,9-5,33-21,-26 16,-1-1,0-2,30-25,-38 26,-2-2,14-18,20-25,19-19,-50 59,-2-1,0 0,17-37,-10 18,-14 29,0 0,1 1,11-13,-14 19,0-1,-1 0,0-1,0 1,0-1,-1 0,0 0,-1 0,1-1,-1 1,-1-1,4-14,5-57,-2 18,2-94,-11 128,2-1,0 0,11-48,-9 52,-1 0,1-45,-4 47,1 0,1 0,8-37,-1 10,-2 0,-2 0,-2-1,-7-91,1 24,5 22,-4-105,-3 172,0-1,-14-41,11 46,1-1,1 0,-3-40,7 50,0-1,-1 1,-1 0,-1 0,0 1,-1 0,-12-23,-15-40,9-26,21 82,-1-1,-2 1,0 0,-1 0,-12-25,-71-100,55 88,-49-63,71 105,-1 1,-20-16,-23-24,9 10,37 37,1-1,0-1,-16-19,12 12,-1 1,0 0,-22-17,-2-1,-6-4,30 27,1-1,-23-25,23 23,1 0,-2 1,0 0,-22-14,-9-15,42 36,-1 1,0 0,0 0,0 0,0 1,-1-1,0 1,0 1,0-1,0 1,-1 0,1 0,-11-2,5 3,1-1,-1-1,1 0,-1 0,1-1,1 0,-1-1,1 0,0-1,0 0,-9-9,-4-2,-2 2,-43-24,1 2,50 30,1 1,-1 0,-1 1,1 1,-30-6,22 6,-183-23,184 24,-1 1,-43-1,45 4,0-1,0-1,-33-7,-18-5,51 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7T23:14:53.8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3320 242,'-4'-2,"0"1,0 0,0-1,0 0,1 0,-1 0,0 0,1-1,0 1,-6-7,-16-9,-41-13,-117-37,84 33,98 35,-29-13,0 2,0 2,-1 1,0 1,-1 1,-52-2,-874 10,936-1,0 2,-41 9,40-7,-1-1,-30 2,-36-5,51-2,0 1,-1 3,-63 11,-94 18,98-21,68-8,0 1,-33 8,53-9,1 0,0 1,0 0,0 1,0 0,1 0,-1 1,1 1,-14 13,-104 105,-60 66,125-115,7-5,44-58,1 1,0 1,2 0,-1 1,2-1,0 1,-9 32,8-23,-1-1,-18 33,16-31,1 0,1 0,1 1,1 1,2-1,-4 46,8-62,-7 86,8 142,3-96,-4-93,5 87,-2-119,0-1,2 0,0 0,1 0,13 30,-4-19,2 0,0 0,2-2,1 0,32 33,-38-43,0 0,-2 1,0 1,16 34,17 27,-19-42,-9-12,1 0,0-2,28 28,105 106,-110-101,-32-44,0 0,1-1,0 1,20 18,0-6,-1 1,-1 1,-1 2,39 53,-31-33,44 45,-40-48,-25-31,1-1,0-1,24 17,-24-20,-1 1,0 0,-1 1,0 0,15 21,-17-20,1 0,-1 0,2-2,0 1,0-1,0-1,20 11,-1 0,-3-1,1-2,1-1,43 17,1 0,-44-18,54 18,-57-25,1 0,0-2,1-1,-1-1,35 0,-33-4,0 1,-1 2,46 9,-26-4,1-2,0-3,97-5,-37-1,368 3,-461-2,0 0,-1-1,1-1,-1-1,0 0,0-1,-1 0,1-2,-1 0,15-11,45-20,-64 33,-1-1,1 0,-2 0,1-1,-1 0,0-1,10-12,-8 9,0 0,1 0,18-12,-19 16,1-1,-1-1,-1 0,0-1,-1 0,0 0,12-19,43-93,-52 96,16-11,-24 34,0 0,0 0,0-1,-1 0,0 1,0-1,-1 0,4-8,17-51,37-71,-15 38,21-53,-51 111,-1-1,8-48,-10 40,18-47,-18 60,-1-1,-1 0,-3-1,4-39,3 7,0-14,1-15,-9 71,-2 0,2-29,-7-483,-1 513,-1 1,-10-47,1 16,3 16,-27-76,21 75,-13-63,22 73,-1 0,-1 1,-17-43,21 64,-1-1,-1 1,1 0,-1 0,-1 0,0 1,0 0,-1 0,0 1,0 0,0 0,-1 1,-16-9,-114-58,120 62,0 0,-23-17,31 20,1 0,-2 1,1 0,-1 0,0 1,0 1,-1 0,0 1,-15-4,-22 0,31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F43A9-6309-40DB-AD23-A086984108DF}"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D7FE9-5289-4F4D-A94E-3D2F71FF67D0}" type="slidenum">
              <a:rPr lang="en-US" smtClean="0"/>
              <a:t>‹#›</a:t>
            </a:fld>
            <a:endParaRPr lang="en-US"/>
          </a:p>
        </p:txBody>
      </p:sp>
    </p:spTree>
    <p:extLst>
      <p:ext uri="{BB962C8B-B14F-4D97-AF65-F5344CB8AC3E}">
        <p14:creationId xmlns:p14="http://schemas.microsoft.com/office/powerpoint/2010/main" val="1645401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AD7FE9-5289-4F4D-A94E-3D2F71FF67D0}" type="slidenum">
              <a:rPr lang="en-US" smtClean="0"/>
              <a:t>5</a:t>
            </a:fld>
            <a:endParaRPr lang="en-US"/>
          </a:p>
        </p:txBody>
      </p:sp>
    </p:spTree>
    <p:extLst>
      <p:ext uri="{BB962C8B-B14F-4D97-AF65-F5344CB8AC3E}">
        <p14:creationId xmlns:p14="http://schemas.microsoft.com/office/powerpoint/2010/main" val="3255933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25150-EBCF-0E47-ED8D-E4E1971120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4D01C3-0E83-9CBB-CF20-AE655BC64B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AD5D8B-3B6A-1B1C-AC33-A3B3B251B2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25181E-A814-95F3-C2C0-61B983C5588D}"/>
              </a:ext>
            </a:extLst>
          </p:cNvPr>
          <p:cNvSpPr>
            <a:spLocks noGrp="1"/>
          </p:cNvSpPr>
          <p:nvPr>
            <p:ph type="sldNum" sz="quarter" idx="5"/>
          </p:nvPr>
        </p:nvSpPr>
        <p:spPr/>
        <p:txBody>
          <a:bodyPr/>
          <a:lstStyle/>
          <a:p>
            <a:fld id="{0DAD7FE9-5289-4F4D-A94E-3D2F71FF67D0}" type="slidenum">
              <a:rPr lang="en-US" smtClean="0"/>
              <a:t>6</a:t>
            </a:fld>
            <a:endParaRPr lang="en-US"/>
          </a:p>
        </p:txBody>
      </p:sp>
    </p:spTree>
    <p:extLst>
      <p:ext uri="{BB962C8B-B14F-4D97-AF65-F5344CB8AC3E}">
        <p14:creationId xmlns:p14="http://schemas.microsoft.com/office/powerpoint/2010/main" val="2222965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115BB-919D-3673-4635-136C538CAC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20EAE3-7D22-8E6D-B312-BE92024A7F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60ACF5-B946-A551-A165-437F418F20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CA88F5-2E44-DBC8-51A6-371DA4B22690}"/>
              </a:ext>
            </a:extLst>
          </p:cNvPr>
          <p:cNvSpPr>
            <a:spLocks noGrp="1"/>
          </p:cNvSpPr>
          <p:nvPr>
            <p:ph type="sldNum" sz="quarter" idx="5"/>
          </p:nvPr>
        </p:nvSpPr>
        <p:spPr/>
        <p:txBody>
          <a:bodyPr/>
          <a:lstStyle/>
          <a:p>
            <a:fld id="{0DAD7FE9-5289-4F4D-A94E-3D2F71FF67D0}" type="slidenum">
              <a:rPr lang="en-US" smtClean="0"/>
              <a:t>7</a:t>
            </a:fld>
            <a:endParaRPr lang="en-US"/>
          </a:p>
        </p:txBody>
      </p:sp>
    </p:spTree>
    <p:extLst>
      <p:ext uri="{BB962C8B-B14F-4D97-AF65-F5344CB8AC3E}">
        <p14:creationId xmlns:p14="http://schemas.microsoft.com/office/powerpoint/2010/main" val="3708680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AEFBA-D37A-4CC6-8EC7-5EBA64FBF2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2FC118-1CAC-133B-BD02-BE39F915E3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9D1F98-A4C8-0A1C-A733-2F18D765CD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619BF0-8E31-C5B7-A017-BF03AA87F757}"/>
              </a:ext>
            </a:extLst>
          </p:cNvPr>
          <p:cNvSpPr>
            <a:spLocks noGrp="1"/>
          </p:cNvSpPr>
          <p:nvPr>
            <p:ph type="sldNum" sz="quarter" idx="5"/>
          </p:nvPr>
        </p:nvSpPr>
        <p:spPr/>
        <p:txBody>
          <a:bodyPr/>
          <a:lstStyle/>
          <a:p>
            <a:fld id="{0DAD7FE9-5289-4F4D-A94E-3D2F71FF67D0}" type="slidenum">
              <a:rPr lang="en-US" smtClean="0"/>
              <a:t>8</a:t>
            </a:fld>
            <a:endParaRPr lang="en-US"/>
          </a:p>
        </p:txBody>
      </p:sp>
    </p:spTree>
    <p:extLst>
      <p:ext uri="{BB962C8B-B14F-4D97-AF65-F5344CB8AC3E}">
        <p14:creationId xmlns:p14="http://schemas.microsoft.com/office/powerpoint/2010/main" val="552983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A407F-B56D-44F2-6427-43FBAEB90C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EA2DBF-CF7D-CAE4-900A-D3E9B66D64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B439DB-CA04-DEF6-CFC9-9A59044B1B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F9BC2B-4ABE-93D6-AB43-0F089B619504}"/>
              </a:ext>
            </a:extLst>
          </p:cNvPr>
          <p:cNvSpPr>
            <a:spLocks noGrp="1"/>
          </p:cNvSpPr>
          <p:nvPr>
            <p:ph type="sldNum" sz="quarter" idx="5"/>
          </p:nvPr>
        </p:nvSpPr>
        <p:spPr/>
        <p:txBody>
          <a:bodyPr/>
          <a:lstStyle/>
          <a:p>
            <a:fld id="{0DAD7FE9-5289-4F4D-A94E-3D2F71FF67D0}" type="slidenum">
              <a:rPr lang="en-US" smtClean="0"/>
              <a:t>9</a:t>
            </a:fld>
            <a:endParaRPr lang="en-US"/>
          </a:p>
        </p:txBody>
      </p:sp>
    </p:spTree>
    <p:extLst>
      <p:ext uri="{BB962C8B-B14F-4D97-AF65-F5344CB8AC3E}">
        <p14:creationId xmlns:p14="http://schemas.microsoft.com/office/powerpoint/2010/main" val="133779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C1836-8CAA-8BB0-B1C9-264F2A08F7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8282B5-8929-FAFB-0F64-2B4DBEDCC0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F5C9A4-7B7C-A090-CEAB-6F9F7EF1F6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846E42-5788-9E34-ADE3-4B1DB15289D1}"/>
              </a:ext>
            </a:extLst>
          </p:cNvPr>
          <p:cNvSpPr>
            <a:spLocks noGrp="1"/>
          </p:cNvSpPr>
          <p:nvPr>
            <p:ph type="sldNum" sz="quarter" idx="5"/>
          </p:nvPr>
        </p:nvSpPr>
        <p:spPr/>
        <p:txBody>
          <a:bodyPr/>
          <a:lstStyle/>
          <a:p>
            <a:fld id="{0DAD7FE9-5289-4F4D-A94E-3D2F71FF67D0}" type="slidenum">
              <a:rPr lang="en-US" smtClean="0"/>
              <a:t>10</a:t>
            </a:fld>
            <a:endParaRPr lang="en-US"/>
          </a:p>
        </p:txBody>
      </p:sp>
    </p:spTree>
    <p:extLst>
      <p:ext uri="{BB962C8B-B14F-4D97-AF65-F5344CB8AC3E}">
        <p14:creationId xmlns:p14="http://schemas.microsoft.com/office/powerpoint/2010/main" val="3673469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B03F3-01E3-9701-A0DF-15985D0CF6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4C9688-70E1-95AB-263B-ABAFDC53FF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7D931D-46F6-89E0-1672-A3987E4B08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8091A9-7F06-355A-D6FB-E9EC156D2551}"/>
              </a:ext>
            </a:extLst>
          </p:cNvPr>
          <p:cNvSpPr>
            <a:spLocks noGrp="1"/>
          </p:cNvSpPr>
          <p:nvPr>
            <p:ph type="sldNum" sz="quarter" idx="5"/>
          </p:nvPr>
        </p:nvSpPr>
        <p:spPr/>
        <p:txBody>
          <a:bodyPr/>
          <a:lstStyle/>
          <a:p>
            <a:fld id="{0DAD7FE9-5289-4F4D-A94E-3D2F71FF67D0}" type="slidenum">
              <a:rPr lang="en-US" smtClean="0"/>
              <a:t>11</a:t>
            </a:fld>
            <a:endParaRPr lang="en-US"/>
          </a:p>
        </p:txBody>
      </p:sp>
    </p:spTree>
    <p:extLst>
      <p:ext uri="{BB962C8B-B14F-4D97-AF65-F5344CB8AC3E}">
        <p14:creationId xmlns:p14="http://schemas.microsoft.com/office/powerpoint/2010/main" val="3854457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76A0D-CF1B-696E-BCEC-4486B4C26C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2C8681-07C5-B06F-BF33-E647B8D3CD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6AA52A-32DE-9F35-2320-ACC12D962D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53D2F5-4164-590A-A1F1-DB7139E10933}"/>
              </a:ext>
            </a:extLst>
          </p:cNvPr>
          <p:cNvSpPr>
            <a:spLocks noGrp="1"/>
          </p:cNvSpPr>
          <p:nvPr>
            <p:ph type="sldNum" sz="quarter" idx="5"/>
          </p:nvPr>
        </p:nvSpPr>
        <p:spPr/>
        <p:txBody>
          <a:bodyPr/>
          <a:lstStyle/>
          <a:p>
            <a:fld id="{0DAD7FE9-5289-4F4D-A94E-3D2F71FF67D0}" type="slidenum">
              <a:rPr lang="en-US" smtClean="0"/>
              <a:t>12</a:t>
            </a:fld>
            <a:endParaRPr lang="en-US"/>
          </a:p>
        </p:txBody>
      </p:sp>
    </p:spTree>
    <p:extLst>
      <p:ext uri="{BB962C8B-B14F-4D97-AF65-F5344CB8AC3E}">
        <p14:creationId xmlns:p14="http://schemas.microsoft.com/office/powerpoint/2010/main" val="18860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28B7D-3A44-9C77-0075-D32FDC66E6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82F975-B949-4A4F-3726-C310C412A8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9E9C55-3414-B2AB-E738-F5D61B65CC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332332-DE5B-22D4-7258-A073FB7FD6DF}"/>
              </a:ext>
            </a:extLst>
          </p:cNvPr>
          <p:cNvSpPr>
            <a:spLocks noGrp="1"/>
          </p:cNvSpPr>
          <p:nvPr>
            <p:ph type="sldNum" sz="quarter" idx="5"/>
          </p:nvPr>
        </p:nvSpPr>
        <p:spPr/>
        <p:txBody>
          <a:bodyPr/>
          <a:lstStyle/>
          <a:p>
            <a:fld id="{0DAD7FE9-5289-4F4D-A94E-3D2F71FF67D0}" type="slidenum">
              <a:rPr lang="en-US" smtClean="0"/>
              <a:t>13</a:t>
            </a:fld>
            <a:endParaRPr lang="en-US"/>
          </a:p>
        </p:txBody>
      </p:sp>
    </p:spTree>
    <p:extLst>
      <p:ext uri="{BB962C8B-B14F-4D97-AF65-F5344CB8AC3E}">
        <p14:creationId xmlns:p14="http://schemas.microsoft.com/office/powerpoint/2010/main" val="2301668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0410B-62A2-B168-FC62-D978EDB89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1FC42D-2F62-8B1A-EC77-94DF752D73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49EAF3-7324-43AD-1EC4-33E52BC88DFB}"/>
              </a:ext>
            </a:extLst>
          </p:cNvPr>
          <p:cNvSpPr>
            <a:spLocks noGrp="1"/>
          </p:cNvSpPr>
          <p:nvPr>
            <p:ph type="dt" sz="half" idx="10"/>
          </p:nvPr>
        </p:nvSpPr>
        <p:spPr/>
        <p:txBody>
          <a:bodyPr/>
          <a:lstStyle/>
          <a:p>
            <a:fld id="{AA645083-92C6-440D-8CD8-03408B66847D}" type="datetimeFigureOut">
              <a:rPr lang="en-US" smtClean="0"/>
              <a:t>1/7/2025</a:t>
            </a:fld>
            <a:endParaRPr lang="en-US"/>
          </a:p>
        </p:txBody>
      </p:sp>
      <p:sp>
        <p:nvSpPr>
          <p:cNvPr id="5" name="Footer Placeholder 4">
            <a:extLst>
              <a:ext uri="{FF2B5EF4-FFF2-40B4-BE49-F238E27FC236}">
                <a16:creationId xmlns:a16="http://schemas.microsoft.com/office/drawing/2014/main" id="{8EA10D34-D18B-4B3F-5F8F-F0E3FD27F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65A41-4AC4-F4B5-E7D8-CB6E3245D79E}"/>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175769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99BF-1993-A6A3-43CE-7C7255B239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642907-2C22-CD54-269B-E5F67D8BE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D3BD9-E1A1-1484-5195-DAF0B815C1E3}"/>
              </a:ext>
            </a:extLst>
          </p:cNvPr>
          <p:cNvSpPr>
            <a:spLocks noGrp="1"/>
          </p:cNvSpPr>
          <p:nvPr>
            <p:ph type="dt" sz="half" idx="10"/>
          </p:nvPr>
        </p:nvSpPr>
        <p:spPr/>
        <p:txBody>
          <a:bodyPr/>
          <a:lstStyle/>
          <a:p>
            <a:fld id="{AA645083-92C6-440D-8CD8-03408B66847D}" type="datetimeFigureOut">
              <a:rPr lang="en-US" smtClean="0"/>
              <a:t>1/7/2025</a:t>
            </a:fld>
            <a:endParaRPr lang="en-US"/>
          </a:p>
        </p:txBody>
      </p:sp>
      <p:sp>
        <p:nvSpPr>
          <p:cNvPr id="5" name="Footer Placeholder 4">
            <a:extLst>
              <a:ext uri="{FF2B5EF4-FFF2-40B4-BE49-F238E27FC236}">
                <a16:creationId xmlns:a16="http://schemas.microsoft.com/office/drawing/2014/main" id="{98159D0E-4E01-2F29-9D7A-CAFD44C44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2852D-1DC4-E82D-D7F9-45D51192FB0D}"/>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92657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130EF-A5E8-739E-0197-E1B31866E9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42B3BF-8BBF-96BC-E210-3082BB0184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F4C7E-9507-5706-6576-515026FC2481}"/>
              </a:ext>
            </a:extLst>
          </p:cNvPr>
          <p:cNvSpPr>
            <a:spLocks noGrp="1"/>
          </p:cNvSpPr>
          <p:nvPr>
            <p:ph type="dt" sz="half" idx="10"/>
          </p:nvPr>
        </p:nvSpPr>
        <p:spPr/>
        <p:txBody>
          <a:bodyPr/>
          <a:lstStyle/>
          <a:p>
            <a:fld id="{AA645083-92C6-440D-8CD8-03408B66847D}" type="datetimeFigureOut">
              <a:rPr lang="en-US" smtClean="0"/>
              <a:t>1/7/2025</a:t>
            </a:fld>
            <a:endParaRPr lang="en-US"/>
          </a:p>
        </p:txBody>
      </p:sp>
      <p:sp>
        <p:nvSpPr>
          <p:cNvPr id="5" name="Footer Placeholder 4">
            <a:extLst>
              <a:ext uri="{FF2B5EF4-FFF2-40B4-BE49-F238E27FC236}">
                <a16:creationId xmlns:a16="http://schemas.microsoft.com/office/drawing/2014/main" id="{0BF9B6A7-64F1-2305-BF94-247C7E8C4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18EA9-162E-4A86-7831-80408990BE0A}"/>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98653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F2B9-9EEA-0FBA-B4AC-B7B791583F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50171A-F81D-3B99-5F7F-EFC53596F2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3698E-2705-8C67-F80C-16C9D5A4E3DE}"/>
              </a:ext>
            </a:extLst>
          </p:cNvPr>
          <p:cNvSpPr>
            <a:spLocks noGrp="1"/>
          </p:cNvSpPr>
          <p:nvPr>
            <p:ph type="dt" sz="half" idx="10"/>
          </p:nvPr>
        </p:nvSpPr>
        <p:spPr/>
        <p:txBody>
          <a:bodyPr/>
          <a:lstStyle/>
          <a:p>
            <a:fld id="{AA645083-92C6-440D-8CD8-03408B66847D}" type="datetimeFigureOut">
              <a:rPr lang="en-US" smtClean="0"/>
              <a:t>1/7/2025</a:t>
            </a:fld>
            <a:endParaRPr lang="en-US"/>
          </a:p>
        </p:txBody>
      </p:sp>
      <p:sp>
        <p:nvSpPr>
          <p:cNvPr id="5" name="Footer Placeholder 4">
            <a:extLst>
              <a:ext uri="{FF2B5EF4-FFF2-40B4-BE49-F238E27FC236}">
                <a16:creationId xmlns:a16="http://schemas.microsoft.com/office/drawing/2014/main" id="{2ADFFDEA-2B5C-6DDA-17C4-71DE1F03F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7EC84-35BD-B0A0-EF5E-0863086D51A5}"/>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245005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81C3-0E14-331C-AA7F-C57F1A9989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D8670A-A289-F2E0-81B0-59F723CE8B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FDBCC2-3F22-3C6D-B627-7CAF2330DF45}"/>
              </a:ext>
            </a:extLst>
          </p:cNvPr>
          <p:cNvSpPr>
            <a:spLocks noGrp="1"/>
          </p:cNvSpPr>
          <p:nvPr>
            <p:ph type="dt" sz="half" idx="10"/>
          </p:nvPr>
        </p:nvSpPr>
        <p:spPr/>
        <p:txBody>
          <a:bodyPr/>
          <a:lstStyle/>
          <a:p>
            <a:fld id="{AA645083-92C6-440D-8CD8-03408B66847D}" type="datetimeFigureOut">
              <a:rPr lang="en-US" smtClean="0"/>
              <a:t>1/7/2025</a:t>
            </a:fld>
            <a:endParaRPr lang="en-US"/>
          </a:p>
        </p:txBody>
      </p:sp>
      <p:sp>
        <p:nvSpPr>
          <p:cNvPr id="5" name="Footer Placeholder 4">
            <a:extLst>
              <a:ext uri="{FF2B5EF4-FFF2-40B4-BE49-F238E27FC236}">
                <a16:creationId xmlns:a16="http://schemas.microsoft.com/office/drawing/2014/main" id="{C0B4A273-A310-5949-DF03-BABF6EE29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45DE6-EF04-5112-1E79-49D3C155C163}"/>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286682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F3DD-1F79-3DBD-11F6-50DA3B45E3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25308E-D735-8669-9403-5266220501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CFD31E-1FA8-5169-4286-F84DB872A5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C98EB4-C91B-92E2-2FB0-C437A68E647E}"/>
              </a:ext>
            </a:extLst>
          </p:cNvPr>
          <p:cNvSpPr>
            <a:spLocks noGrp="1"/>
          </p:cNvSpPr>
          <p:nvPr>
            <p:ph type="dt" sz="half" idx="10"/>
          </p:nvPr>
        </p:nvSpPr>
        <p:spPr/>
        <p:txBody>
          <a:bodyPr/>
          <a:lstStyle/>
          <a:p>
            <a:fld id="{AA645083-92C6-440D-8CD8-03408B66847D}" type="datetimeFigureOut">
              <a:rPr lang="en-US" smtClean="0"/>
              <a:t>1/7/2025</a:t>
            </a:fld>
            <a:endParaRPr lang="en-US"/>
          </a:p>
        </p:txBody>
      </p:sp>
      <p:sp>
        <p:nvSpPr>
          <p:cNvPr id="6" name="Footer Placeholder 5">
            <a:extLst>
              <a:ext uri="{FF2B5EF4-FFF2-40B4-BE49-F238E27FC236}">
                <a16:creationId xmlns:a16="http://schemas.microsoft.com/office/drawing/2014/main" id="{1427EBFF-BA51-5F1A-E410-E63ED5D3C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F340C-98A2-08E3-F5CF-E23A57B1889A}"/>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90558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8DD0-29F3-9420-B4A0-E72131296D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E7AEE1-85D1-3F38-BBCA-9A7269F777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2F3F3-8E0E-E72B-8534-5F91360DF5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2B3B8-63F7-9A7C-26F1-FF82B9B29B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2DAF3A-C123-D1AC-55EC-DC52735A4D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BBEB28-A319-8DE2-30BE-6CC1F707E6A1}"/>
              </a:ext>
            </a:extLst>
          </p:cNvPr>
          <p:cNvSpPr>
            <a:spLocks noGrp="1"/>
          </p:cNvSpPr>
          <p:nvPr>
            <p:ph type="dt" sz="half" idx="10"/>
          </p:nvPr>
        </p:nvSpPr>
        <p:spPr/>
        <p:txBody>
          <a:bodyPr/>
          <a:lstStyle/>
          <a:p>
            <a:fld id="{AA645083-92C6-440D-8CD8-03408B66847D}" type="datetimeFigureOut">
              <a:rPr lang="en-US" smtClean="0"/>
              <a:t>1/7/2025</a:t>
            </a:fld>
            <a:endParaRPr lang="en-US"/>
          </a:p>
        </p:txBody>
      </p:sp>
      <p:sp>
        <p:nvSpPr>
          <p:cNvPr id="8" name="Footer Placeholder 7">
            <a:extLst>
              <a:ext uri="{FF2B5EF4-FFF2-40B4-BE49-F238E27FC236}">
                <a16:creationId xmlns:a16="http://schemas.microsoft.com/office/drawing/2014/main" id="{EDD17E68-B461-9B8C-A044-36EF6DA2F1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67571F-B26D-9F1F-B367-9324958F58D6}"/>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226517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3F71-39A2-67EF-021A-2F2215F860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CBAD13-6D92-E820-A80C-73C2773803ED}"/>
              </a:ext>
            </a:extLst>
          </p:cNvPr>
          <p:cNvSpPr>
            <a:spLocks noGrp="1"/>
          </p:cNvSpPr>
          <p:nvPr>
            <p:ph type="dt" sz="half" idx="10"/>
          </p:nvPr>
        </p:nvSpPr>
        <p:spPr/>
        <p:txBody>
          <a:bodyPr/>
          <a:lstStyle/>
          <a:p>
            <a:fld id="{AA645083-92C6-440D-8CD8-03408B66847D}" type="datetimeFigureOut">
              <a:rPr lang="en-US" smtClean="0"/>
              <a:t>1/7/2025</a:t>
            </a:fld>
            <a:endParaRPr lang="en-US"/>
          </a:p>
        </p:txBody>
      </p:sp>
      <p:sp>
        <p:nvSpPr>
          <p:cNvPr id="4" name="Footer Placeholder 3">
            <a:extLst>
              <a:ext uri="{FF2B5EF4-FFF2-40B4-BE49-F238E27FC236}">
                <a16:creationId xmlns:a16="http://schemas.microsoft.com/office/drawing/2014/main" id="{748AB052-29DA-13BF-4F96-0816E27480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931C76-F5B6-F5C6-A40C-6E0FA1CFAC7E}"/>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422931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4F56E8-F7DC-8633-BF38-995B551224B4}"/>
              </a:ext>
            </a:extLst>
          </p:cNvPr>
          <p:cNvSpPr>
            <a:spLocks noGrp="1"/>
          </p:cNvSpPr>
          <p:nvPr>
            <p:ph type="dt" sz="half" idx="10"/>
          </p:nvPr>
        </p:nvSpPr>
        <p:spPr/>
        <p:txBody>
          <a:bodyPr/>
          <a:lstStyle/>
          <a:p>
            <a:fld id="{AA645083-92C6-440D-8CD8-03408B66847D}" type="datetimeFigureOut">
              <a:rPr lang="en-US" smtClean="0"/>
              <a:t>1/7/2025</a:t>
            </a:fld>
            <a:endParaRPr lang="en-US"/>
          </a:p>
        </p:txBody>
      </p:sp>
      <p:sp>
        <p:nvSpPr>
          <p:cNvPr id="3" name="Footer Placeholder 2">
            <a:extLst>
              <a:ext uri="{FF2B5EF4-FFF2-40B4-BE49-F238E27FC236}">
                <a16:creationId xmlns:a16="http://schemas.microsoft.com/office/drawing/2014/main" id="{887CB0C9-BCBC-A164-1B3C-46F7F5582C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D343E1-4089-F5E5-F27A-B49E1C71CBB2}"/>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280516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2958-047F-B3E4-4F98-EEEC79AA5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AFCA1D-F8F7-1449-90CD-B164DFA60C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45DC3-B260-8593-07FA-296253BAA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5ADEAE-D332-0360-A144-1A7493DA2280}"/>
              </a:ext>
            </a:extLst>
          </p:cNvPr>
          <p:cNvSpPr>
            <a:spLocks noGrp="1"/>
          </p:cNvSpPr>
          <p:nvPr>
            <p:ph type="dt" sz="half" idx="10"/>
          </p:nvPr>
        </p:nvSpPr>
        <p:spPr/>
        <p:txBody>
          <a:bodyPr/>
          <a:lstStyle/>
          <a:p>
            <a:fld id="{AA645083-92C6-440D-8CD8-03408B66847D}" type="datetimeFigureOut">
              <a:rPr lang="en-US" smtClean="0"/>
              <a:t>1/7/2025</a:t>
            </a:fld>
            <a:endParaRPr lang="en-US"/>
          </a:p>
        </p:txBody>
      </p:sp>
      <p:sp>
        <p:nvSpPr>
          <p:cNvPr id="6" name="Footer Placeholder 5">
            <a:extLst>
              <a:ext uri="{FF2B5EF4-FFF2-40B4-BE49-F238E27FC236}">
                <a16:creationId xmlns:a16="http://schemas.microsoft.com/office/drawing/2014/main" id="{91670085-86C6-7BD7-3E0D-0F8B50D439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3D20D0-744C-0A7D-6FF0-6588ACFA9FA7}"/>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2217780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BDC0-E1BA-A4AF-6086-D817E5F6BF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AD211A-3CA7-A7BE-E5AA-560CBDABF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303F48-E879-42AF-48D9-B8951A42A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FAD44-0F1C-8E82-685F-4E2713A0E7D0}"/>
              </a:ext>
            </a:extLst>
          </p:cNvPr>
          <p:cNvSpPr>
            <a:spLocks noGrp="1"/>
          </p:cNvSpPr>
          <p:nvPr>
            <p:ph type="dt" sz="half" idx="10"/>
          </p:nvPr>
        </p:nvSpPr>
        <p:spPr/>
        <p:txBody>
          <a:bodyPr/>
          <a:lstStyle/>
          <a:p>
            <a:fld id="{AA645083-92C6-440D-8CD8-03408B66847D}" type="datetimeFigureOut">
              <a:rPr lang="en-US" smtClean="0"/>
              <a:t>1/7/2025</a:t>
            </a:fld>
            <a:endParaRPr lang="en-US"/>
          </a:p>
        </p:txBody>
      </p:sp>
      <p:sp>
        <p:nvSpPr>
          <p:cNvPr id="6" name="Footer Placeholder 5">
            <a:extLst>
              <a:ext uri="{FF2B5EF4-FFF2-40B4-BE49-F238E27FC236}">
                <a16:creationId xmlns:a16="http://schemas.microsoft.com/office/drawing/2014/main" id="{3C9A18FC-9A35-9219-5A78-A54027A28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9A153-80F9-A0A7-2A4A-C1A8855F8C25}"/>
              </a:ext>
            </a:extLst>
          </p:cNvPr>
          <p:cNvSpPr>
            <a:spLocks noGrp="1"/>
          </p:cNvSpPr>
          <p:nvPr>
            <p:ph type="sldNum" sz="quarter" idx="12"/>
          </p:nvPr>
        </p:nvSpPr>
        <p:spPr/>
        <p:txBody>
          <a:bodyPr/>
          <a:lstStyle/>
          <a:p>
            <a:fld id="{219C624C-1F8E-4E55-AD8E-3928B19909D8}" type="slidenum">
              <a:rPr lang="en-US" smtClean="0"/>
              <a:t>‹#›</a:t>
            </a:fld>
            <a:endParaRPr lang="en-US"/>
          </a:p>
        </p:txBody>
      </p:sp>
    </p:spTree>
    <p:extLst>
      <p:ext uri="{BB962C8B-B14F-4D97-AF65-F5344CB8AC3E}">
        <p14:creationId xmlns:p14="http://schemas.microsoft.com/office/powerpoint/2010/main" val="50930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D4F593-A490-C809-D1E5-3F4D3B75C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050E3E-4830-AFC5-C1FB-966BD7FF11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E34E4-E6B6-8768-96F9-C7B87840A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645083-92C6-440D-8CD8-03408B66847D}" type="datetimeFigureOut">
              <a:rPr lang="en-US" smtClean="0"/>
              <a:t>1/7/2025</a:t>
            </a:fld>
            <a:endParaRPr lang="en-US"/>
          </a:p>
        </p:txBody>
      </p:sp>
      <p:sp>
        <p:nvSpPr>
          <p:cNvPr id="5" name="Footer Placeholder 4">
            <a:extLst>
              <a:ext uri="{FF2B5EF4-FFF2-40B4-BE49-F238E27FC236}">
                <a16:creationId xmlns:a16="http://schemas.microsoft.com/office/drawing/2014/main" id="{5E63D458-6E8F-3727-3D26-6FADA438A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6E8279-E589-F563-3CE7-D925C37D3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9C624C-1F8E-4E55-AD8E-3928B19909D8}" type="slidenum">
              <a:rPr lang="en-US" smtClean="0"/>
              <a:t>‹#›</a:t>
            </a:fld>
            <a:endParaRPr lang="en-US"/>
          </a:p>
        </p:txBody>
      </p:sp>
    </p:spTree>
    <p:extLst>
      <p:ext uri="{BB962C8B-B14F-4D97-AF65-F5344CB8AC3E}">
        <p14:creationId xmlns:p14="http://schemas.microsoft.com/office/powerpoint/2010/main" val="817844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E5EAD-ACFE-A261-4D43-A9059833B45B}"/>
              </a:ext>
            </a:extLst>
          </p:cNvPr>
          <p:cNvSpPr>
            <a:spLocks noGrp="1"/>
          </p:cNvSpPr>
          <p:nvPr>
            <p:ph type="ctrTitle"/>
          </p:nvPr>
        </p:nvSpPr>
        <p:spPr>
          <a:xfrm>
            <a:off x="804672" y="4267832"/>
            <a:ext cx="4805996" cy="1297115"/>
          </a:xfrm>
        </p:spPr>
        <p:txBody>
          <a:bodyPr anchor="t">
            <a:normAutofit/>
          </a:bodyPr>
          <a:lstStyle/>
          <a:p>
            <a:pPr algn="l"/>
            <a:r>
              <a:rPr lang="en-US" sz="4000" dirty="0">
                <a:solidFill>
                  <a:schemeClr val="tx2"/>
                </a:solidFill>
              </a:rPr>
              <a:t>Data Science For Business</a:t>
            </a:r>
          </a:p>
        </p:txBody>
      </p:sp>
      <p:sp>
        <p:nvSpPr>
          <p:cNvPr id="3" name="Subtitle 2">
            <a:extLst>
              <a:ext uri="{FF2B5EF4-FFF2-40B4-BE49-F238E27FC236}">
                <a16:creationId xmlns:a16="http://schemas.microsoft.com/office/drawing/2014/main" id="{80625263-C208-7A99-430E-91BCF9D95535}"/>
              </a:ext>
            </a:extLst>
          </p:cNvPr>
          <p:cNvSpPr>
            <a:spLocks noGrp="1"/>
          </p:cNvSpPr>
          <p:nvPr>
            <p:ph type="subTitle" idx="1"/>
          </p:nvPr>
        </p:nvSpPr>
        <p:spPr>
          <a:xfrm>
            <a:off x="804672" y="3428999"/>
            <a:ext cx="4805691" cy="838831"/>
          </a:xfrm>
        </p:spPr>
        <p:txBody>
          <a:bodyPr anchor="b">
            <a:normAutofit/>
          </a:bodyPr>
          <a:lstStyle/>
          <a:p>
            <a:pPr algn="l"/>
            <a:r>
              <a:rPr lang="en-US" sz="2000" i="1" dirty="0">
                <a:solidFill>
                  <a:schemeClr val="tx2"/>
                </a:solidFill>
              </a:rPr>
              <a:t>January 2025</a:t>
            </a:r>
          </a:p>
          <a:p>
            <a:pPr algn="l"/>
            <a:r>
              <a:rPr lang="en-US" sz="2000" b="1" dirty="0">
                <a:solidFill>
                  <a:schemeClr val="tx2"/>
                </a:solidFill>
              </a:rPr>
              <a:t>Module 2 – Supervised Segmentation</a:t>
            </a:r>
          </a:p>
        </p:txBody>
      </p:sp>
      <p:grpSp>
        <p:nvGrpSpPr>
          <p:cNvPr id="1037" name="Group 1036">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038" name="Freeform: Shape 1037">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Freeform: Shape 1039">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Freeform: Shape 1040">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descr="New York University (NYU) Stern School of Business Logo - Management  Leadership for Tomorrow">
            <a:extLst>
              <a:ext uri="{FF2B5EF4-FFF2-40B4-BE49-F238E27FC236}">
                <a16:creationId xmlns:a16="http://schemas.microsoft.com/office/drawing/2014/main" id="{6D2F353C-9A31-CB0F-4144-37DD81F9D4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9323" y="2604759"/>
            <a:ext cx="4141760" cy="232973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542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41882-4E02-D879-CF04-106C779F7F4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E7A38A08-B739-FFFD-EAA3-3BD7C4D08875}"/>
              </a:ext>
            </a:extLst>
          </p:cNvPr>
          <p:cNvSpPr>
            <a:spLocks noGrp="1"/>
          </p:cNvSpPr>
          <p:nvPr>
            <p:ph type="title"/>
          </p:nvPr>
        </p:nvSpPr>
        <p:spPr>
          <a:xfrm>
            <a:off x="838200" y="365125"/>
            <a:ext cx="10515600" cy="1325563"/>
          </a:xfrm>
        </p:spPr>
        <p:txBody>
          <a:bodyPr/>
          <a:lstStyle/>
          <a:p>
            <a:r>
              <a:rPr lang="en-US" dirty="0">
                <a:solidFill>
                  <a:schemeClr val="tx2"/>
                </a:solidFill>
              </a:rPr>
              <a:t>Q3</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210ACBF6-85B8-98E8-954B-B09D6245C922}"/>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239B9A90-42BD-DF4A-82B9-8651FAB527F1}"/>
              </a:ext>
            </a:extLst>
          </p:cNvPr>
          <p:cNvSpPr txBox="1"/>
          <p:nvPr/>
        </p:nvSpPr>
        <p:spPr>
          <a:xfrm>
            <a:off x="2860431" y="1946435"/>
            <a:ext cx="6096000" cy="923330"/>
          </a:xfrm>
          <a:prstGeom prst="rect">
            <a:avLst/>
          </a:prstGeom>
          <a:noFill/>
        </p:spPr>
        <p:txBody>
          <a:bodyPr wrap="square">
            <a:spAutoFit/>
          </a:bodyPr>
          <a:lstStyle/>
          <a:p>
            <a:r>
              <a:rPr lang="en-US" b="0" i="0" dirty="0">
                <a:solidFill>
                  <a:srgbClr val="202122"/>
                </a:solidFill>
                <a:effectLst/>
                <a:latin typeface="Lato" panose="020F0502020204030203" pitchFamily="34" charset="0"/>
              </a:rPr>
              <a:t>In linear/polynomial regression, we can increase the degree of the model to increase the complexity. We can also increase complexity by </a:t>
            </a:r>
            <a:endParaRPr lang="en-US" dirty="0"/>
          </a:p>
        </p:txBody>
      </p:sp>
      <p:graphicFrame>
        <p:nvGraphicFramePr>
          <p:cNvPr id="3" name="Table 2">
            <a:extLst>
              <a:ext uri="{FF2B5EF4-FFF2-40B4-BE49-F238E27FC236}">
                <a16:creationId xmlns:a16="http://schemas.microsoft.com/office/drawing/2014/main" id="{283F4E0E-84DE-F68E-9C5D-A1EE3955A8A5}"/>
              </a:ext>
            </a:extLst>
          </p:cNvPr>
          <p:cNvGraphicFramePr>
            <a:graphicFrameLocks noGrp="1"/>
          </p:cNvGraphicFramePr>
          <p:nvPr>
            <p:extLst>
              <p:ext uri="{D42A27DB-BD31-4B8C-83A1-F6EECF244321}">
                <p14:modId xmlns:p14="http://schemas.microsoft.com/office/powerpoint/2010/main" val="4129907705"/>
              </p:ext>
            </p:extLst>
          </p:nvPr>
        </p:nvGraphicFramePr>
        <p:xfrm>
          <a:off x="3235568" y="3046153"/>
          <a:ext cx="4997053" cy="1211580"/>
        </p:xfrm>
        <a:graphic>
          <a:graphicData uri="http://schemas.openxmlformats.org/drawingml/2006/table">
            <a:tbl>
              <a:tblPr/>
              <a:tblGrid>
                <a:gridCol w="319983">
                  <a:extLst>
                    <a:ext uri="{9D8B030D-6E8A-4147-A177-3AD203B41FA5}">
                      <a16:colId xmlns:a16="http://schemas.microsoft.com/office/drawing/2014/main" val="3787195517"/>
                    </a:ext>
                  </a:extLst>
                </a:gridCol>
                <a:gridCol w="4677070">
                  <a:extLst>
                    <a:ext uri="{9D8B030D-6E8A-4147-A177-3AD203B41FA5}">
                      <a16:colId xmlns:a16="http://schemas.microsoft.com/office/drawing/2014/main" val="2721124467"/>
                    </a:ext>
                  </a:extLst>
                </a:gridCol>
              </a:tblGrid>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increasing regularization on the model in the training process</a:t>
                      </a:r>
                    </a:p>
                  </a:txBody>
                  <a:tcPr marL="28575" marR="28575" marT="28575" marB="28575" anchor="b">
                    <a:lnL>
                      <a:noFill/>
                    </a:lnL>
                    <a:lnR>
                      <a:noFill/>
                    </a:lnR>
                    <a:lnT>
                      <a:noFill/>
                    </a:lnT>
                    <a:lnB>
                      <a:noFill/>
                    </a:lnB>
                    <a:noFill/>
                  </a:tcPr>
                </a:tc>
                <a:extLst>
                  <a:ext uri="{0D108BD9-81ED-4DB2-BD59-A6C34878D82A}">
                    <a16:rowId xmlns:a16="http://schemas.microsoft.com/office/drawing/2014/main" val="723855495"/>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highlight>
                            <a:srgbClr val="FFFF00"/>
                          </a:highlight>
                        </a:rPr>
                        <a:t>decreasing regularization on the model in the training process</a:t>
                      </a:r>
                    </a:p>
                  </a:txBody>
                  <a:tcPr marL="28575" marR="28575" marT="28575" marB="28575" anchor="b">
                    <a:lnL>
                      <a:noFill/>
                    </a:lnL>
                    <a:lnR>
                      <a:noFill/>
                    </a:lnR>
                    <a:lnT>
                      <a:noFill/>
                    </a:lnT>
                    <a:lnB>
                      <a:noFill/>
                    </a:lnB>
                    <a:noFill/>
                  </a:tcPr>
                </a:tc>
                <a:extLst>
                  <a:ext uri="{0D108BD9-81ED-4DB2-BD59-A6C34878D82A}">
                    <a16:rowId xmlns:a16="http://schemas.microsoft.com/office/drawing/2014/main" val="1087781796"/>
                  </a:ext>
                </a:extLst>
              </a:tr>
            </a:tbl>
          </a:graphicData>
        </a:graphic>
      </p:graphicFrame>
    </p:spTree>
    <p:extLst>
      <p:ext uri="{BB962C8B-B14F-4D97-AF65-F5344CB8AC3E}">
        <p14:creationId xmlns:p14="http://schemas.microsoft.com/office/powerpoint/2010/main" val="1849209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2A1A0-CF6B-A925-7ED2-9C55DD894D4C}"/>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607D3CA3-6457-952D-1398-0F7CD962AD70}"/>
              </a:ext>
            </a:extLst>
          </p:cNvPr>
          <p:cNvSpPr>
            <a:spLocks noGrp="1"/>
          </p:cNvSpPr>
          <p:nvPr>
            <p:ph type="title"/>
          </p:nvPr>
        </p:nvSpPr>
        <p:spPr>
          <a:xfrm>
            <a:off x="838200" y="365125"/>
            <a:ext cx="10515600" cy="1325563"/>
          </a:xfrm>
        </p:spPr>
        <p:txBody>
          <a:bodyPr/>
          <a:lstStyle/>
          <a:p>
            <a:r>
              <a:rPr lang="en-US" dirty="0">
                <a:solidFill>
                  <a:schemeClr val="tx2"/>
                </a:solidFill>
              </a:rPr>
              <a:t>Q4</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500D1E75-E626-F470-5475-C25C18D116BE}"/>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B9AC98FD-4EA9-7EFD-BCA5-226200908AE9}"/>
              </a:ext>
            </a:extLst>
          </p:cNvPr>
          <p:cNvSpPr txBox="1"/>
          <p:nvPr/>
        </p:nvSpPr>
        <p:spPr>
          <a:xfrm>
            <a:off x="2860431" y="1946435"/>
            <a:ext cx="6096000" cy="923330"/>
          </a:xfrm>
          <a:prstGeom prst="rect">
            <a:avLst/>
          </a:prstGeom>
          <a:noFill/>
        </p:spPr>
        <p:txBody>
          <a:bodyPr wrap="square">
            <a:spAutoFit/>
          </a:bodyPr>
          <a:lstStyle/>
          <a:p>
            <a:r>
              <a:rPr lang="en-US" b="0" i="0" dirty="0">
                <a:solidFill>
                  <a:srgbClr val="202122"/>
                </a:solidFill>
                <a:effectLst/>
                <a:latin typeface="Lato" panose="020F0502020204030203" pitchFamily="34" charset="0"/>
              </a:rPr>
              <a:t>Describe the difference between a fitting curve and a learning curve. What is on the x and y axis for each? You can write this in bullet point format.</a:t>
            </a:r>
            <a:endParaRPr lang="en-US" dirty="0"/>
          </a:p>
        </p:txBody>
      </p:sp>
    </p:spTree>
    <p:extLst>
      <p:ext uri="{BB962C8B-B14F-4D97-AF65-F5344CB8AC3E}">
        <p14:creationId xmlns:p14="http://schemas.microsoft.com/office/powerpoint/2010/main" val="312057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EDDC3-A6A7-1CDA-D985-D8E1F36F6BEE}"/>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6949FD8E-B0E2-ADB6-CBC8-D31CC7A2BD7F}"/>
              </a:ext>
            </a:extLst>
          </p:cNvPr>
          <p:cNvSpPr>
            <a:spLocks noGrp="1"/>
          </p:cNvSpPr>
          <p:nvPr>
            <p:ph type="title"/>
          </p:nvPr>
        </p:nvSpPr>
        <p:spPr>
          <a:xfrm>
            <a:off x="838200" y="365125"/>
            <a:ext cx="10515600" cy="1325563"/>
          </a:xfrm>
        </p:spPr>
        <p:txBody>
          <a:bodyPr/>
          <a:lstStyle/>
          <a:p>
            <a:r>
              <a:rPr lang="en-US" dirty="0">
                <a:solidFill>
                  <a:schemeClr val="tx2"/>
                </a:solidFill>
              </a:rPr>
              <a:t>Q4</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89BA2065-2034-97C6-D78B-38F9F82273CA}"/>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0D1BD8B2-29C6-422E-F561-AD8A3660F6AC}"/>
              </a:ext>
            </a:extLst>
          </p:cNvPr>
          <p:cNvSpPr txBox="1"/>
          <p:nvPr/>
        </p:nvSpPr>
        <p:spPr>
          <a:xfrm>
            <a:off x="2860431" y="1946435"/>
            <a:ext cx="6096000" cy="923330"/>
          </a:xfrm>
          <a:prstGeom prst="rect">
            <a:avLst/>
          </a:prstGeom>
          <a:noFill/>
        </p:spPr>
        <p:txBody>
          <a:bodyPr wrap="square">
            <a:spAutoFit/>
          </a:bodyPr>
          <a:lstStyle/>
          <a:p>
            <a:r>
              <a:rPr lang="en-US" b="0" i="0" dirty="0">
                <a:solidFill>
                  <a:srgbClr val="202122"/>
                </a:solidFill>
                <a:effectLst/>
                <a:latin typeface="Lato" panose="020F0502020204030203" pitchFamily="34" charset="0"/>
              </a:rPr>
              <a:t>Describe the difference between a fitting curve and a learning curve. What is on the x and y axis for each? You can write this in bullet point format.</a:t>
            </a:r>
            <a:endParaRPr lang="en-US" dirty="0"/>
          </a:p>
        </p:txBody>
      </p:sp>
    </p:spTree>
    <p:extLst>
      <p:ext uri="{BB962C8B-B14F-4D97-AF65-F5344CB8AC3E}">
        <p14:creationId xmlns:p14="http://schemas.microsoft.com/office/powerpoint/2010/main" val="2513567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B5C50-D8F7-E8F2-5374-E23528518021}"/>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BF59D8AC-78B4-76DA-2CE2-6734D6033002}"/>
              </a:ext>
            </a:extLst>
          </p:cNvPr>
          <p:cNvSpPr>
            <a:spLocks noGrp="1"/>
          </p:cNvSpPr>
          <p:nvPr>
            <p:ph type="title"/>
          </p:nvPr>
        </p:nvSpPr>
        <p:spPr>
          <a:xfrm>
            <a:off x="838200" y="365125"/>
            <a:ext cx="10515600" cy="1325563"/>
          </a:xfrm>
        </p:spPr>
        <p:txBody>
          <a:bodyPr/>
          <a:lstStyle/>
          <a:p>
            <a:r>
              <a:rPr lang="en-US" dirty="0">
                <a:solidFill>
                  <a:schemeClr val="tx2"/>
                </a:solidFill>
              </a:rPr>
              <a:t>Q5</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B965E8D2-C1D0-FBD1-3142-C3E5C93BC063}"/>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DCC9CF8F-FC2E-1C95-A4AC-FB61DCFDF196}"/>
              </a:ext>
            </a:extLst>
          </p:cNvPr>
          <p:cNvSpPr txBox="1"/>
          <p:nvPr/>
        </p:nvSpPr>
        <p:spPr>
          <a:xfrm>
            <a:off x="383449" y="1690688"/>
            <a:ext cx="6096000" cy="3970318"/>
          </a:xfrm>
          <a:prstGeom prst="rect">
            <a:avLst/>
          </a:prstGeom>
          <a:noFill/>
        </p:spPr>
        <p:txBody>
          <a:bodyPr wrap="square">
            <a:spAutoFit/>
          </a:bodyPr>
          <a:lstStyle/>
          <a:p>
            <a:r>
              <a:rPr lang="en-US" b="0" i="0" dirty="0">
                <a:solidFill>
                  <a:srgbClr val="202122"/>
                </a:solidFill>
                <a:effectLst/>
                <a:latin typeface="Lato" panose="020F0502020204030203" pitchFamily="34" charset="0"/>
              </a:rPr>
              <a:t>You are tasked with building a model to predict whether a new type of concrete mixture will achieve a compressive strength of 35 MPa or more. Your dataset contains multiple features, such as the quantities of cement, water, and aggregate, and you observe that some features have values ranging from 0 to 1, while others range from 0 to 1000. You have information on the target variable. Your boss wants you to create a decision tree to model this process. Unfortunately, the standard regularization approach of penalizing weights cannot be applied to decision tress because they are not directly minimizing a loss function/maximizing an objective function. How might you ensure that this decision tree does not overfit the training data?</a:t>
            </a:r>
            <a:endParaRPr lang="en-US" dirty="0"/>
          </a:p>
        </p:txBody>
      </p:sp>
    </p:spTree>
    <p:extLst>
      <p:ext uri="{BB962C8B-B14F-4D97-AF65-F5344CB8AC3E}">
        <p14:creationId xmlns:p14="http://schemas.microsoft.com/office/powerpoint/2010/main" val="196898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14F1A-18BA-106D-3040-A01EF0F5D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310CE-B2C7-71EE-0097-AA774F160F22}"/>
              </a:ext>
            </a:extLst>
          </p:cNvPr>
          <p:cNvSpPr>
            <a:spLocks noGrp="1"/>
          </p:cNvSpPr>
          <p:nvPr>
            <p:ph type="title"/>
          </p:nvPr>
        </p:nvSpPr>
        <p:spPr/>
        <p:txBody>
          <a:bodyPr/>
          <a:lstStyle/>
          <a:p>
            <a:r>
              <a:rPr lang="en-US" dirty="0">
                <a:solidFill>
                  <a:schemeClr val="tx2"/>
                </a:solidFill>
              </a:rPr>
              <a:t>Agenda</a:t>
            </a:r>
            <a:endParaRPr lang="en-US" sz="3000" b="1" i="1" dirty="0">
              <a:solidFill>
                <a:schemeClr val="tx2"/>
              </a:solidFill>
            </a:endParaRPr>
          </a:p>
        </p:txBody>
      </p:sp>
      <p:sp>
        <p:nvSpPr>
          <p:cNvPr id="3" name="Content Placeholder 4">
            <a:extLst>
              <a:ext uri="{FF2B5EF4-FFF2-40B4-BE49-F238E27FC236}">
                <a16:creationId xmlns:a16="http://schemas.microsoft.com/office/drawing/2014/main" id="{855B74DA-C69C-9F6B-267B-B0690ACB7974}"/>
              </a:ext>
            </a:extLst>
          </p:cNvPr>
          <p:cNvSpPr txBox="1">
            <a:spLocks/>
          </p:cNvSpPr>
          <p:nvPr/>
        </p:nvSpPr>
        <p:spPr>
          <a:xfrm>
            <a:off x="990600" y="1398905"/>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Week 1</a:t>
            </a:r>
          </a:p>
          <a:p>
            <a:pPr lvl="1"/>
            <a:r>
              <a:rPr lang="en-US" b="1" strike="sngStrike" dirty="0">
                <a:solidFill>
                  <a:schemeClr val="tx2"/>
                </a:solidFill>
              </a:rPr>
              <a:t>Module 1 (Thursday): </a:t>
            </a:r>
            <a:r>
              <a:rPr lang="en-US" strike="sngStrike" dirty="0">
                <a:solidFill>
                  <a:schemeClr val="tx2"/>
                </a:solidFill>
              </a:rPr>
              <a:t>Intro to data science + Python for DS</a:t>
            </a:r>
          </a:p>
          <a:p>
            <a:pPr lvl="1"/>
            <a:r>
              <a:rPr lang="en-US" b="1" strike="sngStrike" dirty="0">
                <a:solidFill>
                  <a:schemeClr val="tx2"/>
                </a:solidFill>
              </a:rPr>
              <a:t>Module 2 (Friday): </a:t>
            </a:r>
            <a:r>
              <a:rPr lang="en-US" strike="sngStrike" dirty="0">
                <a:solidFill>
                  <a:schemeClr val="tx2"/>
                </a:solidFill>
              </a:rPr>
              <a:t>Intro to supervised learning</a:t>
            </a:r>
          </a:p>
          <a:p>
            <a:r>
              <a:rPr lang="en-US" b="1" dirty="0">
                <a:solidFill>
                  <a:schemeClr val="tx2"/>
                </a:solidFill>
              </a:rPr>
              <a:t>Week 2</a:t>
            </a:r>
          </a:p>
          <a:p>
            <a:pPr lvl="1"/>
            <a:r>
              <a:rPr lang="en-US" b="1" strike="sngStrike" dirty="0">
                <a:solidFill>
                  <a:schemeClr val="tx2"/>
                </a:solidFill>
              </a:rPr>
              <a:t>Module 3 (Monday): </a:t>
            </a:r>
            <a:r>
              <a:rPr lang="en-US" strike="sngStrike" dirty="0">
                <a:solidFill>
                  <a:schemeClr val="tx2"/>
                </a:solidFill>
              </a:rPr>
              <a:t>Fitting models, generalization</a:t>
            </a:r>
          </a:p>
          <a:p>
            <a:pPr lvl="1"/>
            <a:r>
              <a:rPr lang="en-US" b="1" strike="sngStrike" dirty="0">
                <a:solidFill>
                  <a:schemeClr val="tx2"/>
                </a:solidFill>
              </a:rPr>
              <a:t>Module 4 (Tuesday): </a:t>
            </a:r>
            <a:r>
              <a:rPr lang="en-US" strike="sngStrike" dirty="0">
                <a:solidFill>
                  <a:schemeClr val="tx2"/>
                </a:solidFill>
              </a:rPr>
              <a:t>Regularization</a:t>
            </a:r>
          </a:p>
          <a:p>
            <a:pPr lvl="1"/>
            <a:r>
              <a:rPr lang="en-US" b="1" dirty="0">
                <a:solidFill>
                  <a:schemeClr val="tx2"/>
                </a:solidFill>
                <a:highlight>
                  <a:srgbClr val="FFFF00"/>
                </a:highlight>
              </a:rPr>
              <a:t>Module 5 (Wednesday): </a:t>
            </a:r>
            <a:r>
              <a:rPr lang="en-US" dirty="0">
                <a:solidFill>
                  <a:schemeClr val="tx2"/>
                </a:solidFill>
                <a:highlight>
                  <a:srgbClr val="FFFF00"/>
                </a:highlight>
              </a:rPr>
              <a:t>Evaluation (ROC, cost visualization)</a:t>
            </a:r>
          </a:p>
          <a:p>
            <a:pPr lvl="1"/>
            <a:r>
              <a:rPr lang="en-US" b="1" dirty="0">
                <a:solidFill>
                  <a:schemeClr val="tx2"/>
                </a:solidFill>
              </a:rPr>
              <a:t>Module 6 (Thursday): </a:t>
            </a:r>
            <a:r>
              <a:rPr lang="en-US" dirty="0">
                <a:solidFill>
                  <a:schemeClr val="tx2"/>
                </a:solidFill>
              </a:rPr>
              <a:t>Modeling text data</a:t>
            </a:r>
          </a:p>
          <a:p>
            <a:r>
              <a:rPr lang="en-US" b="1" dirty="0">
                <a:solidFill>
                  <a:schemeClr val="tx2"/>
                </a:solidFill>
              </a:rPr>
              <a:t>Week 3</a:t>
            </a:r>
          </a:p>
          <a:p>
            <a:pPr lvl="1"/>
            <a:r>
              <a:rPr lang="en-US" b="1" dirty="0">
                <a:solidFill>
                  <a:schemeClr val="tx2"/>
                </a:solidFill>
              </a:rPr>
              <a:t>Module 7 (Monday): </a:t>
            </a:r>
            <a:r>
              <a:rPr lang="en-US" dirty="0">
                <a:solidFill>
                  <a:schemeClr val="tx2"/>
                </a:solidFill>
              </a:rPr>
              <a:t>Neural networks, </a:t>
            </a:r>
            <a:r>
              <a:rPr lang="en-US" dirty="0" err="1">
                <a:solidFill>
                  <a:schemeClr val="tx2"/>
                </a:solidFill>
              </a:rPr>
              <a:t>GenAI</a:t>
            </a:r>
            <a:endParaRPr lang="en-US" dirty="0">
              <a:solidFill>
                <a:schemeClr val="tx2"/>
              </a:solidFill>
            </a:endParaRPr>
          </a:p>
          <a:p>
            <a:pPr lvl="1"/>
            <a:r>
              <a:rPr lang="en-US" b="1" dirty="0">
                <a:solidFill>
                  <a:schemeClr val="tx2"/>
                </a:solidFill>
              </a:rPr>
              <a:t>Module 8 (Tuesday): </a:t>
            </a:r>
            <a:r>
              <a:rPr lang="en-US" dirty="0">
                <a:solidFill>
                  <a:schemeClr val="tx2"/>
                </a:solidFill>
              </a:rPr>
              <a:t>Guest lecture(s)</a:t>
            </a:r>
          </a:p>
          <a:p>
            <a:pPr lvl="1"/>
            <a:r>
              <a:rPr lang="en-US" b="1" dirty="0">
                <a:solidFill>
                  <a:schemeClr val="tx2"/>
                </a:solidFill>
              </a:rPr>
              <a:t>Module 9 (Wednesday): </a:t>
            </a:r>
            <a:r>
              <a:rPr lang="en-US" dirty="0">
                <a:solidFill>
                  <a:schemeClr val="tx2"/>
                </a:solidFill>
              </a:rPr>
              <a:t>Causal inference, AB testing, wrap up</a:t>
            </a:r>
          </a:p>
          <a:p>
            <a:pPr lvl="1"/>
            <a:r>
              <a:rPr lang="en-US" b="1" dirty="0">
                <a:solidFill>
                  <a:schemeClr val="tx2"/>
                </a:solidFill>
              </a:rPr>
              <a:t>Final Exam (Thursday) </a:t>
            </a:r>
          </a:p>
          <a:p>
            <a:endParaRPr lang="en-US" dirty="0">
              <a:solidFill>
                <a:schemeClr val="tx2"/>
              </a:solidFill>
            </a:endParaRPr>
          </a:p>
          <a:p>
            <a:pPr marL="0" indent="0">
              <a:buNone/>
            </a:pPr>
            <a:endParaRPr lang="en-US" b="1" dirty="0">
              <a:solidFill>
                <a:schemeClr val="tx2"/>
              </a:solidFill>
            </a:endParaRPr>
          </a:p>
          <a:p>
            <a:endParaRPr lang="en-US" dirty="0">
              <a:solidFill>
                <a:schemeClr val="tx2"/>
              </a:solidFill>
            </a:endParaRPr>
          </a:p>
          <a:p>
            <a:pPr marL="0" indent="0">
              <a:buFont typeface="Arial" panose="020B0604020202020204" pitchFamily="34" charset="0"/>
              <a:buNone/>
            </a:pPr>
            <a:endParaRPr lang="en-US"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254928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E6EFD-DC91-E086-FF2F-9E5A945A04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0BFE74-F9DE-3695-8E40-8B4D981B6647}"/>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B1A8E795-7024-0196-5F45-8F06AB0A38FF}"/>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A6EBD92B-2B59-0417-71CD-58FD1F4137FF}"/>
                </a:ext>
              </a:extLst>
            </p:cNvPr>
            <p:cNvPicPr>
              <a:picLocks noChangeAspect="1"/>
            </p:cNvPicPr>
            <p:nvPr/>
          </p:nvPicPr>
          <p:blipFill>
            <a:blip r:embed="rId2"/>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47AD5B6D-BE2F-E9CF-1BB8-407253939C18}"/>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7CC77DD2-470C-4D00-E300-CE43D44B9F15}"/>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CF9FEFBF-AF14-A78F-A5C6-F5F322C592FB}"/>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527BEA14-0B4A-ABF2-CDB2-989DE5FDA21E}"/>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6B3D2F5D-A7E5-5F9E-377B-28C47C2AB8C7}"/>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2FBF203E-E0E2-5865-835F-7AADDCB7B959}"/>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42A4F9D6-F2A5-873F-3753-F72AEC446BFA}"/>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p:sp>
        <p:nvSpPr>
          <p:cNvPr id="13" name="TextBox 12">
            <a:extLst>
              <a:ext uri="{FF2B5EF4-FFF2-40B4-BE49-F238E27FC236}">
                <a16:creationId xmlns:a16="http://schemas.microsoft.com/office/drawing/2014/main" id="{C1A47606-6854-7866-73A9-5A25C96E8093}"/>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p:spTree>
    <p:extLst>
      <p:ext uri="{BB962C8B-B14F-4D97-AF65-F5344CB8AC3E}">
        <p14:creationId xmlns:p14="http://schemas.microsoft.com/office/powerpoint/2010/main" val="1210672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C209E-788E-6200-426C-ADF370F4F9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886116-4B47-BA40-9FDE-84900ECA86B2}"/>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6B0D0673-EEDD-06A4-88BA-0363897D8312}"/>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6DFB06AF-E414-529C-58FD-D388F45BDF08}"/>
                </a:ext>
              </a:extLst>
            </p:cNvPr>
            <p:cNvPicPr>
              <a:picLocks noChangeAspect="1"/>
            </p:cNvPicPr>
            <p:nvPr/>
          </p:nvPicPr>
          <p:blipFill>
            <a:blip r:embed="rId2"/>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7241DFBC-AAF4-02F0-982E-246768F0E0C8}"/>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FCE5BC68-ED7D-C3AA-44C3-987AA19021F8}"/>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49390C6B-84BD-7F73-CACD-0F93AF5B7634}"/>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770608D9-EA79-A26E-5DD5-1B5B08BDBBE8}"/>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F5D4A564-8932-EA50-A910-879B337F8E3F}"/>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091040C4-219C-56F6-2AEA-17DF2D12BEAE}"/>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E554F000-044E-56F7-53CC-922B5B0EF5F6}"/>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450800C3-59AF-AC0D-2059-72A2D015ED4E}"/>
                  </a:ext>
                </a:extLst>
              </p14:cNvPr>
              <p14:cNvContentPartPr/>
              <p14:nvPr/>
            </p14:nvContentPartPr>
            <p14:xfrm>
              <a:off x="6823660" y="148966"/>
              <a:ext cx="1779120" cy="1757880"/>
            </p14:xfrm>
          </p:contentPart>
        </mc:Choice>
        <mc:Fallback>
          <p:pic>
            <p:nvPicPr>
              <p:cNvPr id="3" name="Ink 2">
                <a:extLst>
                  <a:ext uri="{FF2B5EF4-FFF2-40B4-BE49-F238E27FC236}">
                    <a16:creationId xmlns:a16="http://schemas.microsoft.com/office/drawing/2014/main" id="{450800C3-59AF-AC0D-2059-72A2D015ED4E}"/>
                  </a:ext>
                </a:extLst>
              </p:cNvPr>
              <p:cNvPicPr/>
              <p:nvPr/>
            </p:nvPicPr>
            <p:blipFill>
              <a:blip r:embed="rId4"/>
              <a:stretch>
                <a:fillRect/>
              </a:stretch>
            </p:blipFill>
            <p:spPr>
              <a:xfrm>
                <a:off x="6769660" y="40966"/>
                <a:ext cx="1886760" cy="1973520"/>
              </a:xfrm>
              <a:prstGeom prst="rect">
                <a:avLst/>
              </a:prstGeom>
            </p:spPr>
          </p:pic>
        </mc:Fallback>
      </mc:AlternateContent>
      <p:sp>
        <p:nvSpPr>
          <p:cNvPr id="13" name="TextBox 12">
            <a:extLst>
              <a:ext uri="{FF2B5EF4-FFF2-40B4-BE49-F238E27FC236}">
                <a16:creationId xmlns:a16="http://schemas.microsoft.com/office/drawing/2014/main" id="{EEDA0AFE-0286-69F4-92B3-B372CC991AC0}"/>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p:spTree>
    <p:extLst>
      <p:ext uri="{BB962C8B-B14F-4D97-AF65-F5344CB8AC3E}">
        <p14:creationId xmlns:p14="http://schemas.microsoft.com/office/powerpoint/2010/main" val="1554237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116C1-8FB2-35E6-D1F0-9D00641454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23CD07-EEAF-E817-A555-3B48FF91C9FE}"/>
              </a:ext>
            </a:extLst>
          </p:cNvPr>
          <p:cNvSpPr>
            <a:spLocks noGrp="1"/>
          </p:cNvSpPr>
          <p:nvPr>
            <p:ph type="title"/>
          </p:nvPr>
        </p:nvSpPr>
        <p:spPr/>
        <p:txBody>
          <a:bodyPr/>
          <a:lstStyle/>
          <a:p>
            <a:r>
              <a:rPr lang="en-US" sz="3000" b="1" dirty="0">
                <a:solidFill>
                  <a:schemeClr val="tx2"/>
                </a:solidFill>
              </a:rPr>
              <a:t>Where we are</a:t>
            </a:r>
          </a:p>
        </p:txBody>
      </p:sp>
      <p:pic>
        <p:nvPicPr>
          <p:cNvPr id="14" name="Picture 13" descr="A diagram of a machine learning algorithm&#10;&#10;Description automatically generated">
            <a:extLst>
              <a:ext uri="{FF2B5EF4-FFF2-40B4-BE49-F238E27FC236}">
                <a16:creationId xmlns:a16="http://schemas.microsoft.com/office/drawing/2014/main" id="{9E2DCEC2-92D4-BDA3-0ACE-63C32CC8F830}"/>
              </a:ext>
            </a:extLst>
          </p:cNvPr>
          <p:cNvPicPr>
            <a:picLocks noChangeAspect="1"/>
          </p:cNvPicPr>
          <p:nvPr/>
        </p:nvPicPr>
        <p:blipFill>
          <a:blip r:embed="rId2"/>
          <a:stretch>
            <a:fillRect/>
          </a:stretch>
        </p:blipFill>
        <p:spPr>
          <a:xfrm>
            <a:off x="3696649" y="1949887"/>
            <a:ext cx="5240421" cy="2958225"/>
          </a:xfrm>
          <a:prstGeom prst="rect">
            <a:avLst/>
          </a:prstGeom>
        </p:spPr>
      </p:pic>
      <p:sp>
        <p:nvSpPr>
          <p:cNvPr id="4" name="TextBox 3">
            <a:extLst>
              <a:ext uri="{FF2B5EF4-FFF2-40B4-BE49-F238E27FC236}">
                <a16:creationId xmlns:a16="http://schemas.microsoft.com/office/drawing/2014/main" id="{57F65C57-6066-F258-1A26-7A60B9692E9E}"/>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p:spTree>
    <p:extLst>
      <p:ext uri="{BB962C8B-B14F-4D97-AF65-F5344CB8AC3E}">
        <p14:creationId xmlns:p14="http://schemas.microsoft.com/office/powerpoint/2010/main" val="42654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2A14F-47DD-5F46-7D7E-C377F2D86B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D3731-6900-A134-2B88-91586E2B12EB}"/>
              </a:ext>
            </a:extLst>
          </p:cNvPr>
          <p:cNvSpPr>
            <a:spLocks noGrp="1"/>
          </p:cNvSpPr>
          <p:nvPr>
            <p:ph type="title"/>
          </p:nvPr>
        </p:nvSpPr>
        <p:spPr/>
        <p:txBody>
          <a:bodyPr/>
          <a:lstStyle/>
          <a:p>
            <a:r>
              <a:rPr lang="en-US" sz="3000" b="1" dirty="0">
                <a:solidFill>
                  <a:schemeClr val="tx2"/>
                </a:solidFill>
              </a:rPr>
              <a:t>Where we are</a:t>
            </a:r>
          </a:p>
        </p:txBody>
      </p:sp>
      <p:pic>
        <p:nvPicPr>
          <p:cNvPr id="14" name="Picture 13" descr="A diagram of a machine learning algorithm&#10;&#10;Description automatically generated">
            <a:extLst>
              <a:ext uri="{FF2B5EF4-FFF2-40B4-BE49-F238E27FC236}">
                <a16:creationId xmlns:a16="http://schemas.microsoft.com/office/drawing/2014/main" id="{7FF33127-0D2F-BF34-B752-DC7E3CEFC0F3}"/>
              </a:ext>
            </a:extLst>
          </p:cNvPr>
          <p:cNvPicPr>
            <a:picLocks noChangeAspect="1"/>
          </p:cNvPicPr>
          <p:nvPr/>
        </p:nvPicPr>
        <p:blipFill>
          <a:blip r:embed="rId2"/>
          <a:stretch>
            <a:fillRect/>
          </a:stretch>
        </p:blipFill>
        <p:spPr>
          <a:xfrm>
            <a:off x="3696649" y="1949887"/>
            <a:ext cx="5240421" cy="295822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E0838E8-0062-C400-6D2B-F2700E5CD97A}"/>
                  </a:ext>
                </a:extLst>
              </p14:cNvPr>
              <p14:cNvContentPartPr/>
              <p14:nvPr/>
            </p14:nvContentPartPr>
            <p14:xfrm>
              <a:off x="6647040" y="3688729"/>
              <a:ext cx="1421280" cy="1315440"/>
            </p14:xfrm>
          </p:contentPart>
        </mc:Choice>
        <mc:Fallback xmlns="">
          <p:pic>
            <p:nvPicPr>
              <p:cNvPr id="3" name="Ink 2">
                <a:extLst>
                  <a:ext uri="{FF2B5EF4-FFF2-40B4-BE49-F238E27FC236}">
                    <a16:creationId xmlns:a16="http://schemas.microsoft.com/office/drawing/2014/main" id="{B958BF4A-1E9C-0649-6FB3-BE03C4B47874}"/>
                  </a:ext>
                </a:extLst>
              </p:cNvPr>
              <p:cNvPicPr/>
              <p:nvPr/>
            </p:nvPicPr>
            <p:blipFill>
              <a:blip r:embed="rId4"/>
              <a:stretch>
                <a:fillRect/>
              </a:stretch>
            </p:blipFill>
            <p:spPr>
              <a:xfrm>
                <a:off x="6593040" y="3580729"/>
                <a:ext cx="1528920" cy="1531080"/>
              </a:xfrm>
              <a:prstGeom prst="rect">
                <a:avLst/>
              </a:prstGeom>
            </p:spPr>
          </p:pic>
        </mc:Fallback>
      </mc:AlternateContent>
      <p:sp>
        <p:nvSpPr>
          <p:cNvPr id="4" name="TextBox 3">
            <a:extLst>
              <a:ext uri="{FF2B5EF4-FFF2-40B4-BE49-F238E27FC236}">
                <a16:creationId xmlns:a16="http://schemas.microsoft.com/office/drawing/2014/main" id="{268D25B2-2440-CCC9-936D-DE642A4E9F91}"/>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So far</a:t>
            </a:r>
          </a:p>
        </p:txBody>
      </p:sp>
    </p:spTree>
    <p:extLst>
      <p:ext uri="{BB962C8B-B14F-4D97-AF65-F5344CB8AC3E}">
        <p14:creationId xmlns:p14="http://schemas.microsoft.com/office/powerpoint/2010/main" val="874388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D7786-72F0-22B4-CA49-0A8F537E4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7FD45-A1AD-A325-B39B-F819EC8CDA02}"/>
              </a:ext>
            </a:extLst>
          </p:cNvPr>
          <p:cNvSpPr>
            <a:spLocks noGrp="1"/>
          </p:cNvSpPr>
          <p:nvPr>
            <p:ph type="title"/>
          </p:nvPr>
        </p:nvSpPr>
        <p:spPr/>
        <p:txBody>
          <a:bodyPr/>
          <a:lstStyle/>
          <a:p>
            <a:r>
              <a:rPr lang="en-US" sz="3000" b="1" dirty="0">
                <a:solidFill>
                  <a:schemeClr val="tx2"/>
                </a:solidFill>
              </a:rPr>
              <a:t>Where we are</a:t>
            </a:r>
          </a:p>
        </p:txBody>
      </p:sp>
      <p:grpSp>
        <p:nvGrpSpPr>
          <p:cNvPr id="4" name="Group 3">
            <a:extLst>
              <a:ext uri="{FF2B5EF4-FFF2-40B4-BE49-F238E27FC236}">
                <a16:creationId xmlns:a16="http://schemas.microsoft.com/office/drawing/2014/main" id="{14B11BF1-2EB0-10D8-188F-49EF48F1831F}"/>
              </a:ext>
            </a:extLst>
          </p:cNvPr>
          <p:cNvGrpSpPr/>
          <p:nvPr/>
        </p:nvGrpSpPr>
        <p:grpSpPr>
          <a:xfrm>
            <a:off x="4600576" y="163931"/>
            <a:ext cx="7288527" cy="6260364"/>
            <a:chOff x="4601939" y="122975"/>
            <a:chExt cx="7288527" cy="6260364"/>
          </a:xfrm>
        </p:grpSpPr>
        <p:pic>
          <p:nvPicPr>
            <p:cNvPr id="5" name="Picture 4" descr="Diagram&#10;&#10;Description automatically generated">
              <a:extLst>
                <a:ext uri="{FF2B5EF4-FFF2-40B4-BE49-F238E27FC236}">
                  <a16:creationId xmlns:a16="http://schemas.microsoft.com/office/drawing/2014/main" id="{C360DE9C-7DD5-F11B-E4E8-39B4ED8C46BB}"/>
                </a:ext>
              </a:extLst>
            </p:cNvPr>
            <p:cNvPicPr>
              <a:picLocks noChangeAspect="1"/>
            </p:cNvPicPr>
            <p:nvPr/>
          </p:nvPicPr>
          <p:blipFill>
            <a:blip r:embed="rId2"/>
            <a:stretch>
              <a:fillRect/>
            </a:stretch>
          </p:blipFill>
          <p:spPr>
            <a:xfrm>
              <a:off x="4601939" y="122975"/>
              <a:ext cx="7288527" cy="6260364"/>
            </a:xfrm>
            <a:prstGeom prst="rect">
              <a:avLst/>
            </a:prstGeom>
          </p:spPr>
        </p:pic>
        <p:sp>
          <p:nvSpPr>
            <p:cNvPr id="6" name="TextBox 5">
              <a:extLst>
                <a:ext uri="{FF2B5EF4-FFF2-40B4-BE49-F238E27FC236}">
                  <a16:creationId xmlns:a16="http://schemas.microsoft.com/office/drawing/2014/main" id="{B2DC547C-C2F6-2FA4-1183-B7EFF248BCC6}"/>
                </a:ext>
              </a:extLst>
            </p:cNvPr>
            <p:cNvSpPr txBox="1"/>
            <p:nvPr/>
          </p:nvSpPr>
          <p:spPr>
            <a:xfrm>
              <a:off x="6945631" y="66058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Business Understanding</a:t>
              </a:r>
            </a:p>
          </p:txBody>
        </p:sp>
        <p:sp>
          <p:nvSpPr>
            <p:cNvPr id="7" name="TextBox 6">
              <a:extLst>
                <a:ext uri="{FF2B5EF4-FFF2-40B4-BE49-F238E27FC236}">
                  <a16:creationId xmlns:a16="http://schemas.microsoft.com/office/drawing/2014/main" id="{745BC16E-6D4C-56CC-E496-50E585220EC4}"/>
                </a:ext>
              </a:extLst>
            </p:cNvPr>
            <p:cNvSpPr txBox="1"/>
            <p:nvPr/>
          </p:nvSpPr>
          <p:spPr>
            <a:xfrm>
              <a:off x="9041131" y="630106"/>
              <a:ext cx="1371600" cy="523220"/>
            </a:xfrm>
            <a:prstGeom prst="rect">
              <a:avLst/>
            </a:prstGeom>
            <a:noFill/>
          </p:spPr>
          <p:txBody>
            <a:bodyPr wrap="square" rtlCol="0">
              <a:spAutoFit/>
            </a:bodyPr>
            <a:lstStyle/>
            <a:p>
              <a:pPr algn="ctr"/>
              <a:r>
                <a:rPr lang="en-US" sz="1400" b="1" spc="-150">
                  <a:solidFill>
                    <a:schemeClr val="tx2"/>
                  </a:solidFill>
                  <a:latin typeface="Segoe Print" panose="02000800000000000000" pitchFamily="2" charset="0"/>
                </a:rPr>
                <a:t>Data Understanding</a:t>
              </a:r>
            </a:p>
          </p:txBody>
        </p:sp>
        <p:sp>
          <p:nvSpPr>
            <p:cNvPr id="8" name="TextBox 7">
              <a:extLst>
                <a:ext uri="{FF2B5EF4-FFF2-40B4-BE49-F238E27FC236}">
                  <a16:creationId xmlns:a16="http://schemas.microsoft.com/office/drawing/2014/main" id="{BFA958D2-65A9-329D-F357-69AD3FDEC3D1}"/>
                </a:ext>
              </a:extLst>
            </p:cNvPr>
            <p:cNvSpPr txBox="1"/>
            <p:nvPr/>
          </p:nvSpPr>
          <p:spPr>
            <a:xfrm>
              <a:off x="10325101" y="2016946"/>
              <a:ext cx="1371600" cy="523220"/>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Data Preparation</a:t>
              </a:r>
            </a:p>
          </p:txBody>
        </p:sp>
        <p:sp>
          <p:nvSpPr>
            <p:cNvPr id="9" name="TextBox 8">
              <a:extLst>
                <a:ext uri="{FF2B5EF4-FFF2-40B4-BE49-F238E27FC236}">
                  <a16:creationId xmlns:a16="http://schemas.microsoft.com/office/drawing/2014/main" id="{EC43D6E5-46EB-28DF-B51D-BE424E0012D6}"/>
                </a:ext>
              </a:extLst>
            </p:cNvPr>
            <p:cNvSpPr txBox="1"/>
            <p:nvPr/>
          </p:nvSpPr>
          <p:spPr>
            <a:xfrm>
              <a:off x="10176511" y="420007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Modeling</a:t>
              </a:r>
            </a:p>
          </p:txBody>
        </p:sp>
        <p:sp>
          <p:nvSpPr>
            <p:cNvPr id="10" name="TextBox 9">
              <a:extLst>
                <a:ext uri="{FF2B5EF4-FFF2-40B4-BE49-F238E27FC236}">
                  <a16:creationId xmlns:a16="http://schemas.microsoft.com/office/drawing/2014/main" id="{748A181E-7E4F-41FA-2A4E-59163EB14E3B}"/>
                </a:ext>
              </a:extLst>
            </p:cNvPr>
            <p:cNvSpPr txBox="1"/>
            <p:nvPr/>
          </p:nvSpPr>
          <p:spPr>
            <a:xfrm>
              <a:off x="8031481" y="5518336"/>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Evaluation</a:t>
              </a:r>
            </a:p>
          </p:txBody>
        </p:sp>
        <p:sp>
          <p:nvSpPr>
            <p:cNvPr id="11" name="TextBox 10">
              <a:extLst>
                <a:ext uri="{FF2B5EF4-FFF2-40B4-BE49-F238E27FC236}">
                  <a16:creationId xmlns:a16="http://schemas.microsoft.com/office/drawing/2014/main" id="{FED6AEAE-02B3-305B-172E-5FBA29B161ED}"/>
                </a:ext>
              </a:extLst>
            </p:cNvPr>
            <p:cNvSpPr txBox="1"/>
            <p:nvPr/>
          </p:nvSpPr>
          <p:spPr>
            <a:xfrm>
              <a:off x="4751071" y="3111553"/>
              <a:ext cx="1371600" cy="307777"/>
            </a:xfrm>
            <a:prstGeom prst="rect">
              <a:avLst/>
            </a:prstGeom>
            <a:noFill/>
          </p:spPr>
          <p:txBody>
            <a:bodyPr wrap="square" rtlCol="0">
              <a:spAutoFit/>
            </a:bodyPr>
            <a:lstStyle/>
            <a:p>
              <a:pPr algn="ctr"/>
              <a:r>
                <a:rPr lang="en-US" sz="1400" b="1">
                  <a:solidFill>
                    <a:schemeClr val="tx2"/>
                  </a:solidFill>
                  <a:latin typeface="Segoe Print" panose="02000800000000000000" pitchFamily="2" charset="0"/>
                </a:rPr>
                <a:t>Deployment</a:t>
              </a:r>
            </a:p>
          </p:txBody>
        </p:sp>
        <p:sp>
          <p:nvSpPr>
            <p:cNvPr id="12" name="TextBox 11">
              <a:extLst>
                <a:ext uri="{FF2B5EF4-FFF2-40B4-BE49-F238E27FC236}">
                  <a16:creationId xmlns:a16="http://schemas.microsoft.com/office/drawing/2014/main" id="{ABC080F6-291C-BBE1-67DB-664DD5B5E4E3}"/>
                </a:ext>
              </a:extLst>
            </p:cNvPr>
            <p:cNvSpPr txBox="1"/>
            <p:nvPr/>
          </p:nvSpPr>
          <p:spPr>
            <a:xfrm>
              <a:off x="7115595" y="2393455"/>
              <a:ext cx="2977097" cy="1077218"/>
            </a:xfrm>
            <a:prstGeom prst="rect">
              <a:avLst/>
            </a:prstGeom>
            <a:noFill/>
          </p:spPr>
          <p:txBody>
            <a:bodyPr wrap="none" rtlCol="0">
              <a:spAutoFit/>
            </a:bodyPr>
            <a:lstStyle/>
            <a:p>
              <a:r>
                <a:rPr lang="en-US" sz="3200" b="1" dirty="0"/>
                <a:t>Data Science </a:t>
              </a:r>
            </a:p>
            <a:p>
              <a:pPr algn="ctr"/>
              <a:r>
                <a:rPr lang="en-US" sz="3200" b="1" dirty="0"/>
                <a:t>Process</a:t>
              </a:r>
            </a:p>
          </p:txBody>
        </p:sp>
      </p:gr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4319356D-371B-BCF8-41B9-A0C970F0C436}"/>
                  </a:ext>
                </a:extLst>
              </p14:cNvPr>
              <p14:cNvContentPartPr/>
              <p14:nvPr/>
            </p14:nvContentPartPr>
            <p14:xfrm>
              <a:off x="7826358" y="4734995"/>
              <a:ext cx="1779120" cy="1757880"/>
            </p14:xfrm>
          </p:contentPart>
        </mc:Choice>
        <mc:Fallback>
          <p:pic>
            <p:nvPicPr>
              <p:cNvPr id="3" name="Ink 2">
                <a:extLst>
                  <a:ext uri="{FF2B5EF4-FFF2-40B4-BE49-F238E27FC236}">
                    <a16:creationId xmlns:a16="http://schemas.microsoft.com/office/drawing/2014/main" id="{4319356D-371B-BCF8-41B9-A0C970F0C436}"/>
                  </a:ext>
                </a:extLst>
              </p:cNvPr>
              <p:cNvPicPr/>
              <p:nvPr/>
            </p:nvPicPr>
            <p:blipFill>
              <a:blip r:embed="rId4"/>
              <a:stretch>
                <a:fillRect/>
              </a:stretch>
            </p:blipFill>
            <p:spPr>
              <a:xfrm>
                <a:off x="7772358" y="4626995"/>
                <a:ext cx="1886760" cy="1973520"/>
              </a:xfrm>
              <a:prstGeom prst="rect">
                <a:avLst/>
              </a:prstGeom>
            </p:spPr>
          </p:pic>
        </mc:Fallback>
      </mc:AlternateContent>
      <p:sp>
        <p:nvSpPr>
          <p:cNvPr id="13" name="TextBox 12">
            <a:extLst>
              <a:ext uri="{FF2B5EF4-FFF2-40B4-BE49-F238E27FC236}">
                <a16:creationId xmlns:a16="http://schemas.microsoft.com/office/drawing/2014/main" id="{CE9F837B-35BF-5FE8-8A6A-A5B6D8BC7A90}"/>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Today</a:t>
            </a:r>
          </a:p>
        </p:txBody>
      </p:sp>
    </p:spTree>
    <p:extLst>
      <p:ext uri="{BB962C8B-B14F-4D97-AF65-F5344CB8AC3E}">
        <p14:creationId xmlns:p14="http://schemas.microsoft.com/office/powerpoint/2010/main" val="4097714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146E1-BF28-1262-D90A-D6B61B4B6F8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468F5FD-1F61-E926-CB0B-33420D2857C2}"/>
              </a:ext>
            </a:extLst>
          </p:cNvPr>
          <p:cNvSpPr>
            <a:spLocks noGrp="1"/>
          </p:cNvSpPr>
          <p:nvPr>
            <p:ph type="title"/>
          </p:nvPr>
        </p:nvSpPr>
        <p:spPr/>
        <p:txBody>
          <a:bodyPr/>
          <a:lstStyle/>
          <a:p>
            <a:r>
              <a:rPr lang="en-US" dirty="0"/>
              <a:t>EV[Decision] &gt;= EV[Not Decision]</a:t>
            </a:r>
          </a:p>
        </p:txBody>
      </p:sp>
    </p:spTree>
    <p:extLst>
      <p:ext uri="{BB962C8B-B14F-4D97-AF65-F5344CB8AC3E}">
        <p14:creationId xmlns:p14="http://schemas.microsoft.com/office/powerpoint/2010/main" val="326392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7F663-885D-20E6-3CA9-694F72B952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99BCBA-1F39-88CD-7904-2CD6B7BA4634}"/>
              </a:ext>
            </a:extLst>
          </p:cNvPr>
          <p:cNvSpPr>
            <a:spLocks noGrp="1"/>
          </p:cNvSpPr>
          <p:nvPr>
            <p:ph type="title"/>
          </p:nvPr>
        </p:nvSpPr>
        <p:spPr/>
        <p:txBody>
          <a:bodyPr/>
          <a:lstStyle/>
          <a:p>
            <a:r>
              <a:rPr lang="en-US" sz="3000" b="1" dirty="0">
                <a:solidFill>
                  <a:schemeClr val="tx2"/>
                </a:solidFill>
              </a:rPr>
              <a:t>Where we are</a:t>
            </a:r>
          </a:p>
        </p:txBody>
      </p:sp>
      <p:pic>
        <p:nvPicPr>
          <p:cNvPr id="14" name="Picture 13" descr="A diagram of a machine learning algorithm&#10;&#10;Description automatically generated">
            <a:extLst>
              <a:ext uri="{FF2B5EF4-FFF2-40B4-BE49-F238E27FC236}">
                <a16:creationId xmlns:a16="http://schemas.microsoft.com/office/drawing/2014/main" id="{EE3CA2A9-7EDD-7C21-F989-6BD46FDBE0AD}"/>
              </a:ext>
            </a:extLst>
          </p:cNvPr>
          <p:cNvPicPr>
            <a:picLocks noChangeAspect="1"/>
          </p:cNvPicPr>
          <p:nvPr/>
        </p:nvPicPr>
        <p:blipFill>
          <a:blip r:embed="rId2"/>
          <a:stretch>
            <a:fillRect/>
          </a:stretch>
        </p:blipFill>
        <p:spPr>
          <a:xfrm>
            <a:off x="3696649" y="1949887"/>
            <a:ext cx="5240421" cy="295822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958BF4A-1E9C-0649-6FB3-BE03C4B47874}"/>
                  </a:ext>
                </a:extLst>
              </p14:cNvPr>
              <p14:cNvContentPartPr/>
              <p14:nvPr/>
            </p14:nvContentPartPr>
            <p14:xfrm>
              <a:off x="6647040" y="3688729"/>
              <a:ext cx="1421280" cy="1315440"/>
            </p14:xfrm>
          </p:contentPart>
        </mc:Choice>
        <mc:Fallback xmlns="">
          <p:pic>
            <p:nvPicPr>
              <p:cNvPr id="3" name="Ink 2">
                <a:extLst>
                  <a:ext uri="{FF2B5EF4-FFF2-40B4-BE49-F238E27FC236}">
                    <a16:creationId xmlns:a16="http://schemas.microsoft.com/office/drawing/2014/main" id="{B958BF4A-1E9C-0649-6FB3-BE03C4B47874}"/>
                  </a:ext>
                </a:extLst>
              </p:cNvPr>
              <p:cNvPicPr/>
              <p:nvPr/>
            </p:nvPicPr>
            <p:blipFill>
              <a:blip r:embed="rId4"/>
              <a:stretch>
                <a:fillRect/>
              </a:stretch>
            </p:blipFill>
            <p:spPr>
              <a:xfrm>
                <a:off x="6593040" y="3580729"/>
                <a:ext cx="1528920" cy="1531080"/>
              </a:xfrm>
              <a:prstGeom prst="rect">
                <a:avLst/>
              </a:prstGeom>
            </p:spPr>
          </p:pic>
        </mc:Fallback>
      </mc:AlternateContent>
      <p:sp>
        <p:nvSpPr>
          <p:cNvPr id="4" name="TextBox 3">
            <a:extLst>
              <a:ext uri="{FF2B5EF4-FFF2-40B4-BE49-F238E27FC236}">
                <a16:creationId xmlns:a16="http://schemas.microsoft.com/office/drawing/2014/main" id="{C67C74A3-F1B0-98CA-3D26-AF3BECB9E578}"/>
              </a:ext>
            </a:extLst>
          </p:cNvPr>
          <p:cNvSpPr txBox="1"/>
          <p:nvPr/>
        </p:nvSpPr>
        <p:spPr>
          <a:xfrm>
            <a:off x="838200" y="1167468"/>
            <a:ext cx="1965435" cy="523220"/>
          </a:xfrm>
          <a:prstGeom prst="rect">
            <a:avLst/>
          </a:prstGeom>
          <a:noFill/>
        </p:spPr>
        <p:txBody>
          <a:bodyPr wrap="square" rtlCol="0">
            <a:spAutoFit/>
          </a:bodyPr>
          <a:lstStyle/>
          <a:p>
            <a:r>
              <a:rPr lang="en-US" sz="2800" b="1" dirty="0">
                <a:solidFill>
                  <a:schemeClr val="accent4"/>
                </a:solidFill>
              </a:rPr>
              <a:t>Today</a:t>
            </a:r>
          </a:p>
        </p:txBody>
      </p:sp>
    </p:spTree>
    <p:extLst>
      <p:ext uri="{BB962C8B-B14F-4D97-AF65-F5344CB8AC3E}">
        <p14:creationId xmlns:p14="http://schemas.microsoft.com/office/powerpoint/2010/main" val="2835453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A170B-537B-1B92-4FEC-6551513DB6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2F3AA7-DAE6-2048-F804-4366E9EB52F0}"/>
              </a:ext>
            </a:extLst>
          </p:cNvPr>
          <p:cNvSpPr>
            <a:spLocks noGrp="1"/>
          </p:cNvSpPr>
          <p:nvPr>
            <p:ph type="title"/>
          </p:nvPr>
        </p:nvSpPr>
        <p:spPr>
          <a:xfrm>
            <a:off x="4782552" y="2766218"/>
            <a:ext cx="2626895" cy="1325563"/>
          </a:xfrm>
        </p:spPr>
        <p:txBody>
          <a:bodyPr/>
          <a:lstStyle/>
          <a:p>
            <a:r>
              <a:rPr lang="en-US" b="1" dirty="0">
                <a:solidFill>
                  <a:schemeClr val="tx2"/>
                </a:solidFill>
              </a:rPr>
              <a:t>Quiz time!</a:t>
            </a:r>
            <a:endParaRPr lang="en-US" sz="3000" b="1" i="1" dirty="0">
              <a:solidFill>
                <a:schemeClr val="tx2"/>
              </a:solidFill>
            </a:endParaRPr>
          </a:p>
        </p:txBody>
      </p:sp>
    </p:spTree>
    <p:extLst>
      <p:ext uri="{BB962C8B-B14F-4D97-AF65-F5344CB8AC3E}">
        <p14:creationId xmlns:p14="http://schemas.microsoft.com/office/powerpoint/2010/main" val="408355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158BE-E7FB-D52D-7776-E9CDC622EA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78EF1C-012B-C347-B2F4-3008B39C64BF}"/>
              </a:ext>
            </a:extLst>
          </p:cNvPr>
          <p:cNvSpPr>
            <a:spLocks noGrp="1"/>
          </p:cNvSpPr>
          <p:nvPr>
            <p:ph type="title"/>
          </p:nvPr>
        </p:nvSpPr>
        <p:spPr>
          <a:xfrm>
            <a:off x="3891213" y="2766218"/>
            <a:ext cx="4409574" cy="1325563"/>
          </a:xfrm>
        </p:spPr>
        <p:txBody>
          <a:bodyPr>
            <a:normAutofit/>
          </a:bodyPr>
          <a:lstStyle/>
          <a:p>
            <a:r>
              <a:rPr lang="en-US" b="1" dirty="0">
                <a:solidFill>
                  <a:schemeClr val="tx2"/>
                </a:solidFill>
              </a:rPr>
              <a:t>Quiz discussion!</a:t>
            </a:r>
            <a:endParaRPr lang="en-US" sz="3000" b="1" i="1" dirty="0">
              <a:solidFill>
                <a:schemeClr val="tx2"/>
              </a:solidFill>
            </a:endParaRPr>
          </a:p>
        </p:txBody>
      </p:sp>
    </p:spTree>
    <p:extLst>
      <p:ext uri="{BB962C8B-B14F-4D97-AF65-F5344CB8AC3E}">
        <p14:creationId xmlns:p14="http://schemas.microsoft.com/office/powerpoint/2010/main" val="279297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A30F8-7148-7543-7474-84183B202285}"/>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D5F9FB0-F6C0-B274-D12B-6FDA485A7564}"/>
              </a:ext>
            </a:extLst>
          </p:cNvPr>
          <p:cNvSpPr>
            <a:spLocks noGrp="1"/>
          </p:cNvSpPr>
          <p:nvPr>
            <p:ph type="title"/>
          </p:nvPr>
        </p:nvSpPr>
        <p:spPr>
          <a:xfrm>
            <a:off x="838200" y="365125"/>
            <a:ext cx="10515600" cy="1325563"/>
          </a:xfrm>
        </p:spPr>
        <p:txBody>
          <a:bodyPr/>
          <a:lstStyle/>
          <a:p>
            <a:r>
              <a:rPr lang="en-US" dirty="0">
                <a:solidFill>
                  <a:schemeClr val="tx2"/>
                </a:solidFill>
              </a:rPr>
              <a:t>Q1</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7376CC19-085F-B432-43CF-018957705110}"/>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D8CE7B56-E78A-4A73-EB1B-30D82DF242FA}"/>
              </a:ext>
            </a:extLst>
          </p:cNvPr>
          <p:cNvSpPr txBox="1"/>
          <p:nvPr/>
        </p:nvSpPr>
        <p:spPr>
          <a:xfrm>
            <a:off x="2860431" y="1946435"/>
            <a:ext cx="6096000" cy="646331"/>
          </a:xfrm>
          <a:prstGeom prst="rect">
            <a:avLst/>
          </a:prstGeom>
          <a:noFill/>
        </p:spPr>
        <p:txBody>
          <a:bodyPr wrap="square">
            <a:spAutoFit/>
          </a:bodyPr>
          <a:lstStyle/>
          <a:p>
            <a:r>
              <a:rPr lang="en-US" dirty="0"/>
              <a:t>What is the primary difference between L1 and L2 regularization?</a:t>
            </a:r>
          </a:p>
        </p:txBody>
      </p:sp>
      <p:graphicFrame>
        <p:nvGraphicFramePr>
          <p:cNvPr id="2" name="Table 1">
            <a:extLst>
              <a:ext uri="{FF2B5EF4-FFF2-40B4-BE49-F238E27FC236}">
                <a16:creationId xmlns:a16="http://schemas.microsoft.com/office/drawing/2014/main" id="{5784A662-75FC-63E8-BCD5-8CCF4476C693}"/>
              </a:ext>
            </a:extLst>
          </p:cNvPr>
          <p:cNvGraphicFramePr>
            <a:graphicFrameLocks noGrp="1"/>
          </p:cNvGraphicFramePr>
          <p:nvPr>
            <p:extLst>
              <p:ext uri="{D42A27DB-BD31-4B8C-83A1-F6EECF244321}">
                <p14:modId xmlns:p14="http://schemas.microsoft.com/office/powerpoint/2010/main" val="3556836246"/>
              </p:ext>
            </p:extLst>
          </p:nvPr>
        </p:nvGraphicFramePr>
        <p:xfrm>
          <a:off x="2739840" y="2789714"/>
          <a:ext cx="6712319" cy="2423160"/>
        </p:xfrm>
        <a:graphic>
          <a:graphicData uri="http://schemas.openxmlformats.org/drawingml/2006/table">
            <a:tbl>
              <a:tblPr/>
              <a:tblGrid>
                <a:gridCol w="130249">
                  <a:extLst>
                    <a:ext uri="{9D8B030D-6E8A-4147-A177-3AD203B41FA5}">
                      <a16:colId xmlns:a16="http://schemas.microsoft.com/office/drawing/2014/main" val="204648628"/>
                    </a:ext>
                  </a:extLst>
                </a:gridCol>
                <a:gridCol w="6582070">
                  <a:extLst>
                    <a:ext uri="{9D8B030D-6E8A-4147-A177-3AD203B41FA5}">
                      <a16:colId xmlns:a16="http://schemas.microsoft.com/office/drawing/2014/main" val="1914400739"/>
                    </a:ext>
                  </a:extLst>
                </a:gridCol>
              </a:tblGrid>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rPr>
                        <a:t>L1 regularization penalizes the sum of weights, L2 penalizes the sum of squared weights.</a:t>
                      </a:r>
                    </a:p>
                  </a:txBody>
                  <a:tcPr marL="28575" marR="28575" marT="28575" marB="28575" anchor="b">
                    <a:lnL>
                      <a:noFill/>
                    </a:lnL>
                    <a:lnR>
                      <a:noFill/>
                    </a:lnR>
                    <a:lnT>
                      <a:noFill/>
                    </a:lnT>
                    <a:lnB>
                      <a:noFill/>
                    </a:lnB>
                    <a:noFill/>
                  </a:tcPr>
                </a:tc>
                <a:extLst>
                  <a:ext uri="{0D108BD9-81ED-4DB2-BD59-A6C34878D82A}">
                    <a16:rowId xmlns:a16="http://schemas.microsoft.com/office/drawing/2014/main" val="593279521"/>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L2 regularization penalizes the sum of weights, L1 penalizes the sum of squared weights.</a:t>
                      </a:r>
                    </a:p>
                  </a:txBody>
                  <a:tcPr marL="28575" marR="28575" marT="28575" marB="28575" anchor="b">
                    <a:lnL>
                      <a:noFill/>
                    </a:lnL>
                    <a:lnR>
                      <a:noFill/>
                    </a:lnR>
                    <a:lnT>
                      <a:noFill/>
                    </a:lnT>
                    <a:lnB>
                      <a:noFill/>
                    </a:lnB>
                    <a:noFill/>
                  </a:tcPr>
                </a:tc>
                <a:extLst>
                  <a:ext uri="{0D108BD9-81ED-4DB2-BD59-A6C34878D82A}">
                    <a16:rowId xmlns:a16="http://schemas.microsoft.com/office/drawing/2014/main" val="3349121185"/>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L1 regularization penalizes the sum of absolute value of the weights, L2 penalizes the sum of squared weights.</a:t>
                      </a:r>
                    </a:p>
                  </a:txBody>
                  <a:tcPr marL="28575" marR="28575" marT="28575" marB="28575" anchor="b">
                    <a:lnL>
                      <a:noFill/>
                    </a:lnL>
                    <a:lnR>
                      <a:noFill/>
                    </a:lnR>
                    <a:lnT>
                      <a:noFill/>
                    </a:lnT>
                    <a:lnB>
                      <a:noFill/>
                    </a:lnB>
                    <a:noFill/>
                  </a:tcPr>
                </a:tc>
                <a:extLst>
                  <a:ext uri="{0D108BD9-81ED-4DB2-BD59-A6C34878D82A}">
                    <a16:rowId xmlns:a16="http://schemas.microsoft.com/office/drawing/2014/main" val="1802680094"/>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rPr>
                        <a:t>L2 regularization penalizes the sum of absolute value of the weights, L1 penalizes the sum of squared weights.</a:t>
                      </a:r>
                    </a:p>
                  </a:txBody>
                  <a:tcPr marL="28575" marR="28575" marT="28575" marB="28575" anchor="b">
                    <a:lnL>
                      <a:noFill/>
                    </a:lnL>
                    <a:lnR>
                      <a:noFill/>
                    </a:lnR>
                    <a:lnT>
                      <a:noFill/>
                    </a:lnT>
                    <a:lnB>
                      <a:noFill/>
                    </a:lnB>
                    <a:noFill/>
                  </a:tcPr>
                </a:tc>
                <a:extLst>
                  <a:ext uri="{0D108BD9-81ED-4DB2-BD59-A6C34878D82A}">
                    <a16:rowId xmlns:a16="http://schemas.microsoft.com/office/drawing/2014/main" val="1765213355"/>
                  </a:ext>
                </a:extLst>
              </a:tr>
            </a:tbl>
          </a:graphicData>
        </a:graphic>
      </p:graphicFrame>
    </p:spTree>
    <p:extLst>
      <p:ext uri="{BB962C8B-B14F-4D97-AF65-F5344CB8AC3E}">
        <p14:creationId xmlns:p14="http://schemas.microsoft.com/office/powerpoint/2010/main" val="3960787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A8694-3A75-F2A5-8FC4-A3594C5980C0}"/>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6C0FDADC-A965-71A7-E964-DD5A483C89F1}"/>
              </a:ext>
            </a:extLst>
          </p:cNvPr>
          <p:cNvSpPr>
            <a:spLocks noGrp="1"/>
          </p:cNvSpPr>
          <p:nvPr>
            <p:ph type="title"/>
          </p:nvPr>
        </p:nvSpPr>
        <p:spPr>
          <a:xfrm>
            <a:off x="838200" y="365125"/>
            <a:ext cx="10515600" cy="1325563"/>
          </a:xfrm>
        </p:spPr>
        <p:txBody>
          <a:bodyPr/>
          <a:lstStyle/>
          <a:p>
            <a:r>
              <a:rPr lang="en-US" dirty="0">
                <a:solidFill>
                  <a:schemeClr val="tx2"/>
                </a:solidFill>
              </a:rPr>
              <a:t>Q1</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97CD3549-1B55-9FEE-E0D5-0D91ED48D058}"/>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18B06D62-44A8-5A09-2C24-37D2AE2E5948}"/>
              </a:ext>
            </a:extLst>
          </p:cNvPr>
          <p:cNvSpPr txBox="1"/>
          <p:nvPr/>
        </p:nvSpPr>
        <p:spPr>
          <a:xfrm>
            <a:off x="2860431" y="1946435"/>
            <a:ext cx="6096000" cy="646331"/>
          </a:xfrm>
          <a:prstGeom prst="rect">
            <a:avLst/>
          </a:prstGeom>
          <a:noFill/>
        </p:spPr>
        <p:txBody>
          <a:bodyPr wrap="square">
            <a:spAutoFit/>
          </a:bodyPr>
          <a:lstStyle/>
          <a:p>
            <a:r>
              <a:rPr lang="en-US" dirty="0"/>
              <a:t>What is the primary difference between L1 and L2 regularization?</a:t>
            </a:r>
          </a:p>
        </p:txBody>
      </p:sp>
      <p:graphicFrame>
        <p:nvGraphicFramePr>
          <p:cNvPr id="2" name="Table 1">
            <a:extLst>
              <a:ext uri="{FF2B5EF4-FFF2-40B4-BE49-F238E27FC236}">
                <a16:creationId xmlns:a16="http://schemas.microsoft.com/office/drawing/2014/main" id="{6757F8FF-A463-22AF-F01B-EBC5AAB7120B}"/>
              </a:ext>
            </a:extLst>
          </p:cNvPr>
          <p:cNvGraphicFramePr>
            <a:graphicFrameLocks noGrp="1"/>
          </p:cNvGraphicFramePr>
          <p:nvPr>
            <p:extLst>
              <p:ext uri="{D42A27DB-BD31-4B8C-83A1-F6EECF244321}">
                <p14:modId xmlns:p14="http://schemas.microsoft.com/office/powerpoint/2010/main" val="1487125657"/>
              </p:ext>
            </p:extLst>
          </p:nvPr>
        </p:nvGraphicFramePr>
        <p:xfrm>
          <a:off x="2739840" y="2789714"/>
          <a:ext cx="6712319" cy="2423160"/>
        </p:xfrm>
        <a:graphic>
          <a:graphicData uri="http://schemas.openxmlformats.org/drawingml/2006/table">
            <a:tbl>
              <a:tblPr/>
              <a:tblGrid>
                <a:gridCol w="130249">
                  <a:extLst>
                    <a:ext uri="{9D8B030D-6E8A-4147-A177-3AD203B41FA5}">
                      <a16:colId xmlns:a16="http://schemas.microsoft.com/office/drawing/2014/main" val="204648628"/>
                    </a:ext>
                  </a:extLst>
                </a:gridCol>
                <a:gridCol w="6582070">
                  <a:extLst>
                    <a:ext uri="{9D8B030D-6E8A-4147-A177-3AD203B41FA5}">
                      <a16:colId xmlns:a16="http://schemas.microsoft.com/office/drawing/2014/main" val="1914400739"/>
                    </a:ext>
                  </a:extLst>
                </a:gridCol>
              </a:tblGrid>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rPr>
                        <a:t>L1 regularization penalizes the sum of weights, L2 penalizes the sum of squared weights.</a:t>
                      </a:r>
                    </a:p>
                  </a:txBody>
                  <a:tcPr marL="28575" marR="28575" marT="28575" marB="28575" anchor="b">
                    <a:lnL>
                      <a:noFill/>
                    </a:lnL>
                    <a:lnR>
                      <a:noFill/>
                    </a:lnR>
                    <a:lnT>
                      <a:noFill/>
                    </a:lnT>
                    <a:lnB>
                      <a:noFill/>
                    </a:lnB>
                    <a:noFill/>
                  </a:tcPr>
                </a:tc>
                <a:extLst>
                  <a:ext uri="{0D108BD9-81ED-4DB2-BD59-A6C34878D82A}">
                    <a16:rowId xmlns:a16="http://schemas.microsoft.com/office/drawing/2014/main" val="593279521"/>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L2 regularization penalizes the sum of weights, L1 penalizes the sum of squared weights.</a:t>
                      </a:r>
                    </a:p>
                  </a:txBody>
                  <a:tcPr marL="28575" marR="28575" marT="28575" marB="28575" anchor="b">
                    <a:lnL>
                      <a:noFill/>
                    </a:lnL>
                    <a:lnR>
                      <a:noFill/>
                    </a:lnR>
                    <a:lnT>
                      <a:noFill/>
                    </a:lnT>
                    <a:lnB>
                      <a:noFill/>
                    </a:lnB>
                    <a:noFill/>
                  </a:tcPr>
                </a:tc>
                <a:extLst>
                  <a:ext uri="{0D108BD9-81ED-4DB2-BD59-A6C34878D82A}">
                    <a16:rowId xmlns:a16="http://schemas.microsoft.com/office/drawing/2014/main" val="3349121185"/>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highlight>
                            <a:srgbClr val="FFFF00"/>
                          </a:highlight>
                        </a:rPr>
                        <a:t>L1 regularization penalizes the sum of absolute value of the weights, L2 penalizes the sum of squared weights.</a:t>
                      </a:r>
                    </a:p>
                  </a:txBody>
                  <a:tcPr marL="28575" marR="28575" marT="28575" marB="28575" anchor="b">
                    <a:lnL>
                      <a:noFill/>
                    </a:lnL>
                    <a:lnR>
                      <a:noFill/>
                    </a:lnR>
                    <a:lnT>
                      <a:noFill/>
                    </a:lnT>
                    <a:lnB>
                      <a:noFill/>
                    </a:lnB>
                    <a:noFill/>
                  </a:tcPr>
                </a:tc>
                <a:extLst>
                  <a:ext uri="{0D108BD9-81ED-4DB2-BD59-A6C34878D82A}">
                    <a16:rowId xmlns:a16="http://schemas.microsoft.com/office/drawing/2014/main" val="1802680094"/>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rPr>
                        <a:t>L2 regularization penalizes the sum of absolute value of the weights, L1 penalizes the sum of squared weights.</a:t>
                      </a:r>
                    </a:p>
                  </a:txBody>
                  <a:tcPr marL="28575" marR="28575" marT="28575" marB="28575" anchor="b">
                    <a:lnL>
                      <a:noFill/>
                    </a:lnL>
                    <a:lnR>
                      <a:noFill/>
                    </a:lnR>
                    <a:lnT>
                      <a:noFill/>
                    </a:lnT>
                    <a:lnB>
                      <a:noFill/>
                    </a:lnB>
                    <a:noFill/>
                  </a:tcPr>
                </a:tc>
                <a:extLst>
                  <a:ext uri="{0D108BD9-81ED-4DB2-BD59-A6C34878D82A}">
                    <a16:rowId xmlns:a16="http://schemas.microsoft.com/office/drawing/2014/main" val="1765213355"/>
                  </a:ext>
                </a:extLst>
              </a:tr>
            </a:tbl>
          </a:graphicData>
        </a:graphic>
      </p:graphicFrame>
    </p:spTree>
    <p:extLst>
      <p:ext uri="{BB962C8B-B14F-4D97-AF65-F5344CB8AC3E}">
        <p14:creationId xmlns:p14="http://schemas.microsoft.com/office/powerpoint/2010/main" val="48830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E7D33-32E9-2EE9-09DB-F416AFB4BD3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965DB460-EB2D-0211-9B05-72D783F9B013}"/>
              </a:ext>
            </a:extLst>
          </p:cNvPr>
          <p:cNvSpPr>
            <a:spLocks noGrp="1"/>
          </p:cNvSpPr>
          <p:nvPr>
            <p:ph type="title"/>
          </p:nvPr>
        </p:nvSpPr>
        <p:spPr>
          <a:xfrm>
            <a:off x="838200" y="365125"/>
            <a:ext cx="10515600" cy="1325563"/>
          </a:xfrm>
        </p:spPr>
        <p:txBody>
          <a:bodyPr/>
          <a:lstStyle/>
          <a:p>
            <a:r>
              <a:rPr lang="en-US" dirty="0">
                <a:solidFill>
                  <a:schemeClr val="tx2"/>
                </a:solidFill>
              </a:rPr>
              <a:t>Q2</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DEBDC06F-037D-D09B-4F5F-75E9ACA35C56}"/>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19322258-E427-33B6-4B02-D571DCB698B0}"/>
              </a:ext>
            </a:extLst>
          </p:cNvPr>
          <p:cNvSpPr txBox="1"/>
          <p:nvPr/>
        </p:nvSpPr>
        <p:spPr>
          <a:xfrm>
            <a:off x="2860431" y="1946435"/>
            <a:ext cx="6096000" cy="646331"/>
          </a:xfrm>
          <a:prstGeom prst="rect">
            <a:avLst/>
          </a:prstGeom>
          <a:noFill/>
        </p:spPr>
        <p:txBody>
          <a:bodyPr wrap="square">
            <a:spAutoFit/>
          </a:bodyPr>
          <a:lstStyle/>
          <a:p>
            <a:r>
              <a:rPr lang="en-US" dirty="0"/>
              <a:t>What is the purpose of regularization in logistic regression?</a:t>
            </a:r>
          </a:p>
          <a:p>
            <a:endParaRPr lang="en-US" dirty="0"/>
          </a:p>
        </p:txBody>
      </p:sp>
      <p:graphicFrame>
        <p:nvGraphicFramePr>
          <p:cNvPr id="2" name="Table 1">
            <a:extLst>
              <a:ext uri="{FF2B5EF4-FFF2-40B4-BE49-F238E27FC236}">
                <a16:creationId xmlns:a16="http://schemas.microsoft.com/office/drawing/2014/main" id="{2F112183-8788-F9DB-3839-268FF037EE86}"/>
              </a:ext>
            </a:extLst>
          </p:cNvPr>
          <p:cNvGraphicFramePr>
            <a:graphicFrameLocks noGrp="1"/>
          </p:cNvGraphicFramePr>
          <p:nvPr>
            <p:extLst>
              <p:ext uri="{D42A27DB-BD31-4B8C-83A1-F6EECF244321}">
                <p14:modId xmlns:p14="http://schemas.microsoft.com/office/powerpoint/2010/main" val="4014424143"/>
              </p:ext>
            </p:extLst>
          </p:nvPr>
        </p:nvGraphicFramePr>
        <p:xfrm>
          <a:off x="2739840" y="2789714"/>
          <a:ext cx="6712319" cy="1325880"/>
        </p:xfrm>
        <a:graphic>
          <a:graphicData uri="http://schemas.openxmlformats.org/drawingml/2006/table">
            <a:tbl>
              <a:tblPr/>
              <a:tblGrid>
                <a:gridCol w="130249">
                  <a:extLst>
                    <a:ext uri="{9D8B030D-6E8A-4147-A177-3AD203B41FA5}">
                      <a16:colId xmlns:a16="http://schemas.microsoft.com/office/drawing/2014/main" val="204648628"/>
                    </a:ext>
                  </a:extLst>
                </a:gridCol>
                <a:gridCol w="6582070">
                  <a:extLst>
                    <a:ext uri="{9D8B030D-6E8A-4147-A177-3AD203B41FA5}">
                      <a16:colId xmlns:a16="http://schemas.microsoft.com/office/drawing/2014/main" val="1914400739"/>
                    </a:ext>
                  </a:extLst>
                </a:gridCol>
              </a:tblGrid>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To increase the complexity of the model.</a:t>
                      </a:r>
                    </a:p>
                  </a:txBody>
                  <a:tcPr marL="28575" marR="28575" marT="28575" marB="28575" anchor="b">
                    <a:lnL>
                      <a:noFill/>
                    </a:lnL>
                    <a:lnR>
                      <a:noFill/>
                    </a:lnR>
                    <a:lnT>
                      <a:noFill/>
                    </a:lnT>
                    <a:lnB>
                      <a:noFill/>
                    </a:lnB>
                    <a:noFill/>
                  </a:tcPr>
                </a:tc>
                <a:extLst>
                  <a:ext uri="{0D108BD9-81ED-4DB2-BD59-A6C34878D82A}">
                    <a16:rowId xmlns:a16="http://schemas.microsoft.com/office/drawing/2014/main" val="593279521"/>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 To ensure the model fits the training data perfectly.</a:t>
                      </a:r>
                    </a:p>
                  </a:txBody>
                  <a:tcPr marL="28575" marR="28575" marT="28575" marB="28575" anchor="b">
                    <a:lnL>
                      <a:noFill/>
                    </a:lnL>
                    <a:lnR>
                      <a:noFill/>
                    </a:lnR>
                    <a:lnT>
                      <a:noFill/>
                    </a:lnT>
                    <a:lnB>
                      <a:noFill/>
                    </a:lnB>
                    <a:noFill/>
                  </a:tcPr>
                </a:tc>
                <a:extLst>
                  <a:ext uri="{0D108BD9-81ED-4DB2-BD59-A6C34878D82A}">
                    <a16:rowId xmlns:a16="http://schemas.microsoft.com/office/drawing/2014/main" val="3349121185"/>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 To penalize complex models and reduce overfitting.</a:t>
                      </a:r>
                    </a:p>
                  </a:txBody>
                  <a:tcPr marL="28575" marR="28575" marT="28575" marB="28575" anchor="b">
                    <a:lnL>
                      <a:noFill/>
                    </a:lnL>
                    <a:lnR>
                      <a:noFill/>
                    </a:lnR>
                    <a:lnT>
                      <a:noFill/>
                    </a:lnT>
                    <a:lnB>
                      <a:noFill/>
                    </a:lnB>
                    <a:noFill/>
                  </a:tcPr>
                </a:tc>
                <a:extLst>
                  <a:ext uri="{0D108BD9-81ED-4DB2-BD59-A6C34878D82A}">
                    <a16:rowId xmlns:a16="http://schemas.microsoft.com/office/drawing/2014/main" val="1802680094"/>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rPr>
                        <a:t> To avoid using nonlinear features.</a:t>
                      </a:r>
                    </a:p>
                  </a:txBody>
                  <a:tcPr marL="28575" marR="28575" marT="28575" marB="28575" anchor="b">
                    <a:lnL>
                      <a:noFill/>
                    </a:lnL>
                    <a:lnR>
                      <a:noFill/>
                    </a:lnR>
                    <a:lnT>
                      <a:noFill/>
                    </a:lnT>
                    <a:lnB>
                      <a:noFill/>
                    </a:lnB>
                    <a:noFill/>
                  </a:tcPr>
                </a:tc>
                <a:extLst>
                  <a:ext uri="{0D108BD9-81ED-4DB2-BD59-A6C34878D82A}">
                    <a16:rowId xmlns:a16="http://schemas.microsoft.com/office/drawing/2014/main" val="1765213355"/>
                  </a:ext>
                </a:extLst>
              </a:tr>
            </a:tbl>
          </a:graphicData>
        </a:graphic>
      </p:graphicFrame>
    </p:spTree>
    <p:extLst>
      <p:ext uri="{BB962C8B-B14F-4D97-AF65-F5344CB8AC3E}">
        <p14:creationId xmlns:p14="http://schemas.microsoft.com/office/powerpoint/2010/main" val="655180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41880-EDEA-8C14-1365-3FE06CCD66B5}"/>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0FDEFEA6-2A46-D6C3-5185-33D17EA69FC0}"/>
              </a:ext>
            </a:extLst>
          </p:cNvPr>
          <p:cNvSpPr>
            <a:spLocks noGrp="1"/>
          </p:cNvSpPr>
          <p:nvPr>
            <p:ph type="title"/>
          </p:nvPr>
        </p:nvSpPr>
        <p:spPr>
          <a:xfrm>
            <a:off x="838200" y="365125"/>
            <a:ext cx="10515600" cy="1325563"/>
          </a:xfrm>
        </p:spPr>
        <p:txBody>
          <a:bodyPr/>
          <a:lstStyle/>
          <a:p>
            <a:r>
              <a:rPr lang="en-US" dirty="0">
                <a:solidFill>
                  <a:schemeClr val="tx2"/>
                </a:solidFill>
              </a:rPr>
              <a:t>Q2</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15974830-C935-0BF4-9818-7AAAD72AE71C}"/>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5789F2E6-AC7E-EF83-660C-BCC1885C9204}"/>
              </a:ext>
            </a:extLst>
          </p:cNvPr>
          <p:cNvSpPr txBox="1"/>
          <p:nvPr/>
        </p:nvSpPr>
        <p:spPr>
          <a:xfrm>
            <a:off x="2860431" y="1946435"/>
            <a:ext cx="6096000" cy="646331"/>
          </a:xfrm>
          <a:prstGeom prst="rect">
            <a:avLst/>
          </a:prstGeom>
          <a:noFill/>
        </p:spPr>
        <p:txBody>
          <a:bodyPr wrap="square">
            <a:spAutoFit/>
          </a:bodyPr>
          <a:lstStyle/>
          <a:p>
            <a:r>
              <a:rPr lang="en-US" dirty="0"/>
              <a:t>What is the purpose of regularization in logistic regression?</a:t>
            </a:r>
          </a:p>
          <a:p>
            <a:endParaRPr lang="en-US" dirty="0"/>
          </a:p>
        </p:txBody>
      </p:sp>
      <p:graphicFrame>
        <p:nvGraphicFramePr>
          <p:cNvPr id="2" name="Table 1">
            <a:extLst>
              <a:ext uri="{FF2B5EF4-FFF2-40B4-BE49-F238E27FC236}">
                <a16:creationId xmlns:a16="http://schemas.microsoft.com/office/drawing/2014/main" id="{4F96BC63-E51B-4901-F41B-6A548889F4C2}"/>
              </a:ext>
            </a:extLst>
          </p:cNvPr>
          <p:cNvGraphicFramePr>
            <a:graphicFrameLocks noGrp="1"/>
          </p:cNvGraphicFramePr>
          <p:nvPr>
            <p:extLst>
              <p:ext uri="{D42A27DB-BD31-4B8C-83A1-F6EECF244321}">
                <p14:modId xmlns:p14="http://schemas.microsoft.com/office/powerpoint/2010/main" val="364658283"/>
              </p:ext>
            </p:extLst>
          </p:nvPr>
        </p:nvGraphicFramePr>
        <p:xfrm>
          <a:off x="2739840" y="2789714"/>
          <a:ext cx="6712319" cy="1325880"/>
        </p:xfrm>
        <a:graphic>
          <a:graphicData uri="http://schemas.openxmlformats.org/drawingml/2006/table">
            <a:tbl>
              <a:tblPr/>
              <a:tblGrid>
                <a:gridCol w="130249">
                  <a:extLst>
                    <a:ext uri="{9D8B030D-6E8A-4147-A177-3AD203B41FA5}">
                      <a16:colId xmlns:a16="http://schemas.microsoft.com/office/drawing/2014/main" val="204648628"/>
                    </a:ext>
                  </a:extLst>
                </a:gridCol>
                <a:gridCol w="6582070">
                  <a:extLst>
                    <a:ext uri="{9D8B030D-6E8A-4147-A177-3AD203B41FA5}">
                      <a16:colId xmlns:a16="http://schemas.microsoft.com/office/drawing/2014/main" val="1914400739"/>
                    </a:ext>
                  </a:extLst>
                </a:gridCol>
              </a:tblGrid>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To increase the complexity of the model.</a:t>
                      </a:r>
                    </a:p>
                  </a:txBody>
                  <a:tcPr marL="28575" marR="28575" marT="28575" marB="28575" anchor="b">
                    <a:lnL>
                      <a:noFill/>
                    </a:lnL>
                    <a:lnR>
                      <a:noFill/>
                    </a:lnR>
                    <a:lnT>
                      <a:noFill/>
                    </a:lnT>
                    <a:lnB>
                      <a:noFill/>
                    </a:lnB>
                    <a:noFill/>
                  </a:tcPr>
                </a:tc>
                <a:extLst>
                  <a:ext uri="{0D108BD9-81ED-4DB2-BD59-A6C34878D82A}">
                    <a16:rowId xmlns:a16="http://schemas.microsoft.com/office/drawing/2014/main" val="593279521"/>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 To ensure the model fits the training data perfectly.</a:t>
                      </a:r>
                    </a:p>
                  </a:txBody>
                  <a:tcPr marL="28575" marR="28575" marT="28575" marB="28575" anchor="b">
                    <a:lnL>
                      <a:noFill/>
                    </a:lnL>
                    <a:lnR>
                      <a:noFill/>
                    </a:lnR>
                    <a:lnT>
                      <a:noFill/>
                    </a:lnT>
                    <a:lnB>
                      <a:noFill/>
                    </a:lnB>
                    <a:noFill/>
                  </a:tcPr>
                </a:tc>
                <a:extLst>
                  <a:ext uri="{0D108BD9-81ED-4DB2-BD59-A6C34878D82A}">
                    <a16:rowId xmlns:a16="http://schemas.microsoft.com/office/drawing/2014/main" val="3349121185"/>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highlight>
                            <a:srgbClr val="FFFF00"/>
                          </a:highlight>
                        </a:rPr>
                        <a:t> To penalize complex models and reduce overfitting.</a:t>
                      </a:r>
                    </a:p>
                  </a:txBody>
                  <a:tcPr marL="28575" marR="28575" marT="28575" marB="28575" anchor="b">
                    <a:lnL>
                      <a:noFill/>
                    </a:lnL>
                    <a:lnR>
                      <a:noFill/>
                    </a:lnR>
                    <a:lnT>
                      <a:noFill/>
                    </a:lnT>
                    <a:lnB>
                      <a:noFill/>
                    </a:lnB>
                    <a:noFill/>
                  </a:tcPr>
                </a:tc>
                <a:extLst>
                  <a:ext uri="{0D108BD9-81ED-4DB2-BD59-A6C34878D82A}">
                    <a16:rowId xmlns:a16="http://schemas.microsoft.com/office/drawing/2014/main" val="1802680094"/>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rPr>
                        <a:t> To avoid using nonlinear features.</a:t>
                      </a:r>
                    </a:p>
                  </a:txBody>
                  <a:tcPr marL="28575" marR="28575" marT="28575" marB="28575" anchor="b">
                    <a:lnL>
                      <a:noFill/>
                    </a:lnL>
                    <a:lnR>
                      <a:noFill/>
                    </a:lnR>
                    <a:lnT>
                      <a:noFill/>
                    </a:lnT>
                    <a:lnB>
                      <a:noFill/>
                    </a:lnB>
                    <a:noFill/>
                  </a:tcPr>
                </a:tc>
                <a:extLst>
                  <a:ext uri="{0D108BD9-81ED-4DB2-BD59-A6C34878D82A}">
                    <a16:rowId xmlns:a16="http://schemas.microsoft.com/office/drawing/2014/main" val="1765213355"/>
                  </a:ext>
                </a:extLst>
              </a:tr>
            </a:tbl>
          </a:graphicData>
        </a:graphic>
      </p:graphicFrame>
    </p:spTree>
    <p:extLst>
      <p:ext uri="{BB962C8B-B14F-4D97-AF65-F5344CB8AC3E}">
        <p14:creationId xmlns:p14="http://schemas.microsoft.com/office/powerpoint/2010/main" val="3510163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C0C39-7722-245C-FFC6-2473C3F84C8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C7FF2390-BCC2-E765-838D-9BB882A506ED}"/>
              </a:ext>
            </a:extLst>
          </p:cNvPr>
          <p:cNvSpPr>
            <a:spLocks noGrp="1"/>
          </p:cNvSpPr>
          <p:nvPr>
            <p:ph type="title"/>
          </p:nvPr>
        </p:nvSpPr>
        <p:spPr>
          <a:xfrm>
            <a:off x="838200" y="365125"/>
            <a:ext cx="10515600" cy="1325563"/>
          </a:xfrm>
        </p:spPr>
        <p:txBody>
          <a:bodyPr/>
          <a:lstStyle/>
          <a:p>
            <a:r>
              <a:rPr lang="en-US" dirty="0">
                <a:solidFill>
                  <a:schemeClr val="tx2"/>
                </a:solidFill>
              </a:rPr>
              <a:t>Q3</a:t>
            </a:r>
            <a:endParaRPr lang="en-US" sz="3000" b="1" i="1" dirty="0">
              <a:solidFill>
                <a:schemeClr val="tx2"/>
              </a:solidFill>
            </a:endParaRPr>
          </a:p>
        </p:txBody>
      </p:sp>
      <p:sp>
        <p:nvSpPr>
          <p:cNvPr id="8" name="Content Placeholder 4">
            <a:extLst>
              <a:ext uri="{FF2B5EF4-FFF2-40B4-BE49-F238E27FC236}">
                <a16:creationId xmlns:a16="http://schemas.microsoft.com/office/drawing/2014/main" id="{9ADEA1AB-7AAF-EE32-3435-E4556520EA81}"/>
              </a:ext>
            </a:extLst>
          </p:cNvPr>
          <p:cNvSpPr txBox="1">
            <a:spLocks/>
          </p:cNvSpPr>
          <p:nvPr/>
        </p:nvSpPr>
        <p:spPr>
          <a:xfrm>
            <a:off x="3812413" y="2728613"/>
            <a:ext cx="456717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endParaRPr>
          </a:p>
        </p:txBody>
      </p:sp>
      <p:sp>
        <p:nvSpPr>
          <p:cNvPr id="9" name="TextBox 8">
            <a:extLst>
              <a:ext uri="{FF2B5EF4-FFF2-40B4-BE49-F238E27FC236}">
                <a16:creationId xmlns:a16="http://schemas.microsoft.com/office/drawing/2014/main" id="{89BB4525-6A8F-0DF0-4C05-1BB57C528EDC}"/>
              </a:ext>
            </a:extLst>
          </p:cNvPr>
          <p:cNvSpPr txBox="1"/>
          <p:nvPr/>
        </p:nvSpPr>
        <p:spPr>
          <a:xfrm>
            <a:off x="2860431" y="1946435"/>
            <a:ext cx="6096000" cy="923330"/>
          </a:xfrm>
          <a:prstGeom prst="rect">
            <a:avLst/>
          </a:prstGeom>
          <a:noFill/>
        </p:spPr>
        <p:txBody>
          <a:bodyPr wrap="square">
            <a:spAutoFit/>
          </a:bodyPr>
          <a:lstStyle/>
          <a:p>
            <a:r>
              <a:rPr lang="en-US" b="0" i="0" dirty="0">
                <a:solidFill>
                  <a:srgbClr val="202122"/>
                </a:solidFill>
                <a:effectLst/>
                <a:latin typeface="Lato" panose="020F0502020204030203" pitchFamily="34" charset="0"/>
              </a:rPr>
              <a:t>In linear/polynomial regression, we can increase the degree of the model to increase the complexity. We can also increase complexity by </a:t>
            </a:r>
            <a:endParaRPr lang="en-US" dirty="0"/>
          </a:p>
        </p:txBody>
      </p:sp>
      <p:graphicFrame>
        <p:nvGraphicFramePr>
          <p:cNvPr id="3" name="Table 2">
            <a:extLst>
              <a:ext uri="{FF2B5EF4-FFF2-40B4-BE49-F238E27FC236}">
                <a16:creationId xmlns:a16="http://schemas.microsoft.com/office/drawing/2014/main" id="{F6F27F79-DB33-6FF5-0CC8-7C775ACB3FBF}"/>
              </a:ext>
            </a:extLst>
          </p:cNvPr>
          <p:cNvGraphicFramePr>
            <a:graphicFrameLocks noGrp="1"/>
          </p:cNvGraphicFramePr>
          <p:nvPr/>
        </p:nvGraphicFramePr>
        <p:xfrm>
          <a:off x="3235568" y="3046153"/>
          <a:ext cx="4997053" cy="1211580"/>
        </p:xfrm>
        <a:graphic>
          <a:graphicData uri="http://schemas.openxmlformats.org/drawingml/2006/table">
            <a:tbl>
              <a:tblPr/>
              <a:tblGrid>
                <a:gridCol w="319983">
                  <a:extLst>
                    <a:ext uri="{9D8B030D-6E8A-4147-A177-3AD203B41FA5}">
                      <a16:colId xmlns:a16="http://schemas.microsoft.com/office/drawing/2014/main" val="3787195517"/>
                    </a:ext>
                  </a:extLst>
                </a:gridCol>
                <a:gridCol w="4677070">
                  <a:extLst>
                    <a:ext uri="{9D8B030D-6E8A-4147-A177-3AD203B41FA5}">
                      <a16:colId xmlns:a16="http://schemas.microsoft.com/office/drawing/2014/main" val="2721124467"/>
                    </a:ext>
                  </a:extLst>
                </a:gridCol>
              </a:tblGrid>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a:solidFill>
                            <a:schemeClr val="accent1"/>
                          </a:solidFill>
                          <a:effectLst/>
                        </a:rPr>
                        <a:t>increasing regularization on the model in the training process</a:t>
                      </a:r>
                    </a:p>
                  </a:txBody>
                  <a:tcPr marL="28575" marR="28575" marT="28575" marB="28575" anchor="b">
                    <a:lnL>
                      <a:noFill/>
                    </a:lnL>
                    <a:lnR>
                      <a:noFill/>
                    </a:lnR>
                    <a:lnT>
                      <a:noFill/>
                    </a:lnT>
                    <a:lnB>
                      <a:noFill/>
                    </a:lnB>
                    <a:noFill/>
                  </a:tcPr>
                </a:tc>
                <a:extLst>
                  <a:ext uri="{0D108BD9-81ED-4DB2-BD59-A6C34878D82A}">
                    <a16:rowId xmlns:a16="http://schemas.microsoft.com/office/drawing/2014/main" val="723855495"/>
                  </a:ext>
                </a:extLst>
              </a:tr>
              <a:tr h="0">
                <a:tc>
                  <a:txBody>
                    <a:bodyPr/>
                    <a:lstStyle/>
                    <a:p>
                      <a:pPr marL="285750" indent="-285750" algn="l" fontAlgn="t">
                        <a:buFont typeface="Arial" panose="020B0604020202020204" pitchFamily="34" charset="0"/>
                        <a:buChar char="•"/>
                      </a:pPr>
                      <a:endParaRPr lang="en-US">
                        <a:solidFill>
                          <a:schemeClr val="accent1"/>
                        </a:solidFill>
                        <a:effectLst/>
                      </a:endParaRPr>
                    </a:p>
                  </a:txBody>
                  <a:tcPr marL="28575" marR="28575" marT="28575" marB="28575">
                    <a:lnL>
                      <a:noFill/>
                    </a:lnL>
                    <a:lnR>
                      <a:noFill/>
                    </a:lnR>
                    <a:lnT>
                      <a:noFill/>
                    </a:lnT>
                    <a:lnB>
                      <a:noFill/>
                    </a:lnB>
                    <a:noFill/>
                  </a:tcPr>
                </a:tc>
                <a:tc>
                  <a:txBody>
                    <a:bodyPr/>
                    <a:lstStyle/>
                    <a:p>
                      <a:pPr marL="285750" indent="-285750" algn="l" fontAlgn="b">
                        <a:buFont typeface="Arial" panose="020B0604020202020204" pitchFamily="34" charset="0"/>
                        <a:buChar char="•"/>
                      </a:pPr>
                      <a:r>
                        <a:rPr lang="en-US" dirty="0">
                          <a:solidFill>
                            <a:schemeClr val="accent1"/>
                          </a:solidFill>
                          <a:effectLst/>
                        </a:rPr>
                        <a:t>decreasing regularization on the model in the training process</a:t>
                      </a:r>
                    </a:p>
                  </a:txBody>
                  <a:tcPr marL="28575" marR="28575" marT="28575" marB="28575" anchor="b">
                    <a:lnL>
                      <a:noFill/>
                    </a:lnL>
                    <a:lnR>
                      <a:noFill/>
                    </a:lnR>
                    <a:lnT>
                      <a:noFill/>
                    </a:lnT>
                    <a:lnB>
                      <a:noFill/>
                    </a:lnB>
                    <a:noFill/>
                  </a:tcPr>
                </a:tc>
                <a:extLst>
                  <a:ext uri="{0D108BD9-81ED-4DB2-BD59-A6C34878D82A}">
                    <a16:rowId xmlns:a16="http://schemas.microsoft.com/office/drawing/2014/main" val="1087781796"/>
                  </a:ext>
                </a:extLst>
              </a:tr>
            </a:tbl>
          </a:graphicData>
        </a:graphic>
      </p:graphicFrame>
    </p:spTree>
    <p:extLst>
      <p:ext uri="{BB962C8B-B14F-4D97-AF65-F5344CB8AC3E}">
        <p14:creationId xmlns:p14="http://schemas.microsoft.com/office/powerpoint/2010/main" val="2495126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1707</TotalTime>
  <Words>750</Words>
  <Application>Microsoft Office PowerPoint</Application>
  <PresentationFormat>Widescreen</PresentationFormat>
  <Paragraphs>106</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Lato</vt:lpstr>
      <vt:lpstr>Segoe Print</vt:lpstr>
      <vt:lpstr>Office Theme</vt:lpstr>
      <vt:lpstr>Data Science For Business</vt:lpstr>
      <vt:lpstr>EV[Decision] &gt;= EV[Not Decision]</vt:lpstr>
      <vt:lpstr>Quiz time!</vt:lpstr>
      <vt:lpstr>Quiz discussion!</vt:lpstr>
      <vt:lpstr>Q1</vt:lpstr>
      <vt:lpstr>Q1</vt:lpstr>
      <vt:lpstr>Q2</vt:lpstr>
      <vt:lpstr>Q2</vt:lpstr>
      <vt:lpstr>Q3</vt:lpstr>
      <vt:lpstr>Q3</vt:lpstr>
      <vt:lpstr>Q4</vt:lpstr>
      <vt:lpstr>Q4</vt:lpstr>
      <vt:lpstr>Q5</vt:lpstr>
      <vt:lpstr>Agenda</vt:lpstr>
      <vt:lpstr>Where we are</vt:lpstr>
      <vt:lpstr>Where we are</vt:lpstr>
      <vt:lpstr>Where we are</vt:lpstr>
      <vt:lpstr>Where we are</vt:lpstr>
      <vt:lpstr>Where we are</vt:lpstr>
      <vt:lpstr>Where we 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Connor Douglas</dc:creator>
  <cp:lastModifiedBy>Connor Douglas</cp:lastModifiedBy>
  <cp:revision>12</cp:revision>
  <dcterms:created xsi:type="dcterms:W3CDTF">2024-12-31T20:48:16Z</dcterms:created>
  <dcterms:modified xsi:type="dcterms:W3CDTF">2025-01-07T23:42:18Z</dcterms:modified>
</cp:coreProperties>
</file>