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8" r:id="rId3"/>
    <p:sldId id="544" r:id="rId4"/>
    <p:sldId id="803" r:id="rId5"/>
    <p:sldId id="804" r:id="rId6"/>
    <p:sldId id="805" r:id="rId7"/>
    <p:sldId id="806" r:id="rId8"/>
    <p:sldId id="808" r:id="rId9"/>
    <p:sldId id="807" r:id="rId10"/>
    <p:sldId id="809" r:id="rId11"/>
    <p:sldId id="810" r:id="rId12"/>
    <p:sldId id="811" r:id="rId13"/>
    <p:sldId id="819" r:id="rId14"/>
    <p:sldId id="274" r:id="rId15"/>
    <p:sldId id="820" r:id="rId16"/>
    <p:sldId id="821" r:id="rId17"/>
    <p:sldId id="834" r:id="rId18"/>
    <p:sldId id="817" r:id="rId19"/>
    <p:sldId id="280" r:id="rId20"/>
    <p:sldId id="813" r:id="rId21"/>
    <p:sldId id="788" r:id="rId22"/>
    <p:sldId id="822" r:id="rId23"/>
    <p:sldId id="824" r:id="rId24"/>
    <p:sldId id="827" r:id="rId25"/>
    <p:sldId id="826" r:id="rId26"/>
    <p:sldId id="829" r:id="rId27"/>
    <p:sldId id="830" r:id="rId28"/>
    <p:sldId id="831" r:id="rId29"/>
    <p:sldId id="828" r:id="rId30"/>
    <p:sldId id="832" r:id="rId31"/>
    <p:sldId id="833" r:id="rId32"/>
    <p:sldId id="837" r:id="rId33"/>
    <p:sldId id="815" r:id="rId34"/>
    <p:sldId id="836" r:id="rId35"/>
    <p:sldId id="838" r:id="rId36"/>
    <p:sldId id="835" r:id="rId37"/>
    <p:sldId id="839" r:id="rId38"/>
    <p:sldId id="841" r:id="rId39"/>
    <p:sldId id="842" r:id="rId40"/>
    <p:sldId id="840" r:id="rId41"/>
    <p:sldId id="843" r:id="rId42"/>
    <p:sldId id="844" r:id="rId43"/>
    <p:sldId id="812" r:id="rId44"/>
    <p:sldId id="84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1670" autoAdjust="0"/>
  </p:normalViewPr>
  <p:slideViewPr>
    <p:cSldViewPr snapToGrid="0">
      <p:cViewPr>
        <p:scale>
          <a:sx n="100" d="100"/>
          <a:sy n="100" d="100"/>
        </p:scale>
        <p:origin x="91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4:38.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4:38.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4:38.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16:20:49.484"/>
    </inkml:context>
    <inkml:brush xml:id="br0">
      <inkml:brushProperty name="width" value="0.035" units="cm"/>
      <inkml:brushProperty name="height" value="0.035" units="cm"/>
      <inkml:brushProperty name="color" value="#E71224"/>
    </inkml:brush>
  </inkml:definitions>
  <inkml:trace contextRef="#ctx0" brushRef="#br0">15 0 4417,'0'0'6684,"-2"1"-6673,2-1 260,-1 0 1,1 0-1,-1 0 0,1 0 1,-1 0-1,1 0 0,-1 0 1,1 0-1,-1 0 1,1 0-1,-1 1 0,1-1 1,-1 0-1,1 0 0,0 1 1,-1-1-1,1 0 0,-1 1 1,1-1-1,0 0 1,-1 1-1,1-1 0,0 0 1,-1 1-1,1-1 0,0 1 1,0-1-1,-1 1 0,1-1 1,0 1-1,0-1 1,0 1-1,12 11-138,1-1 0,0 0 0,1-1 0,0-1 0,1 0 1,0-1-1,22 9 0,-19-9-10,23 12 82,56 27 70,109 72 0,-76-38-53,3-6 1,253 104-1,-215-103-93,-99-42-100,2-2 0,1-4 0,85 21 0,37-9 99,206 49-46,96 39-20,70 18 37,-133-35-71,-108-29-1,1185 264 591,-1253-289-470,242 39-11,652 108-48,-775-130 60,385 23-1,-79-82 34,-438-17-108,591-14 118,-363-21-70,-75 3-29,59-11 215,21 0-229,-424 40-45,0-3-1,83-22 1,13-2-23,-9 8 24,195-58 1,-269 61-16,136-51 81,-1-3-77,-146 54-11,-25 10 1,-1-2 0,0 0 0,41-26 0,-36 15-8,2 1 0,54-22 0,-83 42-6,-7 3 0,-1 0 0,0 0 0,0-1 0,1 1 0,-1-1 0,0 0 0,0 1 0,0-1 0,0 0 0,0 0 0,0 0 0,0-1 0,0 1 0,1-2 0,-53-3 344,-23-6-451,0 4 0,-87 1 1,159 7 98,33-9-809,52-4 599,2 5 0,116 2 0,-201 6 182,-1 28-240,-1-10 317,-1 0 0,-1-1 0,0 1 0,-1-1 0,-1 0 1,-11 27-1,0-1 15,8-20-45,1 1 0,0 0 1,2 0-1,1 0 1,1 1-1,0 25 1,3-49-52,-1-17-5148,-2-1 268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3950 400,'-17'1,"0"-2,0 0,0 0,0-2,0 0,0-1,1-1,0-1,0 0,0-1,-15-9,15 8,-1 0,0 2,-33-9,-26-10,63 19,-10-6,-1 2,-1 0,0 2,0 1,0 0,-1 2,-34-2,36 5,1 0,-24-7,-44-3,68 10,0-1,-23-6,23 5,0 0,-25-1,-703 3,364 4,303-3,-96 3,109 11,52-8,-1-2,-29 3,-31-5,-80 6,136-4,0 0,1 2,-1 1,-38 16,-188 62,129-48,70-22,-59 8,76-17,0 2,0 1,0 1,1 2,-33 16,59-23,1 1,-1 1,1-1,0 1,1 0,-1 0,1 1,1-1,-1 1,1 0,-6 13,4-8,0-1,-1 0,-15 18,14-19,0 1,1 0,0 0,1 1,1-1,-1 2,2-1,-5 19,-12 29,14-38,2 1,0 0,2 0,0 1,2-1,1 0,4 43,-1 7,-4-18,0-16,2 0,1 0,13 64,-6-57,-4-23,0-1,1 0,14 31,-16-40,1 0,-1 0,-1 1,1 14,-2-15,1 0,0 0,0-1,10 24,21 55,-9-19,-15-49,-6-10,1-1,1 0,0 0,12 16,-11-17,-1 1,1-1,-2 1,8 23,-9-21,2 0,-1 0,13 20,2-5,2-1,0 0,2-2,1-1,36 29,-50-44,0 1,-1 0,-1 0,0 1,0 0,-1 0,-1 1,0 0,6 17,-10-23,1 0,0 0,0 0,1-1,0 0,0 1,0-2,10 10,56 40,-51-40,52 41,90 63,-108-83,-22-14,1-1,37 16,-23-20,-37-14,-1 0,0 0,0 1,0 0,-1 0,1 1,-1 0,10 9,3 2,1 0,0-2,1-1,0 0,31 11,38 20,81 67,-153-101,1-1,24 9,-23-11,41 22,-24-9,62 22,-64-27,1 1,39 23,-59-30,0-1,0 0,0-2,1 0,34 5,-27-6,-1 1,38 15,-30-9,1-2,0-1,61 8,-58-14,0-1,46-3,45 2,-56 12,-53-8,0-2,30 3,322-7,-341 0,0-2,39-10,-14 3,116-31,-24 4,-90 23,0-2,71-31,-24 8,-3 5,145-55,-181 66,-47 18,0-2,-1 1,0-2,26-15,-27 12,14-8,-1-2,51-48,-45 34,-2-1,-1-2,40-62,-71 98,11-16,-1 0,-1-1,-1 0,-1-1,0 1,4-22,-11 38,27-151,-17 83,-6 43,-1 0,1-31,-6-418,0 460,-1 0,0 1,-6-20,-5-37,9 44,-1 1,-2 0,-1 0,-1 1,-1 0,-20-36,11 21,-18-55,30 77,0 1,-17-27,-6-18,21 41,-1-1,-12-46,15 49,-1 0,-1 0,-1 1,0 1,-2 0,0 0,-1 1,-18-19,2 1,-14-21,-59-58,64 66,31 39,0 0,-1 1,0 0,-14-13,-11-2,-1 2,-56-27,-37-24,96 54,-2 1,-37-15,-27-14,-67-33,101 51,50 24,1 0,-1-1,2 0,-19-12,8 5,0 0,0 1,-1 2,-1 0,-27-7,31 13,0 0,1 2,-1 0,0 1,-28 3,21-2,4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16:20:49.484"/>
    </inkml:context>
    <inkml:brush xml:id="br0">
      <inkml:brushProperty name="width" value="0.035" units="cm"/>
      <inkml:brushProperty name="height" value="0.035" units="cm"/>
      <inkml:brushProperty name="color" value="#E71224"/>
    </inkml:brush>
  </inkml:definitions>
  <inkml:trace contextRef="#ctx0" brushRef="#br0">15 0 4417,'0'0'6684,"-2"1"-6673,2-1 260,-1 0 1,1 0-1,-1 0 0,1 0 1,-1 0-1,1 0 0,-1 0 1,1 0-1,-1 0 1,1 0-1,-1 1 0,1-1 1,-1 0-1,1 0 0,0 1 1,-1-1-1,1 0 0,-1 1 1,1-1-1,0 0 1,-1 1-1,1-1 0,0 0 1,-1 1-1,1-1 0,0 1 1,0-1-1,-1 1 0,1-1 1,0 1-1,0-1 1,0 1-1,12 11-138,1-1 0,0 0 0,1-1 0,0-1 0,1 0 1,0-1-1,22 9 0,-19-9-10,23 12 82,56 27 70,109 72 0,-76-38-53,3-6 1,253 104-1,-215-103-93,-99-42-100,2-2 0,1-4 0,85 21 0,37-9 99,206 49-46,96 39-20,70 18 37,-133-35-71,-108-29-1,1185 264 591,-1253-289-470,242 39-11,652 108-48,-775-130 60,385 23-1,-79-82 34,-438-17-108,591-14 118,-363-21-70,-75 3-29,59-11 215,21 0-229,-424 40-45,0-3-1,83-22 1,13-2-23,-9 8 24,195-58 1,-269 61-16,136-51 81,-1-3-77,-146 54-11,-25 10 1,-1-2 0,0 0 0,41-26 0,-36 15-8,2 1 0,54-22 0,-83 42-6,-7 3 0,-1 0 0,0 0 0,0-1 0,1 1 0,-1-1 0,0 0 0,0 1 0,0-1 0,0 0 0,0 0 0,0 0 0,0-1 0,0 1 0,1-2 0,-53-3 344,-23-6-451,0 4 0,-87 1 1,159 7 98,33-9-809,52-4 599,2 5 0,116 2 0,-201 6 182,-1 28-240,-1-10 317,-1 0 0,-1-1 0,0 1 0,-1-1 0,-1 0 1,-11 27-1,0-1 15,8-20-45,1 1 0,0 0 1,2 0-1,1 0 1,1 1-1,0 25 1,3-49-52,-1-17-5148,-2-1 268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1:53.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6111 400,'-27'1,"1"-2,0 0,-1 0,1-2,0 0,-1-1,3-1,-1-1,0 0,0-1,-22-9,22 8,-2 0,1 2,-51-9,-41-10,98 19,-15-6,-3 2,0 0,-1 2,0 1,1 0,-3 2,-51-2,54 5,3 0,-38-7,-68-3,106 10,-1-1,-35-6,35 5,1 0,-39-1,-1088 3,563 4,469-3,-148 3,168 11,80-8,-1-2,-44 3,-49-5,-124 6,211-4,0 0,1 2,-1 1,-59 16,-290 62,198-48,109-22,-91 8,118-17,-1 2,0 1,1 1,1 2,-51 16,91-23,2 1,-2 1,2-1,-1 1,2 0,-1 0,1 1,2-1,-1 1,0 0,-8 13,6-8,-1-1,-1 0,-23 18,22-19,0 1,1 0,0 0,2 1,1-1,-1 2,3-1,-8 19,-19 29,22-38,4 1,-1 0,3 0,1 1,2-1,2 0,6 43,-1 7,-7-18,1-16,2 0,2 0,21 64,-10-57,-7-23,1-1,1 0,22 31,-25-40,2 0,-2 0,-1 1,1 14,-3-15,2 0,0 0,-1-1,16 24,33 55,-14-19,-24-49,-9-10,2-1,1 0,1 0,17 16,-16-17,-2 1,2-1,-3 1,12 23,-14-21,4 0,-3 0,21 20,3-5,3-1,0 0,3-2,2-1,55 29,-77-44,0 1,-1 0,-2 0,0 1,0 0,-2 0,-1 1,0 0,9 17,-16-23,3 0,-1 0,0 0,2-1,0 0,-1 1,1-2,15 10,87 40,-79-40,80 41,140 63,-167-83,-35-14,2-1,57 16,-35-20,-57-14,-2 0,-1 0,1 1,0 0,-1 0,1 1,-2 0,16 9,4 2,2 0,0-2,2-1,0 0,47 11,59 20,126 67,-237-101,2-1,36 9,-35-11,64 22,-38-9,96 22,-99-27,2 1,60 23,-91-30,0-1,0 0,0-2,1 0,53 5,-42-6,-1 1,59 15,-47-9,1-2,1-1,94 8,-90-14,0-1,72-3,69 2,-87 12,-81-8,-1-2,47 3,498-7,-528 0,1-2,59-10,-21 3,180-31,-38 4,-138 23,-1-2,110-31,-37 8,-5 5,225-55,-281 66,-72 18,0-2,-2 1,0-2,41-15,-42 12,21-8,-1-2,79-48,-70 34,-3-1,-2-2,63-62,-111 98,18-16,-2 0,-2-1,-1 0,-1-1,-1 1,7-22,-18 38,43-151,-27 83,-10 43,-1 0,2-31,-9-418,-1 460,-1 0,0 1,-9-20,-9-37,15 44,-1 1,-4 0,-2 0,-1 1,-1 0,-32-36,18 21,-28-55,46 77,0 1,-26-27,-9-18,32 41,-2-1,-18-46,23 49,-1 0,-2 0,-1 1,-1 1,-2 0,-1 0,-1 1,-28-19,3 1,-21-21,-92-58,99 66,48 39,0 0,-1 1,0 0,-23-13,-16-2,-1 2,-87-27,-58-24,149 54,-3 1,-57-15,-42-14,-104-33,157 51,76 24,3 0,-2-1,3 0,-30-12,13 5,0 0,0 1,-1 2,-3 0,-40-7,47 13,0 0,1 2,-1 0,0 1,-43 3,32-2,7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8T15:44:38.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F43A9-6309-40DB-AD23-A086984108DF}"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D7FE9-5289-4F4D-A94E-3D2F71FF67D0}" type="slidenum">
              <a:rPr lang="en-US" smtClean="0"/>
              <a:t>‹#›</a:t>
            </a:fld>
            <a:endParaRPr lang="en-US"/>
          </a:p>
        </p:txBody>
      </p:sp>
    </p:spTree>
    <p:extLst>
      <p:ext uri="{BB962C8B-B14F-4D97-AF65-F5344CB8AC3E}">
        <p14:creationId xmlns:p14="http://schemas.microsoft.com/office/powerpoint/2010/main" val="164540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AD7FE9-5289-4F4D-A94E-3D2F71FF67D0}" type="slidenum">
              <a:rPr lang="en-US" smtClean="0"/>
              <a:t>4</a:t>
            </a:fld>
            <a:endParaRPr lang="en-US"/>
          </a:p>
        </p:txBody>
      </p:sp>
    </p:spTree>
    <p:extLst>
      <p:ext uri="{BB962C8B-B14F-4D97-AF65-F5344CB8AC3E}">
        <p14:creationId xmlns:p14="http://schemas.microsoft.com/office/powerpoint/2010/main" val="32559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42F7-864D-D5A5-0783-CE421BA2C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D8118-323C-8CC6-02BC-AA4EE01ACD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A8C65-73A3-5C96-5375-B305547EBD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3F960A-C596-5573-BE44-2357CD0790FE}"/>
              </a:ext>
            </a:extLst>
          </p:cNvPr>
          <p:cNvSpPr>
            <a:spLocks noGrp="1"/>
          </p:cNvSpPr>
          <p:nvPr>
            <p:ph type="sldNum" sz="quarter" idx="5"/>
          </p:nvPr>
        </p:nvSpPr>
        <p:spPr/>
        <p:txBody>
          <a:bodyPr/>
          <a:lstStyle/>
          <a:p>
            <a:fld id="{0DAD7FE9-5289-4F4D-A94E-3D2F71FF67D0}" type="slidenum">
              <a:rPr lang="en-US" smtClean="0"/>
              <a:t>13</a:t>
            </a:fld>
            <a:endParaRPr lang="en-US"/>
          </a:p>
        </p:txBody>
      </p:sp>
    </p:spTree>
    <p:extLst>
      <p:ext uri="{BB962C8B-B14F-4D97-AF65-F5344CB8AC3E}">
        <p14:creationId xmlns:p14="http://schemas.microsoft.com/office/powerpoint/2010/main" val="307161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1FCF5-7C91-F89D-2B06-9613E97A6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1E7E3F-01EE-F458-044E-41A4A2A410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57292-6E32-DC4B-AEC3-73348587CF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7F1173-1FD6-FC2E-70A1-A14DF54E21BD}"/>
              </a:ext>
            </a:extLst>
          </p:cNvPr>
          <p:cNvSpPr>
            <a:spLocks noGrp="1"/>
          </p:cNvSpPr>
          <p:nvPr>
            <p:ph type="sldNum" sz="quarter" idx="5"/>
          </p:nvPr>
        </p:nvSpPr>
        <p:spPr/>
        <p:txBody>
          <a:bodyPr/>
          <a:lstStyle/>
          <a:p>
            <a:fld id="{0DAD7FE9-5289-4F4D-A94E-3D2F71FF67D0}" type="slidenum">
              <a:rPr lang="en-US" smtClean="0"/>
              <a:t>17</a:t>
            </a:fld>
            <a:endParaRPr lang="en-US"/>
          </a:p>
        </p:txBody>
      </p:sp>
    </p:spTree>
    <p:extLst>
      <p:ext uri="{BB962C8B-B14F-4D97-AF65-F5344CB8AC3E}">
        <p14:creationId xmlns:p14="http://schemas.microsoft.com/office/powerpoint/2010/main" val="278006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AD7FE9-5289-4F4D-A94E-3D2F71FF67D0}" type="slidenum">
              <a:rPr lang="en-US" smtClean="0"/>
              <a:t>18</a:t>
            </a:fld>
            <a:endParaRPr lang="en-US"/>
          </a:p>
        </p:txBody>
      </p:sp>
    </p:spTree>
    <p:extLst>
      <p:ext uri="{BB962C8B-B14F-4D97-AF65-F5344CB8AC3E}">
        <p14:creationId xmlns:p14="http://schemas.microsoft.com/office/powerpoint/2010/main" val="1344781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AD7FE9-5289-4F4D-A94E-3D2F71FF67D0}" type="slidenum">
              <a:rPr lang="en-US" smtClean="0"/>
              <a:t>23</a:t>
            </a:fld>
            <a:endParaRPr lang="en-US"/>
          </a:p>
        </p:txBody>
      </p:sp>
    </p:spTree>
    <p:extLst>
      <p:ext uri="{BB962C8B-B14F-4D97-AF65-F5344CB8AC3E}">
        <p14:creationId xmlns:p14="http://schemas.microsoft.com/office/powerpoint/2010/main" val="400656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38EC8-7DEE-8A33-65A9-1B7ABFF9A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CA1747-EBCF-A0FD-F577-CAE5DF9995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DBD505-7464-F534-5FF0-69D6119C6E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56023-B5A5-CFE1-0BAA-D6499A36928B}"/>
              </a:ext>
            </a:extLst>
          </p:cNvPr>
          <p:cNvSpPr>
            <a:spLocks noGrp="1"/>
          </p:cNvSpPr>
          <p:nvPr>
            <p:ph type="sldNum" sz="quarter" idx="5"/>
          </p:nvPr>
        </p:nvSpPr>
        <p:spPr/>
        <p:txBody>
          <a:bodyPr/>
          <a:lstStyle/>
          <a:p>
            <a:fld id="{0DAD7FE9-5289-4F4D-A94E-3D2F71FF67D0}" type="slidenum">
              <a:rPr lang="en-US" smtClean="0"/>
              <a:t>24</a:t>
            </a:fld>
            <a:endParaRPr lang="en-US"/>
          </a:p>
        </p:txBody>
      </p:sp>
    </p:spTree>
    <p:extLst>
      <p:ext uri="{BB962C8B-B14F-4D97-AF65-F5344CB8AC3E}">
        <p14:creationId xmlns:p14="http://schemas.microsoft.com/office/powerpoint/2010/main" val="178089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25150-EBCF-0E47-ED8D-E4E1971120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D01C3-0E83-9CBB-CF20-AE655BC64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AD5D8B-3B6A-1B1C-AC33-A3B3B251B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25181E-A814-95F3-C2C0-61B983C5588D}"/>
              </a:ext>
            </a:extLst>
          </p:cNvPr>
          <p:cNvSpPr>
            <a:spLocks noGrp="1"/>
          </p:cNvSpPr>
          <p:nvPr>
            <p:ph type="sldNum" sz="quarter" idx="5"/>
          </p:nvPr>
        </p:nvSpPr>
        <p:spPr/>
        <p:txBody>
          <a:bodyPr/>
          <a:lstStyle/>
          <a:p>
            <a:fld id="{0DAD7FE9-5289-4F4D-A94E-3D2F71FF67D0}" type="slidenum">
              <a:rPr lang="en-US" smtClean="0"/>
              <a:t>5</a:t>
            </a:fld>
            <a:endParaRPr lang="en-US"/>
          </a:p>
        </p:txBody>
      </p:sp>
    </p:spTree>
    <p:extLst>
      <p:ext uri="{BB962C8B-B14F-4D97-AF65-F5344CB8AC3E}">
        <p14:creationId xmlns:p14="http://schemas.microsoft.com/office/powerpoint/2010/main" val="222296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115BB-919D-3673-4635-136C538CAC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0EAE3-7D22-8E6D-B312-BE92024A7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0ACF5-B946-A551-A165-437F418F20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CA88F5-2E44-DBC8-51A6-371DA4B22690}"/>
              </a:ext>
            </a:extLst>
          </p:cNvPr>
          <p:cNvSpPr>
            <a:spLocks noGrp="1"/>
          </p:cNvSpPr>
          <p:nvPr>
            <p:ph type="sldNum" sz="quarter" idx="5"/>
          </p:nvPr>
        </p:nvSpPr>
        <p:spPr/>
        <p:txBody>
          <a:bodyPr/>
          <a:lstStyle/>
          <a:p>
            <a:fld id="{0DAD7FE9-5289-4F4D-A94E-3D2F71FF67D0}" type="slidenum">
              <a:rPr lang="en-US" smtClean="0"/>
              <a:t>6</a:t>
            </a:fld>
            <a:endParaRPr lang="en-US"/>
          </a:p>
        </p:txBody>
      </p:sp>
    </p:spTree>
    <p:extLst>
      <p:ext uri="{BB962C8B-B14F-4D97-AF65-F5344CB8AC3E}">
        <p14:creationId xmlns:p14="http://schemas.microsoft.com/office/powerpoint/2010/main" val="370868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EFBA-D37A-4CC6-8EC7-5EBA64FBF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FC118-1CAC-133B-BD02-BE39F915E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9D1F98-A4C8-0A1C-A733-2F18D765C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619BF0-8E31-C5B7-A017-BF03AA87F757}"/>
              </a:ext>
            </a:extLst>
          </p:cNvPr>
          <p:cNvSpPr>
            <a:spLocks noGrp="1"/>
          </p:cNvSpPr>
          <p:nvPr>
            <p:ph type="sldNum" sz="quarter" idx="5"/>
          </p:nvPr>
        </p:nvSpPr>
        <p:spPr/>
        <p:txBody>
          <a:bodyPr/>
          <a:lstStyle/>
          <a:p>
            <a:fld id="{0DAD7FE9-5289-4F4D-A94E-3D2F71FF67D0}" type="slidenum">
              <a:rPr lang="en-US" smtClean="0"/>
              <a:t>7</a:t>
            </a:fld>
            <a:endParaRPr lang="en-US"/>
          </a:p>
        </p:txBody>
      </p:sp>
    </p:spTree>
    <p:extLst>
      <p:ext uri="{BB962C8B-B14F-4D97-AF65-F5344CB8AC3E}">
        <p14:creationId xmlns:p14="http://schemas.microsoft.com/office/powerpoint/2010/main" val="55298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A407F-B56D-44F2-6427-43FBAEB90C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A2DBF-CF7D-CAE4-900A-D3E9B66D6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B439DB-CA04-DEF6-CFC9-9A59044B1B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9BC2B-4ABE-93D6-AB43-0F089B619504}"/>
              </a:ext>
            </a:extLst>
          </p:cNvPr>
          <p:cNvSpPr>
            <a:spLocks noGrp="1"/>
          </p:cNvSpPr>
          <p:nvPr>
            <p:ph type="sldNum" sz="quarter" idx="5"/>
          </p:nvPr>
        </p:nvSpPr>
        <p:spPr/>
        <p:txBody>
          <a:bodyPr/>
          <a:lstStyle/>
          <a:p>
            <a:fld id="{0DAD7FE9-5289-4F4D-A94E-3D2F71FF67D0}" type="slidenum">
              <a:rPr lang="en-US" smtClean="0"/>
              <a:t>8</a:t>
            </a:fld>
            <a:endParaRPr lang="en-US"/>
          </a:p>
        </p:txBody>
      </p:sp>
    </p:spTree>
    <p:extLst>
      <p:ext uri="{BB962C8B-B14F-4D97-AF65-F5344CB8AC3E}">
        <p14:creationId xmlns:p14="http://schemas.microsoft.com/office/powerpoint/2010/main" val="133779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C1836-8CAA-8BB0-B1C9-264F2A08F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282B5-8929-FAFB-0F64-2B4DBEDCC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5C9A4-7B7C-A090-CEAB-6F9F7EF1F6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846E42-5788-9E34-ADE3-4B1DB15289D1}"/>
              </a:ext>
            </a:extLst>
          </p:cNvPr>
          <p:cNvSpPr>
            <a:spLocks noGrp="1"/>
          </p:cNvSpPr>
          <p:nvPr>
            <p:ph type="sldNum" sz="quarter" idx="5"/>
          </p:nvPr>
        </p:nvSpPr>
        <p:spPr/>
        <p:txBody>
          <a:bodyPr/>
          <a:lstStyle/>
          <a:p>
            <a:fld id="{0DAD7FE9-5289-4F4D-A94E-3D2F71FF67D0}" type="slidenum">
              <a:rPr lang="en-US" smtClean="0"/>
              <a:t>9</a:t>
            </a:fld>
            <a:endParaRPr lang="en-US"/>
          </a:p>
        </p:txBody>
      </p:sp>
    </p:spTree>
    <p:extLst>
      <p:ext uri="{BB962C8B-B14F-4D97-AF65-F5344CB8AC3E}">
        <p14:creationId xmlns:p14="http://schemas.microsoft.com/office/powerpoint/2010/main" val="367346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B03F3-01E3-9701-A0DF-15985D0CF6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C9688-70E1-95AB-263B-ABAFDC53F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D931D-46F6-89E0-1672-A3987E4B08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8091A9-7F06-355A-D6FB-E9EC156D2551}"/>
              </a:ext>
            </a:extLst>
          </p:cNvPr>
          <p:cNvSpPr>
            <a:spLocks noGrp="1"/>
          </p:cNvSpPr>
          <p:nvPr>
            <p:ph type="sldNum" sz="quarter" idx="5"/>
          </p:nvPr>
        </p:nvSpPr>
        <p:spPr/>
        <p:txBody>
          <a:bodyPr/>
          <a:lstStyle/>
          <a:p>
            <a:fld id="{0DAD7FE9-5289-4F4D-A94E-3D2F71FF67D0}" type="slidenum">
              <a:rPr lang="en-US" smtClean="0"/>
              <a:t>10</a:t>
            </a:fld>
            <a:endParaRPr lang="en-US"/>
          </a:p>
        </p:txBody>
      </p:sp>
    </p:spTree>
    <p:extLst>
      <p:ext uri="{BB962C8B-B14F-4D97-AF65-F5344CB8AC3E}">
        <p14:creationId xmlns:p14="http://schemas.microsoft.com/office/powerpoint/2010/main" val="385445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76A0D-CF1B-696E-BCEC-4486B4C26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C8681-07C5-B06F-BF33-E647B8D3C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6AA52A-32DE-9F35-2320-ACC12D962D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3D2F5-4164-590A-A1F1-DB7139E10933}"/>
              </a:ext>
            </a:extLst>
          </p:cNvPr>
          <p:cNvSpPr>
            <a:spLocks noGrp="1"/>
          </p:cNvSpPr>
          <p:nvPr>
            <p:ph type="sldNum" sz="quarter" idx="5"/>
          </p:nvPr>
        </p:nvSpPr>
        <p:spPr/>
        <p:txBody>
          <a:bodyPr/>
          <a:lstStyle/>
          <a:p>
            <a:fld id="{0DAD7FE9-5289-4F4D-A94E-3D2F71FF67D0}" type="slidenum">
              <a:rPr lang="en-US" smtClean="0"/>
              <a:t>11</a:t>
            </a:fld>
            <a:endParaRPr lang="en-US"/>
          </a:p>
        </p:txBody>
      </p:sp>
    </p:spTree>
    <p:extLst>
      <p:ext uri="{BB962C8B-B14F-4D97-AF65-F5344CB8AC3E}">
        <p14:creationId xmlns:p14="http://schemas.microsoft.com/office/powerpoint/2010/main" val="1886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28B7D-3A44-9C77-0075-D32FDC66E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82F975-B949-4A4F-3726-C310C412A8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9E9C55-3414-B2AB-E738-F5D61B65CC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332332-DE5B-22D4-7258-A073FB7FD6DF}"/>
              </a:ext>
            </a:extLst>
          </p:cNvPr>
          <p:cNvSpPr>
            <a:spLocks noGrp="1"/>
          </p:cNvSpPr>
          <p:nvPr>
            <p:ph type="sldNum" sz="quarter" idx="5"/>
          </p:nvPr>
        </p:nvSpPr>
        <p:spPr/>
        <p:txBody>
          <a:bodyPr/>
          <a:lstStyle/>
          <a:p>
            <a:fld id="{0DAD7FE9-5289-4F4D-A94E-3D2F71FF67D0}" type="slidenum">
              <a:rPr lang="en-US" smtClean="0"/>
              <a:t>12</a:t>
            </a:fld>
            <a:endParaRPr lang="en-US"/>
          </a:p>
        </p:txBody>
      </p:sp>
    </p:spTree>
    <p:extLst>
      <p:ext uri="{BB962C8B-B14F-4D97-AF65-F5344CB8AC3E}">
        <p14:creationId xmlns:p14="http://schemas.microsoft.com/office/powerpoint/2010/main" val="230166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410B-62A2-B168-FC62-D978EDB89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FC42D-2F62-8B1A-EC77-94DF752D7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9EAF3-7324-43AD-1EC4-33E52BC88DFB}"/>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8EA10D34-D18B-4B3F-5F8F-F0E3FD27F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5A41-4AC4-F4B5-E7D8-CB6E3245D79E}"/>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175769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99BF-1993-A6A3-43CE-7C7255B23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42907-2C22-CD54-269B-E5F67D8B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3BD9-E1A1-1484-5195-DAF0B815C1E3}"/>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98159D0E-4E01-2F29-9D7A-CAFD44C44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2852D-1DC4-E82D-D7F9-45D51192FB0D}"/>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2657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130EF-A5E8-739E-0197-E1B31866E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42B3BF-8BBF-96BC-E210-3082BB018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F4C7E-9507-5706-6576-515026FC2481}"/>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0BF9B6A7-64F1-2305-BF94-247C7E8C4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18EA9-162E-4A86-7831-80408990BE0A}"/>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8653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F2B9-9EEA-0FBA-B4AC-B7B791583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0171A-F81D-3B99-5F7F-EFC53596F2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3698E-2705-8C67-F80C-16C9D5A4E3DE}"/>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2ADFFDEA-2B5C-6DDA-17C4-71DE1F03F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7EC84-35BD-B0A0-EF5E-0863086D51A5}"/>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4500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81C3-0E14-331C-AA7F-C57F1A998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8670A-A289-F2E0-81B0-59F723CE8B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BCC2-3F22-3C6D-B627-7CAF2330DF45}"/>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C0B4A273-A310-5949-DF03-BABF6EE29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45DE6-EF04-5112-1E79-49D3C155C163}"/>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8668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F3DD-1F79-3DBD-11F6-50DA3B45E3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5308E-D735-8669-9403-526622050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CFD31E-1FA8-5169-4286-F84DB872A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98EB4-C91B-92E2-2FB0-C437A68E647E}"/>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6" name="Footer Placeholder 5">
            <a:extLst>
              <a:ext uri="{FF2B5EF4-FFF2-40B4-BE49-F238E27FC236}">
                <a16:creationId xmlns:a16="http://schemas.microsoft.com/office/drawing/2014/main" id="{1427EBFF-BA51-5F1A-E410-E63ED5D3C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F340C-98A2-08E3-F5CF-E23A57B1889A}"/>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0558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8DD0-29F3-9420-B4A0-E72131296D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7AEE1-85D1-3F38-BBCA-9A7269F77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2F3F3-8E0E-E72B-8534-5F91360DF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2B3B8-63F7-9A7C-26F1-FF82B9B29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DAF3A-C123-D1AC-55EC-DC52735A4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BEB28-A319-8DE2-30BE-6CC1F707E6A1}"/>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8" name="Footer Placeholder 7">
            <a:extLst>
              <a:ext uri="{FF2B5EF4-FFF2-40B4-BE49-F238E27FC236}">
                <a16:creationId xmlns:a16="http://schemas.microsoft.com/office/drawing/2014/main" id="{EDD17E68-B461-9B8C-A044-36EF6DA2F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67571F-B26D-9F1F-B367-9324958F58D6}"/>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26517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F71-39A2-67EF-021A-2F2215F860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CBAD13-6D92-E820-A80C-73C2773803ED}"/>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4" name="Footer Placeholder 3">
            <a:extLst>
              <a:ext uri="{FF2B5EF4-FFF2-40B4-BE49-F238E27FC236}">
                <a16:creationId xmlns:a16="http://schemas.microsoft.com/office/drawing/2014/main" id="{748AB052-29DA-13BF-4F96-0816E2748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31C76-F5B6-F5C6-A40C-6E0FA1CFAC7E}"/>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422931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F56E8-F7DC-8633-BF38-995B551224B4}"/>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3" name="Footer Placeholder 2">
            <a:extLst>
              <a:ext uri="{FF2B5EF4-FFF2-40B4-BE49-F238E27FC236}">
                <a16:creationId xmlns:a16="http://schemas.microsoft.com/office/drawing/2014/main" id="{887CB0C9-BCBC-A164-1B3C-46F7F5582C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343E1-4089-F5E5-F27A-B49E1C71CBB2}"/>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80516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958-047F-B3E4-4F98-EEEC79AA5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AFCA1D-F8F7-1449-90CD-B164DFA60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45DC3-B260-8593-07FA-296253BAA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DEAE-D332-0360-A144-1A7493DA2280}"/>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6" name="Footer Placeholder 5">
            <a:extLst>
              <a:ext uri="{FF2B5EF4-FFF2-40B4-BE49-F238E27FC236}">
                <a16:creationId xmlns:a16="http://schemas.microsoft.com/office/drawing/2014/main" id="{91670085-86C6-7BD7-3E0D-0F8B50D43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D20D0-744C-0A7D-6FF0-6588ACFA9FA7}"/>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21778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BDC0-E1BA-A4AF-6086-D817E5F6B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D211A-3CA7-A7BE-E5AA-560CBDABF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303F48-E879-42AF-48D9-B8951A42A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FAD44-0F1C-8E82-685F-4E2713A0E7D0}"/>
              </a:ext>
            </a:extLst>
          </p:cNvPr>
          <p:cNvSpPr>
            <a:spLocks noGrp="1"/>
          </p:cNvSpPr>
          <p:nvPr>
            <p:ph type="dt" sz="half" idx="10"/>
          </p:nvPr>
        </p:nvSpPr>
        <p:spPr/>
        <p:txBody>
          <a:bodyPr/>
          <a:lstStyle/>
          <a:p>
            <a:fld id="{AA645083-92C6-440D-8CD8-03408B66847D}" type="datetimeFigureOut">
              <a:rPr lang="en-US" smtClean="0"/>
              <a:t>1/8/2025</a:t>
            </a:fld>
            <a:endParaRPr lang="en-US"/>
          </a:p>
        </p:txBody>
      </p:sp>
      <p:sp>
        <p:nvSpPr>
          <p:cNvPr id="6" name="Footer Placeholder 5">
            <a:extLst>
              <a:ext uri="{FF2B5EF4-FFF2-40B4-BE49-F238E27FC236}">
                <a16:creationId xmlns:a16="http://schemas.microsoft.com/office/drawing/2014/main" id="{3C9A18FC-9A35-9219-5A78-A54027A28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9A153-80F9-A0A7-2A4A-C1A8855F8C25}"/>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50930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4F593-A490-C809-D1E5-3F4D3B75C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50E3E-4830-AFC5-C1FB-966BD7FF1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E34E4-E6B6-8768-96F9-C7B87840A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45083-92C6-440D-8CD8-03408B66847D}" type="datetimeFigureOut">
              <a:rPr lang="en-US" smtClean="0"/>
              <a:t>1/8/2025</a:t>
            </a:fld>
            <a:endParaRPr lang="en-US"/>
          </a:p>
        </p:txBody>
      </p:sp>
      <p:sp>
        <p:nvSpPr>
          <p:cNvPr id="5" name="Footer Placeholder 4">
            <a:extLst>
              <a:ext uri="{FF2B5EF4-FFF2-40B4-BE49-F238E27FC236}">
                <a16:creationId xmlns:a16="http://schemas.microsoft.com/office/drawing/2014/main" id="{5E63D458-6E8F-3727-3D26-6FADA438A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6E8279-E589-F563-3CE7-D925C37D3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9C624C-1F8E-4E55-AD8E-3928B19909D8}" type="slidenum">
              <a:rPr lang="en-US" smtClean="0"/>
              <a:t>‹#›</a:t>
            </a:fld>
            <a:endParaRPr lang="en-US"/>
          </a:p>
        </p:txBody>
      </p:sp>
    </p:spTree>
    <p:extLst>
      <p:ext uri="{BB962C8B-B14F-4D97-AF65-F5344CB8AC3E}">
        <p14:creationId xmlns:p14="http://schemas.microsoft.com/office/powerpoint/2010/main" val="81784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20.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E5EAD-ACFE-A261-4D43-A9059833B45B}"/>
              </a:ext>
            </a:extLst>
          </p:cNvPr>
          <p:cNvSpPr>
            <a:spLocks noGrp="1"/>
          </p:cNvSpPr>
          <p:nvPr>
            <p:ph type="ctrTitle"/>
          </p:nvPr>
        </p:nvSpPr>
        <p:spPr>
          <a:xfrm>
            <a:off x="804672" y="4267832"/>
            <a:ext cx="4805996" cy="1297115"/>
          </a:xfrm>
        </p:spPr>
        <p:txBody>
          <a:bodyPr anchor="t">
            <a:normAutofit/>
          </a:bodyPr>
          <a:lstStyle/>
          <a:p>
            <a:pPr algn="l"/>
            <a:r>
              <a:rPr lang="en-US" sz="4000" dirty="0">
                <a:solidFill>
                  <a:schemeClr val="tx2"/>
                </a:solidFill>
              </a:rPr>
              <a:t>Data Science For Business</a:t>
            </a:r>
          </a:p>
        </p:txBody>
      </p:sp>
      <p:sp>
        <p:nvSpPr>
          <p:cNvPr id="3" name="Subtitle 2">
            <a:extLst>
              <a:ext uri="{FF2B5EF4-FFF2-40B4-BE49-F238E27FC236}">
                <a16:creationId xmlns:a16="http://schemas.microsoft.com/office/drawing/2014/main" id="{80625263-C208-7A99-430E-91BCF9D95535}"/>
              </a:ext>
            </a:extLst>
          </p:cNvPr>
          <p:cNvSpPr>
            <a:spLocks noGrp="1"/>
          </p:cNvSpPr>
          <p:nvPr>
            <p:ph type="subTitle" idx="1"/>
          </p:nvPr>
        </p:nvSpPr>
        <p:spPr>
          <a:xfrm>
            <a:off x="804672" y="3428999"/>
            <a:ext cx="4805691" cy="838831"/>
          </a:xfrm>
        </p:spPr>
        <p:txBody>
          <a:bodyPr anchor="b">
            <a:normAutofit/>
          </a:bodyPr>
          <a:lstStyle/>
          <a:p>
            <a:pPr algn="l"/>
            <a:r>
              <a:rPr lang="en-US" sz="2000" i="1" dirty="0">
                <a:solidFill>
                  <a:schemeClr val="tx2"/>
                </a:solidFill>
              </a:rPr>
              <a:t>January 2025</a:t>
            </a:r>
          </a:p>
          <a:p>
            <a:pPr algn="l"/>
            <a:r>
              <a:rPr lang="en-US" sz="2000" b="1" dirty="0">
                <a:solidFill>
                  <a:schemeClr val="tx2"/>
                </a:solidFill>
              </a:rPr>
              <a:t>Module 5 – Model Assessment</a:t>
            </a:r>
          </a:p>
        </p:txBody>
      </p:sp>
      <p:grpSp>
        <p:nvGrpSpPr>
          <p:cNvPr id="1037" name="Group 103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38" name="Freeform: Shape 1037">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New York University (NYU) Stern School of Business Logo - Management  Leadership for Tomorrow">
            <a:extLst>
              <a:ext uri="{FF2B5EF4-FFF2-40B4-BE49-F238E27FC236}">
                <a16:creationId xmlns:a16="http://schemas.microsoft.com/office/drawing/2014/main" id="{6D2F353C-9A31-CB0F-4144-37DD81F9D4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9323" y="2604759"/>
            <a:ext cx="4141760" cy="232973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54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2A1A0-CF6B-A925-7ED2-9C55DD894D4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07D3CA3-6457-952D-1398-0F7CD962AD70}"/>
              </a:ext>
            </a:extLst>
          </p:cNvPr>
          <p:cNvSpPr>
            <a:spLocks noGrp="1"/>
          </p:cNvSpPr>
          <p:nvPr>
            <p:ph type="title"/>
          </p:nvPr>
        </p:nvSpPr>
        <p:spPr>
          <a:xfrm>
            <a:off x="838200" y="365125"/>
            <a:ext cx="10515600" cy="1325563"/>
          </a:xfrm>
        </p:spPr>
        <p:txBody>
          <a:bodyPr/>
          <a:lstStyle/>
          <a:p>
            <a:r>
              <a:rPr lang="en-US" dirty="0">
                <a:solidFill>
                  <a:schemeClr val="tx2"/>
                </a:solidFill>
              </a:rPr>
              <a:t>Q4</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500D1E75-E626-F470-5475-C25C18D116BE}"/>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B9AC98FD-4EA9-7EFD-BCA5-226200908AE9}"/>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Describe the difference between a fitting curve and a learning curve. What is on the x and y axis for each? You can write this in bullet point format.</a:t>
            </a:r>
            <a:endParaRPr lang="en-US" dirty="0"/>
          </a:p>
        </p:txBody>
      </p:sp>
    </p:spTree>
    <p:extLst>
      <p:ext uri="{BB962C8B-B14F-4D97-AF65-F5344CB8AC3E}">
        <p14:creationId xmlns:p14="http://schemas.microsoft.com/office/powerpoint/2010/main" val="31205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EDDC3-A6A7-1CDA-D985-D8E1F36F6BE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949FD8E-B0E2-ADB6-CBC8-D31CC7A2BD7F}"/>
              </a:ext>
            </a:extLst>
          </p:cNvPr>
          <p:cNvSpPr>
            <a:spLocks noGrp="1"/>
          </p:cNvSpPr>
          <p:nvPr>
            <p:ph type="title"/>
          </p:nvPr>
        </p:nvSpPr>
        <p:spPr>
          <a:xfrm>
            <a:off x="838200" y="365125"/>
            <a:ext cx="10515600" cy="1325563"/>
          </a:xfrm>
        </p:spPr>
        <p:txBody>
          <a:bodyPr/>
          <a:lstStyle/>
          <a:p>
            <a:r>
              <a:rPr lang="en-US" dirty="0">
                <a:solidFill>
                  <a:schemeClr val="tx2"/>
                </a:solidFill>
              </a:rPr>
              <a:t>Q4</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89BA2065-2034-97C6-D78B-38F9F82273CA}"/>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0D1BD8B2-29C6-422E-F561-AD8A3660F6AC}"/>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Describe the difference between a fitting curve and a learning curve. What is on the x and y axis for each? You can write this in bullet point format.</a:t>
            </a:r>
            <a:endParaRPr lang="en-US" dirty="0"/>
          </a:p>
        </p:txBody>
      </p:sp>
      <p:pic>
        <p:nvPicPr>
          <p:cNvPr id="3" name="Picture 2">
            <a:extLst>
              <a:ext uri="{FF2B5EF4-FFF2-40B4-BE49-F238E27FC236}">
                <a16:creationId xmlns:a16="http://schemas.microsoft.com/office/drawing/2014/main" id="{1D9F2F81-D83F-E496-8B75-481CD64FB364}"/>
              </a:ext>
            </a:extLst>
          </p:cNvPr>
          <p:cNvPicPr>
            <a:picLocks noChangeAspect="1"/>
          </p:cNvPicPr>
          <p:nvPr/>
        </p:nvPicPr>
        <p:blipFill>
          <a:blip r:embed="rId3"/>
          <a:stretch>
            <a:fillRect/>
          </a:stretch>
        </p:blipFill>
        <p:spPr>
          <a:xfrm>
            <a:off x="7108333" y="3584204"/>
            <a:ext cx="3696196" cy="2908671"/>
          </a:xfrm>
          <a:prstGeom prst="rect">
            <a:avLst/>
          </a:prstGeom>
        </p:spPr>
      </p:pic>
      <p:sp>
        <p:nvSpPr>
          <p:cNvPr id="5" name="TextBox 4">
            <a:extLst>
              <a:ext uri="{FF2B5EF4-FFF2-40B4-BE49-F238E27FC236}">
                <a16:creationId xmlns:a16="http://schemas.microsoft.com/office/drawing/2014/main" id="{15EA2B5F-9466-A6FF-FFEB-A80F543A591C}"/>
              </a:ext>
            </a:extLst>
          </p:cNvPr>
          <p:cNvSpPr txBox="1"/>
          <p:nvPr/>
        </p:nvSpPr>
        <p:spPr>
          <a:xfrm>
            <a:off x="8063051" y="3241783"/>
            <a:ext cx="1786759" cy="369332"/>
          </a:xfrm>
          <a:prstGeom prst="rect">
            <a:avLst/>
          </a:prstGeom>
          <a:noFill/>
        </p:spPr>
        <p:txBody>
          <a:bodyPr wrap="square">
            <a:spAutoFit/>
          </a:bodyPr>
          <a:lstStyle/>
          <a:p>
            <a:r>
              <a:rPr lang="en-US" b="0" i="0" dirty="0">
                <a:solidFill>
                  <a:srgbClr val="202122"/>
                </a:solidFill>
                <a:effectLst/>
                <a:latin typeface="Lato" panose="020F0502020204030203" pitchFamily="34" charset="0"/>
              </a:rPr>
              <a:t>Learning Curve</a:t>
            </a:r>
            <a:endParaRPr lang="en-US" dirty="0"/>
          </a:p>
        </p:txBody>
      </p:sp>
      <p:pic>
        <p:nvPicPr>
          <p:cNvPr id="10" name="Picture 9">
            <a:extLst>
              <a:ext uri="{FF2B5EF4-FFF2-40B4-BE49-F238E27FC236}">
                <a16:creationId xmlns:a16="http://schemas.microsoft.com/office/drawing/2014/main" id="{0CAC0856-710B-B0E2-3C0F-AAA8B419196C}"/>
              </a:ext>
            </a:extLst>
          </p:cNvPr>
          <p:cNvPicPr>
            <a:picLocks noChangeAspect="1"/>
          </p:cNvPicPr>
          <p:nvPr/>
        </p:nvPicPr>
        <p:blipFill>
          <a:blip r:embed="rId4"/>
          <a:stretch>
            <a:fillRect/>
          </a:stretch>
        </p:blipFill>
        <p:spPr>
          <a:xfrm>
            <a:off x="1273169" y="3584203"/>
            <a:ext cx="4255272" cy="3003721"/>
          </a:xfrm>
          <a:prstGeom prst="rect">
            <a:avLst/>
          </a:prstGeom>
        </p:spPr>
      </p:pic>
      <p:sp>
        <p:nvSpPr>
          <p:cNvPr id="11" name="TextBox 10">
            <a:extLst>
              <a:ext uri="{FF2B5EF4-FFF2-40B4-BE49-F238E27FC236}">
                <a16:creationId xmlns:a16="http://schemas.microsoft.com/office/drawing/2014/main" id="{8B63D20C-5712-4E31-D314-29643DA9F034}"/>
              </a:ext>
            </a:extLst>
          </p:cNvPr>
          <p:cNvSpPr txBox="1"/>
          <p:nvPr/>
        </p:nvSpPr>
        <p:spPr>
          <a:xfrm>
            <a:off x="2515000" y="3305020"/>
            <a:ext cx="1786759" cy="369332"/>
          </a:xfrm>
          <a:prstGeom prst="rect">
            <a:avLst/>
          </a:prstGeom>
          <a:solidFill>
            <a:schemeClr val="bg1"/>
          </a:solidFill>
        </p:spPr>
        <p:txBody>
          <a:bodyPr wrap="square">
            <a:spAutoFit/>
          </a:bodyPr>
          <a:lstStyle/>
          <a:p>
            <a:r>
              <a:rPr lang="en-US" b="0" i="0" dirty="0">
                <a:solidFill>
                  <a:srgbClr val="202122"/>
                </a:solidFill>
                <a:effectLst/>
                <a:latin typeface="Lato" panose="020F0502020204030203" pitchFamily="34" charset="0"/>
              </a:rPr>
              <a:t>Fitting Curve</a:t>
            </a:r>
            <a:endParaRPr lang="en-US" dirty="0"/>
          </a:p>
        </p:txBody>
      </p:sp>
      <p:sp>
        <p:nvSpPr>
          <p:cNvPr id="12" name="TextBox 11">
            <a:extLst>
              <a:ext uri="{FF2B5EF4-FFF2-40B4-BE49-F238E27FC236}">
                <a16:creationId xmlns:a16="http://schemas.microsoft.com/office/drawing/2014/main" id="{4D233F41-AC4B-32E9-EC1D-96EFBA0A54C0}"/>
              </a:ext>
            </a:extLst>
          </p:cNvPr>
          <p:cNvSpPr txBox="1"/>
          <p:nvPr/>
        </p:nvSpPr>
        <p:spPr>
          <a:xfrm>
            <a:off x="2640479" y="6354375"/>
            <a:ext cx="2343868" cy="276999"/>
          </a:xfrm>
          <a:prstGeom prst="rect">
            <a:avLst/>
          </a:prstGeom>
          <a:solidFill>
            <a:schemeClr val="bg1"/>
          </a:solidFill>
        </p:spPr>
        <p:txBody>
          <a:bodyPr wrap="square">
            <a:spAutoFit/>
          </a:bodyPr>
          <a:lstStyle/>
          <a:p>
            <a:r>
              <a:rPr lang="en-US" sz="1200" dirty="0">
                <a:solidFill>
                  <a:srgbClr val="202122"/>
                </a:solidFill>
                <a:latin typeface="Lato" panose="020F0502020204030203" pitchFamily="34" charset="0"/>
              </a:rPr>
              <a:t>Model Complexity</a:t>
            </a:r>
            <a:endParaRPr lang="en-US" sz="1200" dirty="0"/>
          </a:p>
        </p:txBody>
      </p:sp>
      <p:sp>
        <p:nvSpPr>
          <p:cNvPr id="13" name="TextBox 12">
            <a:extLst>
              <a:ext uri="{FF2B5EF4-FFF2-40B4-BE49-F238E27FC236}">
                <a16:creationId xmlns:a16="http://schemas.microsoft.com/office/drawing/2014/main" id="{EDE5BEC9-9D39-8681-39F2-1BB02428930B}"/>
              </a:ext>
            </a:extLst>
          </p:cNvPr>
          <p:cNvSpPr txBox="1"/>
          <p:nvPr/>
        </p:nvSpPr>
        <p:spPr>
          <a:xfrm>
            <a:off x="8574962" y="6272825"/>
            <a:ext cx="2343868" cy="276999"/>
          </a:xfrm>
          <a:prstGeom prst="rect">
            <a:avLst/>
          </a:prstGeom>
          <a:solidFill>
            <a:schemeClr val="bg1"/>
          </a:solidFill>
        </p:spPr>
        <p:txBody>
          <a:bodyPr wrap="square">
            <a:spAutoFit/>
          </a:bodyPr>
          <a:lstStyle/>
          <a:p>
            <a:r>
              <a:rPr lang="en-US" sz="1200" dirty="0">
                <a:solidFill>
                  <a:srgbClr val="202122"/>
                </a:solidFill>
                <a:latin typeface="Lato" panose="020F0502020204030203" pitchFamily="34" charset="0"/>
              </a:rPr>
              <a:t>Percent of Data</a:t>
            </a:r>
            <a:endParaRPr lang="en-US" sz="1200" dirty="0"/>
          </a:p>
        </p:txBody>
      </p:sp>
    </p:spTree>
    <p:extLst>
      <p:ext uri="{BB962C8B-B14F-4D97-AF65-F5344CB8AC3E}">
        <p14:creationId xmlns:p14="http://schemas.microsoft.com/office/powerpoint/2010/main" val="251356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B5C50-D8F7-E8F2-5374-E2352851802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F59D8AC-78B4-76DA-2CE2-6734D6033002}"/>
              </a:ext>
            </a:extLst>
          </p:cNvPr>
          <p:cNvSpPr>
            <a:spLocks noGrp="1"/>
          </p:cNvSpPr>
          <p:nvPr>
            <p:ph type="title"/>
          </p:nvPr>
        </p:nvSpPr>
        <p:spPr>
          <a:xfrm>
            <a:off x="838200" y="365125"/>
            <a:ext cx="10515600" cy="1325563"/>
          </a:xfrm>
        </p:spPr>
        <p:txBody>
          <a:bodyPr/>
          <a:lstStyle/>
          <a:p>
            <a:r>
              <a:rPr lang="en-US" dirty="0">
                <a:solidFill>
                  <a:schemeClr val="tx2"/>
                </a:solidFill>
              </a:rPr>
              <a:t>Q5</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B965E8D2-C1D0-FBD1-3142-C3E5C93BC063}"/>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2" name="TextBox 1">
            <a:extLst>
              <a:ext uri="{FF2B5EF4-FFF2-40B4-BE49-F238E27FC236}">
                <a16:creationId xmlns:a16="http://schemas.microsoft.com/office/drawing/2014/main" id="{38CDB704-211C-0E46-1181-A73B0BE31001}"/>
              </a:ext>
            </a:extLst>
          </p:cNvPr>
          <p:cNvSpPr txBox="1"/>
          <p:nvPr/>
        </p:nvSpPr>
        <p:spPr>
          <a:xfrm>
            <a:off x="383449" y="1690688"/>
            <a:ext cx="6096000" cy="3970318"/>
          </a:xfrm>
          <a:prstGeom prst="rect">
            <a:avLst/>
          </a:prstGeom>
          <a:noFill/>
        </p:spPr>
        <p:txBody>
          <a:bodyPr wrap="square">
            <a:spAutoFit/>
          </a:bodyPr>
          <a:lstStyle/>
          <a:p>
            <a:r>
              <a:rPr lang="en-US" b="0" i="0" dirty="0">
                <a:solidFill>
                  <a:srgbClr val="202122"/>
                </a:solidFill>
                <a:effectLst/>
                <a:latin typeface="Lato" panose="020F0502020204030203" pitchFamily="34" charset="0"/>
              </a:rPr>
              <a:t>You are tasked with building a model to predict whether a new type of concrete mixture will achieve a compressive strength of 35 MPa or more. Your dataset contains multiple features, such as the quantities of cement, water, and aggregate, and you observe that some features have values ranging from 0 to 1, while others range from 0 to 1000. You have information on the target variable. Your boss wants you to create a decision tree to model concrete strength. Unfortunately, the standard regularization approach of penalizing weights cannot be applied to decision tress because they are not directly minimizing a loss function/maximizing an objective function. How might you ensure that this decision tree does not overfit the training data?</a:t>
            </a:r>
            <a:endParaRPr lang="en-US" dirty="0"/>
          </a:p>
        </p:txBody>
      </p:sp>
    </p:spTree>
    <p:extLst>
      <p:ext uri="{BB962C8B-B14F-4D97-AF65-F5344CB8AC3E}">
        <p14:creationId xmlns:p14="http://schemas.microsoft.com/office/powerpoint/2010/main" val="196898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C0396-4989-94E2-E9DB-4C9DEB3B162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EAFD079-32C5-24D5-6F8C-3AD0A3ACBD80}"/>
              </a:ext>
            </a:extLst>
          </p:cNvPr>
          <p:cNvSpPr>
            <a:spLocks noGrp="1"/>
          </p:cNvSpPr>
          <p:nvPr>
            <p:ph type="title"/>
          </p:nvPr>
        </p:nvSpPr>
        <p:spPr>
          <a:xfrm>
            <a:off x="838200" y="365125"/>
            <a:ext cx="10515600" cy="1325563"/>
          </a:xfrm>
        </p:spPr>
        <p:txBody>
          <a:bodyPr/>
          <a:lstStyle/>
          <a:p>
            <a:r>
              <a:rPr lang="en-US" dirty="0">
                <a:solidFill>
                  <a:schemeClr val="tx2"/>
                </a:solidFill>
              </a:rPr>
              <a:t>Q5</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2D54A59C-1B12-81D0-3DBE-BE748CD44807}"/>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CCDC758C-E2E8-7ED7-9684-16C7A82D8875}"/>
              </a:ext>
            </a:extLst>
          </p:cNvPr>
          <p:cNvSpPr txBox="1"/>
          <p:nvPr/>
        </p:nvSpPr>
        <p:spPr>
          <a:xfrm>
            <a:off x="383449" y="1690688"/>
            <a:ext cx="6096000" cy="3970318"/>
          </a:xfrm>
          <a:prstGeom prst="rect">
            <a:avLst/>
          </a:prstGeom>
          <a:noFill/>
        </p:spPr>
        <p:txBody>
          <a:bodyPr wrap="square">
            <a:spAutoFit/>
          </a:bodyPr>
          <a:lstStyle/>
          <a:p>
            <a:r>
              <a:rPr lang="en-US" b="0" i="0" dirty="0">
                <a:solidFill>
                  <a:srgbClr val="202122"/>
                </a:solidFill>
                <a:effectLst/>
                <a:latin typeface="Lato" panose="020F0502020204030203" pitchFamily="34" charset="0"/>
              </a:rPr>
              <a:t>You are tasked with building a model to predict whether a new type of concrete mixture will achieve a compressive strength of 35 MPa or more. Your dataset contains multiple features, such as the quantities of cement, water, and aggregate, and you observe that some features have values ranging from 0 to 1, while others range from 0 to 1000. You have information on the target variable. Your boss wants you to create a decision tree to model concrete strength. Unfortunately, the standard regularization approach of penalizing weights cannot be applied to decision tress because they are not directly minimizing a loss function/maximizing an objective function. How might you ensure that this decision tree does not overfit the training data?</a:t>
            </a:r>
            <a:endParaRPr lang="en-US" dirty="0"/>
          </a:p>
        </p:txBody>
      </p:sp>
      <p:sp>
        <p:nvSpPr>
          <p:cNvPr id="2" name="TextBox 1">
            <a:extLst>
              <a:ext uri="{FF2B5EF4-FFF2-40B4-BE49-F238E27FC236}">
                <a16:creationId xmlns:a16="http://schemas.microsoft.com/office/drawing/2014/main" id="{4EB40739-4DF4-EC03-8BE9-921C71604494}"/>
              </a:ext>
            </a:extLst>
          </p:cNvPr>
          <p:cNvSpPr txBox="1"/>
          <p:nvPr/>
        </p:nvSpPr>
        <p:spPr>
          <a:xfrm>
            <a:off x="7716253" y="1941095"/>
            <a:ext cx="3304673" cy="923330"/>
          </a:xfrm>
          <a:prstGeom prst="rect">
            <a:avLst/>
          </a:prstGeom>
          <a:noFill/>
        </p:spPr>
        <p:txBody>
          <a:bodyPr wrap="square" rtlCol="0">
            <a:spAutoFit/>
          </a:bodyPr>
          <a:lstStyle/>
          <a:p>
            <a:r>
              <a:rPr lang="en-US" dirty="0">
                <a:solidFill>
                  <a:schemeClr val="accent1"/>
                </a:solidFill>
              </a:rPr>
              <a:t>Limit depth of tree (potentially by enforcing a minimum number of samples per leaf)</a:t>
            </a:r>
          </a:p>
        </p:txBody>
      </p:sp>
      <p:pic>
        <p:nvPicPr>
          <p:cNvPr id="4" name="Picture 3">
            <a:extLst>
              <a:ext uri="{FF2B5EF4-FFF2-40B4-BE49-F238E27FC236}">
                <a16:creationId xmlns:a16="http://schemas.microsoft.com/office/drawing/2014/main" id="{D3E4E742-2641-B728-123E-D0A32598B0B5}"/>
              </a:ext>
            </a:extLst>
          </p:cNvPr>
          <p:cNvPicPr>
            <a:picLocks noChangeAspect="1"/>
          </p:cNvPicPr>
          <p:nvPr/>
        </p:nvPicPr>
        <p:blipFill>
          <a:blip r:embed="rId3"/>
          <a:stretch>
            <a:fillRect/>
          </a:stretch>
        </p:blipFill>
        <p:spPr>
          <a:xfrm>
            <a:off x="6650690" y="3429000"/>
            <a:ext cx="1789830" cy="2493735"/>
          </a:xfrm>
          <a:prstGeom prst="rect">
            <a:avLst/>
          </a:prstGeom>
        </p:spPr>
      </p:pic>
      <p:pic>
        <p:nvPicPr>
          <p:cNvPr id="6" name="Picture 5">
            <a:extLst>
              <a:ext uri="{FF2B5EF4-FFF2-40B4-BE49-F238E27FC236}">
                <a16:creationId xmlns:a16="http://schemas.microsoft.com/office/drawing/2014/main" id="{DD2712B9-F686-DD2B-0C5B-2402F9F21C9D}"/>
              </a:ext>
            </a:extLst>
          </p:cNvPr>
          <p:cNvPicPr>
            <a:picLocks noChangeAspect="1"/>
          </p:cNvPicPr>
          <p:nvPr/>
        </p:nvPicPr>
        <p:blipFill>
          <a:blip r:embed="rId4"/>
          <a:stretch>
            <a:fillRect/>
          </a:stretch>
        </p:blipFill>
        <p:spPr>
          <a:xfrm>
            <a:off x="9674975" y="3361838"/>
            <a:ext cx="1850764" cy="2560897"/>
          </a:xfrm>
          <a:prstGeom prst="rect">
            <a:avLst/>
          </a:prstGeom>
        </p:spPr>
      </p:pic>
      <p:sp>
        <p:nvSpPr>
          <p:cNvPr id="10" name="Arrow: Right 9">
            <a:extLst>
              <a:ext uri="{FF2B5EF4-FFF2-40B4-BE49-F238E27FC236}">
                <a16:creationId xmlns:a16="http://schemas.microsoft.com/office/drawing/2014/main" id="{2048CC64-7FA5-34A9-5F9B-E6F8B9F69DE7}"/>
              </a:ext>
            </a:extLst>
          </p:cNvPr>
          <p:cNvSpPr/>
          <p:nvPr/>
        </p:nvSpPr>
        <p:spPr>
          <a:xfrm>
            <a:off x="8630653" y="4642286"/>
            <a:ext cx="850231" cy="266598"/>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06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14F1A-18BA-106D-3040-A01EF0F5D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310CE-B2C7-71EE-0097-AA774F160F22}"/>
              </a:ext>
            </a:extLst>
          </p:cNvPr>
          <p:cNvSpPr>
            <a:spLocks noGrp="1"/>
          </p:cNvSpPr>
          <p:nvPr>
            <p:ph type="title"/>
          </p:nvPr>
        </p:nvSpPr>
        <p:spPr/>
        <p:txBody>
          <a:bodyPr/>
          <a:lstStyle/>
          <a:p>
            <a:r>
              <a:rPr lang="en-US" dirty="0">
                <a:solidFill>
                  <a:schemeClr val="tx2"/>
                </a:solidFill>
              </a:rPr>
              <a:t>Agenda</a:t>
            </a:r>
            <a:endParaRPr lang="en-US" sz="3000" b="1" i="1" dirty="0">
              <a:solidFill>
                <a:schemeClr val="tx2"/>
              </a:solidFill>
            </a:endParaRPr>
          </a:p>
        </p:txBody>
      </p:sp>
      <p:sp>
        <p:nvSpPr>
          <p:cNvPr id="3" name="Content Placeholder 4">
            <a:extLst>
              <a:ext uri="{FF2B5EF4-FFF2-40B4-BE49-F238E27FC236}">
                <a16:creationId xmlns:a16="http://schemas.microsoft.com/office/drawing/2014/main" id="{855B74DA-C69C-9F6B-267B-B0690ACB7974}"/>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Week 1</a:t>
            </a:r>
          </a:p>
          <a:p>
            <a:pPr lvl="1"/>
            <a:r>
              <a:rPr lang="en-US" b="1" strike="sngStrike" dirty="0">
                <a:solidFill>
                  <a:schemeClr val="tx2"/>
                </a:solidFill>
              </a:rPr>
              <a:t>Module 1 (Thursday): </a:t>
            </a:r>
            <a:r>
              <a:rPr lang="en-US" strike="sngStrike" dirty="0">
                <a:solidFill>
                  <a:schemeClr val="tx2"/>
                </a:solidFill>
              </a:rPr>
              <a:t>Intro to data science + Python for DS</a:t>
            </a:r>
          </a:p>
          <a:p>
            <a:pPr lvl="1"/>
            <a:r>
              <a:rPr lang="en-US" b="1" strike="sngStrike" dirty="0">
                <a:solidFill>
                  <a:schemeClr val="tx2"/>
                </a:solidFill>
              </a:rPr>
              <a:t>Module 2 (Friday): </a:t>
            </a:r>
            <a:r>
              <a:rPr lang="en-US" strike="sngStrike" dirty="0">
                <a:solidFill>
                  <a:schemeClr val="tx2"/>
                </a:solidFill>
              </a:rPr>
              <a:t>Intro to supervised learning</a:t>
            </a:r>
          </a:p>
          <a:p>
            <a:r>
              <a:rPr lang="en-US" b="1" dirty="0">
                <a:solidFill>
                  <a:schemeClr val="tx2"/>
                </a:solidFill>
              </a:rPr>
              <a:t>Week 2</a:t>
            </a:r>
          </a:p>
          <a:p>
            <a:pPr lvl="1"/>
            <a:r>
              <a:rPr lang="en-US" b="1" strike="sngStrike" dirty="0">
                <a:solidFill>
                  <a:schemeClr val="tx2"/>
                </a:solidFill>
              </a:rPr>
              <a:t>Module 3 (Monday): </a:t>
            </a:r>
            <a:r>
              <a:rPr lang="en-US" strike="sngStrike" dirty="0">
                <a:solidFill>
                  <a:schemeClr val="tx2"/>
                </a:solidFill>
              </a:rPr>
              <a:t>Fitting models, generalization</a:t>
            </a:r>
          </a:p>
          <a:p>
            <a:pPr lvl="1"/>
            <a:r>
              <a:rPr lang="en-US" b="1" strike="sngStrike" dirty="0">
                <a:solidFill>
                  <a:schemeClr val="tx2"/>
                </a:solidFill>
              </a:rPr>
              <a:t>Module 4 (Tuesday): </a:t>
            </a:r>
            <a:r>
              <a:rPr lang="en-US" strike="sngStrike" dirty="0">
                <a:solidFill>
                  <a:schemeClr val="tx2"/>
                </a:solidFill>
              </a:rPr>
              <a:t>Regularization</a:t>
            </a:r>
          </a:p>
          <a:p>
            <a:pPr lvl="1"/>
            <a:r>
              <a:rPr lang="en-US" b="1" dirty="0">
                <a:solidFill>
                  <a:schemeClr val="tx2"/>
                </a:solidFill>
                <a:highlight>
                  <a:srgbClr val="FFFF00"/>
                </a:highlight>
              </a:rPr>
              <a:t>Module 5 (Wednesday): </a:t>
            </a:r>
            <a:r>
              <a:rPr lang="en-US" dirty="0">
                <a:solidFill>
                  <a:schemeClr val="tx2"/>
                </a:solidFill>
                <a:highlight>
                  <a:srgbClr val="FFFF00"/>
                </a:highlight>
              </a:rPr>
              <a:t>Evaluation (ROC, cost visualization)</a:t>
            </a:r>
          </a:p>
          <a:p>
            <a:pPr lvl="1"/>
            <a:r>
              <a:rPr lang="en-US" b="1" dirty="0">
                <a:solidFill>
                  <a:schemeClr val="tx2"/>
                </a:solidFill>
              </a:rPr>
              <a:t>Module 6 (Thursday): </a:t>
            </a:r>
            <a:r>
              <a:rPr lang="en-US" dirty="0">
                <a:solidFill>
                  <a:schemeClr val="tx2"/>
                </a:solidFill>
              </a:rPr>
              <a:t>Modeling text data</a:t>
            </a:r>
          </a:p>
          <a:p>
            <a:r>
              <a:rPr lang="en-US" b="1" dirty="0">
                <a:solidFill>
                  <a:schemeClr val="tx2"/>
                </a:solidFill>
              </a:rPr>
              <a:t>Week 3</a:t>
            </a:r>
          </a:p>
          <a:p>
            <a:pPr lvl="1"/>
            <a:r>
              <a:rPr lang="en-US" b="1" dirty="0">
                <a:solidFill>
                  <a:schemeClr val="tx2"/>
                </a:solidFill>
              </a:rPr>
              <a:t>Module 7 (Monday): </a:t>
            </a:r>
            <a:r>
              <a:rPr lang="en-US" dirty="0">
                <a:solidFill>
                  <a:schemeClr val="tx2"/>
                </a:solidFill>
              </a:rPr>
              <a:t>Neural networks, </a:t>
            </a:r>
            <a:r>
              <a:rPr lang="en-US" dirty="0" err="1">
                <a:solidFill>
                  <a:schemeClr val="tx2"/>
                </a:solidFill>
              </a:rPr>
              <a:t>GenAI</a:t>
            </a:r>
            <a:endParaRPr lang="en-US" dirty="0">
              <a:solidFill>
                <a:schemeClr val="tx2"/>
              </a:solidFill>
            </a:endParaRPr>
          </a:p>
          <a:p>
            <a:pPr lvl="1"/>
            <a:r>
              <a:rPr lang="en-US" b="1" dirty="0">
                <a:solidFill>
                  <a:schemeClr val="tx2"/>
                </a:solidFill>
              </a:rPr>
              <a:t>Module 8 (Tuesday): </a:t>
            </a:r>
            <a:r>
              <a:rPr lang="en-US" dirty="0">
                <a:solidFill>
                  <a:schemeClr val="tx2"/>
                </a:solidFill>
              </a:rPr>
              <a:t>Guest lecture(s)</a:t>
            </a:r>
          </a:p>
          <a:p>
            <a:pPr lvl="1"/>
            <a:r>
              <a:rPr lang="en-US" b="1" dirty="0">
                <a:solidFill>
                  <a:schemeClr val="tx2"/>
                </a:solidFill>
              </a:rPr>
              <a:t>Module 9 (Wednesday): </a:t>
            </a:r>
            <a:r>
              <a:rPr lang="en-US" dirty="0">
                <a:solidFill>
                  <a:schemeClr val="tx2"/>
                </a:solidFill>
              </a:rPr>
              <a:t>Causal inference, AB testing, wrap up</a:t>
            </a:r>
          </a:p>
          <a:p>
            <a:pPr lvl="1"/>
            <a:r>
              <a:rPr lang="en-US" b="1" dirty="0">
                <a:solidFill>
                  <a:schemeClr val="tx2"/>
                </a:solidFill>
              </a:rPr>
              <a:t>Final Exam (Thursday) </a:t>
            </a:r>
          </a:p>
          <a:p>
            <a:endParaRPr lang="en-US" dirty="0">
              <a:solidFill>
                <a:schemeClr val="tx2"/>
              </a:solidFill>
            </a:endParaRP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5492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4CEE0-E999-C658-8D21-C8F93E007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E7B0E-B9C9-5F9F-8512-4E7AABED7DFB}"/>
              </a:ext>
            </a:extLst>
          </p:cNvPr>
          <p:cNvSpPr>
            <a:spLocks noGrp="1"/>
          </p:cNvSpPr>
          <p:nvPr>
            <p:ph type="title"/>
          </p:nvPr>
        </p:nvSpPr>
        <p:spPr/>
        <p:txBody>
          <a:bodyPr/>
          <a:lstStyle/>
          <a:p>
            <a:r>
              <a:rPr lang="en-US" dirty="0">
                <a:solidFill>
                  <a:schemeClr val="tx2"/>
                </a:solidFill>
              </a:rPr>
              <a:t>Agenda</a:t>
            </a:r>
            <a:endParaRPr lang="en-US" sz="3000" b="1" i="1" dirty="0">
              <a:solidFill>
                <a:schemeClr val="tx2"/>
              </a:solidFill>
            </a:endParaRPr>
          </a:p>
        </p:txBody>
      </p:sp>
      <p:sp>
        <p:nvSpPr>
          <p:cNvPr id="3" name="Content Placeholder 4">
            <a:extLst>
              <a:ext uri="{FF2B5EF4-FFF2-40B4-BE49-F238E27FC236}">
                <a16:creationId xmlns:a16="http://schemas.microsoft.com/office/drawing/2014/main" id="{1301C9EF-CD53-C3EF-D228-8BFDCAEE73CE}"/>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Week 1</a:t>
            </a:r>
          </a:p>
          <a:p>
            <a:pPr lvl="1"/>
            <a:r>
              <a:rPr lang="en-US" b="1" strike="sngStrike" dirty="0">
                <a:solidFill>
                  <a:schemeClr val="tx2"/>
                </a:solidFill>
              </a:rPr>
              <a:t>Module 1 (Thursday): </a:t>
            </a:r>
            <a:r>
              <a:rPr lang="en-US" strike="sngStrike" dirty="0">
                <a:solidFill>
                  <a:schemeClr val="tx2"/>
                </a:solidFill>
              </a:rPr>
              <a:t>Intro to data science + Python for DS</a:t>
            </a:r>
          </a:p>
          <a:p>
            <a:pPr lvl="1"/>
            <a:r>
              <a:rPr lang="en-US" b="1" strike="sngStrike" dirty="0">
                <a:solidFill>
                  <a:schemeClr val="tx2"/>
                </a:solidFill>
              </a:rPr>
              <a:t>Module 2 (Friday): </a:t>
            </a:r>
            <a:r>
              <a:rPr lang="en-US" strike="sngStrike" dirty="0">
                <a:solidFill>
                  <a:schemeClr val="tx2"/>
                </a:solidFill>
              </a:rPr>
              <a:t>Intro to supervised learning</a:t>
            </a:r>
          </a:p>
          <a:p>
            <a:r>
              <a:rPr lang="en-US" b="1" dirty="0">
                <a:solidFill>
                  <a:schemeClr val="tx2"/>
                </a:solidFill>
              </a:rPr>
              <a:t>Week 2</a:t>
            </a:r>
          </a:p>
          <a:p>
            <a:pPr lvl="1"/>
            <a:r>
              <a:rPr lang="en-US" b="1" strike="sngStrike" dirty="0">
                <a:solidFill>
                  <a:schemeClr val="tx2"/>
                </a:solidFill>
              </a:rPr>
              <a:t>Module 3 (Monday): </a:t>
            </a:r>
            <a:r>
              <a:rPr lang="en-US" strike="sngStrike" dirty="0">
                <a:solidFill>
                  <a:schemeClr val="tx2"/>
                </a:solidFill>
              </a:rPr>
              <a:t>Fitting models, generalization</a:t>
            </a:r>
          </a:p>
          <a:p>
            <a:pPr lvl="1"/>
            <a:r>
              <a:rPr lang="en-US" b="1" strike="sngStrike" dirty="0">
                <a:solidFill>
                  <a:schemeClr val="tx2"/>
                </a:solidFill>
              </a:rPr>
              <a:t>Module 4 (Tuesday): </a:t>
            </a:r>
            <a:r>
              <a:rPr lang="en-US" strike="sngStrike" dirty="0">
                <a:solidFill>
                  <a:schemeClr val="tx2"/>
                </a:solidFill>
              </a:rPr>
              <a:t>Regularization</a:t>
            </a:r>
          </a:p>
          <a:p>
            <a:pPr lvl="1"/>
            <a:r>
              <a:rPr lang="en-US" b="1" dirty="0">
                <a:solidFill>
                  <a:schemeClr val="tx2"/>
                </a:solidFill>
                <a:highlight>
                  <a:srgbClr val="FFFF00"/>
                </a:highlight>
              </a:rPr>
              <a:t>Module 5 (Wednesday): </a:t>
            </a:r>
            <a:r>
              <a:rPr lang="en-US" dirty="0">
                <a:solidFill>
                  <a:schemeClr val="tx2"/>
                </a:solidFill>
                <a:highlight>
                  <a:srgbClr val="FFFF00"/>
                </a:highlight>
              </a:rPr>
              <a:t>Evaluation (ROC, cost visualization)</a:t>
            </a:r>
          </a:p>
          <a:p>
            <a:pPr lvl="1"/>
            <a:r>
              <a:rPr lang="en-US" b="1" dirty="0">
                <a:solidFill>
                  <a:schemeClr val="tx2"/>
                </a:solidFill>
              </a:rPr>
              <a:t>Module 6 (Thursday): </a:t>
            </a:r>
            <a:r>
              <a:rPr lang="en-US" dirty="0">
                <a:solidFill>
                  <a:schemeClr val="tx2"/>
                </a:solidFill>
              </a:rPr>
              <a:t>Modeling text data</a:t>
            </a:r>
          </a:p>
          <a:p>
            <a:r>
              <a:rPr lang="en-US" b="1" dirty="0">
                <a:solidFill>
                  <a:schemeClr val="tx2"/>
                </a:solidFill>
              </a:rPr>
              <a:t>Week 3</a:t>
            </a:r>
          </a:p>
          <a:p>
            <a:pPr lvl="1"/>
            <a:r>
              <a:rPr lang="en-US" b="1" dirty="0">
                <a:solidFill>
                  <a:schemeClr val="tx2"/>
                </a:solidFill>
              </a:rPr>
              <a:t>Module 7 (Monday): </a:t>
            </a:r>
            <a:r>
              <a:rPr lang="en-US" dirty="0">
                <a:solidFill>
                  <a:schemeClr val="tx2"/>
                </a:solidFill>
              </a:rPr>
              <a:t>Neural networks, </a:t>
            </a:r>
            <a:r>
              <a:rPr lang="en-US" dirty="0" err="1">
                <a:solidFill>
                  <a:schemeClr val="tx2"/>
                </a:solidFill>
              </a:rPr>
              <a:t>GenAI</a:t>
            </a:r>
            <a:endParaRPr lang="en-US" dirty="0">
              <a:solidFill>
                <a:schemeClr val="tx2"/>
              </a:solidFill>
            </a:endParaRPr>
          </a:p>
          <a:p>
            <a:pPr lvl="1"/>
            <a:r>
              <a:rPr lang="en-US" b="1" dirty="0">
                <a:solidFill>
                  <a:schemeClr val="tx2"/>
                </a:solidFill>
              </a:rPr>
              <a:t>Module 8 (Tuesday): </a:t>
            </a:r>
            <a:r>
              <a:rPr lang="en-US" dirty="0">
                <a:solidFill>
                  <a:schemeClr val="tx2"/>
                </a:solidFill>
              </a:rPr>
              <a:t>Guest lecture(s)</a:t>
            </a:r>
          </a:p>
          <a:p>
            <a:pPr lvl="1"/>
            <a:r>
              <a:rPr lang="en-US" b="1" dirty="0">
                <a:solidFill>
                  <a:schemeClr val="tx2"/>
                </a:solidFill>
              </a:rPr>
              <a:t>Module 9 (Wednesday): </a:t>
            </a:r>
            <a:r>
              <a:rPr lang="en-US" dirty="0">
                <a:solidFill>
                  <a:schemeClr val="tx2"/>
                </a:solidFill>
              </a:rPr>
              <a:t>Causal inference, AB testing, wrap up</a:t>
            </a:r>
          </a:p>
          <a:p>
            <a:pPr lvl="1"/>
            <a:r>
              <a:rPr lang="en-US" b="1" dirty="0">
                <a:solidFill>
                  <a:schemeClr val="tx2"/>
                </a:solidFill>
              </a:rPr>
              <a:t>Final Exam (Thursday) </a:t>
            </a:r>
          </a:p>
          <a:p>
            <a:endParaRPr lang="en-US" dirty="0">
              <a:solidFill>
                <a:schemeClr val="tx2"/>
              </a:solidFill>
            </a:endParaRP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
        <p:nvSpPr>
          <p:cNvPr id="5" name="Left Brace 4">
            <a:extLst>
              <a:ext uri="{FF2B5EF4-FFF2-40B4-BE49-F238E27FC236}">
                <a16:creationId xmlns:a16="http://schemas.microsoft.com/office/drawing/2014/main" id="{F7294B25-7193-468C-AB49-A17A1E3C7D75}"/>
              </a:ext>
            </a:extLst>
          </p:cNvPr>
          <p:cNvSpPr/>
          <p:nvPr/>
        </p:nvSpPr>
        <p:spPr>
          <a:xfrm>
            <a:off x="571500" y="1895475"/>
            <a:ext cx="685800" cy="23241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5D407C8-153B-AEC2-60F5-06A6B31C8849}"/>
              </a:ext>
            </a:extLst>
          </p:cNvPr>
          <p:cNvSpPr txBox="1"/>
          <p:nvPr/>
        </p:nvSpPr>
        <p:spPr>
          <a:xfrm rot="16200000">
            <a:off x="-1101209" y="2076450"/>
            <a:ext cx="2943225" cy="369332"/>
          </a:xfrm>
          <a:prstGeom prst="rect">
            <a:avLst/>
          </a:prstGeom>
          <a:noFill/>
        </p:spPr>
        <p:txBody>
          <a:bodyPr wrap="square" rtlCol="0">
            <a:spAutoFit/>
          </a:bodyPr>
          <a:lstStyle/>
          <a:p>
            <a:r>
              <a:rPr lang="en-US" b="1" dirty="0"/>
              <a:t>Core Toolkit</a:t>
            </a:r>
          </a:p>
        </p:txBody>
      </p:sp>
    </p:spTree>
    <p:extLst>
      <p:ext uri="{BB962C8B-B14F-4D97-AF65-F5344CB8AC3E}">
        <p14:creationId xmlns:p14="http://schemas.microsoft.com/office/powerpoint/2010/main" val="20024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2E348-F8DE-3413-78B3-147779718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6D044-BB1F-962D-E1C3-8F98D7731714}"/>
              </a:ext>
            </a:extLst>
          </p:cNvPr>
          <p:cNvSpPr>
            <a:spLocks noGrp="1"/>
          </p:cNvSpPr>
          <p:nvPr>
            <p:ph type="title"/>
          </p:nvPr>
        </p:nvSpPr>
        <p:spPr/>
        <p:txBody>
          <a:bodyPr/>
          <a:lstStyle/>
          <a:p>
            <a:r>
              <a:rPr lang="en-US" dirty="0">
                <a:solidFill>
                  <a:schemeClr val="tx2"/>
                </a:solidFill>
              </a:rPr>
              <a:t>Agenda</a:t>
            </a:r>
            <a:endParaRPr lang="en-US" sz="3000" b="1" i="1" dirty="0">
              <a:solidFill>
                <a:schemeClr val="tx2"/>
              </a:solidFill>
            </a:endParaRPr>
          </a:p>
        </p:txBody>
      </p:sp>
      <p:sp>
        <p:nvSpPr>
          <p:cNvPr id="3" name="Content Placeholder 4">
            <a:extLst>
              <a:ext uri="{FF2B5EF4-FFF2-40B4-BE49-F238E27FC236}">
                <a16:creationId xmlns:a16="http://schemas.microsoft.com/office/drawing/2014/main" id="{EE9A1DCD-7186-A0B8-9493-4D168EE0631B}"/>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Week 1</a:t>
            </a:r>
          </a:p>
          <a:p>
            <a:pPr lvl="1"/>
            <a:r>
              <a:rPr lang="en-US" b="1" strike="sngStrike" dirty="0">
                <a:solidFill>
                  <a:schemeClr val="tx2"/>
                </a:solidFill>
              </a:rPr>
              <a:t>Module 1 (Thursday): </a:t>
            </a:r>
            <a:r>
              <a:rPr lang="en-US" strike="sngStrike" dirty="0">
                <a:solidFill>
                  <a:schemeClr val="tx2"/>
                </a:solidFill>
              </a:rPr>
              <a:t>Intro to data science + Python for DS</a:t>
            </a:r>
          </a:p>
          <a:p>
            <a:pPr lvl="1"/>
            <a:r>
              <a:rPr lang="en-US" b="1" strike="sngStrike" dirty="0">
                <a:solidFill>
                  <a:schemeClr val="tx2"/>
                </a:solidFill>
              </a:rPr>
              <a:t>Module 2 (Friday): </a:t>
            </a:r>
            <a:r>
              <a:rPr lang="en-US" strike="sngStrike" dirty="0">
                <a:solidFill>
                  <a:schemeClr val="tx2"/>
                </a:solidFill>
              </a:rPr>
              <a:t>Intro to supervised learning</a:t>
            </a:r>
          </a:p>
          <a:p>
            <a:r>
              <a:rPr lang="en-US" b="1" dirty="0">
                <a:solidFill>
                  <a:schemeClr val="tx2"/>
                </a:solidFill>
              </a:rPr>
              <a:t>Week 2</a:t>
            </a:r>
          </a:p>
          <a:p>
            <a:pPr lvl="1"/>
            <a:r>
              <a:rPr lang="en-US" b="1" strike="sngStrike" dirty="0">
                <a:solidFill>
                  <a:schemeClr val="tx2"/>
                </a:solidFill>
              </a:rPr>
              <a:t>Module 3 (Monday): </a:t>
            </a:r>
            <a:r>
              <a:rPr lang="en-US" strike="sngStrike" dirty="0">
                <a:solidFill>
                  <a:schemeClr val="tx2"/>
                </a:solidFill>
              </a:rPr>
              <a:t>Fitting models, generalization</a:t>
            </a:r>
          </a:p>
          <a:p>
            <a:pPr lvl="1"/>
            <a:r>
              <a:rPr lang="en-US" b="1" strike="sngStrike" dirty="0">
                <a:solidFill>
                  <a:schemeClr val="tx2"/>
                </a:solidFill>
              </a:rPr>
              <a:t>Module 4 (Tuesday): </a:t>
            </a:r>
            <a:r>
              <a:rPr lang="en-US" strike="sngStrike" dirty="0">
                <a:solidFill>
                  <a:schemeClr val="tx2"/>
                </a:solidFill>
              </a:rPr>
              <a:t>Regularization</a:t>
            </a:r>
          </a:p>
          <a:p>
            <a:pPr lvl="1"/>
            <a:r>
              <a:rPr lang="en-US" b="1" dirty="0">
                <a:solidFill>
                  <a:schemeClr val="tx2"/>
                </a:solidFill>
                <a:highlight>
                  <a:srgbClr val="FFFF00"/>
                </a:highlight>
              </a:rPr>
              <a:t>Module 5 (Wednesday): </a:t>
            </a:r>
            <a:r>
              <a:rPr lang="en-US" dirty="0">
                <a:solidFill>
                  <a:schemeClr val="tx2"/>
                </a:solidFill>
                <a:highlight>
                  <a:srgbClr val="FFFF00"/>
                </a:highlight>
              </a:rPr>
              <a:t>Evaluation (ROC, cost visualization)</a:t>
            </a:r>
          </a:p>
          <a:p>
            <a:pPr lvl="1"/>
            <a:r>
              <a:rPr lang="en-US" b="1" dirty="0">
                <a:solidFill>
                  <a:schemeClr val="tx2"/>
                </a:solidFill>
              </a:rPr>
              <a:t>Module 6 (Thursday): </a:t>
            </a:r>
            <a:r>
              <a:rPr lang="en-US" dirty="0">
                <a:solidFill>
                  <a:schemeClr val="tx2"/>
                </a:solidFill>
              </a:rPr>
              <a:t>Modeling text data</a:t>
            </a:r>
          </a:p>
          <a:p>
            <a:r>
              <a:rPr lang="en-US" b="1" dirty="0">
                <a:solidFill>
                  <a:schemeClr val="tx2"/>
                </a:solidFill>
              </a:rPr>
              <a:t>Week 3</a:t>
            </a:r>
          </a:p>
          <a:p>
            <a:pPr lvl="1"/>
            <a:r>
              <a:rPr lang="en-US" b="1" dirty="0">
                <a:solidFill>
                  <a:schemeClr val="tx2"/>
                </a:solidFill>
              </a:rPr>
              <a:t>Module 7 (Monday): </a:t>
            </a:r>
            <a:r>
              <a:rPr lang="en-US" dirty="0">
                <a:solidFill>
                  <a:schemeClr val="tx2"/>
                </a:solidFill>
              </a:rPr>
              <a:t>Neural networks, </a:t>
            </a:r>
            <a:r>
              <a:rPr lang="en-US" dirty="0" err="1">
                <a:solidFill>
                  <a:schemeClr val="tx2"/>
                </a:solidFill>
              </a:rPr>
              <a:t>GenAI</a:t>
            </a:r>
            <a:endParaRPr lang="en-US" dirty="0">
              <a:solidFill>
                <a:schemeClr val="tx2"/>
              </a:solidFill>
            </a:endParaRPr>
          </a:p>
          <a:p>
            <a:pPr lvl="1"/>
            <a:r>
              <a:rPr lang="en-US" b="1" dirty="0">
                <a:solidFill>
                  <a:schemeClr val="tx2"/>
                </a:solidFill>
              </a:rPr>
              <a:t>Module 8 (Tuesday): </a:t>
            </a:r>
            <a:r>
              <a:rPr lang="en-US" dirty="0">
                <a:solidFill>
                  <a:schemeClr val="tx2"/>
                </a:solidFill>
              </a:rPr>
              <a:t>Guest lecture(s)</a:t>
            </a:r>
          </a:p>
          <a:p>
            <a:pPr lvl="1"/>
            <a:r>
              <a:rPr lang="en-US" b="1" dirty="0">
                <a:solidFill>
                  <a:schemeClr val="tx2"/>
                </a:solidFill>
              </a:rPr>
              <a:t>Module 9 (Wednesday): </a:t>
            </a:r>
            <a:r>
              <a:rPr lang="en-US" dirty="0">
                <a:solidFill>
                  <a:schemeClr val="tx2"/>
                </a:solidFill>
              </a:rPr>
              <a:t>Causal inference, AB testing, wrap up</a:t>
            </a:r>
          </a:p>
          <a:p>
            <a:pPr lvl="1"/>
            <a:r>
              <a:rPr lang="en-US" b="1" dirty="0">
                <a:solidFill>
                  <a:schemeClr val="tx2"/>
                </a:solidFill>
              </a:rPr>
              <a:t>Final Exam (Thursday) </a:t>
            </a:r>
          </a:p>
          <a:p>
            <a:endParaRPr lang="en-US" dirty="0">
              <a:solidFill>
                <a:schemeClr val="tx2"/>
              </a:solidFill>
            </a:endParaRP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
        <p:nvSpPr>
          <p:cNvPr id="5" name="Left Brace 4">
            <a:extLst>
              <a:ext uri="{FF2B5EF4-FFF2-40B4-BE49-F238E27FC236}">
                <a16:creationId xmlns:a16="http://schemas.microsoft.com/office/drawing/2014/main" id="{F1F9340B-CF67-4B50-1099-51456E512594}"/>
              </a:ext>
            </a:extLst>
          </p:cNvPr>
          <p:cNvSpPr/>
          <p:nvPr/>
        </p:nvSpPr>
        <p:spPr>
          <a:xfrm>
            <a:off x="571500" y="1895475"/>
            <a:ext cx="685800" cy="23241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5E29676-8470-12A7-719F-646C033415A3}"/>
              </a:ext>
            </a:extLst>
          </p:cNvPr>
          <p:cNvSpPr txBox="1"/>
          <p:nvPr/>
        </p:nvSpPr>
        <p:spPr>
          <a:xfrm rot="16200000">
            <a:off x="-1101209" y="2076450"/>
            <a:ext cx="2943225" cy="369332"/>
          </a:xfrm>
          <a:prstGeom prst="rect">
            <a:avLst/>
          </a:prstGeom>
          <a:noFill/>
        </p:spPr>
        <p:txBody>
          <a:bodyPr wrap="square" rtlCol="0">
            <a:spAutoFit/>
          </a:bodyPr>
          <a:lstStyle/>
          <a:p>
            <a:r>
              <a:rPr lang="en-US" b="1" dirty="0"/>
              <a:t>Core Toolkit</a:t>
            </a:r>
          </a:p>
        </p:txBody>
      </p:sp>
      <p:sp>
        <p:nvSpPr>
          <p:cNvPr id="4" name="Left Brace 3">
            <a:extLst>
              <a:ext uri="{FF2B5EF4-FFF2-40B4-BE49-F238E27FC236}">
                <a16:creationId xmlns:a16="http://schemas.microsoft.com/office/drawing/2014/main" id="{042DF9B6-6E93-ADDB-17E2-202A39ECC0ED}"/>
              </a:ext>
            </a:extLst>
          </p:cNvPr>
          <p:cNvSpPr/>
          <p:nvPr/>
        </p:nvSpPr>
        <p:spPr>
          <a:xfrm>
            <a:off x="646332" y="4219575"/>
            <a:ext cx="534767" cy="2152650"/>
          </a:xfrm>
          <a:prstGeom prst="leftBrace">
            <a:avLst>
              <a:gd name="adj1" fmla="val 8333"/>
              <a:gd name="adj2" fmla="val 5044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BB48A52-2E4F-067F-4359-0EFB992F7EC3}"/>
              </a:ext>
            </a:extLst>
          </p:cNvPr>
          <p:cNvSpPr txBox="1"/>
          <p:nvPr/>
        </p:nvSpPr>
        <p:spPr>
          <a:xfrm rot="16200000">
            <a:off x="-646955" y="4763542"/>
            <a:ext cx="1940244" cy="646331"/>
          </a:xfrm>
          <a:prstGeom prst="rect">
            <a:avLst/>
          </a:prstGeom>
          <a:noFill/>
        </p:spPr>
        <p:txBody>
          <a:bodyPr wrap="square" rtlCol="0">
            <a:spAutoFit/>
          </a:bodyPr>
          <a:lstStyle/>
          <a:p>
            <a:r>
              <a:rPr lang="en-US" b="1" dirty="0"/>
              <a:t>Other Models/ Applications</a:t>
            </a:r>
          </a:p>
        </p:txBody>
      </p:sp>
    </p:spTree>
    <p:extLst>
      <p:ext uri="{BB962C8B-B14F-4D97-AF65-F5344CB8AC3E}">
        <p14:creationId xmlns:p14="http://schemas.microsoft.com/office/powerpoint/2010/main" val="315757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14079-42B5-852D-D4EC-94AC47B8E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EC669-5E76-F869-A452-1F627A7A11E5}"/>
              </a:ext>
            </a:extLst>
          </p:cNvPr>
          <p:cNvSpPr>
            <a:spLocks noGrp="1"/>
          </p:cNvSpPr>
          <p:nvPr>
            <p:ph type="title"/>
          </p:nvPr>
        </p:nvSpPr>
        <p:spPr/>
        <p:txBody>
          <a:bodyPr/>
          <a:lstStyle/>
          <a:p>
            <a:r>
              <a:rPr lang="en-US" dirty="0">
                <a:solidFill>
                  <a:schemeClr val="tx2"/>
                </a:solidFill>
              </a:rPr>
              <a:t>Grading notes</a:t>
            </a:r>
            <a:endParaRPr lang="en-US" sz="3000" b="1" i="1" dirty="0">
              <a:solidFill>
                <a:schemeClr val="tx2"/>
              </a:solidFill>
            </a:endParaRPr>
          </a:p>
        </p:txBody>
      </p:sp>
      <p:sp>
        <p:nvSpPr>
          <p:cNvPr id="4" name="Content Placeholder 4">
            <a:extLst>
              <a:ext uri="{FF2B5EF4-FFF2-40B4-BE49-F238E27FC236}">
                <a16:creationId xmlns:a16="http://schemas.microsoft.com/office/drawing/2014/main" id="{0E50F55D-3BC4-745C-ACB4-968DFAB4A3A3}"/>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Assignment 2 may not be graded until this weekend</a:t>
            </a:r>
          </a:p>
          <a:p>
            <a:r>
              <a:rPr lang="en-US" dirty="0">
                <a:solidFill>
                  <a:schemeClr val="tx2"/>
                </a:solidFill>
              </a:rPr>
              <a:t>I’m trying to get a grader to speed this up!</a:t>
            </a:r>
          </a:p>
          <a:p>
            <a:r>
              <a:rPr lang="en-US" dirty="0">
                <a:solidFill>
                  <a:schemeClr val="tx2"/>
                </a:solidFill>
              </a:rPr>
              <a:t>Otherwise, all grades should be in so far – please let me know if not!</a:t>
            </a: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91578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5641C-25C3-DCD4-46FB-5F6041D13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B2ABA-9B71-5240-4C72-AD78FD8AF367}"/>
              </a:ext>
            </a:extLst>
          </p:cNvPr>
          <p:cNvSpPr>
            <a:spLocks noGrp="1"/>
          </p:cNvSpPr>
          <p:nvPr>
            <p:ph type="title"/>
          </p:nvPr>
        </p:nvSpPr>
        <p:spPr/>
        <p:txBody>
          <a:bodyPr/>
          <a:lstStyle/>
          <a:p>
            <a:r>
              <a:rPr lang="en-US" dirty="0">
                <a:solidFill>
                  <a:schemeClr val="tx2"/>
                </a:solidFill>
              </a:rPr>
              <a:t>Feedback</a:t>
            </a:r>
            <a:endParaRPr lang="en-US" sz="3000" b="1" i="1" dirty="0">
              <a:solidFill>
                <a:schemeClr val="tx2"/>
              </a:solidFill>
            </a:endParaRPr>
          </a:p>
        </p:txBody>
      </p:sp>
      <p:sp>
        <p:nvSpPr>
          <p:cNvPr id="3" name="Content Placeholder 4">
            <a:extLst>
              <a:ext uri="{FF2B5EF4-FFF2-40B4-BE49-F238E27FC236}">
                <a16:creationId xmlns:a16="http://schemas.microsoft.com/office/drawing/2014/main" id="{EE36C70C-ADCB-B54F-774B-CA7EF0725F11}"/>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solidFill>
                  <a:schemeClr val="tx2"/>
                </a:solidFill>
              </a:rPr>
              <a:t>Thank you all for your feedback!</a:t>
            </a:r>
          </a:p>
          <a:p>
            <a:pPr marL="0" indent="0">
              <a:buNone/>
            </a:pPr>
            <a:endParaRPr lang="en-US" i="1" dirty="0">
              <a:solidFill>
                <a:schemeClr val="tx2"/>
              </a:solidFill>
            </a:endParaRPr>
          </a:p>
          <a:p>
            <a:pPr marL="0" indent="0">
              <a:buNone/>
            </a:pPr>
            <a:r>
              <a:rPr lang="en-US" dirty="0">
                <a:solidFill>
                  <a:schemeClr val="tx2"/>
                </a:solidFill>
              </a:rPr>
              <a:t>A summary of many of the main ideas:</a:t>
            </a:r>
          </a:p>
          <a:p>
            <a:r>
              <a:rPr lang="en-US" b="1" dirty="0">
                <a:solidFill>
                  <a:schemeClr val="tx2"/>
                </a:solidFill>
              </a:rPr>
              <a:t>A little more break time</a:t>
            </a:r>
          </a:p>
          <a:p>
            <a:r>
              <a:rPr lang="en-US" b="1" dirty="0">
                <a:solidFill>
                  <a:schemeClr val="tx2"/>
                </a:solidFill>
              </a:rPr>
              <a:t>Live coding is good, but slow it down</a:t>
            </a:r>
          </a:p>
          <a:p>
            <a:r>
              <a:rPr lang="en-US" b="1" dirty="0">
                <a:solidFill>
                  <a:schemeClr val="tx2"/>
                </a:solidFill>
              </a:rPr>
              <a:t>Polls</a:t>
            </a:r>
          </a:p>
          <a:p>
            <a:r>
              <a:rPr lang="en-US" b="1" dirty="0">
                <a:solidFill>
                  <a:schemeClr val="tx2"/>
                </a:solidFill>
              </a:rPr>
              <a:t>Group work is helpful</a:t>
            </a:r>
          </a:p>
          <a:p>
            <a:endParaRPr lang="en-US" dirty="0">
              <a:solidFill>
                <a:schemeClr val="tx2"/>
              </a:solidFill>
            </a:endParaRP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61939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05EE1-1E17-FF03-5231-633E0630A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6F030-A708-2732-813D-D22083F61BB3}"/>
              </a:ext>
            </a:extLst>
          </p:cNvPr>
          <p:cNvSpPr>
            <a:spLocks noGrp="1"/>
          </p:cNvSpPr>
          <p:nvPr>
            <p:ph type="title"/>
          </p:nvPr>
        </p:nvSpPr>
        <p:spPr/>
        <p:txBody>
          <a:bodyPr/>
          <a:lstStyle/>
          <a:p>
            <a:r>
              <a:rPr lang="en-US" dirty="0">
                <a:solidFill>
                  <a:schemeClr val="tx2"/>
                </a:solidFill>
              </a:rPr>
              <a:t>Group discussion!</a:t>
            </a:r>
            <a:endParaRPr lang="en-US" sz="3000" i="1" dirty="0">
              <a:solidFill>
                <a:schemeClr val="tx2"/>
              </a:solidFill>
            </a:endParaRPr>
          </a:p>
        </p:txBody>
      </p:sp>
      <p:sp>
        <p:nvSpPr>
          <p:cNvPr id="3" name="Text Placeholder 1">
            <a:extLst>
              <a:ext uri="{FF2B5EF4-FFF2-40B4-BE49-F238E27FC236}">
                <a16:creationId xmlns:a16="http://schemas.microsoft.com/office/drawing/2014/main" id="{A9F62D2A-EE49-D78D-E048-818B6419A59E}"/>
              </a:ext>
            </a:extLst>
          </p:cNvPr>
          <p:cNvSpPr txBox="1">
            <a:spLocks/>
          </p:cNvSpPr>
          <p:nvPr/>
        </p:nvSpPr>
        <p:spPr>
          <a:xfrm>
            <a:off x="602847" y="2238614"/>
            <a:ext cx="5093344" cy="4039565"/>
          </a:xfrm>
          <a:prstGeom prst="rect">
            <a:avLst/>
          </a:prstGeom>
          <a:solidFill>
            <a:schemeClr val="bg1"/>
          </a:solidFill>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800" i="1" dirty="0"/>
              <a:t>Henrietta, a Data Science Product Manager, has just joined </a:t>
            </a:r>
            <a:r>
              <a:rPr lang="en-US" sz="1800" i="1" dirty="0" err="1"/>
              <a:t>MegaTelCo</a:t>
            </a:r>
            <a:r>
              <a:rPr lang="en-US" sz="1800" i="1" dirty="0"/>
              <a:t>, one of the largest telecommunication firms.  </a:t>
            </a:r>
            <a:r>
              <a:rPr lang="en-US" sz="1800" i="1" dirty="0" err="1"/>
              <a:t>MegaTelco</a:t>
            </a:r>
            <a:r>
              <a:rPr lang="en-US" sz="1800" i="1" dirty="0"/>
              <a:t> is having a major problem with churn in their wireless business.  In the mid-Atlantic region, 20% of cell-phone customers leave when their phones are paid off, and it is getting increasingly difficult to acquire new customers.  They call her in to help understand the problem and devise a solution. Marketing has designed a special retention offer.</a:t>
            </a:r>
          </a:p>
        </p:txBody>
      </p:sp>
      <p:sp>
        <p:nvSpPr>
          <p:cNvPr id="4" name="Text Placeholder 1">
            <a:extLst>
              <a:ext uri="{FF2B5EF4-FFF2-40B4-BE49-F238E27FC236}">
                <a16:creationId xmlns:a16="http://schemas.microsoft.com/office/drawing/2014/main" id="{212F88C4-9963-A8E4-E93E-F6CE0DC2D6E4}"/>
              </a:ext>
            </a:extLst>
          </p:cNvPr>
          <p:cNvSpPr txBox="1">
            <a:spLocks/>
          </p:cNvSpPr>
          <p:nvPr/>
        </p:nvSpPr>
        <p:spPr>
          <a:xfrm>
            <a:off x="6619981" y="1559545"/>
            <a:ext cx="5283843" cy="4718634"/>
          </a:xfrm>
          <a:prstGeom prst="rect">
            <a:avLst/>
          </a:prstGeom>
          <a:solidFill>
            <a:schemeClr val="bg1"/>
          </a:solidFill>
        </p:spPr>
        <p:txBody>
          <a:bodyPr vert="horz" lIns="91440" tIns="45720" rIns="91440" bIns="45720" rtlCol="0" anchor="t">
            <a:noAutofit/>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sz="1800" i="1" dirty="0">
                <a:solidFill>
                  <a:schemeClr val="tx2"/>
                </a:solidFill>
              </a:rPr>
              <a:t>Specifically, your task is to help Henrietta devise a precise, step-by-step plan for how the analyst/tech team should use </a:t>
            </a:r>
            <a:r>
              <a:rPr lang="en-US" sz="1800" i="1" dirty="0" err="1">
                <a:solidFill>
                  <a:schemeClr val="tx2"/>
                </a:solidFill>
              </a:rPr>
              <a:t>MegaTelCo’s</a:t>
            </a:r>
            <a:r>
              <a:rPr lang="en-US" sz="1800" i="1" dirty="0">
                <a:solidFill>
                  <a:schemeClr val="tx2"/>
                </a:solidFill>
              </a:rPr>
              <a:t> vast data resource to decide which customers to target with the special retention offer prior to them paying off their phones.  </a:t>
            </a:r>
          </a:p>
          <a:p>
            <a:pPr algn="l">
              <a:lnSpc>
                <a:spcPct val="120000"/>
              </a:lnSpc>
            </a:pPr>
            <a:endParaRPr lang="en-US" sz="1800" i="1" dirty="0">
              <a:solidFill>
                <a:schemeClr val="tx2"/>
              </a:solidFill>
            </a:endParaRPr>
          </a:p>
          <a:p>
            <a:pPr algn="l">
              <a:lnSpc>
                <a:spcPct val="120000"/>
              </a:lnSpc>
            </a:pPr>
            <a:r>
              <a:rPr lang="en-US" sz="1800" i="1" dirty="0">
                <a:solidFill>
                  <a:schemeClr val="tx2"/>
                </a:solidFill>
              </a:rPr>
              <a:t>Be specific as to what data to use and how to use them, and specifically how the team should decide on the set of customers to target to best reduce churn for a particular incentive budget.  Use your better judgment as to what data </a:t>
            </a:r>
            <a:r>
              <a:rPr lang="en-US" sz="1800" i="1" dirty="0" err="1">
                <a:solidFill>
                  <a:schemeClr val="tx2"/>
                </a:solidFill>
              </a:rPr>
              <a:t>MegaTelco</a:t>
            </a:r>
            <a:r>
              <a:rPr lang="en-US" sz="1800" i="1" dirty="0">
                <a:solidFill>
                  <a:schemeClr val="tx2"/>
                </a:solidFill>
              </a:rPr>
              <a:t> would have.   </a:t>
            </a:r>
          </a:p>
          <a:p>
            <a:pPr algn="l">
              <a:lnSpc>
                <a:spcPct val="120000"/>
              </a:lnSpc>
            </a:pPr>
            <a:endParaRPr lang="en-US" sz="1800" dirty="0">
              <a:solidFill>
                <a:schemeClr val="accent1">
                  <a:lumMod val="20000"/>
                  <a:lumOff val="80000"/>
                </a:schemeClr>
              </a:solidFill>
            </a:endParaRPr>
          </a:p>
        </p:txBody>
      </p:sp>
      <p:sp>
        <p:nvSpPr>
          <p:cNvPr id="5" name="Text Placeholder 1">
            <a:extLst>
              <a:ext uri="{FF2B5EF4-FFF2-40B4-BE49-F238E27FC236}">
                <a16:creationId xmlns:a16="http://schemas.microsoft.com/office/drawing/2014/main" id="{1E9632BD-019B-BC6A-CDCE-C79FBE9852B4}"/>
              </a:ext>
            </a:extLst>
          </p:cNvPr>
          <p:cNvSpPr txBox="1">
            <a:spLocks/>
          </p:cNvSpPr>
          <p:nvPr/>
        </p:nvSpPr>
        <p:spPr>
          <a:xfrm>
            <a:off x="602847" y="6278179"/>
            <a:ext cx="11300977" cy="446050"/>
          </a:xfrm>
          <a:prstGeom prst="rect">
            <a:avLst/>
          </a:prstGeom>
          <a:solidFill>
            <a:schemeClr val="bg1"/>
          </a:solidFill>
        </p:spPr>
        <p:txBody>
          <a:bodyPr vert="horz" lIns="91440" tIns="45720" rIns="91440" bIns="45720" rtlCol="0" anchor="ctr">
            <a:noAutofit/>
          </a:bodyPr>
          <a:lstStyle>
            <a:lvl1pPr marL="120650" indent="0" algn="ctr" defTabSz="914400" rtl="0" eaLnBrk="1" latinLnBrk="0" hangingPunct="1">
              <a:lnSpc>
                <a:spcPct val="100000"/>
              </a:lnSpc>
              <a:spcBef>
                <a:spcPts val="1000"/>
              </a:spcBef>
              <a:buFontTx/>
              <a:buNone/>
              <a:tabLst/>
              <a:defRPr sz="6000" b="1" i="0" kern="1200">
                <a:solidFill>
                  <a:schemeClr val="bg1"/>
                </a:solidFill>
                <a:latin typeface="+mj-lt"/>
                <a:ea typeface="+mn-ea"/>
                <a:cs typeface="+mn-cs"/>
              </a:defRPr>
            </a:lvl1pPr>
            <a:lvl2pPr marL="573088" indent="0" algn="l" defTabSz="914400" rtl="0" eaLnBrk="1" latinLnBrk="0" hangingPunct="1">
              <a:lnSpc>
                <a:spcPct val="90000"/>
              </a:lnSpc>
              <a:spcBef>
                <a:spcPts val="500"/>
              </a:spcBef>
              <a:buFontTx/>
              <a:buNone/>
              <a:tabLst/>
              <a:defRPr sz="2000" b="1" kern="1200">
                <a:solidFill>
                  <a:schemeClr val="bg1"/>
                </a:solidFill>
                <a:latin typeface="+mn-lt"/>
                <a:ea typeface="+mn-ea"/>
                <a:cs typeface="+mn-cs"/>
              </a:defRPr>
            </a:lvl2pPr>
            <a:lvl3pPr marL="1323975" indent="-407988" algn="l" defTabSz="914400" rtl="0" eaLnBrk="1" latinLnBrk="0" hangingPunct="1">
              <a:lnSpc>
                <a:spcPct val="90000"/>
              </a:lnSpc>
              <a:spcBef>
                <a:spcPts val="500"/>
              </a:spcBef>
              <a:buFont typeface="Wingdings" pitchFamily="2" charset="2"/>
              <a:buChar char="§"/>
              <a:tabLst/>
              <a:defRPr sz="1800" b="1" kern="1200">
                <a:solidFill>
                  <a:schemeClr val="tx1"/>
                </a:solidFill>
                <a:latin typeface="+mn-lt"/>
                <a:ea typeface="+mn-ea"/>
                <a:cs typeface="+mn-cs"/>
              </a:defRPr>
            </a:lvl3pPr>
            <a:lvl4pPr marL="1435100" indent="0" algn="l" defTabSz="914400" rtl="0" eaLnBrk="1" latinLnBrk="0" hangingPunct="1">
              <a:lnSpc>
                <a:spcPct val="90000"/>
              </a:lnSpc>
              <a:spcBef>
                <a:spcPts val="500"/>
              </a:spcBef>
              <a:buFont typeface="Wingdings" pitchFamily="2" charset="2"/>
              <a:buNone/>
              <a:tabLst/>
              <a:defRPr sz="1600" b="1" kern="1200">
                <a:solidFill>
                  <a:schemeClr val="tx1"/>
                </a:solidFill>
                <a:latin typeface="+mn-lt"/>
                <a:ea typeface="+mn-ea"/>
                <a:cs typeface="+mn-cs"/>
              </a:defRPr>
            </a:lvl4pPr>
            <a:lvl5pPr marL="1831975" indent="0" algn="l" defTabSz="914400" rtl="0" eaLnBrk="1" latinLnBrk="0" hangingPunct="1">
              <a:lnSpc>
                <a:spcPct val="90000"/>
              </a:lnSpc>
              <a:spcBef>
                <a:spcPts val="500"/>
              </a:spcBef>
              <a:buFontTx/>
              <a:buNone/>
              <a:tabLst/>
              <a:defRPr sz="1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i="1" dirty="0">
                <a:solidFill>
                  <a:schemeClr val="tx2"/>
                </a:solidFill>
              </a:rPr>
              <a:t>So: Where should we start?</a:t>
            </a:r>
            <a:endParaRPr lang="en-US" sz="2400" dirty="0">
              <a:solidFill>
                <a:schemeClr val="tx2"/>
              </a:solidFill>
            </a:endParaRPr>
          </a:p>
        </p:txBody>
      </p:sp>
      <p:pic>
        <p:nvPicPr>
          <p:cNvPr id="6" name="Picture 5" descr="Logo&#10;&#10;Description automatically generated">
            <a:extLst>
              <a:ext uri="{FF2B5EF4-FFF2-40B4-BE49-F238E27FC236}">
                <a16:creationId xmlns:a16="http://schemas.microsoft.com/office/drawing/2014/main" id="{0CF50175-7C7B-FF9B-FAB8-D20534AA60B4}"/>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5300"/>
                    </a14:imgEffect>
                    <a14:imgEffect>
                      <a14:saturation sat="0"/>
                    </a14:imgEffect>
                  </a14:imgLayer>
                </a14:imgProps>
              </a:ext>
            </a:extLst>
          </a:blip>
          <a:stretch>
            <a:fillRect/>
          </a:stretch>
        </p:blipFill>
        <p:spPr>
          <a:xfrm>
            <a:off x="602847" y="1343742"/>
            <a:ext cx="3362952" cy="894872"/>
          </a:xfrm>
          <a:prstGeom prst="rect">
            <a:avLst/>
          </a:prstGeom>
          <a:solidFill>
            <a:schemeClr val="bg1"/>
          </a:solidFill>
        </p:spPr>
      </p:pic>
    </p:spTree>
    <p:extLst>
      <p:ext uri="{BB962C8B-B14F-4D97-AF65-F5344CB8AC3E}">
        <p14:creationId xmlns:p14="http://schemas.microsoft.com/office/powerpoint/2010/main" val="36675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A170B-537B-1B92-4FEC-6551513DB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F3AA7-DAE6-2048-F804-4366E9EB52F0}"/>
              </a:ext>
            </a:extLst>
          </p:cNvPr>
          <p:cNvSpPr>
            <a:spLocks noGrp="1"/>
          </p:cNvSpPr>
          <p:nvPr>
            <p:ph type="title"/>
          </p:nvPr>
        </p:nvSpPr>
        <p:spPr>
          <a:xfrm>
            <a:off x="4782552" y="2766218"/>
            <a:ext cx="2626895" cy="1325563"/>
          </a:xfrm>
        </p:spPr>
        <p:txBody>
          <a:bodyPr/>
          <a:lstStyle/>
          <a:p>
            <a:r>
              <a:rPr lang="en-US" b="1" dirty="0">
                <a:solidFill>
                  <a:schemeClr val="tx2"/>
                </a:solidFill>
              </a:rPr>
              <a:t>Quiz time!</a:t>
            </a:r>
            <a:endParaRPr lang="en-US" sz="3000" b="1" i="1" dirty="0">
              <a:solidFill>
                <a:schemeClr val="tx2"/>
              </a:solidFill>
            </a:endParaRPr>
          </a:p>
        </p:txBody>
      </p:sp>
    </p:spTree>
    <p:extLst>
      <p:ext uri="{BB962C8B-B14F-4D97-AF65-F5344CB8AC3E}">
        <p14:creationId xmlns:p14="http://schemas.microsoft.com/office/powerpoint/2010/main" val="408355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E6EFD-DC91-E086-FF2F-9E5A945A0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BFE74-F9DE-3695-8E40-8B4D981B6647}"/>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B1A8E795-7024-0196-5F45-8F06AB0A38FF}"/>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A6EBD92B-2B59-0417-71CD-58FD1F4137FF}"/>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47AD5B6D-BE2F-E9CF-1BB8-407253939C18}"/>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7CC77DD2-470C-4D00-E300-CE43D44B9F15}"/>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CF9FEFBF-AF14-A78F-A5C6-F5F322C592FB}"/>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527BEA14-0B4A-ABF2-CDB2-989DE5FDA21E}"/>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6B3D2F5D-A7E5-5F9E-377B-28C47C2AB8C7}"/>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2FBF203E-E0E2-5865-835F-7AADDCB7B959}"/>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42A4F9D6-F2A5-873F-3753-F72AEC446BFA}"/>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C1A47606-6854-7866-73A9-5A25C96E8093}"/>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Tree>
    <p:extLst>
      <p:ext uri="{BB962C8B-B14F-4D97-AF65-F5344CB8AC3E}">
        <p14:creationId xmlns:p14="http://schemas.microsoft.com/office/powerpoint/2010/main" val="121067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C209E-788E-6200-426C-ADF370F4F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86116-4B47-BA40-9FDE-84900ECA86B2}"/>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6B0D0673-EEDD-06A4-88BA-0363897D8312}"/>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6DFB06AF-E414-529C-58FD-D388F45BDF08}"/>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7241DFBC-AAF4-02F0-982E-246768F0E0C8}"/>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FCE5BC68-ED7D-C3AA-44C3-987AA19021F8}"/>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49390C6B-84BD-7F73-CACD-0F93AF5B7634}"/>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770608D9-EA79-A26E-5DD5-1B5B08BDBBE8}"/>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F5D4A564-8932-EA50-A910-879B337F8E3F}"/>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091040C4-219C-56F6-2AEA-17DF2D12BEAE}"/>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E554F000-044E-56F7-53CC-922B5B0EF5F6}"/>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0800C3-59AF-AC0D-2059-72A2D015ED4E}"/>
                  </a:ext>
                </a:extLst>
              </p14:cNvPr>
              <p14:cNvContentPartPr/>
              <p14:nvPr/>
            </p14:nvContentPartPr>
            <p14:xfrm>
              <a:off x="6823660" y="148966"/>
              <a:ext cx="1779120" cy="1757880"/>
            </p14:xfrm>
          </p:contentPart>
        </mc:Choice>
        <mc:Fallback xmlns="">
          <p:pic>
            <p:nvPicPr>
              <p:cNvPr id="3" name="Ink 2">
                <a:extLst>
                  <a:ext uri="{FF2B5EF4-FFF2-40B4-BE49-F238E27FC236}">
                    <a16:creationId xmlns:a16="http://schemas.microsoft.com/office/drawing/2014/main" id="{450800C3-59AF-AC0D-2059-72A2D015ED4E}"/>
                  </a:ext>
                </a:extLst>
              </p:cNvPr>
              <p:cNvPicPr/>
              <p:nvPr/>
            </p:nvPicPr>
            <p:blipFill>
              <a:blip r:embed="rId4"/>
              <a:stretch>
                <a:fillRect/>
              </a:stretch>
            </p:blipFill>
            <p:spPr>
              <a:xfrm>
                <a:off x="6769660" y="40966"/>
                <a:ext cx="1886760" cy="1973520"/>
              </a:xfrm>
              <a:prstGeom prst="rect">
                <a:avLst/>
              </a:prstGeom>
            </p:spPr>
          </p:pic>
        </mc:Fallback>
      </mc:AlternateContent>
      <p:sp>
        <p:nvSpPr>
          <p:cNvPr id="13" name="TextBox 12">
            <a:extLst>
              <a:ext uri="{FF2B5EF4-FFF2-40B4-BE49-F238E27FC236}">
                <a16:creationId xmlns:a16="http://schemas.microsoft.com/office/drawing/2014/main" id="{EEDA0AFE-0286-69F4-92B3-B372CC991AC0}"/>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4" name="TextBox 13">
            <a:extLst>
              <a:ext uri="{FF2B5EF4-FFF2-40B4-BE49-F238E27FC236}">
                <a16:creationId xmlns:a16="http://schemas.microsoft.com/office/drawing/2014/main" id="{F55D734B-D55C-9128-90DD-427D20C3826B}"/>
              </a:ext>
            </a:extLst>
          </p:cNvPr>
          <p:cNvSpPr txBox="1"/>
          <p:nvPr/>
        </p:nvSpPr>
        <p:spPr>
          <a:xfrm>
            <a:off x="654106" y="2116774"/>
            <a:ext cx="4095602" cy="2923877"/>
          </a:xfrm>
          <a:prstGeom prst="rect">
            <a:avLst/>
          </a:prstGeom>
          <a:noFill/>
        </p:spPr>
        <p:txBody>
          <a:bodyPr wrap="square">
            <a:spAutoFit/>
          </a:bodyPr>
          <a:lstStyle/>
          <a:p>
            <a:pPr algn="l" fontAlgn="ctr">
              <a:spcAft>
                <a:spcPts val="750"/>
              </a:spcAft>
            </a:pPr>
            <a:r>
              <a:rPr lang="en-US" dirty="0">
                <a:solidFill>
                  <a:srgbClr val="001D35"/>
                </a:solidFill>
                <a:latin typeface="Google Sans"/>
              </a:rPr>
              <a:t>Clearly </a:t>
            </a:r>
            <a:r>
              <a:rPr lang="en-US" b="1" dirty="0">
                <a:solidFill>
                  <a:schemeClr val="accent4"/>
                </a:solidFill>
                <a:latin typeface="Google Sans"/>
              </a:rPr>
              <a:t>define the problem</a:t>
            </a:r>
            <a:r>
              <a:rPr lang="en-US" dirty="0">
                <a:solidFill>
                  <a:srgbClr val="001D35"/>
                </a:solidFill>
                <a:latin typeface="Google Sans"/>
              </a:rPr>
              <a:t>:</a:t>
            </a:r>
          </a:p>
          <a:p>
            <a:pPr algn="l" fontAlgn="ctr">
              <a:spcAft>
                <a:spcPts val="750"/>
              </a:spcAft>
            </a:pPr>
            <a:r>
              <a:rPr lang="en-US" dirty="0">
                <a:solidFill>
                  <a:srgbClr val="001D35"/>
                </a:solidFill>
                <a:latin typeface="Google Sans"/>
              </a:rPr>
              <a:t>We want to identify customers who are likely to leave</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Key DS problem types (so far):</a:t>
            </a: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
        <p:nvSpPr>
          <p:cNvPr id="15" name="Rectangle 14">
            <a:extLst>
              <a:ext uri="{FF2B5EF4-FFF2-40B4-BE49-F238E27FC236}">
                <a16:creationId xmlns:a16="http://schemas.microsoft.com/office/drawing/2014/main" id="{59C487B4-DE53-F0AB-269E-1CCC9BF7B61B}"/>
              </a:ext>
            </a:extLst>
          </p:cNvPr>
          <p:cNvSpPr/>
          <p:nvPr/>
        </p:nvSpPr>
        <p:spPr>
          <a:xfrm>
            <a:off x="519567" y="4002052"/>
            <a:ext cx="4227786"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6" name="Rectangle 15">
            <a:extLst>
              <a:ext uri="{FF2B5EF4-FFF2-40B4-BE49-F238E27FC236}">
                <a16:creationId xmlns:a16="http://schemas.microsoft.com/office/drawing/2014/main" id="{BC9C0D03-9725-8CEA-8D27-829E8943C32B}"/>
              </a:ext>
            </a:extLst>
          </p:cNvPr>
          <p:cNvSpPr/>
          <p:nvPr/>
        </p:nvSpPr>
        <p:spPr>
          <a:xfrm>
            <a:off x="945235" y="4676411"/>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 Probability Estimation</a:t>
            </a:r>
          </a:p>
        </p:txBody>
      </p:sp>
      <p:sp>
        <p:nvSpPr>
          <p:cNvPr id="17" name="Rectangle 16">
            <a:extLst>
              <a:ext uri="{FF2B5EF4-FFF2-40B4-BE49-F238E27FC236}">
                <a16:creationId xmlns:a16="http://schemas.microsoft.com/office/drawing/2014/main" id="{7512BB7B-42B1-C641-8CEF-4F6BEA7898B6}"/>
              </a:ext>
            </a:extLst>
          </p:cNvPr>
          <p:cNvSpPr/>
          <p:nvPr/>
        </p:nvSpPr>
        <p:spPr>
          <a:xfrm>
            <a:off x="945235" y="5365699"/>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Tree>
    <p:extLst>
      <p:ext uri="{BB962C8B-B14F-4D97-AF65-F5344CB8AC3E}">
        <p14:creationId xmlns:p14="http://schemas.microsoft.com/office/powerpoint/2010/main" val="155423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7260-F3A0-D82D-0BF4-6FB8C466D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2427C-C8B6-FE99-EC68-7F7CE598A1BD}"/>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5729125D-D2E7-FE2E-9EF9-D185FB639E2D}"/>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831A7176-E901-C804-720D-8E4D3B211A6A}"/>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FDDAAB60-3048-C886-BE94-0692E91169FC}"/>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08DEFF9E-0568-0F32-2546-825B2A4844A2}"/>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5CEEAEA3-C8C4-B6CA-7CC5-8BA836D5BD2B}"/>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8D00C5E6-4AC5-8E84-6C08-5E1FAA0DBCD7}"/>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1C1D8CEC-4ED2-BCB8-E06A-FE134DB7AC7D}"/>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6E22BFEA-ECF0-6D48-0722-58B0BC7A9904}"/>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87378005-31D2-C2B2-F903-4742A7931855}"/>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CBF235D-CDC5-857E-19E1-023B04203553}"/>
                  </a:ext>
                </a:extLst>
              </p14:cNvPr>
              <p14:cNvContentPartPr/>
              <p14:nvPr/>
            </p14:nvContentPartPr>
            <p14:xfrm>
              <a:off x="8880440" y="53732"/>
              <a:ext cx="1779120" cy="1757880"/>
            </p14:xfrm>
          </p:contentPart>
        </mc:Choice>
        <mc:Fallback>
          <p:pic>
            <p:nvPicPr>
              <p:cNvPr id="3" name="Ink 2">
                <a:extLst>
                  <a:ext uri="{FF2B5EF4-FFF2-40B4-BE49-F238E27FC236}">
                    <a16:creationId xmlns:a16="http://schemas.microsoft.com/office/drawing/2014/main" id="{5CBF235D-CDC5-857E-19E1-023B04203553}"/>
                  </a:ext>
                </a:extLst>
              </p:cNvPr>
              <p:cNvPicPr/>
              <p:nvPr/>
            </p:nvPicPr>
            <p:blipFill>
              <a:blip r:embed="rId4"/>
              <a:stretch>
                <a:fillRect/>
              </a:stretch>
            </p:blipFill>
            <p:spPr>
              <a:xfrm>
                <a:off x="8826440" y="-54268"/>
                <a:ext cx="1886760" cy="1973520"/>
              </a:xfrm>
              <a:prstGeom prst="rect">
                <a:avLst/>
              </a:prstGeom>
            </p:spPr>
          </p:pic>
        </mc:Fallback>
      </mc:AlternateContent>
      <p:sp>
        <p:nvSpPr>
          <p:cNvPr id="13" name="TextBox 12">
            <a:extLst>
              <a:ext uri="{FF2B5EF4-FFF2-40B4-BE49-F238E27FC236}">
                <a16:creationId xmlns:a16="http://schemas.microsoft.com/office/drawing/2014/main" id="{484218CF-1547-6E40-092B-0779DB1DBF3C}"/>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4" name="TextBox 13">
            <a:extLst>
              <a:ext uri="{FF2B5EF4-FFF2-40B4-BE49-F238E27FC236}">
                <a16:creationId xmlns:a16="http://schemas.microsoft.com/office/drawing/2014/main" id="{74027D4D-31B1-19BC-DF18-0E5B4C6CFF13}"/>
              </a:ext>
            </a:extLst>
          </p:cNvPr>
          <p:cNvSpPr txBox="1"/>
          <p:nvPr/>
        </p:nvSpPr>
        <p:spPr>
          <a:xfrm>
            <a:off x="654106" y="2116774"/>
            <a:ext cx="4095602" cy="3098284"/>
          </a:xfrm>
          <a:prstGeom prst="rect">
            <a:avLst/>
          </a:prstGeom>
          <a:noFill/>
        </p:spPr>
        <p:txBody>
          <a:bodyPr wrap="square">
            <a:spAutoFit/>
          </a:bodyPr>
          <a:lstStyle/>
          <a:p>
            <a:pPr algn="l" fontAlgn="ctr">
              <a:spcAft>
                <a:spcPts val="750"/>
              </a:spcAft>
            </a:pPr>
            <a:r>
              <a:rPr lang="en-US" dirty="0">
                <a:solidFill>
                  <a:srgbClr val="001D35"/>
                </a:solidFill>
                <a:latin typeface="Google Sans"/>
              </a:rPr>
              <a:t>What </a:t>
            </a:r>
            <a:r>
              <a:rPr lang="en-US" b="1" dirty="0">
                <a:solidFill>
                  <a:schemeClr val="accent4"/>
                </a:solidFill>
                <a:latin typeface="Google Sans"/>
              </a:rPr>
              <a:t>data do we have</a:t>
            </a:r>
            <a:r>
              <a:rPr lang="en-US" dirty="0">
                <a:solidFill>
                  <a:schemeClr val="accent4"/>
                </a:solidFill>
                <a:latin typeface="Google Sans"/>
              </a:rPr>
              <a:t> </a:t>
            </a:r>
            <a:r>
              <a:rPr lang="en-US" dirty="0">
                <a:latin typeface="Google Sans"/>
              </a:rPr>
              <a:t>– is it actually informative of the thing we care about (churn)?</a:t>
            </a:r>
          </a:p>
          <a:p>
            <a:pPr algn="l" fontAlgn="ctr">
              <a:spcAft>
                <a:spcPts val="750"/>
              </a:spcAft>
            </a:pPr>
            <a:endParaRPr lang="en-US" dirty="0">
              <a:solidFill>
                <a:schemeClr val="accent1"/>
              </a:solidFill>
              <a:latin typeface="Google Sans"/>
            </a:endParaRPr>
          </a:p>
          <a:p>
            <a:pPr algn="l" fontAlgn="ctr">
              <a:spcAft>
                <a:spcPts val="750"/>
              </a:spcAft>
            </a:pPr>
            <a:r>
              <a:rPr lang="en-US" dirty="0">
                <a:latin typeface="Google Sans"/>
              </a:rPr>
              <a:t>Even if we don’t know, we can EVALUATE and see!</a:t>
            </a:r>
            <a:endParaRPr lang="en-US" b="1" dirty="0">
              <a:latin typeface="Google Sans"/>
            </a:endParaRP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40850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96A3-823E-44B4-DD36-2321F54F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8B184-0AD4-6194-EBB8-9FA661B00F98}"/>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DE39F886-38C0-8DA9-174D-97E9F4796964}"/>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14B2FC29-4399-ECD0-B55E-8A1EE83E86D9}"/>
                </a:ext>
              </a:extLst>
            </p:cNvPr>
            <p:cNvPicPr>
              <a:picLocks noChangeAspect="1"/>
            </p:cNvPicPr>
            <p:nvPr/>
          </p:nvPicPr>
          <p:blipFill>
            <a:blip r:embed="rId3"/>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257998C4-98F8-1A9D-1ADC-FDA29F56952B}"/>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BD9CF54E-391A-BD7B-70D5-B3F26670E946}"/>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630DAECD-8A20-F1C8-BB86-7CA2E726C8CD}"/>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2E85D50C-F2BE-8CEA-5195-DEEDEC783383}"/>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83077072-E8CB-DAFF-20E6-859F5FB32A18}"/>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E591C185-3BB7-3784-C891-9446DC63EB42}"/>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47D418AF-F928-BC23-3999-044E0804C330}"/>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DEF24E9-D91B-7513-D95C-A7E3D2512A51}"/>
                  </a:ext>
                </a:extLst>
              </p14:cNvPr>
              <p14:cNvContentPartPr/>
              <p14:nvPr/>
            </p14:nvContentPartPr>
            <p14:xfrm>
              <a:off x="10175148" y="1425770"/>
              <a:ext cx="1779120" cy="1757880"/>
            </p14:xfrm>
          </p:contentPart>
        </mc:Choice>
        <mc:Fallback>
          <p:pic>
            <p:nvPicPr>
              <p:cNvPr id="3" name="Ink 2">
                <a:extLst>
                  <a:ext uri="{FF2B5EF4-FFF2-40B4-BE49-F238E27FC236}">
                    <a16:creationId xmlns:a16="http://schemas.microsoft.com/office/drawing/2014/main" id="{EDEF24E9-D91B-7513-D95C-A7E3D2512A51}"/>
                  </a:ext>
                </a:extLst>
              </p:cNvPr>
              <p:cNvPicPr/>
              <p:nvPr/>
            </p:nvPicPr>
            <p:blipFill>
              <a:blip r:embed="rId5"/>
              <a:stretch>
                <a:fillRect/>
              </a:stretch>
            </p:blipFill>
            <p:spPr>
              <a:xfrm>
                <a:off x="10121148" y="1317770"/>
                <a:ext cx="1886760" cy="1973520"/>
              </a:xfrm>
              <a:prstGeom prst="rect">
                <a:avLst/>
              </a:prstGeom>
            </p:spPr>
          </p:pic>
        </mc:Fallback>
      </mc:AlternateContent>
      <p:sp>
        <p:nvSpPr>
          <p:cNvPr id="13" name="TextBox 12">
            <a:extLst>
              <a:ext uri="{FF2B5EF4-FFF2-40B4-BE49-F238E27FC236}">
                <a16:creationId xmlns:a16="http://schemas.microsoft.com/office/drawing/2014/main" id="{C6665536-CD63-64D8-8109-1FB5E98387B3}"/>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22" name="TextBox 21">
            <a:extLst>
              <a:ext uri="{FF2B5EF4-FFF2-40B4-BE49-F238E27FC236}">
                <a16:creationId xmlns:a16="http://schemas.microsoft.com/office/drawing/2014/main" id="{713BAA9C-A508-BB9C-BD19-2AC0CACCF347}"/>
              </a:ext>
            </a:extLst>
          </p:cNvPr>
          <p:cNvSpPr txBox="1"/>
          <p:nvPr/>
        </p:nvSpPr>
        <p:spPr>
          <a:xfrm>
            <a:off x="654106" y="2116774"/>
            <a:ext cx="4095602" cy="4411464"/>
          </a:xfrm>
          <a:prstGeom prst="rect">
            <a:avLst/>
          </a:prstGeom>
          <a:noFill/>
        </p:spPr>
        <p:txBody>
          <a:bodyPr wrap="square">
            <a:spAutoFit/>
          </a:bodyPr>
          <a:lstStyle/>
          <a:p>
            <a:pPr algn="l" fontAlgn="ctr">
              <a:spcAft>
                <a:spcPts val="750"/>
              </a:spcAft>
            </a:pPr>
            <a:r>
              <a:rPr lang="en-US" dirty="0">
                <a:solidFill>
                  <a:srgbClr val="001D35"/>
                </a:solidFill>
                <a:latin typeface="Google Sans"/>
              </a:rPr>
              <a:t>Convert </a:t>
            </a:r>
            <a:r>
              <a:rPr lang="en-US" b="1" dirty="0">
                <a:solidFill>
                  <a:schemeClr val="accent4"/>
                </a:solidFill>
                <a:latin typeface="Google Sans"/>
              </a:rPr>
              <a:t>binary variables </a:t>
            </a:r>
            <a:r>
              <a:rPr lang="en-US" dirty="0">
                <a:solidFill>
                  <a:srgbClr val="001D35"/>
                </a:solidFill>
                <a:latin typeface="Google Sans"/>
              </a:rPr>
              <a:t>into </a:t>
            </a:r>
            <a:r>
              <a:rPr lang="en-US" b="1" dirty="0">
                <a:solidFill>
                  <a:schemeClr val="accent4"/>
                </a:solidFill>
                <a:latin typeface="Google Sans"/>
              </a:rPr>
              <a:t>1/0</a:t>
            </a:r>
          </a:p>
          <a:p>
            <a:pPr algn="l" fontAlgn="ctr">
              <a:spcAft>
                <a:spcPts val="750"/>
              </a:spcAft>
            </a:pPr>
            <a:r>
              <a:rPr lang="en-US" b="1" dirty="0">
                <a:solidFill>
                  <a:schemeClr val="accent4"/>
                </a:solidFill>
                <a:latin typeface="Google Sans"/>
              </a:rPr>
              <a:t>Normalize/standardize </a:t>
            </a:r>
            <a:r>
              <a:rPr lang="en-US" dirty="0">
                <a:latin typeface="Google Sans"/>
              </a:rPr>
              <a:t>data (generally a good idea, necessary if we’re doing regularization)</a:t>
            </a:r>
          </a:p>
          <a:p>
            <a:pPr algn="l" fontAlgn="ctr">
              <a:spcAft>
                <a:spcPts val="750"/>
              </a:spcAft>
            </a:pPr>
            <a:r>
              <a:rPr lang="en-US" dirty="0">
                <a:latin typeface="Google Sans"/>
              </a:rPr>
              <a:t>We need </a:t>
            </a:r>
            <a:r>
              <a:rPr lang="en-US" b="1" dirty="0">
                <a:solidFill>
                  <a:schemeClr val="accent4"/>
                </a:solidFill>
                <a:latin typeface="Google Sans"/>
              </a:rPr>
              <a:t>target</a:t>
            </a:r>
            <a:r>
              <a:rPr lang="en-US" dirty="0">
                <a:latin typeface="Google Sans"/>
              </a:rPr>
              <a:t> and </a:t>
            </a:r>
            <a:r>
              <a:rPr lang="en-US" b="1" dirty="0">
                <a:solidFill>
                  <a:schemeClr val="accent4"/>
                </a:solidFill>
                <a:latin typeface="Google Sans"/>
              </a:rPr>
              <a:t>features</a:t>
            </a:r>
          </a:p>
          <a:p>
            <a:pPr algn="l" fontAlgn="ctr">
              <a:spcAft>
                <a:spcPts val="750"/>
              </a:spcAft>
            </a:pPr>
            <a:r>
              <a:rPr lang="en-US" dirty="0">
                <a:latin typeface="Google Sans"/>
              </a:rPr>
              <a:t>Instances in </a:t>
            </a:r>
            <a:r>
              <a:rPr lang="en-US" b="1" dirty="0">
                <a:solidFill>
                  <a:schemeClr val="accent4"/>
                </a:solidFill>
                <a:latin typeface="Google Sans"/>
              </a:rPr>
              <a:t>training data </a:t>
            </a:r>
            <a:r>
              <a:rPr lang="en-US" dirty="0">
                <a:latin typeface="Google Sans"/>
              </a:rPr>
              <a:t>need to be the same </a:t>
            </a:r>
            <a:r>
              <a:rPr lang="en-US" b="1" dirty="0">
                <a:solidFill>
                  <a:schemeClr val="accent4"/>
                </a:solidFill>
                <a:latin typeface="Google Sans"/>
              </a:rPr>
              <a:t>as instances we’ll use at inference time</a:t>
            </a:r>
          </a:p>
          <a:p>
            <a:pPr algn="l" fontAlgn="ctr">
              <a:spcAft>
                <a:spcPts val="750"/>
              </a:spcAft>
            </a:pPr>
            <a:r>
              <a:rPr lang="en-US" dirty="0">
                <a:latin typeface="Google Sans"/>
              </a:rPr>
              <a:t>Break data up into </a:t>
            </a:r>
            <a:r>
              <a:rPr lang="en-US" b="1" dirty="0">
                <a:solidFill>
                  <a:schemeClr val="accent4"/>
                </a:solidFill>
                <a:latin typeface="Google Sans"/>
              </a:rPr>
              <a:t>train and test sets</a:t>
            </a:r>
            <a:r>
              <a:rPr lang="en-US" b="1" dirty="0">
                <a:latin typeface="Google Sans"/>
              </a:rPr>
              <a:t> </a:t>
            </a:r>
            <a:r>
              <a:rPr lang="en-US" dirty="0">
                <a:latin typeface="Google Sans"/>
              </a:rPr>
              <a:t>(for evaluation later!)</a:t>
            </a: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7915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39BAE-FC3D-D164-3754-B2F294088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DAED0-6BCC-EA78-EE7A-BF7E6E2C33E1}"/>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7B9D739E-28D7-B660-72C2-7823A57A314B}"/>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2CA147BE-BFFD-00F6-CBA7-A4E03A01C6E8}"/>
                </a:ext>
              </a:extLst>
            </p:cNvPr>
            <p:cNvPicPr>
              <a:picLocks noChangeAspect="1"/>
            </p:cNvPicPr>
            <p:nvPr/>
          </p:nvPicPr>
          <p:blipFill>
            <a:blip r:embed="rId3"/>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9C7E40CB-35FA-77E6-7FAD-406FCB1C2E48}"/>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2826B5CC-13FA-C6BA-34E4-91005FAD79E0}"/>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FDDCB9C8-794E-886A-3961-8A64014CCC74}"/>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8BEDF658-FDF0-25F1-FA71-915B90EE41AB}"/>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E261D44C-5CD4-EDAA-29C2-51D5288004EB}"/>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D9096FE2-5D93-7798-EAFC-BD80B3A10A6F}"/>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F7B81A1D-0DD0-675F-F5B1-8B3F49424EB4}"/>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4C6F374-982D-A0B7-685D-EC5905CB0E1D}"/>
                  </a:ext>
                </a:extLst>
              </p14:cNvPr>
              <p14:cNvContentPartPr/>
              <p14:nvPr/>
            </p14:nvContentPartPr>
            <p14:xfrm>
              <a:off x="10175148" y="1425770"/>
              <a:ext cx="1779120" cy="1757880"/>
            </p14:xfrm>
          </p:contentPart>
        </mc:Choice>
        <mc:Fallback>
          <p:pic>
            <p:nvPicPr>
              <p:cNvPr id="3" name="Ink 2">
                <a:extLst>
                  <a:ext uri="{FF2B5EF4-FFF2-40B4-BE49-F238E27FC236}">
                    <a16:creationId xmlns:a16="http://schemas.microsoft.com/office/drawing/2014/main" id="{54C6F374-982D-A0B7-685D-EC5905CB0E1D}"/>
                  </a:ext>
                </a:extLst>
              </p:cNvPr>
              <p:cNvPicPr/>
              <p:nvPr/>
            </p:nvPicPr>
            <p:blipFill>
              <a:blip r:embed="rId5"/>
              <a:stretch>
                <a:fillRect/>
              </a:stretch>
            </p:blipFill>
            <p:spPr>
              <a:xfrm>
                <a:off x="10121148" y="1317770"/>
                <a:ext cx="1886760" cy="1973520"/>
              </a:xfrm>
              <a:prstGeom prst="rect">
                <a:avLst/>
              </a:prstGeom>
            </p:spPr>
          </p:pic>
        </mc:Fallback>
      </mc:AlternateContent>
      <p:sp>
        <p:nvSpPr>
          <p:cNvPr id="13" name="TextBox 12">
            <a:extLst>
              <a:ext uri="{FF2B5EF4-FFF2-40B4-BE49-F238E27FC236}">
                <a16:creationId xmlns:a16="http://schemas.microsoft.com/office/drawing/2014/main" id="{0AC36A58-7F71-C9E0-7EE7-F97B03341395}"/>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4" name="TextBox 13">
            <a:extLst>
              <a:ext uri="{FF2B5EF4-FFF2-40B4-BE49-F238E27FC236}">
                <a16:creationId xmlns:a16="http://schemas.microsoft.com/office/drawing/2014/main" id="{752E0285-906D-914D-3816-7E05028253B9}"/>
              </a:ext>
            </a:extLst>
          </p:cNvPr>
          <p:cNvSpPr txBox="1"/>
          <p:nvPr/>
        </p:nvSpPr>
        <p:spPr>
          <a:xfrm>
            <a:off x="654106" y="2116774"/>
            <a:ext cx="4095602" cy="4411464"/>
          </a:xfrm>
          <a:prstGeom prst="rect">
            <a:avLst/>
          </a:prstGeom>
          <a:noFill/>
        </p:spPr>
        <p:txBody>
          <a:bodyPr wrap="square">
            <a:spAutoFit/>
          </a:bodyPr>
          <a:lstStyle/>
          <a:p>
            <a:pPr algn="l" fontAlgn="ctr">
              <a:spcAft>
                <a:spcPts val="750"/>
              </a:spcAft>
            </a:pPr>
            <a:r>
              <a:rPr lang="en-US" dirty="0">
                <a:solidFill>
                  <a:srgbClr val="001D35"/>
                </a:solidFill>
                <a:latin typeface="Google Sans"/>
              </a:rPr>
              <a:t>Convert </a:t>
            </a:r>
            <a:r>
              <a:rPr lang="en-US" b="1" dirty="0">
                <a:solidFill>
                  <a:schemeClr val="accent4"/>
                </a:solidFill>
                <a:latin typeface="Google Sans"/>
              </a:rPr>
              <a:t>binary variables </a:t>
            </a:r>
            <a:r>
              <a:rPr lang="en-US" dirty="0">
                <a:solidFill>
                  <a:srgbClr val="001D35"/>
                </a:solidFill>
                <a:latin typeface="Google Sans"/>
              </a:rPr>
              <a:t>into </a:t>
            </a:r>
            <a:r>
              <a:rPr lang="en-US" b="1" dirty="0">
                <a:solidFill>
                  <a:schemeClr val="accent4"/>
                </a:solidFill>
                <a:latin typeface="Google Sans"/>
              </a:rPr>
              <a:t>1/0</a:t>
            </a:r>
          </a:p>
          <a:p>
            <a:pPr algn="l" fontAlgn="ctr">
              <a:spcAft>
                <a:spcPts val="750"/>
              </a:spcAft>
            </a:pPr>
            <a:r>
              <a:rPr lang="en-US" b="1" dirty="0">
                <a:solidFill>
                  <a:schemeClr val="accent4"/>
                </a:solidFill>
                <a:latin typeface="Google Sans"/>
              </a:rPr>
              <a:t>Normalize/standardize </a:t>
            </a:r>
            <a:r>
              <a:rPr lang="en-US" dirty="0">
                <a:latin typeface="Google Sans"/>
              </a:rPr>
              <a:t>data (generally a good idea, necessary if we’re doing regularization)</a:t>
            </a:r>
          </a:p>
          <a:p>
            <a:pPr algn="l" fontAlgn="ctr">
              <a:spcAft>
                <a:spcPts val="750"/>
              </a:spcAft>
            </a:pPr>
            <a:r>
              <a:rPr lang="en-US" dirty="0">
                <a:latin typeface="Google Sans"/>
              </a:rPr>
              <a:t>We need </a:t>
            </a:r>
            <a:r>
              <a:rPr lang="en-US" b="1" dirty="0">
                <a:solidFill>
                  <a:schemeClr val="accent4"/>
                </a:solidFill>
                <a:latin typeface="Google Sans"/>
              </a:rPr>
              <a:t>target</a:t>
            </a:r>
            <a:r>
              <a:rPr lang="en-US" dirty="0">
                <a:latin typeface="Google Sans"/>
              </a:rPr>
              <a:t> and </a:t>
            </a:r>
            <a:r>
              <a:rPr lang="en-US" b="1" dirty="0">
                <a:solidFill>
                  <a:schemeClr val="accent4"/>
                </a:solidFill>
                <a:latin typeface="Google Sans"/>
              </a:rPr>
              <a:t>features</a:t>
            </a:r>
          </a:p>
          <a:p>
            <a:pPr algn="l" fontAlgn="ctr">
              <a:spcAft>
                <a:spcPts val="750"/>
              </a:spcAft>
            </a:pPr>
            <a:r>
              <a:rPr lang="en-US" dirty="0">
                <a:latin typeface="Google Sans"/>
              </a:rPr>
              <a:t>Instances in </a:t>
            </a:r>
            <a:r>
              <a:rPr lang="en-US" b="1" dirty="0">
                <a:solidFill>
                  <a:schemeClr val="accent4"/>
                </a:solidFill>
                <a:latin typeface="Google Sans"/>
              </a:rPr>
              <a:t>training data </a:t>
            </a:r>
            <a:r>
              <a:rPr lang="en-US" dirty="0">
                <a:latin typeface="Google Sans"/>
              </a:rPr>
              <a:t>need to be the same </a:t>
            </a:r>
            <a:r>
              <a:rPr lang="en-US" b="1" dirty="0">
                <a:solidFill>
                  <a:schemeClr val="accent4"/>
                </a:solidFill>
                <a:latin typeface="Google Sans"/>
              </a:rPr>
              <a:t>as instances we’ll use at inference time</a:t>
            </a:r>
          </a:p>
          <a:p>
            <a:pPr algn="l" fontAlgn="ctr">
              <a:spcAft>
                <a:spcPts val="750"/>
              </a:spcAft>
            </a:pPr>
            <a:r>
              <a:rPr lang="en-US" dirty="0">
                <a:latin typeface="Google Sans"/>
              </a:rPr>
              <a:t>Break data up into </a:t>
            </a:r>
            <a:r>
              <a:rPr lang="en-US" b="1" dirty="0">
                <a:solidFill>
                  <a:schemeClr val="accent4"/>
                </a:solidFill>
                <a:latin typeface="Google Sans"/>
              </a:rPr>
              <a:t>train and test sets</a:t>
            </a:r>
            <a:r>
              <a:rPr lang="en-US" b="1" dirty="0">
                <a:latin typeface="Google Sans"/>
              </a:rPr>
              <a:t> </a:t>
            </a:r>
            <a:r>
              <a:rPr lang="en-US" dirty="0">
                <a:latin typeface="Google Sans"/>
              </a:rPr>
              <a:t>(for evaluation later!)</a:t>
            </a: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
        <p:nvSpPr>
          <p:cNvPr id="16" name="TextBox 15">
            <a:extLst>
              <a:ext uri="{FF2B5EF4-FFF2-40B4-BE49-F238E27FC236}">
                <a16:creationId xmlns:a16="http://schemas.microsoft.com/office/drawing/2014/main" id="{86BACE17-358A-A71A-EFB1-B1E79AC8658D}"/>
              </a:ext>
            </a:extLst>
          </p:cNvPr>
          <p:cNvSpPr txBox="1"/>
          <p:nvPr/>
        </p:nvSpPr>
        <p:spPr>
          <a:xfrm>
            <a:off x="654106" y="5497737"/>
            <a:ext cx="6096000" cy="369332"/>
          </a:xfrm>
          <a:prstGeom prst="rect">
            <a:avLst/>
          </a:prstGeom>
          <a:noFill/>
        </p:spPr>
        <p:txBody>
          <a:bodyPr wrap="square">
            <a:spAutoFit/>
          </a:bodyPr>
          <a:lstStyle/>
          <a:p>
            <a:pPr algn="l" fontAlgn="ctr">
              <a:spcAft>
                <a:spcPts val="750"/>
              </a:spcAft>
            </a:pPr>
            <a:r>
              <a:rPr lang="en-US" i="1" dirty="0">
                <a:latin typeface="Google Sans"/>
              </a:rPr>
              <a:t>Tomorrow: we’ll talk about if the data is text data!</a:t>
            </a:r>
          </a:p>
        </p:txBody>
      </p:sp>
    </p:spTree>
    <p:extLst>
      <p:ext uri="{BB962C8B-B14F-4D97-AF65-F5344CB8AC3E}">
        <p14:creationId xmlns:p14="http://schemas.microsoft.com/office/powerpoint/2010/main" val="2252254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B0E1D-EAED-A20D-2D8A-25A735329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B37A3-27A3-CFBB-82FA-80AB42268F8B}"/>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6782DD85-FEBD-7A6F-CEA6-C0B493956B7E}"/>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686EDC42-380B-F59D-96B1-27FB0CD61EF3}"/>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228CEF8A-2942-E925-9D2A-AD21D059CC3F}"/>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C0A0810D-3BA2-8E76-6DED-A088288D4416}"/>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6EDA7DB8-3662-0EB1-5D83-9EC485CFDA5D}"/>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63AFE970-F5DE-2981-4130-D3EE4A38B0E3}"/>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B79378F8-DAC8-7743-0FB0-2C89DE747AA9}"/>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D144D78C-4635-D807-0AA3-1360AB3AFC06}"/>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6749D20F-0BFD-F04D-C50D-B151A32CA4A3}"/>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D33BACE-FBD7-E805-EF25-9E1CCF152159}"/>
                  </a:ext>
                </a:extLst>
              </p14:cNvPr>
              <p14:cNvContentPartPr/>
              <p14:nvPr/>
            </p14:nvContentPartPr>
            <p14:xfrm>
              <a:off x="9971388" y="3447784"/>
              <a:ext cx="1779120" cy="1757880"/>
            </p14:xfrm>
          </p:contentPart>
        </mc:Choice>
        <mc:Fallback>
          <p:pic>
            <p:nvPicPr>
              <p:cNvPr id="3" name="Ink 2">
                <a:extLst>
                  <a:ext uri="{FF2B5EF4-FFF2-40B4-BE49-F238E27FC236}">
                    <a16:creationId xmlns:a16="http://schemas.microsoft.com/office/drawing/2014/main" id="{4D33BACE-FBD7-E805-EF25-9E1CCF152159}"/>
                  </a:ext>
                </a:extLst>
              </p:cNvPr>
              <p:cNvPicPr/>
              <p:nvPr/>
            </p:nvPicPr>
            <p:blipFill>
              <a:blip r:embed="rId4"/>
              <a:stretch>
                <a:fillRect/>
              </a:stretch>
            </p:blipFill>
            <p:spPr>
              <a:xfrm>
                <a:off x="9917388" y="3339784"/>
                <a:ext cx="1886760" cy="1973520"/>
              </a:xfrm>
              <a:prstGeom prst="rect">
                <a:avLst/>
              </a:prstGeom>
            </p:spPr>
          </p:pic>
        </mc:Fallback>
      </mc:AlternateContent>
      <p:sp>
        <p:nvSpPr>
          <p:cNvPr id="13" name="TextBox 12">
            <a:extLst>
              <a:ext uri="{FF2B5EF4-FFF2-40B4-BE49-F238E27FC236}">
                <a16:creationId xmlns:a16="http://schemas.microsoft.com/office/drawing/2014/main" id="{A6705E52-FED8-0B76-6277-2916EF9BA6C2}"/>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5" name="Rectangle 14">
            <a:extLst>
              <a:ext uri="{FF2B5EF4-FFF2-40B4-BE49-F238E27FC236}">
                <a16:creationId xmlns:a16="http://schemas.microsoft.com/office/drawing/2014/main" id="{119B7DF8-F452-0CA1-7D2F-DA2B5103173B}"/>
              </a:ext>
            </a:extLst>
          </p:cNvPr>
          <p:cNvSpPr/>
          <p:nvPr/>
        </p:nvSpPr>
        <p:spPr>
          <a:xfrm>
            <a:off x="572063" y="1914140"/>
            <a:ext cx="4227786"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6" name="Rectangle 15">
            <a:extLst>
              <a:ext uri="{FF2B5EF4-FFF2-40B4-BE49-F238E27FC236}">
                <a16:creationId xmlns:a16="http://schemas.microsoft.com/office/drawing/2014/main" id="{FAC69EC0-6858-94F3-1CB0-23A778BB1AD3}"/>
              </a:ext>
            </a:extLst>
          </p:cNvPr>
          <p:cNvSpPr/>
          <p:nvPr/>
        </p:nvSpPr>
        <p:spPr>
          <a:xfrm>
            <a:off x="997731" y="2588499"/>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 Probability Estimation</a:t>
            </a:r>
          </a:p>
        </p:txBody>
      </p:sp>
      <p:sp>
        <p:nvSpPr>
          <p:cNvPr id="17" name="TextBox 16">
            <a:extLst>
              <a:ext uri="{FF2B5EF4-FFF2-40B4-BE49-F238E27FC236}">
                <a16:creationId xmlns:a16="http://schemas.microsoft.com/office/drawing/2014/main" id="{F0B4D1A1-5462-C12A-C772-F6C8731EE8C2}"/>
              </a:ext>
            </a:extLst>
          </p:cNvPr>
          <p:cNvSpPr txBox="1"/>
          <p:nvPr/>
        </p:nvSpPr>
        <p:spPr>
          <a:xfrm>
            <a:off x="1599449" y="3230203"/>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Decision tree</a:t>
            </a:r>
          </a:p>
          <a:p>
            <a:pPr marL="285750" indent="-285750">
              <a:buFont typeface="Arial" panose="020B0604020202020204" pitchFamily="34" charset="0"/>
              <a:buChar char="•"/>
            </a:pPr>
            <a:r>
              <a:rPr lang="en-US" dirty="0">
                <a:solidFill>
                  <a:schemeClr val="accent1"/>
                </a:solidFill>
              </a:rPr>
              <a:t>Linear/ polynomial logistic regression</a:t>
            </a:r>
          </a:p>
        </p:txBody>
      </p:sp>
      <p:sp>
        <p:nvSpPr>
          <p:cNvPr id="18" name="Rectangle 17">
            <a:extLst>
              <a:ext uri="{FF2B5EF4-FFF2-40B4-BE49-F238E27FC236}">
                <a16:creationId xmlns:a16="http://schemas.microsoft.com/office/drawing/2014/main" id="{03ADB680-4009-DBA4-9439-CCD7F487C035}"/>
              </a:ext>
            </a:extLst>
          </p:cNvPr>
          <p:cNvSpPr/>
          <p:nvPr/>
        </p:nvSpPr>
        <p:spPr>
          <a:xfrm>
            <a:off x="997730" y="4148496"/>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19" name="TextBox 18">
            <a:extLst>
              <a:ext uri="{FF2B5EF4-FFF2-40B4-BE49-F238E27FC236}">
                <a16:creationId xmlns:a16="http://schemas.microsoft.com/office/drawing/2014/main" id="{9D3EB24A-3641-FE29-F288-6DEB719729B6}"/>
              </a:ext>
            </a:extLst>
          </p:cNvPr>
          <p:cNvSpPr txBox="1"/>
          <p:nvPr/>
        </p:nvSpPr>
        <p:spPr>
          <a:xfrm>
            <a:off x="1495659" y="4728645"/>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Linear/polynomial regression</a:t>
            </a:r>
          </a:p>
          <a:p>
            <a:pPr marL="285750" indent="-285750">
              <a:buFont typeface="Arial" panose="020B0604020202020204" pitchFamily="34" charset="0"/>
              <a:buChar char="•"/>
            </a:pPr>
            <a:r>
              <a:rPr lang="en-US" dirty="0">
                <a:solidFill>
                  <a:schemeClr val="accent1"/>
                </a:solidFill>
              </a:rPr>
              <a:t>Regression tree</a:t>
            </a:r>
          </a:p>
        </p:txBody>
      </p:sp>
    </p:spTree>
    <p:extLst>
      <p:ext uri="{BB962C8B-B14F-4D97-AF65-F5344CB8AC3E}">
        <p14:creationId xmlns:p14="http://schemas.microsoft.com/office/powerpoint/2010/main" val="4147154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0A782-9F69-909D-C2A0-D496B375F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DA7C4-0885-EEC3-AD15-EF349526CAF6}"/>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A8D65FE8-7DC9-6201-796A-32C4D4DA24F6}"/>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2ED5F30C-B43A-BCA3-AA75-E9F54824F898}"/>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B46FA9FE-9E5F-16FA-F4D0-5AE0FBF514F2}"/>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9953D3F4-C622-9904-FE44-8A6BBA20EA90}"/>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AB871081-5988-D543-C240-4FF3CAA208C6}"/>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0B0AE82D-6A8A-09C9-CC8D-8C65FED8435D}"/>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647334FF-2E46-D67D-9525-62F51E48EC50}"/>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B74E5399-48F4-BB52-C152-114F9A7AEA82}"/>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7DDDA2CB-9D5B-79C2-8AB1-9DA5115A26F1}"/>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3EB4B58-4318-1CA7-4A38-071929C8138A}"/>
                  </a:ext>
                </a:extLst>
              </p14:cNvPr>
              <p14:cNvContentPartPr/>
              <p14:nvPr/>
            </p14:nvContentPartPr>
            <p14:xfrm>
              <a:off x="9971388" y="3447784"/>
              <a:ext cx="1779120" cy="1757880"/>
            </p14:xfrm>
          </p:contentPart>
        </mc:Choice>
        <mc:Fallback>
          <p:pic>
            <p:nvPicPr>
              <p:cNvPr id="3" name="Ink 2">
                <a:extLst>
                  <a:ext uri="{FF2B5EF4-FFF2-40B4-BE49-F238E27FC236}">
                    <a16:creationId xmlns:a16="http://schemas.microsoft.com/office/drawing/2014/main" id="{E3EB4B58-4318-1CA7-4A38-071929C8138A}"/>
                  </a:ext>
                </a:extLst>
              </p:cNvPr>
              <p:cNvPicPr/>
              <p:nvPr/>
            </p:nvPicPr>
            <p:blipFill>
              <a:blip r:embed="rId4"/>
              <a:stretch>
                <a:fillRect/>
              </a:stretch>
            </p:blipFill>
            <p:spPr>
              <a:xfrm>
                <a:off x="9917388" y="3339784"/>
                <a:ext cx="1886760" cy="1973520"/>
              </a:xfrm>
              <a:prstGeom prst="rect">
                <a:avLst/>
              </a:prstGeom>
            </p:spPr>
          </p:pic>
        </mc:Fallback>
      </mc:AlternateContent>
      <p:sp>
        <p:nvSpPr>
          <p:cNvPr id="13" name="TextBox 12">
            <a:extLst>
              <a:ext uri="{FF2B5EF4-FFF2-40B4-BE49-F238E27FC236}">
                <a16:creationId xmlns:a16="http://schemas.microsoft.com/office/drawing/2014/main" id="{7FC3D20F-6562-B1A4-1F83-46B451C402F7}"/>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5" name="Rectangle 14">
            <a:extLst>
              <a:ext uri="{FF2B5EF4-FFF2-40B4-BE49-F238E27FC236}">
                <a16:creationId xmlns:a16="http://schemas.microsoft.com/office/drawing/2014/main" id="{E9C33617-6967-E98F-3801-F63D7A078067}"/>
              </a:ext>
            </a:extLst>
          </p:cNvPr>
          <p:cNvSpPr/>
          <p:nvPr/>
        </p:nvSpPr>
        <p:spPr>
          <a:xfrm>
            <a:off x="572063" y="1914140"/>
            <a:ext cx="4227786"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6" name="Rectangle 15">
            <a:extLst>
              <a:ext uri="{FF2B5EF4-FFF2-40B4-BE49-F238E27FC236}">
                <a16:creationId xmlns:a16="http://schemas.microsoft.com/office/drawing/2014/main" id="{C212A30C-B281-7D5C-6652-F36C2DC95DF4}"/>
              </a:ext>
            </a:extLst>
          </p:cNvPr>
          <p:cNvSpPr/>
          <p:nvPr/>
        </p:nvSpPr>
        <p:spPr>
          <a:xfrm>
            <a:off x="997731" y="2588499"/>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 Probability Estimation</a:t>
            </a:r>
          </a:p>
        </p:txBody>
      </p:sp>
      <p:sp>
        <p:nvSpPr>
          <p:cNvPr id="17" name="TextBox 16">
            <a:extLst>
              <a:ext uri="{FF2B5EF4-FFF2-40B4-BE49-F238E27FC236}">
                <a16:creationId xmlns:a16="http://schemas.microsoft.com/office/drawing/2014/main" id="{6DCC7705-B8FA-7869-CF23-697DCF268582}"/>
              </a:ext>
            </a:extLst>
          </p:cNvPr>
          <p:cNvSpPr txBox="1"/>
          <p:nvPr/>
        </p:nvSpPr>
        <p:spPr>
          <a:xfrm>
            <a:off x="1599449" y="3230203"/>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Decision tree</a:t>
            </a:r>
          </a:p>
          <a:p>
            <a:pPr marL="285750" indent="-285750">
              <a:buFont typeface="Arial" panose="020B0604020202020204" pitchFamily="34" charset="0"/>
              <a:buChar char="•"/>
            </a:pPr>
            <a:r>
              <a:rPr lang="en-US" dirty="0">
                <a:solidFill>
                  <a:schemeClr val="accent1"/>
                </a:solidFill>
              </a:rPr>
              <a:t>Linear/ polynomial logistic regression</a:t>
            </a:r>
          </a:p>
        </p:txBody>
      </p:sp>
      <p:sp>
        <p:nvSpPr>
          <p:cNvPr id="18" name="Rectangle 17">
            <a:extLst>
              <a:ext uri="{FF2B5EF4-FFF2-40B4-BE49-F238E27FC236}">
                <a16:creationId xmlns:a16="http://schemas.microsoft.com/office/drawing/2014/main" id="{3FB76503-3019-6A2A-7817-AC3708222636}"/>
              </a:ext>
            </a:extLst>
          </p:cNvPr>
          <p:cNvSpPr/>
          <p:nvPr/>
        </p:nvSpPr>
        <p:spPr>
          <a:xfrm>
            <a:off x="997730" y="4148496"/>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19" name="TextBox 18">
            <a:extLst>
              <a:ext uri="{FF2B5EF4-FFF2-40B4-BE49-F238E27FC236}">
                <a16:creationId xmlns:a16="http://schemas.microsoft.com/office/drawing/2014/main" id="{5128FC8C-BFE3-23E0-FA74-3362C3C3AD09}"/>
              </a:ext>
            </a:extLst>
          </p:cNvPr>
          <p:cNvSpPr txBox="1"/>
          <p:nvPr/>
        </p:nvSpPr>
        <p:spPr>
          <a:xfrm>
            <a:off x="1495659" y="4728645"/>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Linear/polynomial regression</a:t>
            </a:r>
          </a:p>
          <a:p>
            <a:pPr marL="285750" indent="-285750">
              <a:buFont typeface="Arial" panose="020B0604020202020204" pitchFamily="34" charset="0"/>
              <a:buChar char="•"/>
            </a:pPr>
            <a:r>
              <a:rPr lang="en-US" dirty="0">
                <a:solidFill>
                  <a:schemeClr val="accent1"/>
                </a:solidFill>
              </a:rPr>
              <a:t>Regression tree</a:t>
            </a:r>
          </a:p>
        </p:txBody>
      </p:sp>
      <p:sp>
        <p:nvSpPr>
          <p:cNvPr id="14" name="TextBox 13">
            <a:extLst>
              <a:ext uri="{FF2B5EF4-FFF2-40B4-BE49-F238E27FC236}">
                <a16:creationId xmlns:a16="http://schemas.microsoft.com/office/drawing/2014/main" id="{EC5393CE-1004-4EA8-70FF-AF749992ACF8}"/>
              </a:ext>
            </a:extLst>
          </p:cNvPr>
          <p:cNvSpPr txBox="1"/>
          <p:nvPr/>
        </p:nvSpPr>
        <p:spPr>
          <a:xfrm>
            <a:off x="4715418" y="3088045"/>
            <a:ext cx="2228850" cy="923330"/>
          </a:xfrm>
          <a:prstGeom prst="rect">
            <a:avLst/>
          </a:prstGeom>
          <a:solidFill>
            <a:schemeClr val="bg1"/>
          </a:solidFill>
          <a:ln w="38100">
            <a:solidFill>
              <a:schemeClr val="accent4"/>
            </a:solidFill>
          </a:ln>
        </p:spPr>
        <p:txBody>
          <a:bodyPr wrap="square" rtlCol="0">
            <a:spAutoFit/>
          </a:bodyPr>
          <a:lstStyle/>
          <a:p>
            <a:r>
              <a:rPr lang="en-US" dirty="0"/>
              <a:t>Divides up feature space based on </a:t>
            </a:r>
            <a:r>
              <a:rPr lang="en-US" b="1" dirty="0">
                <a:solidFill>
                  <a:schemeClr val="accent4"/>
                </a:solidFill>
              </a:rPr>
              <a:t>entropy</a:t>
            </a:r>
          </a:p>
        </p:txBody>
      </p:sp>
      <p:cxnSp>
        <p:nvCxnSpPr>
          <p:cNvPr id="21" name="Straight Arrow Connector 20">
            <a:extLst>
              <a:ext uri="{FF2B5EF4-FFF2-40B4-BE49-F238E27FC236}">
                <a16:creationId xmlns:a16="http://schemas.microsoft.com/office/drawing/2014/main" id="{B7FDEBD8-85A3-CE2C-C395-B46001905ECF}"/>
              </a:ext>
            </a:extLst>
          </p:cNvPr>
          <p:cNvCxnSpPr/>
          <p:nvPr/>
        </p:nvCxnSpPr>
        <p:spPr>
          <a:xfrm flipH="1" flipV="1">
            <a:off x="3475428" y="3447784"/>
            <a:ext cx="1228938" cy="63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15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3799A-747E-1807-2D44-CDCE950B3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D34E5-322E-F6D2-FC60-92EFDC7DF5F8}"/>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C4CCCA3D-7E4D-30FB-CDB8-162048030295}"/>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ECCFD9BD-D35B-05F3-60FA-2EA42A24CB3C}"/>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AE86050C-C520-0B00-0115-3A2C93007CE9}"/>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3CED79AF-3FD2-27BD-BBF8-439363CD5E88}"/>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64EDBA10-E92A-89F6-C868-85A23E248B34}"/>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735C0871-43C5-92F3-C257-469133C3D47A}"/>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7E4978DC-6578-EAA8-5B62-ECDB85BE4145}"/>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673B2476-424C-9AAD-7855-E6ADE8B55417}"/>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72C5078F-E86D-7AE9-BE31-1DE7547677BF}"/>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3DBFBBA-6B24-ED55-D0D3-F54962592858}"/>
                  </a:ext>
                </a:extLst>
              </p14:cNvPr>
              <p14:cNvContentPartPr/>
              <p14:nvPr/>
            </p14:nvContentPartPr>
            <p14:xfrm>
              <a:off x="9971388" y="3447784"/>
              <a:ext cx="1779120" cy="1757880"/>
            </p14:xfrm>
          </p:contentPart>
        </mc:Choice>
        <mc:Fallback>
          <p:pic>
            <p:nvPicPr>
              <p:cNvPr id="3" name="Ink 2">
                <a:extLst>
                  <a:ext uri="{FF2B5EF4-FFF2-40B4-BE49-F238E27FC236}">
                    <a16:creationId xmlns:a16="http://schemas.microsoft.com/office/drawing/2014/main" id="{63DBFBBA-6B24-ED55-D0D3-F54962592858}"/>
                  </a:ext>
                </a:extLst>
              </p:cNvPr>
              <p:cNvPicPr/>
              <p:nvPr/>
            </p:nvPicPr>
            <p:blipFill>
              <a:blip r:embed="rId4"/>
              <a:stretch>
                <a:fillRect/>
              </a:stretch>
            </p:blipFill>
            <p:spPr>
              <a:xfrm>
                <a:off x="9917388" y="3339784"/>
                <a:ext cx="1886760" cy="1973520"/>
              </a:xfrm>
              <a:prstGeom prst="rect">
                <a:avLst/>
              </a:prstGeom>
            </p:spPr>
          </p:pic>
        </mc:Fallback>
      </mc:AlternateContent>
      <p:sp>
        <p:nvSpPr>
          <p:cNvPr id="13" name="TextBox 12">
            <a:extLst>
              <a:ext uri="{FF2B5EF4-FFF2-40B4-BE49-F238E27FC236}">
                <a16:creationId xmlns:a16="http://schemas.microsoft.com/office/drawing/2014/main" id="{3CE0F4B7-3C8D-2C6B-3FC4-1197E61BEC9E}"/>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5" name="Rectangle 14">
            <a:extLst>
              <a:ext uri="{FF2B5EF4-FFF2-40B4-BE49-F238E27FC236}">
                <a16:creationId xmlns:a16="http://schemas.microsoft.com/office/drawing/2014/main" id="{47CAEEE3-165C-0522-D90A-40A479E6F26A}"/>
              </a:ext>
            </a:extLst>
          </p:cNvPr>
          <p:cNvSpPr/>
          <p:nvPr/>
        </p:nvSpPr>
        <p:spPr>
          <a:xfrm>
            <a:off x="572063" y="1914140"/>
            <a:ext cx="4227786"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6" name="Rectangle 15">
            <a:extLst>
              <a:ext uri="{FF2B5EF4-FFF2-40B4-BE49-F238E27FC236}">
                <a16:creationId xmlns:a16="http://schemas.microsoft.com/office/drawing/2014/main" id="{133E9D4B-657F-429C-4D82-1325864544BE}"/>
              </a:ext>
            </a:extLst>
          </p:cNvPr>
          <p:cNvSpPr/>
          <p:nvPr/>
        </p:nvSpPr>
        <p:spPr>
          <a:xfrm>
            <a:off x="997731" y="2588499"/>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 Probability Estimation</a:t>
            </a:r>
          </a:p>
        </p:txBody>
      </p:sp>
      <p:sp>
        <p:nvSpPr>
          <p:cNvPr id="17" name="TextBox 16">
            <a:extLst>
              <a:ext uri="{FF2B5EF4-FFF2-40B4-BE49-F238E27FC236}">
                <a16:creationId xmlns:a16="http://schemas.microsoft.com/office/drawing/2014/main" id="{C1E788B6-0439-1F34-4EDA-6D83F6647EFA}"/>
              </a:ext>
            </a:extLst>
          </p:cNvPr>
          <p:cNvSpPr txBox="1"/>
          <p:nvPr/>
        </p:nvSpPr>
        <p:spPr>
          <a:xfrm>
            <a:off x="1599449" y="3230203"/>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Decision tree</a:t>
            </a:r>
          </a:p>
          <a:p>
            <a:pPr marL="285750" indent="-285750">
              <a:buFont typeface="Arial" panose="020B0604020202020204" pitchFamily="34" charset="0"/>
              <a:buChar char="•"/>
            </a:pPr>
            <a:r>
              <a:rPr lang="en-US" dirty="0">
                <a:solidFill>
                  <a:schemeClr val="accent1"/>
                </a:solidFill>
              </a:rPr>
              <a:t>Linear/ polynomial logistic regression</a:t>
            </a:r>
          </a:p>
        </p:txBody>
      </p:sp>
      <p:sp>
        <p:nvSpPr>
          <p:cNvPr id="18" name="Rectangle 17">
            <a:extLst>
              <a:ext uri="{FF2B5EF4-FFF2-40B4-BE49-F238E27FC236}">
                <a16:creationId xmlns:a16="http://schemas.microsoft.com/office/drawing/2014/main" id="{BAE476DB-1433-E533-231B-C3F04FEB87F4}"/>
              </a:ext>
            </a:extLst>
          </p:cNvPr>
          <p:cNvSpPr/>
          <p:nvPr/>
        </p:nvSpPr>
        <p:spPr>
          <a:xfrm>
            <a:off x="997730" y="4148496"/>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19" name="TextBox 18">
            <a:extLst>
              <a:ext uri="{FF2B5EF4-FFF2-40B4-BE49-F238E27FC236}">
                <a16:creationId xmlns:a16="http://schemas.microsoft.com/office/drawing/2014/main" id="{A31517DD-EC0F-EAB9-4912-7FE6A82E7272}"/>
              </a:ext>
            </a:extLst>
          </p:cNvPr>
          <p:cNvSpPr txBox="1"/>
          <p:nvPr/>
        </p:nvSpPr>
        <p:spPr>
          <a:xfrm>
            <a:off x="1495659" y="4728645"/>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Linear/polynomial regression</a:t>
            </a:r>
          </a:p>
          <a:p>
            <a:pPr marL="285750" indent="-285750">
              <a:buFont typeface="Arial" panose="020B0604020202020204" pitchFamily="34" charset="0"/>
              <a:buChar char="•"/>
            </a:pPr>
            <a:r>
              <a:rPr lang="en-US" dirty="0">
                <a:solidFill>
                  <a:schemeClr val="accent1"/>
                </a:solidFill>
              </a:rPr>
              <a:t>Regression tree</a:t>
            </a:r>
          </a:p>
        </p:txBody>
      </p:sp>
      <p:sp>
        <p:nvSpPr>
          <p:cNvPr id="14" name="TextBox 13">
            <a:extLst>
              <a:ext uri="{FF2B5EF4-FFF2-40B4-BE49-F238E27FC236}">
                <a16:creationId xmlns:a16="http://schemas.microsoft.com/office/drawing/2014/main" id="{34C83B0B-CE24-F9C1-A037-3724E2D65B48}"/>
              </a:ext>
            </a:extLst>
          </p:cNvPr>
          <p:cNvSpPr txBox="1"/>
          <p:nvPr/>
        </p:nvSpPr>
        <p:spPr>
          <a:xfrm>
            <a:off x="4715418" y="3088045"/>
            <a:ext cx="2228850" cy="1200329"/>
          </a:xfrm>
          <a:prstGeom prst="rect">
            <a:avLst/>
          </a:prstGeom>
          <a:solidFill>
            <a:schemeClr val="bg1"/>
          </a:solidFill>
          <a:ln w="38100">
            <a:solidFill>
              <a:schemeClr val="accent4"/>
            </a:solidFill>
          </a:ln>
        </p:spPr>
        <p:txBody>
          <a:bodyPr wrap="square" rtlCol="0">
            <a:spAutoFit/>
          </a:bodyPr>
          <a:lstStyle/>
          <a:p>
            <a:r>
              <a:rPr lang="en-US" dirty="0"/>
              <a:t>Fits data based on some </a:t>
            </a:r>
            <a:r>
              <a:rPr lang="en-US" b="1" dirty="0">
                <a:solidFill>
                  <a:schemeClr val="accent4"/>
                </a:solidFill>
              </a:rPr>
              <a:t>loss function/objective function</a:t>
            </a:r>
            <a:endParaRPr lang="en-US" dirty="0">
              <a:solidFill>
                <a:schemeClr val="accent4"/>
              </a:solidFill>
            </a:endParaRPr>
          </a:p>
        </p:txBody>
      </p:sp>
      <p:cxnSp>
        <p:nvCxnSpPr>
          <p:cNvPr id="21" name="Straight Arrow Connector 20">
            <a:extLst>
              <a:ext uri="{FF2B5EF4-FFF2-40B4-BE49-F238E27FC236}">
                <a16:creationId xmlns:a16="http://schemas.microsoft.com/office/drawing/2014/main" id="{FE8B8B6A-D1CB-416D-AD84-D427662A2624}"/>
              </a:ext>
            </a:extLst>
          </p:cNvPr>
          <p:cNvCxnSpPr>
            <a:cxnSpLocks/>
          </p:cNvCxnSpPr>
          <p:nvPr/>
        </p:nvCxnSpPr>
        <p:spPr>
          <a:xfrm flipH="1">
            <a:off x="3876253" y="3511629"/>
            <a:ext cx="828113" cy="3459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FEDE634-EB93-41E2-335D-C5579963901D}"/>
              </a:ext>
            </a:extLst>
          </p:cNvPr>
          <p:cNvCxnSpPr>
            <a:cxnSpLocks/>
          </p:cNvCxnSpPr>
          <p:nvPr/>
        </p:nvCxnSpPr>
        <p:spPr>
          <a:xfrm flipH="1">
            <a:off x="3714750" y="3511629"/>
            <a:ext cx="979221" cy="13365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44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06F76-DAA0-D837-E435-533E5B095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D62B8-38BE-A23F-4CC2-F6375D3A0B3E}"/>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D84964FE-A02E-8BF5-2AC6-0080ED9F930C}"/>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E3C0977B-EC49-507E-9ED9-3D8BD860616E}"/>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D9F40760-FAF1-7C97-832A-D10AB8DC53BF}"/>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350AE073-40DD-2B33-7D4D-66D0AA1991C9}"/>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FF204736-C871-DDDD-E2F4-654114D1EC48}"/>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6984AB49-ACB3-1906-D9E9-F3A9840579A5}"/>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3B22B54C-331A-137F-3C23-7ADD671BB22D}"/>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D4750DAA-36BD-B09B-BAC8-808AA4AF934C}"/>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8CBFCE66-F1B3-77FF-C602-B10E4418F936}"/>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CC2C524-3CA0-7EE2-96E2-DEE97C3195E7}"/>
                  </a:ext>
                </a:extLst>
              </p14:cNvPr>
              <p14:cNvContentPartPr/>
              <p14:nvPr/>
            </p14:nvContentPartPr>
            <p14:xfrm>
              <a:off x="9971388" y="3447784"/>
              <a:ext cx="1779120" cy="1757880"/>
            </p14:xfrm>
          </p:contentPart>
        </mc:Choice>
        <mc:Fallback>
          <p:pic>
            <p:nvPicPr>
              <p:cNvPr id="3" name="Ink 2">
                <a:extLst>
                  <a:ext uri="{FF2B5EF4-FFF2-40B4-BE49-F238E27FC236}">
                    <a16:creationId xmlns:a16="http://schemas.microsoft.com/office/drawing/2014/main" id="{ECC2C524-3CA0-7EE2-96E2-DEE97C3195E7}"/>
                  </a:ext>
                </a:extLst>
              </p:cNvPr>
              <p:cNvPicPr/>
              <p:nvPr/>
            </p:nvPicPr>
            <p:blipFill>
              <a:blip r:embed="rId4"/>
              <a:stretch>
                <a:fillRect/>
              </a:stretch>
            </p:blipFill>
            <p:spPr>
              <a:xfrm>
                <a:off x="9917388" y="3339784"/>
                <a:ext cx="1886760" cy="1973520"/>
              </a:xfrm>
              <a:prstGeom prst="rect">
                <a:avLst/>
              </a:prstGeom>
            </p:spPr>
          </p:pic>
        </mc:Fallback>
      </mc:AlternateContent>
      <p:sp>
        <p:nvSpPr>
          <p:cNvPr id="13" name="TextBox 12">
            <a:extLst>
              <a:ext uri="{FF2B5EF4-FFF2-40B4-BE49-F238E27FC236}">
                <a16:creationId xmlns:a16="http://schemas.microsoft.com/office/drawing/2014/main" id="{DCFC4A00-7580-1C13-08BF-A04F59E7AB7C}"/>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5" name="Rectangle 14">
            <a:extLst>
              <a:ext uri="{FF2B5EF4-FFF2-40B4-BE49-F238E27FC236}">
                <a16:creationId xmlns:a16="http://schemas.microsoft.com/office/drawing/2014/main" id="{0E4ACD0A-FB5B-DC62-B339-7B875CA6089A}"/>
              </a:ext>
            </a:extLst>
          </p:cNvPr>
          <p:cNvSpPr/>
          <p:nvPr/>
        </p:nvSpPr>
        <p:spPr>
          <a:xfrm>
            <a:off x="572063" y="1914140"/>
            <a:ext cx="4227786"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6" name="Rectangle 15">
            <a:extLst>
              <a:ext uri="{FF2B5EF4-FFF2-40B4-BE49-F238E27FC236}">
                <a16:creationId xmlns:a16="http://schemas.microsoft.com/office/drawing/2014/main" id="{C6093196-7518-3D2F-DAD6-4C29B0D04EE2}"/>
              </a:ext>
            </a:extLst>
          </p:cNvPr>
          <p:cNvSpPr/>
          <p:nvPr/>
        </p:nvSpPr>
        <p:spPr>
          <a:xfrm>
            <a:off x="997731" y="2588499"/>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 Probability Estimation</a:t>
            </a:r>
          </a:p>
        </p:txBody>
      </p:sp>
      <p:sp>
        <p:nvSpPr>
          <p:cNvPr id="17" name="TextBox 16">
            <a:extLst>
              <a:ext uri="{FF2B5EF4-FFF2-40B4-BE49-F238E27FC236}">
                <a16:creationId xmlns:a16="http://schemas.microsoft.com/office/drawing/2014/main" id="{0E06E799-AEBA-760F-C7D5-3855A14EDC48}"/>
              </a:ext>
            </a:extLst>
          </p:cNvPr>
          <p:cNvSpPr txBox="1"/>
          <p:nvPr/>
        </p:nvSpPr>
        <p:spPr>
          <a:xfrm>
            <a:off x="1599449" y="3230203"/>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Decision tree</a:t>
            </a:r>
          </a:p>
          <a:p>
            <a:pPr marL="285750" indent="-285750">
              <a:buFont typeface="Arial" panose="020B0604020202020204" pitchFamily="34" charset="0"/>
              <a:buChar char="•"/>
            </a:pPr>
            <a:r>
              <a:rPr lang="en-US" dirty="0">
                <a:solidFill>
                  <a:schemeClr val="accent1"/>
                </a:solidFill>
              </a:rPr>
              <a:t>Linear/ polynomial logistic regression</a:t>
            </a:r>
          </a:p>
        </p:txBody>
      </p:sp>
      <p:sp>
        <p:nvSpPr>
          <p:cNvPr id="18" name="Rectangle 17">
            <a:extLst>
              <a:ext uri="{FF2B5EF4-FFF2-40B4-BE49-F238E27FC236}">
                <a16:creationId xmlns:a16="http://schemas.microsoft.com/office/drawing/2014/main" id="{EB0DB35E-F721-A377-47ED-EBA68932C948}"/>
              </a:ext>
            </a:extLst>
          </p:cNvPr>
          <p:cNvSpPr/>
          <p:nvPr/>
        </p:nvSpPr>
        <p:spPr>
          <a:xfrm>
            <a:off x="997730" y="4148496"/>
            <a:ext cx="3581399" cy="523220"/>
          </a:xfrm>
          <a:prstGeom prst="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19" name="TextBox 18">
            <a:extLst>
              <a:ext uri="{FF2B5EF4-FFF2-40B4-BE49-F238E27FC236}">
                <a16:creationId xmlns:a16="http://schemas.microsoft.com/office/drawing/2014/main" id="{C880CBF3-FB06-D5F6-9374-4D8722CFE1AA}"/>
              </a:ext>
            </a:extLst>
          </p:cNvPr>
          <p:cNvSpPr txBox="1"/>
          <p:nvPr/>
        </p:nvSpPr>
        <p:spPr>
          <a:xfrm>
            <a:off x="1495659" y="4728645"/>
            <a:ext cx="2380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rPr>
              <a:t>Linear/polynomial regression</a:t>
            </a:r>
          </a:p>
          <a:p>
            <a:pPr marL="285750" indent="-285750">
              <a:buFont typeface="Arial" panose="020B0604020202020204" pitchFamily="34" charset="0"/>
              <a:buChar char="•"/>
            </a:pPr>
            <a:r>
              <a:rPr lang="en-US" dirty="0">
                <a:solidFill>
                  <a:schemeClr val="accent1"/>
                </a:solidFill>
              </a:rPr>
              <a:t>Regression tree</a:t>
            </a:r>
          </a:p>
        </p:txBody>
      </p:sp>
      <p:sp>
        <p:nvSpPr>
          <p:cNvPr id="14" name="TextBox 13">
            <a:extLst>
              <a:ext uri="{FF2B5EF4-FFF2-40B4-BE49-F238E27FC236}">
                <a16:creationId xmlns:a16="http://schemas.microsoft.com/office/drawing/2014/main" id="{6D240A38-F464-6925-251C-EC7F2D2EC96B}"/>
              </a:ext>
            </a:extLst>
          </p:cNvPr>
          <p:cNvSpPr txBox="1"/>
          <p:nvPr/>
        </p:nvSpPr>
        <p:spPr>
          <a:xfrm>
            <a:off x="4704365" y="4590145"/>
            <a:ext cx="2601429" cy="1200329"/>
          </a:xfrm>
          <a:prstGeom prst="rect">
            <a:avLst/>
          </a:prstGeom>
          <a:solidFill>
            <a:schemeClr val="bg1"/>
          </a:solidFill>
          <a:ln w="38100">
            <a:solidFill>
              <a:schemeClr val="accent4"/>
            </a:solidFill>
          </a:ln>
        </p:spPr>
        <p:txBody>
          <a:bodyPr wrap="square" rtlCol="0">
            <a:spAutoFit/>
          </a:bodyPr>
          <a:lstStyle/>
          <a:p>
            <a:r>
              <a:rPr lang="en-US" dirty="0"/>
              <a:t>(Essentially, some combination of the two – don’t worry about how this is trained)</a:t>
            </a:r>
            <a:endParaRPr lang="en-US" dirty="0">
              <a:solidFill>
                <a:schemeClr val="accent4"/>
              </a:solidFill>
            </a:endParaRPr>
          </a:p>
        </p:txBody>
      </p:sp>
      <p:cxnSp>
        <p:nvCxnSpPr>
          <p:cNvPr id="21" name="Straight Arrow Connector 20">
            <a:extLst>
              <a:ext uri="{FF2B5EF4-FFF2-40B4-BE49-F238E27FC236}">
                <a16:creationId xmlns:a16="http://schemas.microsoft.com/office/drawing/2014/main" id="{71BA2C0E-D2D5-9497-1306-D57C4D2F9A98}"/>
              </a:ext>
            </a:extLst>
          </p:cNvPr>
          <p:cNvCxnSpPr>
            <a:cxnSpLocks/>
            <a:stCxn id="14" idx="1"/>
          </p:cNvCxnSpPr>
          <p:nvPr/>
        </p:nvCxnSpPr>
        <p:spPr>
          <a:xfrm flipH="1">
            <a:off x="3720568" y="5190310"/>
            <a:ext cx="983797" cy="54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606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6023D-FFB0-91D5-6C0F-C2A4D5E22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199EC2-0B7B-254C-64BB-42AB3F693389}"/>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1ABB0088-35A5-B0E5-1D74-7D180E98B349}"/>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E9E1D710-57BB-0724-5557-E6D9C17213F0}"/>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8BEEFAF5-9FA4-67B9-69FE-15915430C1A7}"/>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DD7E6BD1-AB51-0832-1DCE-A81C0F08682A}"/>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E87F1B44-4D14-48AF-3078-75ABC5EE660D}"/>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343B293B-F52F-8A11-35BD-A2D29EE09E69}"/>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D9DB42A1-5C21-F6D2-8A06-C4723EB406DE}"/>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9DB83213-0611-37A2-3077-D4AFB238DA0A}"/>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517AB446-EF7E-2FF3-16DD-457F0104C106}"/>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E77071FE-D211-DD43-DCF1-C7E8CD5C1037}"/>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14" name="TextBox 13">
            <a:extLst>
              <a:ext uri="{FF2B5EF4-FFF2-40B4-BE49-F238E27FC236}">
                <a16:creationId xmlns:a16="http://schemas.microsoft.com/office/drawing/2014/main" id="{47B01D3A-C433-0D5C-FA67-73EA147AA8E4}"/>
              </a:ext>
            </a:extLst>
          </p:cNvPr>
          <p:cNvSpPr txBox="1"/>
          <p:nvPr/>
        </p:nvSpPr>
        <p:spPr>
          <a:xfrm>
            <a:off x="654106" y="2116774"/>
            <a:ext cx="4289370" cy="5273238"/>
          </a:xfrm>
          <a:prstGeom prst="rect">
            <a:avLst/>
          </a:prstGeom>
          <a:noFill/>
        </p:spPr>
        <p:txBody>
          <a:bodyPr wrap="square">
            <a:spAutoFit/>
          </a:bodyPr>
          <a:lstStyle/>
          <a:p>
            <a:pPr algn="l" fontAlgn="ctr">
              <a:spcAft>
                <a:spcPts val="750"/>
              </a:spcAft>
            </a:pPr>
            <a:r>
              <a:rPr lang="en-US" dirty="0">
                <a:solidFill>
                  <a:srgbClr val="001D35"/>
                </a:solidFill>
                <a:latin typeface="Google Sans"/>
              </a:rPr>
              <a:t>How should we ensure we don’t </a:t>
            </a:r>
            <a:r>
              <a:rPr lang="en-US" b="1" dirty="0">
                <a:solidFill>
                  <a:schemeClr val="accent4"/>
                </a:solidFill>
                <a:latin typeface="Google Sans"/>
              </a:rPr>
              <a:t>overfit </a:t>
            </a:r>
            <a:r>
              <a:rPr lang="en-US" dirty="0">
                <a:latin typeface="Google Sans"/>
              </a:rPr>
              <a:t>the training data (i.e. ensure </a:t>
            </a:r>
            <a:r>
              <a:rPr lang="en-US" b="1" dirty="0">
                <a:solidFill>
                  <a:schemeClr val="accent4"/>
                </a:solidFill>
                <a:latin typeface="Google Sans"/>
              </a:rPr>
              <a:t>generalizability</a:t>
            </a:r>
            <a:r>
              <a:rPr lang="en-US" dirty="0">
                <a:latin typeface="Google Sans"/>
              </a:rPr>
              <a:t>)?</a:t>
            </a:r>
            <a:r>
              <a:rPr lang="en-US" dirty="0">
                <a:solidFill>
                  <a:srgbClr val="001D35"/>
                </a:solidFill>
                <a:latin typeface="Google Sans"/>
              </a:rPr>
              <a:t> </a:t>
            </a:r>
          </a:p>
          <a:p>
            <a:pPr algn="l" fontAlgn="ctr">
              <a:spcAft>
                <a:spcPts val="750"/>
              </a:spcAft>
            </a:pPr>
            <a:r>
              <a:rPr lang="en-US" b="1" dirty="0">
                <a:solidFill>
                  <a:schemeClr val="accent4"/>
                </a:solidFill>
                <a:latin typeface="Google Sans"/>
              </a:rPr>
              <a:t>Limit tree size?</a:t>
            </a:r>
          </a:p>
          <a:p>
            <a:pPr algn="l" fontAlgn="ctr">
              <a:spcAft>
                <a:spcPts val="750"/>
              </a:spcAft>
            </a:pPr>
            <a:r>
              <a:rPr lang="en-US" b="1" dirty="0">
                <a:solidFill>
                  <a:schemeClr val="accent4"/>
                </a:solidFill>
                <a:latin typeface="Google Sans"/>
              </a:rPr>
              <a:t>Regularize (L1, L2)? </a:t>
            </a:r>
          </a:p>
          <a:p>
            <a:pPr marL="285750" indent="-285750" algn="l" fontAlgn="ctr">
              <a:spcAft>
                <a:spcPts val="750"/>
              </a:spcAft>
              <a:buFont typeface="Wingdings" panose="05000000000000000000" pitchFamily="2" charset="2"/>
              <a:buChar char="à"/>
            </a:pPr>
            <a:r>
              <a:rPr lang="en-US" dirty="0">
                <a:latin typeface="Google Sans"/>
              </a:rPr>
              <a:t>How strong should the </a:t>
            </a:r>
            <a:r>
              <a:rPr lang="en-US" b="1" dirty="0">
                <a:solidFill>
                  <a:schemeClr val="accent4"/>
                </a:solidFill>
                <a:latin typeface="Google Sans"/>
              </a:rPr>
              <a:t>regularization penalty (</a:t>
            </a:r>
            <a:r>
              <a:rPr lang="el-GR" b="1" i="0" dirty="0">
                <a:solidFill>
                  <a:schemeClr val="accent4"/>
                </a:solidFill>
                <a:effectLst/>
                <a:latin typeface="Google Sans"/>
              </a:rPr>
              <a:t>λ</a:t>
            </a:r>
            <a:r>
              <a:rPr lang="en-US" b="1" i="0" dirty="0">
                <a:solidFill>
                  <a:schemeClr val="accent4"/>
                </a:solidFill>
                <a:effectLst/>
                <a:latin typeface="Google Sans"/>
              </a:rPr>
              <a:t> or C = 1/</a:t>
            </a:r>
            <a:r>
              <a:rPr lang="el-GR" b="1" i="0" dirty="0">
                <a:solidFill>
                  <a:schemeClr val="accent4"/>
                </a:solidFill>
                <a:effectLst/>
                <a:latin typeface="Google Sans"/>
              </a:rPr>
              <a:t> λ</a:t>
            </a:r>
            <a:r>
              <a:rPr lang="en-US" b="1" i="0" dirty="0">
                <a:solidFill>
                  <a:schemeClr val="accent4"/>
                </a:solidFill>
                <a:effectLst/>
                <a:latin typeface="Google Sans"/>
              </a:rPr>
              <a:t> </a:t>
            </a:r>
            <a:r>
              <a:rPr lang="en-US" b="1" dirty="0">
                <a:solidFill>
                  <a:schemeClr val="accent4"/>
                </a:solidFill>
                <a:latin typeface="Google Sans"/>
              </a:rPr>
              <a:t>) </a:t>
            </a:r>
            <a:r>
              <a:rPr lang="en-US" dirty="0">
                <a:latin typeface="Google Sans"/>
              </a:rPr>
              <a:t>be?</a:t>
            </a:r>
          </a:p>
          <a:p>
            <a:pPr algn="l" fontAlgn="ctr">
              <a:spcAft>
                <a:spcPts val="750"/>
              </a:spcAft>
            </a:pPr>
            <a:r>
              <a:rPr lang="en-US" dirty="0">
                <a:latin typeface="Google Sans"/>
              </a:rPr>
              <a:t>For classification problems we can:</a:t>
            </a:r>
          </a:p>
          <a:p>
            <a:pPr marL="285750" indent="-285750" algn="l" fontAlgn="ctr">
              <a:spcAft>
                <a:spcPts val="750"/>
              </a:spcAft>
              <a:buFont typeface="Arial" panose="020B0604020202020204" pitchFamily="34" charset="0"/>
              <a:buChar char="•"/>
            </a:pPr>
            <a:r>
              <a:rPr lang="en-US" dirty="0">
                <a:latin typeface="Google Sans"/>
              </a:rPr>
              <a:t>Visualize the </a:t>
            </a:r>
            <a:r>
              <a:rPr lang="en-US" b="1" dirty="0">
                <a:solidFill>
                  <a:schemeClr val="accent4"/>
                </a:solidFill>
                <a:latin typeface="Google Sans"/>
              </a:rPr>
              <a:t>decision surface</a:t>
            </a:r>
          </a:p>
          <a:p>
            <a:pPr marL="285750" indent="-285750" algn="l" fontAlgn="ctr">
              <a:spcAft>
                <a:spcPts val="750"/>
              </a:spcAft>
              <a:buFont typeface="Arial" panose="020B0604020202020204" pitchFamily="34" charset="0"/>
              <a:buChar char="•"/>
            </a:pPr>
            <a:r>
              <a:rPr lang="en-US" dirty="0">
                <a:latin typeface="Google Sans"/>
              </a:rPr>
              <a:t>Use the model to come up with </a:t>
            </a:r>
            <a:r>
              <a:rPr lang="en-US" b="1" dirty="0">
                <a:solidFill>
                  <a:schemeClr val="accent4"/>
                </a:solidFill>
                <a:latin typeface="Google Sans"/>
              </a:rPr>
              <a:t>class probability estimates </a:t>
            </a:r>
            <a:r>
              <a:rPr lang="en-US" dirty="0">
                <a:latin typeface="Google Sans"/>
              </a:rPr>
              <a:t>instead of just class predictions</a:t>
            </a:r>
            <a:endParaRPr lang="en-US" b="1" dirty="0">
              <a:solidFill>
                <a:schemeClr val="accent4"/>
              </a:solidFill>
              <a:latin typeface="Google Sans"/>
            </a:endParaRPr>
          </a:p>
          <a:p>
            <a:pPr algn="l" fontAlgn="ctr">
              <a:spcAft>
                <a:spcPts val="750"/>
              </a:spcAft>
            </a:pPr>
            <a:endParaRPr lang="en-US" dirty="0">
              <a:latin typeface="Google Sans"/>
            </a:endParaRP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389C19BE-61AA-F299-76C2-F6505FA9C139}"/>
                  </a:ext>
                </a:extLst>
              </p14:cNvPr>
              <p14:cNvContentPartPr/>
              <p14:nvPr/>
            </p14:nvContentPartPr>
            <p14:xfrm>
              <a:off x="9971388" y="3447784"/>
              <a:ext cx="1779120" cy="1757880"/>
            </p14:xfrm>
          </p:contentPart>
        </mc:Choice>
        <mc:Fallback>
          <p:pic>
            <p:nvPicPr>
              <p:cNvPr id="20" name="Ink 19">
                <a:extLst>
                  <a:ext uri="{FF2B5EF4-FFF2-40B4-BE49-F238E27FC236}">
                    <a16:creationId xmlns:a16="http://schemas.microsoft.com/office/drawing/2014/main" id="{389C19BE-61AA-F299-76C2-F6505FA9C139}"/>
                  </a:ext>
                </a:extLst>
              </p:cNvPr>
              <p:cNvPicPr/>
              <p:nvPr/>
            </p:nvPicPr>
            <p:blipFill>
              <a:blip r:embed="rId4"/>
              <a:stretch>
                <a:fillRect/>
              </a:stretch>
            </p:blipFill>
            <p:spPr>
              <a:xfrm>
                <a:off x="9917388" y="3339784"/>
                <a:ext cx="1886760" cy="1973520"/>
              </a:xfrm>
              <a:prstGeom prst="rect">
                <a:avLst/>
              </a:prstGeom>
            </p:spPr>
          </p:pic>
        </mc:Fallback>
      </mc:AlternateContent>
    </p:spTree>
    <p:extLst>
      <p:ext uri="{BB962C8B-B14F-4D97-AF65-F5344CB8AC3E}">
        <p14:creationId xmlns:p14="http://schemas.microsoft.com/office/powerpoint/2010/main" val="379424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158BE-E7FB-D52D-7776-E9CDC622E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8EF1C-012B-C347-B2F4-3008B39C64BF}"/>
              </a:ext>
            </a:extLst>
          </p:cNvPr>
          <p:cNvSpPr>
            <a:spLocks noGrp="1"/>
          </p:cNvSpPr>
          <p:nvPr>
            <p:ph type="title"/>
          </p:nvPr>
        </p:nvSpPr>
        <p:spPr>
          <a:xfrm>
            <a:off x="3891213" y="2766218"/>
            <a:ext cx="4409574" cy="1325563"/>
          </a:xfrm>
        </p:spPr>
        <p:txBody>
          <a:bodyPr>
            <a:normAutofit/>
          </a:bodyPr>
          <a:lstStyle/>
          <a:p>
            <a:r>
              <a:rPr lang="en-US" b="1" dirty="0">
                <a:solidFill>
                  <a:schemeClr val="tx2"/>
                </a:solidFill>
              </a:rPr>
              <a:t>Quiz discussion!</a:t>
            </a:r>
            <a:endParaRPr lang="en-US" sz="3000" b="1" i="1" dirty="0">
              <a:solidFill>
                <a:schemeClr val="tx2"/>
              </a:solidFill>
            </a:endParaRPr>
          </a:p>
        </p:txBody>
      </p:sp>
    </p:spTree>
    <p:extLst>
      <p:ext uri="{BB962C8B-B14F-4D97-AF65-F5344CB8AC3E}">
        <p14:creationId xmlns:p14="http://schemas.microsoft.com/office/powerpoint/2010/main" val="2792972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163B-B97D-D1CA-7B5F-985BCD6EC2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D9936-D624-02EA-AF78-77F545041B4E}"/>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4CE6C9BA-7179-B514-ACAE-66E15A680F05}"/>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5E03DC8E-A40E-8ED4-193C-DEB77E798C5E}"/>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667F18C5-8FAA-DAFA-0E2B-DCA3839298C2}"/>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7E6D8D96-A6EB-EB2A-73D4-A8F9292F0BCE}"/>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8B1A48E2-DC8B-74D9-62E1-0BECFA1CC62D}"/>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D277D4B3-1FEB-69B8-BD11-E2DF541DBED3}"/>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7BB29FF0-29BC-6775-463D-A520B398CF6D}"/>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B34BBB77-C773-94AE-0A73-71A91881735F}"/>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EE4CC18A-4D0F-854F-7041-961C2C356FE3}"/>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6FD54643-647A-AEBE-0D81-289D7E588961}"/>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A2B4D802-ABFD-A8B9-F07E-8CE3D5F7AA50}"/>
                  </a:ext>
                </a:extLst>
              </p14:cNvPr>
              <p14:cNvContentPartPr/>
              <p14:nvPr/>
            </p14:nvContentPartPr>
            <p14:xfrm>
              <a:off x="7826358" y="4734995"/>
              <a:ext cx="1779120" cy="1757880"/>
            </p14:xfrm>
          </p:contentPart>
        </mc:Choice>
        <mc:Fallback>
          <p:pic>
            <p:nvPicPr>
              <p:cNvPr id="20" name="Ink 19">
                <a:extLst>
                  <a:ext uri="{FF2B5EF4-FFF2-40B4-BE49-F238E27FC236}">
                    <a16:creationId xmlns:a16="http://schemas.microsoft.com/office/drawing/2014/main" id="{A2B4D802-ABFD-A8B9-F07E-8CE3D5F7AA50}"/>
                  </a:ext>
                </a:extLst>
              </p:cNvPr>
              <p:cNvPicPr/>
              <p:nvPr/>
            </p:nvPicPr>
            <p:blipFill>
              <a:blip r:embed="rId4"/>
              <a:stretch>
                <a:fillRect/>
              </a:stretch>
            </p:blipFill>
            <p:spPr>
              <a:xfrm>
                <a:off x="7772358" y="4626995"/>
                <a:ext cx="1886760" cy="1973520"/>
              </a:xfrm>
              <a:prstGeom prst="rect">
                <a:avLst/>
              </a:prstGeom>
            </p:spPr>
          </p:pic>
        </mc:Fallback>
      </mc:AlternateContent>
      <p:sp>
        <p:nvSpPr>
          <p:cNvPr id="3" name="TextBox 2">
            <a:extLst>
              <a:ext uri="{FF2B5EF4-FFF2-40B4-BE49-F238E27FC236}">
                <a16:creationId xmlns:a16="http://schemas.microsoft.com/office/drawing/2014/main" id="{C994A7F3-7E37-F97E-8329-64D9A114696A}"/>
              </a:ext>
            </a:extLst>
          </p:cNvPr>
          <p:cNvSpPr txBox="1"/>
          <p:nvPr/>
        </p:nvSpPr>
        <p:spPr>
          <a:xfrm>
            <a:off x="541447" y="2803360"/>
            <a:ext cx="3382853" cy="830997"/>
          </a:xfrm>
          <a:prstGeom prst="rect">
            <a:avLst/>
          </a:prstGeom>
          <a:noFill/>
        </p:spPr>
        <p:txBody>
          <a:bodyPr wrap="square" rtlCol="0">
            <a:spAutoFit/>
          </a:bodyPr>
          <a:lstStyle/>
          <a:p>
            <a:r>
              <a:rPr lang="en-US" sz="2400" dirty="0"/>
              <a:t>Spent a LOT of time here – more today!</a:t>
            </a:r>
          </a:p>
        </p:txBody>
      </p:sp>
    </p:spTree>
    <p:extLst>
      <p:ext uri="{BB962C8B-B14F-4D97-AF65-F5344CB8AC3E}">
        <p14:creationId xmlns:p14="http://schemas.microsoft.com/office/powerpoint/2010/main" val="358373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DD3E-9D47-A596-8568-B493768C5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9CA33-FB35-BAE2-DC1F-95B4C38F12EB}"/>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1FA65440-BB32-0749-2295-9BBD75A96D29}"/>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11F2AB93-44B0-9945-3A46-51F72B322989}"/>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BFB1ABF7-A66A-BB8E-E33F-9E660D0888AB}"/>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01B9F311-FF69-F10C-41BA-6D403FF0D441}"/>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0EA8F852-0205-A1EE-7B26-A1FF32E25DBB}"/>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746DD9A4-2050-80C2-9641-42A6BD3F0959}"/>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4B23428F-D66D-F718-E2DB-19D4306CDA5E}"/>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45146730-4208-EBE2-6FA9-7CDB8C2BAF98}"/>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89D097D3-8A26-4F0E-3FF2-15353F5B2238}"/>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B8563469-6D79-43E4-2AB7-885D0A9F284D}"/>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0E360BF4-C514-F677-FC43-7C8073001460}"/>
                  </a:ext>
                </a:extLst>
              </p14:cNvPr>
              <p14:cNvContentPartPr/>
              <p14:nvPr/>
            </p14:nvContentPartPr>
            <p14:xfrm>
              <a:off x="7826358" y="4734995"/>
              <a:ext cx="1779120" cy="1757880"/>
            </p14:xfrm>
          </p:contentPart>
        </mc:Choice>
        <mc:Fallback>
          <p:pic>
            <p:nvPicPr>
              <p:cNvPr id="20" name="Ink 19">
                <a:extLst>
                  <a:ext uri="{FF2B5EF4-FFF2-40B4-BE49-F238E27FC236}">
                    <a16:creationId xmlns:a16="http://schemas.microsoft.com/office/drawing/2014/main" id="{0E360BF4-C514-F677-FC43-7C8073001460}"/>
                  </a:ext>
                </a:extLst>
              </p:cNvPr>
              <p:cNvPicPr/>
              <p:nvPr/>
            </p:nvPicPr>
            <p:blipFill>
              <a:blip r:embed="rId4"/>
              <a:stretch>
                <a:fillRect/>
              </a:stretch>
            </p:blipFill>
            <p:spPr>
              <a:xfrm>
                <a:off x="7772358" y="4626995"/>
                <a:ext cx="1886760" cy="1973520"/>
              </a:xfrm>
              <a:prstGeom prst="rect">
                <a:avLst/>
              </a:prstGeom>
            </p:spPr>
          </p:pic>
        </mc:Fallback>
      </mc:AlternateContent>
      <p:sp>
        <p:nvSpPr>
          <p:cNvPr id="14" name="TextBox 13">
            <a:extLst>
              <a:ext uri="{FF2B5EF4-FFF2-40B4-BE49-F238E27FC236}">
                <a16:creationId xmlns:a16="http://schemas.microsoft.com/office/drawing/2014/main" id="{9BF94667-4A2A-E9E8-DBFC-2E66C6412427}"/>
              </a:ext>
            </a:extLst>
          </p:cNvPr>
          <p:cNvSpPr txBox="1"/>
          <p:nvPr/>
        </p:nvSpPr>
        <p:spPr>
          <a:xfrm>
            <a:off x="654106" y="2116774"/>
            <a:ext cx="5467202" cy="4719241"/>
          </a:xfrm>
          <a:prstGeom prst="rect">
            <a:avLst/>
          </a:prstGeom>
          <a:solidFill>
            <a:schemeClr val="bg1"/>
          </a:solidFill>
        </p:spPr>
        <p:txBody>
          <a:bodyPr wrap="square">
            <a:spAutoFit/>
          </a:bodyPr>
          <a:lstStyle/>
          <a:p>
            <a:pPr algn="l" fontAlgn="ctr">
              <a:spcAft>
                <a:spcPts val="750"/>
              </a:spcAft>
            </a:pPr>
            <a:r>
              <a:rPr lang="en-US" dirty="0">
                <a:latin typeface="Google Sans"/>
              </a:rPr>
              <a:t>Overfit/ how to find model complexity?</a:t>
            </a:r>
          </a:p>
          <a:p>
            <a:pPr algn="l" fontAlgn="ctr">
              <a:spcAft>
                <a:spcPts val="750"/>
              </a:spcAft>
            </a:pPr>
            <a:r>
              <a:rPr lang="en-US" b="1" dirty="0">
                <a:solidFill>
                  <a:schemeClr val="accent4"/>
                </a:solidFill>
                <a:latin typeface="Google Sans"/>
              </a:rPr>
              <a:t>Fitting curves</a:t>
            </a:r>
          </a:p>
          <a:p>
            <a:pPr fontAlgn="ctr">
              <a:spcAft>
                <a:spcPts val="750"/>
              </a:spcAft>
            </a:pPr>
            <a:r>
              <a:rPr lang="en-US" dirty="0">
                <a:latin typeface="Google Sans"/>
              </a:rPr>
              <a:t>How much data to use/should we get more?</a:t>
            </a:r>
          </a:p>
          <a:p>
            <a:pPr fontAlgn="ctr">
              <a:spcAft>
                <a:spcPts val="750"/>
              </a:spcAft>
            </a:pPr>
            <a:r>
              <a:rPr lang="en-US" b="1" dirty="0">
                <a:solidFill>
                  <a:schemeClr val="accent4"/>
                </a:solidFill>
                <a:latin typeface="Google Sans"/>
              </a:rPr>
              <a:t>Learning curves</a:t>
            </a:r>
          </a:p>
          <a:p>
            <a:pPr fontAlgn="ctr">
              <a:spcAft>
                <a:spcPts val="750"/>
              </a:spcAft>
            </a:pPr>
            <a:r>
              <a:rPr lang="en-US" b="1" dirty="0">
                <a:solidFill>
                  <a:schemeClr val="accent4"/>
                </a:solidFill>
                <a:latin typeface="Google Sans"/>
              </a:rPr>
              <a:t>K-fold cross validation </a:t>
            </a:r>
            <a:r>
              <a:rPr lang="en-US" dirty="0">
                <a:latin typeface="Google Sans"/>
              </a:rPr>
              <a:t>– we can use this on our </a:t>
            </a:r>
            <a:r>
              <a:rPr lang="en-US" b="1" dirty="0">
                <a:solidFill>
                  <a:schemeClr val="accent4"/>
                </a:solidFill>
                <a:latin typeface="Google Sans"/>
              </a:rPr>
              <a:t>training set</a:t>
            </a:r>
            <a:r>
              <a:rPr lang="en-US" b="1" dirty="0">
                <a:latin typeface="Google Sans"/>
              </a:rPr>
              <a:t> </a:t>
            </a:r>
            <a:r>
              <a:rPr lang="en-US" dirty="0">
                <a:latin typeface="Google Sans"/>
              </a:rPr>
              <a:t>to try a bunch of different</a:t>
            </a:r>
            <a:r>
              <a:rPr lang="en-US" dirty="0">
                <a:solidFill>
                  <a:schemeClr val="accent4"/>
                </a:solidFill>
                <a:latin typeface="Google Sans"/>
              </a:rPr>
              <a:t> </a:t>
            </a:r>
            <a:r>
              <a:rPr lang="en-US" b="1" dirty="0">
                <a:solidFill>
                  <a:schemeClr val="accent4"/>
                </a:solidFill>
                <a:latin typeface="Google Sans"/>
              </a:rPr>
              <a:t>hyper parameters:</a:t>
            </a:r>
          </a:p>
          <a:p>
            <a:pPr marL="285750" indent="-285750" fontAlgn="ctr">
              <a:spcAft>
                <a:spcPts val="750"/>
              </a:spcAft>
              <a:buFont typeface="Arial" panose="020B0604020202020204" pitchFamily="34" charset="0"/>
              <a:buChar char="•"/>
            </a:pPr>
            <a:r>
              <a:rPr lang="en-US" dirty="0">
                <a:latin typeface="Google Sans"/>
              </a:rPr>
              <a:t>Models</a:t>
            </a:r>
          </a:p>
          <a:p>
            <a:pPr marL="285750" indent="-285750" fontAlgn="ctr">
              <a:spcAft>
                <a:spcPts val="750"/>
              </a:spcAft>
              <a:buFont typeface="Arial" panose="020B0604020202020204" pitchFamily="34" charset="0"/>
              <a:buChar char="•"/>
            </a:pPr>
            <a:r>
              <a:rPr lang="en-US" dirty="0">
                <a:latin typeface="Google Sans"/>
              </a:rPr>
              <a:t>Regularization amounts (</a:t>
            </a:r>
            <a:r>
              <a:rPr lang="el-GR" i="0" dirty="0">
                <a:effectLst/>
                <a:latin typeface="Google Sans"/>
              </a:rPr>
              <a:t>λ</a:t>
            </a:r>
            <a:r>
              <a:rPr lang="en-US" i="0" dirty="0">
                <a:effectLst/>
                <a:latin typeface="Google Sans"/>
              </a:rPr>
              <a:t>) (for any model w/ a loss function, such as linear/logistic regression)</a:t>
            </a:r>
            <a:endParaRPr lang="en-US" dirty="0">
              <a:latin typeface="Google Sans"/>
            </a:endParaRPr>
          </a:p>
          <a:p>
            <a:pPr marL="285750" indent="-285750" fontAlgn="ctr">
              <a:spcAft>
                <a:spcPts val="750"/>
              </a:spcAft>
              <a:buFont typeface="Arial" panose="020B0604020202020204" pitchFamily="34" charset="0"/>
              <a:buChar char="•"/>
            </a:pPr>
            <a:r>
              <a:rPr lang="en-US" dirty="0">
                <a:latin typeface="Google Sans"/>
              </a:rPr>
              <a:t>Degrees or other constructed features (x</a:t>
            </a:r>
            <a:r>
              <a:rPr lang="en-US" baseline="30000" dirty="0">
                <a:latin typeface="Google Sans"/>
              </a:rPr>
              <a:t>2</a:t>
            </a:r>
            <a:r>
              <a:rPr lang="en-US" dirty="0">
                <a:latin typeface="Google Sans"/>
              </a:rPr>
              <a:t>, x</a:t>
            </a:r>
            <a:r>
              <a:rPr lang="en-US" baseline="30000" dirty="0">
                <a:latin typeface="Google Sans"/>
              </a:rPr>
              <a:t>10</a:t>
            </a:r>
            <a:r>
              <a:rPr lang="en-US" dirty="0">
                <a:latin typeface="Google Sans"/>
              </a:rPr>
              <a:t>, log x)</a:t>
            </a:r>
          </a:p>
          <a:p>
            <a:pPr marL="285750" indent="-285750" fontAlgn="ctr">
              <a:spcAft>
                <a:spcPts val="750"/>
              </a:spcAft>
              <a:buFont typeface="Arial" panose="020B0604020202020204" pitchFamily="34" charset="0"/>
              <a:buChar char="•"/>
            </a:pPr>
            <a:r>
              <a:rPr lang="en-US" dirty="0">
                <a:latin typeface="Google Sans"/>
              </a:rPr>
              <a:t>Depth for decision trees </a:t>
            </a:r>
          </a:p>
          <a:p>
            <a:pPr marL="285750" indent="-285750" fontAlgn="ctr">
              <a:spcAft>
                <a:spcPts val="750"/>
              </a:spcAft>
              <a:buFont typeface="Arial" panose="020B0604020202020204" pitchFamily="34" charset="0"/>
              <a:buChar char="•"/>
            </a:pPr>
            <a:r>
              <a:rPr lang="en-US" dirty="0">
                <a:latin typeface="Google Sans"/>
              </a:rPr>
              <a:t>And so on…</a:t>
            </a: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211752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BF79E-7291-44D2-E468-EE86F924E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5CB39-D2EC-9EDA-B6BB-3D6834A464CD}"/>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88D71D68-DAD9-7482-61A4-5F1DC26DEBE6}"/>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5B9175EE-D9DB-FC69-4EA2-B8B1716931B2}"/>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CC803946-01F4-9DAA-FC52-4D25B00C55A5}"/>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E0B8CDB6-ADA4-2440-17CF-5A42830046BE}"/>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9ECFE823-5F71-661D-0CC2-1A5D3DE48A4A}"/>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FC1D696B-BB62-1D45-2679-2D6DCE6C01B4}"/>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A822DADD-D501-8E13-5F96-1EEDCDEFF7F2}"/>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B65B1439-43CB-DF59-6FDE-5B1FA2A42A0C}"/>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C2998ABC-2DE6-ED29-6CF8-A2A708C6B126}"/>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D6EFA4E2-CA30-3060-0EFA-328425B44448}"/>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2BECD18F-CC8D-2C27-ADC1-83F165F86212}"/>
                  </a:ext>
                </a:extLst>
              </p14:cNvPr>
              <p14:cNvContentPartPr/>
              <p14:nvPr/>
            </p14:nvContentPartPr>
            <p14:xfrm>
              <a:off x="4545948" y="2415173"/>
              <a:ext cx="1779120" cy="1757880"/>
            </p14:xfrm>
          </p:contentPart>
        </mc:Choice>
        <mc:Fallback>
          <p:pic>
            <p:nvPicPr>
              <p:cNvPr id="20" name="Ink 19">
                <a:extLst>
                  <a:ext uri="{FF2B5EF4-FFF2-40B4-BE49-F238E27FC236}">
                    <a16:creationId xmlns:a16="http://schemas.microsoft.com/office/drawing/2014/main" id="{2BECD18F-CC8D-2C27-ADC1-83F165F86212}"/>
                  </a:ext>
                </a:extLst>
              </p:cNvPr>
              <p:cNvPicPr/>
              <p:nvPr/>
            </p:nvPicPr>
            <p:blipFill>
              <a:blip r:embed="rId4"/>
              <a:stretch>
                <a:fillRect/>
              </a:stretch>
            </p:blipFill>
            <p:spPr>
              <a:xfrm>
                <a:off x="4491948" y="2307173"/>
                <a:ext cx="1886760" cy="1973520"/>
              </a:xfrm>
              <a:prstGeom prst="rect">
                <a:avLst/>
              </a:prstGeom>
            </p:spPr>
          </p:pic>
        </mc:Fallback>
      </mc:AlternateContent>
      <p:sp>
        <p:nvSpPr>
          <p:cNvPr id="14" name="TextBox 13">
            <a:extLst>
              <a:ext uri="{FF2B5EF4-FFF2-40B4-BE49-F238E27FC236}">
                <a16:creationId xmlns:a16="http://schemas.microsoft.com/office/drawing/2014/main" id="{454B4CBB-4FCB-A732-2A93-C169EB4FA1F6}"/>
              </a:ext>
            </a:extLst>
          </p:cNvPr>
          <p:cNvSpPr txBox="1"/>
          <p:nvPr/>
        </p:nvSpPr>
        <p:spPr>
          <a:xfrm>
            <a:off x="654106" y="2116774"/>
            <a:ext cx="3413069" cy="1682512"/>
          </a:xfrm>
          <a:prstGeom prst="rect">
            <a:avLst/>
          </a:prstGeom>
          <a:solidFill>
            <a:schemeClr val="bg1"/>
          </a:solidFill>
        </p:spPr>
        <p:txBody>
          <a:bodyPr wrap="square">
            <a:spAutoFit/>
          </a:bodyPr>
          <a:lstStyle/>
          <a:p>
            <a:pPr algn="l" fontAlgn="ctr">
              <a:spcAft>
                <a:spcPts val="750"/>
              </a:spcAft>
            </a:pPr>
            <a:r>
              <a:rPr lang="en-US" dirty="0">
                <a:latin typeface="Google Sans"/>
              </a:rPr>
              <a:t>This will come up a bit today!</a:t>
            </a:r>
          </a:p>
          <a:p>
            <a:pPr algn="l" fontAlgn="ctr">
              <a:spcAft>
                <a:spcPts val="750"/>
              </a:spcAft>
            </a:pPr>
            <a:endParaRPr lang="en-US" b="0" i="0" dirty="0">
              <a:solidFill>
                <a:srgbClr val="001D35"/>
              </a:solidFill>
              <a:effectLst/>
              <a:latin typeface="Google Sans"/>
            </a:endParaRPr>
          </a:p>
          <a:p>
            <a:pPr algn="l" fontAlgn="ctr">
              <a:spcAft>
                <a:spcPts val="750"/>
              </a:spcAft>
            </a:pPr>
            <a:r>
              <a:rPr lang="en-US" dirty="0">
                <a:solidFill>
                  <a:srgbClr val="001D35"/>
                </a:solidFill>
                <a:latin typeface="Google Sans"/>
              </a:rPr>
              <a:t>But a lot more for future classes (think machine learning </a:t>
            </a:r>
            <a:r>
              <a:rPr lang="en-US" i="1" dirty="0">
                <a:solidFill>
                  <a:srgbClr val="001D35"/>
                </a:solidFill>
                <a:latin typeface="Google Sans"/>
              </a:rPr>
              <a:t>engineering</a:t>
            </a:r>
            <a:r>
              <a:rPr lang="en-US" dirty="0">
                <a:solidFill>
                  <a:srgbClr val="001D35"/>
                </a:solidFill>
                <a:latin typeface="Google Sans"/>
              </a:rPr>
              <a:t>)</a:t>
            </a:r>
            <a:endParaRPr lang="en-US" b="0" i="0" dirty="0">
              <a:solidFill>
                <a:srgbClr val="001D35"/>
              </a:solidFill>
              <a:effectLst/>
              <a:latin typeface="Google Sans"/>
            </a:endParaRPr>
          </a:p>
        </p:txBody>
      </p:sp>
    </p:spTree>
    <p:extLst>
      <p:ext uri="{BB962C8B-B14F-4D97-AF65-F5344CB8AC3E}">
        <p14:creationId xmlns:p14="http://schemas.microsoft.com/office/powerpoint/2010/main" val="2164501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116C1-8FB2-35E6-D1F0-9D0064145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3CD07-EEAF-E817-A555-3B48FF91C9FE}"/>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9E2DCEC2-92D4-BDA3-0ACE-63C32CC8F830}"/>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57F65C57-6066-F258-1A26-7A60B9692E9E}"/>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7475D6A-F78E-B71C-8389-90A3B6F03E23}"/>
                  </a:ext>
                </a:extLst>
              </p14:cNvPr>
              <p14:cNvContentPartPr/>
              <p14:nvPr/>
            </p14:nvContentPartPr>
            <p14:xfrm>
              <a:off x="6162974" y="2179215"/>
              <a:ext cx="1888920" cy="1278360"/>
            </p14:xfrm>
          </p:contentPart>
        </mc:Choice>
        <mc:Fallback>
          <p:pic>
            <p:nvPicPr>
              <p:cNvPr id="3" name="Ink 2">
                <a:extLst>
                  <a:ext uri="{FF2B5EF4-FFF2-40B4-BE49-F238E27FC236}">
                    <a16:creationId xmlns:a16="http://schemas.microsoft.com/office/drawing/2014/main" id="{D7475D6A-F78E-B71C-8389-90A3B6F03E23}"/>
                  </a:ext>
                </a:extLst>
              </p:cNvPr>
              <p:cNvPicPr/>
              <p:nvPr/>
            </p:nvPicPr>
            <p:blipFill>
              <a:blip r:embed="rId4"/>
              <a:stretch>
                <a:fillRect/>
              </a:stretch>
            </p:blipFill>
            <p:spPr>
              <a:xfrm>
                <a:off x="6109334" y="2071215"/>
                <a:ext cx="1996560" cy="1494000"/>
              </a:xfrm>
              <a:prstGeom prst="rect">
                <a:avLst/>
              </a:prstGeom>
            </p:spPr>
          </p:pic>
        </mc:Fallback>
      </mc:AlternateContent>
      <p:sp>
        <p:nvSpPr>
          <p:cNvPr id="5" name="TextBox 4">
            <a:extLst>
              <a:ext uri="{FF2B5EF4-FFF2-40B4-BE49-F238E27FC236}">
                <a16:creationId xmlns:a16="http://schemas.microsoft.com/office/drawing/2014/main" id="{4355DF56-4FC4-9243-184B-230DD63B923F}"/>
              </a:ext>
            </a:extLst>
          </p:cNvPr>
          <p:cNvSpPr txBox="1"/>
          <p:nvPr/>
        </p:nvSpPr>
        <p:spPr>
          <a:xfrm>
            <a:off x="654106" y="2116774"/>
            <a:ext cx="4095602" cy="1405513"/>
          </a:xfrm>
          <a:prstGeom prst="rect">
            <a:avLst/>
          </a:prstGeom>
          <a:noFill/>
        </p:spPr>
        <p:txBody>
          <a:bodyPr wrap="square">
            <a:spAutoFit/>
          </a:bodyPr>
          <a:lstStyle/>
          <a:p>
            <a:pPr algn="l" fontAlgn="ctr">
              <a:spcAft>
                <a:spcPts val="750"/>
              </a:spcAft>
            </a:pPr>
            <a:r>
              <a:rPr lang="en-US" dirty="0">
                <a:solidFill>
                  <a:srgbClr val="001D35"/>
                </a:solidFill>
                <a:latin typeface="Google Sans"/>
              </a:rPr>
              <a:t>Again, make sure we have </a:t>
            </a:r>
            <a:r>
              <a:rPr lang="en-US" b="1" dirty="0">
                <a:solidFill>
                  <a:schemeClr val="accent4"/>
                </a:solidFill>
                <a:latin typeface="Google Sans"/>
              </a:rPr>
              <a:t>targets</a:t>
            </a:r>
            <a:r>
              <a:rPr lang="en-US" b="1" dirty="0">
                <a:solidFill>
                  <a:srgbClr val="001D35"/>
                </a:solidFill>
                <a:latin typeface="Google Sans"/>
              </a:rPr>
              <a:t> </a:t>
            </a:r>
            <a:r>
              <a:rPr lang="en-US" dirty="0">
                <a:solidFill>
                  <a:srgbClr val="001D35"/>
                </a:solidFill>
                <a:latin typeface="Google Sans"/>
              </a:rPr>
              <a:t>and </a:t>
            </a:r>
            <a:r>
              <a:rPr lang="en-US" b="1" dirty="0">
                <a:solidFill>
                  <a:schemeClr val="accent4"/>
                </a:solidFill>
                <a:latin typeface="Google Sans"/>
              </a:rPr>
              <a:t>features</a:t>
            </a:r>
            <a:r>
              <a:rPr lang="en-US" dirty="0">
                <a:solidFill>
                  <a:schemeClr val="accent4"/>
                </a:solidFill>
                <a:latin typeface="Google Sans"/>
              </a:rPr>
              <a:t> </a:t>
            </a:r>
            <a:r>
              <a:rPr lang="en-US" dirty="0">
                <a:latin typeface="Google Sans"/>
              </a:rPr>
              <a:t>for all training instances</a:t>
            </a: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426547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8516D-FFD6-8A8F-7043-66E75CF27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C52E57-EB86-9F5E-61B4-6322650B3827}"/>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DDFF8344-A826-4F63-AD05-0C1E4780C786}"/>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C15BF908-C54D-795A-8636-F3C0BEAEA4F6}"/>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2E80907-B740-E1C0-7183-AE1A795B3AEC}"/>
                  </a:ext>
                </a:extLst>
              </p14:cNvPr>
              <p14:cNvContentPartPr/>
              <p14:nvPr/>
            </p14:nvContentPartPr>
            <p14:xfrm>
              <a:off x="7848899" y="2300352"/>
              <a:ext cx="1888920" cy="1278360"/>
            </p14:xfrm>
          </p:contentPart>
        </mc:Choice>
        <mc:Fallback>
          <p:pic>
            <p:nvPicPr>
              <p:cNvPr id="3" name="Ink 2">
                <a:extLst>
                  <a:ext uri="{FF2B5EF4-FFF2-40B4-BE49-F238E27FC236}">
                    <a16:creationId xmlns:a16="http://schemas.microsoft.com/office/drawing/2014/main" id="{B2E80907-B740-E1C0-7183-AE1A795B3AEC}"/>
                  </a:ext>
                </a:extLst>
              </p:cNvPr>
              <p:cNvPicPr/>
              <p:nvPr/>
            </p:nvPicPr>
            <p:blipFill>
              <a:blip r:embed="rId4"/>
              <a:stretch>
                <a:fillRect/>
              </a:stretch>
            </p:blipFill>
            <p:spPr>
              <a:xfrm>
                <a:off x="7794899" y="2192352"/>
                <a:ext cx="1996560" cy="1494000"/>
              </a:xfrm>
              <a:prstGeom prst="rect">
                <a:avLst/>
              </a:prstGeom>
            </p:spPr>
          </p:pic>
        </mc:Fallback>
      </mc:AlternateContent>
      <p:sp>
        <p:nvSpPr>
          <p:cNvPr id="5" name="TextBox 4">
            <a:extLst>
              <a:ext uri="{FF2B5EF4-FFF2-40B4-BE49-F238E27FC236}">
                <a16:creationId xmlns:a16="http://schemas.microsoft.com/office/drawing/2014/main" id="{DAC2236B-438B-BC91-3DC9-E47E6B851AA8}"/>
              </a:ext>
            </a:extLst>
          </p:cNvPr>
          <p:cNvSpPr txBox="1"/>
          <p:nvPr/>
        </p:nvSpPr>
        <p:spPr>
          <a:xfrm>
            <a:off x="654106" y="2116774"/>
            <a:ext cx="4095602" cy="2821285"/>
          </a:xfrm>
          <a:prstGeom prst="rect">
            <a:avLst/>
          </a:prstGeom>
          <a:noFill/>
        </p:spPr>
        <p:txBody>
          <a:bodyPr wrap="square">
            <a:spAutoFit/>
          </a:bodyPr>
          <a:lstStyle/>
          <a:p>
            <a:pPr algn="l" fontAlgn="ctr">
              <a:spcAft>
                <a:spcPts val="750"/>
              </a:spcAft>
            </a:pPr>
            <a:r>
              <a:rPr lang="en-US" b="1" dirty="0">
                <a:solidFill>
                  <a:schemeClr val="accent4"/>
                </a:solidFill>
                <a:latin typeface="Google Sans"/>
              </a:rPr>
              <a:t>Train our model </a:t>
            </a:r>
            <a:r>
              <a:rPr lang="en-US" dirty="0">
                <a:latin typeface="Google Sans"/>
              </a:rPr>
              <a:t>(</a:t>
            </a:r>
            <a:r>
              <a:rPr lang="en-US" dirty="0" err="1">
                <a:latin typeface="Google Sans"/>
              </a:rPr>
              <a:t>sklearn.fit</a:t>
            </a:r>
            <a:r>
              <a:rPr lang="en-US" dirty="0">
                <a:latin typeface="Google Sans"/>
              </a:rPr>
              <a:t>) to minimize </a:t>
            </a:r>
            <a:r>
              <a:rPr lang="en-US" b="1" dirty="0">
                <a:solidFill>
                  <a:schemeClr val="accent4"/>
                </a:solidFill>
                <a:latin typeface="Google Sans"/>
              </a:rPr>
              <a:t>loss function </a:t>
            </a:r>
            <a:r>
              <a:rPr lang="en-US" dirty="0">
                <a:latin typeface="Google Sans"/>
              </a:rPr>
              <a:t>(or a regularized objective function)</a:t>
            </a:r>
            <a:endParaRPr lang="en-US" b="1" dirty="0">
              <a:solidFill>
                <a:schemeClr val="accent4"/>
              </a:solidFill>
              <a:latin typeface="Google Sans"/>
            </a:endParaRPr>
          </a:p>
          <a:p>
            <a:pPr algn="l" fontAlgn="ctr">
              <a:spcAft>
                <a:spcPts val="750"/>
              </a:spcAft>
            </a:pPr>
            <a:endParaRPr lang="en-US" dirty="0">
              <a:latin typeface="Google Sans"/>
            </a:endParaRPr>
          </a:p>
          <a:p>
            <a:pPr algn="l" fontAlgn="ctr">
              <a:spcAft>
                <a:spcPts val="750"/>
              </a:spcAft>
            </a:pPr>
            <a:r>
              <a:rPr lang="en-US" dirty="0">
                <a:latin typeface="Google Sans"/>
              </a:rPr>
              <a:t>This is machine learning!</a:t>
            </a:r>
            <a:r>
              <a:rPr lang="en-US" b="1" dirty="0">
                <a:solidFill>
                  <a:schemeClr val="accent4"/>
                </a:solidFill>
                <a:latin typeface="Google Sans"/>
              </a:rPr>
              <a:t> </a:t>
            </a:r>
          </a:p>
          <a:p>
            <a:pPr algn="l" fontAlgn="ctr">
              <a:spcAft>
                <a:spcPts val="750"/>
              </a:spcAft>
            </a:pPr>
            <a:endParaRPr lang="en-US" b="1" dirty="0">
              <a:solidFill>
                <a:schemeClr val="accent4"/>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3600585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44231-DDA2-AA20-5530-6FF0562BA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09B7EF-C9F4-B8DD-D3AE-BA1FCEB1E280}"/>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F2781F54-FB1E-E15A-E425-05EF32E0FF44}"/>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C631AA82-6D74-0609-B242-886ECAA8BCD1}"/>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C199006-32B7-D33A-756C-CAFC20380E74}"/>
                  </a:ext>
                </a:extLst>
              </p14:cNvPr>
              <p14:cNvContentPartPr/>
              <p14:nvPr/>
            </p14:nvContentPartPr>
            <p14:xfrm>
              <a:off x="9648974" y="2249056"/>
              <a:ext cx="1888920" cy="1278360"/>
            </p14:xfrm>
          </p:contentPart>
        </mc:Choice>
        <mc:Fallback>
          <p:pic>
            <p:nvPicPr>
              <p:cNvPr id="3" name="Ink 2">
                <a:extLst>
                  <a:ext uri="{FF2B5EF4-FFF2-40B4-BE49-F238E27FC236}">
                    <a16:creationId xmlns:a16="http://schemas.microsoft.com/office/drawing/2014/main" id="{3C199006-32B7-D33A-756C-CAFC20380E74}"/>
                  </a:ext>
                </a:extLst>
              </p:cNvPr>
              <p:cNvPicPr/>
              <p:nvPr/>
            </p:nvPicPr>
            <p:blipFill>
              <a:blip r:embed="rId4"/>
              <a:stretch>
                <a:fillRect/>
              </a:stretch>
            </p:blipFill>
            <p:spPr>
              <a:xfrm>
                <a:off x="9594974" y="2141056"/>
                <a:ext cx="1996560" cy="1494000"/>
              </a:xfrm>
              <a:prstGeom prst="rect">
                <a:avLst/>
              </a:prstGeom>
            </p:spPr>
          </p:pic>
        </mc:Fallback>
      </mc:AlternateContent>
      <p:sp>
        <p:nvSpPr>
          <p:cNvPr id="5" name="TextBox 4">
            <a:extLst>
              <a:ext uri="{FF2B5EF4-FFF2-40B4-BE49-F238E27FC236}">
                <a16:creationId xmlns:a16="http://schemas.microsoft.com/office/drawing/2014/main" id="{F2FBA6D0-1FE3-4BA7-45E8-9D9FCD2313F0}"/>
              </a:ext>
            </a:extLst>
          </p:cNvPr>
          <p:cNvSpPr txBox="1"/>
          <p:nvPr/>
        </p:nvSpPr>
        <p:spPr>
          <a:xfrm>
            <a:off x="654106" y="2116774"/>
            <a:ext cx="4095602" cy="2164695"/>
          </a:xfrm>
          <a:prstGeom prst="rect">
            <a:avLst/>
          </a:prstGeom>
          <a:noFill/>
        </p:spPr>
        <p:txBody>
          <a:bodyPr wrap="square">
            <a:spAutoFit/>
          </a:bodyPr>
          <a:lstStyle/>
          <a:p>
            <a:pPr algn="l" fontAlgn="ctr">
              <a:spcAft>
                <a:spcPts val="750"/>
              </a:spcAft>
            </a:pPr>
            <a:r>
              <a:rPr lang="en-US" dirty="0">
                <a:latin typeface="Google Sans"/>
              </a:rPr>
              <a:t>We end with some learned model </a:t>
            </a:r>
          </a:p>
          <a:p>
            <a:pPr algn="l" fontAlgn="ctr">
              <a:spcAft>
                <a:spcPts val="750"/>
              </a:spcAft>
            </a:pPr>
            <a:r>
              <a:rPr lang="en-US" dirty="0">
                <a:latin typeface="Google Sans"/>
              </a:rPr>
              <a:t>(a trained</a:t>
            </a:r>
            <a:r>
              <a:rPr lang="en-US" dirty="0">
                <a:solidFill>
                  <a:schemeClr val="accent4"/>
                </a:solidFill>
                <a:latin typeface="Google Sans"/>
              </a:rPr>
              <a:t> linear</a:t>
            </a:r>
            <a:r>
              <a:rPr lang="en-US" dirty="0">
                <a:latin typeface="Google Sans"/>
              </a:rPr>
              <a:t>/</a:t>
            </a:r>
            <a:r>
              <a:rPr lang="en-US" dirty="0">
                <a:solidFill>
                  <a:schemeClr val="accent4"/>
                </a:solidFill>
                <a:latin typeface="Google Sans"/>
              </a:rPr>
              <a:t>logistic regression</a:t>
            </a:r>
            <a:r>
              <a:rPr lang="en-US" dirty="0">
                <a:latin typeface="Google Sans"/>
              </a:rPr>
              <a:t>/</a:t>
            </a:r>
            <a:r>
              <a:rPr lang="en-US" dirty="0">
                <a:solidFill>
                  <a:schemeClr val="accent4"/>
                </a:solidFill>
                <a:latin typeface="Google Sans"/>
              </a:rPr>
              <a:t>decision tree</a:t>
            </a:r>
            <a:r>
              <a:rPr lang="en-US" dirty="0">
                <a:latin typeface="Google Sans"/>
              </a:rPr>
              <a:t>/</a:t>
            </a:r>
            <a:r>
              <a:rPr lang="en-US" dirty="0">
                <a:solidFill>
                  <a:schemeClr val="accent4"/>
                </a:solidFill>
                <a:latin typeface="Google Sans"/>
              </a:rPr>
              <a:t> regression tree</a:t>
            </a:r>
            <a:r>
              <a:rPr lang="en-US" dirty="0">
                <a:latin typeface="Google Sans"/>
              </a:rPr>
              <a:t>)</a:t>
            </a:r>
          </a:p>
          <a:p>
            <a:pPr algn="l" fontAlgn="ctr">
              <a:spcAft>
                <a:spcPts val="750"/>
              </a:spcAft>
            </a:pPr>
            <a:endParaRPr lang="en-US" b="1" dirty="0">
              <a:solidFill>
                <a:schemeClr val="accent4"/>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303487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50A58-C860-3B63-7822-3EF04D4480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01153-126A-772B-F14E-FB4DDC785E35}"/>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91AE94C0-3702-C471-D2A7-3783CB0CFD6A}"/>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CABFED00-FBBE-9302-7E9C-E4E539F81B1E}"/>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296B8CA-BF3A-F27A-223F-754B0D624466}"/>
                  </a:ext>
                </a:extLst>
              </p14:cNvPr>
              <p14:cNvContentPartPr/>
              <p14:nvPr/>
            </p14:nvContentPartPr>
            <p14:xfrm>
              <a:off x="6904677" y="3534502"/>
              <a:ext cx="1888920" cy="1278360"/>
            </p14:xfrm>
          </p:contentPart>
        </mc:Choice>
        <mc:Fallback>
          <p:pic>
            <p:nvPicPr>
              <p:cNvPr id="3" name="Ink 2">
                <a:extLst>
                  <a:ext uri="{FF2B5EF4-FFF2-40B4-BE49-F238E27FC236}">
                    <a16:creationId xmlns:a16="http://schemas.microsoft.com/office/drawing/2014/main" id="{E296B8CA-BF3A-F27A-223F-754B0D624466}"/>
                  </a:ext>
                </a:extLst>
              </p:cNvPr>
              <p:cNvPicPr/>
              <p:nvPr/>
            </p:nvPicPr>
            <p:blipFill>
              <a:blip r:embed="rId4"/>
              <a:stretch>
                <a:fillRect/>
              </a:stretch>
            </p:blipFill>
            <p:spPr>
              <a:xfrm>
                <a:off x="6850677" y="3426502"/>
                <a:ext cx="1996560" cy="1494000"/>
              </a:xfrm>
              <a:prstGeom prst="rect">
                <a:avLst/>
              </a:prstGeom>
            </p:spPr>
          </p:pic>
        </mc:Fallback>
      </mc:AlternateContent>
      <p:sp>
        <p:nvSpPr>
          <p:cNvPr id="5" name="TextBox 4">
            <a:extLst>
              <a:ext uri="{FF2B5EF4-FFF2-40B4-BE49-F238E27FC236}">
                <a16:creationId xmlns:a16="http://schemas.microsoft.com/office/drawing/2014/main" id="{0ACB1E21-6F5B-6480-5317-FECE82A6B179}"/>
              </a:ext>
            </a:extLst>
          </p:cNvPr>
          <p:cNvSpPr txBox="1"/>
          <p:nvPr/>
        </p:nvSpPr>
        <p:spPr>
          <a:xfrm>
            <a:off x="654106" y="2116774"/>
            <a:ext cx="4095602" cy="1508105"/>
          </a:xfrm>
          <a:prstGeom prst="rect">
            <a:avLst/>
          </a:prstGeom>
          <a:noFill/>
        </p:spPr>
        <p:txBody>
          <a:bodyPr wrap="square">
            <a:spAutoFit/>
          </a:bodyPr>
          <a:lstStyle/>
          <a:p>
            <a:pPr algn="l" fontAlgn="ctr">
              <a:spcAft>
                <a:spcPts val="750"/>
              </a:spcAft>
            </a:pPr>
            <a:r>
              <a:rPr lang="en-US" dirty="0" err="1">
                <a:solidFill>
                  <a:srgbClr val="001D35"/>
                </a:solidFill>
                <a:latin typeface="Google Sans"/>
              </a:rPr>
              <a:t>model.predict</a:t>
            </a:r>
            <a:r>
              <a:rPr lang="en-US" dirty="0">
                <a:solidFill>
                  <a:srgbClr val="001D35"/>
                </a:solidFill>
                <a:latin typeface="Google Sans"/>
              </a:rPr>
              <a:t>(X)</a:t>
            </a:r>
            <a:endParaRPr lang="en-US" dirty="0">
              <a:solidFill>
                <a:schemeClr val="accent4"/>
              </a:solidFill>
              <a:latin typeface="Google Sans"/>
            </a:endParaRP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2640945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138E7-0E26-461A-921D-8F035E7DC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F559F-3241-FCBA-0FE1-582700F51E40}"/>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7C196FBC-CA09-9984-FCB4-E482661AFE1D}"/>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59DB45B4-FA30-750F-C2B6-641C71044755}"/>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5FF50DA-5C14-20D8-A3AF-7A0C5FCDFD09}"/>
                  </a:ext>
                </a:extLst>
              </p14:cNvPr>
              <p14:cNvContentPartPr/>
              <p14:nvPr/>
            </p14:nvContentPartPr>
            <p14:xfrm>
              <a:off x="7925099" y="3534502"/>
              <a:ext cx="1888920" cy="1278360"/>
            </p14:xfrm>
          </p:contentPart>
        </mc:Choice>
        <mc:Fallback>
          <p:pic>
            <p:nvPicPr>
              <p:cNvPr id="3" name="Ink 2">
                <a:extLst>
                  <a:ext uri="{FF2B5EF4-FFF2-40B4-BE49-F238E27FC236}">
                    <a16:creationId xmlns:a16="http://schemas.microsoft.com/office/drawing/2014/main" id="{D5FF50DA-5C14-20D8-A3AF-7A0C5FCDFD09}"/>
                  </a:ext>
                </a:extLst>
              </p:cNvPr>
              <p:cNvPicPr/>
              <p:nvPr/>
            </p:nvPicPr>
            <p:blipFill>
              <a:blip r:embed="rId4"/>
              <a:stretch>
                <a:fillRect/>
              </a:stretch>
            </p:blipFill>
            <p:spPr>
              <a:xfrm>
                <a:off x="7871099" y="3426502"/>
                <a:ext cx="1996560" cy="1494000"/>
              </a:xfrm>
              <a:prstGeom prst="rect">
                <a:avLst/>
              </a:prstGeom>
            </p:spPr>
          </p:pic>
        </mc:Fallback>
      </mc:AlternateContent>
      <p:sp>
        <p:nvSpPr>
          <p:cNvPr id="5" name="TextBox 4">
            <a:extLst>
              <a:ext uri="{FF2B5EF4-FFF2-40B4-BE49-F238E27FC236}">
                <a16:creationId xmlns:a16="http://schemas.microsoft.com/office/drawing/2014/main" id="{DF4ADB42-807C-44BA-1F5F-04A3FA0EF6BA}"/>
              </a:ext>
            </a:extLst>
          </p:cNvPr>
          <p:cNvSpPr txBox="1"/>
          <p:nvPr/>
        </p:nvSpPr>
        <p:spPr>
          <a:xfrm>
            <a:off x="654106" y="2116774"/>
            <a:ext cx="4095602" cy="3960058"/>
          </a:xfrm>
          <a:prstGeom prst="rect">
            <a:avLst/>
          </a:prstGeom>
          <a:noFill/>
        </p:spPr>
        <p:txBody>
          <a:bodyPr wrap="square">
            <a:spAutoFit/>
          </a:bodyPr>
          <a:lstStyle/>
          <a:p>
            <a:pPr algn="l" fontAlgn="ctr">
              <a:spcAft>
                <a:spcPts val="750"/>
              </a:spcAft>
            </a:pPr>
            <a:r>
              <a:rPr lang="en-US" dirty="0" err="1">
                <a:solidFill>
                  <a:srgbClr val="001D35"/>
                </a:solidFill>
                <a:latin typeface="Google Sans"/>
              </a:rPr>
              <a:t>model.predict</a:t>
            </a:r>
            <a:r>
              <a:rPr lang="en-US" dirty="0">
                <a:solidFill>
                  <a:srgbClr val="001D35"/>
                </a:solidFill>
                <a:latin typeface="Google Sans"/>
              </a:rPr>
              <a:t>(X)</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Gives us a </a:t>
            </a:r>
            <a:r>
              <a:rPr lang="en-US" b="1" dirty="0">
                <a:solidFill>
                  <a:schemeClr val="accent4"/>
                </a:solidFill>
                <a:latin typeface="Google Sans"/>
              </a:rPr>
              <a:t>prediction of the target </a:t>
            </a:r>
            <a:r>
              <a:rPr lang="en-US" dirty="0">
                <a:solidFill>
                  <a:srgbClr val="001D35"/>
                </a:solidFill>
                <a:latin typeface="Google Sans"/>
              </a:rPr>
              <a:t>(or for classification, a prediction of the probabilities for the target value) </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For </a:t>
            </a:r>
            <a:r>
              <a:rPr lang="en-US" dirty="0" err="1">
                <a:solidFill>
                  <a:srgbClr val="001D35"/>
                </a:solidFill>
                <a:latin typeface="Google Sans"/>
              </a:rPr>
              <a:t>MegaTelCo</a:t>
            </a:r>
            <a:r>
              <a:rPr lang="en-US" dirty="0">
                <a:solidFill>
                  <a:srgbClr val="001D35"/>
                </a:solidFill>
                <a:latin typeface="Google Sans"/>
              </a:rPr>
              <a:t> – this could be:</a:t>
            </a:r>
          </a:p>
          <a:p>
            <a:pPr algn="l" fontAlgn="ctr">
              <a:spcAft>
                <a:spcPts val="750"/>
              </a:spcAft>
            </a:pPr>
            <a:r>
              <a:rPr lang="en-US" dirty="0">
                <a:solidFill>
                  <a:srgbClr val="001D35"/>
                </a:solidFill>
                <a:latin typeface="Google Sans"/>
              </a:rPr>
              <a:t> </a:t>
            </a:r>
            <a:r>
              <a:rPr lang="en-US" dirty="0" err="1">
                <a:solidFill>
                  <a:schemeClr val="accent4"/>
                </a:solidFill>
                <a:latin typeface="Google Sans"/>
              </a:rPr>
              <a:t>Pr</a:t>
            </a:r>
            <a:r>
              <a:rPr lang="en-US" dirty="0">
                <a:solidFill>
                  <a:schemeClr val="accent4"/>
                </a:solidFill>
                <a:latin typeface="Google Sans"/>
              </a:rPr>
              <a:t>(Churn within a year | X)</a:t>
            </a: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584495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2C422-F994-C342-D4BB-F0EC46EF6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E432D-97BB-659E-604D-A7060401ABB5}"/>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CE3DB251-BB73-5779-9DFA-3BF881C54515}"/>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CB5EEEEB-4735-694D-E875-7D8E034BABF0}"/>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241A12D-FBE3-693F-5E4D-152D923C575C}"/>
                  </a:ext>
                </a:extLst>
              </p14:cNvPr>
              <p14:cNvContentPartPr/>
              <p14:nvPr/>
            </p14:nvContentPartPr>
            <p14:xfrm>
              <a:off x="7925099" y="3534502"/>
              <a:ext cx="1888920" cy="1278360"/>
            </p14:xfrm>
          </p:contentPart>
        </mc:Choice>
        <mc:Fallback>
          <p:pic>
            <p:nvPicPr>
              <p:cNvPr id="3" name="Ink 2">
                <a:extLst>
                  <a:ext uri="{FF2B5EF4-FFF2-40B4-BE49-F238E27FC236}">
                    <a16:creationId xmlns:a16="http://schemas.microsoft.com/office/drawing/2014/main" id="{3241A12D-FBE3-693F-5E4D-152D923C575C}"/>
                  </a:ext>
                </a:extLst>
              </p:cNvPr>
              <p:cNvPicPr/>
              <p:nvPr/>
            </p:nvPicPr>
            <p:blipFill>
              <a:blip r:embed="rId4"/>
              <a:stretch>
                <a:fillRect/>
              </a:stretch>
            </p:blipFill>
            <p:spPr>
              <a:xfrm>
                <a:off x="7871099" y="3426502"/>
                <a:ext cx="1996560" cy="1494000"/>
              </a:xfrm>
              <a:prstGeom prst="rect">
                <a:avLst/>
              </a:prstGeom>
            </p:spPr>
          </p:pic>
        </mc:Fallback>
      </mc:AlternateContent>
      <p:sp>
        <p:nvSpPr>
          <p:cNvPr id="5" name="TextBox 4">
            <a:extLst>
              <a:ext uri="{FF2B5EF4-FFF2-40B4-BE49-F238E27FC236}">
                <a16:creationId xmlns:a16="http://schemas.microsoft.com/office/drawing/2014/main" id="{60B04530-09D0-AD0E-07FD-518C769F6869}"/>
              </a:ext>
            </a:extLst>
          </p:cNvPr>
          <p:cNvSpPr txBox="1"/>
          <p:nvPr/>
        </p:nvSpPr>
        <p:spPr>
          <a:xfrm>
            <a:off x="654106" y="2116774"/>
            <a:ext cx="4095602" cy="3960058"/>
          </a:xfrm>
          <a:prstGeom prst="rect">
            <a:avLst/>
          </a:prstGeom>
          <a:noFill/>
        </p:spPr>
        <p:txBody>
          <a:bodyPr wrap="square">
            <a:spAutoFit/>
          </a:bodyPr>
          <a:lstStyle/>
          <a:p>
            <a:pPr algn="l" fontAlgn="ctr">
              <a:spcAft>
                <a:spcPts val="750"/>
              </a:spcAft>
            </a:pPr>
            <a:r>
              <a:rPr lang="en-US" dirty="0" err="1">
                <a:solidFill>
                  <a:srgbClr val="001D35"/>
                </a:solidFill>
                <a:latin typeface="Google Sans"/>
              </a:rPr>
              <a:t>model.predict</a:t>
            </a:r>
            <a:r>
              <a:rPr lang="en-US" dirty="0">
                <a:solidFill>
                  <a:srgbClr val="001D35"/>
                </a:solidFill>
                <a:latin typeface="Google Sans"/>
              </a:rPr>
              <a:t>(X)</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Gives us a </a:t>
            </a:r>
            <a:r>
              <a:rPr lang="en-US" b="1" dirty="0">
                <a:solidFill>
                  <a:schemeClr val="accent4"/>
                </a:solidFill>
                <a:latin typeface="Google Sans"/>
              </a:rPr>
              <a:t>prediction of the target </a:t>
            </a:r>
            <a:r>
              <a:rPr lang="en-US" dirty="0">
                <a:solidFill>
                  <a:srgbClr val="001D35"/>
                </a:solidFill>
                <a:latin typeface="Google Sans"/>
              </a:rPr>
              <a:t>(or for classification, a prediction of the probabilities for the target value) </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For </a:t>
            </a:r>
            <a:r>
              <a:rPr lang="en-US" dirty="0" err="1">
                <a:solidFill>
                  <a:srgbClr val="001D35"/>
                </a:solidFill>
                <a:latin typeface="Google Sans"/>
              </a:rPr>
              <a:t>MegaTelCo</a:t>
            </a:r>
            <a:r>
              <a:rPr lang="en-US" dirty="0">
                <a:solidFill>
                  <a:srgbClr val="001D35"/>
                </a:solidFill>
                <a:latin typeface="Google Sans"/>
              </a:rPr>
              <a:t> – this could be:</a:t>
            </a:r>
          </a:p>
          <a:p>
            <a:pPr algn="l" fontAlgn="ctr">
              <a:spcAft>
                <a:spcPts val="750"/>
              </a:spcAft>
            </a:pPr>
            <a:r>
              <a:rPr lang="en-US" dirty="0">
                <a:solidFill>
                  <a:srgbClr val="001D35"/>
                </a:solidFill>
                <a:latin typeface="Google Sans"/>
              </a:rPr>
              <a:t> </a:t>
            </a:r>
            <a:r>
              <a:rPr lang="en-US" dirty="0" err="1">
                <a:solidFill>
                  <a:schemeClr val="accent4"/>
                </a:solidFill>
                <a:latin typeface="Google Sans"/>
              </a:rPr>
              <a:t>Pr</a:t>
            </a:r>
            <a:r>
              <a:rPr lang="en-US" dirty="0">
                <a:solidFill>
                  <a:schemeClr val="accent4"/>
                </a:solidFill>
                <a:latin typeface="Google Sans"/>
              </a:rPr>
              <a:t>(Churn within a year | X)</a:t>
            </a:r>
          </a:p>
          <a:p>
            <a:pPr algn="l" fontAlgn="ctr">
              <a:spcAft>
                <a:spcPts val="750"/>
              </a:spcAft>
            </a:pPr>
            <a:endParaRPr lang="en-US" dirty="0">
              <a:solidFill>
                <a:srgbClr val="001D35"/>
              </a:solidFill>
              <a:latin typeface="Google Sans"/>
            </a:endParaRP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
        <p:nvSpPr>
          <p:cNvPr id="7" name="TextBox 6">
            <a:extLst>
              <a:ext uri="{FF2B5EF4-FFF2-40B4-BE49-F238E27FC236}">
                <a16:creationId xmlns:a16="http://schemas.microsoft.com/office/drawing/2014/main" id="{D731366A-676D-65A0-4253-69BE94967622}"/>
              </a:ext>
            </a:extLst>
          </p:cNvPr>
          <p:cNvSpPr txBox="1"/>
          <p:nvPr/>
        </p:nvSpPr>
        <p:spPr>
          <a:xfrm>
            <a:off x="612739" y="5321200"/>
            <a:ext cx="6096000" cy="369332"/>
          </a:xfrm>
          <a:prstGeom prst="rect">
            <a:avLst/>
          </a:prstGeom>
          <a:noFill/>
        </p:spPr>
        <p:txBody>
          <a:bodyPr wrap="square">
            <a:spAutoFit/>
          </a:bodyPr>
          <a:lstStyle/>
          <a:p>
            <a:pPr algn="l" fontAlgn="ctr">
              <a:spcAft>
                <a:spcPts val="750"/>
              </a:spcAft>
            </a:pPr>
            <a:r>
              <a:rPr lang="en-US" dirty="0">
                <a:solidFill>
                  <a:srgbClr val="001D35"/>
                </a:solidFill>
                <a:latin typeface="Google Sans"/>
              </a:rPr>
              <a:t>“Probability of churn within a year </a:t>
            </a:r>
            <a:r>
              <a:rPr lang="en-US" i="1" dirty="0">
                <a:solidFill>
                  <a:srgbClr val="001D35"/>
                </a:solidFill>
                <a:latin typeface="Google Sans"/>
              </a:rPr>
              <a:t>given</a:t>
            </a:r>
            <a:r>
              <a:rPr lang="en-US" dirty="0">
                <a:solidFill>
                  <a:srgbClr val="001D35"/>
                </a:solidFill>
                <a:latin typeface="Google Sans"/>
              </a:rPr>
              <a:t> features, x”</a:t>
            </a:r>
          </a:p>
        </p:txBody>
      </p:sp>
    </p:spTree>
    <p:extLst>
      <p:ext uri="{BB962C8B-B14F-4D97-AF65-F5344CB8AC3E}">
        <p14:creationId xmlns:p14="http://schemas.microsoft.com/office/powerpoint/2010/main" val="323359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B36C5-C968-4B72-4069-E3BB2CD73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B4423-0BD5-2A7D-86D5-98D791657401}"/>
              </a:ext>
            </a:extLst>
          </p:cNvPr>
          <p:cNvSpPr>
            <a:spLocks noGrp="1"/>
          </p:cNvSpPr>
          <p:nvPr>
            <p:ph type="title"/>
          </p:nvPr>
        </p:nvSpPr>
        <p:spPr/>
        <p:txBody>
          <a:bodyPr/>
          <a:lstStyle/>
          <a:p>
            <a:r>
              <a:rPr lang="en-US" sz="3000" b="1" dirty="0">
                <a:solidFill>
                  <a:schemeClr val="tx2"/>
                </a:solidFill>
              </a:rPr>
              <a:t>Where we are</a:t>
            </a:r>
          </a:p>
        </p:txBody>
      </p:sp>
      <p:sp>
        <p:nvSpPr>
          <p:cNvPr id="4" name="TextBox 3">
            <a:extLst>
              <a:ext uri="{FF2B5EF4-FFF2-40B4-BE49-F238E27FC236}">
                <a16:creationId xmlns:a16="http://schemas.microsoft.com/office/drawing/2014/main" id="{926D5D54-523F-ECE5-B0CA-DAD49DC670F7}"/>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
        <p:nvSpPr>
          <p:cNvPr id="5" name="TextBox 4">
            <a:extLst>
              <a:ext uri="{FF2B5EF4-FFF2-40B4-BE49-F238E27FC236}">
                <a16:creationId xmlns:a16="http://schemas.microsoft.com/office/drawing/2014/main" id="{D8618863-E0F3-9BDE-EC0D-462717E22DA6}"/>
              </a:ext>
            </a:extLst>
          </p:cNvPr>
          <p:cNvSpPr txBox="1"/>
          <p:nvPr/>
        </p:nvSpPr>
        <p:spPr>
          <a:xfrm>
            <a:off x="1444680" y="3069274"/>
            <a:ext cx="11537895" cy="2123658"/>
          </a:xfrm>
          <a:prstGeom prst="rect">
            <a:avLst/>
          </a:prstGeom>
          <a:noFill/>
        </p:spPr>
        <p:txBody>
          <a:bodyPr wrap="square">
            <a:spAutoFit/>
          </a:bodyPr>
          <a:lstStyle/>
          <a:p>
            <a:pPr algn="l" fontAlgn="ctr">
              <a:spcAft>
                <a:spcPts val="750"/>
              </a:spcAft>
            </a:pPr>
            <a:r>
              <a:rPr lang="en-US" sz="2800" dirty="0">
                <a:solidFill>
                  <a:srgbClr val="001D35"/>
                </a:solidFill>
                <a:latin typeface="Google Sans"/>
              </a:rPr>
              <a:t>Almost always, we want to use DS/ML/AI to </a:t>
            </a:r>
            <a:r>
              <a:rPr lang="en-US" sz="2800" b="1" dirty="0">
                <a:solidFill>
                  <a:schemeClr val="accent4"/>
                </a:solidFill>
                <a:latin typeface="Google Sans"/>
              </a:rPr>
              <a:t>make better decisions</a:t>
            </a:r>
            <a:r>
              <a:rPr lang="en-US" sz="2800" dirty="0">
                <a:solidFill>
                  <a:srgbClr val="001D35"/>
                </a:solidFill>
                <a:latin typeface="Google Sans"/>
              </a:rPr>
              <a:t>!</a:t>
            </a:r>
            <a:endParaRPr lang="en-US" sz="2800" dirty="0">
              <a:solidFill>
                <a:schemeClr val="accent4"/>
              </a:solidFill>
              <a:latin typeface="Google Sans"/>
            </a:endParaRPr>
          </a:p>
          <a:p>
            <a:pPr algn="l" fontAlgn="ctr">
              <a:spcAft>
                <a:spcPts val="750"/>
              </a:spcAft>
            </a:pPr>
            <a:endParaRPr lang="en-US" sz="2800" dirty="0">
              <a:solidFill>
                <a:srgbClr val="001D35"/>
              </a:solidFill>
              <a:latin typeface="Google Sans"/>
            </a:endParaRPr>
          </a:p>
          <a:p>
            <a:pPr algn="l" fontAlgn="ctr">
              <a:spcAft>
                <a:spcPts val="750"/>
              </a:spcAft>
            </a:pPr>
            <a:endParaRPr lang="en-US" sz="2800" b="0" i="0" dirty="0">
              <a:solidFill>
                <a:srgbClr val="001D35"/>
              </a:solidFill>
              <a:effectLst/>
              <a:latin typeface="Google Sans"/>
            </a:endParaRPr>
          </a:p>
          <a:p>
            <a:pPr algn="l" fontAlgn="ctr">
              <a:spcAft>
                <a:spcPts val="750"/>
              </a:spcAft>
            </a:pPr>
            <a:endParaRPr lang="en-US" sz="2800" b="0" i="0" dirty="0">
              <a:solidFill>
                <a:srgbClr val="001D35"/>
              </a:solidFill>
              <a:effectLst/>
              <a:latin typeface="Google Sans"/>
            </a:endParaRPr>
          </a:p>
        </p:txBody>
      </p:sp>
    </p:spTree>
    <p:extLst>
      <p:ext uri="{BB962C8B-B14F-4D97-AF65-F5344CB8AC3E}">
        <p14:creationId xmlns:p14="http://schemas.microsoft.com/office/powerpoint/2010/main" val="350061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A30F8-7148-7543-7474-84183B20228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D5F9FB0-F6C0-B274-D12B-6FDA485A7564}"/>
              </a:ext>
            </a:extLst>
          </p:cNvPr>
          <p:cNvSpPr>
            <a:spLocks noGrp="1"/>
          </p:cNvSpPr>
          <p:nvPr>
            <p:ph type="title"/>
          </p:nvPr>
        </p:nvSpPr>
        <p:spPr>
          <a:xfrm>
            <a:off x="838200" y="365125"/>
            <a:ext cx="10515600" cy="1325563"/>
          </a:xfrm>
        </p:spPr>
        <p:txBody>
          <a:bodyPr/>
          <a:lstStyle/>
          <a:p>
            <a:r>
              <a:rPr lang="en-US" dirty="0">
                <a:solidFill>
                  <a:schemeClr val="tx2"/>
                </a:solidFill>
              </a:rPr>
              <a:t>Q1</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7376CC19-085F-B432-43CF-018957705110}"/>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D8CE7B56-E78A-4A73-EB1B-30D82DF242FA}"/>
              </a:ext>
            </a:extLst>
          </p:cNvPr>
          <p:cNvSpPr txBox="1"/>
          <p:nvPr/>
        </p:nvSpPr>
        <p:spPr>
          <a:xfrm>
            <a:off x="2860431" y="1946435"/>
            <a:ext cx="6096000" cy="646331"/>
          </a:xfrm>
          <a:prstGeom prst="rect">
            <a:avLst/>
          </a:prstGeom>
          <a:noFill/>
        </p:spPr>
        <p:txBody>
          <a:bodyPr wrap="square">
            <a:spAutoFit/>
          </a:bodyPr>
          <a:lstStyle/>
          <a:p>
            <a:r>
              <a:rPr lang="en-US" dirty="0"/>
              <a:t>What is the primary difference between L1 and L2 regularization?</a:t>
            </a:r>
          </a:p>
        </p:txBody>
      </p:sp>
      <p:graphicFrame>
        <p:nvGraphicFramePr>
          <p:cNvPr id="2" name="Table 1">
            <a:extLst>
              <a:ext uri="{FF2B5EF4-FFF2-40B4-BE49-F238E27FC236}">
                <a16:creationId xmlns:a16="http://schemas.microsoft.com/office/drawing/2014/main" id="{5784A662-75FC-63E8-BCD5-8CCF4476C693}"/>
              </a:ext>
            </a:extLst>
          </p:cNvPr>
          <p:cNvGraphicFramePr>
            <a:graphicFrameLocks noGrp="1"/>
          </p:cNvGraphicFramePr>
          <p:nvPr>
            <p:extLst>
              <p:ext uri="{D42A27DB-BD31-4B8C-83A1-F6EECF244321}">
                <p14:modId xmlns:p14="http://schemas.microsoft.com/office/powerpoint/2010/main" val="3556836246"/>
              </p:ext>
            </p:extLst>
          </p:nvPr>
        </p:nvGraphicFramePr>
        <p:xfrm>
          <a:off x="2739840" y="2789714"/>
          <a:ext cx="6712319" cy="242316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L1 regularization penalizes the sum of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L2 regularization penalizes the sum of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L1 regularization penalizes the sum of absolute value of the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L2 regularization penalizes the sum of absolute value of the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3960787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A5DBB-5F33-4258-5C28-8BB8EBCDA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B0233-2F85-EF77-D302-85997E0A9442}"/>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E28B7F8D-7FA0-9493-62A0-75C90122B87D}"/>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54871647-F2EA-9139-144E-633AC573BCAC}"/>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628C9A4-2FAE-2E61-66B1-B17BE80F98E7}"/>
                  </a:ext>
                </a:extLst>
              </p14:cNvPr>
              <p14:cNvContentPartPr/>
              <p14:nvPr/>
            </p14:nvContentPartPr>
            <p14:xfrm>
              <a:off x="8869559" y="3527416"/>
              <a:ext cx="1888920" cy="1278360"/>
            </p14:xfrm>
          </p:contentPart>
        </mc:Choice>
        <mc:Fallback>
          <p:pic>
            <p:nvPicPr>
              <p:cNvPr id="3" name="Ink 2">
                <a:extLst>
                  <a:ext uri="{FF2B5EF4-FFF2-40B4-BE49-F238E27FC236}">
                    <a16:creationId xmlns:a16="http://schemas.microsoft.com/office/drawing/2014/main" id="{6628C9A4-2FAE-2E61-66B1-B17BE80F98E7}"/>
                  </a:ext>
                </a:extLst>
              </p:cNvPr>
              <p:cNvPicPr/>
              <p:nvPr/>
            </p:nvPicPr>
            <p:blipFill>
              <a:blip r:embed="rId4"/>
              <a:stretch>
                <a:fillRect/>
              </a:stretch>
            </p:blipFill>
            <p:spPr>
              <a:xfrm>
                <a:off x="8815559" y="3419416"/>
                <a:ext cx="1996560" cy="1494000"/>
              </a:xfrm>
              <a:prstGeom prst="rect">
                <a:avLst/>
              </a:prstGeom>
            </p:spPr>
          </p:pic>
        </mc:Fallback>
      </mc:AlternateContent>
      <p:sp>
        <p:nvSpPr>
          <p:cNvPr id="5" name="TextBox 4">
            <a:extLst>
              <a:ext uri="{FF2B5EF4-FFF2-40B4-BE49-F238E27FC236}">
                <a16:creationId xmlns:a16="http://schemas.microsoft.com/office/drawing/2014/main" id="{B29A320C-2ECD-72A3-7531-E6D90342F5C0}"/>
              </a:ext>
            </a:extLst>
          </p:cNvPr>
          <p:cNvSpPr txBox="1"/>
          <p:nvPr/>
        </p:nvSpPr>
        <p:spPr>
          <a:xfrm>
            <a:off x="654106" y="2116774"/>
            <a:ext cx="4095602" cy="3406061"/>
          </a:xfrm>
          <a:prstGeom prst="rect">
            <a:avLst/>
          </a:prstGeom>
          <a:noFill/>
        </p:spPr>
        <p:txBody>
          <a:bodyPr wrap="square">
            <a:spAutoFit/>
          </a:bodyPr>
          <a:lstStyle/>
          <a:p>
            <a:pPr algn="l" fontAlgn="ctr">
              <a:spcAft>
                <a:spcPts val="750"/>
              </a:spcAft>
            </a:pPr>
            <a:r>
              <a:rPr lang="en-US" dirty="0">
                <a:solidFill>
                  <a:srgbClr val="001D35"/>
                </a:solidFill>
                <a:latin typeface="Google Sans"/>
              </a:rPr>
              <a:t>Uh? Not too sure…</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With Henrietta and </a:t>
            </a:r>
            <a:r>
              <a:rPr lang="en-US" dirty="0" err="1">
                <a:solidFill>
                  <a:srgbClr val="001D35"/>
                </a:solidFill>
                <a:latin typeface="Google Sans"/>
              </a:rPr>
              <a:t>MegaTelCo</a:t>
            </a:r>
            <a:r>
              <a:rPr lang="en-US" dirty="0">
                <a:solidFill>
                  <a:srgbClr val="001D35"/>
                </a:solidFill>
                <a:latin typeface="Google Sans"/>
              </a:rPr>
              <a:t>:</a:t>
            </a:r>
          </a:p>
          <a:p>
            <a:pPr algn="l" fontAlgn="ctr">
              <a:spcAft>
                <a:spcPts val="750"/>
              </a:spcAft>
            </a:pPr>
            <a:r>
              <a:rPr lang="en-US" dirty="0">
                <a:solidFill>
                  <a:srgbClr val="001D35"/>
                </a:solidFill>
                <a:latin typeface="Google Sans"/>
              </a:rPr>
              <a:t>What we have so far,</a:t>
            </a:r>
          </a:p>
          <a:p>
            <a:pPr fontAlgn="ctr">
              <a:spcAft>
                <a:spcPts val="750"/>
              </a:spcAft>
            </a:pPr>
            <a:r>
              <a:rPr lang="en-US" dirty="0">
                <a:solidFill>
                  <a:srgbClr val="001D35"/>
                </a:solidFill>
                <a:latin typeface="Google Sans"/>
              </a:rPr>
              <a:t> </a:t>
            </a:r>
            <a:r>
              <a:rPr lang="en-US" dirty="0" err="1">
                <a:solidFill>
                  <a:schemeClr val="accent4"/>
                </a:solidFill>
                <a:latin typeface="Google Sans"/>
              </a:rPr>
              <a:t>Pr</a:t>
            </a:r>
            <a:r>
              <a:rPr lang="en-US" dirty="0">
                <a:solidFill>
                  <a:schemeClr val="accent4"/>
                </a:solidFill>
                <a:latin typeface="Google Sans"/>
              </a:rPr>
              <a:t>(Churn within a year | X)</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Who really cares what this probability is?</a:t>
            </a: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07FFFC81-CAB5-7105-88E6-38D6028307BD}"/>
                  </a:ext>
                </a:extLst>
              </p14:cNvPr>
              <p14:cNvContentPartPr/>
              <p14:nvPr/>
            </p14:nvContentPartPr>
            <p14:xfrm>
              <a:off x="3497880" y="3886695"/>
              <a:ext cx="5088600" cy="839160"/>
            </p14:xfrm>
          </p:contentPart>
        </mc:Choice>
        <mc:Fallback>
          <p:pic>
            <p:nvPicPr>
              <p:cNvPr id="8" name="Ink 7">
                <a:extLst>
                  <a:ext uri="{FF2B5EF4-FFF2-40B4-BE49-F238E27FC236}">
                    <a16:creationId xmlns:a16="http://schemas.microsoft.com/office/drawing/2014/main" id="{07FFFC81-CAB5-7105-88E6-38D6028307BD}"/>
                  </a:ext>
                </a:extLst>
              </p:cNvPr>
              <p:cNvPicPr/>
              <p:nvPr/>
            </p:nvPicPr>
            <p:blipFill>
              <a:blip r:embed="rId6"/>
              <a:stretch>
                <a:fillRect/>
              </a:stretch>
            </p:blipFill>
            <p:spPr>
              <a:xfrm>
                <a:off x="3491760" y="3880575"/>
                <a:ext cx="5100840" cy="851400"/>
              </a:xfrm>
              <a:prstGeom prst="rect">
                <a:avLst/>
              </a:prstGeom>
            </p:spPr>
          </p:pic>
        </mc:Fallback>
      </mc:AlternateContent>
    </p:spTree>
    <p:extLst>
      <p:ext uri="{BB962C8B-B14F-4D97-AF65-F5344CB8AC3E}">
        <p14:creationId xmlns:p14="http://schemas.microsoft.com/office/powerpoint/2010/main" val="1257625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76DF9-8D8A-8BFF-09D7-5C45FDB50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D2D2F-028F-C1EE-FB07-E60DA1180063}"/>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568B98E9-D99B-1AE1-A918-5A1597378107}"/>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E0EC3157-8880-5969-E8EC-7E4D11308283}"/>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E89788C-0653-9496-B910-C0B1686AE31E}"/>
                  </a:ext>
                </a:extLst>
              </p14:cNvPr>
              <p14:cNvContentPartPr/>
              <p14:nvPr/>
            </p14:nvContentPartPr>
            <p14:xfrm>
              <a:off x="8869559" y="3527416"/>
              <a:ext cx="1888920" cy="1278360"/>
            </p14:xfrm>
          </p:contentPart>
        </mc:Choice>
        <mc:Fallback>
          <p:pic>
            <p:nvPicPr>
              <p:cNvPr id="3" name="Ink 2">
                <a:extLst>
                  <a:ext uri="{FF2B5EF4-FFF2-40B4-BE49-F238E27FC236}">
                    <a16:creationId xmlns:a16="http://schemas.microsoft.com/office/drawing/2014/main" id="{3E89788C-0653-9496-B910-C0B1686AE31E}"/>
                  </a:ext>
                </a:extLst>
              </p:cNvPr>
              <p:cNvPicPr/>
              <p:nvPr/>
            </p:nvPicPr>
            <p:blipFill>
              <a:blip r:embed="rId4"/>
              <a:stretch>
                <a:fillRect/>
              </a:stretch>
            </p:blipFill>
            <p:spPr>
              <a:xfrm>
                <a:off x="8815559" y="3419416"/>
                <a:ext cx="1996560" cy="1494000"/>
              </a:xfrm>
              <a:prstGeom prst="rect">
                <a:avLst/>
              </a:prstGeom>
            </p:spPr>
          </p:pic>
        </mc:Fallback>
      </mc:AlternateContent>
      <p:sp>
        <p:nvSpPr>
          <p:cNvPr id="5" name="TextBox 4">
            <a:extLst>
              <a:ext uri="{FF2B5EF4-FFF2-40B4-BE49-F238E27FC236}">
                <a16:creationId xmlns:a16="http://schemas.microsoft.com/office/drawing/2014/main" id="{AAAF13DE-4C8A-3265-CE93-CD573C0AC67C}"/>
              </a:ext>
            </a:extLst>
          </p:cNvPr>
          <p:cNvSpPr txBox="1"/>
          <p:nvPr/>
        </p:nvSpPr>
        <p:spPr>
          <a:xfrm>
            <a:off x="654106" y="2116774"/>
            <a:ext cx="4375094" cy="5375831"/>
          </a:xfrm>
          <a:prstGeom prst="rect">
            <a:avLst/>
          </a:prstGeom>
          <a:noFill/>
        </p:spPr>
        <p:txBody>
          <a:bodyPr wrap="square">
            <a:spAutoFit/>
          </a:bodyPr>
          <a:lstStyle/>
          <a:p>
            <a:pPr algn="l" fontAlgn="ctr">
              <a:spcAft>
                <a:spcPts val="750"/>
              </a:spcAft>
            </a:pPr>
            <a:endParaRPr lang="en-US" dirty="0">
              <a:solidFill>
                <a:srgbClr val="001D35"/>
              </a:solidFill>
              <a:latin typeface="Google Sans"/>
            </a:endParaRP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With Henrietta and </a:t>
            </a:r>
            <a:r>
              <a:rPr lang="en-US" dirty="0" err="1">
                <a:solidFill>
                  <a:srgbClr val="001D35"/>
                </a:solidFill>
                <a:latin typeface="Google Sans"/>
              </a:rPr>
              <a:t>MegaTelCo</a:t>
            </a:r>
            <a:r>
              <a:rPr lang="en-US" dirty="0">
                <a:solidFill>
                  <a:srgbClr val="001D35"/>
                </a:solidFill>
                <a:latin typeface="Google Sans"/>
              </a:rPr>
              <a:t>:</a:t>
            </a:r>
          </a:p>
          <a:p>
            <a:pPr algn="l" fontAlgn="ctr">
              <a:spcAft>
                <a:spcPts val="750"/>
              </a:spcAft>
            </a:pPr>
            <a:r>
              <a:rPr lang="en-US" dirty="0">
                <a:solidFill>
                  <a:srgbClr val="001D35"/>
                </a:solidFill>
                <a:latin typeface="Google Sans"/>
              </a:rPr>
              <a:t>What we have so far,</a:t>
            </a:r>
          </a:p>
          <a:p>
            <a:pPr fontAlgn="ctr">
              <a:spcAft>
                <a:spcPts val="750"/>
              </a:spcAft>
            </a:pPr>
            <a:r>
              <a:rPr lang="en-US" dirty="0">
                <a:solidFill>
                  <a:srgbClr val="001D35"/>
                </a:solidFill>
                <a:latin typeface="Google Sans"/>
              </a:rPr>
              <a:t> </a:t>
            </a:r>
            <a:r>
              <a:rPr lang="en-US" dirty="0" err="1">
                <a:solidFill>
                  <a:schemeClr val="accent4"/>
                </a:solidFill>
                <a:latin typeface="Google Sans"/>
              </a:rPr>
              <a:t>Pr</a:t>
            </a:r>
            <a:r>
              <a:rPr lang="en-US" dirty="0">
                <a:solidFill>
                  <a:schemeClr val="accent4"/>
                </a:solidFill>
                <a:latin typeface="Google Sans"/>
              </a:rPr>
              <a:t>(Churn within a year | X)</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What we actually want to do?</a:t>
            </a:r>
          </a:p>
          <a:p>
            <a:pPr algn="l" fontAlgn="ctr">
              <a:spcAft>
                <a:spcPts val="750"/>
              </a:spcAft>
            </a:pPr>
            <a:r>
              <a:rPr lang="en-US" dirty="0">
                <a:solidFill>
                  <a:srgbClr val="001D35"/>
                </a:solidFill>
                <a:latin typeface="Google Sans"/>
              </a:rPr>
              <a:t>Send out retention offers to minimize churn</a:t>
            </a:r>
          </a:p>
          <a:p>
            <a:pPr algn="l" fontAlgn="ctr">
              <a:spcAft>
                <a:spcPts val="750"/>
              </a:spcAft>
            </a:pPr>
            <a:endParaRPr lang="en-US" dirty="0">
              <a:solidFill>
                <a:srgbClr val="001D35"/>
              </a:solidFill>
              <a:latin typeface="Google Sans"/>
            </a:endParaRPr>
          </a:p>
          <a:p>
            <a:pPr algn="l" fontAlgn="ctr">
              <a:spcAft>
                <a:spcPts val="750"/>
              </a:spcAft>
            </a:pPr>
            <a:r>
              <a:rPr lang="en-US" dirty="0">
                <a:solidFill>
                  <a:srgbClr val="001D35"/>
                </a:solidFill>
                <a:latin typeface="Google Sans"/>
              </a:rPr>
              <a:t>How should we use this probability to make this decision? What factors about the offer and the customer (instance) are pertinent to this decision? Discuss!</a:t>
            </a: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013B004A-E78D-63D9-4A09-52842C9206A3}"/>
                  </a:ext>
                </a:extLst>
              </p14:cNvPr>
              <p14:cNvContentPartPr/>
              <p14:nvPr/>
            </p14:nvContentPartPr>
            <p14:xfrm>
              <a:off x="3497880" y="3886695"/>
              <a:ext cx="5088600" cy="839160"/>
            </p14:xfrm>
          </p:contentPart>
        </mc:Choice>
        <mc:Fallback>
          <p:pic>
            <p:nvPicPr>
              <p:cNvPr id="8" name="Ink 7">
                <a:extLst>
                  <a:ext uri="{FF2B5EF4-FFF2-40B4-BE49-F238E27FC236}">
                    <a16:creationId xmlns:a16="http://schemas.microsoft.com/office/drawing/2014/main" id="{013B004A-E78D-63D9-4A09-52842C9206A3}"/>
                  </a:ext>
                </a:extLst>
              </p:cNvPr>
              <p:cNvPicPr/>
              <p:nvPr/>
            </p:nvPicPr>
            <p:blipFill>
              <a:blip r:embed="rId6"/>
              <a:stretch>
                <a:fillRect/>
              </a:stretch>
            </p:blipFill>
            <p:spPr>
              <a:xfrm>
                <a:off x="3491760" y="3880575"/>
                <a:ext cx="5100840" cy="851400"/>
              </a:xfrm>
              <a:prstGeom prst="rect">
                <a:avLst/>
              </a:prstGeom>
            </p:spPr>
          </p:pic>
        </mc:Fallback>
      </mc:AlternateContent>
    </p:spTree>
    <p:extLst>
      <p:ext uri="{BB962C8B-B14F-4D97-AF65-F5344CB8AC3E}">
        <p14:creationId xmlns:p14="http://schemas.microsoft.com/office/powerpoint/2010/main" val="2519122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F584-FE8B-3BAD-C46D-4E67D882F4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6C1F1-F4B5-F1F2-5169-61BF104D2A3C}"/>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35B41346-AF36-DDCF-EBA4-A71E86FAB2B3}"/>
              </a:ext>
            </a:extLst>
          </p:cNvPr>
          <p:cNvPicPr>
            <a:picLocks noChangeAspect="1"/>
          </p:cNvPicPr>
          <p:nvPr/>
        </p:nvPicPr>
        <p:blipFill>
          <a:blip r:embed="rId2"/>
          <a:stretch>
            <a:fillRect/>
          </a:stretch>
        </p:blipFill>
        <p:spPr>
          <a:xfrm>
            <a:off x="6249349" y="1854637"/>
            <a:ext cx="5240421" cy="2958225"/>
          </a:xfrm>
          <a:prstGeom prst="rect">
            <a:avLst/>
          </a:prstGeom>
        </p:spPr>
      </p:pic>
      <p:sp>
        <p:nvSpPr>
          <p:cNvPr id="4" name="TextBox 3">
            <a:extLst>
              <a:ext uri="{FF2B5EF4-FFF2-40B4-BE49-F238E27FC236}">
                <a16:creationId xmlns:a16="http://schemas.microsoft.com/office/drawing/2014/main" id="{EC976C1B-225A-9EC2-03E0-2FABFA5A1175}"/>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Today</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0D6A531-DCE4-42FB-477E-CA4B25104B5B}"/>
                  </a:ext>
                </a:extLst>
              </p14:cNvPr>
              <p14:cNvContentPartPr/>
              <p14:nvPr/>
            </p14:nvContentPartPr>
            <p14:xfrm>
              <a:off x="8869558" y="3527416"/>
              <a:ext cx="2922391" cy="1278360"/>
            </p14:xfrm>
          </p:contentPart>
        </mc:Choice>
        <mc:Fallback>
          <p:pic>
            <p:nvPicPr>
              <p:cNvPr id="3" name="Ink 2">
                <a:extLst>
                  <a:ext uri="{FF2B5EF4-FFF2-40B4-BE49-F238E27FC236}">
                    <a16:creationId xmlns:a16="http://schemas.microsoft.com/office/drawing/2014/main" id="{20D6A531-DCE4-42FB-477E-CA4B25104B5B}"/>
                  </a:ext>
                </a:extLst>
              </p:cNvPr>
              <p:cNvPicPr/>
              <p:nvPr/>
            </p:nvPicPr>
            <p:blipFill>
              <a:blip r:embed="rId4"/>
              <a:stretch>
                <a:fillRect/>
              </a:stretch>
            </p:blipFill>
            <p:spPr>
              <a:xfrm>
                <a:off x="8815553" y="3419416"/>
                <a:ext cx="3030041" cy="1494000"/>
              </a:xfrm>
              <a:prstGeom prst="rect">
                <a:avLst/>
              </a:prstGeom>
            </p:spPr>
          </p:pic>
        </mc:Fallback>
      </mc:AlternateContent>
    </p:spTree>
    <p:extLst>
      <p:ext uri="{BB962C8B-B14F-4D97-AF65-F5344CB8AC3E}">
        <p14:creationId xmlns:p14="http://schemas.microsoft.com/office/powerpoint/2010/main" val="135674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D7786-72F0-22B4-CA49-0A8F537E4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7FD45-A1AD-A325-B39B-F819EC8CDA02}"/>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14B11BF1-2EB0-10D8-188F-49EF48F1831F}"/>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C360DE9C-7DD5-F11B-E4E8-39B4ED8C46BB}"/>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B2DC547C-C2F6-2FA4-1183-B7EFF248BCC6}"/>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745BC16E-6D4C-56CC-E496-50E585220EC4}"/>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BFA958D2-65A9-329D-F357-69AD3FDEC3D1}"/>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EC43D6E5-46EB-28DF-B51D-BE424E0012D6}"/>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748A181E-7E4F-41FA-2A4E-59163EB14E3B}"/>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FED6AEAE-02B3-305B-172E-5FBA29B161ED}"/>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ABC080F6-291C-BBE1-67DB-664DD5B5E4E3}"/>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319356D-371B-BCF8-41B9-A0C970F0C436}"/>
                  </a:ext>
                </a:extLst>
              </p14:cNvPr>
              <p14:cNvContentPartPr/>
              <p14:nvPr/>
            </p14:nvContentPartPr>
            <p14:xfrm>
              <a:off x="7826358" y="4734995"/>
              <a:ext cx="1779120" cy="1757880"/>
            </p14:xfrm>
          </p:contentPart>
        </mc:Choice>
        <mc:Fallback xmlns="">
          <p:pic>
            <p:nvPicPr>
              <p:cNvPr id="3" name="Ink 2">
                <a:extLst>
                  <a:ext uri="{FF2B5EF4-FFF2-40B4-BE49-F238E27FC236}">
                    <a16:creationId xmlns:a16="http://schemas.microsoft.com/office/drawing/2014/main" id="{4319356D-371B-BCF8-41B9-A0C970F0C436}"/>
                  </a:ext>
                </a:extLst>
              </p:cNvPr>
              <p:cNvPicPr/>
              <p:nvPr/>
            </p:nvPicPr>
            <p:blipFill>
              <a:blip r:embed="rId4"/>
              <a:stretch>
                <a:fillRect/>
              </a:stretch>
            </p:blipFill>
            <p:spPr>
              <a:xfrm>
                <a:off x="7772358" y="4626995"/>
                <a:ext cx="1886760" cy="1973520"/>
              </a:xfrm>
              <a:prstGeom prst="rect">
                <a:avLst/>
              </a:prstGeom>
            </p:spPr>
          </p:pic>
        </mc:Fallback>
      </mc:AlternateContent>
      <p:sp>
        <p:nvSpPr>
          <p:cNvPr id="13" name="TextBox 12">
            <a:extLst>
              <a:ext uri="{FF2B5EF4-FFF2-40B4-BE49-F238E27FC236}">
                <a16:creationId xmlns:a16="http://schemas.microsoft.com/office/drawing/2014/main" id="{CE9F837B-35BF-5FE8-8A6A-A5B6D8BC7A90}"/>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Today</a:t>
            </a:r>
          </a:p>
        </p:txBody>
      </p:sp>
      <p:sp>
        <p:nvSpPr>
          <p:cNvPr id="14" name="TextBox 13">
            <a:extLst>
              <a:ext uri="{FF2B5EF4-FFF2-40B4-BE49-F238E27FC236}">
                <a16:creationId xmlns:a16="http://schemas.microsoft.com/office/drawing/2014/main" id="{4BE3AC05-945B-D598-1287-8390B1500B22}"/>
              </a:ext>
            </a:extLst>
          </p:cNvPr>
          <p:cNvSpPr txBox="1"/>
          <p:nvPr/>
        </p:nvSpPr>
        <p:spPr>
          <a:xfrm>
            <a:off x="760533" y="1877595"/>
            <a:ext cx="6096000" cy="4165243"/>
          </a:xfrm>
          <a:prstGeom prst="rect">
            <a:avLst/>
          </a:prstGeom>
          <a:noFill/>
        </p:spPr>
        <p:txBody>
          <a:bodyPr wrap="square">
            <a:spAutoFit/>
          </a:bodyPr>
          <a:lstStyle/>
          <a:p>
            <a:pPr algn="l" fontAlgn="ctr">
              <a:spcAft>
                <a:spcPts val="750"/>
              </a:spcAft>
            </a:pPr>
            <a:r>
              <a:rPr lang="en-US" dirty="0">
                <a:latin typeface="Google Sans"/>
              </a:rPr>
              <a:t>Matrices:</a:t>
            </a:r>
          </a:p>
          <a:p>
            <a:pPr algn="l" fontAlgn="ctr">
              <a:spcAft>
                <a:spcPts val="750"/>
              </a:spcAft>
            </a:pPr>
            <a:r>
              <a:rPr lang="en-US" b="1" i="0" dirty="0">
                <a:solidFill>
                  <a:schemeClr val="accent4"/>
                </a:solidFill>
                <a:effectLst/>
                <a:latin typeface="Google Sans"/>
              </a:rPr>
              <a:t>Confusion Matrix</a:t>
            </a:r>
          </a:p>
          <a:p>
            <a:pPr algn="l" fontAlgn="ctr">
              <a:spcAft>
                <a:spcPts val="750"/>
              </a:spcAft>
            </a:pPr>
            <a:r>
              <a:rPr lang="en-US" b="1" dirty="0">
                <a:solidFill>
                  <a:schemeClr val="accent4"/>
                </a:solidFill>
                <a:latin typeface="Google Sans"/>
              </a:rPr>
              <a:t>Cost Matrix</a:t>
            </a:r>
          </a:p>
          <a:p>
            <a:pPr algn="l" fontAlgn="ctr">
              <a:spcAft>
                <a:spcPts val="750"/>
              </a:spcAft>
            </a:pPr>
            <a:endParaRPr lang="en-US" b="0" i="0" dirty="0">
              <a:solidFill>
                <a:srgbClr val="001D35"/>
              </a:solidFill>
              <a:effectLst/>
              <a:latin typeface="Google Sans"/>
            </a:endParaRPr>
          </a:p>
          <a:p>
            <a:pPr algn="l" fontAlgn="ctr">
              <a:spcAft>
                <a:spcPts val="750"/>
              </a:spcAft>
            </a:pPr>
            <a:r>
              <a:rPr lang="en-US" dirty="0">
                <a:latin typeface="Google Sans"/>
              </a:rPr>
              <a:t>Curves:</a:t>
            </a:r>
          </a:p>
          <a:p>
            <a:pPr algn="l" fontAlgn="ctr">
              <a:spcAft>
                <a:spcPts val="750"/>
              </a:spcAft>
            </a:pPr>
            <a:r>
              <a:rPr lang="en-US" b="1" i="0" dirty="0">
                <a:solidFill>
                  <a:schemeClr val="accent4"/>
                </a:solidFill>
                <a:effectLst/>
                <a:latin typeface="Google Sans"/>
              </a:rPr>
              <a:t>ROC curve</a:t>
            </a:r>
          </a:p>
          <a:p>
            <a:pPr algn="l" fontAlgn="ctr">
              <a:spcAft>
                <a:spcPts val="750"/>
              </a:spcAft>
            </a:pPr>
            <a:r>
              <a:rPr lang="en-US" b="1" dirty="0">
                <a:solidFill>
                  <a:schemeClr val="accent4"/>
                </a:solidFill>
                <a:latin typeface="Google Sans"/>
              </a:rPr>
              <a:t>Cumulative Response Curves</a:t>
            </a:r>
            <a:endParaRPr lang="en-US" b="1" i="0" dirty="0">
              <a:solidFill>
                <a:schemeClr val="accent4"/>
              </a:solidFill>
              <a:effectLst/>
              <a:latin typeface="Google Sans"/>
            </a:endParaRPr>
          </a:p>
          <a:p>
            <a:pPr algn="l" fontAlgn="ctr">
              <a:spcAft>
                <a:spcPts val="750"/>
              </a:spcAft>
            </a:pPr>
            <a:r>
              <a:rPr lang="en-US" b="1" dirty="0">
                <a:solidFill>
                  <a:schemeClr val="accent4"/>
                </a:solidFill>
                <a:latin typeface="Google Sans"/>
              </a:rPr>
              <a:t>Lift Curve</a:t>
            </a:r>
          </a:p>
          <a:p>
            <a:pPr algn="l" fontAlgn="ctr">
              <a:spcAft>
                <a:spcPts val="750"/>
              </a:spcAft>
            </a:pPr>
            <a:r>
              <a:rPr lang="en-US" b="1" dirty="0">
                <a:solidFill>
                  <a:schemeClr val="accent4"/>
                </a:solidFill>
                <a:latin typeface="Google Sans"/>
              </a:rPr>
              <a:t>Calibration Curve</a:t>
            </a:r>
          </a:p>
          <a:p>
            <a:pPr algn="l" fontAlgn="ctr">
              <a:spcAft>
                <a:spcPts val="750"/>
              </a:spcAft>
            </a:pPr>
            <a:endParaRPr lang="en-US" b="0" i="0" dirty="0">
              <a:solidFill>
                <a:srgbClr val="001D35"/>
              </a:solidFill>
              <a:effectLst/>
              <a:latin typeface="Google Sans"/>
            </a:endParaRPr>
          </a:p>
          <a:p>
            <a:pPr algn="l" fontAlgn="ctr">
              <a:spcAft>
                <a:spcPts val="750"/>
              </a:spcAft>
            </a:pPr>
            <a:endParaRPr lang="en-US" b="0" i="0" dirty="0">
              <a:solidFill>
                <a:srgbClr val="001D35"/>
              </a:solidFill>
              <a:effectLst/>
              <a:latin typeface="Google Sans"/>
            </a:endParaRPr>
          </a:p>
        </p:txBody>
      </p:sp>
    </p:spTree>
    <p:extLst>
      <p:ext uri="{BB962C8B-B14F-4D97-AF65-F5344CB8AC3E}">
        <p14:creationId xmlns:p14="http://schemas.microsoft.com/office/powerpoint/2010/main" val="4097714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D080F-1B55-4CFA-D5A6-A9F81C37C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B5003-BCAC-DBAE-7A3E-F6922C9EC153}"/>
              </a:ext>
            </a:extLst>
          </p:cNvPr>
          <p:cNvSpPr>
            <a:spLocks noGrp="1"/>
          </p:cNvSpPr>
          <p:nvPr>
            <p:ph type="title"/>
          </p:nvPr>
        </p:nvSpPr>
        <p:spPr>
          <a:xfrm>
            <a:off x="3891213" y="2766218"/>
            <a:ext cx="4409574" cy="1325563"/>
          </a:xfrm>
        </p:spPr>
        <p:txBody>
          <a:bodyPr>
            <a:normAutofit/>
          </a:bodyPr>
          <a:lstStyle/>
          <a:p>
            <a:r>
              <a:rPr lang="en-US" b="1" dirty="0">
                <a:solidFill>
                  <a:schemeClr val="tx2"/>
                </a:solidFill>
              </a:rPr>
              <a:t>Notebook time!</a:t>
            </a:r>
            <a:endParaRPr lang="en-US" sz="3000" b="1" i="1" dirty="0">
              <a:solidFill>
                <a:schemeClr val="tx2"/>
              </a:solidFill>
            </a:endParaRPr>
          </a:p>
        </p:txBody>
      </p:sp>
    </p:spTree>
    <p:extLst>
      <p:ext uri="{BB962C8B-B14F-4D97-AF65-F5344CB8AC3E}">
        <p14:creationId xmlns:p14="http://schemas.microsoft.com/office/powerpoint/2010/main" val="415543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A8694-3A75-F2A5-8FC4-A3594C5980C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C0FDADC-A965-71A7-E964-DD5A483C89F1}"/>
              </a:ext>
            </a:extLst>
          </p:cNvPr>
          <p:cNvSpPr>
            <a:spLocks noGrp="1"/>
          </p:cNvSpPr>
          <p:nvPr>
            <p:ph type="title"/>
          </p:nvPr>
        </p:nvSpPr>
        <p:spPr>
          <a:xfrm>
            <a:off x="838200" y="365125"/>
            <a:ext cx="10515600" cy="1325563"/>
          </a:xfrm>
        </p:spPr>
        <p:txBody>
          <a:bodyPr/>
          <a:lstStyle/>
          <a:p>
            <a:r>
              <a:rPr lang="en-US" dirty="0">
                <a:solidFill>
                  <a:schemeClr val="tx2"/>
                </a:solidFill>
              </a:rPr>
              <a:t>Q1</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97CD3549-1B55-9FEE-E0D5-0D91ED48D058}"/>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18B06D62-44A8-5A09-2C24-37D2AE2E5948}"/>
              </a:ext>
            </a:extLst>
          </p:cNvPr>
          <p:cNvSpPr txBox="1"/>
          <p:nvPr/>
        </p:nvSpPr>
        <p:spPr>
          <a:xfrm>
            <a:off x="2860431" y="1946435"/>
            <a:ext cx="6096000" cy="646331"/>
          </a:xfrm>
          <a:prstGeom prst="rect">
            <a:avLst/>
          </a:prstGeom>
          <a:noFill/>
        </p:spPr>
        <p:txBody>
          <a:bodyPr wrap="square">
            <a:spAutoFit/>
          </a:bodyPr>
          <a:lstStyle/>
          <a:p>
            <a:r>
              <a:rPr lang="en-US" dirty="0"/>
              <a:t>What is the primary difference between L1 and L2 regularization?</a:t>
            </a:r>
          </a:p>
        </p:txBody>
      </p:sp>
      <p:graphicFrame>
        <p:nvGraphicFramePr>
          <p:cNvPr id="2" name="Table 1">
            <a:extLst>
              <a:ext uri="{FF2B5EF4-FFF2-40B4-BE49-F238E27FC236}">
                <a16:creationId xmlns:a16="http://schemas.microsoft.com/office/drawing/2014/main" id="{6757F8FF-A463-22AF-F01B-EBC5AAB7120B}"/>
              </a:ext>
            </a:extLst>
          </p:cNvPr>
          <p:cNvGraphicFramePr>
            <a:graphicFrameLocks noGrp="1"/>
          </p:cNvGraphicFramePr>
          <p:nvPr>
            <p:extLst>
              <p:ext uri="{D42A27DB-BD31-4B8C-83A1-F6EECF244321}">
                <p14:modId xmlns:p14="http://schemas.microsoft.com/office/powerpoint/2010/main" val="1487125657"/>
              </p:ext>
            </p:extLst>
          </p:nvPr>
        </p:nvGraphicFramePr>
        <p:xfrm>
          <a:off x="2739840" y="2789714"/>
          <a:ext cx="6712319" cy="242316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L1 regularization penalizes the sum of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L2 regularization penalizes the sum of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L1 regularization penalizes the sum of absolute value of the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L2 regularization penalizes the sum of absolute value of the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48830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7D33-32E9-2EE9-09DB-F416AFB4BD3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965DB460-EB2D-0211-9B05-72D783F9B013}"/>
              </a:ext>
            </a:extLst>
          </p:cNvPr>
          <p:cNvSpPr>
            <a:spLocks noGrp="1"/>
          </p:cNvSpPr>
          <p:nvPr>
            <p:ph type="title"/>
          </p:nvPr>
        </p:nvSpPr>
        <p:spPr>
          <a:xfrm>
            <a:off x="838200" y="365125"/>
            <a:ext cx="10515600" cy="1325563"/>
          </a:xfrm>
        </p:spPr>
        <p:txBody>
          <a:bodyPr/>
          <a:lstStyle/>
          <a:p>
            <a:r>
              <a:rPr lang="en-US" dirty="0">
                <a:solidFill>
                  <a:schemeClr val="tx2"/>
                </a:solidFill>
              </a:rPr>
              <a:t>Q2</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DEBDC06F-037D-D09B-4F5F-75E9ACA35C56}"/>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19322258-E427-33B6-4B02-D571DCB698B0}"/>
              </a:ext>
            </a:extLst>
          </p:cNvPr>
          <p:cNvSpPr txBox="1"/>
          <p:nvPr/>
        </p:nvSpPr>
        <p:spPr>
          <a:xfrm>
            <a:off x="2860431" y="1946435"/>
            <a:ext cx="6096000" cy="646331"/>
          </a:xfrm>
          <a:prstGeom prst="rect">
            <a:avLst/>
          </a:prstGeom>
          <a:noFill/>
        </p:spPr>
        <p:txBody>
          <a:bodyPr wrap="square">
            <a:spAutoFit/>
          </a:bodyPr>
          <a:lstStyle/>
          <a:p>
            <a:r>
              <a:rPr lang="en-US" dirty="0"/>
              <a:t>What is the purpose of regularization in logistic regression?</a:t>
            </a:r>
          </a:p>
          <a:p>
            <a:endParaRPr lang="en-US" dirty="0"/>
          </a:p>
        </p:txBody>
      </p:sp>
      <p:graphicFrame>
        <p:nvGraphicFramePr>
          <p:cNvPr id="2" name="Table 1">
            <a:extLst>
              <a:ext uri="{FF2B5EF4-FFF2-40B4-BE49-F238E27FC236}">
                <a16:creationId xmlns:a16="http://schemas.microsoft.com/office/drawing/2014/main" id="{2F112183-8788-F9DB-3839-268FF037EE86}"/>
              </a:ext>
            </a:extLst>
          </p:cNvPr>
          <p:cNvGraphicFramePr>
            <a:graphicFrameLocks noGrp="1"/>
          </p:cNvGraphicFramePr>
          <p:nvPr>
            <p:extLst>
              <p:ext uri="{D42A27DB-BD31-4B8C-83A1-F6EECF244321}">
                <p14:modId xmlns:p14="http://schemas.microsoft.com/office/powerpoint/2010/main" val="4014424143"/>
              </p:ext>
            </p:extLst>
          </p:nvPr>
        </p:nvGraphicFramePr>
        <p:xfrm>
          <a:off x="2739840" y="2789714"/>
          <a:ext cx="6712319" cy="132588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To increase the complexity of the model.</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ensure the model fits the training data perfectly.</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penalize complex models and reduce overfitting.</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 To avoid using nonlinear features.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65518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41880-EDEA-8C14-1365-3FE06CCD66B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FDEFEA6-2A46-D6C3-5185-33D17EA69FC0}"/>
              </a:ext>
            </a:extLst>
          </p:cNvPr>
          <p:cNvSpPr>
            <a:spLocks noGrp="1"/>
          </p:cNvSpPr>
          <p:nvPr>
            <p:ph type="title"/>
          </p:nvPr>
        </p:nvSpPr>
        <p:spPr>
          <a:xfrm>
            <a:off x="838200" y="365125"/>
            <a:ext cx="10515600" cy="1325563"/>
          </a:xfrm>
        </p:spPr>
        <p:txBody>
          <a:bodyPr/>
          <a:lstStyle/>
          <a:p>
            <a:r>
              <a:rPr lang="en-US" dirty="0">
                <a:solidFill>
                  <a:schemeClr val="tx2"/>
                </a:solidFill>
              </a:rPr>
              <a:t>Q2</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15974830-C935-0BF4-9818-7AAAD72AE71C}"/>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5789F2E6-AC7E-EF83-660C-BCC1885C9204}"/>
              </a:ext>
            </a:extLst>
          </p:cNvPr>
          <p:cNvSpPr txBox="1"/>
          <p:nvPr/>
        </p:nvSpPr>
        <p:spPr>
          <a:xfrm>
            <a:off x="2860431" y="1946435"/>
            <a:ext cx="6096000" cy="646331"/>
          </a:xfrm>
          <a:prstGeom prst="rect">
            <a:avLst/>
          </a:prstGeom>
          <a:noFill/>
        </p:spPr>
        <p:txBody>
          <a:bodyPr wrap="square">
            <a:spAutoFit/>
          </a:bodyPr>
          <a:lstStyle/>
          <a:p>
            <a:r>
              <a:rPr lang="en-US" dirty="0"/>
              <a:t>What is the purpose of regularization in logistic regression?</a:t>
            </a:r>
          </a:p>
          <a:p>
            <a:endParaRPr lang="en-US" dirty="0"/>
          </a:p>
        </p:txBody>
      </p:sp>
      <p:graphicFrame>
        <p:nvGraphicFramePr>
          <p:cNvPr id="2" name="Table 1">
            <a:extLst>
              <a:ext uri="{FF2B5EF4-FFF2-40B4-BE49-F238E27FC236}">
                <a16:creationId xmlns:a16="http://schemas.microsoft.com/office/drawing/2014/main" id="{4F96BC63-E51B-4901-F41B-6A548889F4C2}"/>
              </a:ext>
            </a:extLst>
          </p:cNvPr>
          <p:cNvGraphicFramePr>
            <a:graphicFrameLocks noGrp="1"/>
          </p:cNvGraphicFramePr>
          <p:nvPr>
            <p:extLst>
              <p:ext uri="{D42A27DB-BD31-4B8C-83A1-F6EECF244321}">
                <p14:modId xmlns:p14="http://schemas.microsoft.com/office/powerpoint/2010/main" val="364658283"/>
              </p:ext>
            </p:extLst>
          </p:nvPr>
        </p:nvGraphicFramePr>
        <p:xfrm>
          <a:off x="2739840" y="2789714"/>
          <a:ext cx="6712319" cy="132588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To increase the complexity of the model.</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ensure the model fits the training data perfectly.</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 To penalize complex models and reduce overfitting.</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 To avoid using nonlinear features.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351016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C0C39-7722-245C-FFC6-2473C3F84C8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7FF2390-BCC2-E765-838D-9BB882A506ED}"/>
              </a:ext>
            </a:extLst>
          </p:cNvPr>
          <p:cNvSpPr>
            <a:spLocks noGrp="1"/>
          </p:cNvSpPr>
          <p:nvPr>
            <p:ph type="title"/>
          </p:nvPr>
        </p:nvSpPr>
        <p:spPr>
          <a:xfrm>
            <a:off x="838200" y="365125"/>
            <a:ext cx="10515600" cy="1325563"/>
          </a:xfrm>
        </p:spPr>
        <p:txBody>
          <a:bodyPr/>
          <a:lstStyle/>
          <a:p>
            <a:r>
              <a:rPr lang="en-US" dirty="0">
                <a:solidFill>
                  <a:schemeClr val="tx2"/>
                </a:solidFill>
              </a:rPr>
              <a:t>Q3</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9ADEA1AB-7AAF-EE32-3435-E4556520EA81}"/>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89BB4525-6A8F-0DF0-4C05-1BB57C528EDC}"/>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In linear/polynomial regression, we can increase the degree of the model to increase the complexity. We can also increase complexity by </a:t>
            </a:r>
            <a:endParaRPr lang="en-US" dirty="0"/>
          </a:p>
        </p:txBody>
      </p:sp>
      <p:graphicFrame>
        <p:nvGraphicFramePr>
          <p:cNvPr id="3" name="Table 2">
            <a:extLst>
              <a:ext uri="{FF2B5EF4-FFF2-40B4-BE49-F238E27FC236}">
                <a16:creationId xmlns:a16="http://schemas.microsoft.com/office/drawing/2014/main" id="{F6F27F79-DB33-6FF5-0CC8-7C775ACB3FBF}"/>
              </a:ext>
            </a:extLst>
          </p:cNvPr>
          <p:cNvGraphicFramePr>
            <a:graphicFrameLocks noGrp="1"/>
          </p:cNvGraphicFramePr>
          <p:nvPr/>
        </p:nvGraphicFramePr>
        <p:xfrm>
          <a:off x="3235568" y="3046153"/>
          <a:ext cx="4997053" cy="1211580"/>
        </p:xfrm>
        <a:graphic>
          <a:graphicData uri="http://schemas.openxmlformats.org/drawingml/2006/table">
            <a:tbl>
              <a:tblPr/>
              <a:tblGrid>
                <a:gridCol w="319983">
                  <a:extLst>
                    <a:ext uri="{9D8B030D-6E8A-4147-A177-3AD203B41FA5}">
                      <a16:colId xmlns:a16="http://schemas.microsoft.com/office/drawing/2014/main" val="3787195517"/>
                    </a:ext>
                  </a:extLst>
                </a:gridCol>
                <a:gridCol w="4677070">
                  <a:extLst>
                    <a:ext uri="{9D8B030D-6E8A-4147-A177-3AD203B41FA5}">
                      <a16:colId xmlns:a16="http://schemas.microsoft.com/office/drawing/2014/main" val="2721124467"/>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increasing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72385549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decreasing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1087781796"/>
                  </a:ext>
                </a:extLst>
              </a:tr>
            </a:tbl>
          </a:graphicData>
        </a:graphic>
      </p:graphicFrame>
    </p:spTree>
    <p:extLst>
      <p:ext uri="{BB962C8B-B14F-4D97-AF65-F5344CB8AC3E}">
        <p14:creationId xmlns:p14="http://schemas.microsoft.com/office/powerpoint/2010/main" val="249512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41882-4E02-D879-CF04-106C779F7F4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7A38A08-B739-FFFD-EAA3-3BD7C4D08875}"/>
              </a:ext>
            </a:extLst>
          </p:cNvPr>
          <p:cNvSpPr>
            <a:spLocks noGrp="1"/>
          </p:cNvSpPr>
          <p:nvPr>
            <p:ph type="title"/>
          </p:nvPr>
        </p:nvSpPr>
        <p:spPr>
          <a:xfrm>
            <a:off x="838200" y="365125"/>
            <a:ext cx="10515600" cy="1325563"/>
          </a:xfrm>
        </p:spPr>
        <p:txBody>
          <a:bodyPr/>
          <a:lstStyle/>
          <a:p>
            <a:r>
              <a:rPr lang="en-US" dirty="0">
                <a:solidFill>
                  <a:schemeClr val="tx2"/>
                </a:solidFill>
              </a:rPr>
              <a:t>Q3</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210ACBF6-85B8-98E8-954B-B09D6245C922}"/>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239B9A90-42BD-DF4A-82B9-8651FAB527F1}"/>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In linear/polynomial regression, we can increase the degree of the model to increase the complexity. We can also increase complexity by </a:t>
            </a:r>
            <a:endParaRPr lang="en-US" dirty="0"/>
          </a:p>
        </p:txBody>
      </p:sp>
      <p:graphicFrame>
        <p:nvGraphicFramePr>
          <p:cNvPr id="3" name="Table 2">
            <a:extLst>
              <a:ext uri="{FF2B5EF4-FFF2-40B4-BE49-F238E27FC236}">
                <a16:creationId xmlns:a16="http://schemas.microsoft.com/office/drawing/2014/main" id="{283F4E0E-84DE-F68E-9C5D-A1EE3955A8A5}"/>
              </a:ext>
            </a:extLst>
          </p:cNvPr>
          <p:cNvGraphicFramePr>
            <a:graphicFrameLocks noGrp="1"/>
          </p:cNvGraphicFramePr>
          <p:nvPr>
            <p:extLst>
              <p:ext uri="{D42A27DB-BD31-4B8C-83A1-F6EECF244321}">
                <p14:modId xmlns:p14="http://schemas.microsoft.com/office/powerpoint/2010/main" val="4129907705"/>
              </p:ext>
            </p:extLst>
          </p:nvPr>
        </p:nvGraphicFramePr>
        <p:xfrm>
          <a:off x="3235568" y="3046153"/>
          <a:ext cx="4997053" cy="1211580"/>
        </p:xfrm>
        <a:graphic>
          <a:graphicData uri="http://schemas.openxmlformats.org/drawingml/2006/table">
            <a:tbl>
              <a:tblPr/>
              <a:tblGrid>
                <a:gridCol w="319983">
                  <a:extLst>
                    <a:ext uri="{9D8B030D-6E8A-4147-A177-3AD203B41FA5}">
                      <a16:colId xmlns:a16="http://schemas.microsoft.com/office/drawing/2014/main" val="3787195517"/>
                    </a:ext>
                  </a:extLst>
                </a:gridCol>
                <a:gridCol w="4677070">
                  <a:extLst>
                    <a:ext uri="{9D8B030D-6E8A-4147-A177-3AD203B41FA5}">
                      <a16:colId xmlns:a16="http://schemas.microsoft.com/office/drawing/2014/main" val="2721124467"/>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increasing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72385549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decreasing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1087781796"/>
                  </a:ext>
                </a:extLst>
              </a:tr>
            </a:tbl>
          </a:graphicData>
        </a:graphic>
      </p:graphicFrame>
    </p:spTree>
    <p:extLst>
      <p:ext uri="{BB962C8B-B14F-4D97-AF65-F5344CB8AC3E}">
        <p14:creationId xmlns:p14="http://schemas.microsoft.com/office/powerpoint/2010/main" val="184920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2232</TotalTime>
  <Words>2390</Words>
  <Application>Microsoft Office PowerPoint</Application>
  <PresentationFormat>Widescreen</PresentationFormat>
  <Paragraphs>434</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Aptos</vt:lpstr>
      <vt:lpstr>Aptos Display</vt:lpstr>
      <vt:lpstr>Arial</vt:lpstr>
      <vt:lpstr>Google Sans</vt:lpstr>
      <vt:lpstr>Lato</vt:lpstr>
      <vt:lpstr>Segoe Print</vt:lpstr>
      <vt:lpstr>Wingdings</vt:lpstr>
      <vt:lpstr>Office Theme</vt:lpstr>
      <vt:lpstr>Data Science For Business</vt:lpstr>
      <vt:lpstr>Quiz time!</vt:lpstr>
      <vt:lpstr>Quiz discussion!</vt:lpstr>
      <vt:lpstr>Q1</vt:lpstr>
      <vt:lpstr>Q1</vt:lpstr>
      <vt:lpstr>Q2</vt:lpstr>
      <vt:lpstr>Q2</vt:lpstr>
      <vt:lpstr>Q3</vt:lpstr>
      <vt:lpstr>Q3</vt:lpstr>
      <vt:lpstr>Q4</vt:lpstr>
      <vt:lpstr>Q4</vt:lpstr>
      <vt:lpstr>Q5</vt:lpstr>
      <vt:lpstr>Q5</vt:lpstr>
      <vt:lpstr>Agenda</vt:lpstr>
      <vt:lpstr>Agenda</vt:lpstr>
      <vt:lpstr>Agenda</vt:lpstr>
      <vt:lpstr>Grading notes</vt:lpstr>
      <vt:lpstr>Feedback</vt:lpstr>
      <vt:lpstr>Group discussion!</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Where we are</vt:lpstr>
      <vt:lpstr>Notebook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Connor Douglas</dc:creator>
  <cp:lastModifiedBy>Connor Douglas</cp:lastModifiedBy>
  <cp:revision>17</cp:revision>
  <dcterms:created xsi:type="dcterms:W3CDTF">2024-12-31T20:48:16Z</dcterms:created>
  <dcterms:modified xsi:type="dcterms:W3CDTF">2025-01-08T23:43:00Z</dcterms:modified>
</cp:coreProperties>
</file>