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791" r:id="rId3"/>
    <p:sldId id="802" r:id="rId4"/>
    <p:sldId id="278" r:id="rId5"/>
    <p:sldId id="544" r:id="rId6"/>
    <p:sldId id="773" r:id="rId7"/>
    <p:sldId id="774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274" r:id="rId19"/>
    <p:sldId id="786" r:id="rId20"/>
    <p:sldId id="788" r:id="rId21"/>
    <p:sldId id="789" r:id="rId22"/>
    <p:sldId id="787" r:id="rId23"/>
    <p:sldId id="790" r:id="rId24"/>
    <p:sldId id="794" r:id="rId25"/>
    <p:sldId id="793" r:id="rId26"/>
    <p:sldId id="795" r:id="rId27"/>
    <p:sldId id="797" r:id="rId28"/>
    <p:sldId id="796" r:id="rId29"/>
    <p:sldId id="798" r:id="rId30"/>
    <p:sldId id="800" r:id="rId31"/>
    <p:sldId id="8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1670" autoAdjust="0"/>
  </p:normalViewPr>
  <p:slideViewPr>
    <p:cSldViewPr snapToGrid="0">
      <p:cViewPr varScale="1">
        <p:scale>
          <a:sx n="91" d="100"/>
          <a:sy n="91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6:51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2808 297,'-5'-1,"1"-1,0 0,0 0,0 0,0 0,0-1,0 1,0-1,1 0,-1 0,-3-5,-12-8,-8-3,0 0,-1 2,-1 2,0 0,-1 2,-58-17,73 26,1-1,0-1,0 0,-22-13,21 10,-1 1,0 1,-19-6,6 5,2-1,-1 2,1 1,-1 1,-40-2,-464 8,515 1,0 0,0 1,0 1,1 0,-1 1,1 1,-24 12,22-9,-1-1,1-1,-1-1,-1-1,-24 4,16-5,0 1,0 1,1 2,-1 0,2 2,-38 19,-55 27,-26 18,104-56,0 3,1 0,2 3,-70 55,99-69,0 0,1 1,0 1,1-1,-10 21,-22 33,12-33,19-23,0 0,0 1,1 0,0 0,1 0,-6 13,10-18,-1 0,0 0,0-1,0 0,-1 1,1-1,-1 0,0-1,0 1,-7 4,5-4,1 0,0 1,0-1,1 1,-1 0,-5 9,-6 17,2 0,1 1,-10 37,15-42,-1 0,-1-1,-1 0,-1-1,-22 34,27-48,2 0,0 0,0 0,1 1,0 0,1 0,0 0,1 0,1 0,0 0,0 0,2 15,-9 65,1-40,2 0,3 102,-1 31,-12-105,10-59,1 0,-2 34,5 313,3-174,0-166,1 0,1-1,2 0,1 0,20 52,-19-60,-2-5,0-1,-1 1,-1 0,0 1,-1-1,2 21,-2-8,1-1,2 1,1-1,1 0,1 0,22 43,-17-33,16 58,-21-62,1 0,1-1,17 30,45 103,-51-107,37 65,-43-93,-7-12,0 0,2-1,0 0,14 15,10 13,-29-35,0 0,1 0,0-1,1 0,0 0,11 8,4 0,1-1,0-1,1-1,1-1,31 10,-37-14,0 2,-1 0,0 0,-1 2,0 0,22 21,-13-11,39 22,1 0,-40-25,46 23,231 92,-297-132,17 9,1-2,28 7,-26-8,0 1,0 1,40 22,-42-19,0-1,1-1,45 12,-14-7,64 26,-65-21,-29-11,-11-4,0 0,0-1,0 0,1-2,25 3,56 8,-70-8,52 3,-10-9,-33-1,-1 2,0 1,63 13,-53-7,1-2,0-3,-1-1,61-6,2 1,15 5,135-5,-228-1,0-2,0-1,0-2,33-14,21-17,-59 27,-1 0,2 2,37-10,-37 13,0-2,-1 0,-1-2,0-1,44-30,-60 39,-1 0,1 0,0 0,0 1,11-2,-10 3,-1-1,1 0,-1 0,0-1,9-5,33-21,-26 16,-1-1,0-2,30-25,-38 26,-2-2,14-18,20-25,19-19,-50 59,-2-1,0 0,17-37,-10 18,-14 29,0 0,1 1,11-13,-14 19,0-1,-1 0,0-1,0 1,0-1,-1 0,0 0,-1 0,1-1,-1 1,-1-1,4-14,5-57,-2 18,2-94,-11 128,2-1,0 0,11-48,-9 52,-1 0,1-45,-4 47,1 0,1 0,8-37,-1 10,-2 0,-2 0,-2-1,-7-91,1 24,5 22,-4-105,-3 172,0-1,-14-41,11 46,1-1,1 0,-3-40,7 50,0-1,-1 1,-1 0,-1 0,0 1,-1 0,-12-23,-15-40,9-26,21 82,-1-1,-2 1,0 0,-1 0,-12-25,-71-100,55 88,-49-63,71 105,-1 1,-20-16,-23-24,9 10,37 37,1-1,0-1,-16-19,12 12,-1 1,0 0,-22-17,-2-1,-6-4,30 27,1-1,-23-25,23 23,1 0,-2 1,0 0,-22-14,-9-15,42 36,-1 1,0 0,0 0,0 0,0 1,-1-1,0 1,0 1,0-1,0 1,-1 0,1 0,-11-2,5 3,1-1,-1-1,1 0,-1 0,1-1,1 0,-1-1,1 0,0-1,0 0,-9-9,-4-2,-2 2,-43-24,1 2,50 30,1 1,-1 0,-1 1,1 1,-30-6,22 6,-183-23,184 24,-1 1,-43-1,45 4,0-1,0-1,-33-7,-18-5,51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7:5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851 176,'2250'0,"-2229"1,1 1,40 10,-39-7,0 0,30 0,621-3,-326-4,-291 2,0-2,92-14,-83 7,0 3,0 3,76 6,-15 0,-85-3,-1 1,1-1,-1-3,67-12,-60 7,-1 3,1 1,0 3,51 5,9-2,884-2,-962 2,-1 1,33 7,-30-4,49 3,112-11,81 4,-177 12,-61-8,64 4,806-11,-885-1,0 0,1-2,-1 0,40-14,-40 11,1 0,0 2,0 1,35-3,128 10,99-5,-187-12,-60 8,62-4,1011 12,-1089-4,0 0,41-10,-39 7,0 1,30-2,35 6,-50 1,0-2,1-1,62-12,91-17,-123 22,0 4,133 6,-74 1,58-16,8-1,1032 16,-1196 0,-1 2,33 7,-30-4,49 3,-50-8,1 1,-1 1,32 9,-38-8,0-1,0-1,31-1,-32-1,-1 1,1 0,43 10,-43-6,46 4,-54-8,0 1,0 0,0 1,-1 1,1 0,28 13,16 12,-40-21,0 1,-1 1,0 1,-1 1,0 0,25 24,-33-27,1 0,0-1,22 13,17 11,-47-29,-1 0,1 0,0 0,-1 0,0 1,1-1,-1 1,-1-1,1 1,0 0,-1 0,0-1,2 8,3 59,0-5,58 163,-35-82,0 47,-16-108,-9-49,2-1,14 47,-2-22,14 87,-28-108,-1 0,-5 58,3 43,4-108,1 0,12 37,-10-43,-1 0,-2 1,5 52,-9-24,-4 212,0-251,-1 0,-1-1,0 1,-1-1,-1 0,0-1,-1 1,-1-1,0-1,-19 22,21-26,3-3,-1-1,0 0,0-1,0 1,0-1,-1 0,1-1,-1 1,0-1,0 0,-1 0,-11 2,-6 2,-1-2,-29 2,-12 2,-18 5,52-9,1 0,0 2,-44 16,-122 45,165-62,-1 0,0-3,-1 0,1-3,-50-4,-8 1,-18 1,-133 5,197 3,-65 16,75-12,-1-3,-1-1,-49 2,-412-10,477 4,-1 0,0 2,1 0,-36 13,31-9,1-1,-42 5,-22 4,62-11,0 0,-35 1,46-5,-19-1,1 2,-68 12,53-6,0-3,0-2,-94-5,35-1,-446 3,529 2,1 0,-38 9,-32 3,-36 4,56-6,-101 18,109-20,13-2,-91 3,101-11,4-1,1 1,0 2,-1 2,-38 8,41-5,-1-3,1-1,-1-1,-51-5,49 1,0 1,1 2,-68 11,68-5,-1-3,-55 1,2-2,-7 11,63-7,-62 2,-1284-9,633-2,714 0,1-1,-1-2,-46-14,43 9,0 3,-52-5,-30-3,81 8,-64-2,-1299 10,1373-2,-1-2,-32-7,30 4,-49-3,49 8,-18 0,-1-2,-49-10,-87-17,139 23,-1 2,0 1,-93 7,33 0,58-2,33 1,0-1,0-1,1-1,-1 0,0-1,1-1,-1-1,1 0,-18-8,17 4,1 2,-1 0,0 0,-1 2,1 1,-34-3,-118 7,73 2,46-3,-13 1,1-2,-109-17,-15-13,-16 3,178 24,-1 1,0 1,-26 1,30 2,-1-2,0 0,0-2,-27-6,23 4,-1 0,0 1,0 2,-38 2,-30-3,78 0,0 0,0-2,1 0,0-1,-23-11,-37-13,49 24,-1 0,-46-2,40 5,-44-9,-1-4,56 13,0-1,1-2,0 0,0-1,0-2,-32-16,8 0,33 19,1-1,0-1,0 0,1 0,-20-18,9 4,0-1,2-1,1-1,1-1,1 0,-27-56,39 72,0 1,0-1,-1 1,-1 0,1 1,-1-1,-15-10,12 9,0-1,0 0,-14-20,14 16,-1 1,-26-25,26 28,1-1,-1 0,2-1,-11-17,-27-47,-94-114,100 130,30 43,0 0,-24-26,28 35,0-2,1 1,1-1,-1 0,2 0,0 0,-6-20,-16-32,5 23,9 18,1 0,-17-45,4-1,17 52,2 0,0-1,1 0,0 0,2 0,-3-20,3-48,9-95,22 6,-27 166,1 0,1 0,0 0,0 0,0 1,1-1,0 1,1 0,-1 0,2 0,-1 1,0-1,9-5,14-21,-16 17,-2 0,13-28,-9 18,4-10,-10 20,0 0,16-22,13-20,-27 40,2 0,19-24,8-11,-29 39,1 0,23-25,-30 35,0 0,1 1,0-1,0 1,0 0,0 0,0 1,1 0,-1 0,1 0,-1 0,12-1,8 0,-1 1,1 1,-1 1,1 1,-1 2,27 5,-32-2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A6FE-C683-1280-C842-E795D025F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920F7C-C812-34D7-607E-4DC643975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E71429-87CA-3757-DFF1-BE7085C6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8BF8-4676-DB65-0FD8-EAAF890EB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9237-9DEE-E40E-042D-1696D111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30ABE-E551-B3BD-5F38-24033F64A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DA4E9-58A3-D2C5-570C-D1CBFC9F5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DB49-6ECE-30D4-EFE2-742017B71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B49A3-1D97-B2DE-8482-1C6CBDCA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E8576-589C-0821-6871-7441C70AA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1E215-B058-B214-4DCB-94C8E79FF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015E7-83B6-EDE2-20EE-3AE6F9F3A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EC49-BC4A-EE34-6B5E-31FCA4F6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2BA47-948B-F27F-A7D3-8547A29C3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C8FFF-B0CC-97D1-E393-F4348D2E1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7AD7-D848-200A-3C76-D001FEE96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911C7-F67E-215C-7761-F30378B0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D7DD3-8F9E-505B-6553-FDE775764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F514E-3CD6-4B08-F37E-558D4DC85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3ADA5-F94C-5ED7-E4F9-A655D670A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9973C-037A-77F2-8317-068E72D1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1E654-79E4-3643-6735-4EAC7B098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4C8DA-7CBA-B90B-C431-C180F01B3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6867-652D-1B3C-98A7-8C6326AB2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CF3B-5B34-F005-8DD6-C9A9B6A6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F67D4-9602-7C8F-07F1-1CC9AD0F1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D7B8C-1AF2-EC24-2DAA-9320F5871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2352-0ECE-08F0-F3B9-311A972BA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34F1-18DA-4E4F-6ACF-5569786A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88D3C-3440-57C9-F1E5-97193D871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E9D45-D8AC-B7B9-9F42-D362C3AD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CB86-D99D-A1B6-C87E-A84ECC886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5B0F-1974-B50F-F43E-F5A72805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5E6B8-11FE-DF70-CE40-F14614C81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14AAE-B2A7-18FC-FB89-C4596C19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5A44B-54BA-97F4-1D02-1A7E5934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CF9-F4D4-472F-8355-2A26B632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DDB6B-4F33-C5E6-F65F-AC3A44C92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4D0EC-A0AD-2A5A-B2FF-01C5086C0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A14E8-7BF9-9CA3-A9CF-57302EBC3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C2BDA-E142-B10A-5B8D-FA218FA8A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2CD73-5706-77CC-632C-E54B253AC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2DD38-18D6-9979-BB77-8238C7E63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09848-E304-BC35-AE17-912598365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2 – Supervised Segmentation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691D-C844-2B32-2547-5CDF7BF2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246728-6A69-64CE-6C1A-E6284B6D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FB0D90-0C19-6C76-BF28-16754EE43807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df.head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df.describe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df.info()</a:t>
            </a:r>
          </a:p>
          <a:p>
            <a:r>
              <a:rPr lang="en-US" dirty="0" err="1">
                <a:solidFill>
                  <a:schemeClr val="tx2"/>
                </a:solidFill>
              </a:rPr>
              <a:t>df.stats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EFA96-E550-8EEA-A660-4E9981CA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5" y="2266088"/>
            <a:ext cx="58205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9B509-62C3-D0AB-BA62-F0ADB075F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819C2C-A4D5-AC16-43C9-02632773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E4E6F00-AB7E-6F8C-EDEC-29571329C9DD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df.head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df.describe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df.info()</a:t>
            </a:r>
          </a:p>
          <a:p>
            <a:r>
              <a:rPr lang="en-US" dirty="0" err="1">
                <a:solidFill>
                  <a:schemeClr val="tx2"/>
                </a:solidFill>
                <a:highlight>
                  <a:srgbClr val="FFFF00"/>
                </a:highlight>
              </a:rPr>
              <a:t>df.stats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A88E2-AD4C-2518-F26F-12BE9807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5" y="2266088"/>
            <a:ext cx="58205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401C-7948-FFCE-83EF-48B08110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ED4C05-D14E-C2AA-DE53-21DD978C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3C69C-9401-74A4-E199-2671287C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2039624"/>
            <a:ext cx="57920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DF01-2F61-C8AB-EFAA-2AEE9522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336F71D-3CBD-832C-8B1E-613A423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A245912-40E0-3237-C20A-29B43DD48C9D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Markdown</a:t>
            </a:r>
          </a:p>
          <a:p>
            <a:r>
              <a:rPr lang="en-US" dirty="0">
                <a:solidFill>
                  <a:schemeClr val="tx2"/>
                </a:solidFill>
              </a:rPr>
              <a:t>Python code</a:t>
            </a:r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492AC-97E7-A8B9-3DC8-58D1A060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2039624"/>
            <a:ext cx="57920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5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CD3E-7575-478A-531D-0892A95B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032DFA-0BD1-92D5-99B6-762B2FC8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720C9-64EE-E02F-E3D5-37E41A1D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6" y="1966745"/>
            <a:ext cx="584916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DA80-DB1F-77EF-1AB1-D3A758AD1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BF6E8C-6293-B45A-B859-A461AD55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1CDD89-27C0-9F6B-5C3F-C1B51707A9A2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4E8510A-9B69-9F2B-764B-1EF1826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628502-3DC4-BF85-8A94-B4F02B39FD9C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C7823-7D48-F804-DB69-28B09FDE6817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79A7E-BFA6-AF45-579E-639E503A9BD2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2017F-576D-94EA-5A43-29855C746C8D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2DCDA-E803-88D8-4141-E882987ECC66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9C0699-6115-822C-74A6-37DBBCFFDD13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07C9B-8301-C41E-0F20-88811E30D56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grpSp>
        <p:nvGrpSpPr>
          <p:cNvPr id="14" name="Graphic 15" descr="Badge 1 outline">
            <a:extLst>
              <a:ext uri="{FF2B5EF4-FFF2-40B4-BE49-F238E27FC236}">
                <a16:creationId xmlns:a16="http://schemas.microsoft.com/office/drawing/2014/main" id="{98802E9A-28B9-3329-E266-AA34EBC50C9F}"/>
              </a:ext>
            </a:extLst>
          </p:cNvPr>
          <p:cNvGrpSpPr>
            <a:grpSpLocks noChangeAspect="1"/>
          </p:cNvGrpSpPr>
          <p:nvPr/>
        </p:nvGrpSpPr>
        <p:grpSpPr>
          <a:xfrm>
            <a:off x="11284719" y="120689"/>
            <a:ext cx="731520" cy="731520"/>
            <a:chOff x="5734446" y="3944382"/>
            <a:chExt cx="723503" cy="723503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3B9D6147-0F99-6B85-3503-63254FBB1CC5}"/>
                </a:ext>
              </a:extLst>
            </p:cNvPr>
            <p:cNvSpPr/>
            <p:nvPr/>
          </p:nvSpPr>
          <p:spPr>
            <a:xfrm>
              <a:off x="5734446" y="3944382"/>
              <a:ext cx="723503" cy="723503"/>
            </a:xfrm>
            <a:custGeom>
              <a:avLst/>
              <a:gdLst>
                <a:gd name="connsiteX0" fmla="*/ 361753 w 723503"/>
                <a:gd name="connsiteY0" fmla="*/ 19050 h 723503"/>
                <a:gd name="connsiteX1" fmla="*/ 704455 w 723503"/>
                <a:gd name="connsiteY1" fmla="*/ 361752 h 723503"/>
                <a:gd name="connsiteX2" fmla="*/ 361753 w 723503"/>
                <a:gd name="connsiteY2" fmla="*/ 704454 h 723503"/>
                <a:gd name="connsiteX3" fmla="*/ 19051 w 723503"/>
                <a:gd name="connsiteY3" fmla="*/ 361752 h 723503"/>
                <a:gd name="connsiteX4" fmla="*/ 361753 w 723503"/>
                <a:gd name="connsiteY4" fmla="*/ 19052 h 723503"/>
                <a:gd name="connsiteX5" fmla="*/ 361753 w 723503"/>
                <a:gd name="connsiteY5" fmla="*/ 0 h 723503"/>
                <a:gd name="connsiteX6" fmla="*/ 0 w 723503"/>
                <a:gd name="connsiteY6" fmla="*/ 361751 h 723503"/>
                <a:gd name="connsiteX7" fmla="*/ 361751 w 723503"/>
                <a:gd name="connsiteY7" fmla="*/ 723504 h 723503"/>
                <a:gd name="connsiteX8" fmla="*/ 723504 w 723503"/>
                <a:gd name="connsiteY8" fmla="*/ 361753 h 723503"/>
                <a:gd name="connsiteX9" fmla="*/ 362076 w 723503"/>
                <a:gd name="connsiteY9" fmla="*/ 3 h 723503"/>
                <a:gd name="connsiteX10" fmla="*/ 361753 w 723503"/>
                <a:gd name="connsiteY10" fmla="*/ 3 h 7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503" h="723503">
                  <a:moveTo>
                    <a:pt x="361753" y="19050"/>
                  </a:moveTo>
                  <a:cubicBezTo>
                    <a:pt x="551022" y="19050"/>
                    <a:pt x="704455" y="172483"/>
                    <a:pt x="704455" y="361752"/>
                  </a:cubicBezTo>
                  <a:cubicBezTo>
                    <a:pt x="704455" y="551021"/>
                    <a:pt x="551022" y="704454"/>
                    <a:pt x="361753" y="704454"/>
                  </a:cubicBezTo>
                  <a:cubicBezTo>
                    <a:pt x="172483" y="704454"/>
                    <a:pt x="19051" y="551021"/>
                    <a:pt x="19051" y="361752"/>
                  </a:cubicBezTo>
                  <a:cubicBezTo>
                    <a:pt x="19266" y="172572"/>
                    <a:pt x="172573" y="19266"/>
                    <a:pt x="361753" y="19052"/>
                  </a:cubicBezTo>
                  <a:moveTo>
                    <a:pt x="361753" y="0"/>
                  </a:moveTo>
                  <a:cubicBezTo>
                    <a:pt x="161963" y="-1"/>
                    <a:pt x="1" y="161961"/>
                    <a:pt x="0" y="361751"/>
                  </a:cubicBezTo>
                  <a:cubicBezTo>
                    <a:pt x="-1" y="561541"/>
                    <a:pt x="161961" y="723503"/>
                    <a:pt x="361751" y="723504"/>
                  </a:cubicBezTo>
                  <a:cubicBezTo>
                    <a:pt x="561541" y="723505"/>
                    <a:pt x="723503" y="561543"/>
                    <a:pt x="723504" y="361753"/>
                  </a:cubicBezTo>
                  <a:cubicBezTo>
                    <a:pt x="723592" y="162053"/>
                    <a:pt x="561776" y="91"/>
                    <a:pt x="362076" y="3"/>
                  </a:cubicBezTo>
                  <a:cubicBezTo>
                    <a:pt x="361968" y="3"/>
                    <a:pt x="361860" y="3"/>
                    <a:pt x="361753" y="3"/>
                  </a:cubicBezTo>
                  <a:close/>
                </a:path>
              </a:pathLst>
            </a:custGeom>
            <a:grpFill/>
            <a:ln w="508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5A88EA8-3D58-F858-93F9-84FCC23E4803}"/>
                </a:ext>
              </a:extLst>
            </p:cNvPr>
            <p:cNvSpPr/>
            <p:nvPr/>
          </p:nvSpPr>
          <p:spPr>
            <a:xfrm>
              <a:off x="6023013" y="4134566"/>
              <a:ext cx="98474" cy="320832"/>
            </a:xfrm>
            <a:custGeom>
              <a:avLst/>
              <a:gdLst>
                <a:gd name="connsiteX0" fmla="*/ 76572 w 98474"/>
                <a:gd name="connsiteY0" fmla="*/ 320833 h 320832"/>
                <a:gd name="connsiteX1" fmla="*/ 76572 w 98474"/>
                <a:gd name="connsiteY1" fmla="*/ 30919 h 320832"/>
                <a:gd name="connsiteX2" fmla="*/ 76415 w 98474"/>
                <a:gd name="connsiteY2" fmla="*/ 30846 h 320832"/>
                <a:gd name="connsiteX3" fmla="*/ 71072 w 98474"/>
                <a:gd name="connsiteY3" fmla="*/ 35473 h 320832"/>
                <a:gd name="connsiteX4" fmla="*/ 53909 w 98474"/>
                <a:gd name="connsiteY4" fmla="*/ 48118 h 320832"/>
                <a:gd name="connsiteX5" fmla="*/ 34263 w 98474"/>
                <a:gd name="connsiteY5" fmla="*/ 59708 h 320832"/>
                <a:gd name="connsiteX6" fmla="*/ 14213 w 98474"/>
                <a:gd name="connsiteY6" fmla="*/ 69400 h 320832"/>
                <a:gd name="connsiteX7" fmla="*/ 0 w 98474"/>
                <a:gd name="connsiteY7" fmla="*/ 75028 h 320832"/>
                <a:gd name="connsiteX8" fmla="*/ 0 w 98474"/>
                <a:gd name="connsiteY8" fmla="*/ 56908 h 320832"/>
                <a:gd name="connsiteX9" fmla="*/ 48759 w 98474"/>
                <a:gd name="connsiteY9" fmla="*/ 33998 h 320832"/>
                <a:gd name="connsiteX10" fmla="*/ 95051 w 98474"/>
                <a:gd name="connsiteY10" fmla="*/ 0 h 320832"/>
                <a:gd name="connsiteX11" fmla="*/ 98474 w 98474"/>
                <a:gd name="connsiteY11" fmla="*/ 177 h 320832"/>
                <a:gd name="connsiteX12" fmla="*/ 98474 w 98474"/>
                <a:gd name="connsiteY12" fmla="*/ 320833 h 3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474" h="320832">
                  <a:moveTo>
                    <a:pt x="76572" y="320833"/>
                  </a:moveTo>
                  <a:lnTo>
                    <a:pt x="76572" y="30919"/>
                  </a:lnTo>
                  <a:cubicBezTo>
                    <a:pt x="76572" y="30807"/>
                    <a:pt x="76502" y="30773"/>
                    <a:pt x="76415" y="30846"/>
                  </a:cubicBezTo>
                  <a:lnTo>
                    <a:pt x="71072" y="35473"/>
                  </a:lnTo>
                  <a:cubicBezTo>
                    <a:pt x="65642" y="40069"/>
                    <a:pt x="59908" y="44294"/>
                    <a:pt x="53909" y="48118"/>
                  </a:cubicBezTo>
                  <a:cubicBezTo>
                    <a:pt x="47504" y="52239"/>
                    <a:pt x="40896" y="56137"/>
                    <a:pt x="34263" y="59708"/>
                  </a:cubicBezTo>
                  <a:cubicBezTo>
                    <a:pt x="27589" y="63298"/>
                    <a:pt x="20841" y="66554"/>
                    <a:pt x="14213" y="69400"/>
                  </a:cubicBezTo>
                  <a:cubicBezTo>
                    <a:pt x="9232" y="71531"/>
                    <a:pt x="4469" y="73419"/>
                    <a:pt x="0" y="75028"/>
                  </a:cubicBezTo>
                  <a:lnTo>
                    <a:pt x="0" y="56908"/>
                  </a:lnTo>
                  <a:cubicBezTo>
                    <a:pt x="17083" y="51178"/>
                    <a:pt x="33445" y="43490"/>
                    <a:pt x="48759" y="33998"/>
                  </a:cubicBezTo>
                  <a:cubicBezTo>
                    <a:pt x="65038" y="23867"/>
                    <a:pt x="80514" y="12502"/>
                    <a:pt x="95051" y="0"/>
                  </a:cubicBezTo>
                  <a:lnTo>
                    <a:pt x="98474" y="177"/>
                  </a:lnTo>
                  <a:lnTo>
                    <a:pt x="98474" y="320833"/>
                  </a:lnTo>
                  <a:close/>
                </a:path>
              </a:pathLst>
            </a:custGeom>
            <a:grpFill/>
            <a:ln w="508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8C8505-3738-B3EF-4039-A9618A94C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1488479"/>
            <a:ext cx="5085609" cy="6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28B3-B5E4-12EF-DA19-D7DFDB9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EB48A2-DF65-AF7C-26A1-4F5D94FF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Q6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2130C-A05E-E5A4-E783-8E728E8D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1" y="1690688"/>
            <a:ext cx="56586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B2449-069C-0A79-FE59-4B6D005D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B3B9AC-4AF8-2F1B-6AA5-DAE60F8D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Q6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0EDF3-42A5-CBC2-57EF-F3FE366F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1" y="1690688"/>
            <a:ext cx="5658640" cy="1009791"/>
          </a:xfrm>
          <a:prstGeom prst="rect">
            <a:avLst/>
          </a:prstGeom>
        </p:spPr>
      </p:pic>
      <p:pic>
        <p:nvPicPr>
          <p:cNvPr id="2" name="Picture 1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5003589E-D11C-B038-DD9E-1EDBBB28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202" y="2546929"/>
            <a:ext cx="5240421" cy="29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2 (Friday):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3 (Monday): </a:t>
            </a:r>
            <a:r>
              <a:rPr lang="en-US" dirty="0">
                <a:solidFill>
                  <a:schemeClr val="tx2"/>
                </a:solidFill>
              </a:rPr>
              <a:t>Fitting models, generalization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4 (Tuesday): </a:t>
            </a:r>
            <a:r>
              <a:rPr lang="en-US" dirty="0">
                <a:solidFill>
                  <a:schemeClr val="tx2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5 (Wednesday): </a:t>
            </a:r>
            <a:r>
              <a:rPr lang="en-US" dirty="0">
                <a:solidFill>
                  <a:schemeClr val="tx2"/>
                </a:solidFill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0A03-E10E-A999-328B-F74D3FB9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754-1EF5-3BE5-43F4-31C5A1A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5A0EE-90F7-EE92-1FEF-A85F7A65EEA4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E8BCFCD-ED9E-8DDA-88B4-8A6003646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52095B-6BD1-BE83-378F-EE3D10D3A676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17B0E-D6A9-0859-931D-9CDBC05E88C2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A97F34-3B02-41FE-7E4A-2474BAF1666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2030F-6DA5-1843-DD4C-84DE4CCA05C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DA8C0-2B03-4D95-5B6A-376111A84DD0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B8CE8-33A6-3D9F-B3C4-6228E0503C10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5F154-BDB4-E3A6-A9E0-78B786EE8FD3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34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2CD4-F230-0671-E08F-8686A03D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637D-DE2D-62A6-1168-4BC03EAA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Syllabus Reminder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264A58-A805-FA8B-F75B-8B81BCDC6631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ChatGPT</a:t>
            </a:r>
          </a:p>
          <a:p>
            <a:r>
              <a:rPr lang="en-US" dirty="0">
                <a:solidFill>
                  <a:schemeClr val="tx2"/>
                </a:solidFill>
              </a:rPr>
              <a:t>Late penalty</a:t>
            </a:r>
          </a:p>
          <a:p>
            <a:r>
              <a:rPr lang="en-US" dirty="0">
                <a:solidFill>
                  <a:schemeClr val="tx2"/>
                </a:solidFill>
              </a:rPr>
              <a:t>Participation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7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209E-788E-6200-426C-ADF370F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6116-4B47-BA40-9FDE-84900ECA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D0673-EEDD-06A4-88BA-0363897D8312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DFB06AF-E414-529C-58FD-D388F45B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1DFBC-AAF4-02F0-982E-246768F0E0C8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5BC68-ED7D-C3AA-44C3-987AA19021F8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90C6B-84BD-7F73-CACD-0F93AF5B76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608D9-EA79-A26E-5DD5-1B5B08BDBBE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D4A564-8932-EA50-A910-879B337F8E3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040C4-219C-56F6-2AEA-17DF2D12BEAE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54F000-044E-56F7-53CC-922B5B0EF5F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800C3-59AF-AC0D-2059-72A2D015ED4E}"/>
                  </a:ext>
                </a:extLst>
              </p14:cNvPr>
              <p14:cNvContentPartPr/>
              <p14:nvPr/>
            </p14:nvContentPartPr>
            <p14:xfrm>
              <a:off x="10121341" y="3560894"/>
              <a:ext cx="1779120" cy="175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800C3-59AF-AC0D-2059-72A2D015E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7341" y="3453254"/>
                <a:ext cx="1886760" cy="19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23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F663-885D-20E6-3CA9-694F72B9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BCBA-1F39-88CD-7904-2CD6B7B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EE3CA2A9-7EDD-7C21-F989-6BD46FDB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FB98A-25E3-757B-7E37-2FBD4E266860}"/>
                  </a:ext>
                </a:extLst>
              </p14:cNvPr>
              <p14:cNvContentPartPr/>
              <p14:nvPr/>
            </p14:nvContentPartPr>
            <p14:xfrm>
              <a:off x="3350979" y="2479775"/>
              <a:ext cx="5394600" cy="116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FB98A-25E3-757B-7E37-2FBD4E2668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2372135"/>
                <a:ext cx="5502240" cy="13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45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9E3E5-2BA1-F732-6361-2E4170790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E680-BFFE-E745-6D46-D71C376C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Supervised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B3CCD8-BBFF-7D23-CC38-5EDB70E6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14111"/>
              </p:ext>
            </p:extLst>
          </p:nvPr>
        </p:nvGraphicFramePr>
        <p:xfrm>
          <a:off x="3754820" y="2278336"/>
          <a:ext cx="5263057" cy="407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92">
                  <a:extLst>
                    <a:ext uri="{9D8B030D-6E8A-4147-A177-3AD203B41FA5}">
                      <a16:colId xmlns:a16="http://schemas.microsoft.com/office/drawing/2014/main" val="3664165794"/>
                    </a:ext>
                  </a:extLst>
                </a:gridCol>
                <a:gridCol w="787597">
                  <a:extLst>
                    <a:ext uri="{9D8B030D-6E8A-4147-A177-3AD203B41FA5}">
                      <a16:colId xmlns:a16="http://schemas.microsoft.com/office/drawing/2014/main" val="2240491404"/>
                    </a:ext>
                  </a:extLst>
                </a:gridCol>
                <a:gridCol w="787597">
                  <a:extLst>
                    <a:ext uri="{9D8B030D-6E8A-4147-A177-3AD203B41FA5}">
                      <a16:colId xmlns:a16="http://schemas.microsoft.com/office/drawing/2014/main" val="3466462923"/>
                    </a:ext>
                  </a:extLst>
                </a:gridCol>
                <a:gridCol w="1002587">
                  <a:extLst>
                    <a:ext uri="{9D8B030D-6E8A-4147-A177-3AD203B41FA5}">
                      <a16:colId xmlns:a16="http://schemas.microsoft.com/office/drawing/2014/main" val="1999583580"/>
                    </a:ext>
                  </a:extLst>
                </a:gridCol>
                <a:gridCol w="957989">
                  <a:extLst>
                    <a:ext uri="{9D8B030D-6E8A-4147-A177-3AD203B41FA5}">
                      <a16:colId xmlns:a16="http://schemas.microsoft.com/office/drawing/2014/main" val="2970723237"/>
                    </a:ext>
                  </a:extLst>
                </a:gridCol>
                <a:gridCol w="832195">
                  <a:extLst>
                    <a:ext uri="{9D8B030D-6E8A-4147-A177-3AD203B41FA5}">
                      <a16:colId xmlns:a16="http://schemas.microsoft.com/office/drawing/2014/main" val="2816014197"/>
                    </a:ext>
                  </a:extLst>
                </a:gridCol>
              </a:tblGrid>
              <a:tr h="479766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HeadSize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BodyShading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6918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655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Bani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7221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Crista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0267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116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74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Fran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286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Gianna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9461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032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Irina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64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Jaquie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2936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Kendra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853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LaToya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894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FD3629-7DFE-554F-2FCA-18177A3E312B}"/>
              </a:ext>
            </a:extLst>
          </p:cNvPr>
          <p:cNvSpPr txBox="1"/>
          <p:nvPr/>
        </p:nvSpPr>
        <p:spPr>
          <a:xfrm>
            <a:off x="8219090" y="1847898"/>
            <a:ext cx="610873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15CFC-AAA8-EBD6-D8A4-22A3266355B6}"/>
              </a:ext>
            </a:extLst>
          </p:cNvPr>
          <p:cNvGrpSpPr/>
          <p:nvPr/>
        </p:nvGrpSpPr>
        <p:grpSpPr>
          <a:xfrm>
            <a:off x="4792718" y="1422067"/>
            <a:ext cx="3142593" cy="738577"/>
            <a:chOff x="3258207" y="1004061"/>
            <a:chExt cx="3142593" cy="73857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B1F2EDEE-0A2E-4C8C-7985-7E4EF35B50A9}"/>
                </a:ext>
              </a:extLst>
            </p:cNvPr>
            <p:cNvSpPr/>
            <p:nvPr/>
          </p:nvSpPr>
          <p:spPr bwMode="auto">
            <a:xfrm rot="16200000">
              <a:off x="4604571" y="-53592"/>
              <a:ext cx="449866" cy="3142593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097ABD-E196-85E8-DE61-B3922FD1C987}"/>
                </a:ext>
              </a:extLst>
            </p:cNvPr>
            <p:cNvSpPr txBox="1"/>
            <p:nvPr/>
          </p:nvSpPr>
          <p:spPr>
            <a:xfrm>
              <a:off x="4430407" y="1004061"/>
              <a:ext cx="76706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Features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C76936-71CB-2330-4700-E2D554FD014F}"/>
              </a:ext>
            </a:extLst>
          </p:cNvPr>
          <p:cNvSpPr txBox="1"/>
          <p:nvPr/>
        </p:nvSpPr>
        <p:spPr>
          <a:xfrm>
            <a:off x="3923523" y="1942491"/>
            <a:ext cx="585417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(?)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6591B2-2E87-20B3-8D83-7A72A49E9E80}"/>
              </a:ext>
            </a:extLst>
          </p:cNvPr>
          <p:cNvGrpSpPr/>
          <p:nvPr/>
        </p:nvGrpSpPr>
        <p:grpSpPr>
          <a:xfrm>
            <a:off x="1812727" y="2746045"/>
            <a:ext cx="1771300" cy="3505200"/>
            <a:chOff x="278217" y="2328040"/>
            <a:chExt cx="1771300" cy="3505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92230-CDDE-9864-D428-291BBB4F1EA2}"/>
                </a:ext>
              </a:extLst>
            </p:cNvPr>
            <p:cNvSpPr txBox="1"/>
            <p:nvPr/>
          </p:nvSpPr>
          <p:spPr>
            <a:xfrm>
              <a:off x="278217" y="3858059"/>
              <a:ext cx="103932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Instances,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observations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BEA98A-7519-8E9F-1CE7-CDA793FB77FD}"/>
                </a:ext>
              </a:extLst>
            </p:cNvPr>
            <p:cNvSpPr/>
            <p:nvPr/>
          </p:nvSpPr>
          <p:spPr bwMode="auto">
            <a:xfrm rot="10800000">
              <a:off x="1660635" y="2328040"/>
              <a:ext cx="388882" cy="350520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59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EF-C4E9-2832-F8A4-DF5141C7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9701D1C-F028-DB39-07E6-0C6EC230CF2A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Features: </a:t>
            </a:r>
            <a:r>
              <a:rPr lang="en-US" dirty="0">
                <a:solidFill>
                  <a:schemeClr val="tx2"/>
                </a:solidFill>
              </a:rPr>
              <a:t>what we use to predict (also, explanatory variables, independent variables)</a:t>
            </a:r>
          </a:p>
          <a:p>
            <a:r>
              <a:rPr lang="en-US" b="1" dirty="0">
                <a:solidFill>
                  <a:schemeClr val="tx2"/>
                </a:solidFill>
              </a:rPr>
              <a:t>Target</a:t>
            </a:r>
            <a:r>
              <a:rPr lang="en-US" dirty="0">
                <a:solidFill>
                  <a:schemeClr val="tx2"/>
                </a:solidFill>
              </a:rPr>
              <a:t>: what we aim to predict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5BA69-D97D-ED1F-8CEF-6F4C8A55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Supervised Learning = Prediction/Predictive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93700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C606-80C8-CE8C-B45A-6FCB6448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090-E639-DC5E-DCF4-5630693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336296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Coding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90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BCB2-8A74-EBE4-ECB7-C2B21D41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CAC57-1E53-4648-DF50-F52E30EE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Entropy (H)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0A405-7448-9942-B640-C6727764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623496"/>
            <a:ext cx="597300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7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076E-1B8F-6B5A-4ABD-8F2B0B15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49C213-047C-A82A-2EA2-4407739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Information Gain (IG)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910CE-723E-18E1-9D1E-6C05DA1E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557341"/>
            <a:ext cx="587774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5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4C02C-C609-F172-7C12-A1FCF2F55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A1AF-8A96-48C1-4DA2-A658503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336296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Coding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6DD6B-E260-4BF8-D1DD-48592B566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EFB6A8-CFA6-72E9-6302-F46865F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B57D6-D01F-EE5B-67A2-0488293D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15" y="0"/>
            <a:ext cx="5603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D539-F03E-C400-F55D-D35D4C66B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9B32EDA-D4DE-D92C-A983-29BC699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Linear Separator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0F8A2-19F3-85E9-443C-D51E50AF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18" y="1690688"/>
            <a:ext cx="580153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4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46E1-BF28-1262-D90A-D6B61B4B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68F5FD-1F61-E926-CB0B-33420D2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EV[Decision] &gt;= EV[Not Decision]</a:t>
            </a:r>
          </a:p>
        </p:txBody>
      </p:sp>
    </p:spTree>
    <p:extLst>
      <p:ext uri="{BB962C8B-B14F-4D97-AF65-F5344CB8AC3E}">
        <p14:creationId xmlns:p14="http://schemas.microsoft.com/office/powerpoint/2010/main" val="32639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5573-B5D5-5322-F1DF-02103E79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61FE0F-2175-4969-6521-DFBE271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Linear Separator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886B3-C24F-2B03-B350-70AC60D0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18" y="1690688"/>
            <a:ext cx="5801535" cy="3419952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067075A-AE77-7C8E-7E0F-A63DC7DF6FC5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469549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</a:rPr>
              <a:t>Objective function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 (Loss function) </a:t>
            </a:r>
            <a:r>
              <a:rPr lang="en-US" sz="2400" b="1" dirty="0">
                <a:solidFill>
                  <a:schemeClr val="tx2"/>
                </a:solidFill>
              </a:rPr>
              <a:t>= </a:t>
            </a:r>
            <a:r>
              <a:rPr lang="en-US" sz="2400" dirty="0">
                <a:solidFill>
                  <a:schemeClr val="tx2"/>
                </a:solidFill>
              </a:rPr>
              <a:t>describes how “badly” a model fits our (training) data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We pick model parameters (in this case, lines) to minimize loss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This function can be many things (don’t worry about the details now), </a:t>
            </a:r>
            <a:r>
              <a:rPr lang="en-US" sz="2400" b="1" dirty="0">
                <a:solidFill>
                  <a:schemeClr val="tx2"/>
                </a:solidFill>
              </a:rPr>
              <a:t>but our choice of loss function affect what the final “machine learned” model will be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68FF-D22D-B656-2F77-A1FC6C98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9F47FC-70F2-F00B-DC29-7D612BD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Linear Separator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555A3-335B-4795-5E70-203FDEDF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18" y="1690688"/>
            <a:ext cx="5801535" cy="3419952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0DFFC72-EE0D-5E61-5148-4024F16C0858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469549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</a:rPr>
              <a:t>Objective function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 (Loss function) </a:t>
            </a:r>
            <a:r>
              <a:rPr lang="en-US" sz="2400" b="1" dirty="0">
                <a:solidFill>
                  <a:schemeClr val="tx2"/>
                </a:solidFill>
              </a:rPr>
              <a:t>= </a:t>
            </a:r>
            <a:r>
              <a:rPr lang="en-US" sz="2400" dirty="0">
                <a:solidFill>
                  <a:schemeClr val="tx2"/>
                </a:solidFill>
              </a:rPr>
              <a:t>describes how “badly” a model fits our (training) data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We pick model parameters (in this case, lines) to minimize loss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This function can be many things (don’t worry about the details now), </a:t>
            </a:r>
            <a:r>
              <a:rPr lang="en-US" sz="2400" b="1" dirty="0">
                <a:solidFill>
                  <a:schemeClr val="tx2"/>
                </a:solidFill>
              </a:rPr>
              <a:t>but our choice of loss function affect what the final “machine learned” model will be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00276F1-2B9F-D9D4-3CD4-B5C9D8466C3F}"/>
              </a:ext>
            </a:extLst>
          </p:cNvPr>
          <p:cNvSpPr txBox="1">
            <a:spLocks/>
          </p:cNvSpPr>
          <p:nvPr/>
        </p:nvSpPr>
        <p:spPr>
          <a:xfrm>
            <a:off x="6258910" y="5604641"/>
            <a:ext cx="469549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We’ll talk more about this next week!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F68202-60F6-2BC3-F3BB-DE6ABD00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" y="1690688"/>
            <a:ext cx="5210902" cy="3820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BA9-9F10-C25E-FE5E-44127C84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F23E57-3355-7182-512A-A340A5AA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" y="1690688"/>
            <a:ext cx="5210902" cy="3820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718164-AD38-8864-15ED-CE3964B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7A8F284-CBEC-8815-2A7A-338252087E5A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654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4C34-682C-29FC-8620-E74584B5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FAEC63-6799-F19D-40F2-3BA889D2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3D4A5BB-3FD1-5F1A-7DE4-54C3767A4592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18</a:t>
            </a:r>
          </a:p>
          <a:p>
            <a:r>
              <a:rPr lang="en-US" dirty="0">
                <a:solidFill>
                  <a:schemeClr val="tx2"/>
                </a:solidFill>
              </a:rPr>
              <a:t>25</a:t>
            </a:r>
          </a:p>
          <a:p>
            <a:r>
              <a:rPr lang="en-US" dirty="0">
                <a:solidFill>
                  <a:schemeClr val="tx2"/>
                </a:solidFill>
              </a:rPr>
              <a:t>8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F83F-C4EE-5540-9CA9-ED534452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" y="1690688"/>
            <a:ext cx="519185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D77E-E86F-FB51-5C73-53AC7E1C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E2B8CA-0BA3-93B2-BAE2-4D64CFE3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13751BD-B09D-BEAE-0DBC-A48E45500F9F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18</a:t>
            </a:r>
          </a:p>
          <a:p>
            <a:r>
              <a:rPr lang="en-US" dirty="0">
                <a:solidFill>
                  <a:schemeClr val="tx2"/>
                </a:solidFill>
              </a:rPr>
              <a:t>25</a:t>
            </a:r>
          </a:p>
          <a:p>
            <a:r>
              <a:rPr lang="en-US" dirty="0">
                <a:solidFill>
                  <a:schemeClr val="tx2"/>
                </a:solidFill>
              </a:rPr>
              <a:t>8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08D23-8D0A-D73F-FB3C-297EECDA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" y="1690688"/>
            <a:ext cx="519185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535</Words>
  <Application>Microsoft Office PowerPoint</Application>
  <PresentationFormat>Widescreen</PresentationFormat>
  <Paragraphs>219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Segoe Print</vt:lpstr>
      <vt:lpstr>Tahoma</vt:lpstr>
      <vt:lpstr>Office Theme</vt:lpstr>
      <vt:lpstr>Data Science For Business</vt:lpstr>
      <vt:lpstr>Syllabus Reminder</vt:lpstr>
      <vt:lpstr>EV[Decision] &gt;= EV[Not Decision]</vt:lpstr>
      <vt:lpstr>Quiz time!</vt:lpstr>
      <vt:lpstr>Quiz discussion!</vt:lpstr>
      <vt:lpstr>Q1</vt:lpstr>
      <vt:lpstr>Q1</vt:lpstr>
      <vt:lpstr>Q1</vt:lpstr>
      <vt:lpstr>Q2</vt:lpstr>
      <vt:lpstr>Q3</vt:lpstr>
      <vt:lpstr>Q3</vt:lpstr>
      <vt:lpstr>Q4</vt:lpstr>
      <vt:lpstr>Q4</vt:lpstr>
      <vt:lpstr>Q5</vt:lpstr>
      <vt:lpstr>Q5</vt:lpstr>
      <vt:lpstr>Q6</vt:lpstr>
      <vt:lpstr>Q6</vt:lpstr>
      <vt:lpstr>Agenda</vt:lpstr>
      <vt:lpstr>Where we are</vt:lpstr>
      <vt:lpstr>Where we are</vt:lpstr>
      <vt:lpstr>Where we are</vt:lpstr>
      <vt:lpstr>Supervised Learning</vt:lpstr>
      <vt:lpstr>Supervised Learning = Prediction/Predictive Analytics</vt:lpstr>
      <vt:lpstr>Coding time!</vt:lpstr>
      <vt:lpstr>Entropy (H)</vt:lpstr>
      <vt:lpstr>Information Gain (IG)</vt:lpstr>
      <vt:lpstr>Coding time!</vt:lpstr>
      <vt:lpstr>Decision Tree</vt:lpstr>
      <vt:lpstr>Linear Separator</vt:lpstr>
      <vt:lpstr>Linear Separator</vt:lpstr>
      <vt:lpstr>Linear Separator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10</cp:revision>
  <dcterms:created xsi:type="dcterms:W3CDTF">2024-12-31T20:48:16Z</dcterms:created>
  <dcterms:modified xsi:type="dcterms:W3CDTF">2025-01-06T01:59:33Z</dcterms:modified>
</cp:coreProperties>
</file>