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2.xml" ContentType="application/inkml+xml"/>
  <Override PartName="/ppt/notesSlides/notesSlide2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4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78" r:id="rId3"/>
    <p:sldId id="544" r:id="rId4"/>
    <p:sldId id="773" r:id="rId5"/>
    <p:sldId id="840" r:id="rId6"/>
    <p:sldId id="841" r:id="rId7"/>
    <p:sldId id="842" r:id="rId8"/>
    <p:sldId id="843" r:id="rId9"/>
    <p:sldId id="844" r:id="rId10"/>
    <p:sldId id="845" r:id="rId11"/>
    <p:sldId id="846" r:id="rId12"/>
    <p:sldId id="847" r:id="rId13"/>
    <p:sldId id="858" r:id="rId14"/>
    <p:sldId id="848" r:id="rId15"/>
    <p:sldId id="850" r:id="rId16"/>
    <p:sldId id="849" r:id="rId17"/>
    <p:sldId id="851" r:id="rId18"/>
    <p:sldId id="852" r:id="rId19"/>
    <p:sldId id="853" r:id="rId20"/>
    <p:sldId id="854" r:id="rId21"/>
    <p:sldId id="855" r:id="rId22"/>
    <p:sldId id="856" r:id="rId23"/>
    <p:sldId id="857" r:id="rId24"/>
    <p:sldId id="274" r:id="rId25"/>
    <p:sldId id="786" r:id="rId26"/>
    <p:sldId id="803" r:id="rId27"/>
    <p:sldId id="804" r:id="rId28"/>
    <p:sldId id="808" r:id="rId29"/>
    <p:sldId id="789" r:id="rId30"/>
    <p:sldId id="805" r:id="rId31"/>
    <p:sldId id="806" r:id="rId32"/>
    <p:sldId id="807" r:id="rId33"/>
    <p:sldId id="811" r:id="rId34"/>
    <p:sldId id="812" r:id="rId35"/>
    <p:sldId id="814" r:id="rId36"/>
    <p:sldId id="815" r:id="rId37"/>
    <p:sldId id="816" r:id="rId38"/>
    <p:sldId id="817" r:id="rId39"/>
    <p:sldId id="818" r:id="rId40"/>
    <p:sldId id="810" r:id="rId41"/>
    <p:sldId id="813" r:id="rId42"/>
    <p:sldId id="819" r:id="rId43"/>
    <p:sldId id="820" r:id="rId44"/>
    <p:sldId id="821" r:id="rId45"/>
    <p:sldId id="822" r:id="rId46"/>
    <p:sldId id="823" r:id="rId47"/>
    <p:sldId id="825" r:id="rId48"/>
    <p:sldId id="824" r:id="rId49"/>
    <p:sldId id="826" r:id="rId50"/>
    <p:sldId id="833" r:id="rId51"/>
    <p:sldId id="827" r:id="rId52"/>
    <p:sldId id="802" r:id="rId53"/>
    <p:sldId id="788" r:id="rId54"/>
    <p:sldId id="829" r:id="rId55"/>
    <p:sldId id="830" r:id="rId56"/>
    <p:sldId id="831" r:id="rId57"/>
    <p:sldId id="832" r:id="rId58"/>
    <p:sldId id="828" r:id="rId59"/>
    <p:sldId id="835" r:id="rId60"/>
    <p:sldId id="837" r:id="rId61"/>
    <p:sldId id="838" r:id="rId62"/>
    <p:sldId id="83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1670" autoAdjust="0"/>
  </p:normalViewPr>
  <p:slideViewPr>
    <p:cSldViewPr snapToGrid="0">
      <p:cViewPr varScale="1">
        <p:scale>
          <a:sx n="91" d="100"/>
          <a:sy n="91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1-06T17:44:18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23252 11893 182 0,'0'0'264'0,"0"0"-126"16,0 0-13-16,0 0 15 15,0 0 10-15,0 0 5 16,0 0-12-16,0 0-33 16,0 0-8-16,0 0 7 15,0-2 0-15,0 0-2 16,0-4-19-16,0-1-50 15,-9 2-3-15,-3-1 1 16,1-2-11-16,-1 2-7 16,-5-1-5-16,-1 4 3 15,1 3 5-15,-1 0 9 16,-4 0-14-16,0 0 3 16,-5 2-10-16,2 8-8 15,0 2 5-15,4-2 3 16,0 0-8-16,6-1 0 0,-1 2-1 15,8 1-1-15,-2 3 1 16,1-3-7-16,5 9 6 16,2-1 0-16,0 5 0 15,2-2-1-15,0 4 2 16,0 0-1-16,0 1 1 16,0 1-1-16,2 0 0 15,11 0 0-15,7-3-10 16,3 0 1-16,4-2 3 15,2-6-5-15,2-2 0 16,0-8 12-16,0-2-1 16,0-6 1-16,0 0 0 0,-1 0 0 15,-5-6 0-15,2-10 8 16,0-4-1-16,-2-6 2 16,0-2-8-16,-6 0 0 15,-1 2 7-15,-3 1-7 16,-3 3 0-16,-3 1 0 15,-3 0 1-15,2-1-1 16,-6 3 6-16,0-4-6 16,-2 3 6-16,0-1 2 15,-4-2-7-15,-15-1-1 16,-3 0 6-16,0 2-1 16,-5 2-6-16,1 2 0 15,1 4 2-15,0 2-1 0,4 2 1 16,0 4 5-16,1 0-6 15,-3 4 0-15,4-1 5 16,-4 3-6-16,1 0 0 16,2 0-1-16,2 0 1 15,1 9 1-15,-4 0 0 16,3 8-1-16,-3 1-1 16,0 6 0-16,1 2-5 15,3 2 5-15,3-2 1 16,3-2 0-16,4-2-1 15,3 0-1-15,4-2-5 16,0 2-1-16,0 0 7 16,4 2-11-16,11 2 5 15,8-1-5-15,4-1 0 16,2-4 0-16,0 0 11 0,2-2-5 16,-2-2 4-16,0-2 2 15,0-4 0-15,-1 0 0 16,-1-6 2-16,0 0-2 15,-5-4 1-15,-1 0-1 16,-4 0 2-16,-1 0-2 16,1-8-9-16,0-8-13 15,0-2-34-15,3-4-87 16,5-10-94-16,-8 6-108 16,-5 6-321-16</inkml:trace>
  <inkml:trace contextRef="#ctx0" brushRef="#br0" timeOffset="4667.21">30910 11925 922 0,'0'0'128'16,"0"0"-5"-16,0 0 11 16,0 0-91-16,0 0 54 15,0 0 15-15,0-52-4 16,0 52 10-16,0 0 37 16,0 0 4-16,-4-2-13 15,-4-2-43-15,-3 2-23 16,1-2-25-16,-7 2-13 15,2 0 2-15,-3 2-14 16,2 0-9-16,-1 0-9 0,1 0 0 16,-2 12-5-1,-2 4-5-15,-3 8-2 0,0 6 0 16,0 2 0-16,-2 0 0 16,5-2-1-16,3-3 1 15,6-5-1-15,1 0 0 16,8-3-6-16,2 2 5 15,0 1-10-15,0-1-1 16,14 2 3-16,6-1 1 16,4-2 1-16,3-2 1 15,4-4 6-15,5-4 0 16,4-4 0-16,0-6-5 0,-2 0 4 16,-2 0 1-1,-7-6-5-15,0-8 5 0,-5-4 1 16,-4 0 1-16,-4-4 0 15,-5-2 8-15,-5-1 0 16,-6-1 0-16,0 1 0 16,0-1-7-16,-4-1 4 15,-9 4-5-15,-3 0 0 16,1 3-1-16,1 2-8 16,-1 2 2-16,-1 2 5 15,-2 2-1-15,-2 2 1 16,-5 2 1-16,-1 2 0 15,-5 4 0-15,-3 2 0 16,3 0 1-16,5 0 10 16,1 8-2-16,3 6-8 0,3 4 1 15,4 4 5-15,4 0-7 16,0 2 1-16,6-2-1 16,1 0-1-16,4-4-6 15,0 0-2-15,0 0 3 16,9 0 5-16,7 3-6 15,-1-5 5-15,3 2-7 16,1-4 0-16,2 0 3 16,4-2 0-16,1-2 5 15,3-4-18-15,5-4-11 16,-3-2-15-16,-2 0 8 16,-4-6 16-16,-8-6 5 15,-5 0-15-15,-8-2-42 0,-4-9-90 16,-4 5-204-1,-10 3-480-15</inkml:trace>
  <inkml:trace contextRef="#ctx0" brushRef="#br0" timeOffset="7466.58">27120 5984 717 0,'0'0'380'15,"0"0"-40"-15,0 0-34 16,0 0-98-16,0 0-40 15,0 0-42-15,-60-35-38 16,46 29-21-16,-1 2-5 16,-4 0-8-16,2 3-8 0,-5 1-7 15,-5 0-23 1,-4 0-7-16,-3 13-9 0,-1 6 1 16,-4 0 0-16,4 6 0 15,3 0-1-15,3 1 0 16,6 1-1-16,7 1-7 15,7-2-5-15,7 2 3 16,2 0 4-16,2-2-3 16,20-2 1-16,9-2 7 15,7-4-7-15,7-6 2 16,6-3-1-16,3-8 1 16,-1-1 6-16,-4 0 0 15,-7 0-6-15,-9-8 0 16,-4-6 0-16,-6 0 5 15,-3-4 1-15,-5-2 0 0,-1-2 1 16,-7-4 7-16,-5 0-2 16,-2-4 1-16,0 2 0 15,-16-1 1-15,-15 4-8 16,-7 4 1-16,-8 3-1 16,-8 6 0-16,0 2 0 15,-2 6 12-15,4 4 3 16,2 0 3-16,4 0-10 15,3 3-6-15,8 4-1 16,10 1-1-16,8-1 0 16,9-6-8-16,8-1-77 15,0 0-153-15,0 0-477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5T22:17:53.8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5023 293,'-1'-3,"-1"0,0 0,1 0,-1 0,-1 0,1 0,0 1,-1-1,0 1,1 0,-1 0,0 0,0 0,-6-3,-2-3,-3-2,2 0,0 1,0 1,-1 0,-23-10,-45-24,62 30,-1 2,-36-15,42 21,-4-3,0 1,-1 1,1 1,-36-3,-122-21,58 13,78 9,-64-3,-772 10,858 0,1 1,0 1,0 1,0 0,-28 11,28-8,-1-1,1-2,-1 1,0-2,-24 2,-3-4,-87 15,-23 9,75-14,1 4,-104 33,125-32,-1-1,0-4,-86 7,117-13,0 1,1 1,-1 2,-46 21,49-19,0-1,-1 0,-1-2,0-1,-36 4,36-9,-12 1,-54 11,63-7,0 1,-43 18,31-8,-105 40,100-44,21-7,0 1,1 1,-43 22,-93 41,151-65,0 0,0 0,1 1,-9 9,-27 22,-112 85,148-117,0 0,1 1,0 0,0 0,-9 13,10-11,0-1,-1-1,0 1,-1-1,-9 6,11-8,0 1,1-1,-1 1,1 0,1 0,-1 1,2 0,-8 14,-26 36,29-48,4-5,-1 0,1 1,1-1,-1 1,1 1,0-1,0 0,1 1,0 0,0 0,0 0,1 0,-2 12,-5 33,-30 91,-1 10,31-106,1-15,3 0,-4 63,6-35,-11 66,1-19,8-73,-18 64,15-70,1 0,2-1,-4 49,7-36,-11 48,7-50,-2 60,9 719,0-789,2 1,8 35,-5-33,3 51,-6-55,1 0,0 0,17 48,5 30,-20-79,2-1,0 0,2-1,0 0,21 34,13 29,-24-46,31 47,-33-60,-2 0,0 1,-2 1,13 40,5 22,-18-57,10 46,-20-68,1 1,0 0,10 18,-8-19,-1 1,0-1,4 20,8 31,2-1,3-2,34 64,-36-86,2-2,30 37,27 45,-65-94,31 36,-32-45,-1 0,-1 1,-1 0,17 36,-21-39,0 1,2-1,-1-1,2 0,0 0,0-1,18 16,92 43,-105-61,0 0,0-2,1 1,25 8,21 11,155 86,-127-61,-76-41,2-2,0 0,0-1,1-1,0 0,0-1,0-1,29 6,4-4,0 2,0 2,-1 3,77 34,-84-33,87 20,-85-26,-2 2,44 18,-36-12,1-1,78 14,21 6,8 2,-129-33,-1-2,34 1,-31-3,52 9,-59-7,1-1,40 0,-43-3,0 1,0 1,38 8,32 19,-61-18,-1-1,2-2,-1-1,1-1,53 2,-40-9,0 3,69 12,44 16,-120-23,45 2,17 3,-59-6,46 1,-51-6,0 3,39 7,-26-3,0-3,0-2,94-5,-36-1,1236 3,-1320-1,-1-1,38-9,-36 5,0 2,27-1,-9 4,-9 1,1-2,-1-1,41-9,-27 5,0 1,-1 3,1 1,57 6,3-1,4-1,127-5,-90-24,-54 12,-67 9,-1 2,30-1,95-10,-98 7,65 0,-73 8,-1-2,71-12,-78 9,52-1,-66 6,1-2,0 0,-1-1,1-1,-1-1,29-11,50-21,127-30,-226 66,54-11,-42 10,0-1,0-1,0 0,0-1,-1 0,0-1,25-15,25-16,-48 29,0-1,28-20,31-22,-58 41,-1 0,0-1,-1-1,0 0,17-19,3-7,61-51,18-18,-79 70,-4 4,38-52,-53 66,0 0,26-23,-26 27,-1-1,0 0,17-25,23-27,-40 52,-1-1,19-28,14-45,-31 57,1 2,2 0,32-42,-42 60,1-1,-2 0,0-1,6-15,10-17,-24 46,13-21,-2 0,12-32,-18 43,1-1,0 1,0 0,1 1,11-13,-8 10,-1 1,-1-2,9-15,-2-4,-4 12,-2-1,13-45,-10 28,19-49,-17 53,16-65,-2 15,-21 70,-2 0,0-1,0 1,-1-1,2-25,-4-384,-5 207,3-571,-2 754,-2-1,-9-39,3 18,0 13,-1 2,-27-64,35 99,-5-18,2 0,0-1,-4-48,8 47,-2 0,-1 1,-11-36,-12-5,-1 2,-40-62,53 100,-5-11,-2 1,-31-39,-23 8,59 50,0 0,-33-23,-19-17,-61-44,119 92,0 1,-1 0,0 0,0 2,-1 0,-20-8,16 7,0 0,0-2,-22-15,22 13,-1 2,1 0,-2 0,-31-9,24 8,-43-21,39 16,-1 2,-1 1,-50-12,53 16,2-1,1-1,-31-17,36 16,0 2,0 0,-45-12,18 11,0-2,-77-31,108 37,-1 1,0 1,-34-5,31 7,1-1,-38-14,-109-47,150 59,1 1,-1 0,0 1,-36-3,-17-3,-134-19,105 0,58 15,-44-7,-29 10,85 10,1-1,-1-2,-30-7,-1-7,-82-35,129 48,-1 1,0 0,0 1,-1 0,-26 0,27 2,0 0,1-1,-1 0,1-1,-1-1,-19-7,27 7,-24-11,-1 2,-63-19,78 28,-17-4,1 1,-1 2,-49-2,39 5,2-3,-77-17,77 13,-1 1,-77-3,97 9,0 0,-36-9,35 6,-1 1,-25-1,-431 4,231 2,229 1,-1 0,-40 10,39-7,0-1,-30 2,15-5,-1-1,1-1,0-3,-54-11,-7-3,81 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5T23:52:59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2166 110,'-1'-2,"0"0,1 0,-1 0,-1 1,1-1,0 0,0 1,-1-1,1 1,-1-1,1 1,-1-1,0 1,1 0,-1 0,0 0,-3-1,-34-16,12 11,-1 2,0 1,0 2,0 0,-1 2,-36 4,-17-1,-16-4,-95 3,115 13,56-10,1-1,-33 2,20-5,0 1,-56 12,4-3,71-11,0 1,0 1,0 0,0 1,0 1,1 0,-19 9,-8 8,-1-1,-76 23,96-34,1 0,0 2,1 0,0 1,0 1,1 1,1 1,-21 21,-27 42,-101 107,152-168,1 1,1 0,-14 25,-16 22,10-9,28-46,1-1,-2 0,1 0,-1 0,-1-1,1 0,-10 9,10-12,1 0,0 1,0 0,1 0,-1 0,2 1,-1-1,1 1,-1 0,2 0,-3 9,-1 8,1 1,-1 26,-8 32,6-37,2 0,2 0,2 0,5 66,-1-15,-1-72,2 0,10 45,-1-15,-4-17,3-1,1 0,23 48,-10-26,-18-44,1 0,0-1,19 24,-19-28,0 0,-1 1,0-1,-1 2,0-1,-1 1,6 16,-4-4,2 0,0-1,1 0,2-1,0 0,22 27,-34-48,5 8,-1 0,0-1,0 2,-1-1,0 0,-1 1,1 10,-1-10,0 0,1 0,0 0,0 0,1 0,5 9,2-2,1 0,0 0,16 14,-23-25,-1 1,0-1,0 1,0 0,-1-1,4 12,-4-9,0-1,1 0,0-1,0 1,8 10,25 32,-28-37,0 1,1-2,1 1,16 15,71 49,14 16,-56-65,-46-24,0 1,0 0,-1 0,18 12,14 13,1-2,1-3,87 38,-74-36,-41-21,0-1,0 0,16 2,-15-3,-1-1,-1 2,21 8,-10 0,1-1,0-1,43 11,-27-12,-1-2,1-2,66 1,447-9,-526 0,0-2,0-1,-1-1,1-1,43-18,33-9,-29 10,-1-5,-2-2,112-65,-152 76,27-13,-49 28,-1-1,1 0,-1-1,17-14,26-17,-22 18,0-3,-1 0,-1-2,-1-1,33-40,3-2,-56 61,0-2,-1 1,0-1,-1 0,1 0,-2-1,1 0,-1 0,6-19,9-25,12-40,-25 70,2 0,0 0,25-43,-20 42,-2-1,16-44,1-9,5-20,-32 90,6-23,-1-2,-1 1,2-60,-8 64,1 0,2 1,9-45,-6 38,-1 0,-2-1,-1 1,-2-1,-5-37,2 59,0 0,0 0,-2 0,0 1,0-1,-14-23,12 25,0-1,1 0,0 0,2-1,-1 1,-3-25,6 23,-1-1,0 1,-2 0,1 0,-2 0,0 1,-1 0,0 0,-16-21,11 11,0 1,1-1,-13-45,-8-21,11 40,10 23,-26-48,32 66,-1 1,0 0,0 0,-1 1,1 0,-2 0,1 0,-1 1,-12-7,9 5,1 0,0 0,0-1,1-1,-11-12,11 11,-1 0,-1 0,0 1,-13-9,-6-1,-1 1,0 2,-2 1,-34-12,44 18,0 0,-21-14,-19-10,36 24,0 1,-48-10,42 12,29 6,-8-1,-1-1,1 0,0-1,0 0,0-1,0-1,1 0,0 0,-14-11,12 9,0 0,-1 1,1 1,-2 0,1 1,0 0,-1 1,0 1,-28-3,23 3,-1-1,1 0,0-2,-32-13,33 9,-1 0,0 1,0 2,0 0,-1 1,0 0,-1 2,-37-2,17 6,13 0,0 0,0-2,0-1,-30-8,39 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5T23:53:08.6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1434 91,'-440'0,"430"0,-1 1,1 0,0 1,0 0,0 0,0 1,0 1,-12 5,-4 5,-39 27,54-33,-9 3,0 0,-1-1,-25 8,3-2,19-5,-1 0,-26 17,42-22,0 1,1-1,1 1,-1 0,1 1,0 0,0 0,-9 17,-24 49,27-49,0 0,-2 0,0-1,-2-1,-29 31,36-41,-1 1,2 0,-1 0,2 1,0 1,1-1,1 1,-6 19,-12 28,-43 105,59-141,5-15,-1 0,0 0,0 0,-1-1,-1 1,0-1,-11 14,10-15,1 0,0 0,1 0,0 1,1-1,0 1,-4 15,-11 82,18-104,-6 73,7 149,3-96,-2-101,2 1,7 32,-4-30,3 48,-7-62,0-1,1 0,2 0,-1 0,12 25,9 36,-17-51,2 1,0-1,24 41,-18-37,20 53,-22-51,1-1,2 0,1-1,1-2,26 31,4 5,-2 2,44 86,-83-142,-1 0,1-1,1-1,0 1,0-1,1 0,18 12,19 18,-40-32,1-1,1 1,-1-2,1 1,0-1,1 0,-1-1,12 4,84 17,-74-19,46 15,-56-15,1 0,0-2,43 3,31 7,-62-9,0-1,0-1,66-5,37 3,-58 13,-57-9,0-1,31 2,408-5,-221-3,-228 2,0-1,1-1,-1 0,0-1,0 0,0-1,-1 0,1-1,-1 0,0-1,-1 0,14-10,-9 7,0 1,1 1,29-9,26-12,181-110,-184 95,-50 30,1 1,23-12,-35 21,-1 0,-1-1,1 0,0 0,-1-1,0 1,0-1,0 0,-1-1,0 1,0-1,4-7,4-10,-2 0,9-26,-3 6,42-104,-46 115,-2 0,5-34,-10 44,23-153,-20 127,-3-1,-2 0,-5-94,-1 34,3-475,-2 564,0-1,-2 0,0 1,-1 0,-1 0,-15-32,11 29,2 0,0 0,2-1,-5-32,8 36,-1 1,-1-1,-1 0,0 1,-1 0,-19-34,-73-102,86 136,-5-7,1 0,-18-39,19 33,-2 2,0 0,-2 0,-1 2,-29-29,34 42,-2 2,1 0,-2 0,0 2,0 0,-1 2,-23-9,-48-25,64 30,0 2,0 1,-1 2,0 0,-39-5,-3-1,-123-26,129 27,40 7,0 2,-39-3,6 6,-237 4,147 25,126-25,0 0,-24 8,35-9,-10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5T20:29:10.6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2370 382,'-40'-14,"19"5,14 7,-268-100,263 98,0-1,-1 1,0 1,0 0,0 1,-21-1,-86 6,50 0,3-4,-86 5,131-2,1 1,-1 1,1 1,0 1,-21 8,18-5,0-2,-46 8,20-6,26-3,0 0,0 1,0 2,1 0,0 2,-38 23,17-8,24-14,-1 1,1 1,-19 17,31-24,-1-2,1 1,-1-1,0 0,-1-1,1 0,-1-1,1 0,-14 3,11-4,1 2,-1-1,1 1,0 1,0 0,1 0,-11 8,5-2,0-1,-1 0,-1-1,1-1,-28 9,8-4,23-5,0 0,0 1,1 1,0 0,1 1,0 0,1 0,0 1,1 1,0 0,-11 21,9-11,-17 48,8-16,5 1,14-47,0 1,-1 0,0-1,0 1,-1-1,-6 9,-111 182,115-189,1-1,1 1,0 0,1 0,0 1,0-1,1 1,-1 22,3-20,-2-1,0 0,0 0,-1 1,-1-2,-8 20,6-17,0 0,1 0,0 0,1 1,1 0,1 0,-1 17,4 118,2-64,-3 556,1-629,0 0,0 1,1-1,1 0,1 0,0-1,0 1,2-1,-1 0,2 0,0 0,0-1,1 0,1-1,0 1,18 16,-16-16,0 1,-1 0,-1 1,15 26,-15-24,0 1,2-2,17 22,15 17,-35-43,-1-1,1 0,1 0,0 0,0-1,1-1,11 8,61 35,139 63,-213-110,0 1,-1 1,1-1,-1 1,0 1,-1-1,11 14,27 24,-22-26,0-2,1-1,47 22,-31-18,-29-13,0-1,0-1,1 1,-1-2,1 1,0-1,0-1,15 1,4-2,1 2,-1 0,0 2,-1 1,45 16,-53-16,0-1,0-1,0-1,1-1,-1 0,37-4,-30 2,0 0,0 2,35 6,-24-2,0-1,68-1,-1 0,-26 9,-58-8,1-1,27 2,-18-4,0-1,0-1,-1-2,1-2,-1 0,0-2,59-19,32-15,-85 31,66-28,20-12,-72 31,49-26,-60 21,-24 13,1 1,29-11,-40 17,1 0,0 0,-1-1,0 0,1 0,-2 0,1-1,0 1,-1-2,0 1,0 0,0-1,-1 0,0 0,0-1,3-7,10-14,27-27,-36 47,-1 0,0-1,0 0,0 0,-1-1,-1 0,1 0,-2-1,1 1,3-17,-1 2,1 1,1 0,0 0,2 1,26-40,14-32,-47 87,3-6,0-1,-1 0,0 0,-1-1,-1 0,0 1,1-26,-1 3,2 1,13-53,-10 57,-2-1,-1 1,2-52,-7 46,1-1,12-58,-5 31,-4-1,-2 0,-6-69,1 10,2 104,1-2,-1-1,-1 1,-1 0,-1-1,-1 1,-2 0,-11-35,-16-38,26 73,0 0,-2 1,-21-40,24 50,0 1,1-1,0 0,-5-23,7 20,-2 1,0 0,-9-18,-77-166,85 189,0 0,0 1,-1 0,0 0,-1 0,-10-9,-25-33,36 42,-1 0,0 1,-19-16,17 16,0 0,1 0,-12-15,-1-10,15 22,0 0,0 1,-1 0,-1 1,0 0,0 0,-1 1,0 0,0 1,-1 0,0 0,-14-6,-143-75,66 36,82 41,0 0,-1 2,0 0,-1 1,-34-9,-39-7,71 16,-2 2,1 1,-1 1,-39-2,25 4,1-2,-68-16,70 12,0 1,-1 2,-44-1,41 7,-15-1,-62 8,99-4,0 0,1 1,-1 1,1 1,0 0,1 2,-22 11,26-12,-1-1,1-1,-25 7,28-9,0-1,-1 2,2 0,-1 0,0 0,1 1,0 1,-17 12,15-10,0 1,-1-2,0 0,0 0,-1-2,0 1,0-1,-26 5,24-6,1 0,-1 1,1 0,0 2,0-1,-24 18,22-14,-1 1,-33 14,0 1,7 1,34-20,0 0,0-1,-1-1,0 0,0 0,0-1,-1 0,1 0,-13 1,17-4,1-1,-1 0,0 1,1-1,-1 1,1 1,-1-1,1 1,-1 0,1 0,0 0,0 1,0-1,0 1,1 1,-1-1,1 1,-5 5,0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3T15:47:57.0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851 176,'2250'0,"-2229"1,1 1,40 10,-39-7,0 0,30 0,621-3,-326-4,-291 2,0-2,92-14,-83 7,0 3,0 3,76 6,-15 0,-85-3,-1 1,1-1,-1-3,67-12,-60 7,-1 3,1 1,0 3,51 5,9-2,884-2,-962 2,-1 1,33 7,-30-4,49 3,112-11,81 4,-177 12,-61-8,64 4,806-11,-885-1,0 0,1-2,-1 0,40-14,-40 11,1 0,0 2,0 1,35-3,128 10,99-5,-187-12,-60 8,62-4,1011 12,-1089-4,0 0,41-10,-39 7,0 1,30-2,35 6,-50 1,0-2,1-1,62-12,91-17,-123 22,0 4,133 6,-74 1,58-16,8-1,1032 16,-1196 0,-1 2,33 7,-30-4,49 3,-50-8,1 1,-1 1,32 9,-38-8,0-1,0-1,31-1,-32-1,-1 1,1 0,43 10,-43-6,46 4,-54-8,0 1,0 0,0 1,-1 1,1 0,28 13,16 12,-40-21,0 1,-1 1,0 1,-1 1,0 0,25 24,-33-27,1 0,0-1,22 13,17 11,-47-29,-1 0,1 0,0 0,-1 0,0 1,1-1,-1 1,-1-1,1 1,0 0,-1 0,0-1,2 8,3 59,0-5,58 163,-35-82,0 47,-16-108,-9-49,2-1,14 47,-2-22,14 87,-28-108,-1 0,-5 58,3 43,4-108,1 0,12 37,-10-43,-1 0,-2 1,5 52,-9-24,-4 212,0-251,-1 0,-1-1,0 1,-1-1,-1 0,0-1,-1 1,-1-1,0-1,-19 22,21-26,3-3,-1-1,0 0,0-1,0 1,0-1,-1 0,1-1,-1 1,0-1,0 0,-1 0,-11 2,-6 2,-1-2,-29 2,-12 2,-18 5,52-9,1 0,0 2,-44 16,-122 45,165-62,-1 0,0-3,-1 0,1-3,-50-4,-8 1,-18 1,-133 5,197 3,-65 16,75-12,-1-3,-1-1,-49 2,-412-10,477 4,-1 0,0 2,1 0,-36 13,31-9,1-1,-42 5,-22 4,62-11,0 0,-35 1,46-5,-19-1,1 2,-68 12,53-6,0-3,0-2,-94-5,35-1,-446 3,529 2,1 0,-38 9,-32 3,-36 4,56-6,-101 18,109-20,13-2,-91 3,101-11,4-1,1 1,0 2,-1 2,-38 8,41-5,-1-3,1-1,-1-1,-51-5,49 1,0 1,1 2,-68 11,68-5,-1-3,-55 1,2-2,-7 11,63-7,-62 2,-1284-9,633-2,714 0,1-1,-1-2,-46-14,43 9,0 3,-52-5,-30-3,81 8,-64-2,-1299 10,1373-2,-1-2,-32-7,30 4,-49-3,49 8,-18 0,-1-2,-49-10,-87-17,139 23,-1 2,0 1,-93 7,33 0,58-2,33 1,0-1,0-1,1-1,-1 0,0-1,1-1,-1-1,1 0,-18-8,17 4,1 2,-1 0,0 0,-1 2,1 1,-34-3,-118 7,73 2,46-3,-13 1,1-2,-109-17,-15-13,-16 3,178 24,-1 1,0 1,-26 1,30 2,-1-2,0 0,0-2,-27-6,23 4,-1 0,0 1,0 2,-38 2,-30-3,78 0,0 0,0-2,1 0,0-1,-23-11,-37-13,49 24,-1 0,-46-2,40 5,-44-9,-1-4,56 13,0-1,1-2,0 0,0-1,0-2,-32-16,8 0,33 19,1-1,0-1,0 0,1 0,-20-18,9 4,0-1,2-1,1-1,1-1,1 0,-27-56,39 72,0 1,0-1,-1 1,-1 0,1 1,-1-1,-15-10,12 9,0-1,0 0,-14-20,14 16,-1 1,-26-25,26 28,1-1,-1 0,2-1,-11-17,-27-47,-94-114,100 130,30 43,0 0,-24-26,28 35,0-2,1 1,1-1,-1 0,2 0,0 0,-6-20,-16-32,5 23,9 18,1 0,-17-45,4-1,17 52,2 0,0-1,1 0,0 0,2 0,-3-20,3-48,9-95,22 6,-27 166,1 0,1 0,0 0,0 0,0 1,1-1,0 1,1 0,-1 0,2 0,-1 1,0-1,9-5,14-21,-16 17,-2 0,13-28,-9 18,4-10,-10 20,0 0,16-22,13-20,-27 40,2 0,19-24,8-11,-29 39,1 0,23-25,-30 35,0 0,1 1,0-1,0 1,0 0,0 0,0 1,1 0,-1 0,1 0,-1 0,12-1,8 0,-1 1,1 1,-1 1,1 1,-1 2,27 5,-32-2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3T15:47:57.0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851 176,'2250'0,"-2229"1,1 1,40 10,-39-7,0 0,30 0,621-3,-326-4,-291 2,0-2,92-14,-83 7,0 3,0 3,76 6,-15 0,-85-3,-1 1,1-1,-1-3,67-12,-60 7,-1 3,1 1,0 3,51 5,9-2,884-2,-962 2,-1 1,33 7,-30-4,49 3,112-11,81 4,-177 12,-61-8,64 4,806-11,-885-1,0 0,1-2,-1 0,40-14,-40 11,1 0,0 2,0 1,35-3,128 10,99-5,-187-12,-60 8,62-4,1011 12,-1089-4,0 0,41-10,-39 7,0 1,30-2,35 6,-50 1,0-2,1-1,62-12,91-17,-123 22,0 4,133 6,-74 1,58-16,8-1,1032 16,-1196 0,-1 2,33 7,-30-4,49 3,-50-8,1 1,-1 1,32 9,-38-8,0-1,0-1,31-1,-32-1,-1 1,1 0,43 10,-43-6,46 4,-54-8,0 1,0 0,0 1,-1 1,1 0,28 13,16 12,-40-21,0 1,-1 1,0 1,-1 1,0 0,25 24,-33-27,1 0,0-1,22 13,17 11,-47-29,-1 0,1 0,0 0,-1 0,0 1,1-1,-1 1,-1-1,1 1,0 0,-1 0,0-1,2 8,3 59,0-5,58 163,-35-82,0 47,-16-108,-9-49,2-1,14 47,-2-22,14 87,-28-108,-1 0,-5 58,3 43,4-108,1 0,12 37,-10-43,-1 0,-2 1,5 52,-9-24,-4 212,0-251,-1 0,-1-1,0 1,-1-1,-1 0,0-1,-1 1,-1-1,0-1,-19 22,21-26,3-3,-1-1,0 0,0-1,0 1,0-1,-1 0,1-1,-1 1,0-1,0 0,-1 0,-11 2,-6 2,-1-2,-29 2,-12 2,-18 5,52-9,1 0,0 2,-44 16,-122 45,165-62,-1 0,0-3,-1 0,1-3,-50-4,-8 1,-18 1,-133 5,197 3,-65 16,75-12,-1-3,-1-1,-49 2,-412-10,477 4,-1 0,0 2,1 0,-36 13,31-9,1-1,-42 5,-22 4,62-11,0 0,-35 1,46-5,-19-1,1 2,-68 12,53-6,0-3,0-2,-94-5,35-1,-446 3,529 2,1 0,-38 9,-32 3,-36 4,56-6,-101 18,109-20,13-2,-91 3,101-11,4-1,1 1,0 2,-1 2,-38 8,41-5,-1-3,1-1,-1-1,-51-5,49 1,0 1,1 2,-68 11,68-5,-1-3,-55 1,2-2,-7 11,63-7,-62 2,-1284-9,633-2,714 0,1-1,-1-2,-46-14,43 9,0 3,-52-5,-30-3,81 8,-64-2,-1299 10,1373-2,-1-2,-32-7,30 4,-49-3,49 8,-18 0,-1-2,-49-10,-87-17,139 23,-1 2,0 1,-93 7,33 0,58-2,33 1,0-1,0-1,1-1,-1 0,0-1,1-1,-1-1,1 0,-18-8,17 4,1 2,-1 0,0 0,-1 2,1 1,-34-3,-118 7,73 2,46-3,-13 1,1-2,-109-17,-15-13,-16 3,178 24,-1 1,0 1,-26 1,30 2,-1-2,0 0,0-2,-27-6,23 4,-1 0,0 1,0 2,-38 2,-30-3,78 0,0 0,0-2,1 0,0-1,-23-11,-37-13,49 24,-1 0,-46-2,40 5,-44-9,-1-4,56 13,0-1,1-2,0 0,0-1,0-2,-32-16,8 0,33 19,1-1,0-1,0 0,1 0,-20-18,9 4,0-1,2-1,1-1,1-1,1 0,-27-56,39 72,0 1,0-1,-1 1,-1 0,1 1,-1-1,-15-10,12 9,0-1,0 0,-14-20,14 16,-1 1,-26-25,26 28,1-1,-1 0,2-1,-11-17,-27-47,-94-114,100 130,30 43,0 0,-24-26,28 35,0-2,1 1,1-1,-1 0,2 0,0 0,-6-20,-16-32,5 23,9 18,1 0,-17-45,4-1,17 52,2 0,0-1,1 0,0 0,2 0,-3-20,3-48,9-95,22 6,-27 166,1 0,1 0,0 0,0 0,0 1,1-1,0 1,1 0,-1 0,2 0,-1 1,0-1,9-5,14-21,-16 17,-2 0,13-28,-9 18,4-10,-10 20,0 0,16-22,13-20,-27 40,2 0,19-24,8-11,-29 39,1 0,23-25,-30 35,0 0,1 1,0-1,0 1,0 0,0 0,0 1,1 0,-1 0,1 0,-1 0,12-1,8 0,-1 1,1 1,-1 1,1 1,-1 2,27 5,-32-2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3T15:47:57.0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851 176,'2250'0,"-2229"1,1 1,40 10,-39-7,0 0,30 0,621-3,-326-4,-291 2,0-2,92-14,-83 7,0 3,0 3,76 6,-15 0,-85-3,-1 1,1-1,-1-3,67-12,-60 7,-1 3,1 1,0 3,51 5,9-2,884-2,-962 2,-1 1,33 7,-30-4,49 3,112-11,81 4,-177 12,-61-8,64 4,806-11,-885-1,0 0,1-2,-1 0,40-14,-40 11,1 0,0 2,0 1,35-3,128 10,99-5,-187-12,-60 8,62-4,1011 12,-1089-4,0 0,41-10,-39 7,0 1,30-2,35 6,-50 1,0-2,1-1,62-12,91-17,-123 22,0 4,133 6,-74 1,58-16,8-1,1032 16,-1196 0,-1 2,33 7,-30-4,49 3,-50-8,1 1,-1 1,32 9,-38-8,0-1,0-1,31-1,-32-1,-1 1,1 0,43 10,-43-6,46 4,-54-8,0 1,0 0,0 1,-1 1,1 0,28 13,16 12,-40-21,0 1,-1 1,0 1,-1 1,0 0,25 24,-33-27,1 0,0-1,22 13,17 11,-47-29,-1 0,1 0,0 0,-1 0,0 1,1-1,-1 1,-1-1,1 1,0 0,-1 0,0-1,2 8,3 59,0-5,58 163,-35-82,0 47,-16-108,-9-49,2-1,14 47,-2-22,14 87,-28-108,-1 0,-5 58,3 43,4-108,1 0,12 37,-10-43,-1 0,-2 1,5 52,-9-24,-4 212,0-251,-1 0,-1-1,0 1,-1-1,-1 0,0-1,-1 1,-1-1,0-1,-19 22,21-26,3-3,-1-1,0 0,0-1,0 1,0-1,-1 0,1-1,-1 1,0-1,0 0,-1 0,-11 2,-6 2,-1-2,-29 2,-12 2,-18 5,52-9,1 0,0 2,-44 16,-122 45,165-62,-1 0,0-3,-1 0,1-3,-50-4,-8 1,-18 1,-133 5,197 3,-65 16,75-12,-1-3,-1-1,-49 2,-412-10,477 4,-1 0,0 2,1 0,-36 13,31-9,1-1,-42 5,-22 4,62-11,0 0,-35 1,46-5,-19-1,1 2,-68 12,53-6,0-3,0-2,-94-5,35-1,-446 3,529 2,1 0,-38 9,-32 3,-36 4,56-6,-101 18,109-20,13-2,-91 3,101-11,4-1,1 1,0 2,-1 2,-38 8,41-5,-1-3,1-1,-1-1,-51-5,49 1,0 1,1 2,-68 11,68-5,-1-3,-55 1,2-2,-7 11,63-7,-62 2,-1284-9,633-2,714 0,1-1,-1-2,-46-14,43 9,0 3,-52-5,-30-3,81 8,-64-2,-1299 10,1373-2,-1-2,-32-7,30 4,-49-3,49 8,-18 0,-1-2,-49-10,-87-17,139 23,-1 2,0 1,-93 7,33 0,58-2,33 1,0-1,0-1,1-1,-1 0,0-1,1-1,-1-1,1 0,-18-8,17 4,1 2,-1 0,0 0,-1 2,1 1,-34-3,-118 7,73 2,46-3,-13 1,1-2,-109-17,-15-13,-16 3,178 24,-1 1,0 1,-26 1,30 2,-1-2,0 0,0-2,-27-6,23 4,-1 0,0 1,0 2,-38 2,-30-3,78 0,0 0,0-2,1 0,0-1,-23-11,-37-13,49 24,-1 0,-46-2,40 5,-44-9,-1-4,56 13,0-1,1-2,0 0,0-1,0-2,-32-16,8 0,33 19,1-1,0-1,0 0,1 0,-20-18,9 4,0-1,2-1,1-1,1-1,1 0,-27-56,39 72,0 1,0-1,-1 1,-1 0,1 1,-1-1,-15-10,12 9,0-1,0 0,-14-20,14 16,-1 1,-26-25,26 28,1-1,-1 0,2-1,-11-17,-27-47,-94-114,100 130,30 43,0 0,-24-26,28 35,0-2,1 1,1-1,-1 0,2 0,0 0,-6-20,-16-32,5 23,9 18,1 0,-17-45,4-1,17 52,2 0,0-1,1 0,0 0,2 0,-3-20,3-48,9-95,22 6,-27 166,1 0,1 0,0 0,0 0,0 1,1-1,0 1,1 0,-1 0,2 0,-1 1,0-1,9-5,14-21,-16 17,-2 0,13-28,-9 18,4-10,-10 20,0 0,16-22,13-20,-27 40,2 0,19-24,8-11,-29 39,1 0,23-25,-30 35,0 0,1 1,0-1,0 1,0 0,0 0,0 1,1 0,-1 0,1 0,-1 0,12-1,8 0,-1 1,1 1,-1 1,1 1,-1 2,27 5,-32-2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3T15:47:57.0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851 176,'2250'0,"-2229"1,1 1,40 10,-39-7,0 0,30 0,621-3,-326-4,-291 2,0-2,92-14,-83 7,0 3,0 3,76 6,-15 0,-85-3,-1 1,1-1,-1-3,67-12,-60 7,-1 3,1 1,0 3,51 5,9-2,884-2,-962 2,-1 1,33 7,-30-4,49 3,112-11,81 4,-177 12,-61-8,64 4,806-11,-885-1,0 0,1-2,-1 0,40-14,-40 11,1 0,0 2,0 1,35-3,128 10,99-5,-187-12,-60 8,62-4,1011 12,-1089-4,0 0,41-10,-39 7,0 1,30-2,35 6,-50 1,0-2,1-1,62-12,91-17,-123 22,0 4,133 6,-74 1,58-16,8-1,1032 16,-1196 0,-1 2,33 7,-30-4,49 3,-50-8,1 1,-1 1,32 9,-38-8,0-1,0-1,31-1,-32-1,-1 1,1 0,43 10,-43-6,46 4,-54-8,0 1,0 0,0 1,-1 1,1 0,28 13,16 12,-40-21,0 1,-1 1,0 1,-1 1,0 0,25 24,-33-27,1 0,0-1,22 13,17 11,-47-29,-1 0,1 0,0 0,-1 0,0 1,1-1,-1 1,-1-1,1 1,0 0,-1 0,0-1,2 8,3 59,0-5,58 163,-35-82,0 47,-16-108,-9-49,2-1,14 47,-2-22,14 87,-28-108,-1 0,-5 58,3 43,4-108,1 0,12 37,-10-43,-1 0,-2 1,5 52,-9-24,-4 212,0-251,-1 0,-1-1,0 1,-1-1,-1 0,0-1,-1 1,-1-1,0-1,-19 22,21-26,3-3,-1-1,0 0,0-1,0 1,0-1,-1 0,1-1,-1 1,0-1,0 0,-1 0,-11 2,-6 2,-1-2,-29 2,-12 2,-18 5,52-9,1 0,0 2,-44 16,-122 45,165-62,-1 0,0-3,-1 0,1-3,-50-4,-8 1,-18 1,-133 5,197 3,-65 16,75-12,-1-3,-1-1,-49 2,-412-10,477 4,-1 0,0 2,1 0,-36 13,31-9,1-1,-42 5,-22 4,62-11,0 0,-35 1,46-5,-19-1,1 2,-68 12,53-6,0-3,0-2,-94-5,35-1,-446 3,529 2,1 0,-38 9,-32 3,-36 4,56-6,-101 18,109-20,13-2,-91 3,101-11,4-1,1 1,0 2,-1 2,-38 8,41-5,-1-3,1-1,-1-1,-51-5,49 1,0 1,1 2,-68 11,68-5,-1-3,-55 1,2-2,-7 11,63-7,-62 2,-1284-9,633-2,714 0,1-1,-1-2,-46-14,43 9,0 3,-52-5,-30-3,81 8,-64-2,-1299 10,1373-2,-1-2,-32-7,30 4,-49-3,49 8,-18 0,-1-2,-49-10,-87-17,139 23,-1 2,0 1,-93 7,33 0,58-2,33 1,0-1,0-1,1-1,-1 0,0-1,1-1,-1-1,1 0,-18-8,17 4,1 2,-1 0,0 0,-1 2,1 1,-34-3,-118 7,73 2,46-3,-13 1,1-2,-109-17,-15-13,-16 3,178 24,-1 1,0 1,-26 1,30 2,-1-2,0 0,0-2,-27-6,23 4,-1 0,0 1,0 2,-38 2,-30-3,78 0,0 0,0-2,1 0,0-1,-23-11,-37-13,49 24,-1 0,-46-2,40 5,-44-9,-1-4,56 13,0-1,1-2,0 0,0-1,0-2,-32-16,8 0,33 19,1-1,0-1,0 0,1 0,-20-18,9 4,0-1,2-1,1-1,1-1,1 0,-27-56,39 72,0 1,0-1,-1 1,-1 0,1 1,-1-1,-15-10,12 9,0-1,0 0,-14-20,14 16,-1 1,-26-25,26 28,1-1,-1 0,2-1,-11-17,-27-47,-94-114,100 130,30 43,0 0,-24-26,28 35,0-2,1 1,1-1,-1 0,2 0,0 0,-6-20,-16-32,5 23,9 18,1 0,-17-45,4-1,17 52,2 0,0-1,1 0,0 0,2 0,-3-20,3-48,9-95,22 6,-27 166,1 0,1 0,0 0,0 0,0 1,1-1,0 1,1 0,-1 0,2 0,-1 1,0-1,9-5,14-21,-16 17,-2 0,13-28,-9 18,4-10,-10 20,0 0,16-22,13-20,-27 40,2 0,19-24,8-11,-29 39,1 0,23-25,-30 35,0 0,1 1,0-1,0 1,0 0,0 0,0 1,1 0,-1 0,1 0,-1 0,12-1,8 0,-1 1,1 1,-1 1,1 1,-1 2,27 5,-32-2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5T21:57:17.8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3097 236,'-19'0,"1"0,-1-2,0 0,1-1,-1 0,1-2,0 0,-30-13,19 7,1 1,-34-6,44 12,-5 0,0 1,0 1,-40 1,40 2,1-1,0-2,0 0,-27-6,19 2,1 1,-1 2,0 1,-41 2,-42-2,33-13,59 10,0 1,-32-2,-486 5,259 3,259-1,0 1,-41 10,39-7,0 0,-30 0,-83 10,91-8,-66 1,93-9,0 1,0 1,0 1,1 0,-1 1,0 1,1 1,0 1,-21 9,-58 19,77-29,0 1,0 1,0 1,1 0,0 2,-21 14,-4 7,32-25,1 1,0 0,0 1,1 0,0 1,0-1,1 2,1-1,-1 1,-9 18,10-14,-4 6,1 0,1 1,0 0,2 0,1 1,0 0,2 0,-4 39,6-36,0 0,-8 29,4-28,-3 50,8 482,3-269,0-269,0-1,2 0,0 0,1 0,1-1,0 1,2-1,16 29,-8-15,13 41,-12-19,-11-28,2-1,1 0,20 38,-18-42,-2 1,0 0,-2 0,9 38,11 37,-24-91,0 0,1-1,-1 1,1-1,0 0,1 0,-1 0,1 0,7 4,-7-4,1 0,-1 0,0 0,0 1,0-1,-1 1,6 11,20 49,39 61,-10-11,-37-80,2-1,2-1,40 42,-46-54,-15-16,-1 0,1-1,0 1,1-1,-1 0,1-1,0 1,1-1,-1 0,1 0,-1-1,1 0,0 0,9 2,132 50,-124-47,-1 0,1 2,37 21,-36-17,1-2,34 12,-32-18,1-1,-1-1,1-2,0-1,56-5,-2 1,-57 3,0 1,0 1,0 2,27 7,167 31,-147-28,-49-9,0-1,32 2,441-7,-489 1,1-1,-1 0,1-1,-1 0,0 0,0-1,0 0,0 0,13-7,15-7,-23 12,0 2,0-1,0 2,24-2,-25 3,1-1,0 0,-1 0,1-2,18-6,120-45,-108 42,-1-1,50-26,-79 31,0 0,0 0,-2-2,1 1,-1-1,11-15,33-30,-39 42,0 1,-1-2,-1 0,-1-1,0 0,0-1,-2 0,10-20,-13 22,0 1,20-24,-19 28,-1-2,0 1,0-1,7-18,87-189,-92 193,-2 1,9-39,8-24,11-51,-32 117,-1 0,0 0,-2-31,-1 32,0-1,2 1,7-37,0 8,-2 0,-2-1,-2 0,-7-81,1 16,3 83,-1 0,-1 0,-12-54,3-1,10 73,0 0,-1 0,0 1,-1-1,-1 0,0 1,-8-18,5 17,1-1,1 1,1-1,-5-25,7 24,-2 1,0 0,-1 0,-9-20,-15-42,23 59,0 0,-18-33,1 6,17 32,0 1,-1 0,-1 1,0-1,-1 1,-11-11,15 17,-18-19,-1 1,-1 2,-2 0,1 2,-43-25,19 20,14 8,-43-28,73 40,0 0,0-1,0 0,1 0,0-1,0 1,0-1,1 0,-4-9,6 10,-1 0,0 0,0 0,-1 1,0-1,0 1,0 0,-1 0,1 1,-1-1,0 1,0 0,-1 0,1 1,-1 0,-6-3,-148-35,85 25,-44-15,54 12,-1 3,0 3,-104-7,131 18,-50-10,52 5,-61-1,-398 9,471-1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5T23:47:12.7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1432 325,'-527'0,"505"2,0 1,1 1,0 1,0 1,0 1,0 1,1 0,-32 20,-106 48,-7 22,156-92,1 0,0 0,0 0,0 1,1 1,0-1,0 1,1 0,-11 17,3 4,-22 55,28-62,-1 1,0-2,-2 0,-25 38,29-49,2 0,-1 0,1 1,0 0,1 0,1 0,-5 22,-9 27,0-14,2 1,-17 96,19-79,8-40,0 1,-1 36,7 495,0-541,1 0,1 0,0 0,1 0,0-1,10 21,12 45,6 94,-28-159,0 0,1 0,0-1,1 0,1 0,8 13,15 34,-4 7,-17-39,2-1,1 0,1-1,18 27,-8-17,19 40,-30-52,1 0,1-1,1-1,1 0,27 29,-3-9,20 19,-50-53,0 2,-1-1,0 1,7 13,21 24,17 22,-46-59,-1 1,1-1,1-1,0 1,1-1,0-1,0 0,1 0,0-1,22 12,17 8,-40-21,-1-1,1-1,0 0,0 0,13 3,140 43,-140-41,0 0,-1 1,0 2,35 25,-35-22,0 0,0-2,2-1,0-1,0-1,1-1,0-1,0-1,1-2,0 0,1-2,39 2,-41-4,-1 1,31 7,-30-5,51 4,365-8,-209-2,-209-1,0-1,0-1,0-1,0-1,0-1,33-16,40-11,-65 25,-1-1,0-1,-1-2,0-1,29-20,-27 14,-7 6,-2-1,0-1,31-29,-34 25,-1 0,-1-1,0-1,-2 0,-1-2,0 1,-2-2,-1 1,15-50,-23 62,1 0,1 0,0 1,0 0,1 0,0 0,1 0,1 1,-1 0,2 1,12-13,-14 14,0-1,0-1,-1 1,0-1,-1 0,7-17,-6 13,1 0,0 1,9-14,-7 14,-1-2,-1 1,0-1,-1 0,8-31,10-26,-18 53,-1 1,-1-1,0 0,-2-1,0 1,-1 0,-1-1,-4-25,4-59,2 93,0 0,1 0,0 0,1 1,0-1,6-11,-4 12,-2-1,1 0,-1-1,-1 1,4-23,-4-198,-6 114,1 85,-3 0,0 0,-2 1,-1-1,-2 2,-14-33,-9-3,25 53,1 0,0-1,1 0,0 0,1 0,1-1,-4-22,-6-43,8 58,-4-47,8 53,-1 0,-1 0,0 0,-2 0,0 1,0 0,-2 0,-11-19,6 11,1-1,-11-31,19 38,0 0,-2-31,4 30,0 1,-10-35,3 29,-2 0,-16-29,14 30,1-1,-10-27,7 8,-21-43,29 72,0 0,-1 1,0 0,-2 0,1 1,-20-19,-24-24,42 42,1 1,-2 1,1 0,-1 1,-22-15,-25-18,50 35,0 0,-1 0,0 1,0 1,0 0,-1 0,0 1,0 0,-15-4,-7 2,0-2,0-1,2-1,-1-2,-58-34,83 43,-2 0,1 1,0 0,-1 1,1-1,-14 0,12 1,1 0,-1 0,1 0,0-2,-11-4,-28-17,-50-19,79 37,0 1,0 1,-1 1,1 1,-1 0,-23 1,-21 1,-164 5,204 0,5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5T22:17:53.8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5023 293,'-1'-3,"-1"0,0 0,1 0,-1 0,-1 0,1 0,0 1,-1-1,0 1,1 0,-1 0,0 0,0 0,-6-3,-2-3,-3-2,2 0,0 1,0 1,-1 0,-23-10,-45-24,62 30,-1 2,-36-15,42 21,-4-3,0 1,-1 1,1 1,-36-3,-122-21,58 13,78 9,-64-3,-772 10,858 0,1 1,0 1,0 1,0 0,-28 11,28-8,-1-1,1-2,-1 1,0-2,-24 2,-3-4,-87 15,-23 9,75-14,1 4,-104 33,125-32,-1-1,0-4,-86 7,117-13,0 1,1 1,-1 2,-46 21,49-19,0-1,-1 0,-1-2,0-1,-36 4,36-9,-12 1,-54 11,63-7,0 1,-43 18,31-8,-105 40,100-44,21-7,0 1,1 1,-43 22,-93 41,151-65,0 0,0 0,1 1,-9 9,-27 22,-112 85,148-117,0 0,1 1,0 0,0 0,-9 13,10-11,0-1,-1-1,0 1,-1-1,-9 6,11-8,0 1,1-1,-1 1,1 0,1 0,-1 1,2 0,-8 14,-26 36,29-48,4-5,-1 0,1 1,1-1,-1 1,1 1,0-1,0 0,1 1,0 0,0 0,0 0,1 0,-2 12,-5 33,-30 91,-1 10,31-106,1-15,3 0,-4 63,6-35,-11 66,1-19,8-73,-18 64,15-70,1 0,2-1,-4 49,7-36,-11 48,7-50,-2 60,9 719,0-789,2 1,8 35,-5-33,3 51,-6-55,1 0,0 0,17 48,5 30,-20-79,2-1,0 0,2-1,0 0,21 34,13 29,-24-46,31 47,-33-60,-2 0,0 1,-2 1,13 40,5 22,-18-57,10 46,-20-68,1 1,0 0,10 18,-8-19,-1 1,0-1,4 20,8 31,2-1,3-2,34 64,-36-86,2-2,30 37,27 45,-65-94,31 36,-32-45,-1 0,-1 1,-1 0,17 36,-21-39,0 1,2-1,-1-1,2 0,0 0,0-1,18 16,92 43,-105-61,0 0,0-2,1 1,25 8,21 11,155 86,-127-61,-76-41,2-2,0 0,0-1,1-1,0 0,0-1,0-1,29 6,4-4,0 2,0 2,-1 3,77 34,-84-33,87 20,-85-26,-2 2,44 18,-36-12,1-1,78 14,21 6,8 2,-129-33,-1-2,34 1,-31-3,52 9,-59-7,1-1,40 0,-43-3,0 1,0 1,38 8,32 19,-61-18,-1-1,2-2,-1-1,1-1,53 2,-40-9,0 3,69 12,44 16,-120-23,45 2,17 3,-59-6,46 1,-51-6,0 3,39 7,-26-3,0-3,0-2,94-5,-36-1,1236 3,-1320-1,-1-1,38-9,-36 5,0 2,27-1,-9 4,-9 1,1-2,-1-1,41-9,-27 5,0 1,-1 3,1 1,57 6,3-1,4-1,127-5,-90-24,-54 12,-67 9,-1 2,30-1,95-10,-98 7,65 0,-73 8,-1-2,71-12,-78 9,52-1,-66 6,1-2,0 0,-1-1,1-1,-1-1,29-11,50-21,127-30,-226 66,54-11,-42 10,0-1,0-1,0 0,0-1,-1 0,0-1,25-15,25-16,-48 29,0-1,28-20,31-22,-58 41,-1 0,0-1,-1-1,0 0,17-19,3-7,61-51,18-18,-79 70,-4 4,38-52,-53 66,0 0,26-23,-26 27,-1-1,0 0,17-25,23-27,-40 52,-1-1,19-28,14-45,-31 57,1 2,2 0,32-42,-42 60,1-1,-2 0,0-1,6-15,10-17,-24 46,13-21,-2 0,12-32,-18 43,1-1,0 1,0 0,1 1,11-13,-8 10,-1 1,-1-2,9-15,-2-4,-4 12,-2-1,13-45,-10 28,19-49,-17 53,16-65,-2 15,-21 70,-2 0,0-1,0 1,-1-1,2-25,-4-384,-5 207,3-571,-2 754,-2-1,-9-39,3 18,0 13,-1 2,-27-64,35 99,-5-18,2 0,0-1,-4-48,8 47,-2 0,-1 1,-11-36,-12-5,-1 2,-40-62,53 100,-5-11,-2 1,-31-39,-23 8,59 50,0 0,-33-23,-19-17,-61-44,119 92,0 1,-1 0,0 0,0 2,-1 0,-20-8,16 7,0 0,0-2,-22-15,22 13,-1 2,1 0,-2 0,-31-9,24 8,-43-21,39 16,-1 2,-1 1,-50-12,53 16,2-1,1-1,-31-17,36 16,0 2,0 0,-45-12,18 11,0-2,-77-31,108 37,-1 1,0 1,-34-5,31 7,1-1,-38-14,-109-47,150 59,1 1,-1 0,0 1,-36-3,-17-3,-134-19,105 0,58 15,-44-7,-29 10,85 10,1-1,-1-2,-30-7,-1-7,-82-35,129 48,-1 1,0 0,0 1,-1 0,-26 0,27 2,0 0,1-1,-1 0,1-1,-1-1,-19-7,27 7,-24-11,-1 2,-63-19,78 28,-17-4,1 1,-1 2,-49-2,39 5,2-3,-77-17,77 13,-1 1,-77-3,97 9,0 0,-36-9,35 6,-1 1,-25-1,-431 4,231 2,229 1,-1 0,-40 10,39-7,0-1,-30 2,15-5,-1-1,1-1,0-3,-54-11,-7-3,81 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F43A9-6309-40DB-AD23-A086984108DF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7FE9-5289-4F4D-A94E-3D2F71FF6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0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33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10B3D-9993-419D-C176-4F086B3A2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F1DE55-C7FB-C6E5-F111-5AB4A23BB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3688EE-6AED-121E-686F-B87400A91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565ED-C47B-31DA-D6F2-784C8C13A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58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CC8D0-963B-8F44-F372-5B7D72078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45286E-9432-BEBE-B47A-2A605F35F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57DA17-4BFA-6AAA-FA1F-2F2E2C023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E45B2-A21E-673C-A61E-DCC0F9627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31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790CE-3E43-E8D8-4FF5-ECF1E32A1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B84742-10AF-84C0-9BA2-898E42926D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D14C75-DA76-6FDE-E2A3-FC62033CE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96C14-A95B-7379-37DC-022192590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54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A5999-B20E-ED0C-9F20-F0CAB0519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968C2B-2A59-2A89-2466-BC33C28506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4C306-37B0-FB09-603F-E2A06264F5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C8561-5C5D-DE6D-8651-8CF07B7B6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72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517FF-6620-3BA7-16B4-DD92318A9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B812AA-83E6-F9DE-962D-4207C1BEF3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EFB0B-156B-5E2D-92D6-FBD4759A9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E88FF-C2B4-6B77-9B74-979EF8C16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31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728C1-02CB-0784-6D72-EA7B7CB0A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36EDC7-3A76-750E-A6E4-12E7BED98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29CD26-190F-690C-5C22-B6672CF0F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FD4BF-38CB-9969-1B0D-834114DEC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21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FC2E2-8590-8A28-AB04-297F200B9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D63D2-BDDF-A0D4-AEAC-9BF1DCD34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149447-2866-6552-AC9E-9F86DF515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8CD83-1EC9-9DA3-BC26-CE51778CE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05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349F7-4DF8-7722-0988-4D763F613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16AD13-A9DB-5FF5-26E2-D5FE3DC36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E0D68B-34CE-E33B-AA25-962DECA16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AE08B-0174-8F8A-E40F-2615B1267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36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7DAD9-A08E-3709-B95F-3CF2155BA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515A9F-7DC6-DFF1-4EE4-963DB65FB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9FEE04-2F44-5E8B-1951-FA215EE13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68E00-CACB-9863-C29A-99636157B0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31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D0E15-984B-05BD-6DCB-AFCB7373E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82DF64-D5FE-E58C-8DD4-77184563BC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21F048-14B9-4069-DE3F-4A761D6A3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FB467-D4DA-F410-DBC7-71E539F85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0A547-0BDB-4F9C-8FA2-72A1EFF6C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129417-6A50-3E2A-3E8A-325AA5611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42D51-25F8-5E10-D876-15540F738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7FC7E-FC3D-1A55-C88A-4D750F70E5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58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00983-118F-75CF-4CD1-342FC948E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DDDCD8-15CC-D0E3-87FF-46A85C9C96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D12A9-CC8F-7CF8-E6C1-4C6A68770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4D609-03C0-2F22-A6BE-453334AA1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08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class: we built our </a:t>
            </a:r>
            <a:r>
              <a:rPr lang="en-US" b="1" dirty="0"/>
              <a:t>first ML model</a:t>
            </a:r>
            <a:endParaRPr lang="en-US" dirty="0"/>
          </a:p>
          <a:p>
            <a:r>
              <a:rPr lang="en-US" dirty="0"/>
              <a:t>Perks of decision trees is that they </a:t>
            </a:r>
            <a:r>
              <a:rPr lang="en-US" b="1" dirty="0"/>
              <a:t>are easily understandable </a:t>
            </a:r>
            <a:r>
              <a:rPr lang="en-US" dirty="0"/>
              <a:t>and can </a:t>
            </a:r>
            <a:r>
              <a:rPr lang="en-US" b="1" dirty="0"/>
              <a:t>model complex data </a:t>
            </a:r>
            <a:r>
              <a:rPr lang="en-US" dirty="0"/>
              <a:t>(by making more splits)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05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we’ve seen our fist kind of DS problem, let’s start to place in this in the broader landscape of DS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84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today we’ll be doing some </a:t>
            </a:r>
            <a:r>
              <a:rPr lang="en-US" b="1" dirty="0"/>
              <a:t>more kinds of tasks and models </a:t>
            </a:r>
            <a:r>
              <a:rPr lang="en-US" dirty="0"/>
              <a:t>and using these to </a:t>
            </a:r>
            <a:r>
              <a:rPr lang="en-US" b="1" dirty="0"/>
              <a:t>illustrate more general considerations for evaluation of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06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this possible?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15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B76C8-666C-C165-D7F0-9F67CBB7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C6501D-736D-DE99-3535-16981D8ED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5620E3-56C1-E729-8C64-D953A7801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DBD4B-3C29-0A21-045F-212B26A4D0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F86ED-79B5-8AE7-4972-7D1EC8BA5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6E9794-94B5-6426-AB9D-A16D522C79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12DEF9-2E95-7E4F-F3D2-8229C78AF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89EFF-1E9E-BA64-A2E0-C47D878E4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0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687CA-C64A-47FA-3997-95827AD0E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93698B-12AE-697D-81A7-D0CE958E7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95820E-304B-BE22-AAFA-BE0ABADB5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18F0B-2EC0-4DF4-D68E-59B0605E9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00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A778C-FFF4-B178-8314-F0CCC6F3F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213F29-38D2-9BD2-8D63-4A3A022E9B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A49ED6-4F1A-95DF-0224-25358A4F5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3537A-E872-617D-1676-ABBB565A9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75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3C8DE-7623-7545-62A2-B8C268852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BFD611-88C2-D60F-6B4F-F7621A56C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3273C6-8691-37CF-A876-AF291792F5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B0929-BE0C-1E7E-373A-3BF0D5B33C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95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E6DD0-A20C-A673-637A-94D621B82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C8E082-2C3D-F248-553C-3CAE9043D0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E3A645-11CC-33FA-3BA9-5857F2920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DB144-FCB0-4892-9D6B-7BF5B8ACB9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04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812D9-81AA-4C12-2A25-0FE50C1CF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E41858-A22D-4991-6309-DD7713D1E3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9EA183-9884-DB48-FDEB-8FB101EC4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D0DBC-366D-A827-8684-F4ED5AD488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7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410B-62A2-B168-FC62-D978EDB8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FC42D-2F62-8B1A-EC77-94DF752D7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EAF3-7324-43AD-1EC4-33E52BC8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0D34-D18B-4B3F-5F8F-F0E3FD27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5A41-4AC4-F4B5-E7D8-CB6E3245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99BF-1993-A6A3-43CE-7C7255B2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42907-2C22-CD54-269B-E5F67D8BE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D3BD9-E1A1-1484-5195-DAF0B815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59D0E-4E01-2F29-9D7A-CAFD44C4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2852D-1DC4-E82D-D7F9-45D51192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7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130EF-A5E8-739E-0197-E1B31866E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2B3BF-8BBF-96BC-E210-3082BB018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4C7E-9507-5706-6576-515026FC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9B6A7-64F1-2305-BF94-247C7E8C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18EA9-162E-4A86-7831-80408990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F2B9-9EEA-0FBA-B4AC-B7B79158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171A-F81D-3B99-5F7F-EFC53596F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3698E-2705-8C67-F80C-16C9D5A4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FFDEA-2B5C-6DDA-17C4-71DE1F03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7EC84-35BD-B0A0-EF5E-0863086D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81C3-0E14-331C-AA7F-C57F1A99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670A-A289-F2E0-81B0-59F723CE8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BCC2-3F22-3C6D-B627-7CAF2330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4A273-A310-5949-DF03-BABF6EE2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45DE6-EF04-5112-1E79-49D3C155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2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F3DD-1F79-3DBD-11F6-50DA3B45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308E-D735-8669-9403-526622050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FD31E-1FA8-5169-4286-F84DB872A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98EB4-C91B-92E2-2FB0-C437A68E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7EBFF-BA51-5F1A-E410-E63ED5D3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F340C-98A2-08E3-F5CF-E23A57B1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8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8DD0-29F3-9420-B4A0-E7213129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7AEE1-85D1-3F38-BBCA-9A7269F7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2F3F3-8E0E-E72B-8534-5F91360DF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2B3B8-63F7-9A7C-26F1-FF82B9B29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DAF3A-C123-D1AC-55EC-DC52735A4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BEB28-A319-8DE2-30BE-6CC1F707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17E68-B461-9B8C-A044-36EF6DA2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7571F-B26D-9F1F-B367-9324958F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7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3F71-39A2-67EF-021A-2F2215F8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BAD13-6D92-E820-A80C-73C27738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AB052-29DA-13BF-4F96-0816E274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31C76-F5B6-F5C6-A40C-6E0FA1CF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F56E8-F7DC-8633-BF38-995B5512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CB0C9-BCBC-A164-1B3C-46F7F558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343E1-4089-F5E5-F27A-B49E1C71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2958-047F-B3E4-4F98-EEEC79AA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CA1D-F8F7-1449-90CD-B164DFA60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45DC3-B260-8593-07FA-296253BAA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ADEAE-D332-0360-A144-1A7493DA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70085-86C6-7BD7-3E0D-0F8B50D4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D20D0-744C-0A7D-6FF0-6588ACFA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8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BDC0-E1BA-A4AF-6086-D817E5F6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D211A-3CA7-A7BE-E5AA-560CBDABF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03F48-E879-42AF-48D9-B8951A42A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FAD44-0F1C-8E82-685F-4E2713A0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A18FC-9A35-9219-5A78-A54027A2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9A153-80F9-A0A7-2A4A-C1A8855F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4F593-A490-C809-D1E5-3F4D3B75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50E3E-4830-AFC5-C1FB-966BD7FF1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E34E4-E6B6-8768-96F9-C7B87840A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45083-92C6-440D-8CD8-03408B6684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3D458-6E8F-3727-3D26-6FADA438A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E8279-E589-F563-3CE7-D925C37D3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8.xml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E5EAD-ACFE-A261-4D43-A9059833B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Data Science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25263-C208-7A99-430E-91BCF9D95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3428999"/>
            <a:ext cx="5293965" cy="838831"/>
          </a:xfrm>
        </p:spPr>
        <p:txBody>
          <a:bodyPr anchor="b">
            <a:normAutofit fontScale="92500"/>
          </a:bodyPr>
          <a:lstStyle/>
          <a:p>
            <a:pPr algn="l"/>
            <a:r>
              <a:rPr lang="en-US" sz="2000" i="1" dirty="0">
                <a:solidFill>
                  <a:schemeClr val="tx2"/>
                </a:solidFill>
              </a:rPr>
              <a:t>January 2025</a:t>
            </a:r>
          </a:p>
          <a:p>
            <a:pPr algn="l"/>
            <a:r>
              <a:rPr lang="en-US" sz="2000" b="1" dirty="0">
                <a:solidFill>
                  <a:schemeClr val="tx2"/>
                </a:solidFill>
              </a:rPr>
              <a:t>Module 3 – Fitting, Overfitting, Generalization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New York University (NYU) Stern School of Business Logo - Management  Leadership for Tomorrow">
            <a:extLst>
              <a:ext uri="{FF2B5EF4-FFF2-40B4-BE49-F238E27FC236}">
                <a16:creationId xmlns:a16="http://schemas.microsoft.com/office/drawing/2014/main" id="{6D2F353C-9A31-CB0F-4144-37DD81F9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323" y="2604759"/>
            <a:ext cx="4141760" cy="232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54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99C5B-FFB3-E6D7-5ED9-89A889F0C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9288DC6-4DE6-A337-7D34-F7408E17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Q4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0AD6FFF-1206-A83C-F107-6A2D3E7119F5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1</a:t>
            </a:r>
          </a:p>
          <a:p>
            <a:r>
              <a:rPr lang="en-US" dirty="0">
                <a:solidFill>
                  <a:schemeClr val="tx2"/>
                </a:solidFill>
              </a:rPr>
              <a:t>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3DF2D-557F-FBA9-5290-765306C8E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17" y="1690688"/>
            <a:ext cx="5515745" cy="3315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446F1F-E9F1-B935-8DED-54DDC3912B23}"/>
              </a:ext>
            </a:extLst>
          </p:cNvPr>
          <p:cNvSpPr txBox="1"/>
          <p:nvPr/>
        </p:nvSpPr>
        <p:spPr>
          <a:xfrm>
            <a:off x="609600" y="50058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Lato" panose="020F0502020204030204" pitchFamily="34" charset="0"/>
              </a:rPr>
              <a:t>age = 5, fare = 5</a:t>
            </a:r>
            <a:r>
              <a:rPr lang="en-US" b="1" dirty="0">
                <a:solidFill>
                  <a:srgbClr val="202122"/>
                </a:solidFill>
                <a:latin typeface="Lato" panose="020F0502020204030204" pitchFamily="34" charset="0"/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9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72EF4-88AC-FAD1-9159-2681EAA58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ADF10D-E512-39AA-B8AC-F01B6F87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Q4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E2A5261-1D51-D6A1-963F-71B525239737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1</a:t>
            </a:r>
          </a:p>
          <a:p>
            <a:r>
              <a:rPr lang="en-US" dirty="0">
                <a:solidFill>
                  <a:schemeClr val="tx2"/>
                </a:solidFill>
              </a:rPr>
              <a:t>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C03FED-C017-78BA-91CF-FE726E679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17" y="1690688"/>
            <a:ext cx="5515745" cy="3315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291D53-4B8B-C897-4A19-4A76E963FFFE}"/>
              </a:ext>
            </a:extLst>
          </p:cNvPr>
          <p:cNvSpPr txBox="1"/>
          <p:nvPr/>
        </p:nvSpPr>
        <p:spPr>
          <a:xfrm>
            <a:off x="609600" y="50058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Lato" panose="020F0502020204030204" pitchFamily="34" charset="0"/>
              </a:rPr>
              <a:t>age = 5, fare = 5</a:t>
            </a:r>
            <a:r>
              <a:rPr lang="en-US" b="1" dirty="0">
                <a:solidFill>
                  <a:srgbClr val="202122"/>
                </a:solidFill>
                <a:latin typeface="Lato" panose="020F0502020204030204" pitchFamily="34" charset="0"/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9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1DF3C-2384-691B-6DBB-403CA04A0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87BE03-F071-D1DC-120D-A944B76C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Q5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82C4B-E698-C0E0-1C69-180D464B7059}"/>
              </a:ext>
            </a:extLst>
          </p:cNvPr>
          <p:cNvSpPr txBox="1"/>
          <p:nvPr/>
        </p:nvSpPr>
        <p:spPr>
          <a:xfrm>
            <a:off x="609599" y="5005851"/>
            <a:ext cx="7489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We are now going to create a </a:t>
            </a:r>
            <a:r>
              <a:rPr lang="en-US" b="1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SINGLE SPLIT (depth = 1) </a:t>
            </a:r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decision tree</a:t>
            </a:r>
          </a:p>
          <a:p>
            <a:b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9FB25-E878-557C-A3B6-7DFC7CF9E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2" y="1284029"/>
            <a:ext cx="4567174" cy="3502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F7401-409C-EEA1-DA5E-B984A8BAD8F5}"/>
              </a:ext>
            </a:extLst>
          </p:cNvPr>
          <p:cNvSpPr txBox="1"/>
          <p:nvPr/>
        </p:nvSpPr>
        <p:spPr>
          <a:xfrm>
            <a:off x="5255080" y="1367522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What is the current entropy without any splits? Please use 1 significant digit</a:t>
            </a:r>
            <a:r>
              <a:rPr lang="en-US" dirty="0">
                <a:solidFill>
                  <a:srgbClr val="202122"/>
                </a:solidFill>
                <a:latin typeface="Lato" panose="020F0502020204030203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7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94F91-3367-1C8C-48FC-805E8A760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7132A75-40CB-2F48-D44D-A5563A61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Q5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DADF5-0446-C9BE-B2CA-3FEFBFB25DCD}"/>
              </a:ext>
            </a:extLst>
          </p:cNvPr>
          <p:cNvSpPr txBox="1"/>
          <p:nvPr/>
        </p:nvSpPr>
        <p:spPr>
          <a:xfrm>
            <a:off x="609599" y="5005851"/>
            <a:ext cx="7489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We are now going to create a </a:t>
            </a:r>
            <a:r>
              <a:rPr lang="en-US" b="1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SINGLE SPLIT (depth = 1) </a:t>
            </a:r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decision tree</a:t>
            </a:r>
          </a:p>
          <a:p>
            <a:b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89435-4151-2CC6-CFD1-9C74107C7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2" y="1284029"/>
            <a:ext cx="4567174" cy="3502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63FEFA-D4C7-0912-A17E-DBB58B218049}"/>
              </a:ext>
            </a:extLst>
          </p:cNvPr>
          <p:cNvSpPr txBox="1"/>
          <p:nvPr/>
        </p:nvSpPr>
        <p:spPr>
          <a:xfrm>
            <a:off x="5255080" y="1367522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What is the current entropy without any splits? Please use 1 significant digit</a:t>
            </a:r>
            <a:r>
              <a:rPr lang="en-US" dirty="0">
                <a:solidFill>
                  <a:srgbClr val="202122"/>
                </a:solidFill>
                <a:latin typeface="Lato" panose="020F0502020204030203" pitchFamily="34" charset="0"/>
              </a:rPr>
              <a:t>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E0A405-7448-9942-B640-C6727764A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779" y="2013853"/>
            <a:ext cx="3564021" cy="33480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A96359-9F4A-9FBA-BB65-3BD321B467CC}"/>
                  </a:ext>
                </a:extLst>
              </p14:cNvPr>
              <p14:cNvContentPartPr/>
              <p14:nvPr/>
            </p14:nvContentPartPr>
            <p14:xfrm>
              <a:off x="8244000" y="2136240"/>
              <a:ext cx="2926080" cy="230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A96359-9F4A-9FBA-BB65-3BD321B467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34640" y="2126880"/>
                <a:ext cx="2944800" cy="23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601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64E53-AF88-C271-8B2E-8C3521DBD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081F2E6-F162-1760-62BB-BAD04B02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Q5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68D4C-5A29-4B7D-3C13-92978150099B}"/>
              </a:ext>
            </a:extLst>
          </p:cNvPr>
          <p:cNvSpPr txBox="1"/>
          <p:nvPr/>
        </p:nvSpPr>
        <p:spPr>
          <a:xfrm>
            <a:off x="609599" y="5005851"/>
            <a:ext cx="7489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We are now going to create a </a:t>
            </a:r>
            <a:r>
              <a:rPr lang="en-US" b="1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SINGLE SPLIT (depth = 1) </a:t>
            </a:r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decision tree</a:t>
            </a:r>
          </a:p>
          <a:p>
            <a:b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CE2B9-925B-BFFE-0DD8-779733415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2" y="1284029"/>
            <a:ext cx="4567174" cy="3502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0D8676-78D5-4079-C891-60E6EB7400C9}"/>
              </a:ext>
            </a:extLst>
          </p:cNvPr>
          <p:cNvSpPr txBox="1"/>
          <p:nvPr/>
        </p:nvSpPr>
        <p:spPr>
          <a:xfrm>
            <a:off x="5255080" y="1367522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What is the current entropy without any splits? Please use 1 significant digit.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7005E-E9E9-4FF0-E207-9FCF96FC1AFE}"/>
              </a:ext>
            </a:extLst>
          </p:cNvPr>
          <p:cNvSpPr txBox="1"/>
          <p:nvPr/>
        </p:nvSpPr>
        <p:spPr>
          <a:xfrm>
            <a:off x="5333999" y="2475371"/>
            <a:ext cx="263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1.0 (totally mixed up)</a:t>
            </a:r>
          </a:p>
        </p:txBody>
      </p:sp>
    </p:spTree>
    <p:extLst>
      <p:ext uri="{BB962C8B-B14F-4D97-AF65-F5344CB8AC3E}">
        <p14:creationId xmlns:p14="http://schemas.microsoft.com/office/powerpoint/2010/main" val="16997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BB5FD-D7AF-D5D3-1E3F-149A8B1F3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491F92B-B94A-625A-71B7-9275B536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Q6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4F37F-7132-82AB-1782-17AB05E8167C}"/>
              </a:ext>
            </a:extLst>
          </p:cNvPr>
          <p:cNvSpPr txBox="1"/>
          <p:nvPr/>
        </p:nvSpPr>
        <p:spPr>
          <a:xfrm>
            <a:off x="609599" y="5005851"/>
            <a:ext cx="7489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We are now going to create a </a:t>
            </a:r>
            <a:r>
              <a:rPr lang="en-US" b="1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SINGLE SPLIT (depth = 1) </a:t>
            </a:r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decision tree</a:t>
            </a:r>
          </a:p>
          <a:p>
            <a:b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34AF8-E944-9AE6-94E1-70A36A014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2" y="1284029"/>
            <a:ext cx="4567174" cy="3502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A2A2D9-A774-8A28-6A4B-3510BCF186B2}"/>
              </a:ext>
            </a:extLst>
          </p:cNvPr>
          <p:cNvSpPr txBox="1"/>
          <p:nvPr/>
        </p:nvSpPr>
        <p:spPr>
          <a:xfrm>
            <a:off x="5255080" y="1367522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Which feature (X1 or X2) should we split on to maximize information gain (i.e. create the most predictive split)?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87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DD19A-F7AC-B2A5-2000-F8356B096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6990D9-6DE7-2360-7206-113FC36E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Q6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EB5C21-2A14-85FB-6569-11E09F56BA38}"/>
              </a:ext>
            </a:extLst>
          </p:cNvPr>
          <p:cNvSpPr txBox="1"/>
          <p:nvPr/>
        </p:nvSpPr>
        <p:spPr>
          <a:xfrm>
            <a:off x="609599" y="5005851"/>
            <a:ext cx="7489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We are now going to create a </a:t>
            </a:r>
            <a:r>
              <a:rPr lang="en-US" b="1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SINGLE SPLIT (depth = 1) </a:t>
            </a:r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decision tree</a:t>
            </a:r>
          </a:p>
          <a:p>
            <a:b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C1DCF-0C48-5408-E86E-978984E5D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2" y="1284029"/>
            <a:ext cx="4567174" cy="3502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AABF43-CEFE-6F19-7880-D02B819C1415}"/>
              </a:ext>
            </a:extLst>
          </p:cNvPr>
          <p:cNvSpPr txBox="1"/>
          <p:nvPr/>
        </p:nvSpPr>
        <p:spPr>
          <a:xfrm>
            <a:off x="5255080" y="1367522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Which feature (X1 or X2) should we split on to maximize information gain (i.e. create the most predictive split)?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6AC165-311C-7F94-3819-FC757E64AF6D}"/>
              </a:ext>
            </a:extLst>
          </p:cNvPr>
          <p:cNvSpPr txBox="1"/>
          <p:nvPr/>
        </p:nvSpPr>
        <p:spPr>
          <a:xfrm>
            <a:off x="5333999" y="2475371"/>
            <a:ext cx="263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164755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38A5A-DB29-613C-4B68-EB8970F2E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D4C1EC-8958-C82D-8B9D-A5569898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Q7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14F04-1A1A-5D3E-2C0F-9DE156FD9293}"/>
              </a:ext>
            </a:extLst>
          </p:cNvPr>
          <p:cNvSpPr txBox="1"/>
          <p:nvPr/>
        </p:nvSpPr>
        <p:spPr>
          <a:xfrm>
            <a:off x="609599" y="5005851"/>
            <a:ext cx="7489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We are now going to create a </a:t>
            </a:r>
            <a:r>
              <a:rPr lang="en-US" b="1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SINGLE SPLIT (depth = 1) </a:t>
            </a:r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decision tree</a:t>
            </a:r>
          </a:p>
          <a:p>
            <a:b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02D2A-3AE9-E0A1-DE38-C1D906537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2" y="1284029"/>
            <a:ext cx="4567174" cy="3502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1D7E18-6CE3-7E77-59A7-70B10DC67EB1}"/>
              </a:ext>
            </a:extLst>
          </p:cNvPr>
          <p:cNvSpPr txBox="1"/>
          <p:nvPr/>
        </p:nvSpPr>
        <p:spPr>
          <a:xfrm>
            <a:off x="5255080" y="1367522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What threshold should be picked for this feature to maximize information gain?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2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09BD2-FC53-2080-968A-5A58EE6A6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CC68044-029F-A4D0-015A-11CB64B3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Q7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A9942-F28C-7980-834E-E2BAA8CC7105}"/>
              </a:ext>
            </a:extLst>
          </p:cNvPr>
          <p:cNvSpPr txBox="1"/>
          <p:nvPr/>
        </p:nvSpPr>
        <p:spPr>
          <a:xfrm>
            <a:off x="609599" y="5005851"/>
            <a:ext cx="7489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We are now going to create a </a:t>
            </a:r>
            <a:r>
              <a:rPr lang="en-US" b="1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SINGLE SPLIT (depth = 1) </a:t>
            </a:r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decision tree</a:t>
            </a:r>
          </a:p>
          <a:p>
            <a:b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57D05-87CC-155A-18AF-AFB6F84BC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2" y="1284029"/>
            <a:ext cx="4567174" cy="3502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099120-F270-54F7-56DB-958821A3B6C4}"/>
              </a:ext>
            </a:extLst>
          </p:cNvPr>
          <p:cNvSpPr txBox="1"/>
          <p:nvPr/>
        </p:nvSpPr>
        <p:spPr>
          <a:xfrm>
            <a:off x="5255080" y="1367522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What threshold should be picked for this feature to maximize information gain?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84E1B4-D38B-057B-7F22-BA7D9A8EF8F5}"/>
              </a:ext>
            </a:extLst>
          </p:cNvPr>
          <p:cNvSpPr txBox="1"/>
          <p:nvPr/>
        </p:nvSpPr>
        <p:spPr>
          <a:xfrm>
            <a:off x="5333999" y="2475371"/>
            <a:ext cx="263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~4</a:t>
            </a:r>
          </a:p>
        </p:txBody>
      </p:sp>
    </p:spTree>
    <p:extLst>
      <p:ext uri="{BB962C8B-B14F-4D97-AF65-F5344CB8AC3E}">
        <p14:creationId xmlns:p14="http://schemas.microsoft.com/office/powerpoint/2010/main" val="138805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ABF5F-F525-9D97-C3A0-D33B1FDC6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5BA8A6-DCA8-3F13-F0C0-EBC2C313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Q8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E76DB-E0E5-78ED-08E5-452921FF7EE9}"/>
              </a:ext>
            </a:extLst>
          </p:cNvPr>
          <p:cNvSpPr txBox="1"/>
          <p:nvPr/>
        </p:nvSpPr>
        <p:spPr>
          <a:xfrm>
            <a:off x="609599" y="5005851"/>
            <a:ext cx="7489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We are now going to create a </a:t>
            </a:r>
            <a:r>
              <a:rPr lang="en-US" b="1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SINGLE SPLIT (depth = 1) </a:t>
            </a:r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decision tree</a:t>
            </a:r>
          </a:p>
          <a:p>
            <a:b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4510B-BDB5-A5B4-DB78-6657D4FC9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2" y="1284029"/>
            <a:ext cx="4567174" cy="3502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4246D6-BC4A-C959-79A8-B133998C840B}"/>
              </a:ext>
            </a:extLst>
          </p:cNvPr>
          <p:cNvSpPr txBox="1"/>
          <p:nvPr/>
        </p:nvSpPr>
        <p:spPr>
          <a:xfrm>
            <a:off x="5255080" y="1367522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What is the entropy of each leaf node (each sub-group) after this split?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2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A170B-537B-1B92-4FEC-6551513DB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3AA7-DAE6-2048-F804-4366E9EB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552" y="2766218"/>
            <a:ext cx="2626895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Quiz time!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5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80B71-BED6-8210-B1A5-9C6E6BB8D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D0D7CEC-E1F3-7E6A-28C0-22347E87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Q8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D8B1F-B094-BF92-C99C-C6A766AEFD17}"/>
              </a:ext>
            </a:extLst>
          </p:cNvPr>
          <p:cNvSpPr txBox="1"/>
          <p:nvPr/>
        </p:nvSpPr>
        <p:spPr>
          <a:xfrm>
            <a:off x="609599" y="5005851"/>
            <a:ext cx="7489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We are now going to create a </a:t>
            </a:r>
            <a:r>
              <a:rPr lang="en-US" b="1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SINGLE SPLIT (depth = 1) </a:t>
            </a:r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decision tree</a:t>
            </a:r>
          </a:p>
          <a:p>
            <a:b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DF514-F013-AE94-14C1-1965ED1F2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2" y="1284029"/>
            <a:ext cx="4567174" cy="3502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F41C8E-7A91-6A07-30C0-005C1D523F0B}"/>
              </a:ext>
            </a:extLst>
          </p:cNvPr>
          <p:cNvSpPr txBox="1"/>
          <p:nvPr/>
        </p:nvSpPr>
        <p:spPr>
          <a:xfrm>
            <a:off x="5255080" y="1367522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What is the entropy of each leaf node (each sub-group) after this split?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D74EBC-3014-5B2C-DDEC-D1725337C093}"/>
              </a:ext>
            </a:extLst>
          </p:cNvPr>
          <p:cNvSpPr txBox="1"/>
          <p:nvPr/>
        </p:nvSpPr>
        <p:spPr>
          <a:xfrm>
            <a:off x="5333999" y="2475371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0 for X1&lt;4.0 and 0 for X1 &gt;= 4.0</a:t>
            </a:r>
          </a:p>
        </p:txBody>
      </p:sp>
    </p:spTree>
    <p:extLst>
      <p:ext uri="{BB962C8B-B14F-4D97-AF65-F5344CB8AC3E}">
        <p14:creationId xmlns:p14="http://schemas.microsoft.com/office/powerpoint/2010/main" val="58513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2A5A6-CB66-753F-50C4-C0C09BDAB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65B5A67-1400-3A3E-404E-F5D71E76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Q9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78F74-4DF0-3F0F-E58D-EA3E4DB7F928}"/>
              </a:ext>
            </a:extLst>
          </p:cNvPr>
          <p:cNvSpPr txBox="1"/>
          <p:nvPr/>
        </p:nvSpPr>
        <p:spPr>
          <a:xfrm>
            <a:off x="609599" y="5005851"/>
            <a:ext cx="7489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We are now going to create a </a:t>
            </a:r>
            <a:r>
              <a:rPr lang="en-US" b="1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SINGLE SPLIT (depth = 1) </a:t>
            </a:r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decision tree</a:t>
            </a:r>
          </a:p>
          <a:p>
            <a:b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E811B-48F8-C83F-0A38-8A710CE98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2" y="1284029"/>
            <a:ext cx="4567174" cy="3502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EEC614-6C21-FE86-6188-869673EF5342}"/>
              </a:ext>
            </a:extLst>
          </p:cNvPr>
          <p:cNvSpPr txBox="1"/>
          <p:nvPr/>
        </p:nvSpPr>
        <p:spPr>
          <a:xfrm>
            <a:off x="5255080" y="1367522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What is the entropy of each leaf node (each sub-group) after this split?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6933AF-2BF2-FFA8-70C7-F52F0F425EA4}"/>
              </a:ext>
            </a:extLst>
          </p:cNvPr>
          <p:cNvSpPr txBox="1"/>
          <p:nvPr/>
        </p:nvSpPr>
        <p:spPr>
          <a:xfrm>
            <a:off x="5333999" y="2475371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0 for X1&lt;4.0 and 0 for X1 &gt;= 4.0</a:t>
            </a:r>
          </a:p>
        </p:txBody>
      </p:sp>
    </p:spTree>
    <p:extLst>
      <p:ext uri="{BB962C8B-B14F-4D97-AF65-F5344CB8AC3E}">
        <p14:creationId xmlns:p14="http://schemas.microsoft.com/office/powerpoint/2010/main" val="3192825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C7275-ABEC-6717-CC59-CD88D2668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E19F73D-1BD8-484B-28B1-703D238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Q9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1BB5D-9656-4914-45C2-8C08861369CC}"/>
              </a:ext>
            </a:extLst>
          </p:cNvPr>
          <p:cNvSpPr txBox="1"/>
          <p:nvPr/>
        </p:nvSpPr>
        <p:spPr>
          <a:xfrm>
            <a:off x="609599" y="5005851"/>
            <a:ext cx="7489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We are now going to create a </a:t>
            </a:r>
            <a:r>
              <a:rPr lang="en-US" b="1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SINGLE SPLIT (depth = 1) </a:t>
            </a:r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decision tree</a:t>
            </a:r>
          </a:p>
          <a:p>
            <a:b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750F4-3A48-2FBC-F5BF-504387C72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2" y="1284029"/>
            <a:ext cx="4567174" cy="3502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54BDF4-6A5D-A403-C2FB-5AFD89592E66}"/>
              </a:ext>
            </a:extLst>
          </p:cNvPr>
          <p:cNvSpPr txBox="1"/>
          <p:nvPr/>
        </p:nvSpPr>
        <p:spPr>
          <a:xfrm>
            <a:off x="5255080" y="1367522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What is the information gain of this split?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05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9A594-6A29-4B2A-1621-B5BC03198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9A86903-CC57-EFFF-5952-2924F3F5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Q9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8B0BE-00C9-24B8-C4F6-E2B921855E4E}"/>
              </a:ext>
            </a:extLst>
          </p:cNvPr>
          <p:cNvSpPr txBox="1"/>
          <p:nvPr/>
        </p:nvSpPr>
        <p:spPr>
          <a:xfrm>
            <a:off x="609599" y="5005851"/>
            <a:ext cx="7489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We are now going to create a </a:t>
            </a:r>
            <a:r>
              <a:rPr lang="en-US" b="1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SINGLE SPLIT (depth = 1) </a:t>
            </a:r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decision tree</a:t>
            </a:r>
          </a:p>
          <a:p>
            <a:b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10E7D-B35C-D76D-4992-AA92291BF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2" y="1284029"/>
            <a:ext cx="4567174" cy="3502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A1286B-D601-15E3-7131-E4594DCA75B3}"/>
              </a:ext>
            </a:extLst>
          </p:cNvPr>
          <p:cNvSpPr txBox="1"/>
          <p:nvPr/>
        </p:nvSpPr>
        <p:spPr>
          <a:xfrm>
            <a:off x="5255080" y="1367522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What is the information gain of this split?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80F0D8-75BD-2713-707A-7E426505DF0C}"/>
              </a:ext>
            </a:extLst>
          </p:cNvPr>
          <p:cNvSpPr txBox="1"/>
          <p:nvPr/>
        </p:nvSpPr>
        <p:spPr>
          <a:xfrm>
            <a:off x="5333999" y="2475371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491843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14F1A-18BA-106D-3040-A01EF0F5D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10CE-B2C7-71EE-0097-AA774F16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Agenda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55B74DA-C69C-9F6B-267B-B0690ACB7974}"/>
              </a:ext>
            </a:extLst>
          </p:cNvPr>
          <p:cNvSpPr txBox="1">
            <a:spLocks/>
          </p:cNvSpPr>
          <p:nvPr/>
        </p:nvSpPr>
        <p:spPr>
          <a:xfrm>
            <a:off x="990600" y="13989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Week 1</a:t>
            </a:r>
          </a:p>
          <a:p>
            <a:pPr lvl="1"/>
            <a:r>
              <a:rPr lang="en-US" b="1" strike="sngStrike" dirty="0">
                <a:solidFill>
                  <a:schemeClr val="tx2"/>
                </a:solidFill>
              </a:rPr>
              <a:t>Module 1 (Thursday): </a:t>
            </a:r>
            <a:r>
              <a:rPr lang="en-US" strike="sngStrike" dirty="0">
                <a:solidFill>
                  <a:schemeClr val="tx2"/>
                </a:solidFill>
              </a:rPr>
              <a:t>Intro to data science + Python for DS</a:t>
            </a:r>
          </a:p>
          <a:p>
            <a:pPr lvl="1"/>
            <a:r>
              <a:rPr lang="en-US" b="1" strike="sngStrike" dirty="0">
                <a:solidFill>
                  <a:schemeClr val="tx2"/>
                </a:solidFill>
              </a:rPr>
              <a:t>Module 2 (Friday): </a:t>
            </a:r>
            <a:r>
              <a:rPr lang="en-US" strike="sngStrike" dirty="0">
                <a:solidFill>
                  <a:schemeClr val="tx2"/>
                </a:solidFill>
              </a:rPr>
              <a:t>Intro to supervised learning</a:t>
            </a:r>
          </a:p>
          <a:p>
            <a:r>
              <a:rPr lang="en-US" b="1" dirty="0">
                <a:solidFill>
                  <a:schemeClr val="tx2"/>
                </a:solidFill>
              </a:rPr>
              <a:t>Week 2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Module 3 (Monday): 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Fitting models, generalization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4 (Tuesday): </a:t>
            </a:r>
            <a:r>
              <a:rPr lang="en-US" dirty="0">
                <a:solidFill>
                  <a:schemeClr val="tx2"/>
                </a:solidFill>
              </a:rPr>
              <a:t>Regularization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5 (Wednesday): </a:t>
            </a:r>
            <a:r>
              <a:rPr lang="en-US" dirty="0">
                <a:solidFill>
                  <a:schemeClr val="tx2"/>
                </a:solidFill>
              </a:rPr>
              <a:t>Evaluation (ROC, cost visualization)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6 (Thursday): </a:t>
            </a:r>
            <a:r>
              <a:rPr lang="en-US" dirty="0">
                <a:solidFill>
                  <a:schemeClr val="tx2"/>
                </a:solidFill>
              </a:rPr>
              <a:t>Modeling text data</a:t>
            </a:r>
          </a:p>
          <a:p>
            <a:r>
              <a:rPr lang="en-US" b="1" dirty="0">
                <a:solidFill>
                  <a:schemeClr val="tx2"/>
                </a:solidFill>
              </a:rPr>
              <a:t>Week 3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7 (Monday): </a:t>
            </a:r>
            <a:r>
              <a:rPr lang="en-US" dirty="0">
                <a:solidFill>
                  <a:schemeClr val="tx2"/>
                </a:solidFill>
              </a:rPr>
              <a:t>Neural networks, </a:t>
            </a:r>
            <a:r>
              <a:rPr lang="en-US" dirty="0" err="1">
                <a:solidFill>
                  <a:schemeClr val="tx2"/>
                </a:solidFill>
              </a:rPr>
              <a:t>GenAI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8 (Tuesday): </a:t>
            </a:r>
            <a:r>
              <a:rPr lang="en-US" dirty="0">
                <a:solidFill>
                  <a:schemeClr val="tx2"/>
                </a:solidFill>
              </a:rPr>
              <a:t>Guest lecture(s)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9 (Wednesday): </a:t>
            </a:r>
            <a:r>
              <a:rPr lang="en-US" dirty="0">
                <a:solidFill>
                  <a:schemeClr val="tx2"/>
                </a:solidFill>
              </a:rPr>
              <a:t>Causal inference, AB testing, wrap up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Final Exam (Thursday)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8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20A03-E10E-A999-328B-F74D3FB96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C754-1EF5-3BE5-43F4-31C5A1A0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55A0EE-90F7-EE92-1FEF-A85F7A65EEA4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9E8BCFCD-ED9E-8DDA-88B4-8A6003646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52095B-6BD1-BE83-378F-EE3D10D3A676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317B0E-D6A9-0859-931D-9CDBC05E88C2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A97F34-3B02-41FE-7E4A-2474BAF1666F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82030F-6DA5-1843-DD4C-84DE4CCA05CE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9DA8C0-2B03-4D95-5B6A-376111A84DD0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7B8CE8-33A6-3D9F-B3C4-6228E0503C10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55F154-BDB4-E3A6-A9E0-78B786EE8FD3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6343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63765-85C1-3C71-A8C5-C130AB765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EF50-2F53-1DDA-29EE-1410CF8B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FD1CA0-53AE-FAB0-906E-883AFD8B35EC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7F5937BA-284C-E66E-6B4F-3AD5F7779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331E6D-1100-17F8-3FEA-0B6ACB90E3BB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A23653-A6C8-6F4A-3B59-84F28F0FE97D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59D9EC-67D5-F5BB-D8A0-182E9E2474EF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31A735-F545-28A7-401D-8F3A1F2C432D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6AA54A-BD84-487E-F09F-C8C409CEC9C7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DE81F6-393C-9ACE-874B-7D08C3758D91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C022D0-CDD8-A0DE-EBFA-DBD25B9D9314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0432B5B-A1A0-7854-E81E-B3E5243CF4B3}"/>
                  </a:ext>
                </a:extLst>
              </p14:cNvPr>
              <p14:cNvContentPartPr/>
              <p14:nvPr/>
            </p14:nvContentPartPr>
            <p14:xfrm>
              <a:off x="10298007" y="3750935"/>
              <a:ext cx="1275840" cy="1306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0432B5B-A1A0-7854-E81E-B3E5243CF4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44367" y="3642935"/>
                <a:ext cx="1383480" cy="15217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7CFBD69-CCCA-6B18-BAC6-CEA7FF2708D2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1892828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25683-7E93-9A50-D03B-0486D18F9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6DD0-E065-68EE-713F-92FBD916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40A8D-0AB7-4722-4BD7-01F05504DEC6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1F5AF-D6A6-83AB-AC97-30188357B2D4}"/>
              </a:ext>
            </a:extLst>
          </p:cNvPr>
          <p:cNvSpPr txBox="1"/>
          <p:nvPr/>
        </p:nvSpPr>
        <p:spPr>
          <a:xfrm>
            <a:off x="838200" y="2231421"/>
            <a:ext cx="10912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Goal: </a:t>
            </a:r>
            <a:r>
              <a:rPr lang="en-US" sz="2800" b="1" dirty="0">
                <a:solidFill>
                  <a:schemeClr val="accent4"/>
                </a:solidFill>
              </a:rPr>
              <a:t>Build a predictive model </a:t>
            </a:r>
            <a:r>
              <a:rPr lang="en-US" sz="2800" dirty="0">
                <a:solidFill>
                  <a:schemeClr val="accent4"/>
                </a:solidFill>
              </a:rPr>
              <a:t>to predict whether a given person will survive the titanic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81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08EED-78CC-A080-5305-EAECB412A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01D4-8E5F-E600-4CA2-67CD2EB5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DAC1D-1146-017D-6E85-9351B349C3BB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6883D-30B6-6674-60A4-52330DE04977}"/>
              </a:ext>
            </a:extLst>
          </p:cNvPr>
          <p:cNvSpPr txBox="1"/>
          <p:nvPr/>
        </p:nvSpPr>
        <p:spPr>
          <a:xfrm>
            <a:off x="838200" y="2231421"/>
            <a:ext cx="10912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Goal: </a:t>
            </a:r>
            <a:r>
              <a:rPr lang="en-US" sz="2800" b="1" dirty="0">
                <a:solidFill>
                  <a:schemeClr val="accent4"/>
                </a:solidFill>
              </a:rPr>
              <a:t>Build a predictive model </a:t>
            </a:r>
            <a:r>
              <a:rPr lang="en-US" sz="2800" dirty="0">
                <a:solidFill>
                  <a:schemeClr val="accent4"/>
                </a:solidFill>
              </a:rPr>
              <a:t>to predict whether a given person will survive the titanic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C75D2-81BD-2AC4-BE31-B9D4E07A6166}"/>
              </a:ext>
            </a:extLst>
          </p:cNvPr>
          <p:cNvSpPr txBox="1"/>
          <p:nvPr/>
        </p:nvSpPr>
        <p:spPr>
          <a:xfrm>
            <a:off x="838200" y="3429000"/>
            <a:ext cx="1091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Solution: </a:t>
            </a:r>
            <a:r>
              <a:rPr lang="en-US" sz="2800" b="1" dirty="0">
                <a:solidFill>
                  <a:schemeClr val="accent4"/>
                </a:solidFill>
              </a:rPr>
              <a:t>Decision Trees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599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7F663-885D-20E6-3CA9-694F72B95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BCBA-1F39-88CD-7904-2CD6B7BA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pic>
        <p:nvPicPr>
          <p:cNvPr id="14" name="Picture 13" descr="A diagram of a machine learning algorithm&#10;&#10;Description automatically generated">
            <a:extLst>
              <a:ext uri="{FF2B5EF4-FFF2-40B4-BE49-F238E27FC236}">
                <a16:creationId xmlns:a16="http://schemas.microsoft.com/office/drawing/2014/main" id="{EE3CA2A9-7EDD-7C21-F989-6BD46FDB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649" y="1949887"/>
            <a:ext cx="5240421" cy="2958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62FB98A-25E3-757B-7E37-2FBD4E266860}"/>
                  </a:ext>
                </a:extLst>
              </p14:cNvPr>
              <p14:cNvContentPartPr/>
              <p14:nvPr/>
            </p14:nvContentPartPr>
            <p14:xfrm>
              <a:off x="3350979" y="2479775"/>
              <a:ext cx="5394600" cy="1168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62FB98A-25E3-757B-7E37-2FBD4E2668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6979" y="2372135"/>
                <a:ext cx="5502240" cy="13838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867296D-8B39-8B54-5BD8-ECFD785F441A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283545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158BE-E7FB-D52D-7776-E9CDC622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EF1C-012B-C347-B2F4-3008B39C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213" y="2766218"/>
            <a:ext cx="440957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Quiz discussion!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72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1FF7E-45FC-7DCD-3974-1950F224D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B98C-01D7-2317-8671-CBA0A981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pic>
        <p:nvPicPr>
          <p:cNvPr id="14" name="Picture 13" descr="A diagram of a machine learning algorithm&#10;&#10;Description automatically generated">
            <a:extLst>
              <a:ext uri="{FF2B5EF4-FFF2-40B4-BE49-F238E27FC236}">
                <a16:creationId xmlns:a16="http://schemas.microsoft.com/office/drawing/2014/main" id="{3666F9DD-1DDF-436A-B186-0BC8EEA9C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649" y="1949887"/>
            <a:ext cx="5240421" cy="2958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6E7CAD0-0C91-95DF-AEA6-D334B5127346}"/>
                  </a:ext>
                </a:extLst>
              </p14:cNvPr>
              <p14:cNvContentPartPr/>
              <p14:nvPr/>
            </p14:nvContentPartPr>
            <p14:xfrm>
              <a:off x="3350979" y="2479775"/>
              <a:ext cx="5394600" cy="1168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6E7CAD0-0C91-95DF-AEA6-D334B51273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6979" y="2371742"/>
                <a:ext cx="5502240" cy="1383906"/>
              </a:xfrm>
              <a:prstGeom prst="rect">
                <a:avLst/>
              </a:prstGeom>
            </p:spPr>
          </p:pic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B8D74BB0-B0E9-9324-E7D6-D577067AED86}"/>
              </a:ext>
            </a:extLst>
          </p:cNvPr>
          <p:cNvSpPr/>
          <p:nvPr/>
        </p:nvSpPr>
        <p:spPr>
          <a:xfrm>
            <a:off x="4378903" y="1219638"/>
            <a:ext cx="367862" cy="1492593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BC935-9F10-F77A-D55B-877066B0C424}"/>
              </a:ext>
            </a:extLst>
          </p:cNvPr>
          <p:cNvSpPr txBox="1"/>
          <p:nvPr/>
        </p:nvSpPr>
        <p:spPr>
          <a:xfrm>
            <a:off x="3568402" y="317470"/>
            <a:ext cx="850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Titanic:</a:t>
            </a:r>
          </a:p>
          <a:p>
            <a:r>
              <a:rPr lang="en-US" dirty="0">
                <a:solidFill>
                  <a:schemeClr val="accent4"/>
                </a:solidFill>
              </a:rPr>
              <a:t>Features (inputs) </a:t>
            </a:r>
            <a:r>
              <a:rPr lang="en-US" dirty="0"/>
              <a:t>= attributes about passengers (class, fare, sex, etc.)</a:t>
            </a:r>
          </a:p>
          <a:p>
            <a:r>
              <a:rPr lang="en-US" dirty="0">
                <a:solidFill>
                  <a:schemeClr val="accent4"/>
                </a:solidFill>
              </a:rPr>
              <a:t>Target (quantity to predict) </a:t>
            </a:r>
            <a:r>
              <a:rPr lang="en-US" dirty="0"/>
              <a:t>= Survive (yes = 1/ no =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43FC1-2A2E-BC9E-8CAB-56FDF8B63EFD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2147621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241B3-E025-52B0-5DD9-EC2B65C57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44F4-01DB-7AE8-210C-E175970F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pic>
        <p:nvPicPr>
          <p:cNvPr id="14" name="Picture 13" descr="A diagram of a machine learning algorithm&#10;&#10;Description automatically generated">
            <a:extLst>
              <a:ext uri="{FF2B5EF4-FFF2-40B4-BE49-F238E27FC236}">
                <a16:creationId xmlns:a16="http://schemas.microsoft.com/office/drawing/2014/main" id="{9DDA934B-2CC5-9BA0-EF82-C142AADD7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649" y="1949887"/>
            <a:ext cx="5240421" cy="2958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9D438F5-E80A-D805-D9B3-F2B30F5F2DD6}"/>
                  </a:ext>
                </a:extLst>
              </p14:cNvPr>
              <p14:cNvContentPartPr/>
              <p14:nvPr/>
            </p14:nvContentPartPr>
            <p14:xfrm>
              <a:off x="3350979" y="2479775"/>
              <a:ext cx="5394600" cy="1168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9D438F5-E80A-D805-D9B3-F2B30F5F2D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6979" y="2371742"/>
                <a:ext cx="5502240" cy="1383906"/>
              </a:xfrm>
              <a:prstGeom prst="rect">
                <a:avLst/>
              </a:prstGeom>
            </p:spPr>
          </p:pic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2AA54A8D-3248-E556-7CD0-4F83E579D5BC}"/>
              </a:ext>
            </a:extLst>
          </p:cNvPr>
          <p:cNvSpPr/>
          <p:nvPr/>
        </p:nvSpPr>
        <p:spPr>
          <a:xfrm>
            <a:off x="4378903" y="1219638"/>
            <a:ext cx="367862" cy="1492593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3EB30-0DE5-D417-E257-098760200EF4}"/>
              </a:ext>
            </a:extLst>
          </p:cNvPr>
          <p:cNvSpPr txBox="1"/>
          <p:nvPr/>
        </p:nvSpPr>
        <p:spPr>
          <a:xfrm>
            <a:off x="3526361" y="720707"/>
            <a:ext cx="850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Titanic Survival Data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BAE352E-D9B8-A971-9171-4987CDC83C47}"/>
              </a:ext>
            </a:extLst>
          </p:cNvPr>
          <p:cNvSpPr/>
          <p:nvPr/>
        </p:nvSpPr>
        <p:spPr>
          <a:xfrm>
            <a:off x="6096000" y="1619928"/>
            <a:ext cx="367862" cy="997238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A4D67-265E-C315-D342-0D565B3E8E80}"/>
              </a:ext>
            </a:extLst>
          </p:cNvPr>
          <p:cNvSpPr txBox="1"/>
          <p:nvPr/>
        </p:nvSpPr>
        <p:spPr>
          <a:xfrm>
            <a:off x="4725886" y="1136412"/>
            <a:ext cx="850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Make Splits on Information Entropy (H)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A1CBE-94E5-25B4-6A9B-69FBA1D38D11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2828266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295FA-1198-F47A-0AAF-99F60D134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B902-5693-D6B2-6B00-C9291626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pic>
        <p:nvPicPr>
          <p:cNvPr id="14" name="Picture 13" descr="A diagram of a machine learning algorithm&#10;&#10;Description automatically generated">
            <a:extLst>
              <a:ext uri="{FF2B5EF4-FFF2-40B4-BE49-F238E27FC236}">
                <a16:creationId xmlns:a16="http://schemas.microsoft.com/office/drawing/2014/main" id="{FBFA10F7-D9DE-FA08-3BFC-FD5D1E95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649" y="1949887"/>
            <a:ext cx="5240421" cy="2958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8CD5CA2-1B71-4B98-E24E-C73CB405E3DE}"/>
                  </a:ext>
                </a:extLst>
              </p14:cNvPr>
              <p14:cNvContentPartPr/>
              <p14:nvPr/>
            </p14:nvContentPartPr>
            <p14:xfrm>
              <a:off x="3350979" y="2479775"/>
              <a:ext cx="5394600" cy="1168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8CD5CA2-1B71-4B98-E24E-C73CB405E3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6979" y="2371742"/>
                <a:ext cx="5502240" cy="1383906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CBE04AB-820C-57C7-797C-F685FAE0BF58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81D2FB4-0B3B-7084-682B-09BA0BE5C065}"/>
              </a:ext>
            </a:extLst>
          </p:cNvPr>
          <p:cNvSpPr/>
          <p:nvPr/>
        </p:nvSpPr>
        <p:spPr>
          <a:xfrm>
            <a:off x="4378903" y="1219638"/>
            <a:ext cx="367862" cy="1492593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2B2D5-882C-CBAC-1F75-8C97AE35DB06}"/>
              </a:ext>
            </a:extLst>
          </p:cNvPr>
          <p:cNvSpPr txBox="1"/>
          <p:nvPr/>
        </p:nvSpPr>
        <p:spPr>
          <a:xfrm>
            <a:off x="3526361" y="720707"/>
            <a:ext cx="850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Titanic Survival Data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5B18FA2-034E-0C0C-5399-CAC1F9DE3926}"/>
              </a:ext>
            </a:extLst>
          </p:cNvPr>
          <p:cNvSpPr/>
          <p:nvPr/>
        </p:nvSpPr>
        <p:spPr>
          <a:xfrm>
            <a:off x="6096000" y="1619928"/>
            <a:ext cx="367862" cy="997238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F773E-A9CE-C5A0-43F7-CC34C1C53774}"/>
              </a:ext>
            </a:extLst>
          </p:cNvPr>
          <p:cNvSpPr txBox="1"/>
          <p:nvPr/>
        </p:nvSpPr>
        <p:spPr>
          <a:xfrm>
            <a:off x="4725886" y="1136412"/>
            <a:ext cx="850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Make Splits on Information Entropy (H)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40BC28D-5E43-1B5E-DA3E-4E740C9E6E20}"/>
              </a:ext>
            </a:extLst>
          </p:cNvPr>
          <p:cNvSpPr/>
          <p:nvPr/>
        </p:nvSpPr>
        <p:spPr>
          <a:xfrm>
            <a:off x="7823466" y="2025503"/>
            <a:ext cx="367862" cy="581534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BCEC8-8960-00E6-086B-226622806223}"/>
              </a:ext>
            </a:extLst>
          </p:cNvPr>
          <p:cNvSpPr txBox="1"/>
          <p:nvPr/>
        </p:nvSpPr>
        <p:spPr>
          <a:xfrm>
            <a:off x="7252138" y="1563114"/>
            <a:ext cx="850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2887004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0A68B-3AA1-2A32-BFEC-A75BA96C2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E2AD-46FA-B95F-ADB1-FD47D201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DB962-ED99-2F84-E325-A197F609A8D8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C5577-1C83-9D4F-7876-B22E11C698BB}"/>
              </a:ext>
            </a:extLst>
          </p:cNvPr>
          <p:cNvSpPr txBox="1"/>
          <p:nvPr/>
        </p:nvSpPr>
        <p:spPr>
          <a:xfrm>
            <a:off x="838200" y="2231421"/>
            <a:ext cx="109123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In doing this, we find the </a:t>
            </a:r>
            <a:r>
              <a:rPr lang="en-US" sz="2800" b="1" dirty="0">
                <a:solidFill>
                  <a:schemeClr val="accent4"/>
                </a:solidFill>
              </a:rPr>
              <a:t>subsets of feature values (e.g. female = 1 &amp; class = 1.0)</a:t>
            </a:r>
            <a:r>
              <a:rPr lang="en-US" sz="2800" dirty="0">
                <a:solidFill>
                  <a:schemeClr val="accent4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that correlate with high probability of survival ( or not survival)</a:t>
            </a:r>
          </a:p>
        </p:txBody>
      </p:sp>
    </p:spTree>
    <p:extLst>
      <p:ext uri="{BB962C8B-B14F-4D97-AF65-F5344CB8AC3E}">
        <p14:creationId xmlns:p14="http://schemas.microsoft.com/office/powerpoint/2010/main" val="1570817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C2091-0033-9E75-B9C5-FE008CD24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306A-3768-F441-85D3-A4A23C48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A917E-EE3E-6044-6F3B-5F783D3C4D1F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D9EB5-4F44-B5A8-9AB7-6BD446BE4BF7}"/>
              </a:ext>
            </a:extLst>
          </p:cNvPr>
          <p:cNvSpPr txBox="1"/>
          <p:nvPr/>
        </p:nvSpPr>
        <p:spPr>
          <a:xfrm>
            <a:off x="838200" y="2231421"/>
            <a:ext cx="10912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We can then use this </a:t>
            </a:r>
            <a:r>
              <a:rPr lang="en-US" sz="2800" b="1" dirty="0">
                <a:solidFill>
                  <a:schemeClr val="accent4"/>
                </a:solidFill>
              </a:rPr>
              <a:t>learned model </a:t>
            </a:r>
            <a:r>
              <a:rPr lang="en-US" sz="2800" dirty="0">
                <a:solidFill>
                  <a:schemeClr val="accent1"/>
                </a:solidFill>
              </a:rPr>
              <a:t>to predict whether someone will survive </a:t>
            </a:r>
            <a:r>
              <a:rPr lang="en-US" sz="2800" b="1" dirty="0">
                <a:solidFill>
                  <a:schemeClr val="accent4"/>
                </a:solidFill>
              </a:rPr>
              <a:t>if we don’t have this information</a:t>
            </a:r>
          </a:p>
        </p:txBody>
      </p:sp>
    </p:spTree>
    <p:extLst>
      <p:ext uri="{BB962C8B-B14F-4D97-AF65-F5344CB8AC3E}">
        <p14:creationId xmlns:p14="http://schemas.microsoft.com/office/powerpoint/2010/main" val="2844162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E2BC3-84AE-34B5-7720-970E4DD79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B885-3EB7-FACD-19DC-C8420336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CD900-1E8B-1531-CAEA-F164B05D3D6D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A171A-68AA-EDC6-975D-08C6C41C9321}"/>
              </a:ext>
            </a:extLst>
          </p:cNvPr>
          <p:cNvSpPr txBox="1"/>
          <p:nvPr/>
        </p:nvSpPr>
        <p:spPr>
          <a:xfrm>
            <a:off x="838200" y="2231421"/>
            <a:ext cx="10912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We can then use this </a:t>
            </a:r>
            <a:r>
              <a:rPr lang="en-US" sz="2800" b="1" dirty="0">
                <a:solidFill>
                  <a:schemeClr val="accent4"/>
                </a:solidFill>
              </a:rPr>
              <a:t>learned model </a:t>
            </a:r>
            <a:r>
              <a:rPr lang="en-US" sz="2800" dirty="0">
                <a:solidFill>
                  <a:schemeClr val="accent1"/>
                </a:solidFill>
              </a:rPr>
              <a:t>to predict whether someone will survive </a:t>
            </a:r>
            <a:r>
              <a:rPr lang="en-US" sz="2800" b="1" dirty="0">
                <a:solidFill>
                  <a:schemeClr val="accent4"/>
                </a:solidFill>
              </a:rPr>
              <a:t>if we don’t have this information</a:t>
            </a:r>
          </a:p>
        </p:txBody>
      </p:sp>
      <p:pic>
        <p:nvPicPr>
          <p:cNvPr id="14" name="Picture 13" descr="A diagram of a machine learning algorithm&#10;&#10;Description automatically generated">
            <a:extLst>
              <a:ext uri="{FF2B5EF4-FFF2-40B4-BE49-F238E27FC236}">
                <a16:creationId xmlns:a16="http://schemas.microsoft.com/office/drawing/2014/main" id="{8CDDC67E-BA87-D49D-214A-231262EC8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829" y="3064109"/>
            <a:ext cx="5240421" cy="2958225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7732830F-DF55-140B-6B58-72CF5442F3DA}"/>
              </a:ext>
            </a:extLst>
          </p:cNvPr>
          <p:cNvSpPr/>
          <p:nvPr/>
        </p:nvSpPr>
        <p:spPr>
          <a:xfrm rot="16200000">
            <a:off x="2857533" y="4799883"/>
            <a:ext cx="367862" cy="1016936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B499D5-2207-A860-E6EC-C5CC334D9106}"/>
              </a:ext>
            </a:extLst>
          </p:cNvPr>
          <p:cNvSpPr txBox="1"/>
          <p:nvPr/>
        </p:nvSpPr>
        <p:spPr>
          <a:xfrm>
            <a:off x="274827" y="4854107"/>
            <a:ext cx="231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New person (instance) with </a:t>
            </a:r>
            <a:r>
              <a:rPr lang="en-US" b="1" dirty="0">
                <a:solidFill>
                  <a:schemeClr val="accent4"/>
                </a:solidFill>
              </a:rPr>
              <a:t>feature values</a:t>
            </a:r>
          </a:p>
          <a:p>
            <a:r>
              <a:rPr lang="en-US" dirty="0">
                <a:solidFill>
                  <a:schemeClr val="accent1"/>
                </a:solidFill>
              </a:rPr>
              <a:t>but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b="1" dirty="0">
                <a:solidFill>
                  <a:schemeClr val="accent4"/>
                </a:solidFill>
              </a:rPr>
              <a:t>no target value</a:t>
            </a:r>
          </a:p>
        </p:txBody>
      </p:sp>
    </p:spTree>
    <p:extLst>
      <p:ext uri="{BB962C8B-B14F-4D97-AF65-F5344CB8AC3E}">
        <p14:creationId xmlns:p14="http://schemas.microsoft.com/office/powerpoint/2010/main" val="3818888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E0334-A609-64ED-2D79-00A9AC403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FB68-5973-DFFC-040C-9D388F23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32539-58BF-8010-F4DA-EE4B9F374E35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76CD9-3813-B89E-C6E9-1D285670CBBA}"/>
              </a:ext>
            </a:extLst>
          </p:cNvPr>
          <p:cNvSpPr txBox="1"/>
          <p:nvPr/>
        </p:nvSpPr>
        <p:spPr>
          <a:xfrm>
            <a:off x="838200" y="2231421"/>
            <a:ext cx="10912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We can then use this </a:t>
            </a:r>
            <a:r>
              <a:rPr lang="en-US" sz="2800" b="1" dirty="0">
                <a:solidFill>
                  <a:schemeClr val="accent4"/>
                </a:solidFill>
              </a:rPr>
              <a:t>learned model </a:t>
            </a:r>
            <a:r>
              <a:rPr lang="en-US" sz="2800" dirty="0">
                <a:solidFill>
                  <a:schemeClr val="accent1"/>
                </a:solidFill>
              </a:rPr>
              <a:t>to predict whether someone will survive </a:t>
            </a:r>
            <a:r>
              <a:rPr lang="en-US" sz="2800" b="1" dirty="0">
                <a:solidFill>
                  <a:schemeClr val="accent4"/>
                </a:solidFill>
              </a:rPr>
              <a:t>if we don’t have this information</a:t>
            </a:r>
          </a:p>
        </p:txBody>
      </p:sp>
      <p:pic>
        <p:nvPicPr>
          <p:cNvPr id="14" name="Picture 13" descr="A diagram of a machine learning algorithm&#10;&#10;Description automatically generated">
            <a:extLst>
              <a:ext uri="{FF2B5EF4-FFF2-40B4-BE49-F238E27FC236}">
                <a16:creationId xmlns:a16="http://schemas.microsoft.com/office/drawing/2014/main" id="{E92CEBA1-8DD7-D2AB-E1E3-12BA9DB81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829" y="3064109"/>
            <a:ext cx="5240421" cy="2958225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912305F1-42F1-6DA6-2279-A0C478DB4034}"/>
              </a:ext>
            </a:extLst>
          </p:cNvPr>
          <p:cNvSpPr/>
          <p:nvPr/>
        </p:nvSpPr>
        <p:spPr>
          <a:xfrm rot="16200000">
            <a:off x="2857533" y="4799883"/>
            <a:ext cx="367862" cy="1016936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1637A7A-B011-1F0D-0448-E867F45E953E}"/>
              </a:ext>
            </a:extLst>
          </p:cNvPr>
          <p:cNvSpPr/>
          <p:nvPr/>
        </p:nvSpPr>
        <p:spPr>
          <a:xfrm rot="10800000">
            <a:off x="4893759" y="5766172"/>
            <a:ext cx="367862" cy="403400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517C42-57E7-AF38-0BE3-04208F9CE5DA}"/>
              </a:ext>
            </a:extLst>
          </p:cNvPr>
          <p:cNvSpPr txBox="1"/>
          <p:nvPr/>
        </p:nvSpPr>
        <p:spPr>
          <a:xfrm>
            <a:off x="274827" y="4854107"/>
            <a:ext cx="231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New person (instance) with </a:t>
            </a:r>
            <a:r>
              <a:rPr lang="en-US" b="1" dirty="0">
                <a:solidFill>
                  <a:schemeClr val="accent4"/>
                </a:solidFill>
              </a:rPr>
              <a:t>feature values</a:t>
            </a:r>
          </a:p>
          <a:p>
            <a:r>
              <a:rPr lang="en-US" dirty="0">
                <a:solidFill>
                  <a:schemeClr val="accent1"/>
                </a:solidFill>
              </a:rPr>
              <a:t>but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b="1" dirty="0">
                <a:solidFill>
                  <a:schemeClr val="accent4"/>
                </a:solidFill>
              </a:rPr>
              <a:t>no target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259871-9E65-A8E7-4788-CC2F85EFC4EC}"/>
              </a:ext>
            </a:extLst>
          </p:cNvPr>
          <p:cNvSpPr txBox="1"/>
          <p:nvPr/>
        </p:nvSpPr>
        <p:spPr>
          <a:xfrm>
            <a:off x="4289412" y="6123543"/>
            <a:ext cx="151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Decision Tree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488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518E0-F194-43EA-B72D-236D1D51E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8E51-E2D1-A779-1A88-1E67FC1D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BC64B-3699-95C7-05E3-4C622050139C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FEF09-1DC4-DF48-5A64-00E237357727}"/>
              </a:ext>
            </a:extLst>
          </p:cNvPr>
          <p:cNvSpPr txBox="1"/>
          <p:nvPr/>
        </p:nvSpPr>
        <p:spPr>
          <a:xfrm>
            <a:off x="838200" y="2231421"/>
            <a:ext cx="10912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We can then use this </a:t>
            </a:r>
            <a:r>
              <a:rPr lang="en-US" sz="2800" b="1" dirty="0">
                <a:solidFill>
                  <a:schemeClr val="accent4"/>
                </a:solidFill>
              </a:rPr>
              <a:t>learned model </a:t>
            </a:r>
            <a:r>
              <a:rPr lang="en-US" sz="2800" dirty="0">
                <a:solidFill>
                  <a:schemeClr val="accent1"/>
                </a:solidFill>
              </a:rPr>
              <a:t>to predict whether someone will survive </a:t>
            </a:r>
            <a:r>
              <a:rPr lang="en-US" sz="2800" b="1" dirty="0">
                <a:solidFill>
                  <a:schemeClr val="accent4"/>
                </a:solidFill>
              </a:rPr>
              <a:t>if we don’t have this information</a:t>
            </a:r>
          </a:p>
        </p:txBody>
      </p:sp>
      <p:pic>
        <p:nvPicPr>
          <p:cNvPr id="14" name="Picture 13" descr="A diagram of a machine learning algorithm&#10;&#10;Description automatically generated">
            <a:extLst>
              <a:ext uri="{FF2B5EF4-FFF2-40B4-BE49-F238E27FC236}">
                <a16:creationId xmlns:a16="http://schemas.microsoft.com/office/drawing/2014/main" id="{B51902F9-6A8F-1442-67FC-43675CBAB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829" y="3064109"/>
            <a:ext cx="5240421" cy="2958225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FDBDABF3-82D4-4C8C-57FA-D53E0D2F75F3}"/>
              </a:ext>
            </a:extLst>
          </p:cNvPr>
          <p:cNvSpPr/>
          <p:nvPr/>
        </p:nvSpPr>
        <p:spPr>
          <a:xfrm rot="16200000">
            <a:off x="2857533" y="4799883"/>
            <a:ext cx="367862" cy="1016936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643FFBF-1D76-C152-DE2E-55047E1D3FC5}"/>
              </a:ext>
            </a:extLst>
          </p:cNvPr>
          <p:cNvSpPr/>
          <p:nvPr/>
        </p:nvSpPr>
        <p:spPr>
          <a:xfrm rot="10800000">
            <a:off x="4893759" y="5766172"/>
            <a:ext cx="367862" cy="403400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E708476-CAC7-E704-DFD1-7C669E6BC027}"/>
              </a:ext>
            </a:extLst>
          </p:cNvPr>
          <p:cNvSpPr/>
          <p:nvPr/>
        </p:nvSpPr>
        <p:spPr>
          <a:xfrm rot="10800000">
            <a:off x="5807108" y="5766171"/>
            <a:ext cx="367862" cy="726703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1FB364-B8C8-4819-7B5D-BAB34180977C}"/>
              </a:ext>
            </a:extLst>
          </p:cNvPr>
          <p:cNvSpPr txBox="1"/>
          <p:nvPr/>
        </p:nvSpPr>
        <p:spPr>
          <a:xfrm>
            <a:off x="274827" y="4854107"/>
            <a:ext cx="231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New person (instance) with </a:t>
            </a:r>
            <a:r>
              <a:rPr lang="en-US" b="1" dirty="0">
                <a:solidFill>
                  <a:schemeClr val="accent4"/>
                </a:solidFill>
              </a:rPr>
              <a:t>feature values</a:t>
            </a:r>
          </a:p>
          <a:p>
            <a:r>
              <a:rPr lang="en-US" dirty="0">
                <a:solidFill>
                  <a:schemeClr val="accent1"/>
                </a:solidFill>
              </a:rPr>
              <a:t>but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b="1" dirty="0">
                <a:solidFill>
                  <a:schemeClr val="accent4"/>
                </a:solidFill>
              </a:rPr>
              <a:t>no target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5F450-3E89-3B33-DEF0-16972002BB01}"/>
              </a:ext>
            </a:extLst>
          </p:cNvPr>
          <p:cNvSpPr txBox="1"/>
          <p:nvPr/>
        </p:nvSpPr>
        <p:spPr>
          <a:xfrm>
            <a:off x="4289412" y="6123543"/>
            <a:ext cx="151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Decision Tree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960649-73E7-AEE5-6235-709A00DE418D}"/>
              </a:ext>
            </a:extLst>
          </p:cNvPr>
          <p:cNvSpPr txBox="1"/>
          <p:nvPr/>
        </p:nvSpPr>
        <p:spPr>
          <a:xfrm>
            <a:off x="3370829" y="6492875"/>
            <a:ext cx="534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Survive = {0,1} or P(Leaf of instance that survived) 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147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FFDF3-9DD8-5DE5-D1B2-BBA71AB09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4AA6-B521-18D0-A740-33285589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559472-6DBF-D8D0-C590-C0492BB544A6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05EDB-22EB-114C-3AE5-300F973BAF70}"/>
              </a:ext>
            </a:extLst>
          </p:cNvPr>
          <p:cNvSpPr txBox="1"/>
          <p:nvPr/>
        </p:nvSpPr>
        <p:spPr>
          <a:xfrm>
            <a:off x="838200" y="2231421"/>
            <a:ext cx="10912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We can then use this </a:t>
            </a:r>
            <a:r>
              <a:rPr lang="en-US" sz="2800" b="1" dirty="0">
                <a:solidFill>
                  <a:schemeClr val="accent4"/>
                </a:solidFill>
              </a:rPr>
              <a:t>learned model </a:t>
            </a:r>
            <a:r>
              <a:rPr lang="en-US" sz="2800" dirty="0">
                <a:solidFill>
                  <a:schemeClr val="accent1"/>
                </a:solidFill>
              </a:rPr>
              <a:t>to predict whether someone will survive </a:t>
            </a:r>
            <a:r>
              <a:rPr lang="en-US" sz="2800" b="1" dirty="0">
                <a:solidFill>
                  <a:schemeClr val="accent4"/>
                </a:solidFill>
              </a:rPr>
              <a:t>if we don’t have this information</a:t>
            </a:r>
          </a:p>
        </p:txBody>
      </p:sp>
      <p:pic>
        <p:nvPicPr>
          <p:cNvPr id="14" name="Picture 13" descr="A diagram of a machine learning algorithm&#10;&#10;Description automatically generated">
            <a:extLst>
              <a:ext uri="{FF2B5EF4-FFF2-40B4-BE49-F238E27FC236}">
                <a16:creationId xmlns:a16="http://schemas.microsoft.com/office/drawing/2014/main" id="{84574404-9CB0-6943-07EB-B322ED3D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829" y="3064109"/>
            <a:ext cx="5240421" cy="2958225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D9B9FACA-CE23-871D-92FA-0667AAB853AA}"/>
              </a:ext>
            </a:extLst>
          </p:cNvPr>
          <p:cNvSpPr/>
          <p:nvPr/>
        </p:nvSpPr>
        <p:spPr>
          <a:xfrm rot="16200000">
            <a:off x="2857533" y="4799883"/>
            <a:ext cx="367862" cy="1016936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D0A1F72-4401-E250-8CFA-7B414A3D7373}"/>
              </a:ext>
            </a:extLst>
          </p:cNvPr>
          <p:cNvSpPr/>
          <p:nvPr/>
        </p:nvSpPr>
        <p:spPr>
          <a:xfrm rot="10800000">
            <a:off x="4893759" y="5766172"/>
            <a:ext cx="367862" cy="403400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B30310D-1D9D-C476-73EB-992D42F93ABB}"/>
              </a:ext>
            </a:extLst>
          </p:cNvPr>
          <p:cNvSpPr/>
          <p:nvPr/>
        </p:nvSpPr>
        <p:spPr>
          <a:xfrm rot="10800000">
            <a:off x="5807108" y="5766171"/>
            <a:ext cx="367862" cy="726703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C40510F-EDD7-C7AD-FDD1-9677C7843FFB}"/>
              </a:ext>
            </a:extLst>
          </p:cNvPr>
          <p:cNvSpPr/>
          <p:nvPr/>
        </p:nvSpPr>
        <p:spPr>
          <a:xfrm rot="10800000">
            <a:off x="6746450" y="5820633"/>
            <a:ext cx="367862" cy="403402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22DAD-65F3-96B7-18AB-EAE59AD1B425}"/>
              </a:ext>
            </a:extLst>
          </p:cNvPr>
          <p:cNvSpPr txBox="1"/>
          <p:nvPr/>
        </p:nvSpPr>
        <p:spPr>
          <a:xfrm>
            <a:off x="274827" y="4854107"/>
            <a:ext cx="231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New person (instance) with </a:t>
            </a:r>
            <a:r>
              <a:rPr lang="en-US" b="1" dirty="0">
                <a:solidFill>
                  <a:schemeClr val="accent4"/>
                </a:solidFill>
              </a:rPr>
              <a:t>feature values</a:t>
            </a:r>
          </a:p>
          <a:p>
            <a:r>
              <a:rPr lang="en-US" dirty="0">
                <a:solidFill>
                  <a:schemeClr val="accent1"/>
                </a:solidFill>
              </a:rPr>
              <a:t>but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b="1" dirty="0">
                <a:solidFill>
                  <a:schemeClr val="accent4"/>
                </a:solidFill>
              </a:rPr>
              <a:t>no target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A60B8E-9416-C184-0C09-2544EE1345FF}"/>
              </a:ext>
            </a:extLst>
          </p:cNvPr>
          <p:cNvSpPr txBox="1"/>
          <p:nvPr/>
        </p:nvSpPr>
        <p:spPr>
          <a:xfrm>
            <a:off x="4289412" y="6123543"/>
            <a:ext cx="151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Decision Tree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7F99E8-5289-8B35-9022-805D6E4BD6C3}"/>
              </a:ext>
            </a:extLst>
          </p:cNvPr>
          <p:cNvSpPr txBox="1"/>
          <p:nvPr/>
        </p:nvSpPr>
        <p:spPr>
          <a:xfrm>
            <a:off x="3370829" y="6492875"/>
            <a:ext cx="534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Survive = {0,1} or P(Leaf of instance that survived)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7195F0-800D-4A76-82A3-32C8492D56D1}"/>
              </a:ext>
            </a:extLst>
          </p:cNvPr>
          <p:cNvSpPr txBox="1"/>
          <p:nvPr/>
        </p:nvSpPr>
        <p:spPr>
          <a:xfrm>
            <a:off x="6053140" y="6178006"/>
            <a:ext cx="488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If P(survive)&lt;.5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  Predict WILL NOT survive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498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0A34C-3019-DBA3-BE95-DBDF0E681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C116-C531-B14E-A406-E5A5F993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FE045-2B29-3A9D-16FE-E94CCD1DF062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50305-6EED-F40F-C054-87D2F77F87F4}"/>
              </a:ext>
            </a:extLst>
          </p:cNvPr>
          <p:cNvSpPr txBox="1"/>
          <p:nvPr/>
        </p:nvSpPr>
        <p:spPr>
          <a:xfrm>
            <a:off x="838200" y="2231421"/>
            <a:ext cx="10912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We can then use this </a:t>
            </a:r>
            <a:r>
              <a:rPr lang="en-US" sz="2800" b="1" dirty="0">
                <a:solidFill>
                  <a:schemeClr val="accent4"/>
                </a:solidFill>
              </a:rPr>
              <a:t>learned model </a:t>
            </a:r>
            <a:r>
              <a:rPr lang="en-US" sz="2800" dirty="0">
                <a:solidFill>
                  <a:schemeClr val="accent1"/>
                </a:solidFill>
              </a:rPr>
              <a:t>to predict whether someone will survive </a:t>
            </a:r>
            <a:r>
              <a:rPr lang="en-US" sz="2800" b="1" dirty="0">
                <a:solidFill>
                  <a:schemeClr val="accent4"/>
                </a:solidFill>
              </a:rPr>
              <a:t>if we don’t have this information</a:t>
            </a:r>
          </a:p>
        </p:txBody>
      </p:sp>
      <p:pic>
        <p:nvPicPr>
          <p:cNvPr id="14" name="Picture 13" descr="A diagram of a machine learning algorithm&#10;&#10;Description automatically generated">
            <a:extLst>
              <a:ext uri="{FF2B5EF4-FFF2-40B4-BE49-F238E27FC236}">
                <a16:creationId xmlns:a16="http://schemas.microsoft.com/office/drawing/2014/main" id="{1BB0A00B-BEDA-CBCE-E5FE-A802213C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829" y="3064109"/>
            <a:ext cx="5240421" cy="2958225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90F5408E-3BB8-98FA-D22C-400B69F2B8F8}"/>
              </a:ext>
            </a:extLst>
          </p:cNvPr>
          <p:cNvSpPr/>
          <p:nvPr/>
        </p:nvSpPr>
        <p:spPr>
          <a:xfrm rot="16200000">
            <a:off x="2857533" y="4799883"/>
            <a:ext cx="367862" cy="1016936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E85C397-DC9A-B84E-60CA-7FCAEFEEF02A}"/>
              </a:ext>
            </a:extLst>
          </p:cNvPr>
          <p:cNvSpPr/>
          <p:nvPr/>
        </p:nvSpPr>
        <p:spPr>
          <a:xfrm rot="10800000">
            <a:off x="4893759" y="5766172"/>
            <a:ext cx="367862" cy="403400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C60ECCE-1121-D479-3BA5-1C2F78976FEE}"/>
              </a:ext>
            </a:extLst>
          </p:cNvPr>
          <p:cNvSpPr/>
          <p:nvPr/>
        </p:nvSpPr>
        <p:spPr>
          <a:xfrm rot="10800000">
            <a:off x="5807108" y="5766171"/>
            <a:ext cx="367862" cy="726703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692BD37-88B9-1C63-0B12-6433283F26B4}"/>
              </a:ext>
            </a:extLst>
          </p:cNvPr>
          <p:cNvSpPr/>
          <p:nvPr/>
        </p:nvSpPr>
        <p:spPr>
          <a:xfrm rot="10800000">
            <a:off x="6746450" y="5820633"/>
            <a:ext cx="367862" cy="403402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DD9771E-BA2F-5C70-0A79-B1E58CCA6CB8}"/>
              </a:ext>
            </a:extLst>
          </p:cNvPr>
          <p:cNvSpPr/>
          <p:nvPr/>
        </p:nvSpPr>
        <p:spPr>
          <a:xfrm rot="5400000">
            <a:off x="8634525" y="5003828"/>
            <a:ext cx="367862" cy="609045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8C36CC-A100-1003-E008-558D54FDCD41}"/>
              </a:ext>
            </a:extLst>
          </p:cNvPr>
          <p:cNvSpPr txBox="1"/>
          <p:nvPr/>
        </p:nvSpPr>
        <p:spPr>
          <a:xfrm>
            <a:off x="274827" y="4854107"/>
            <a:ext cx="231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New person (instance) with </a:t>
            </a:r>
            <a:r>
              <a:rPr lang="en-US" b="1" dirty="0">
                <a:solidFill>
                  <a:schemeClr val="accent4"/>
                </a:solidFill>
              </a:rPr>
              <a:t>feature values</a:t>
            </a:r>
          </a:p>
          <a:p>
            <a:r>
              <a:rPr lang="en-US" dirty="0">
                <a:solidFill>
                  <a:schemeClr val="accent1"/>
                </a:solidFill>
              </a:rPr>
              <a:t>but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b="1" dirty="0">
                <a:solidFill>
                  <a:schemeClr val="accent4"/>
                </a:solidFill>
              </a:rPr>
              <a:t>no target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7728E-79E7-9D05-F565-5591B4972A5F}"/>
              </a:ext>
            </a:extLst>
          </p:cNvPr>
          <p:cNvSpPr txBox="1"/>
          <p:nvPr/>
        </p:nvSpPr>
        <p:spPr>
          <a:xfrm>
            <a:off x="4289412" y="6123543"/>
            <a:ext cx="151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Decision Tree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5CE803-B8EB-7FC2-D246-AC857E6A25D0}"/>
              </a:ext>
            </a:extLst>
          </p:cNvPr>
          <p:cNvSpPr txBox="1"/>
          <p:nvPr/>
        </p:nvSpPr>
        <p:spPr>
          <a:xfrm>
            <a:off x="3370829" y="6492875"/>
            <a:ext cx="534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Survive = {0,1} or P(Leaf of instance that survived)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774CAC-AF4A-D6A7-A6ED-6AC1E12756BC}"/>
              </a:ext>
            </a:extLst>
          </p:cNvPr>
          <p:cNvSpPr txBox="1"/>
          <p:nvPr/>
        </p:nvSpPr>
        <p:spPr>
          <a:xfrm>
            <a:off x="6053140" y="6178006"/>
            <a:ext cx="488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If P(survive)&lt;.5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  Predict WILL NOT survive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43CB88-0552-3B78-C3DC-058F5C603AFE}"/>
              </a:ext>
            </a:extLst>
          </p:cNvPr>
          <p:cNvSpPr txBox="1"/>
          <p:nvPr/>
        </p:nvSpPr>
        <p:spPr>
          <a:xfrm>
            <a:off x="9215596" y="4854107"/>
            <a:ext cx="2877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Add extra life vests to rooms of people not predicted to survive?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07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A30F8-7148-7543-7474-84183B202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5F9FB0-F6C0-B274-D12B-6FDA485A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Q1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376CC19-085F-B432-43CF-018957705110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1</a:t>
            </a:r>
          </a:p>
          <a:p>
            <a:r>
              <a:rPr lang="en-US" dirty="0">
                <a:solidFill>
                  <a:schemeClr val="tx2"/>
                </a:solidFill>
              </a:rPr>
              <a:t>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0C4B0-2975-5FDB-FA8D-A25DC962F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17" y="1690688"/>
            <a:ext cx="5515745" cy="3315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E8915B-1930-4244-F1DB-BA802EF126F3}"/>
              </a:ext>
            </a:extLst>
          </p:cNvPr>
          <p:cNvSpPr txBox="1"/>
          <p:nvPr/>
        </p:nvSpPr>
        <p:spPr>
          <a:xfrm>
            <a:off x="609600" y="50058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Lato" panose="020F0502020204030204" pitchFamily="34" charset="0"/>
              </a:rPr>
              <a:t>age = 70, fare =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0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04AD6-E05E-44F9-7935-803E1EA20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F629-A344-AD28-9359-5B9C16D3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A2FD1-B108-993A-1FE6-B864FF5DC0D9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1AEB2-5BE8-477B-F678-37A6E322B411}"/>
              </a:ext>
            </a:extLst>
          </p:cNvPr>
          <p:cNvSpPr txBox="1"/>
          <p:nvPr/>
        </p:nvSpPr>
        <p:spPr>
          <a:xfrm>
            <a:off x="838200" y="2231421"/>
            <a:ext cx="10912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Goal: </a:t>
            </a:r>
            <a:r>
              <a:rPr lang="en-US" sz="2800" b="1" dirty="0">
                <a:solidFill>
                  <a:schemeClr val="accent4"/>
                </a:solidFill>
              </a:rPr>
              <a:t>Build a predictive model </a:t>
            </a:r>
            <a:r>
              <a:rPr lang="en-US" sz="2800" dirty="0">
                <a:solidFill>
                  <a:schemeClr val="accent4"/>
                </a:solidFill>
              </a:rPr>
              <a:t>to predict whether a given person will survive the titanic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95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20720-2630-1D35-90F7-349828D71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D59B-0ADA-EAB4-E572-D24D2E9F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849E9-486A-2683-7532-C449A70E7801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CA7E4-6550-682C-805C-B8678A7974FA}"/>
              </a:ext>
            </a:extLst>
          </p:cNvPr>
          <p:cNvSpPr txBox="1"/>
          <p:nvPr/>
        </p:nvSpPr>
        <p:spPr>
          <a:xfrm>
            <a:off x="838200" y="2231421"/>
            <a:ext cx="10912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Goal: </a:t>
            </a:r>
            <a:r>
              <a:rPr lang="en-US" sz="2800" b="1" dirty="0">
                <a:solidFill>
                  <a:schemeClr val="accent4"/>
                </a:solidFill>
              </a:rPr>
              <a:t>Build a predictive model </a:t>
            </a:r>
            <a:r>
              <a:rPr lang="en-US" sz="2800" dirty="0">
                <a:solidFill>
                  <a:schemeClr val="accent4"/>
                </a:solidFill>
              </a:rPr>
              <a:t>to predict whether a given person will survive the titanic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F07B2-7F6B-7B23-34C1-D377F52F028E}"/>
              </a:ext>
            </a:extLst>
          </p:cNvPr>
          <p:cNvSpPr txBox="1"/>
          <p:nvPr/>
        </p:nvSpPr>
        <p:spPr>
          <a:xfrm>
            <a:off x="838200" y="3429000"/>
            <a:ext cx="1091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Solution: </a:t>
            </a:r>
            <a:r>
              <a:rPr lang="en-US" sz="2800" b="1" dirty="0">
                <a:solidFill>
                  <a:schemeClr val="accent4"/>
                </a:solidFill>
              </a:rPr>
              <a:t>Decision Trees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78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D8983-A873-D236-70CB-FCACB7A1D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0085-49D1-D3B4-D178-12FE9302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DA1B0-B8A0-EE59-4215-414C62B7C035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4CBE-E006-E44B-0487-3DCB2F232F44}"/>
              </a:ext>
            </a:extLst>
          </p:cNvPr>
          <p:cNvSpPr txBox="1"/>
          <p:nvPr/>
        </p:nvSpPr>
        <p:spPr>
          <a:xfrm>
            <a:off x="838200" y="2231421"/>
            <a:ext cx="10912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Goal: </a:t>
            </a:r>
            <a:r>
              <a:rPr lang="en-US" sz="2800" b="1" dirty="0">
                <a:solidFill>
                  <a:schemeClr val="accent4"/>
                </a:solidFill>
              </a:rPr>
              <a:t>Build a predictive model </a:t>
            </a:r>
            <a:r>
              <a:rPr lang="en-US" sz="2800" dirty="0">
                <a:solidFill>
                  <a:schemeClr val="accent4"/>
                </a:solidFill>
              </a:rPr>
              <a:t>to predict whether a given person will survive the titanic </a:t>
            </a:r>
            <a:r>
              <a:rPr lang="en-US" sz="2800" b="1" dirty="0">
                <a:solidFill>
                  <a:schemeClr val="accent4"/>
                </a:solidFill>
              </a:rPr>
              <a:t>(Classification)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FFEA8-FE0F-8905-A8D7-F079D5424E34}"/>
              </a:ext>
            </a:extLst>
          </p:cNvPr>
          <p:cNvSpPr txBox="1"/>
          <p:nvPr/>
        </p:nvSpPr>
        <p:spPr>
          <a:xfrm>
            <a:off x="838200" y="3429000"/>
            <a:ext cx="1091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Solution: </a:t>
            </a:r>
            <a:r>
              <a:rPr lang="en-US" sz="2800" b="1" dirty="0">
                <a:solidFill>
                  <a:schemeClr val="accent4"/>
                </a:solidFill>
              </a:rPr>
              <a:t>Decision Trees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54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9DE42-4A49-1D5B-71B2-D34275F54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541C-2C50-55C3-9FA9-F3AFE2B3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EB876-25B7-3C64-15C8-959C57284C73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7A80E-068A-99B4-5812-837C9CEA9A27}"/>
              </a:ext>
            </a:extLst>
          </p:cNvPr>
          <p:cNvSpPr txBox="1"/>
          <p:nvPr/>
        </p:nvSpPr>
        <p:spPr>
          <a:xfrm>
            <a:off x="4130565" y="1543550"/>
            <a:ext cx="393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Types of Tasks and Models</a:t>
            </a:r>
          </a:p>
        </p:txBody>
      </p:sp>
    </p:spTree>
    <p:extLst>
      <p:ext uri="{BB962C8B-B14F-4D97-AF65-F5344CB8AC3E}">
        <p14:creationId xmlns:p14="http://schemas.microsoft.com/office/powerpoint/2010/main" val="648559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E9460-9EC0-5CDF-C806-A29197926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F517-9A6D-F4B3-5967-BDAF5AD8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5FCA7-DC93-C6E6-F4DF-89C4CA5DB4A8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2095E7-9A57-1200-566D-E2E7466C47FF}"/>
              </a:ext>
            </a:extLst>
          </p:cNvPr>
          <p:cNvSpPr/>
          <p:nvPr/>
        </p:nvSpPr>
        <p:spPr>
          <a:xfrm>
            <a:off x="1542393" y="2493031"/>
            <a:ext cx="4227786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4A5F5-C4BA-080D-0DAC-2087838CC928}"/>
              </a:ext>
            </a:extLst>
          </p:cNvPr>
          <p:cNvSpPr txBox="1"/>
          <p:nvPr/>
        </p:nvSpPr>
        <p:spPr>
          <a:xfrm>
            <a:off x="4130565" y="1543550"/>
            <a:ext cx="393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Types of Tasks and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47C-C1E2-F864-60E5-F27A4C2E23FE}"/>
              </a:ext>
            </a:extLst>
          </p:cNvPr>
          <p:cNvSpPr/>
          <p:nvPr/>
        </p:nvSpPr>
        <p:spPr>
          <a:xfrm>
            <a:off x="1968061" y="3167390"/>
            <a:ext cx="358139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/ Probability Estimation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98862-2B02-EE24-76E0-E937502E8E4B}"/>
              </a:ext>
            </a:extLst>
          </p:cNvPr>
          <p:cNvSpPr txBox="1"/>
          <p:nvPr/>
        </p:nvSpPr>
        <p:spPr>
          <a:xfrm>
            <a:off x="2569779" y="3809094"/>
            <a:ext cx="238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Decision tree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98EB9-19E8-F448-AA2D-ABA5658F6C02}"/>
              </a:ext>
            </a:extLst>
          </p:cNvPr>
          <p:cNvSpPr/>
          <p:nvPr/>
        </p:nvSpPr>
        <p:spPr>
          <a:xfrm>
            <a:off x="6897414" y="2493031"/>
            <a:ext cx="4227786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9250236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5F442-A82D-AA76-85F5-4A6A97561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FBF0-5C2A-98DE-97F2-69AFC80E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7C60A-C819-85D2-54CD-C28AF6F1C334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682CB-8230-CD82-B235-5D6583BF21D8}"/>
              </a:ext>
            </a:extLst>
          </p:cNvPr>
          <p:cNvSpPr/>
          <p:nvPr/>
        </p:nvSpPr>
        <p:spPr>
          <a:xfrm>
            <a:off x="1542393" y="2493031"/>
            <a:ext cx="4227786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EBAB6-7863-54AC-BBF2-8732343E86A2}"/>
              </a:ext>
            </a:extLst>
          </p:cNvPr>
          <p:cNvSpPr txBox="1"/>
          <p:nvPr/>
        </p:nvSpPr>
        <p:spPr>
          <a:xfrm>
            <a:off x="4130565" y="1543550"/>
            <a:ext cx="393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Types of Tasks and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927D9-6983-B1F1-5283-6AE51E8DACA0}"/>
              </a:ext>
            </a:extLst>
          </p:cNvPr>
          <p:cNvSpPr/>
          <p:nvPr/>
        </p:nvSpPr>
        <p:spPr>
          <a:xfrm>
            <a:off x="1968061" y="3167390"/>
            <a:ext cx="358139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/ Probability Estimation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1B24E-9434-8BF3-8B6F-B0852D7DC399}"/>
              </a:ext>
            </a:extLst>
          </p:cNvPr>
          <p:cNvSpPr txBox="1"/>
          <p:nvPr/>
        </p:nvSpPr>
        <p:spPr>
          <a:xfrm>
            <a:off x="2569779" y="3809094"/>
            <a:ext cx="238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Decision tree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CE892-08DE-BBB6-F288-1C613E073607}"/>
              </a:ext>
            </a:extLst>
          </p:cNvPr>
          <p:cNvSpPr/>
          <p:nvPr/>
        </p:nvSpPr>
        <p:spPr>
          <a:xfrm>
            <a:off x="6897414" y="2493031"/>
            <a:ext cx="4227786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(?)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8DCD0-C384-7D84-F01C-8B785C1B8C6F}"/>
              </a:ext>
            </a:extLst>
          </p:cNvPr>
          <p:cNvSpPr txBox="1"/>
          <p:nvPr/>
        </p:nvSpPr>
        <p:spPr>
          <a:xfrm>
            <a:off x="199696" y="2154476"/>
            <a:ext cx="217564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have some </a:t>
            </a:r>
            <a:r>
              <a:rPr lang="en-US" b="1" dirty="0">
                <a:solidFill>
                  <a:schemeClr val="accent4"/>
                </a:solidFill>
              </a:rPr>
              <a:t>target value </a:t>
            </a:r>
            <a:r>
              <a:rPr lang="en-US" dirty="0">
                <a:solidFill>
                  <a:schemeClr val="accent1"/>
                </a:solidFill>
              </a:rPr>
              <a:t>in training data </a:t>
            </a:r>
            <a:r>
              <a:rPr lang="en-US" b="1" dirty="0">
                <a:solidFill>
                  <a:schemeClr val="accent4"/>
                </a:solidFill>
              </a:rPr>
              <a:t>but not in test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3616D2-D8D2-68C7-701C-0D08C9BA3E66}"/>
              </a:ext>
            </a:extLst>
          </p:cNvPr>
          <p:cNvCxnSpPr/>
          <p:nvPr/>
        </p:nvCxnSpPr>
        <p:spPr>
          <a:xfrm>
            <a:off x="2259724" y="2754640"/>
            <a:ext cx="310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236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699D6-2501-5FC8-2DC5-D73D002C4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C7DC-90F1-B90A-4C98-F650FF86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74D3E-3B42-62FF-A4DB-AD28C79905AB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71A73-F201-BB76-56E2-46DEC7020E7B}"/>
              </a:ext>
            </a:extLst>
          </p:cNvPr>
          <p:cNvSpPr/>
          <p:nvPr/>
        </p:nvSpPr>
        <p:spPr>
          <a:xfrm>
            <a:off x="1542393" y="2493031"/>
            <a:ext cx="4227786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AF77B-E690-7938-AFEB-A620A312F7BB}"/>
              </a:ext>
            </a:extLst>
          </p:cNvPr>
          <p:cNvSpPr txBox="1"/>
          <p:nvPr/>
        </p:nvSpPr>
        <p:spPr>
          <a:xfrm>
            <a:off x="4130565" y="1543550"/>
            <a:ext cx="393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Types of Tasks and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D1F5C4-DF5C-F6DA-06B8-03230B5E1EF3}"/>
              </a:ext>
            </a:extLst>
          </p:cNvPr>
          <p:cNvSpPr/>
          <p:nvPr/>
        </p:nvSpPr>
        <p:spPr>
          <a:xfrm>
            <a:off x="1968061" y="3167390"/>
            <a:ext cx="358139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/ Probability Estimation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47579-0837-CA5E-D1E4-2C41E92C26B2}"/>
              </a:ext>
            </a:extLst>
          </p:cNvPr>
          <p:cNvSpPr txBox="1"/>
          <p:nvPr/>
        </p:nvSpPr>
        <p:spPr>
          <a:xfrm>
            <a:off x="2569779" y="3809094"/>
            <a:ext cx="238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Decision tree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949ED8-A0E0-D1BF-100B-A3726C8B457E}"/>
              </a:ext>
            </a:extLst>
          </p:cNvPr>
          <p:cNvSpPr/>
          <p:nvPr/>
        </p:nvSpPr>
        <p:spPr>
          <a:xfrm>
            <a:off x="6897414" y="2493031"/>
            <a:ext cx="4227786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(?)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7C39E-4D07-66C5-43DA-743BF8E4CB54}"/>
              </a:ext>
            </a:extLst>
          </p:cNvPr>
          <p:cNvSpPr txBox="1"/>
          <p:nvPr/>
        </p:nvSpPr>
        <p:spPr>
          <a:xfrm>
            <a:off x="115614" y="2642385"/>
            <a:ext cx="217564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want to predict some </a:t>
            </a:r>
            <a:r>
              <a:rPr lang="en-US" b="1" dirty="0">
                <a:solidFill>
                  <a:schemeClr val="accent4"/>
                </a:solidFill>
              </a:rPr>
              <a:t>class </a:t>
            </a:r>
            <a:r>
              <a:rPr lang="en-US" dirty="0">
                <a:solidFill>
                  <a:schemeClr val="accent1"/>
                </a:solidFill>
              </a:rPr>
              <a:t>for an instance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(e.g. survive/ churn/ purchase)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7E4938-90C6-F3DB-6F7F-33C577BCF1AB}"/>
              </a:ext>
            </a:extLst>
          </p:cNvPr>
          <p:cNvCxnSpPr/>
          <p:nvPr/>
        </p:nvCxnSpPr>
        <p:spPr>
          <a:xfrm>
            <a:off x="2217683" y="3428999"/>
            <a:ext cx="310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3542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49FD9-AB39-3DFD-07F8-1B4012952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C47C-4503-0445-B74C-F7823A59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7B390-816E-1C89-2B85-B1F23104851C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EF726-0174-550E-2EBE-A7F10999031E}"/>
              </a:ext>
            </a:extLst>
          </p:cNvPr>
          <p:cNvSpPr/>
          <p:nvPr/>
        </p:nvSpPr>
        <p:spPr>
          <a:xfrm>
            <a:off x="1542393" y="2493031"/>
            <a:ext cx="4227786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EAF68-6765-E1CD-03B8-5D1E2A7F349C}"/>
              </a:ext>
            </a:extLst>
          </p:cNvPr>
          <p:cNvSpPr txBox="1"/>
          <p:nvPr/>
        </p:nvSpPr>
        <p:spPr>
          <a:xfrm>
            <a:off x="4130565" y="1543550"/>
            <a:ext cx="393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Types of Tasks and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236F96-483E-5C2F-93F0-134C532C7BD7}"/>
              </a:ext>
            </a:extLst>
          </p:cNvPr>
          <p:cNvSpPr/>
          <p:nvPr/>
        </p:nvSpPr>
        <p:spPr>
          <a:xfrm>
            <a:off x="1968061" y="3167390"/>
            <a:ext cx="358139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/ Probability Estimation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A6B60-D4C3-EDBA-A7E2-026779A1DADF}"/>
              </a:ext>
            </a:extLst>
          </p:cNvPr>
          <p:cNvSpPr txBox="1"/>
          <p:nvPr/>
        </p:nvSpPr>
        <p:spPr>
          <a:xfrm>
            <a:off x="2569779" y="3809094"/>
            <a:ext cx="238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Decision tree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DAA481-C998-AA69-CA05-0AA8916B268F}"/>
              </a:ext>
            </a:extLst>
          </p:cNvPr>
          <p:cNvSpPr/>
          <p:nvPr/>
        </p:nvSpPr>
        <p:spPr>
          <a:xfrm>
            <a:off x="6897414" y="2493031"/>
            <a:ext cx="4227786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(?)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CA55D8-4BFC-7CEB-F1AC-EBA2B4B9D106}"/>
              </a:ext>
            </a:extLst>
          </p:cNvPr>
          <p:cNvSpPr txBox="1"/>
          <p:nvPr/>
        </p:nvSpPr>
        <p:spPr>
          <a:xfrm>
            <a:off x="115614" y="3167390"/>
            <a:ext cx="217564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Split on class entropy to </a:t>
            </a:r>
            <a:r>
              <a:rPr lang="en-US" b="1" dirty="0">
                <a:solidFill>
                  <a:schemeClr val="accent4"/>
                </a:solidFill>
              </a:rPr>
              <a:t>maximize information gain</a:t>
            </a:r>
            <a:r>
              <a:rPr lang="en-US" dirty="0">
                <a:solidFill>
                  <a:schemeClr val="accent1"/>
                </a:solidFill>
              </a:rPr>
              <a:t>/ minimize uncertainty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A2B3E5-3FC2-5BA6-AE90-D78320DD5433}"/>
              </a:ext>
            </a:extLst>
          </p:cNvPr>
          <p:cNvCxnSpPr/>
          <p:nvPr/>
        </p:nvCxnSpPr>
        <p:spPr>
          <a:xfrm>
            <a:off x="2291256" y="3986047"/>
            <a:ext cx="310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8AAEE1F-70D0-A2BB-62C0-06D798CA4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032" y="665419"/>
            <a:ext cx="4761187" cy="5827456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570072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32C6E-6A1D-08D0-5C38-9D950EB70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1696-59F6-B528-7FB1-2F83CCAB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1220F-9F16-D564-F7C4-DCB3458329A2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97F488-655E-B56D-EAD8-12F52BA4E6CC}"/>
              </a:ext>
            </a:extLst>
          </p:cNvPr>
          <p:cNvSpPr/>
          <p:nvPr/>
        </p:nvSpPr>
        <p:spPr>
          <a:xfrm>
            <a:off x="1542393" y="2493031"/>
            <a:ext cx="4227786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89337-98C9-48D1-551D-581E80CF7A81}"/>
              </a:ext>
            </a:extLst>
          </p:cNvPr>
          <p:cNvSpPr txBox="1"/>
          <p:nvPr/>
        </p:nvSpPr>
        <p:spPr>
          <a:xfrm>
            <a:off x="4130565" y="1543550"/>
            <a:ext cx="393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Types of Tasks and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CF0408-50DC-5315-7A82-F78DBCC41B9F}"/>
              </a:ext>
            </a:extLst>
          </p:cNvPr>
          <p:cNvSpPr/>
          <p:nvPr/>
        </p:nvSpPr>
        <p:spPr>
          <a:xfrm>
            <a:off x="1968061" y="3167390"/>
            <a:ext cx="358139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/ Probability Estimation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75E7C-6ECF-EC65-FACB-A3EAF82FB02C}"/>
              </a:ext>
            </a:extLst>
          </p:cNvPr>
          <p:cNvSpPr txBox="1"/>
          <p:nvPr/>
        </p:nvSpPr>
        <p:spPr>
          <a:xfrm>
            <a:off x="2569779" y="3809094"/>
            <a:ext cx="238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Linear separator (briefly)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B5345-28EA-15D6-AEA1-75267AC210ED}"/>
              </a:ext>
            </a:extLst>
          </p:cNvPr>
          <p:cNvSpPr/>
          <p:nvPr/>
        </p:nvSpPr>
        <p:spPr>
          <a:xfrm>
            <a:off x="6897414" y="2493031"/>
            <a:ext cx="4227786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(?)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58DC41-C052-2E14-6DE1-EF8311ADC1B0}"/>
              </a:ext>
            </a:extLst>
          </p:cNvPr>
          <p:cNvSpPr txBox="1"/>
          <p:nvPr/>
        </p:nvSpPr>
        <p:spPr>
          <a:xfrm>
            <a:off x="0" y="3841749"/>
            <a:ext cx="240424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Find the line that minimizes some </a:t>
            </a:r>
            <a:r>
              <a:rPr lang="en-US" b="1" dirty="0">
                <a:solidFill>
                  <a:schemeClr val="accent4"/>
                </a:solidFill>
              </a:rPr>
              <a:t>loss function </a:t>
            </a:r>
            <a:r>
              <a:rPr lang="en-US" dirty="0">
                <a:solidFill>
                  <a:schemeClr val="accent1"/>
                </a:solidFill>
              </a:rPr>
              <a:t>(e.g. sum of misclassified points)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E814C4-0AA2-919B-519E-B1C0ED363244}"/>
              </a:ext>
            </a:extLst>
          </p:cNvPr>
          <p:cNvCxnSpPr/>
          <p:nvPr/>
        </p:nvCxnSpPr>
        <p:spPr>
          <a:xfrm>
            <a:off x="2259724" y="4283896"/>
            <a:ext cx="310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0FE44ED-09C5-8E5C-EDBA-6889B546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373" y="2099118"/>
            <a:ext cx="5801535" cy="3419952"/>
          </a:xfrm>
          <a:prstGeom prst="rect">
            <a:avLst/>
          </a:prstGeom>
          <a:ln w="571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8304201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3E28D-59A2-565B-B884-EC0EBF9C4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7319-CB74-664A-9E6B-6CFD8820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C9AA2-AF7C-D20D-B9C4-5F8F702D6FFA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Today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82AFA6-D6E2-C07E-B38F-497E3C332A69}"/>
              </a:ext>
            </a:extLst>
          </p:cNvPr>
          <p:cNvSpPr/>
          <p:nvPr/>
        </p:nvSpPr>
        <p:spPr>
          <a:xfrm>
            <a:off x="1542393" y="2493031"/>
            <a:ext cx="4227786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FC528-9084-3A57-5489-BD600F28EC0F}"/>
              </a:ext>
            </a:extLst>
          </p:cNvPr>
          <p:cNvSpPr txBox="1"/>
          <p:nvPr/>
        </p:nvSpPr>
        <p:spPr>
          <a:xfrm>
            <a:off x="4130565" y="1543550"/>
            <a:ext cx="393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Types of Tasks and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949B5-3687-55CA-E9B6-8CFF5D3C631E}"/>
              </a:ext>
            </a:extLst>
          </p:cNvPr>
          <p:cNvSpPr/>
          <p:nvPr/>
        </p:nvSpPr>
        <p:spPr>
          <a:xfrm>
            <a:off x="1968061" y="3167390"/>
            <a:ext cx="358139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/ Probability Estimation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CC678-9098-FEA1-5FB6-DFE6534BBD1D}"/>
              </a:ext>
            </a:extLst>
          </p:cNvPr>
          <p:cNvSpPr txBox="1"/>
          <p:nvPr/>
        </p:nvSpPr>
        <p:spPr>
          <a:xfrm>
            <a:off x="2569779" y="3809094"/>
            <a:ext cx="238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Linear separator (briefly)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5102CA-D15B-1617-C234-CE7F89619F37}"/>
              </a:ext>
            </a:extLst>
          </p:cNvPr>
          <p:cNvSpPr/>
          <p:nvPr/>
        </p:nvSpPr>
        <p:spPr>
          <a:xfrm>
            <a:off x="6897414" y="2493031"/>
            <a:ext cx="4227786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(?)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22C6D-217A-0BA1-008B-F2AA87CD3191}"/>
              </a:ext>
            </a:extLst>
          </p:cNvPr>
          <p:cNvSpPr/>
          <p:nvPr/>
        </p:nvSpPr>
        <p:spPr>
          <a:xfrm>
            <a:off x="1968060" y="4727387"/>
            <a:ext cx="358139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0FEB7-CACF-F24A-E750-7FFB4E745563}"/>
              </a:ext>
            </a:extLst>
          </p:cNvPr>
          <p:cNvSpPr txBox="1"/>
          <p:nvPr/>
        </p:nvSpPr>
        <p:spPr>
          <a:xfrm>
            <a:off x="0" y="5250607"/>
            <a:ext cx="240424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Find the line/polynomial the minimizes some </a:t>
            </a:r>
            <a:r>
              <a:rPr lang="en-US" b="1" dirty="0">
                <a:solidFill>
                  <a:schemeClr val="accent4"/>
                </a:solidFill>
              </a:rPr>
              <a:t>loss function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DAFCB1-1B5F-04D2-81CF-ABC9315A3A68}"/>
              </a:ext>
            </a:extLst>
          </p:cNvPr>
          <p:cNvSpPr txBox="1"/>
          <p:nvPr/>
        </p:nvSpPr>
        <p:spPr>
          <a:xfrm>
            <a:off x="2465989" y="5307536"/>
            <a:ext cx="238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Linear/polynomial regression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83045C-BE93-FF32-9DC8-6714723CA0CE}"/>
              </a:ext>
            </a:extLst>
          </p:cNvPr>
          <p:cNvCxnSpPr/>
          <p:nvPr/>
        </p:nvCxnSpPr>
        <p:spPr>
          <a:xfrm>
            <a:off x="2249213" y="5755344"/>
            <a:ext cx="310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7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514E7-C2D1-D0B9-A927-CA8E8CFAF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9EC5A21-7F40-20C9-54FB-0A85EF89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Q1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E7AF296-D7FD-2D5F-6CFE-E5399D623DF8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1</a:t>
            </a:r>
          </a:p>
          <a:p>
            <a:r>
              <a:rPr lang="en-US" dirty="0">
                <a:solidFill>
                  <a:schemeClr val="tx2"/>
                </a:solidFill>
              </a:rPr>
              <a:t>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4DFC2E-0BA1-95F4-2B08-0349D7214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17" y="1690688"/>
            <a:ext cx="5515745" cy="3315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CA386B-D7B5-089F-583E-36D7A83D3C3C}"/>
              </a:ext>
            </a:extLst>
          </p:cNvPr>
          <p:cNvSpPr txBox="1"/>
          <p:nvPr/>
        </p:nvSpPr>
        <p:spPr>
          <a:xfrm>
            <a:off x="609600" y="50058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Lato" panose="020F0502020204030204" pitchFamily="34" charset="0"/>
              </a:rPr>
              <a:t>age = 70, fare =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38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33289-9F0D-FAA9-60D0-EB5DDA5A2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896E-E97E-164F-4101-6C5973B3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C7819-3308-259D-2DDF-AA821D905BAF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Today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926C9-C8AF-B79A-141E-E0EFEB1C25E2}"/>
              </a:ext>
            </a:extLst>
          </p:cNvPr>
          <p:cNvSpPr/>
          <p:nvPr/>
        </p:nvSpPr>
        <p:spPr>
          <a:xfrm>
            <a:off x="1542393" y="2493031"/>
            <a:ext cx="4227786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3B3E9-52A3-C8BD-9BFE-4CA15A84C890}"/>
              </a:ext>
            </a:extLst>
          </p:cNvPr>
          <p:cNvSpPr txBox="1"/>
          <p:nvPr/>
        </p:nvSpPr>
        <p:spPr>
          <a:xfrm>
            <a:off x="4130565" y="1543550"/>
            <a:ext cx="393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Types of Tasks and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0BA97-8791-6F22-6B7B-BC119D9F07FB}"/>
              </a:ext>
            </a:extLst>
          </p:cNvPr>
          <p:cNvSpPr/>
          <p:nvPr/>
        </p:nvSpPr>
        <p:spPr>
          <a:xfrm>
            <a:off x="1968061" y="3167390"/>
            <a:ext cx="358139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/ Probability Estimation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A6956-B40C-12A0-303F-3EEC67295340}"/>
              </a:ext>
            </a:extLst>
          </p:cNvPr>
          <p:cNvSpPr txBox="1"/>
          <p:nvPr/>
        </p:nvSpPr>
        <p:spPr>
          <a:xfrm>
            <a:off x="2569779" y="3809094"/>
            <a:ext cx="238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Linear separator (briefly)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1606D6-ACA8-C6B2-C730-9CC282C26433}"/>
              </a:ext>
            </a:extLst>
          </p:cNvPr>
          <p:cNvSpPr/>
          <p:nvPr/>
        </p:nvSpPr>
        <p:spPr>
          <a:xfrm>
            <a:off x="6897414" y="2493031"/>
            <a:ext cx="4227786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(?)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8EED52-81EF-AEC5-7D6A-D45C38790DA1}"/>
              </a:ext>
            </a:extLst>
          </p:cNvPr>
          <p:cNvSpPr/>
          <p:nvPr/>
        </p:nvSpPr>
        <p:spPr>
          <a:xfrm>
            <a:off x="1968060" y="4727387"/>
            <a:ext cx="358139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FBA6C-3296-8ECB-F2BF-1D4F1959B964}"/>
              </a:ext>
            </a:extLst>
          </p:cNvPr>
          <p:cNvSpPr txBox="1"/>
          <p:nvPr/>
        </p:nvSpPr>
        <p:spPr>
          <a:xfrm>
            <a:off x="0" y="5492345"/>
            <a:ext cx="240424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Assigns predicted value to all items in a leaf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B1006-A4C0-3382-FD82-576EDDD70E10}"/>
              </a:ext>
            </a:extLst>
          </p:cNvPr>
          <p:cNvSpPr txBox="1"/>
          <p:nvPr/>
        </p:nvSpPr>
        <p:spPr>
          <a:xfrm>
            <a:off x="2465989" y="5307536"/>
            <a:ext cx="238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Linear/polynomial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Regression tree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55C5BA-3F12-1B75-9368-74D1A225F7E0}"/>
              </a:ext>
            </a:extLst>
          </p:cNvPr>
          <p:cNvCxnSpPr/>
          <p:nvPr/>
        </p:nvCxnSpPr>
        <p:spPr>
          <a:xfrm>
            <a:off x="2249213" y="5997082"/>
            <a:ext cx="310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2041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5AEE4-3CC5-3FD4-FC6A-40C005028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49F6-D42A-7972-B85E-B594AB25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6E133-66AE-E697-AFBF-ED858271F821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Today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213F6-0384-6137-770C-C6132719584B}"/>
              </a:ext>
            </a:extLst>
          </p:cNvPr>
          <p:cNvSpPr txBox="1"/>
          <p:nvPr/>
        </p:nvSpPr>
        <p:spPr>
          <a:xfrm>
            <a:off x="2927131" y="2060020"/>
            <a:ext cx="6337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Specifically, we’re going to use regression (mostly) to illustrate the ideas of </a:t>
            </a:r>
            <a:r>
              <a:rPr lang="en-US" sz="2400" b="1" dirty="0">
                <a:solidFill>
                  <a:schemeClr val="accent4"/>
                </a:solidFill>
              </a:rPr>
              <a:t>fitting and generalization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95726F-1BC9-DFCF-C989-53EEBC9E2B73}"/>
              </a:ext>
            </a:extLst>
          </p:cNvPr>
          <p:cNvSpPr/>
          <p:nvPr/>
        </p:nvSpPr>
        <p:spPr>
          <a:xfrm>
            <a:off x="1968060" y="3655337"/>
            <a:ext cx="358139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992C0-A488-A467-7D42-FA5451FAA736}"/>
              </a:ext>
            </a:extLst>
          </p:cNvPr>
          <p:cNvSpPr txBox="1"/>
          <p:nvPr/>
        </p:nvSpPr>
        <p:spPr>
          <a:xfrm>
            <a:off x="2465989" y="4235486"/>
            <a:ext cx="238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Linear/polynomial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Regression tree</a:t>
            </a:r>
          </a:p>
        </p:txBody>
      </p:sp>
    </p:spTree>
    <p:extLst>
      <p:ext uri="{BB962C8B-B14F-4D97-AF65-F5344CB8AC3E}">
        <p14:creationId xmlns:p14="http://schemas.microsoft.com/office/powerpoint/2010/main" val="30137661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6FDFF-A0A6-A613-BE69-F87466348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ACCD-92D9-22E5-6D56-6F002580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76297E-D7CC-E535-6C01-A1409A1784C6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3AED0166-B5D0-1AB9-3C45-CC5CDB3FE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ADF861-548D-0EFC-0AFE-FB09FCA04E8B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A4575F-07EF-9F47-6EF2-AB6DBCE913E4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D687CA-31F7-C2F8-C4FA-669BF452E444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C4EB0D-98E0-938C-52C2-41E90EB48147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FA6E40-2786-725B-D25A-A400B7435305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BC89EB-4B17-7F52-A4C5-D81564126C52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E5DA6D-0F44-B544-1907-77B13CEABBB4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808120-1BA7-A727-1624-A562AE520A18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24670399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C209E-788E-6200-426C-ADF370F4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6116-4B47-BA40-9FDE-84900ECA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0D0673-EEDD-06A4-88BA-0363897D8312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6DFB06AF-E414-529C-58FD-D388F45BD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41DFBC-AAF4-02F0-982E-246768F0E0C8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E5BC68-ED7D-C3AA-44C3-987AA19021F8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390C6B-84BD-7F73-CACD-0F93AF5B7634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0608D9-EA79-A26E-5DD5-1B5B08BDBBE8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D4A564-8932-EA50-A910-879B337F8E3F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1040C4-219C-56F6-2AEA-17DF2D12BEAE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54F000-044E-56F7-53CC-922B5B0EF5F6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C27E84E-6564-61AE-9DFF-C08B110ED5C2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Today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62960B8-A8ED-3EEE-1695-4E002DB0B4DB}"/>
                  </a:ext>
                </a:extLst>
              </p14:cNvPr>
              <p14:cNvContentPartPr/>
              <p14:nvPr/>
            </p14:nvContentPartPr>
            <p14:xfrm>
              <a:off x="8028927" y="5033615"/>
              <a:ext cx="1359360" cy="1230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62960B8-A8ED-3EEE-1695-4E002DB0B4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4927" y="4925975"/>
                <a:ext cx="1467000" cy="14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B6DD70F-A953-4ECD-465F-175E9B11256D}"/>
                  </a:ext>
                </a:extLst>
              </p14:cNvPr>
              <p14:cNvContentPartPr/>
              <p14:nvPr/>
            </p14:nvContentPartPr>
            <p14:xfrm>
              <a:off x="10236447" y="3677135"/>
              <a:ext cx="1305000" cy="1400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B6DD70F-A953-4ECD-465F-175E9B1125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82447" y="3569495"/>
                <a:ext cx="1412640" cy="161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2376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2F57F-52A3-AB02-A810-778CCFC9B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4CBB-8CC1-E098-1EE7-5F0D7E61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Driving Question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09327-6DC5-A314-D6E6-75AFDB8C2ABC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674FF-6CD7-DB03-AA6E-6710FD031E7A}"/>
              </a:ext>
            </a:extLst>
          </p:cNvPr>
          <p:cNvSpPr txBox="1"/>
          <p:nvPr/>
        </p:nvSpPr>
        <p:spPr>
          <a:xfrm>
            <a:off x="2811517" y="1944415"/>
            <a:ext cx="656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What do we want our model to work well on?</a:t>
            </a:r>
          </a:p>
        </p:txBody>
      </p:sp>
    </p:spTree>
    <p:extLst>
      <p:ext uri="{BB962C8B-B14F-4D97-AF65-F5344CB8AC3E}">
        <p14:creationId xmlns:p14="http://schemas.microsoft.com/office/powerpoint/2010/main" val="32509588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91FF3-746F-93B2-A383-9E3E27EB3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F211-24D0-4874-A9DA-3DF44B36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Driving Question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7A8F39-6791-CCB6-AB3E-663307664582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Today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1AFCF-1597-F7DE-C12D-2CD833340235}"/>
              </a:ext>
            </a:extLst>
          </p:cNvPr>
          <p:cNvSpPr txBox="1"/>
          <p:nvPr/>
        </p:nvSpPr>
        <p:spPr>
          <a:xfrm>
            <a:off x="1975945" y="3389586"/>
            <a:ext cx="30585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Labeled Training Data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(Has Target Value)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16DA5-C0BF-EB0C-F0D3-FDD6D30C9902}"/>
              </a:ext>
            </a:extLst>
          </p:cNvPr>
          <p:cNvSpPr txBox="1"/>
          <p:nvPr/>
        </p:nvSpPr>
        <p:spPr>
          <a:xfrm>
            <a:off x="2811517" y="1944415"/>
            <a:ext cx="656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What do we want our model to work well 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05826-C0F8-8E90-FCBD-691224A8E5A2}"/>
              </a:ext>
            </a:extLst>
          </p:cNvPr>
          <p:cNvSpPr txBox="1"/>
          <p:nvPr/>
        </p:nvSpPr>
        <p:spPr>
          <a:xfrm>
            <a:off x="7068206" y="3429000"/>
            <a:ext cx="37679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Unlabeled Data At Inference Time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(No Target Value)</a:t>
            </a:r>
          </a:p>
          <a:p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E3DE9-E357-F233-FDBF-5C8A36EB8FB7}"/>
              </a:ext>
            </a:extLst>
          </p:cNvPr>
          <p:cNvSpPr txBox="1"/>
          <p:nvPr/>
        </p:nvSpPr>
        <p:spPr>
          <a:xfrm>
            <a:off x="5402316" y="3621172"/>
            <a:ext cx="3767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4642201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D8FF1-937C-72D8-A230-B19FB5DC0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BD52-0666-A29B-E136-E46EBED5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Driving Question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41957-AFBF-89AE-B532-B6F0D28A12F8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Today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F1A2B-E6D6-75B5-4B9B-AB746458F519}"/>
              </a:ext>
            </a:extLst>
          </p:cNvPr>
          <p:cNvSpPr txBox="1"/>
          <p:nvPr/>
        </p:nvSpPr>
        <p:spPr>
          <a:xfrm>
            <a:off x="1975945" y="3389586"/>
            <a:ext cx="30585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Labeled Training Data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(Has Target Value)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E89B0-5865-968D-97D7-8ACA8AD106ED}"/>
              </a:ext>
            </a:extLst>
          </p:cNvPr>
          <p:cNvSpPr txBox="1"/>
          <p:nvPr/>
        </p:nvSpPr>
        <p:spPr>
          <a:xfrm>
            <a:off x="2811517" y="1944415"/>
            <a:ext cx="656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What do we want our model to work well 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3D523-0646-7DBF-3488-75D50889F9D8}"/>
              </a:ext>
            </a:extLst>
          </p:cNvPr>
          <p:cNvSpPr txBox="1"/>
          <p:nvPr/>
        </p:nvSpPr>
        <p:spPr>
          <a:xfrm>
            <a:off x="7068206" y="3429000"/>
            <a:ext cx="37679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Unlabeled Data At Inference Time</a:t>
            </a:r>
          </a:p>
          <a:p>
            <a:r>
              <a:rPr lang="en-US" sz="2800" b="1" dirty="0">
                <a:solidFill>
                  <a:schemeClr val="accent4"/>
                </a:solidFill>
              </a:rPr>
              <a:t>(No Target Value)</a:t>
            </a:r>
          </a:p>
          <a:p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CC22F-77CE-B759-1AD6-0BB2B799565B}"/>
              </a:ext>
            </a:extLst>
          </p:cNvPr>
          <p:cNvSpPr txBox="1"/>
          <p:nvPr/>
        </p:nvSpPr>
        <p:spPr>
          <a:xfrm>
            <a:off x="5402316" y="3621172"/>
            <a:ext cx="3767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3C7AB1C-751B-60BC-1C9E-1A9F1E54C4C3}"/>
                  </a:ext>
                </a:extLst>
              </p14:cNvPr>
              <p14:cNvContentPartPr/>
              <p14:nvPr/>
            </p14:nvContentPartPr>
            <p14:xfrm>
              <a:off x="6767847" y="3026255"/>
              <a:ext cx="3900960" cy="2430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3C7AB1C-751B-60BC-1C9E-1A9F1E54C4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4207" y="2918615"/>
                <a:ext cx="4008600" cy="264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92269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CA607-9FBD-63C6-48AC-A5964F92E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9B10-448E-EA86-247A-5257B196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Driving Question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CF165-70CD-C80F-0C2A-D680D980964A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Today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F9E39-2103-EC35-7F2C-AA2503C3ED0E}"/>
              </a:ext>
            </a:extLst>
          </p:cNvPr>
          <p:cNvSpPr txBox="1"/>
          <p:nvPr/>
        </p:nvSpPr>
        <p:spPr>
          <a:xfrm>
            <a:off x="1975945" y="3389586"/>
            <a:ext cx="30585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Labeled Training Data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(Has Target Value)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15A81-D7CA-AA4B-E689-C3892CB74B4F}"/>
              </a:ext>
            </a:extLst>
          </p:cNvPr>
          <p:cNvSpPr txBox="1"/>
          <p:nvPr/>
        </p:nvSpPr>
        <p:spPr>
          <a:xfrm>
            <a:off x="2811517" y="1944415"/>
            <a:ext cx="656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What do we want our model to work well 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4812A-38BB-ADBC-D209-AF8248CC51A5}"/>
              </a:ext>
            </a:extLst>
          </p:cNvPr>
          <p:cNvSpPr txBox="1"/>
          <p:nvPr/>
        </p:nvSpPr>
        <p:spPr>
          <a:xfrm>
            <a:off x="7068206" y="3429000"/>
            <a:ext cx="37679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Unlabeled Data At Inference Time</a:t>
            </a:r>
          </a:p>
          <a:p>
            <a:r>
              <a:rPr lang="en-US" sz="2800" b="1" dirty="0">
                <a:solidFill>
                  <a:schemeClr val="accent4"/>
                </a:solidFill>
              </a:rPr>
              <a:t>(No Target Value)</a:t>
            </a:r>
          </a:p>
          <a:p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6B797-AD3C-2791-E1B6-698732FF51D9}"/>
              </a:ext>
            </a:extLst>
          </p:cNvPr>
          <p:cNvSpPr txBox="1"/>
          <p:nvPr/>
        </p:nvSpPr>
        <p:spPr>
          <a:xfrm>
            <a:off x="5402316" y="3621172"/>
            <a:ext cx="3767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149C23-E973-61BD-A6D6-C8B326664DA1}"/>
                  </a:ext>
                </a:extLst>
              </p14:cNvPr>
              <p14:cNvContentPartPr/>
              <p14:nvPr/>
            </p14:nvContentPartPr>
            <p14:xfrm>
              <a:off x="6767847" y="3026255"/>
              <a:ext cx="3900960" cy="2430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149C23-E973-61BD-A6D6-C8B326664D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3847" y="2918239"/>
                <a:ext cx="4008600" cy="264603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27444C2-3CFD-FE5C-1CFB-F9D878CE1728}"/>
              </a:ext>
            </a:extLst>
          </p:cNvPr>
          <p:cNvSpPr txBox="1"/>
          <p:nvPr/>
        </p:nvSpPr>
        <p:spPr>
          <a:xfrm>
            <a:off x="4902260" y="906866"/>
            <a:ext cx="373117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We’ll talk about how we precisely define </a:t>
            </a:r>
            <a:r>
              <a:rPr lang="en-US" b="1" dirty="0">
                <a:solidFill>
                  <a:schemeClr val="accent4"/>
                </a:solidFill>
              </a:rPr>
              <a:t>“work well” </a:t>
            </a:r>
            <a:r>
              <a:rPr lang="en-US" dirty="0">
                <a:solidFill>
                  <a:schemeClr val="accent4"/>
                </a:solidFill>
              </a:rPr>
              <a:t>in a few classes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FF2BD3-3546-0BD0-C878-8528964F0BA8}"/>
              </a:ext>
            </a:extLst>
          </p:cNvPr>
          <p:cNvCxnSpPr>
            <a:stCxn id="4" idx="2"/>
          </p:cNvCxnSpPr>
          <p:nvPr/>
        </p:nvCxnSpPr>
        <p:spPr>
          <a:xfrm>
            <a:off x="6767847" y="1553197"/>
            <a:ext cx="1030829" cy="485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9453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568CB-D42F-04B6-ED9F-8D5B31AEF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241F-0DA0-98D4-AF9A-22CE03BD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BIG Decision Trees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EB57604-E862-EFEC-94F4-6AB95A8DF6F0}"/>
              </a:ext>
            </a:extLst>
          </p:cNvPr>
          <p:cNvSpPr>
            <a:spLocks noGrp="1"/>
          </p:cNvSpPr>
          <p:nvPr/>
        </p:nvSpPr>
        <p:spPr bwMode="auto">
          <a:xfrm>
            <a:off x="961695" y="1462081"/>
            <a:ext cx="9506607" cy="481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Consider a tree model.  How do we assess how good it is?</a:t>
            </a:r>
          </a:p>
          <a:p>
            <a:r>
              <a:rPr lang="en-US" dirty="0">
                <a:solidFill>
                  <a:schemeClr val="accent1"/>
                </a:solidFill>
              </a:rPr>
              <a:t>Easiest measure – </a:t>
            </a:r>
            <a:r>
              <a:rPr lang="en-US" b="1" dirty="0">
                <a:solidFill>
                  <a:schemeClr val="accent4"/>
                </a:solidFill>
              </a:rPr>
              <a:t>accuracy</a:t>
            </a:r>
            <a:r>
              <a:rPr lang="en-US" dirty="0">
                <a:solidFill>
                  <a:schemeClr val="accent1"/>
                </a:solidFill>
              </a:rPr>
              <a:t> – how many are correct? </a:t>
            </a:r>
          </a:p>
          <a:p>
            <a:r>
              <a:rPr lang="en-US" dirty="0">
                <a:solidFill>
                  <a:schemeClr val="accent1"/>
                </a:solidFill>
              </a:rPr>
              <a:t>If we apply accuracy to trees built on the training set …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the biggest tree will always be best! 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 fact, you can often build a tree with </a:t>
            </a:r>
            <a:r>
              <a:rPr lang="en-US" b="1" dirty="0">
                <a:solidFill>
                  <a:schemeClr val="accent4"/>
                </a:solidFill>
              </a:rPr>
              <a:t>100% accuracy on the training set</a:t>
            </a:r>
          </a:p>
          <a:p>
            <a:r>
              <a:rPr lang="en-US" dirty="0">
                <a:solidFill>
                  <a:schemeClr val="accent1"/>
                </a:solidFill>
              </a:rPr>
              <a:t>But, </a:t>
            </a:r>
            <a:r>
              <a:rPr lang="en-US" b="1" dirty="0">
                <a:solidFill>
                  <a:schemeClr val="accent4"/>
                </a:solidFill>
              </a:rPr>
              <a:t>our goal is to generalize to data we have not seen yet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264344-6D64-8474-9F45-7AF938CB0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23" y="3972013"/>
            <a:ext cx="7615825" cy="244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956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911A0-4EDF-807C-4A71-9C858D16B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9237-838E-C95D-A5F8-C4F10296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213" y="2766218"/>
            <a:ext cx="440957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Notebook time!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6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180B4-9F4E-1B5B-9339-93FF4DDEB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FB29D85-C79A-0F37-5D5C-47A20A0A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Q2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B3A3A24-B79A-E452-008D-971CE59108B6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1</a:t>
            </a:r>
          </a:p>
          <a:p>
            <a:r>
              <a:rPr lang="en-US" dirty="0">
                <a:solidFill>
                  <a:schemeClr val="tx2"/>
                </a:solidFill>
              </a:rPr>
              <a:t>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9B65AD-696F-81EA-42B7-5F543375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17" y="1690688"/>
            <a:ext cx="5515745" cy="3315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55A62C-1789-B3E4-56B7-9B911B3A97AB}"/>
              </a:ext>
            </a:extLst>
          </p:cNvPr>
          <p:cNvSpPr txBox="1"/>
          <p:nvPr/>
        </p:nvSpPr>
        <p:spPr>
          <a:xfrm>
            <a:off x="609600" y="50058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Lato" panose="020F0502020204030204" pitchFamily="34" charset="0"/>
              </a:rPr>
              <a:t>age = 30, fare = </a:t>
            </a:r>
            <a:r>
              <a:rPr lang="en-US" b="1" dirty="0">
                <a:solidFill>
                  <a:srgbClr val="202122"/>
                </a:solidFill>
                <a:latin typeface="Lato" panose="020F0502020204030204" pitchFamily="34" charset="0"/>
              </a:rPr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048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FEB2B-27AC-64BB-962B-CCB782A25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8378-248B-45D9-194F-ADFC7E06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Building Your Toolbox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172671-296F-8A45-30F5-6DD9F4F5495E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8F478FA2-B715-31C4-897A-81483F9FD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957E9B-0A5B-4E17-B68A-626DCA8F347B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065800-FABD-74ED-75CD-5D997465D5B5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618703-22EB-06BB-EB3F-4EEE98DAD52F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9191FB-1DA5-B364-4680-E106DFE48EB6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B6EF7A-D3EC-E0FA-5977-FDDEA1AE8FBB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486496-C772-A227-9F2D-01D35B935BAF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793D0C-747D-38C8-9149-0241B25318FB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3D093D3-CC21-C7D9-E96B-707CCA56D7DF}"/>
              </a:ext>
            </a:extLst>
          </p:cNvPr>
          <p:cNvSpPr/>
          <p:nvPr/>
        </p:nvSpPr>
        <p:spPr>
          <a:xfrm>
            <a:off x="392338" y="2473185"/>
            <a:ext cx="4227786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9A67EF-53B2-9405-7939-9CF3242077F1}"/>
              </a:ext>
            </a:extLst>
          </p:cNvPr>
          <p:cNvSpPr txBox="1"/>
          <p:nvPr/>
        </p:nvSpPr>
        <p:spPr>
          <a:xfrm>
            <a:off x="593833" y="1809172"/>
            <a:ext cx="393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Types of Tasks and Models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B491DD-ACCC-0D44-2071-C3984DB91899}"/>
              </a:ext>
            </a:extLst>
          </p:cNvPr>
          <p:cNvSpPr/>
          <p:nvPr/>
        </p:nvSpPr>
        <p:spPr>
          <a:xfrm>
            <a:off x="818006" y="3147544"/>
            <a:ext cx="358139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/ Probability Estimation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B2E956-B1ED-BABA-CE7C-C9CA1D33576F}"/>
              </a:ext>
            </a:extLst>
          </p:cNvPr>
          <p:cNvSpPr txBox="1"/>
          <p:nvPr/>
        </p:nvSpPr>
        <p:spPr>
          <a:xfrm>
            <a:off x="1419724" y="3789248"/>
            <a:ext cx="238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Linear separator/ logistic regression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0B465-0C2D-3211-34BF-8F9E8375B2CC}"/>
              </a:ext>
            </a:extLst>
          </p:cNvPr>
          <p:cNvSpPr/>
          <p:nvPr/>
        </p:nvSpPr>
        <p:spPr>
          <a:xfrm>
            <a:off x="818005" y="4707541"/>
            <a:ext cx="358139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D0CB90-7D0F-126A-D054-0B6CD6A81E3E}"/>
              </a:ext>
            </a:extLst>
          </p:cNvPr>
          <p:cNvSpPr txBox="1"/>
          <p:nvPr/>
        </p:nvSpPr>
        <p:spPr>
          <a:xfrm>
            <a:off x="1315934" y="5287690"/>
            <a:ext cx="238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Linear/polynomial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Regression 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614143A-7A4B-6670-D4E5-EA00D52EF525}"/>
                  </a:ext>
                </a:extLst>
              </p14:cNvPr>
              <p14:cNvContentPartPr/>
              <p14:nvPr/>
            </p14:nvContentPartPr>
            <p14:xfrm>
              <a:off x="10129887" y="3785855"/>
              <a:ext cx="1411920" cy="1227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614143A-7A4B-6670-D4E5-EA00D52EF5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76247" y="3677855"/>
                <a:ext cx="1519560" cy="14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27400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4ED60-075F-3EA4-FB8F-507B58F23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C590-8CA4-C81A-5ECF-C1D93AD7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Building Your Toolbox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F503F1-24BB-2D01-6913-3A80D49F5F6B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7B1470F0-75F5-7CB3-2F2D-9E23C6862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34D0B7-5624-7282-768C-A7BAEA7017CD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8F8E17-E396-6864-D5AE-8EEE4BF133CA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B4A87E-6A99-A5B5-0184-7B1AB147291F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D77A79-B41F-CC89-D566-9B84AB5F99B0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65F398-4C54-16B6-C119-1A3CDD8D3DBF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5BBDCA-03A9-47E1-0AF1-AD0D2FE7068D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7B380E-E15F-1A61-5311-F3D7FAE67945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6467E20-7E0F-CC85-93D4-4B2B03C228E1}"/>
                  </a:ext>
                </a:extLst>
              </p14:cNvPr>
              <p14:cNvContentPartPr/>
              <p14:nvPr/>
            </p14:nvContentPartPr>
            <p14:xfrm>
              <a:off x="8133687" y="5064575"/>
              <a:ext cx="1222560" cy="118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6467E20-7E0F-CC85-93D4-4B2B03C228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80047" y="4956935"/>
                <a:ext cx="1330200" cy="14050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7043B67-14E0-59E5-E6EE-209BD16D808E}"/>
              </a:ext>
            </a:extLst>
          </p:cNvPr>
          <p:cNvSpPr txBox="1"/>
          <p:nvPr/>
        </p:nvSpPr>
        <p:spPr>
          <a:xfrm>
            <a:off x="593833" y="1809172"/>
            <a:ext cx="415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Evaluation Techniques/Considerations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80568-E256-643B-B788-DEF4DDE72653}"/>
              </a:ext>
            </a:extLst>
          </p:cNvPr>
          <p:cNvSpPr txBox="1"/>
          <p:nvPr/>
        </p:nvSpPr>
        <p:spPr>
          <a:xfrm>
            <a:off x="1006778" y="2763704"/>
            <a:ext cx="35937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Overfitting</a:t>
            </a:r>
            <a:r>
              <a:rPr lang="en-US" dirty="0">
                <a:solidFill>
                  <a:schemeClr val="accent1"/>
                </a:solidFill>
              </a:rPr>
              <a:t> (the training data)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worse generalization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(on unseen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K-fold cross-validation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is a way to evaluate generalization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Fitting curves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help us evaluate generalization (performance metric across model complexity)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9171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AE3D-D220-95A3-BBAC-35090B09A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7E80-E915-F9AD-1F4E-4CCC5286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213" y="2766218"/>
            <a:ext cx="440957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Assignment time!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8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0A453-0E4B-DE9A-AC47-C9E48D1B2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9325FDA-A1D1-BD72-CF8F-57E5D307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Q2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3A764B4-58CD-394F-2FCC-F66FFBEAAE0B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1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0051A-2009-87F6-CDD0-49DA6E92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17" y="1690688"/>
            <a:ext cx="5515745" cy="3315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1124CB-9F11-CB2D-6097-60FCB7F0E635}"/>
              </a:ext>
            </a:extLst>
          </p:cNvPr>
          <p:cNvSpPr txBox="1"/>
          <p:nvPr/>
        </p:nvSpPr>
        <p:spPr>
          <a:xfrm>
            <a:off x="609600" y="50058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Lato" panose="020F0502020204030204" pitchFamily="34" charset="0"/>
              </a:rPr>
              <a:t>age = 30, fare = </a:t>
            </a:r>
            <a:r>
              <a:rPr lang="en-US" b="1" dirty="0">
                <a:solidFill>
                  <a:srgbClr val="202122"/>
                </a:solidFill>
                <a:latin typeface="Lato" panose="020F0502020204030204" pitchFamily="34" charset="0"/>
              </a:rPr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CA020-E5AD-F911-C5D8-E427A2561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9F9D7CD-FF6C-D20B-E1F0-C0E746C6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Q3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CD7CB19-C172-0C72-A76B-FDA755C2A4ED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1</a:t>
            </a:r>
          </a:p>
          <a:p>
            <a:r>
              <a:rPr lang="en-US" dirty="0">
                <a:solidFill>
                  <a:schemeClr val="tx2"/>
                </a:solidFill>
              </a:rPr>
              <a:t>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A62956-4480-577C-8597-EF9ACB2D0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17" y="1690688"/>
            <a:ext cx="5515745" cy="3315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0929A7-7D20-589C-1014-94581639E070}"/>
              </a:ext>
            </a:extLst>
          </p:cNvPr>
          <p:cNvSpPr txBox="1"/>
          <p:nvPr/>
        </p:nvSpPr>
        <p:spPr>
          <a:xfrm>
            <a:off x="609600" y="50058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Lato" panose="020F0502020204030204" pitchFamily="34" charset="0"/>
              </a:rPr>
              <a:t>age = 10, fare = </a:t>
            </a:r>
            <a:r>
              <a:rPr lang="en-US" b="1" dirty="0">
                <a:solidFill>
                  <a:srgbClr val="202122"/>
                </a:solidFill>
                <a:latin typeface="Lato" panose="020F0502020204030204" pitchFamily="34" charset="0"/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6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B1BE7-1E07-15D2-BF14-25DEE2B9F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9FCE8E-7BA5-B387-49CD-FC6041F7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Q3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0CC5889-9C88-B461-0283-294775B0E848}"/>
              </a:ext>
            </a:extLst>
          </p:cNvPr>
          <p:cNvSpPr txBox="1">
            <a:spLocks/>
          </p:cNvSpPr>
          <p:nvPr/>
        </p:nvSpPr>
        <p:spPr>
          <a:xfrm>
            <a:off x="6244262" y="1840339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1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5D921-8DFD-088D-3010-ABBFDFD51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17" y="1690688"/>
            <a:ext cx="5515745" cy="3315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0F6BF-6EC8-C869-38C3-A157CFD37995}"/>
              </a:ext>
            </a:extLst>
          </p:cNvPr>
          <p:cNvSpPr txBox="1"/>
          <p:nvPr/>
        </p:nvSpPr>
        <p:spPr>
          <a:xfrm>
            <a:off x="609600" y="50058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Lato" panose="020F0502020204030204" pitchFamily="34" charset="0"/>
              </a:rPr>
              <a:t>age = 10, fare = </a:t>
            </a:r>
            <a:r>
              <a:rPr lang="en-US" b="1" dirty="0">
                <a:solidFill>
                  <a:srgbClr val="202122"/>
                </a:solidFill>
                <a:latin typeface="Lato" panose="020F0502020204030204" pitchFamily="34" charset="0"/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0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2394</TotalTime>
  <Words>1920</Words>
  <Application>Microsoft Office PowerPoint</Application>
  <PresentationFormat>Widescreen</PresentationFormat>
  <Paragraphs>390</Paragraphs>
  <Slides>62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Aptos</vt:lpstr>
      <vt:lpstr>Aptos Display</vt:lpstr>
      <vt:lpstr>Arial</vt:lpstr>
      <vt:lpstr>Lato</vt:lpstr>
      <vt:lpstr>Segoe Print</vt:lpstr>
      <vt:lpstr>Wingdings</vt:lpstr>
      <vt:lpstr>Office Theme</vt:lpstr>
      <vt:lpstr>Data Science For Business</vt:lpstr>
      <vt:lpstr>Quiz time!</vt:lpstr>
      <vt:lpstr>Quiz discussion!</vt:lpstr>
      <vt:lpstr>Q1</vt:lpstr>
      <vt:lpstr>Q1</vt:lpstr>
      <vt:lpstr>Q2</vt:lpstr>
      <vt:lpstr>Q2</vt:lpstr>
      <vt:lpstr>Q3</vt:lpstr>
      <vt:lpstr>Q3</vt:lpstr>
      <vt:lpstr>Q4</vt:lpstr>
      <vt:lpstr>Q4</vt:lpstr>
      <vt:lpstr>Q5</vt:lpstr>
      <vt:lpstr>Q5</vt:lpstr>
      <vt:lpstr>Q5</vt:lpstr>
      <vt:lpstr>Q6</vt:lpstr>
      <vt:lpstr>Q6</vt:lpstr>
      <vt:lpstr>Q7</vt:lpstr>
      <vt:lpstr>Q7</vt:lpstr>
      <vt:lpstr>Q8</vt:lpstr>
      <vt:lpstr>Q8</vt:lpstr>
      <vt:lpstr>Q9</vt:lpstr>
      <vt:lpstr>Q9</vt:lpstr>
      <vt:lpstr>Q9</vt:lpstr>
      <vt:lpstr>Agenda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Where we are</vt:lpstr>
      <vt:lpstr>Driving Question</vt:lpstr>
      <vt:lpstr>Driving Question</vt:lpstr>
      <vt:lpstr>Driving Question</vt:lpstr>
      <vt:lpstr>Driving Question</vt:lpstr>
      <vt:lpstr>BIG Decision Trees</vt:lpstr>
      <vt:lpstr>Notebook time!</vt:lpstr>
      <vt:lpstr>Building Your Toolbox</vt:lpstr>
      <vt:lpstr>Building Your Toolbox</vt:lpstr>
      <vt:lpstr>Assignment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Connor Douglas</dc:creator>
  <cp:lastModifiedBy>Connor Douglas</cp:lastModifiedBy>
  <cp:revision>12</cp:revision>
  <dcterms:created xsi:type="dcterms:W3CDTF">2024-12-31T20:48:16Z</dcterms:created>
  <dcterms:modified xsi:type="dcterms:W3CDTF">2025-01-06T23:00:31Z</dcterms:modified>
</cp:coreProperties>
</file>