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1"/>
  </p:sldMasterIdLst>
  <p:notesMasterIdLst>
    <p:notesMasterId r:id="rId20"/>
  </p:notesMasterIdLst>
  <p:sldIdLst>
    <p:sldId id="256" r:id="rId2"/>
    <p:sldId id="259" r:id="rId3"/>
    <p:sldId id="260" r:id="rId4"/>
    <p:sldId id="261" r:id="rId5"/>
    <p:sldId id="262" r:id="rId6"/>
    <p:sldId id="264" r:id="rId7"/>
    <p:sldId id="263" r:id="rId8"/>
    <p:sldId id="265" r:id="rId9"/>
    <p:sldId id="257" r:id="rId10"/>
    <p:sldId id="266" r:id="rId11"/>
    <p:sldId id="267" r:id="rId12"/>
    <p:sldId id="268" r:id="rId13"/>
    <p:sldId id="272" r:id="rId14"/>
    <p:sldId id="269" r:id="rId15"/>
    <p:sldId id="270" r:id="rId16"/>
    <p:sldId id="274" r:id="rId17"/>
    <p:sldId id="271" r:id="rId18"/>
    <p:sldId id="273" r:id="rId19"/>
  </p:sldIdLst>
  <p:sldSz cx="9144000" cy="6858000" type="screen4x3"/>
  <p:notesSz cx="6858000" cy="9144000"/>
  <p:defaultTextStyle>
    <a:defPPr>
      <a:defRPr lang="en-US"/>
    </a:defPPr>
    <a:lvl1pPr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1pPr>
    <a:lvl2pPr marL="457200"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2pPr>
    <a:lvl3pPr marL="914400"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3pPr>
    <a:lvl4pPr marL="1371600"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4pPr>
    <a:lvl5pPr marL="1828800"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5pPr>
    <a:lvl6pPr marL="2286000" algn="l" defTabSz="914400" rtl="0" eaLnBrk="1" latinLnBrk="0" hangingPunct="1">
      <a:defRPr sz="3200" kern="1200">
        <a:solidFill>
          <a:schemeClr val="tx1"/>
        </a:solidFill>
        <a:latin typeface="Times New Roman" pitchFamily="18" charset="0"/>
        <a:ea typeface="+mn-ea"/>
        <a:cs typeface="Arial" charset="0"/>
      </a:defRPr>
    </a:lvl6pPr>
    <a:lvl7pPr marL="2743200" algn="l" defTabSz="914400" rtl="0" eaLnBrk="1" latinLnBrk="0" hangingPunct="1">
      <a:defRPr sz="3200" kern="1200">
        <a:solidFill>
          <a:schemeClr val="tx1"/>
        </a:solidFill>
        <a:latin typeface="Times New Roman" pitchFamily="18" charset="0"/>
        <a:ea typeface="+mn-ea"/>
        <a:cs typeface="Arial" charset="0"/>
      </a:defRPr>
    </a:lvl7pPr>
    <a:lvl8pPr marL="3200400" algn="l" defTabSz="914400" rtl="0" eaLnBrk="1" latinLnBrk="0" hangingPunct="1">
      <a:defRPr sz="3200" kern="1200">
        <a:solidFill>
          <a:schemeClr val="tx1"/>
        </a:solidFill>
        <a:latin typeface="Times New Roman" pitchFamily="18" charset="0"/>
        <a:ea typeface="+mn-ea"/>
        <a:cs typeface="Arial" charset="0"/>
      </a:defRPr>
    </a:lvl8pPr>
    <a:lvl9pPr marL="3657600" algn="l" defTabSz="914400" rtl="0" eaLnBrk="1" latinLnBrk="0" hangingPunct="1">
      <a:defRPr sz="32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0592"/>
    <a:srgbClr val="4A04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48"/>
    <p:restoredTop sz="82329"/>
  </p:normalViewPr>
  <p:slideViewPr>
    <p:cSldViewPr snapToGrid="0">
      <p:cViewPr varScale="1">
        <p:scale>
          <a:sx n="103" d="100"/>
          <a:sy n="103" d="100"/>
        </p:scale>
        <p:origin x="10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3ED7A-E0CC-A14D-8702-3DBB30C4345D}" type="datetimeFigureOut">
              <a:rPr lang="en-US" smtClean="0"/>
              <a:t>7/15/24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12B09-6666-2149-A7EC-89A035875DEE}" type="slidenum">
              <a:rPr lang="en-US" smtClean="0"/>
              <a:t>‹#›</a:t>
            </a:fld>
            <a:endParaRPr lang="en-US"/>
          </a:p>
        </p:txBody>
      </p:sp>
    </p:spTree>
    <p:extLst>
      <p:ext uri="{BB962C8B-B14F-4D97-AF65-F5344CB8AC3E}">
        <p14:creationId xmlns:p14="http://schemas.microsoft.com/office/powerpoint/2010/main" val="2405811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bit encoding</a:t>
            </a:r>
          </a:p>
        </p:txBody>
      </p:sp>
      <p:sp>
        <p:nvSpPr>
          <p:cNvPr id="4" name="Slide Number Placeholder 3"/>
          <p:cNvSpPr>
            <a:spLocks noGrp="1"/>
          </p:cNvSpPr>
          <p:nvPr>
            <p:ph type="sldNum" sz="quarter" idx="5"/>
          </p:nvPr>
        </p:nvSpPr>
        <p:spPr/>
        <p:txBody>
          <a:bodyPr/>
          <a:lstStyle/>
          <a:p>
            <a:fld id="{85312B09-6666-2149-A7EC-89A035875DEE}" type="slidenum">
              <a:rPr lang="en-US" smtClean="0"/>
              <a:t>7</a:t>
            </a:fld>
            <a:endParaRPr lang="en-US"/>
          </a:p>
        </p:txBody>
      </p:sp>
    </p:spTree>
    <p:extLst>
      <p:ext uri="{BB962C8B-B14F-4D97-AF65-F5344CB8AC3E}">
        <p14:creationId xmlns:p14="http://schemas.microsoft.com/office/powerpoint/2010/main" val="3650272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10</a:t>
            </a:fld>
            <a:endParaRPr lang="en-US"/>
          </a:p>
        </p:txBody>
      </p:sp>
    </p:spTree>
    <p:extLst>
      <p:ext uri="{BB962C8B-B14F-4D97-AF65-F5344CB8AC3E}">
        <p14:creationId xmlns:p14="http://schemas.microsoft.com/office/powerpoint/2010/main" val="3452238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a:t>
            </a:r>
          </a:p>
          <a:p>
            <a:r>
              <a:rPr lang="en-US" dirty="0"/>
              <a:t>LSTMS are able to keep “context” from earlier in the document while parsing local context from most recent context.  </a:t>
            </a:r>
          </a:p>
        </p:txBody>
      </p:sp>
      <p:sp>
        <p:nvSpPr>
          <p:cNvPr id="4" name="Slide Number Placeholder 3"/>
          <p:cNvSpPr>
            <a:spLocks noGrp="1"/>
          </p:cNvSpPr>
          <p:nvPr>
            <p:ph type="sldNum" sz="quarter" idx="5"/>
          </p:nvPr>
        </p:nvSpPr>
        <p:spPr/>
        <p:txBody>
          <a:bodyPr/>
          <a:lstStyle/>
          <a:p>
            <a:fld id="{85312B09-6666-2149-A7EC-89A035875DEE}" type="slidenum">
              <a:rPr lang="en-US" smtClean="0"/>
              <a:t>11</a:t>
            </a:fld>
            <a:endParaRPr lang="en-US"/>
          </a:p>
        </p:txBody>
      </p:sp>
    </p:spTree>
    <p:extLst>
      <p:ext uri="{BB962C8B-B14F-4D97-AF65-F5344CB8AC3E}">
        <p14:creationId xmlns:p14="http://schemas.microsoft.com/office/powerpoint/2010/main" val="186320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Stock prediction, music </a:t>
            </a:r>
            <a:r>
              <a:rPr lang="en-US" dirty="0" err="1"/>
              <a:t>compoosition</a:t>
            </a:r>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12</a:t>
            </a:fld>
            <a:endParaRPr lang="en-US"/>
          </a:p>
        </p:txBody>
      </p:sp>
    </p:spTree>
    <p:extLst>
      <p:ext uri="{BB962C8B-B14F-4D97-AF65-F5344CB8AC3E}">
        <p14:creationId xmlns:p14="http://schemas.microsoft.com/office/powerpoint/2010/main" val="336548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14</a:t>
            </a:fld>
            <a:endParaRPr lang="en-US"/>
          </a:p>
        </p:txBody>
      </p:sp>
    </p:spTree>
    <p:extLst>
      <p:ext uri="{BB962C8B-B14F-4D97-AF65-F5344CB8AC3E}">
        <p14:creationId xmlns:p14="http://schemas.microsoft.com/office/powerpoint/2010/main" val="659851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transformers did so well, and seemed to show “intelligence”</a:t>
            </a:r>
          </a:p>
          <a:p>
            <a:endParaRPr lang="en-US" dirty="0"/>
          </a:p>
          <a:p>
            <a:r>
              <a:rPr lang="en-US" dirty="0"/>
              <a:t>The researchers who invented them didn’t even understand</a:t>
            </a:r>
          </a:p>
          <a:p>
            <a:endParaRPr lang="en-US" dirty="0"/>
          </a:p>
          <a:p>
            <a:r>
              <a:rPr lang="en-US" dirty="0"/>
              <a:t>The more training data, the more intelligence they showed. </a:t>
            </a:r>
          </a:p>
          <a:p>
            <a:endParaRPr lang="en-US" dirty="0"/>
          </a:p>
          <a:p>
            <a:r>
              <a:rPr lang="en-US" dirty="0" err="1"/>
              <a:t>openAI</a:t>
            </a:r>
            <a:r>
              <a:rPr lang="en-US" dirty="0"/>
              <a:t> was the first to release one to the public, trained on hundreds of billions of “tokens” </a:t>
            </a:r>
          </a:p>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15</a:t>
            </a:fld>
            <a:endParaRPr lang="en-US"/>
          </a:p>
        </p:txBody>
      </p:sp>
    </p:spTree>
    <p:extLst>
      <p:ext uri="{BB962C8B-B14F-4D97-AF65-F5344CB8AC3E}">
        <p14:creationId xmlns:p14="http://schemas.microsoft.com/office/powerpoint/2010/main" val="1774048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17</a:t>
            </a:fld>
            <a:endParaRPr lang="en-US"/>
          </a:p>
        </p:txBody>
      </p:sp>
    </p:spTree>
    <p:extLst>
      <p:ext uri="{BB962C8B-B14F-4D97-AF65-F5344CB8AC3E}">
        <p14:creationId xmlns:p14="http://schemas.microsoft.com/office/powerpoint/2010/main" val="2435315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78640"/>
            <a:ext cx="7772400" cy="1470025"/>
          </a:xfrm>
        </p:spPr>
        <p:txBody>
          <a:bodyPr/>
          <a:lstStyle>
            <a:lvl1pPr>
              <a:defRPr>
                <a:solidFill>
                  <a:srgbClr val="600592"/>
                </a:solidFill>
              </a:defRPr>
            </a:lvl1pPr>
          </a:lstStyle>
          <a:p>
            <a:r>
              <a:rPr lang="en-US" dirty="0"/>
              <a:t>Topic Num - Name of Topic</a:t>
            </a:r>
          </a:p>
        </p:txBody>
      </p:sp>
      <p:sp>
        <p:nvSpPr>
          <p:cNvPr id="3" name="Subtitle 2"/>
          <p:cNvSpPr>
            <a:spLocks noGrp="1"/>
          </p:cNvSpPr>
          <p:nvPr>
            <p:ph type="subTitle" idx="1" hasCustomPrompt="1"/>
          </p:nvPr>
        </p:nvSpPr>
        <p:spPr>
          <a:xfrm>
            <a:off x="1143000" y="2139536"/>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dirty="0"/>
              <a:t>Data Science for Business</a:t>
            </a:r>
          </a:p>
          <a:p>
            <a:endParaRPr lang="en-US" dirty="0"/>
          </a:p>
          <a:p>
            <a:r>
              <a:rPr lang="en-US" dirty="0"/>
              <a:t>Chris Volinsky</a:t>
            </a:r>
          </a:p>
          <a:p>
            <a:r>
              <a:rPr lang="en-US" dirty="0"/>
              <a:t>NYU Stern School of Business</a:t>
            </a:r>
          </a:p>
        </p:txBody>
      </p:sp>
      <p:sp>
        <p:nvSpPr>
          <p:cNvPr id="4" name="Rectangle 4"/>
          <p:cNvSpPr>
            <a:spLocks noGrp="1" noChangeArrowheads="1"/>
          </p:cNvSpPr>
          <p:nvPr>
            <p:ph type="dt" sz="half" idx="10"/>
          </p:nvPr>
        </p:nvSpPr>
        <p:spPr>
          <a:ln/>
        </p:spPr>
        <p:txBody>
          <a:bodyPr/>
          <a:lstStyle>
            <a:lvl1pPr>
              <a:defRPr/>
            </a:lvl1pPr>
          </a:lstStyle>
          <a:p>
            <a:fld id="{59F43C82-9B9B-AC4F-98CD-0ADC587116F3}" type="datetime1">
              <a:rPr lang="en-US" smtClean="0"/>
              <a:t>7/15/24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pic>
        <p:nvPicPr>
          <p:cNvPr id="10" name="Picture 9">
            <a:extLst>
              <a:ext uri="{FF2B5EF4-FFF2-40B4-BE49-F238E27FC236}">
                <a16:creationId xmlns:a16="http://schemas.microsoft.com/office/drawing/2014/main" id="{B114D675-817C-D2B8-A095-F0294E39F380}"/>
              </a:ext>
            </a:extLst>
          </p:cNvPr>
          <p:cNvPicPr>
            <a:picLocks noChangeAspect="1"/>
          </p:cNvPicPr>
          <p:nvPr/>
        </p:nvPicPr>
        <p:blipFill>
          <a:blip r:embed="rId2"/>
          <a:stretch>
            <a:fillRect/>
          </a:stretch>
        </p:blipFill>
        <p:spPr>
          <a:xfrm>
            <a:off x="1931504" y="3429000"/>
            <a:ext cx="4823791" cy="2717402"/>
          </a:xfrm>
          <a:prstGeom prst="rect">
            <a:avLst/>
          </a:prstGeom>
        </p:spPr>
      </p:pic>
      <p:pic>
        <p:nvPicPr>
          <p:cNvPr id="7" name="Picture 6">
            <a:extLst>
              <a:ext uri="{FF2B5EF4-FFF2-40B4-BE49-F238E27FC236}">
                <a16:creationId xmlns:a16="http://schemas.microsoft.com/office/drawing/2014/main" id="{4D4AA01E-3454-4D74-6C79-AC7D7DB5562F}"/>
              </a:ext>
            </a:extLst>
          </p:cNvPr>
          <p:cNvPicPr>
            <a:picLocks noChangeAspect="1"/>
          </p:cNvPicPr>
          <p:nvPr userDrawn="1"/>
        </p:nvPicPr>
        <p:blipFill>
          <a:blip r:embed="rId2"/>
          <a:stretch>
            <a:fillRect/>
          </a:stretch>
        </p:blipFill>
        <p:spPr>
          <a:xfrm>
            <a:off x="1931504" y="3429000"/>
            <a:ext cx="4823791" cy="2717402"/>
          </a:xfrm>
          <a:prstGeom prst="rect">
            <a:avLst/>
          </a:prstGeom>
        </p:spPr>
      </p:pic>
    </p:spTree>
    <p:extLst>
      <p:ext uri="{BB962C8B-B14F-4D97-AF65-F5344CB8AC3E}">
        <p14:creationId xmlns:p14="http://schemas.microsoft.com/office/powerpoint/2010/main" val="278519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F1178AE4-2A10-5F42-AC8C-4BD01A79A0D1}" type="datetime1">
              <a:rPr lang="en-US" smtClean="0"/>
              <a:t>7/15/24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2751590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E675C519-8308-2748-8B0B-F7B055AE4297}" type="datetime1">
              <a:rPr lang="en-US" smtClean="0"/>
              <a:t>7/15/24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3297363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9"/>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ACD0997E-0CDD-7541-9D88-20A562751868}" type="datetime1">
              <a:rPr lang="en-US" smtClean="0"/>
              <a:t>7/15/24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1461132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4"/>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AC053AD8-5CA7-3F49-B495-B884AFEE8A16}" type="datetime1">
              <a:rPr lang="en-US" smtClean="0"/>
              <a:t>7/15/24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2843485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4"/>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fld id="{6C751CFE-5FBC-BA47-8777-CE847435DFFA}" type="datetime1">
              <a:rPr lang="en-US" smtClean="0"/>
              <a:t>7/15/24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1831062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4"/>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4"/>
            <a:ext cx="4038600" cy="4525963"/>
          </a:xfrm>
        </p:spPr>
        <p:txBody>
          <a:bodyPr/>
          <a:lstStyle/>
          <a:p>
            <a:pPr lvl="0"/>
            <a:r>
              <a:rPr lang="en-US" noProof="0"/>
              <a:t>Click icon to add online image</a:t>
            </a:r>
            <a:endParaRPr lang="en-US" noProof="0" dirty="0"/>
          </a:p>
        </p:txBody>
      </p:sp>
      <p:sp>
        <p:nvSpPr>
          <p:cNvPr id="5" name="Rectangle 4"/>
          <p:cNvSpPr>
            <a:spLocks noGrp="1" noChangeArrowheads="1"/>
          </p:cNvSpPr>
          <p:nvPr>
            <p:ph type="dt" sz="half" idx="10"/>
          </p:nvPr>
        </p:nvSpPr>
        <p:spPr>
          <a:ln/>
        </p:spPr>
        <p:txBody>
          <a:bodyPr/>
          <a:lstStyle>
            <a:lvl1pPr>
              <a:defRPr/>
            </a:lvl1pPr>
          </a:lstStyle>
          <a:p>
            <a:fld id="{7A75583E-7D50-3C4A-8A37-9B3FE7B04D6C}" type="datetime1">
              <a:rPr lang="en-US" smtClean="0"/>
              <a:t>7/15/24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408845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sldNum" sz="quarter" idx="10"/>
          </p:nvPr>
        </p:nvSpPr>
        <p:spPr/>
        <p:txBody>
          <a:bodyPr/>
          <a:lstStyle>
            <a:lvl1pPr>
              <a:defRPr/>
            </a:lvl1pPr>
          </a:lstStyle>
          <a:p>
            <a:fld id="{ABBEE3BA-F264-1746-880E-39AD601DF2B1}" type="slidenum">
              <a:rPr lang="en-US" smtClean="0"/>
              <a:t>‹#›</a:t>
            </a:fld>
            <a:endParaRPr lang="en-US"/>
          </a:p>
        </p:txBody>
      </p:sp>
      <p:pic>
        <p:nvPicPr>
          <p:cNvPr id="6" name="Picture 5" descr="A black background with purple letters&#10;&#10;Description automatically generated">
            <a:extLst>
              <a:ext uri="{FF2B5EF4-FFF2-40B4-BE49-F238E27FC236}">
                <a16:creationId xmlns:a16="http://schemas.microsoft.com/office/drawing/2014/main" id="{116E0C90-514F-E1AB-C247-966E1AD79D87}"/>
              </a:ext>
            </a:extLst>
          </p:cNvPr>
          <p:cNvPicPr>
            <a:picLocks noChangeAspect="1"/>
          </p:cNvPicPr>
          <p:nvPr/>
        </p:nvPicPr>
        <p:blipFill>
          <a:blip r:embed="rId2"/>
          <a:stretch>
            <a:fillRect/>
          </a:stretch>
        </p:blipFill>
        <p:spPr>
          <a:xfrm>
            <a:off x="0" y="6328918"/>
            <a:ext cx="1396448" cy="785114"/>
          </a:xfrm>
          <a:prstGeom prst="rect">
            <a:avLst/>
          </a:prstGeom>
        </p:spPr>
      </p:pic>
      <p:pic>
        <p:nvPicPr>
          <p:cNvPr id="5" name="Picture 4" descr="A black background with purple letters&#10;&#10;Description automatically generated">
            <a:extLst>
              <a:ext uri="{FF2B5EF4-FFF2-40B4-BE49-F238E27FC236}">
                <a16:creationId xmlns:a16="http://schemas.microsoft.com/office/drawing/2014/main" id="{77B7E831-1FDE-76C8-F8A0-1D6932F372F5}"/>
              </a:ext>
            </a:extLst>
          </p:cNvPr>
          <p:cNvPicPr>
            <a:picLocks noChangeAspect="1"/>
          </p:cNvPicPr>
          <p:nvPr userDrawn="1"/>
        </p:nvPicPr>
        <p:blipFill>
          <a:blip r:embed="rId2"/>
          <a:stretch>
            <a:fillRect/>
          </a:stretch>
        </p:blipFill>
        <p:spPr>
          <a:xfrm>
            <a:off x="0" y="6328918"/>
            <a:ext cx="1396448" cy="785114"/>
          </a:xfrm>
          <a:prstGeom prst="rect">
            <a:avLst/>
          </a:prstGeom>
        </p:spPr>
      </p:pic>
    </p:spTree>
    <p:extLst>
      <p:ext uri="{BB962C8B-B14F-4D97-AF65-F5344CB8AC3E}">
        <p14:creationId xmlns:p14="http://schemas.microsoft.com/office/powerpoint/2010/main" val="413813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Rectangle 4"/>
          <p:cNvSpPr>
            <a:spLocks noGrp="1" noChangeArrowheads="1"/>
          </p:cNvSpPr>
          <p:nvPr>
            <p:ph type="dt" sz="half" idx="10"/>
          </p:nvPr>
        </p:nvSpPr>
        <p:spPr>
          <a:ln/>
        </p:spPr>
        <p:txBody>
          <a:bodyPr/>
          <a:lstStyle>
            <a:lvl1pPr>
              <a:defRPr/>
            </a:lvl1pPr>
          </a:lstStyle>
          <a:p>
            <a:fld id="{C3BC7800-B276-A64A-8AB0-19972C98F17B}" type="datetime1">
              <a:rPr lang="en-US" smtClean="0"/>
              <a:t>7/15/24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
        <p:nvSpPr>
          <p:cNvPr id="7" name="Title 1">
            <a:extLst>
              <a:ext uri="{FF2B5EF4-FFF2-40B4-BE49-F238E27FC236}">
                <a16:creationId xmlns:a16="http://schemas.microsoft.com/office/drawing/2014/main" id="{10775125-7C05-15FA-5541-A1CBF69CEB14}"/>
              </a:ext>
            </a:extLst>
          </p:cNvPr>
          <p:cNvSpPr txBox="1">
            <a:spLocks/>
          </p:cNvSpPr>
          <p:nvPr/>
        </p:nvSpPr>
        <p:spPr bwMode="auto">
          <a:xfrm>
            <a:off x="0" y="1454154"/>
            <a:ext cx="9144000" cy="133667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300">
                <a:solidFill>
                  <a:srgbClr val="600592"/>
                </a:solidFill>
                <a:latin typeface="Tahoma" panose="020B0604030504040204" pitchFamily="34" charset="0"/>
                <a:ea typeface="Tahoma" panose="020B0604030504040204" pitchFamily="34" charset="0"/>
                <a:cs typeface="Tahoma" panose="020B0604030504040204" pitchFamily="34" charset="0"/>
              </a:defRPr>
            </a:lvl1pPr>
            <a:lvl2pPr algn="ctr" rtl="0" eaLnBrk="1" fontAlgn="base" hangingPunct="1">
              <a:spcBef>
                <a:spcPct val="0"/>
              </a:spcBef>
              <a:spcAft>
                <a:spcPct val="0"/>
              </a:spcAft>
              <a:defRPr sz="3300">
                <a:solidFill>
                  <a:schemeClr val="tx2"/>
                </a:solidFill>
                <a:latin typeface="Arial" pitchFamily="34" charset="0"/>
                <a:cs typeface="Arial" pitchFamily="34" charset="0"/>
              </a:defRPr>
            </a:lvl2pPr>
            <a:lvl3pPr algn="ctr" rtl="0" eaLnBrk="1" fontAlgn="base" hangingPunct="1">
              <a:spcBef>
                <a:spcPct val="0"/>
              </a:spcBef>
              <a:spcAft>
                <a:spcPct val="0"/>
              </a:spcAft>
              <a:defRPr sz="3300">
                <a:solidFill>
                  <a:schemeClr val="tx2"/>
                </a:solidFill>
                <a:latin typeface="Arial" pitchFamily="34" charset="0"/>
                <a:cs typeface="Arial" pitchFamily="34" charset="0"/>
              </a:defRPr>
            </a:lvl3pPr>
            <a:lvl4pPr algn="ctr" rtl="0" eaLnBrk="1" fontAlgn="base" hangingPunct="1">
              <a:spcBef>
                <a:spcPct val="0"/>
              </a:spcBef>
              <a:spcAft>
                <a:spcPct val="0"/>
              </a:spcAft>
              <a:defRPr sz="3300">
                <a:solidFill>
                  <a:schemeClr val="tx2"/>
                </a:solidFill>
                <a:latin typeface="Arial" pitchFamily="34" charset="0"/>
                <a:cs typeface="Arial" pitchFamily="34" charset="0"/>
              </a:defRPr>
            </a:lvl4pPr>
            <a:lvl5pPr algn="ctr" rtl="0" eaLnBrk="1" fontAlgn="base" hangingPunct="1">
              <a:spcBef>
                <a:spcPct val="0"/>
              </a:spcBef>
              <a:spcAft>
                <a:spcPct val="0"/>
              </a:spcAft>
              <a:defRPr sz="3300">
                <a:solidFill>
                  <a:schemeClr val="tx2"/>
                </a:solidFill>
                <a:latin typeface="Arial" pitchFamily="34" charset="0"/>
                <a:cs typeface="Arial" pitchFamily="34" charset="0"/>
              </a:defRPr>
            </a:lvl5pPr>
            <a:lvl6pPr marL="342900" algn="ctr" rtl="0"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0"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0"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0" eaLnBrk="1" fontAlgn="base" hangingPunct="1">
              <a:spcBef>
                <a:spcPct val="0"/>
              </a:spcBef>
              <a:spcAft>
                <a:spcPct val="0"/>
              </a:spcAft>
              <a:defRPr sz="3300">
                <a:solidFill>
                  <a:schemeClr val="tx2"/>
                </a:solidFill>
                <a:latin typeface="Arial" pitchFamily="34" charset="0"/>
                <a:cs typeface="Arial" pitchFamily="34" charset="0"/>
              </a:defRPr>
            </a:lvl9pPr>
          </a:lstStyle>
          <a:p>
            <a:pPr>
              <a:buClrTx/>
              <a:buNone/>
            </a:pPr>
            <a:endParaRPr lang="en-US" kern="0" dirty="0">
              <a:solidFill>
                <a:schemeClr val="bg1"/>
              </a:solidFill>
            </a:endParaRPr>
          </a:p>
        </p:txBody>
      </p:sp>
      <p:pic>
        <p:nvPicPr>
          <p:cNvPr id="10" name="Picture 9">
            <a:extLst>
              <a:ext uri="{FF2B5EF4-FFF2-40B4-BE49-F238E27FC236}">
                <a16:creationId xmlns:a16="http://schemas.microsoft.com/office/drawing/2014/main" id="{17D4B56B-BD9C-8550-2E67-7573EFC8A7BD}"/>
              </a:ext>
            </a:extLst>
          </p:cNvPr>
          <p:cNvPicPr>
            <a:picLocks noChangeAspect="1"/>
          </p:cNvPicPr>
          <p:nvPr/>
        </p:nvPicPr>
        <p:blipFill>
          <a:blip r:embed="rId2"/>
          <a:stretch>
            <a:fillRect/>
          </a:stretch>
        </p:blipFill>
        <p:spPr>
          <a:xfrm>
            <a:off x="3211995" y="4554495"/>
            <a:ext cx="2720009" cy="1532272"/>
          </a:xfrm>
          <a:prstGeom prst="rect">
            <a:avLst/>
          </a:prstGeom>
        </p:spPr>
      </p:pic>
      <p:sp>
        <p:nvSpPr>
          <p:cNvPr id="3" name="Text Placeholder 2">
            <a:extLst>
              <a:ext uri="{FF2B5EF4-FFF2-40B4-BE49-F238E27FC236}">
                <a16:creationId xmlns:a16="http://schemas.microsoft.com/office/drawing/2014/main" id="{39B056C3-2019-B406-B923-FB0A68BB9435}"/>
              </a:ext>
            </a:extLst>
          </p:cNvPr>
          <p:cNvSpPr>
            <a:spLocks noGrp="1"/>
          </p:cNvSpPr>
          <p:nvPr>
            <p:ph type="body" sz="quarter" idx="13" hasCustomPrompt="1"/>
          </p:nvPr>
        </p:nvSpPr>
        <p:spPr>
          <a:xfrm>
            <a:off x="606357" y="1769441"/>
            <a:ext cx="3478626" cy="914400"/>
          </a:xfrm>
        </p:spPr>
        <p:txBody>
          <a:bodyPr/>
          <a:lstStyle>
            <a:lvl1pPr marL="0" indent="0">
              <a:buNone/>
              <a:defRPr sz="3200">
                <a:solidFill>
                  <a:schemeClr val="bg1"/>
                </a:solidFill>
              </a:defRPr>
            </a:lvl1pPr>
          </a:lstStyle>
          <a:p>
            <a:pPr lvl="0"/>
            <a:r>
              <a:rPr lang="en-US" dirty="0"/>
              <a:t>Placeholder</a:t>
            </a:r>
          </a:p>
        </p:txBody>
      </p:sp>
    </p:spTree>
    <p:extLst>
      <p:ext uri="{BB962C8B-B14F-4D97-AF65-F5344CB8AC3E}">
        <p14:creationId xmlns:p14="http://schemas.microsoft.com/office/powerpoint/2010/main" val="153101857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8D5B1BC2-7DC9-274F-9AA5-41AD410B73E8}" type="datetime1">
              <a:rPr lang="en-US" smtClean="0"/>
              <a:t>7/15/24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pic>
        <p:nvPicPr>
          <p:cNvPr id="8" name="Picture 7" descr="A black background with purple letters&#10;&#10;Description automatically generated">
            <a:extLst>
              <a:ext uri="{FF2B5EF4-FFF2-40B4-BE49-F238E27FC236}">
                <a16:creationId xmlns:a16="http://schemas.microsoft.com/office/drawing/2014/main" id="{0C1E545A-8684-E274-1BDD-2502E7C00AB2}"/>
              </a:ext>
            </a:extLst>
          </p:cNvPr>
          <p:cNvPicPr>
            <a:picLocks noChangeAspect="1"/>
          </p:cNvPicPr>
          <p:nvPr/>
        </p:nvPicPr>
        <p:blipFill>
          <a:blip r:embed="rId2"/>
          <a:stretch>
            <a:fillRect/>
          </a:stretch>
        </p:blipFill>
        <p:spPr>
          <a:xfrm>
            <a:off x="0" y="6328918"/>
            <a:ext cx="1396448" cy="785114"/>
          </a:xfrm>
          <a:prstGeom prst="rect">
            <a:avLst/>
          </a:prstGeom>
        </p:spPr>
      </p:pic>
    </p:spTree>
    <p:extLst>
      <p:ext uri="{BB962C8B-B14F-4D97-AF65-F5344CB8AC3E}">
        <p14:creationId xmlns:p14="http://schemas.microsoft.com/office/powerpoint/2010/main" val="3828209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B7F9541A-B732-0842-A74F-0C72DB237063}" type="datetime1">
              <a:rPr lang="en-US" smtClean="0"/>
              <a:t>7/15/24</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467839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F397BA72-28C9-9A46-8637-8A409BF0CACF}" type="datetime1">
              <a:rPr lang="en-US" smtClean="0"/>
              <a:t>7/15/24</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pic>
        <p:nvPicPr>
          <p:cNvPr id="6" name="Picture 5" descr="A black background with purple letters&#10;&#10;Description automatically generated">
            <a:extLst>
              <a:ext uri="{FF2B5EF4-FFF2-40B4-BE49-F238E27FC236}">
                <a16:creationId xmlns:a16="http://schemas.microsoft.com/office/drawing/2014/main" id="{73709BB1-05FC-92CD-8075-AC4198DEDB54}"/>
              </a:ext>
            </a:extLst>
          </p:cNvPr>
          <p:cNvPicPr>
            <a:picLocks noChangeAspect="1"/>
          </p:cNvPicPr>
          <p:nvPr/>
        </p:nvPicPr>
        <p:blipFill>
          <a:blip r:embed="rId2"/>
          <a:stretch>
            <a:fillRect/>
          </a:stretch>
        </p:blipFill>
        <p:spPr>
          <a:xfrm>
            <a:off x="0" y="6328918"/>
            <a:ext cx="1396448" cy="785114"/>
          </a:xfrm>
          <a:prstGeom prst="rect">
            <a:avLst/>
          </a:prstGeom>
        </p:spPr>
      </p:pic>
    </p:spTree>
    <p:extLst>
      <p:ext uri="{BB962C8B-B14F-4D97-AF65-F5344CB8AC3E}">
        <p14:creationId xmlns:p14="http://schemas.microsoft.com/office/powerpoint/2010/main" val="4561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C54BA4BC-FC40-B844-8CA3-66DD08AD127A}" type="datetime1">
              <a:rPr lang="en-US" smtClean="0"/>
              <a:t>7/15/24</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394941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A0381634-E977-7043-B341-F77FCA8D6817}" type="datetime1">
              <a:rPr lang="en-US" smtClean="0"/>
              <a:t>7/15/24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249993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242C96D-D083-B04B-BE8C-D38697A2B148}" type="datetime1">
              <a:rPr lang="en-US" smtClean="0"/>
              <a:t>7/15/24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276945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36525"/>
            <a:ext cx="8229600" cy="72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457200" y="1021899"/>
            <a:ext cx="8229600" cy="481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29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FontTx/>
              <a:buNone/>
              <a:defRPr sz="1050">
                <a:latin typeface="Arial" charset="0"/>
              </a:defRPr>
            </a:lvl1pPr>
          </a:lstStyle>
          <a:p>
            <a:fld id="{C3BC7800-B276-A64A-8AB0-19972C98F17B}" type="datetime1">
              <a:rPr lang="en-US" smtClean="0"/>
              <a:t>7/15/24</a:t>
            </a:fld>
            <a:endParaRPr lang="en-US"/>
          </a:p>
        </p:txBody>
      </p:sp>
      <p:sp>
        <p:nvSpPr>
          <p:cNvPr id="2129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FontTx/>
              <a:buNone/>
              <a:defRPr sz="1050">
                <a:latin typeface="Arial" charset="0"/>
              </a:defRPr>
            </a:lvl1pPr>
          </a:lstStyle>
          <a:p>
            <a:endParaRPr lang="en-US"/>
          </a:p>
        </p:txBody>
      </p:sp>
      <p:sp>
        <p:nvSpPr>
          <p:cNvPr id="2129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050">
                <a:latin typeface="Arial" charset="0"/>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67470327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hf hdr="0" ftr="0" dt="0"/>
  <p:txStyles>
    <p:titleStyle>
      <a:lvl1pPr algn="ctr" rtl="0" eaLnBrk="1" fontAlgn="base" hangingPunct="1">
        <a:spcBef>
          <a:spcPct val="0"/>
        </a:spcBef>
        <a:spcAft>
          <a:spcPct val="0"/>
        </a:spcAft>
        <a:defRPr sz="3300">
          <a:solidFill>
            <a:srgbClr val="600592"/>
          </a:solidFill>
          <a:latin typeface="Tahoma" panose="020B0604030504040204" pitchFamily="34" charset="0"/>
          <a:ea typeface="Tahoma" panose="020B0604030504040204" pitchFamily="34" charset="0"/>
          <a:cs typeface="Tahoma" panose="020B0604030504040204" pitchFamily="34" charset="0"/>
        </a:defRPr>
      </a:lvl1pPr>
      <a:lvl2pPr algn="ctr" rtl="0" eaLnBrk="1" fontAlgn="base" hangingPunct="1">
        <a:spcBef>
          <a:spcPct val="0"/>
        </a:spcBef>
        <a:spcAft>
          <a:spcPct val="0"/>
        </a:spcAft>
        <a:defRPr sz="3300">
          <a:solidFill>
            <a:schemeClr val="tx2"/>
          </a:solidFill>
          <a:latin typeface="Arial" pitchFamily="34" charset="0"/>
          <a:cs typeface="Arial" pitchFamily="34" charset="0"/>
        </a:defRPr>
      </a:lvl2pPr>
      <a:lvl3pPr algn="ctr" rtl="0" eaLnBrk="1" fontAlgn="base" hangingPunct="1">
        <a:spcBef>
          <a:spcPct val="0"/>
        </a:spcBef>
        <a:spcAft>
          <a:spcPct val="0"/>
        </a:spcAft>
        <a:defRPr sz="3300">
          <a:solidFill>
            <a:schemeClr val="tx2"/>
          </a:solidFill>
          <a:latin typeface="Arial" pitchFamily="34" charset="0"/>
          <a:cs typeface="Arial" pitchFamily="34" charset="0"/>
        </a:defRPr>
      </a:lvl3pPr>
      <a:lvl4pPr algn="ctr" rtl="0" eaLnBrk="1" fontAlgn="base" hangingPunct="1">
        <a:spcBef>
          <a:spcPct val="0"/>
        </a:spcBef>
        <a:spcAft>
          <a:spcPct val="0"/>
        </a:spcAft>
        <a:defRPr sz="3300">
          <a:solidFill>
            <a:schemeClr val="tx2"/>
          </a:solidFill>
          <a:latin typeface="Arial" pitchFamily="34" charset="0"/>
          <a:cs typeface="Arial" pitchFamily="34" charset="0"/>
        </a:defRPr>
      </a:lvl4pPr>
      <a:lvl5pPr algn="ctr" rtl="0" eaLnBrk="1" fontAlgn="base" hangingPunct="1">
        <a:spcBef>
          <a:spcPct val="0"/>
        </a:spcBef>
        <a:spcAft>
          <a:spcPct val="0"/>
        </a:spcAft>
        <a:defRPr sz="3300">
          <a:solidFill>
            <a:schemeClr val="tx2"/>
          </a:solidFill>
          <a:latin typeface="Arial" pitchFamily="34" charset="0"/>
          <a:cs typeface="Arial" pitchFamily="34" charset="0"/>
        </a:defRPr>
      </a:lvl5pPr>
      <a:lvl6pPr marL="342900" algn="ctr" rtl="0"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0"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0"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0" eaLnBrk="1" fontAlgn="base" hangingPunct="1">
        <a:spcBef>
          <a:spcPct val="0"/>
        </a:spcBef>
        <a:spcAft>
          <a:spcPct val="0"/>
        </a:spcAft>
        <a:defRPr sz="3300">
          <a:solidFill>
            <a:schemeClr val="tx2"/>
          </a:solidFill>
          <a:latin typeface="Arial" pitchFamily="34" charset="0"/>
          <a:cs typeface="Arial" pitchFamily="34" charset="0"/>
        </a:defRPr>
      </a:lvl9pPr>
    </p:titleStyle>
    <p:bodyStyle>
      <a:lvl1pPr marL="257175" indent="-257175" algn="l" rtl="0" eaLnBrk="1" fontAlgn="base" hangingPunct="1">
        <a:spcBef>
          <a:spcPct val="20000"/>
        </a:spcBef>
        <a:spcAft>
          <a:spcPct val="0"/>
        </a:spcAft>
        <a:buChar char="•"/>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57213" indent="-214313" algn="l" rtl="0" eaLnBrk="1" fontAlgn="base" hangingPunct="1">
        <a:spcBef>
          <a:spcPct val="20000"/>
        </a:spcBef>
        <a:spcAft>
          <a:spcPct val="0"/>
        </a:spcAft>
        <a:buChar char="–"/>
        <a:defRPr sz="18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rtl="0" eaLnBrk="1" fontAlgn="base" hangingPunct="1">
        <a:spcBef>
          <a:spcPct val="20000"/>
        </a:spcBef>
        <a:spcAft>
          <a:spcPct val="0"/>
        </a:spcAft>
        <a:buChar char="•"/>
        <a:defRPr sz="16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430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885950" indent="-171450" algn="l" rtl="0" eaLnBrk="1" fontAlgn="base" hangingPunct="1">
        <a:spcBef>
          <a:spcPct val="20000"/>
        </a:spcBef>
        <a:spcAft>
          <a:spcPct val="0"/>
        </a:spcAft>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aircAruvnK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FFC07-3828-6FDB-8B93-EA871DD298E9}"/>
              </a:ext>
            </a:extLst>
          </p:cNvPr>
          <p:cNvSpPr>
            <a:spLocks noGrp="1"/>
          </p:cNvSpPr>
          <p:nvPr>
            <p:ph type="ctrTitle"/>
          </p:nvPr>
        </p:nvSpPr>
        <p:spPr>
          <a:xfrm>
            <a:off x="685800" y="732553"/>
            <a:ext cx="7772400" cy="1470025"/>
          </a:xfrm>
        </p:spPr>
        <p:txBody>
          <a:bodyPr/>
          <a:lstStyle/>
          <a:p>
            <a:r>
              <a:rPr lang="en-US" dirty="0"/>
              <a:t>Topic 11  – Neural Nets, Deep Learning, and AI </a:t>
            </a:r>
          </a:p>
        </p:txBody>
      </p:sp>
      <p:sp>
        <p:nvSpPr>
          <p:cNvPr id="3" name="Subtitle 2">
            <a:extLst>
              <a:ext uri="{FF2B5EF4-FFF2-40B4-BE49-F238E27FC236}">
                <a16:creationId xmlns:a16="http://schemas.microsoft.com/office/drawing/2014/main" id="{6C775E86-3AC1-27FE-A80E-914C9B637816}"/>
              </a:ext>
            </a:extLst>
          </p:cNvPr>
          <p:cNvSpPr>
            <a:spLocks noGrp="1"/>
          </p:cNvSpPr>
          <p:nvPr>
            <p:ph type="subTitle" idx="1"/>
          </p:nvPr>
        </p:nvSpPr>
        <p:spPr/>
        <p:txBody>
          <a:bodyPr/>
          <a:lstStyle/>
          <a:p>
            <a:r>
              <a:rPr lang="en-US" dirty="0"/>
              <a:t>Data Science for Business</a:t>
            </a:r>
          </a:p>
          <a:p>
            <a:r>
              <a:rPr lang="en-US" dirty="0"/>
              <a:t>Prof: Chris Volinsky</a:t>
            </a:r>
          </a:p>
          <a:p>
            <a:r>
              <a:rPr lang="en-US" dirty="0"/>
              <a:t>NYU Stern:  Spring 2024</a:t>
            </a:r>
          </a:p>
        </p:txBody>
      </p:sp>
      <p:sp>
        <p:nvSpPr>
          <p:cNvPr id="4" name="Slide Number Placeholder 3">
            <a:extLst>
              <a:ext uri="{FF2B5EF4-FFF2-40B4-BE49-F238E27FC236}">
                <a16:creationId xmlns:a16="http://schemas.microsoft.com/office/drawing/2014/main" id="{6EAF9755-800C-BAA7-9886-5018A613A8E7}"/>
              </a:ext>
            </a:extLst>
          </p:cNvPr>
          <p:cNvSpPr>
            <a:spLocks noGrp="1"/>
          </p:cNvSpPr>
          <p:nvPr>
            <p:ph type="sldNum" sz="quarter" idx="12"/>
          </p:nvPr>
        </p:nvSpPr>
        <p:spPr/>
        <p:txBody>
          <a:bodyPr/>
          <a:lstStyle/>
          <a:p>
            <a:fld id="{ABBEE3BA-F264-1746-880E-39AD601DF2B1}" type="slidenum">
              <a:rPr lang="en-US" smtClean="0"/>
              <a:t>1</a:t>
            </a:fld>
            <a:endParaRPr lang="en-US"/>
          </a:p>
        </p:txBody>
      </p:sp>
    </p:spTree>
    <p:extLst>
      <p:ext uri="{BB962C8B-B14F-4D97-AF65-F5344CB8AC3E}">
        <p14:creationId xmlns:p14="http://schemas.microsoft.com/office/powerpoint/2010/main" val="1941828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6243B-1775-9954-6669-10ADB84E5A41}"/>
              </a:ext>
            </a:extLst>
          </p:cNvPr>
          <p:cNvSpPr>
            <a:spLocks noGrp="1"/>
          </p:cNvSpPr>
          <p:nvPr>
            <p:ph type="title"/>
          </p:nvPr>
        </p:nvSpPr>
        <p:spPr/>
        <p:txBody>
          <a:bodyPr/>
          <a:lstStyle/>
          <a:p>
            <a:r>
              <a:rPr lang="en-US" dirty="0"/>
              <a:t>Convolutional Neural Nets (CNN) </a:t>
            </a:r>
          </a:p>
        </p:txBody>
      </p:sp>
      <p:sp>
        <p:nvSpPr>
          <p:cNvPr id="3" name="Content Placeholder 2">
            <a:extLst>
              <a:ext uri="{FF2B5EF4-FFF2-40B4-BE49-F238E27FC236}">
                <a16:creationId xmlns:a16="http://schemas.microsoft.com/office/drawing/2014/main" id="{EEF6E130-3096-A7E6-B00C-7E6EE978EE81}"/>
              </a:ext>
            </a:extLst>
          </p:cNvPr>
          <p:cNvSpPr>
            <a:spLocks noGrp="1"/>
          </p:cNvSpPr>
          <p:nvPr>
            <p:ph idx="1"/>
          </p:nvPr>
        </p:nvSpPr>
        <p:spPr>
          <a:xfrm>
            <a:off x="457200" y="1021899"/>
            <a:ext cx="7877503" cy="933025"/>
          </a:xfrm>
        </p:spPr>
        <p:txBody>
          <a:bodyPr/>
          <a:lstStyle/>
          <a:p>
            <a:r>
              <a:rPr lang="en-US" dirty="0"/>
              <a:t>Convolving allows you to look for specific patterns:</a:t>
            </a:r>
          </a:p>
        </p:txBody>
      </p:sp>
      <p:sp>
        <p:nvSpPr>
          <p:cNvPr id="4" name="Slide Number Placeholder 3">
            <a:extLst>
              <a:ext uri="{FF2B5EF4-FFF2-40B4-BE49-F238E27FC236}">
                <a16:creationId xmlns:a16="http://schemas.microsoft.com/office/drawing/2014/main" id="{54E89605-45B6-F987-CD00-8A1C7FCD4580}"/>
              </a:ext>
            </a:extLst>
          </p:cNvPr>
          <p:cNvSpPr>
            <a:spLocks noGrp="1"/>
          </p:cNvSpPr>
          <p:nvPr>
            <p:ph type="sldNum" sz="quarter" idx="10"/>
          </p:nvPr>
        </p:nvSpPr>
        <p:spPr/>
        <p:txBody>
          <a:bodyPr/>
          <a:lstStyle/>
          <a:p>
            <a:fld id="{ABBEE3BA-F264-1746-880E-39AD601DF2B1}" type="slidenum">
              <a:rPr lang="en-US" smtClean="0"/>
              <a:t>10</a:t>
            </a:fld>
            <a:endParaRPr lang="en-US"/>
          </a:p>
        </p:txBody>
      </p:sp>
      <p:pic>
        <p:nvPicPr>
          <p:cNvPr id="6" name="Picture 5" descr="A tiger's face with different images&#10;&#10;Description automatically generated with medium confidence">
            <a:extLst>
              <a:ext uri="{FF2B5EF4-FFF2-40B4-BE49-F238E27FC236}">
                <a16:creationId xmlns:a16="http://schemas.microsoft.com/office/drawing/2014/main" id="{B73BAA77-FFF9-ECAB-A53E-DB21780766DA}"/>
              </a:ext>
            </a:extLst>
          </p:cNvPr>
          <p:cNvPicPr>
            <a:picLocks noChangeAspect="1"/>
          </p:cNvPicPr>
          <p:nvPr/>
        </p:nvPicPr>
        <p:blipFill>
          <a:blip r:embed="rId3"/>
          <a:stretch>
            <a:fillRect/>
          </a:stretch>
        </p:blipFill>
        <p:spPr>
          <a:xfrm>
            <a:off x="2674007" y="1750574"/>
            <a:ext cx="3606800" cy="2349500"/>
          </a:xfrm>
          <a:prstGeom prst="rect">
            <a:avLst/>
          </a:prstGeom>
        </p:spPr>
      </p:pic>
      <p:pic>
        <p:nvPicPr>
          <p:cNvPr id="8" name="Picture 7" descr="A diagram of a graph&#10;&#10;Description automatically generated with medium confidence">
            <a:extLst>
              <a:ext uri="{FF2B5EF4-FFF2-40B4-BE49-F238E27FC236}">
                <a16:creationId xmlns:a16="http://schemas.microsoft.com/office/drawing/2014/main" id="{11376573-C443-3705-6608-F319FC92F90D}"/>
              </a:ext>
            </a:extLst>
          </p:cNvPr>
          <p:cNvPicPr>
            <a:picLocks noChangeAspect="1"/>
          </p:cNvPicPr>
          <p:nvPr/>
        </p:nvPicPr>
        <p:blipFill>
          <a:blip r:embed="rId4"/>
          <a:stretch>
            <a:fillRect/>
          </a:stretch>
        </p:blipFill>
        <p:spPr>
          <a:xfrm>
            <a:off x="1950983" y="4742355"/>
            <a:ext cx="5410200" cy="1346200"/>
          </a:xfrm>
          <a:prstGeom prst="rect">
            <a:avLst/>
          </a:prstGeom>
        </p:spPr>
      </p:pic>
      <p:sp>
        <p:nvSpPr>
          <p:cNvPr id="9" name="TextBox 8">
            <a:extLst>
              <a:ext uri="{FF2B5EF4-FFF2-40B4-BE49-F238E27FC236}">
                <a16:creationId xmlns:a16="http://schemas.microsoft.com/office/drawing/2014/main" id="{42A6DEF1-DB1A-1536-766C-77D8253C4EE3}"/>
              </a:ext>
            </a:extLst>
          </p:cNvPr>
          <p:cNvSpPr txBox="1"/>
          <p:nvPr/>
        </p:nvSpPr>
        <p:spPr>
          <a:xfrm>
            <a:off x="2180897" y="4342245"/>
            <a:ext cx="4950372" cy="400110"/>
          </a:xfrm>
          <a:prstGeom prst="rect">
            <a:avLst/>
          </a:prstGeom>
          <a:solidFill>
            <a:schemeClr val="accent5"/>
          </a:solidFill>
        </p:spPr>
        <p:txBody>
          <a:bodyPr wrap="squar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CNN architectures are very complicated!</a:t>
            </a:r>
          </a:p>
        </p:txBody>
      </p:sp>
    </p:spTree>
    <p:extLst>
      <p:ext uri="{BB962C8B-B14F-4D97-AF65-F5344CB8AC3E}">
        <p14:creationId xmlns:p14="http://schemas.microsoft.com/office/powerpoint/2010/main" val="2330488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9FCD-8CD9-1365-EF27-87C93CC56642}"/>
              </a:ext>
            </a:extLst>
          </p:cNvPr>
          <p:cNvSpPr>
            <a:spLocks noGrp="1"/>
          </p:cNvSpPr>
          <p:nvPr>
            <p:ph type="title"/>
          </p:nvPr>
        </p:nvSpPr>
        <p:spPr/>
        <p:txBody>
          <a:bodyPr/>
          <a:lstStyle/>
          <a:p>
            <a:r>
              <a:rPr lang="en-US" dirty="0"/>
              <a:t>Recurrent Neural Networks (RNN)</a:t>
            </a:r>
          </a:p>
        </p:txBody>
      </p:sp>
      <p:sp>
        <p:nvSpPr>
          <p:cNvPr id="3" name="Content Placeholder 2">
            <a:extLst>
              <a:ext uri="{FF2B5EF4-FFF2-40B4-BE49-F238E27FC236}">
                <a16:creationId xmlns:a16="http://schemas.microsoft.com/office/drawing/2014/main" id="{521B7534-161C-C848-5AF5-332A3211D153}"/>
              </a:ext>
            </a:extLst>
          </p:cNvPr>
          <p:cNvSpPr>
            <a:spLocks noGrp="1"/>
          </p:cNvSpPr>
          <p:nvPr>
            <p:ph idx="1"/>
          </p:nvPr>
        </p:nvSpPr>
        <p:spPr/>
        <p:txBody>
          <a:bodyPr/>
          <a:lstStyle/>
          <a:p>
            <a:r>
              <a:rPr lang="en-US" dirty="0"/>
              <a:t>Specifically built to handle data where </a:t>
            </a:r>
            <a:r>
              <a:rPr lang="en-US" i="1" dirty="0"/>
              <a:t>order</a:t>
            </a:r>
            <a:r>
              <a:rPr lang="en-US" dirty="0"/>
              <a:t> and </a:t>
            </a:r>
            <a:r>
              <a:rPr lang="en-US" i="1" dirty="0"/>
              <a:t>context</a:t>
            </a:r>
            <a:r>
              <a:rPr lang="en-US" dirty="0"/>
              <a:t> matter</a:t>
            </a:r>
          </a:p>
          <a:p>
            <a:pPr lvl="1"/>
            <a:r>
              <a:rPr lang="en-US" dirty="0"/>
              <a:t>Think words, speech, text</a:t>
            </a:r>
          </a:p>
          <a:p>
            <a:pPr lvl="1"/>
            <a:r>
              <a:rPr lang="en-US" dirty="0"/>
              <a:t>Time Series</a:t>
            </a:r>
          </a:p>
          <a:p>
            <a:pPr lvl="1"/>
            <a:endParaRPr lang="en-US" dirty="0"/>
          </a:p>
          <a:p>
            <a:r>
              <a:rPr lang="en-US" dirty="0"/>
              <a:t>RNNs take ordering into account</a:t>
            </a:r>
          </a:p>
          <a:p>
            <a:pPr lvl="1"/>
            <a:r>
              <a:rPr lang="en-US" dirty="0"/>
              <a:t>Keep information from previous inputs and use it to process following inputs</a:t>
            </a:r>
          </a:p>
          <a:p>
            <a:pPr lvl="1"/>
            <a:r>
              <a:rPr lang="en-US" dirty="0"/>
              <a:t>Architecture is </a:t>
            </a:r>
            <a:r>
              <a:rPr lang="en-US" i="1" dirty="0"/>
              <a:t>sequential </a:t>
            </a:r>
            <a:r>
              <a:rPr lang="en-US" dirty="0"/>
              <a:t>and has </a:t>
            </a:r>
            <a:r>
              <a:rPr lang="en-US" i="1" dirty="0"/>
              <a:t>memory</a:t>
            </a:r>
          </a:p>
          <a:p>
            <a:pPr lvl="2"/>
            <a:r>
              <a:rPr lang="en-US" dirty="0"/>
              <a:t>Processed one vector at a time…</a:t>
            </a:r>
          </a:p>
        </p:txBody>
      </p:sp>
      <p:sp>
        <p:nvSpPr>
          <p:cNvPr id="4" name="Slide Number Placeholder 3">
            <a:extLst>
              <a:ext uri="{FF2B5EF4-FFF2-40B4-BE49-F238E27FC236}">
                <a16:creationId xmlns:a16="http://schemas.microsoft.com/office/drawing/2014/main" id="{25D87BD2-5522-CC93-3856-B13B98EC4A30}"/>
              </a:ext>
            </a:extLst>
          </p:cNvPr>
          <p:cNvSpPr>
            <a:spLocks noGrp="1"/>
          </p:cNvSpPr>
          <p:nvPr>
            <p:ph type="sldNum" sz="quarter" idx="10"/>
          </p:nvPr>
        </p:nvSpPr>
        <p:spPr/>
        <p:txBody>
          <a:bodyPr/>
          <a:lstStyle/>
          <a:p>
            <a:fld id="{ABBEE3BA-F264-1746-880E-39AD601DF2B1}" type="slidenum">
              <a:rPr lang="en-US" smtClean="0"/>
              <a:t>11</a:t>
            </a:fld>
            <a:endParaRPr lang="en-US"/>
          </a:p>
        </p:txBody>
      </p:sp>
      <p:pic>
        <p:nvPicPr>
          <p:cNvPr id="6" name="Picture 5" descr="A diagram of a diagram&#10;&#10;Description automatically generated">
            <a:extLst>
              <a:ext uri="{FF2B5EF4-FFF2-40B4-BE49-F238E27FC236}">
                <a16:creationId xmlns:a16="http://schemas.microsoft.com/office/drawing/2014/main" id="{340FE9EF-DAE0-FD95-2D58-ECEEB6FD80FE}"/>
              </a:ext>
            </a:extLst>
          </p:cNvPr>
          <p:cNvPicPr>
            <a:picLocks noChangeAspect="1"/>
          </p:cNvPicPr>
          <p:nvPr/>
        </p:nvPicPr>
        <p:blipFill>
          <a:blip r:embed="rId3"/>
          <a:stretch>
            <a:fillRect/>
          </a:stretch>
        </p:blipFill>
        <p:spPr>
          <a:xfrm>
            <a:off x="1758950" y="4124325"/>
            <a:ext cx="5626100" cy="2120900"/>
          </a:xfrm>
          <a:prstGeom prst="rect">
            <a:avLst/>
          </a:prstGeom>
        </p:spPr>
      </p:pic>
    </p:spTree>
    <p:extLst>
      <p:ext uri="{BB962C8B-B14F-4D97-AF65-F5344CB8AC3E}">
        <p14:creationId xmlns:p14="http://schemas.microsoft.com/office/powerpoint/2010/main" val="289722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2DD9-845F-F7BD-A818-D2CEA0335E0A}"/>
              </a:ext>
            </a:extLst>
          </p:cNvPr>
          <p:cNvSpPr>
            <a:spLocks noGrp="1"/>
          </p:cNvSpPr>
          <p:nvPr>
            <p:ph type="title"/>
          </p:nvPr>
        </p:nvSpPr>
        <p:spPr/>
        <p:txBody>
          <a:bodyPr/>
          <a:lstStyle/>
          <a:p>
            <a:r>
              <a:rPr lang="en-US" dirty="0"/>
              <a:t>Long Short-Term Memory (LSTM)</a:t>
            </a:r>
          </a:p>
        </p:txBody>
      </p:sp>
      <p:sp>
        <p:nvSpPr>
          <p:cNvPr id="3" name="Content Placeholder 2">
            <a:extLst>
              <a:ext uri="{FF2B5EF4-FFF2-40B4-BE49-F238E27FC236}">
                <a16:creationId xmlns:a16="http://schemas.microsoft.com/office/drawing/2014/main" id="{F6A201BC-1EB5-02BA-5046-94249F524D10}"/>
              </a:ext>
            </a:extLst>
          </p:cNvPr>
          <p:cNvSpPr>
            <a:spLocks noGrp="1"/>
          </p:cNvSpPr>
          <p:nvPr>
            <p:ph idx="1"/>
          </p:nvPr>
        </p:nvSpPr>
        <p:spPr/>
        <p:txBody>
          <a:bodyPr/>
          <a:lstStyle/>
          <a:p>
            <a:r>
              <a:rPr lang="en-US" sz="2000" dirty="0">
                <a:latin typeface="Tahoma" panose="020B0604030504040204" pitchFamily="34" charset="0"/>
                <a:ea typeface="Tahoma" panose="020B0604030504040204" pitchFamily="34" charset="0"/>
                <a:cs typeface="Tahoma" panose="020B0604030504040204" pitchFamily="34" charset="0"/>
              </a:rPr>
              <a:t>One version of RNNs combines long-term and a short-term memory</a:t>
            </a:r>
          </a:p>
          <a:p>
            <a:pPr lvl="1"/>
            <a:r>
              <a:rPr lang="en-US" dirty="0"/>
              <a:t>Will “retain” important info from the beginning and combine with local info</a:t>
            </a:r>
          </a:p>
          <a:p>
            <a:pPr lvl="1"/>
            <a:r>
              <a:rPr lang="en-US" dirty="0">
                <a:latin typeface="Tahoma" panose="020B0604030504040204" pitchFamily="34" charset="0"/>
                <a:ea typeface="Tahoma" panose="020B0604030504040204" pitchFamily="34" charset="0"/>
                <a:cs typeface="Tahoma" panose="020B0604030504040204" pitchFamily="34" charset="0"/>
              </a:rPr>
              <a:t>This is called a </a:t>
            </a:r>
            <a:r>
              <a:rPr lang="en-US" i="1" dirty="0">
                <a:latin typeface="Tahoma" panose="020B0604030504040204" pitchFamily="34" charset="0"/>
                <a:ea typeface="Tahoma" panose="020B0604030504040204" pitchFamily="34" charset="0"/>
                <a:cs typeface="Tahoma" panose="020B0604030504040204" pitchFamily="34" charset="0"/>
              </a:rPr>
              <a:t>Long Short-term Memory </a:t>
            </a:r>
            <a:r>
              <a:rPr lang="en-US" dirty="0">
                <a:latin typeface="Tahoma" panose="020B0604030504040204" pitchFamily="34" charset="0"/>
                <a:ea typeface="Tahoma" panose="020B0604030504040204" pitchFamily="34" charset="0"/>
                <a:cs typeface="Tahoma" panose="020B0604030504040204" pitchFamily="34" charset="0"/>
              </a:rPr>
              <a:t>(LSTM) model – a very popular and powerful version of RNN</a:t>
            </a:r>
          </a:p>
          <a:p>
            <a:pPr lvl="1"/>
            <a:r>
              <a:rPr lang="en-US" dirty="0">
                <a:latin typeface="Tahoma" panose="020B0604030504040204" pitchFamily="34" charset="0"/>
                <a:ea typeface="Tahoma" panose="020B0604030504040204" pitchFamily="34" charset="0"/>
                <a:cs typeface="Tahoma" panose="020B0604030504040204" pitchFamily="34" charset="0"/>
              </a:rPr>
              <a:t>Shown to be incredibly v</a:t>
            </a:r>
            <a:r>
              <a:rPr lang="en-US" dirty="0"/>
              <a:t>ersatile and useful</a:t>
            </a:r>
          </a:p>
          <a:p>
            <a:pPr lvl="2"/>
            <a:r>
              <a:rPr lang="en-US" dirty="0">
                <a:latin typeface="Tahoma" panose="020B0604030504040204" pitchFamily="34" charset="0"/>
                <a:ea typeface="Tahoma" panose="020B0604030504040204" pitchFamily="34" charset="0"/>
                <a:cs typeface="Tahoma" panose="020B0604030504040204" pitchFamily="34" charset="0"/>
              </a:rPr>
              <a:t>Text, time-series, speech recognition , music composition…</a:t>
            </a:r>
          </a:p>
          <a:p>
            <a:pPr marL="0" indent="0">
              <a:buNone/>
            </a:pPr>
            <a:endParaRPr lang="en-US" dirty="0"/>
          </a:p>
        </p:txBody>
      </p:sp>
      <p:sp>
        <p:nvSpPr>
          <p:cNvPr id="4" name="Slide Number Placeholder 3">
            <a:extLst>
              <a:ext uri="{FF2B5EF4-FFF2-40B4-BE49-F238E27FC236}">
                <a16:creationId xmlns:a16="http://schemas.microsoft.com/office/drawing/2014/main" id="{0B53C723-E423-174C-5B19-AFE0D3984CFE}"/>
              </a:ext>
            </a:extLst>
          </p:cNvPr>
          <p:cNvSpPr>
            <a:spLocks noGrp="1"/>
          </p:cNvSpPr>
          <p:nvPr>
            <p:ph type="sldNum" sz="quarter" idx="10"/>
          </p:nvPr>
        </p:nvSpPr>
        <p:spPr/>
        <p:txBody>
          <a:bodyPr/>
          <a:lstStyle/>
          <a:p>
            <a:fld id="{ABBEE3BA-F264-1746-880E-39AD601DF2B1}" type="slidenum">
              <a:rPr lang="en-US" smtClean="0"/>
              <a:t>12</a:t>
            </a:fld>
            <a:endParaRPr lang="en-US"/>
          </a:p>
        </p:txBody>
      </p:sp>
    </p:spTree>
    <p:extLst>
      <p:ext uri="{BB962C8B-B14F-4D97-AF65-F5344CB8AC3E}">
        <p14:creationId xmlns:p14="http://schemas.microsoft.com/office/powerpoint/2010/main" val="392780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ABBD-F510-6DCF-F74C-E68C251A216A}"/>
              </a:ext>
            </a:extLst>
          </p:cNvPr>
          <p:cNvSpPr>
            <a:spLocks noGrp="1"/>
          </p:cNvSpPr>
          <p:nvPr>
            <p:ph type="title"/>
          </p:nvPr>
        </p:nvSpPr>
        <p:spPr/>
        <p:txBody>
          <a:bodyPr/>
          <a:lstStyle/>
          <a:p>
            <a:r>
              <a:rPr lang="en-US" dirty="0"/>
              <a:t>Deep Learning – Useful Tools</a:t>
            </a:r>
          </a:p>
        </p:txBody>
      </p:sp>
      <p:sp>
        <p:nvSpPr>
          <p:cNvPr id="3" name="Content Placeholder 2">
            <a:extLst>
              <a:ext uri="{FF2B5EF4-FFF2-40B4-BE49-F238E27FC236}">
                <a16:creationId xmlns:a16="http://schemas.microsoft.com/office/drawing/2014/main" id="{E5026197-2566-F942-5D07-B6242A2E55FD}"/>
              </a:ext>
            </a:extLst>
          </p:cNvPr>
          <p:cNvSpPr>
            <a:spLocks noGrp="1"/>
          </p:cNvSpPr>
          <p:nvPr>
            <p:ph idx="1"/>
          </p:nvPr>
        </p:nvSpPr>
        <p:spPr/>
        <p:txBody>
          <a:bodyPr/>
          <a:lstStyle/>
          <a:p>
            <a:r>
              <a:rPr lang="en-US" dirty="0" err="1"/>
              <a:t>Tensorflow</a:t>
            </a:r>
            <a:endParaRPr lang="en-US" dirty="0"/>
          </a:p>
          <a:p>
            <a:pPr lvl="1"/>
            <a:r>
              <a:rPr lang="en-US" dirty="0"/>
              <a:t>Open source flexible library for building DL systems</a:t>
            </a:r>
          </a:p>
          <a:p>
            <a:pPr lvl="1"/>
            <a:r>
              <a:rPr lang="en-US" dirty="0"/>
              <a:t>Low level language creates a steep learning curve</a:t>
            </a:r>
          </a:p>
          <a:p>
            <a:r>
              <a:rPr lang="en-US" dirty="0" err="1"/>
              <a:t>Keras</a:t>
            </a:r>
            <a:endParaRPr lang="en-US" dirty="0"/>
          </a:p>
          <a:p>
            <a:pPr lvl="1"/>
            <a:r>
              <a:rPr lang="en-US" dirty="0"/>
              <a:t>Higher level ”building blocks” interface to TF (and other tools) makes it good for beginners</a:t>
            </a:r>
          </a:p>
          <a:p>
            <a:pPr lvl="1"/>
            <a:r>
              <a:rPr lang="en-US" dirty="0"/>
              <a:t>Cant build deeper more complex architectures</a:t>
            </a:r>
          </a:p>
          <a:p>
            <a:r>
              <a:rPr lang="en-US" dirty="0" err="1"/>
              <a:t>PyTorch</a:t>
            </a:r>
            <a:endParaRPr lang="en-US" dirty="0"/>
          </a:p>
          <a:p>
            <a:pPr lvl="1"/>
            <a:r>
              <a:rPr lang="en-US" dirty="0"/>
              <a:t>Uses “dynamic computation graph” </a:t>
            </a:r>
          </a:p>
          <a:p>
            <a:pPr lvl="1"/>
            <a:r>
              <a:rPr lang="en-US" dirty="0"/>
              <a:t>Built for integration into Python</a:t>
            </a:r>
          </a:p>
          <a:p>
            <a:pPr lvl="1"/>
            <a:r>
              <a:rPr lang="en-US" dirty="0"/>
              <a:t>Has a large user community and </a:t>
            </a:r>
          </a:p>
          <a:p>
            <a:pPr lvl="1"/>
            <a:endParaRPr lang="en-US" dirty="0"/>
          </a:p>
          <a:p>
            <a:pPr lvl="1"/>
            <a:endParaRPr lang="en-US" dirty="0"/>
          </a:p>
          <a:p>
            <a:r>
              <a:rPr lang="en-US" dirty="0" err="1"/>
              <a:t>MXNet</a:t>
            </a:r>
            <a:r>
              <a:rPr lang="en-US" dirty="0"/>
              <a:t>, </a:t>
            </a:r>
            <a:r>
              <a:rPr lang="en-US" dirty="0" err="1"/>
              <a:t>FastAI</a:t>
            </a:r>
            <a:r>
              <a:rPr lang="en-US" dirty="0"/>
              <a:t>, DL4J – it is a rapidly changing field .. </a:t>
            </a:r>
          </a:p>
          <a:p>
            <a:endParaRPr lang="en-US" dirty="0"/>
          </a:p>
        </p:txBody>
      </p:sp>
      <p:sp>
        <p:nvSpPr>
          <p:cNvPr id="4" name="Slide Number Placeholder 3">
            <a:extLst>
              <a:ext uri="{FF2B5EF4-FFF2-40B4-BE49-F238E27FC236}">
                <a16:creationId xmlns:a16="http://schemas.microsoft.com/office/drawing/2014/main" id="{D5500EE0-1C86-1D49-F7A2-9D89EF225B5D}"/>
              </a:ext>
            </a:extLst>
          </p:cNvPr>
          <p:cNvSpPr>
            <a:spLocks noGrp="1"/>
          </p:cNvSpPr>
          <p:nvPr>
            <p:ph type="sldNum" sz="quarter" idx="10"/>
          </p:nvPr>
        </p:nvSpPr>
        <p:spPr/>
        <p:txBody>
          <a:bodyPr/>
          <a:lstStyle/>
          <a:p>
            <a:fld id="{ABBEE3BA-F264-1746-880E-39AD601DF2B1}" type="slidenum">
              <a:rPr lang="en-US" smtClean="0"/>
              <a:t>13</a:t>
            </a:fld>
            <a:endParaRPr lang="en-US"/>
          </a:p>
        </p:txBody>
      </p:sp>
    </p:spTree>
    <p:extLst>
      <p:ext uri="{BB962C8B-B14F-4D97-AF65-F5344CB8AC3E}">
        <p14:creationId xmlns:p14="http://schemas.microsoft.com/office/powerpoint/2010/main" val="133906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71AF-399E-0771-161F-A1F5509EA30C}"/>
              </a:ext>
            </a:extLst>
          </p:cNvPr>
          <p:cNvSpPr>
            <a:spLocks noGrp="1"/>
          </p:cNvSpPr>
          <p:nvPr>
            <p:ph type="title"/>
          </p:nvPr>
        </p:nvSpPr>
        <p:spPr/>
        <p:txBody>
          <a:bodyPr/>
          <a:lstStyle/>
          <a:p>
            <a:r>
              <a:rPr lang="en-US" dirty="0"/>
              <a:t>Deep Learning - summary</a:t>
            </a:r>
          </a:p>
        </p:txBody>
      </p:sp>
      <p:sp>
        <p:nvSpPr>
          <p:cNvPr id="3" name="Content Placeholder 2">
            <a:extLst>
              <a:ext uri="{FF2B5EF4-FFF2-40B4-BE49-F238E27FC236}">
                <a16:creationId xmlns:a16="http://schemas.microsoft.com/office/drawing/2014/main" id="{AB2BC60D-564C-BAE8-888D-B258415E4FBC}"/>
              </a:ext>
            </a:extLst>
          </p:cNvPr>
          <p:cNvSpPr>
            <a:spLocks noGrp="1"/>
          </p:cNvSpPr>
          <p:nvPr>
            <p:ph idx="1"/>
          </p:nvPr>
        </p:nvSpPr>
        <p:spPr/>
        <p:txBody>
          <a:bodyPr/>
          <a:lstStyle/>
          <a:p>
            <a:r>
              <a:rPr lang="en-US" dirty="0"/>
              <a:t>Not always the best model…often overkill for simple problems!</a:t>
            </a:r>
          </a:p>
          <a:p>
            <a:r>
              <a:rPr lang="en-US" dirty="0"/>
              <a:t>Could take a lifetime to master these! </a:t>
            </a:r>
          </a:p>
          <a:p>
            <a:r>
              <a:rPr lang="en-US" dirty="0"/>
              <a:t>Fertile field, constantly changing</a:t>
            </a:r>
          </a:p>
          <a:p>
            <a:r>
              <a:rPr lang="en-US" dirty="0"/>
              <a:t>Architectures are hard to get right</a:t>
            </a:r>
          </a:p>
          <a:p>
            <a:pPr marL="0" indent="0">
              <a:buNone/>
            </a:pPr>
            <a:endParaRPr lang="en-US" dirty="0"/>
          </a:p>
          <a:p>
            <a:endParaRPr lang="en-US" dirty="0"/>
          </a:p>
          <a:p>
            <a:endParaRPr lang="en-US" dirty="0"/>
          </a:p>
          <a:p>
            <a:r>
              <a:rPr lang="en-US" dirty="0"/>
              <a:t>ISL book has great descriptions of deep learning in Chapter 10</a:t>
            </a:r>
          </a:p>
          <a:p>
            <a:pPr lvl="1"/>
            <a:r>
              <a:rPr lang="en-US" dirty="0"/>
              <a:t>Including code and examples for </a:t>
            </a:r>
          </a:p>
          <a:p>
            <a:pPr lvl="2"/>
            <a:r>
              <a:rPr lang="en-US" dirty="0"/>
              <a:t>CNN</a:t>
            </a:r>
          </a:p>
          <a:p>
            <a:pPr lvl="2"/>
            <a:r>
              <a:rPr lang="en-US" dirty="0"/>
              <a:t>RNN</a:t>
            </a:r>
          </a:p>
          <a:p>
            <a:pPr lvl="2"/>
            <a:r>
              <a:rPr lang="en-US" dirty="0"/>
              <a:t>Time series predictions</a:t>
            </a:r>
          </a:p>
          <a:p>
            <a:endParaRPr lang="en-US" dirty="0"/>
          </a:p>
          <a:p>
            <a:endParaRPr lang="en-US" dirty="0"/>
          </a:p>
          <a:p>
            <a:pPr marL="0" indent="0">
              <a:buNone/>
            </a:pPr>
            <a:r>
              <a:rPr lang="en-US" dirty="0"/>
              <a:t> </a:t>
            </a:r>
          </a:p>
        </p:txBody>
      </p:sp>
      <p:sp>
        <p:nvSpPr>
          <p:cNvPr id="4" name="Slide Number Placeholder 3">
            <a:extLst>
              <a:ext uri="{FF2B5EF4-FFF2-40B4-BE49-F238E27FC236}">
                <a16:creationId xmlns:a16="http://schemas.microsoft.com/office/drawing/2014/main" id="{2882286C-8722-EC98-79CF-7D06DBF1DFAB}"/>
              </a:ext>
            </a:extLst>
          </p:cNvPr>
          <p:cNvSpPr>
            <a:spLocks noGrp="1"/>
          </p:cNvSpPr>
          <p:nvPr>
            <p:ph type="sldNum" sz="quarter" idx="10"/>
          </p:nvPr>
        </p:nvSpPr>
        <p:spPr/>
        <p:txBody>
          <a:bodyPr/>
          <a:lstStyle/>
          <a:p>
            <a:fld id="{ABBEE3BA-F264-1746-880E-39AD601DF2B1}" type="slidenum">
              <a:rPr lang="en-US" smtClean="0"/>
              <a:t>14</a:t>
            </a:fld>
            <a:endParaRPr lang="en-US"/>
          </a:p>
        </p:txBody>
      </p:sp>
    </p:spTree>
    <p:extLst>
      <p:ext uri="{BB962C8B-B14F-4D97-AF65-F5344CB8AC3E}">
        <p14:creationId xmlns:p14="http://schemas.microsoft.com/office/powerpoint/2010/main" val="54567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68064-48F9-78FF-9B44-A960A406CE85}"/>
              </a:ext>
            </a:extLst>
          </p:cNvPr>
          <p:cNvSpPr>
            <a:spLocks noGrp="1"/>
          </p:cNvSpPr>
          <p:nvPr>
            <p:ph type="title"/>
          </p:nvPr>
        </p:nvSpPr>
        <p:spPr>
          <a:xfrm>
            <a:off x="457200" y="0"/>
            <a:ext cx="8229600" cy="729214"/>
          </a:xfrm>
        </p:spPr>
        <p:txBody>
          <a:bodyPr/>
          <a:lstStyle/>
          <a:p>
            <a:r>
              <a:rPr lang="en-US" dirty="0"/>
              <a:t>Deep Learning into Generative AI</a:t>
            </a:r>
          </a:p>
        </p:txBody>
      </p:sp>
      <p:sp>
        <p:nvSpPr>
          <p:cNvPr id="3" name="Content Placeholder 2">
            <a:extLst>
              <a:ext uri="{FF2B5EF4-FFF2-40B4-BE49-F238E27FC236}">
                <a16:creationId xmlns:a16="http://schemas.microsoft.com/office/drawing/2014/main" id="{62031023-2351-FFAB-3725-66B0DF7C1E90}"/>
              </a:ext>
            </a:extLst>
          </p:cNvPr>
          <p:cNvSpPr>
            <a:spLocks noGrp="1"/>
          </p:cNvSpPr>
          <p:nvPr>
            <p:ph idx="1"/>
          </p:nvPr>
        </p:nvSpPr>
        <p:spPr>
          <a:xfrm>
            <a:off x="323273" y="729214"/>
            <a:ext cx="8617527" cy="5699576"/>
          </a:xfrm>
        </p:spPr>
        <p:txBody>
          <a:bodyPr/>
          <a:lstStyle/>
          <a:p>
            <a:r>
              <a:rPr lang="en-US" dirty="0"/>
              <a:t>Another powerful model was developed by researchers at Google in 2017</a:t>
            </a:r>
          </a:p>
          <a:p>
            <a:pPr lvl="1"/>
            <a:r>
              <a:rPr lang="en-US" i="1" dirty="0"/>
              <a:t>Attention is All You Need </a:t>
            </a:r>
            <a:r>
              <a:rPr lang="en-US" dirty="0"/>
              <a:t>by Vaswani, et al </a:t>
            </a:r>
          </a:p>
          <a:p>
            <a:pPr marL="342900" lvl="1" indent="0">
              <a:buNone/>
            </a:pPr>
            <a:endParaRPr lang="en-US" dirty="0"/>
          </a:p>
          <a:p>
            <a:r>
              <a:rPr lang="en-US" dirty="0"/>
              <a:t>Introduced Transformers</a:t>
            </a:r>
          </a:p>
          <a:p>
            <a:pPr lvl="1"/>
            <a:r>
              <a:rPr lang="en-US" dirty="0"/>
              <a:t>Transformers are complicated NN </a:t>
            </a:r>
            <a:r>
              <a:rPr lang="en-US" dirty="0" err="1"/>
              <a:t>archicectures</a:t>
            </a:r>
            <a:endParaRPr lang="en-US" dirty="0"/>
          </a:p>
          <a:p>
            <a:pPr lvl="2"/>
            <a:r>
              <a:rPr lang="en-US" dirty="0"/>
              <a:t>Including millions or billions of parameters</a:t>
            </a:r>
          </a:p>
          <a:p>
            <a:pPr lvl="1"/>
            <a:r>
              <a:rPr lang="en-US" dirty="0"/>
              <a:t>Evaluates a whole page of text at once, not just one word at a time</a:t>
            </a:r>
          </a:p>
          <a:p>
            <a:pPr lvl="1"/>
            <a:r>
              <a:rPr lang="en-US" dirty="0"/>
              <a:t>Considers how each word relates to all other words in the sentence and page</a:t>
            </a:r>
          </a:p>
          <a:p>
            <a:pPr lvl="1"/>
            <a:r>
              <a:rPr lang="en-US" dirty="0"/>
              <a:t>Described a new architecture for deep learners</a:t>
            </a:r>
          </a:p>
          <a:p>
            <a:pPr lvl="1"/>
            <a:r>
              <a:rPr lang="en-US" dirty="0"/>
              <a:t>Learns patterns of language (e.g. adjectives come before nouns) </a:t>
            </a:r>
          </a:p>
          <a:p>
            <a:pPr marL="342900" lvl="1" indent="0">
              <a:buNone/>
            </a:pPr>
            <a:endParaRPr lang="en-US" dirty="0"/>
          </a:p>
          <a:p>
            <a:r>
              <a:rPr lang="en-US" dirty="0"/>
              <a:t>Transformers did something amazing – given an input prompt it</a:t>
            </a:r>
          </a:p>
          <a:p>
            <a:pPr lvl="1"/>
            <a:r>
              <a:rPr lang="en-US" i="1" dirty="0"/>
              <a:t> predicts what word should come next</a:t>
            </a:r>
          </a:p>
          <a:p>
            <a:pPr lvl="1"/>
            <a:r>
              <a:rPr lang="en-US" dirty="0"/>
              <a:t>Ensures it has proper grammar </a:t>
            </a:r>
          </a:p>
          <a:p>
            <a:pPr lvl="1"/>
            <a:r>
              <a:rPr lang="en-US" dirty="0"/>
              <a:t>Can continue writing more sentences, given its output</a:t>
            </a:r>
          </a:p>
          <a:p>
            <a:pPr lvl="1"/>
            <a:r>
              <a:rPr lang="en-US" dirty="0"/>
              <a:t>Results in cohesive, understandable paragraphs</a:t>
            </a:r>
          </a:p>
        </p:txBody>
      </p:sp>
      <p:sp>
        <p:nvSpPr>
          <p:cNvPr id="4" name="Slide Number Placeholder 3">
            <a:extLst>
              <a:ext uri="{FF2B5EF4-FFF2-40B4-BE49-F238E27FC236}">
                <a16:creationId xmlns:a16="http://schemas.microsoft.com/office/drawing/2014/main" id="{55F064B5-A62D-A63F-2EE8-557D570BF7E1}"/>
              </a:ext>
            </a:extLst>
          </p:cNvPr>
          <p:cNvSpPr>
            <a:spLocks noGrp="1"/>
          </p:cNvSpPr>
          <p:nvPr>
            <p:ph type="sldNum" sz="quarter" idx="10"/>
          </p:nvPr>
        </p:nvSpPr>
        <p:spPr/>
        <p:txBody>
          <a:bodyPr/>
          <a:lstStyle/>
          <a:p>
            <a:fld id="{ABBEE3BA-F264-1746-880E-39AD601DF2B1}" type="slidenum">
              <a:rPr lang="en-US" smtClean="0"/>
              <a:t>15</a:t>
            </a:fld>
            <a:endParaRPr lang="en-US"/>
          </a:p>
        </p:txBody>
      </p:sp>
      <p:sp>
        <p:nvSpPr>
          <p:cNvPr id="5" name="TextBox 4">
            <a:extLst>
              <a:ext uri="{FF2B5EF4-FFF2-40B4-BE49-F238E27FC236}">
                <a16:creationId xmlns:a16="http://schemas.microsoft.com/office/drawing/2014/main" id="{15E4B8B5-EBF6-B3A0-F203-A87F3BD9AC12}"/>
              </a:ext>
            </a:extLst>
          </p:cNvPr>
          <p:cNvSpPr txBox="1"/>
          <p:nvPr/>
        </p:nvSpPr>
        <p:spPr>
          <a:xfrm>
            <a:off x="6717563" y="5494250"/>
            <a:ext cx="2223237" cy="750975"/>
          </a:xfrm>
          <a:prstGeom prst="rect">
            <a:avLst/>
          </a:prstGeom>
          <a:solidFill>
            <a:schemeClr val="accent5"/>
          </a:solidFill>
        </p:spPr>
        <p:txBody>
          <a:bodyPr wrap="none" rtlCol="0">
            <a:spAutoFit/>
          </a:bodyPr>
          <a:lstStyle/>
          <a:p>
            <a:pPr marL="0" indent="0" algn="ctr">
              <a:buNone/>
            </a:pPr>
            <a:r>
              <a:rPr lang="en-US" sz="1400" dirty="0">
                <a:latin typeface="Tahoma" panose="020B0604030504040204" pitchFamily="34" charset="0"/>
                <a:ea typeface="Tahoma" panose="020B0604030504040204" pitchFamily="34" charset="0"/>
                <a:cs typeface="Tahoma" panose="020B0604030504040204" pitchFamily="34" charset="0"/>
              </a:rPr>
              <a:t>We don’t really know why</a:t>
            </a:r>
          </a:p>
          <a:p>
            <a:pPr marL="0" indent="0" algn="ctr">
              <a:buNone/>
            </a:pPr>
            <a:r>
              <a:rPr lang="en-US" sz="24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410491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6583C0-5588-E8C2-7485-1D48C7AA29FF}"/>
              </a:ext>
            </a:extLst>
          </p:cNvPr>
          <p:cNvSpPr>
            <a:spLocks noGrp="1"/>
          </p:cNvSpPr>
          <p:nvPr>
            <p:ph type="title"/>
          </p:nvPr>
        </p:nvSpPr>
        <p:spPr/>
        <p:txBody>
          <a:bodyPr/>
          <a:lstStyle/>
          <a:p>
            <a:r>
              <a:rPr lang="en-US" dirty="0"/>
              <a:t>Transformers =&gt; Gen AI</a:t>
            </a:r>
          </a:p>
        </p:txBody>
      </p:sp>
      <p:sp>
        <p:nvSpPr>
          <p:cNvPr id="7" name="Content Placeholder 6">
            <a:extLst>
              <a:ext uri="{FF2B5EF4-FFF2-40B4-BE49-F238E27FC236}">
                <a16:creationId xmlns:a16="http://schemas.microsoft.com/office/drawing/2014/main" id="{3AB4F06F-6283-0B56-3B0A-B8F4843BFF79}"/>
              </a:ext>
            </a:extLst>
          </p:cNvPr>
          <p:cNvSpPr>
            <a:spLocks noGrp="1"/>
          </p:cNvSpPr>
          <p:nvPr>
            <p:ph idx="1"/>
          </p:nvPr>
        </p:nvSpPr>
        <p:spPr/>
        <p:txBody>
          <a:bodyPr/>
          <a:lstStyle/>
          <a:p>
            <a:r>
              <a:rPr lang="en-US" dirty="0"/>
              <a:t>Andrej </a:t>
            </a:r>
            <a:r>
              <a:rPr lang="en-US" dirty="0" err="1"/>
              <a:t>Karpathy</a:t>
            </a:r>
            <a:r>
              <a:rPr lang="en-US" dirty="0"/>
              <a:t>: “Intro to Large Language Models”</a:t>
            </a:r>
          </a:p>
        </p:txBody>
      </p:sp>
      <p:sp>
        <p:nvSpPr>
          <p:cNvPr id="2" name="Slide Number Placeholder 1">
            <a:extLst>
              <a:ext uri="{FF2B5EF4-FFF2-40B4-BE49-F238E27FC236}">
                <a16:creationId xmlns:a16="http://schemas.microsoft.com/office/drawing/2014/main" id="{185CEF89-55EC-DD59-3BAB-5255C7DDEF45}"/>
              </a:ext>
            </a:extLst>
          </p:cNvPr>
          <p:cNvSpPr>
            <a:spLocks noGrp="1"/>
          </p:cNvSpPr>
          <p:nvPr>
            <p:ph type="sldNum" sz="quarter" idx="10"/>
          </p:nvPr>
        </p:nvSpPr>
        <p:spPr/>
        <p:txBody>
          <a:bodyPr/>
          <a:lstStyle/>
          <a:p>
            <a:fld id="{ABBEE3BA-F264-1746-880E-39AD601DF2B1}" type="slidenum">
              <a:rPr lang="en-US" smtClean="0"/>
              <a:t>16</a:t>
            </a:fld>
            <a:endParaRPr lang="en-US"/>
          </a:p>
        </p:txBody>
      </p:sp>
      <p:sp>
        <p:nvSpPr>
          <p:cNvPr id="3" name="TextBox 2">
            <a:extLst>
              <a:ext uri="{FF2B5EF4-FFF2-40B4-BE49-F238E27FC236}">
                <a16:creationId xmlns:a16="http://schemas.microsoft.com/office/drawing/2014/main" id="{35455942-9BA1-3C81-C130-38B1217AC457}"/>
              </a:ext>
            </a:extLst>
          </p:cNvPr>
          <p:cNvSpPr txBox="1"/>
          <p:nvPr/>
        </p:nvSpPr>
        <p:spPr>
          <a:xfrm>
            <a:off x="2261287" y="4814626"/>
            <a:ext cx="4403000" cy="400110"/>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https://</a:t>
            </a:r>
            <a:r>
              <a:rPr lang="en-US" sz="2000" dirty="0" err="1">
                <a:latin typeface="Tahoma" panose="020B0604030504040204" pitchFamily="34" charset="0"/>
                <a:ea typeface="Tahoma" panose="020B0604030504040204" pitchFamily="34" charset="0"/>
                <a:cs typeface="Tahoma" panose="020B0604030504040204" pitchFamily="34" charset="0"/>
              </a:rPr>
              <a:t>youtu.be</a:t>
            </a:r>
            <a:r>
              <a:rPr lang="en-US" sz="2000" dirty="0">
                <a:latin typeface="Tahoma" panose="020B0604030504040204" pitchFamily="34" charset="0"/>
                <a:ea typeface="Tahoma" panose="020B0604030504040204" pitchFamily="34" charset="0"/>
                <a:cs typeface="Tahoma" panose="020B0604030504040204" pitchFamily="34" charset="0"/>
              </a:rPr>
              <a:t>/</a:t>
            </a:r>
            <a:r>
              <a:rPr lang="en-US" sz="2000" dirty="0" err="1">
                <a:latin typeface="Tahoma" panose="020B0604030504040204" pitchFamily="34" charset="0"/>
                <a:ea typeface="Tahoma" panose="020B0604030504040204" pitchFamily="34" charset="0"/>
                <a:cs typeface="Tahoma" panose="020B0604030504040204" pitchFamily="34" charset="0"/>
              </a:rPr>
              <a:t>zjkBMFhNj_g?t</a:t>
            </a:r>
            <a:r>
              <a:rPr lang="en-US" sz="2000" dirty="0">
                <a:latin typeface="Tahoma" panose="020B0604030504040204" pitchFamily="34" charset="0"/>
                <a:ea typeface="Tahoma" panose="020B0604030504040204" pitchFamily="34" charset="0"/>
                <a:cs typeface="Tahoma" panose="020B0604030504040204" pitchFamily="34" charset="0"/>
              </a:rPr>
              <a:t>=699</a:t>
            </a:r>
          </a:p>
        </p:txBody>
      </p:sp>
      <p:pic>
        <p:nvPicPr>
          <p:cNvPr id="5" name="Picture 4" descr="A screenshot of a computer&#10;&#10;Description automatically generated">
            <a:extLst>
              <a:ext uri="{FF2B5EF4-FFF2-40B4-BE49-F238E27FC236}">
                <a16:creationId xmlns:a16="http://schemas.microsoft.com/office/drawing/2014/main" id="{00473D05-F18B-EA7A-7218-005CF0C6174C}"/>
              </a:ext>
            </a:extLst>
          </p:cNvPr>
          <p:cNvPicPr>
            <a:picLocks noChangeAspect="1"/>
          </p:cNvPicPr>
          <p:nvPr/>
        </p:nvPicPr>
        <p:blipFill>
          <a:blip r:embed="rId2"/>
          <a:stretch>
            <a:fillRect/>
          </a:stretch>
        </p:blipFill>
        <p:spPr>
          <a:xfrm>
            <a:off x="1130300" y="1533611"/>
            <a:ext cx="6489700" cy="3149600"/>
          </a:xfrm>
          <a:prstGeom prst="rect">
            <a:avLst/>
          </a:prstGeom>
        </p:spPr>
      </p:pic>
    </p:spTree>
    <p:extLst>
      <p:ext uri="{BB962C8B-B14F-4D97-AF65-F5344CB8AC3E}">
        <p14:creationId xmlns:p14="http://schemas.microsoft.com/office/powerpoint/2010/main" val="1918916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062B-4F6A-A772-D3E8-F6B6049BE874}"/>
              </a:ext>
            </a:extLst>
          </p:cNvPr>
          <p:cNvSpPr>
            <a:spLocks noGrp="1"/>
          </p:cNvSpPr>
          <p:nvPr>
            <p:ph type="title"/>
          </p:nvPr>
        </p:nvSpPr>
        <p:spPr/>
        <p:txBody>
          <a:bodyPr/>
          <a:lstStyle/>
          <a:p>
            <a:r>
              <a:rPr lang="en-US" dirty="0"/>
              <a:t>Image Generation</a:t>
            </a:r>
          </a:p>
        </p:txBody>
      </p:sp>
      <p:sp>
        <p:nvSpPr>
          <p:cNvPr id="3" name="Content Placeholder 2">
            <a:extLst>
              <a:ext uri="{FF2B5EF4-FFF2-40B4-BE49-F238E27FC236}">
                <a16:creationId xmlns:a16="http://schemas.microsoft.com/office/drawing/2014/main" id="{5A836660-280B-42F7-9B5C-404B8985B9E7}"/>
              </a:ext>
            </a:extLst>
          </p:cNvPr>
          <p:cNvSpPr>
            <a:spLocks noGrp="1"/>
          </p:cNvSpPr>
          <p:nvPr>
            <p:ph idx="1"/>
          </p:nvPr>
        </p:nvSpPr>
        <p:spPr>
          <a:xfrm>
            <a:off x="457200" y="1021898"/>
            <a:ext cx="4114800" cy="4864551"/>
          </a:xfrm>
        </p:spPr>
        <p:txBody>
          <a:bodyPr/>
          <a:lstStyle/>
          <a:p>
            <a:r>
              <a:rPr lang="en-US" dirty="0"/>
              <a:t>Other models focus on image generation</a:t>
            </a:r>
          </a:p>
          <a:p>
            <a:r>
              <a:rPr lang="en-US" dirty="0"/>
              <a:t>General Adversarial Networks</a:t>
            </a:r>
          </a:p>
          <a:p>
            <a:pPr lvl="1"/>
            <a:r>
              <a:rPr lang="en-US" dirty="0"/>
              <a:t>Two “users” : generator and evaluator</a:t>
            </a:r>
          </a:p>
          <a:p>
            <a:pPr lvl="1"/>
            <a:r>
              <a:rPr lang="en-US" dirty="0"/>
              <a:t>Generator generates a picture and the evaluator gives feedback </a:t>
            </a:r>
          </a:p>
          <a:p>
            <a:pPr lvl="1"/>
            <a:r>
              <a:rPr lang="en-US" dirty="0"/>
              <a:t>Repeat until evaluator cannot tell the difference between real and fake </a:t>
            </a:r>
          </a:p>
          <a:p>
            <a:r>
              <a:rPr lang="en-US" dirty="0"/>
              <a:t>Other models include </a:t>
            </a:r>
          </a:p>
          <a:p>
            <a:pPr lvl="1"/>
            <a:r>
              <a:rPr lang="en-US" dirty="0"/>
              <a:t>Variational Autoencoders (VAE)</a:t>
            </a:r>
          </a:p>
          <a:p>
            <a:pPr lvl="1"/>
            <a:r>
              <a:rPr lang="en-US" dirty="0"/>
              <a:t>Diffusion Models</a:t>
            </a:r>
          </a:p>
        </p:txBody>
      </p:sp>
      <p:sp>
        <p:nvSpPr>
          <p:cNvPr id="4" name="Slide Number Placeholder 3">
            <a:extLst>
              <a:ext uri="{FF2B5EF4-FFF2-40B4-BE49-F238E27FC236}">
                <a16:creationId xmlns:a16="http://schemas.microsoft.com/office/drawing/2014/main" id="{E847DAE2-25DF-D306-8C02-29CA8833B007}"/>
              </a:ext>
            </a:extLst>
          </p:cNvPr>
          <p:cNvSpPr>
            <a:spLocks noGrp="1"/>
          </p:cNvSpPr>
          <p:nvPr>
            <p:ph type="sldNum" sz="quarter" idx="10"/>
          </p:nvPr>
        </p:nvSpPr>
        <p:spPr/>
        <p:txBody>
          <a:bodyPr/>
          <a:lstStyle/>
          <a:p>
            <a:fld id="{ABBEE3BA-F264-1746-880E-39AD601DF2B1}" type="slidenum">
              <a:rPr lang="en-US" smtClean="0"/>
              <a:t>17</a:t>
            </a:fld>
            <a:endParaRPr lang="en-US" dirty="0"/>
          </a:p>
        </p:txBody>
      </p:sp>
      <p:pic>
        <p:nvPicPr>
          <p:cNvPr id="1026" name="Picture 2" descr="A modern business school classroom filled with diverse adult students, both male and female, of various ethnicities. They are seated at desks with laptops, notebooks, and digital tablets, looking engaged and happy. In the foreground, a charismatic professor, an African American man in his 40s, is enthusiastically delivering a lecture. He is wearing smart casual attire and using a digital whiteboard to illustrate his points. The classroom is well-lit, with educational posters and business-related charts on the walls.">
            <a:extLst>
              <a:ext uri="{FF2B5EF4-FFF2-40B4-BE49-F238E27FC236}">
                <a16:creationId xmlns:a16="http://schemas.microsoft.com/office/drawing/2014/main" id="{4513F9F6-E926-8457-4645-B10626F13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340" y="1040948"/>
            <a:ext cx="3680460" cy="36804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A46E4D7-2309-39A5-556F-27FEA7F37464}"/>
              </a:ext>
            </a:extLst>
          </p:cNvPr>
          <p:cNvSpPr txBox="1"/>
          <p:nvPr/>
        </p:nvSpPr>
        <p:spPr>
          <a:xfrm>
            <a:off x="5212080" y="4896617"/>
            <a:ext cx="3268980" cy="1477328"/>
          </a:xfrm>
          <a:prstGeom prst="rect">
            <a:avLst/>
          </a:prstGeom>
          <a:solidFill>
            <a:schemeClr val="accent5"/>
          </a:solidFill>
        </p:spPr>
        <p:txBody>
          <a:bodyPr wrap="square" rtlCol="0">
            <a:spAutoFit/>
          </a:bodyPr>
          <a:lstStyle/>
          <a:p>
            <a:pPr algn="l">
              <a:buNone/>
            </a:pPr>
            <a:r>
              <a:rPr lang="en-US" sz="1800" b="0" i="0" dirty="0">
                <a:effectLst/>
                <a:latin typeface="Tahoma" panose="020B0604030504040204" pitchFamily="34" charset="0"/>
                <a:ea typeface="Tahoma" panose="020B0604030504040204" pitchFamily="34" charset="0"/>
                <a:cs typeface="Tahoma" panose="020B0604030504040204" pitchFamily="34" charset="0"/>
              </a:rPr>
              <a:t>generate a picture of a data science class in a business school, enjoying their last lecture from their charismatic professor</a:t>
            </a:r>
          </a:p>
        </p:txBody>
      </p:sp>
    </p:spTree>
    <p:extLst>
      <p:ext uri="{BB962C8B-B14F-4D97-AF65-F5344CB8AC3E}">
        <p14:creationId xmlns:p14="http://schemas.microsoft.com/office/powerpoint/2010/main" val="3123746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1F7E21-D475-F14E-0BCA-7941511F6AA8}"/>
              </a:ext>
            </a:extLst>
          </p:cNvPr>
          <p:cNvSpPr>
            <a:spLocks noGrp="1"/>
          </p:cNvSpPr>
          <p:nvPr>
            <p:ph type="sldNum" sz="quarter" idx="12"/>
          </p:nvPr>
        </p:nvSpPr>
        <p:spPr/>
        <p:txBody>
          <a:bodyPr/>
          <a:lstStyle/>
          <a:p>
            <a:fld id="{ABBEE3BA-F264-1746-880E-39AD601DF2B1}" type="slidenum">
              <a:rPr lang="en-US" smtClean="0"/>
              <a:t>18</a:t>
            </a:fld>
            <a:endParaRPr lang="en-US"/>
          </a:p>
        </p:txBody>
      </p:sp>
      <p:sp>
        <p:nvSpPr>
          <p:cNvPr id="3" name="TextBox 2">
            <a:extLst>
              <a:ext uri="{FF2B5EF4-FFF2-40B4-BE49-F238E27FC236}">
                <a16:creationId xmlns:a16="http://schemas.microsoft.com/office/drawing/2014/main" id="{7405CDA9-E3F0-FE8C-7E64-8B35CD7BF95A}"/>
              </a:ext>
            </a:extLst>
          </p:cNvPr>
          <p:cNvSpPr txBox="1"/>
          <p:nvPr/>
        </p:nvSpPr>
        <p:spPr>
          <a:xfrm>
            <a:off x="3743610" y="3127744"/>
            <a:ext cx="1595309" cy="400110"/>
          </a:xfrm>
          <a:prstGeom prst="rect">
            <a:avLst/>
          </a:prstGeom>
          <a:solidFill>
            <a:schemeClr val="accent1"/>
          </a:solidFill>
        </p:spPr>
        <p:txBody>
          <a:bodyPr wrap="none" rtlCol="0">
            <a:spAutoFit/>
          </a:bodyPr>
          <a:lstStyle/>
          <a:p>
            <a:pPr marL="0" indent="0" algn="l">
              <a:buNone/>
            </a:pPr>
            <a:r>
              <a:rPr lang="en-US" sz="2000" dirty="0">
                <a:latin typeface="Consolas" panose="020B0609020204030204" pitchFamily="49" charset="0"/>
                <a:ea typeface="Tahoma" panose="020B0604030504040204" pitchFamily="34" charset="0"/>
                <a:cs typeface="Consolas" panose="020B0609020204030204" pitchFamily="49" charset="0"/>
              </a:rPr>
              <a:t>thank you.</a:t>
            </a:r>
          </a:p>
        </p:txBody>
      </p:sp>
    </p:spTree>
    <p:extLst>
      <p:ext uri="{BB962C8B-B14F-4D97-AF65-F5344CB8AC3E}">
        <p14:creationId xmlns:p14="http://schemas.microsoft.com/office/powerpoint/2010/main" val="397242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316A-41F7-CD95-879F-3AA57BE2978C}"/>
              </a:ext>
            </a:extLst>
          </p:cNvPr>
          <p:cNvSpPr>
            <a:spLocks noGrp="1"/>
          </p:cNvSpPr>
          <p:nvPr>
            <p:ph type="title"/>
          </p:nvPr>
        </p:nvSpPr>
        <p:spPr>
          <a:xfrm>
            <a:off x="457200" y="81114"/>
            <a:ext cx="8229600" cy="729214"/>
          </a:xfrm>
        </p:spPr>
        <p:txBody>
          <a:bodyPr/>
          <a:lstStyle/>
          <a:p>
            <a:r>
              <a:rPr lang="en-US" dirty="0"/>
              <a:t>Deep Learning - Intro</a:t>
            </a:r>
          </a:p>
        </p:txBody>
      </p:sp>
      <p:sp>
        <p:nvSpPr>
          <p:cNvPr id="3" name="Content Placeholder 2">
            <a:extLst>
              <a:ext uri="{FF2B5EF4-FFF2-40B4-BE49-F238E27FC236}">
                <a16:creationId xmlns:a16="http://schemas.microsoft.com/office/drawing/2014/main" id="{BE875F9D-999B-09E5-8521-589BD13E9AC9}"/>
              </a:ext>
            </a:extLst>
          </p:cNvPr>
          <p:cNvSpPr>
            <a:spLocks noGrp="1"/>
          </p:cNvSpPr>
          <p:nvPr>
            <p:ph idx="1"/>
          </p:nvPr>
        </p:nvSpPr>
        <p:spPr>
          <a:xfrm>
            <a:off x="457200" y="833360"/>
            <a:ext cx="8229600" cy="4814202"/>
          </a:xfrm>
        </p:spPr>
        <p:txBody>
          <a:bodyPr/>
          <a:lstStyle/>
          <a:p>
            <a:r>
              <a:rPr lang="en-US" dirty="0"/>
              <a:t>We learned the basics of neural nets in an earlier chapter</a:t>
            </a:r>
          </a:p>
          <a:p>
            <a:pPr lvl="1"/>
            <a:r>
              <a:rPr lang="en-US" dirty="0"/>
              <a:t>Biological inspirations</a:t>
            </a:r>
          </a:p>
          <a:p>
            <a:pPr lvl="1"/>
            <a:r>
              <a:rPr lang="en-US" dirty="0"/>
              <a:t>Black box models for regression and classification</a:t>
            </a:r>
          </a:p>
          <a:p>
            <a:pPr lvl="1"/>
            <a:endParaRPr lang="en-US" dirty="0"/>
          </a:p>
          <a:p>
            <a:pPr lvl="1"/>
            <a:endParaRPr lang="en-US" dirty="0"/>
          </a:p>
          <a:p>
            <a:r>
              <a:rPr lang="en-US" dirty="0"/>
              <a:t>NN explosion since the early 2000s</a:t>
            </a:r>
          </a:p>
          <a:p>
            <a:pPr lvl="1"/>
            <a:r>
              <a:rPr lang="en-US" dirty="0"/>
              <a:t>Moore’s law (computation and storage getting cheaper)</a:t>
            </a:r>
          </a:p>
          <a:p>
            <a:pPr lvl="1"/>
            <a:r>
              <a:rPr lang="en-US" dirty="0"/>
              <a:t>Funded research (Google Brain, MSFT, Facebook FAIR) </a:t>
            </a:r>
          </a:p>
          <a:p>
            <a:pPr lvl="1"/>
            <a:endParaRPr lang="en-US" dirty="0"/>
          </a:p>
          <a:p>
            <a:pPr lvl="1"/>
            <a:endParaRPr lang="en-US" dirty="0"/>
          </a:p>
          <a:p>
            <a:r>
              <a:rPr lang="en-US" dirty="0"/>
              <a:t>It is an </a:t>
            </a:r>
            <a:r>
              <a:rPr lang="en-US" i="1" dirty="0"/>
              <a:t>incredibly </a:t>
            </a:r>
            <a:r>
              <a:rPr lang="en-US" dirty="0"/>
              <a:t>complex and deeply technical field with a lot still to be figured out</a:t>
            </a:r>
          </a:p>
        </p:txBody>
      </p:sp>
      <p:sp>
        <p:nvSpPr>
          <p:cNvPr id="4" name="Slide Number Placeholder 3">
            <a:extLst>
              <a:ext uri="{FF2B5EF4-FFF2-40B4-BE49-F238E27FC236}">
                <a16:creationId xmlns:a16="http://schemas.microsoft.com/office/drawing/2014/main" id="{DB0E42B6-841B-3A81-F353-43AFA7C18FE1}"/>
              </a:ext>
            </a:extLst>
          </p:cNvPr>
          <p:cNvSpPr>
            <a:spLocks noGrp="1"/>
          </p:cNvSpPr>
          <p:nvPr>
            <p:ph type="sldNum" sz="quarter" idx="10"/>
          </p:nvPr>
        </p:nvSpPr>
        <p:spPr/>
        <p:txBody>
          <a:bodyPr/>
          <a:lstStyle/>
          <a:p>
            <a:fld id="{ABBEE3BA-F264-1746-880E-39AD601DF2B1}" type="slidenum">
              <a:rPr lang="en-US" smtClean="0"/>
              <a:t>2</a:t>
            </a:fld>
            <a:endParaRPr lang="en-US"/>
          </a:p>
        </p:txBody>
      </p:sp>
      <p:sp>
        <p:nvSpPr>
          <p:cNvPr id="5" name="TextBox 4">
            <a:extLst>
              <a:ext uri="{FF2B5EF4-FFF2-40B4-BE49-F238E27FC236}">
                <a16:creationId xmlns:a16="http://schemas.microsoft.com/office/drawing/2014/main" id="{A64C175A-3B23-0864-B36D-A864FEF724F4}"/>
              </a:ext>
            </a:extLst>
          </p:cNvPr>
          <p:cNvSpPr txBox="1"/>
          <p:nvPr/>
        </p:nvSpPr>
        <p:spPr>
          <a:xfrm>
            <a:off x="987971" y="5370756"/>
            <a:ext cx="6754221" cy="400110"/>
          </a:xfrm>
          <a:prstGeom prst="rect">
            <a:avLst/>
          </a:prstGeom>
          <a:solidFill>
            <a:schemeClr val="accent5"/>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Neural nets =&gt; Deep Learning =&gt; (Gen)AI =&gt; AGI(?!??) </a:t>
            </a:r>
          </a:p>
        </p:txBody>
      </p:sp>
      <p:sp>
        <p:nvSpPr>
          <p:cNvPr id="6" name="TextBox 5">
            <a:extLst>
              <a:ext uri="{FF2B5EF4-FFF2-40B4-BE49-F238E27FC236}">
                <a16:creationId xmlns:a16="http://schemas.microsoft.com/office/drawing/2014/main" id="{A2F904A8-48F6-1833-276A-EA71EF3C6231}"/>
              </a:ext>
            </a:extLst>
          </p:cNvPr>
          <p:cNvSpPr txBox="1"/>
          <p:nvPr/>
        </p:nvSpPr>
        <p:spPr>
          <a:xfrm>
            <a:off x="6411311" y="6131691"/>
            <a:ext cx="1782860" cy="400110"/>
          </a:xfrm>
          <a:prstGeom prst="rect">
            <a:avLst/>
          </a:prstGeom>
          <a:solidFill>
            <a:schemeClr val="accent5"/>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ISL – Chap 10</a:t>
            </a:r>
          </a:p>
        </p:txBody>
      </p:sp>
    </p:spTree>
    <p:extLst>
      <p:ext uri="{BB962C8B-B14F-4D97-AF65-F5344CB8AC3E}">
        <p14:creationId xmlns:p14="http://schemas.microsoft.com/office/powerpoint/2010/main" val="3618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3FC3-635F-2CFD-B2C9-27D2658E2BBE}"/>
              </a:ext>
            </a:extLst>
          </p:cNvPr>
          <p:cNvSpPr>
            <a:spLocks noGrp="1"/>
          </p:cNvSpPr>
          <p:nvPr>
            <p:ph type="title"/>
          </p:nvPr>
        </p:nvSpPr>
        <p:spPr/>
        <p:txBody>
          <a:bodyPr/>
          <a:lstStyle/>
          <a:p>
            <a:r>
              <a:rPr lang="en-US" dirty="0"/>
              <a:t>Neural Nets: Single Layer Network</a:t>
            </a:r>
          </a:p>
        </p:txBody>
      </p:sp>
      <p:pic>
        <p:nvPicPr>
          <p:cNvPr id="6" name="Content Placeholder 5" descr="A diagram of a neural network&#10;&#10;Description automatically generated">
            <a:extLst>
              <a:ext uri="{FF2B5EF4-FFF2-40B4-BE49-F238E27FC236}">
                <a16:creationId xmlns:a16="http://schemas.microsoft.com/office/drawing/2014/main" id="{E69E000E-6B3F-73E2-5A27-752C9715B909}"/>
              </a:ext>
            </a:extLst>
          </p:cNvPr>
          <p:cNvPicPr>
            <a:picLocks noGrp="1" noChangeAspect="1"/>
          </p:cNvPicPr>
          <p:nvPr>
            <p:ph idx="1"/>
          </p:nvPr>
        </p:nvPicPr>
        <p:blipFill>
          <a:blip r:embed="rId2"/>
          <a:stretch>
            <a:fillRect/>
          </a:stretch>
        </p:blipFill>
        <p:spPr>
          <a:xfrm>
            <a:off x="3085755" y="865739"/>
            <a:ext cx="3597355" cy="2705975"/>
          </a:xfrm>
        </p:spPr>
      </p:pic>
      <p:sp>
        <p:nvSpPr>
          <p:cNvPr id="4" name="Slide Number Placeholder 3">
            <a:extLst>
              <a:ext uri="{FF2B5EF4-FFF2-40B4-BE49-F238E27FC236}">
                <a16:creationId xmlns:a16="http://schemas.microsoft.com/office/drawing/2014/main" id="{9F14B0F8-504D-7D16-3669-90427E0E07B8}"/>
              </a:ext>
            </a:extLst>
          </p:cNvPr>
          <p:cNvSpPr>
            <a:spLocks noGrp="1"/>
          </p:cNvSpPr>
          <p:nvPr>
            <p:ph type="sldNum" sz="quarter" idx="10"/>
          </p:nvPr>
        </p:nvSpPr>
        <p:spPr/>
        <p:txBody>
          <a:bodyPr/>
          <a:lstStyle/>
          <a:p>
            <a:fld id="{ABBEE3BA-F264-1746-880E-39AD601DF2B1}" type="slidenum">
              <a:rPr lang="en-US" smtClean="0"/>
              <a:t>3</a:t>
            </a:fld>
            <a:endParaRPr lang="en-US"/>
          </a:p>
        </p:txBody>
      </p:sp>
      <p:sp>
        <p:nvSpPr>
          <p:cNvPr id="7" name="TextBox 6">
            <a:extLst>
              <a:ext uri="{FF2B5EF4-FFF2-40B4-BE49-F238E27FC236}">
                <a16:creationId xmlns:a16="http://schemas.microsoft.com/office/drawing/2014/main" id="{06DDC326-0FBF-8E6D-E77B-D27C964F55DD}"/>
              </a:ext>
            </a:extLst>
          </p:cNvPr>
          <p:cNvSpPr txBox="1"/>
          <p:nvPr/>
        </p:nvSpPr>
        <p:spPr>
          <a:xfrm>
            <a:off x="924410" y="3571714"/>
            <a:ext cx="8124997" cy="3170099"/>
          </a:xfrm>
          <a:prstGeom prst="rect">
            <a:avLst/>
          </a:prstGeom>
          <a:noFill/>
        </p:spPr>
        <p:txBody>
          <a:bodyPr wrap="square" rtlCol="0">
            <a:spAutoFit/>
          </a:bodyPr>
          <a:lstStyle/>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Input Layer: features</a:t>
            </a:r>
          </a:p>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Input layer is typically fully connected to a </a:t>
            </a:r>
            <a:r>
              <a:rPr lang="en-US" sz="2000" i="1" dirty="0">
                <a:latin typeface="Tahoma" panose="020B0604030504040204" pitchFamily="34" charset="0"/>
                <a:ea typeface="Tahoma" panose="020B0604030504040204" pitchFamily="34" charset="0"/>
                <a:cs typeface="Tahoma" panose="020B0604030504040204" pitchFamily="34" charset="0"/>
              </a:rPr>
              <a:t>hidden layer</a:t>
            </a:r>
            <a:r>
              <a:rPr lang="en-US" sz="2000" dirty="0">
                <a:latin typeface="Tahoma" panose="020B0604030504040204" pitchFamily="34" charset="0"/>
                <a:ea typeface="Tahoma" panose="020B0604030504040204" pitchFamily="34" charset="0"/>
                <a:cs typeface="Tahoma" panose="020B0604030504040204" pitchFamily="34" charset="0"/>
              </a:rPr>
              <a:t> using weights that define a linear combination</a:t>
            </a:r>
          </a:p>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Nodes in hidden layer apply an </a:t>
            </a:r>
            <a:r>
              <a:rPr lang="en-US" sz="2000" i="1" dirty="0">
                <a:latin typeface="Tahoma" panose="020B0604030504040204" pitchFamily="34" charset="0"/>
                <a:ea typeface="Tahoma" panose="020B0604030504040204" pitchFamily="34" charset="0"/>
                <a:cs typeface="Tahoma" panose="020B0604030504040204" pitchFamily="34" charset="0"/>
              </a:rPr>
              <a:t>activation function </a:t>
            </a:r>
          </a:p>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A linear combination of the outputs of the hidden layer get sent to the output layer</a:t>
            </a:r>
          </a:p>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Output layer gets transformed (perhaps via threshold)to a prediction </a:t>
            </a:r>
          </a:p>
          <a:p>
            <a:pPr marL="342900" indent="-342900"/>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0404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3FC3-635F-2CFD-B2C9-27D2658E2BBE}"/>
              </a:ext>
            </a:extLst>
          </p:cNvPr>
          <p:cNvSpPr>
            <a:spLocks noGrp="1"/>
          </p:cNvSpPr>
          <p:nvPr>
            <p:ph type="title"/>
          </p:nvPr>
        </p:nvSpPr>
        <p:spPr/>
        <p:txBody>
          <a:bodyPr/>
          <a:lstStyle/>
          <a:p>
            <a:r>
              <a:rPr lang="en-US" dirty="0"/>
              <a:t>Neural Nets: Single Layer Network</a:t>
            </a:r>
          </a:p>
        </p:txBody>
      </p:sp>
      <p:pic>
        <p:nvPicPr>
          <p:cNvPr id="6" name="Content Placeholder 5" descr="A diagram of a neural network&#10;&#10;Description automatically generated">
            <a:extLst>
              <a:ext uri="{FF2B5EF4-FFF2-40B4-BE49-F238E27FC236}">
                <a16:creationId xmlns:a16="http://schemas.microsoft.com/office/drawing/2014/main" id="{E69E000E-6B3F-73E2-5A27-752C9715B909}"/>
              </a:ext>
            </a:extLst>
          </p:cNvPr>
          <p:cNvPicPr>
            <a:picLocks noGrp="1" noChangeAspect="1"/>
          </p:cNvPicPr>
          <p:nvPr>
            <p:ph idx="1"/>
          </p:nvPr>
        </p:nvPicPr>
        <p:blipFill>
          <a:blip r:embed="rId2"/>
          <a:stretch>
            <a:fillRect/>
          </a:stretch>
        </p:blipFill>
        <p:spPr>
          <a:xfrm>
            <a:off x="3085755" y="865739"/>
            <a:ext cx="3597355" cy="2705975"/>
          </a:xfrm>
        </p:spPr>
      </p:pic>
      <p:sp>
        <p:nvSpPr>
          <p:cNvPr id="4" name="Slide Number Placeholder 3">
            <a:extLst>
              <a:ext uri="{FF2B5EF4-FFF2-40B4-BE49-F238E27FC236}">
                <a16:creationId xmlns:a16="http://schemas.microsoft.com/office/drawing/2014/main" id="{9F14B0F8-504D-7D16-3669-90427E0E07B8}"/>
              </a:ext>
            </a:extLst>
          </p:cNvPr>
          <p:cNvSpPr>
            <a:spLocks noGrp="1"/>
          </p:cNvSpPr>
          <p:nvPr>
            <p:ph type="sldNum" sz="quarter" idx="10"/>
          </p:nvPr>
        </p:nvSpPr>
        <p:spPr/>
        <p:txBody>
          <a:bodyPr/>
          <a:lstStyle/>
          <a:p>
            <a:fld id="{ABBEE3BA-F264-1746-880E-39AD601DF2B1}" type="slidenum">
              <a:rPr lang="en-US" smtClean="0"/>
              <a:t>4</a:t>
            </a:fld>
            <a:endParaRPr lang="en-US" dirty="0"/>
          </a:p>
        </p:txBody>
      </p:sp>
      <p:sp>
        <p:nvSpPr>
          <p:cNvPr id="7" name="TextBox 6">
            <a:extLst>
              <a:ext uri="{FF2B5EF4-FFF2-40B4-BE49-F238E27FC236}">
                <a16:creationId xmlns:a16="http://schemas.microsoft.com/office/drawing/2014/main" id="{06DDC326-0FBF-8E6D-E77B-D27C964F55DD}"/>
              </a:ext>
            </a:extLst>
          </p:cNvPr>
          <p:cNvSpPr txBox="1"/>
          <p:nvPr/>
        </p:nvSpPr>
        <p:spPr>
          <a:xfrm>
            <a:off x="924410" y="3571714"/>
            <a:ext cx="8046595" cy="2185214"/>
          </a:xfrm>
          <a:prstGeom prst="rect">
            <a:avLst/>
          </a:prstGeom>
          <a:noFill/>
        </p:spPr>
        <p:txBody>
          <a:bodyPr wrap="square" rtlCol="0">
            <a:spAutoFit/>
          </a:bodyPr>
          <a:lstStyle/>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User sets the </a:t>
            </a:r>
            <a:r>
              <a:rPr lang="en-US" sz="2000" i="1" dirty="0">
                <a:latin typeface="Tahoma" panose="020B0604030504040204" pitchFamily="34" charset="0"/>
                <a:ea typeface="Tahoma" panose="020B0604030504040204" pitchFamily="34" charset="0"/>
                <a:cs typeface="Tahoma" panose="020B0604030504040204" pitchFamily="34" charset="0"/>
              </a:rPr>
              <a:t>architecture:</a:t>
            </a:r>
          </a:p>
          <a:p>
            <a:pPr marL="800100" lvl="1" indent="-342900"/>
            <a:r>
              <a:rPr lang="en-US" sz="2000" dirty="0">
                <a:latin typeface="Tahoma" panose="020B0604030504040204" pitchFamily="34" charset="0"/>
                <a:ea typeface="Tahoma" panose="020B0604030504040204" pitchFamily="34" charset="0"/>
                <a:cs typeface="Tahoma" panose="020B0604030504040204" pitchFamily="34" charset="0"/>
              </a:rPr>
              <a:t>How many nodes?  What is the activation function?</a:t>
            </a:r>
          </a:p>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The weights are all fit from training data</a:t>
            </a:r>
          </a:p>
          <a:p>
            <a:pPr marL="800100" lvl="1" indent="-342900"/>
            <a:r>
              <a:rPr lang="en-US" sz="2000" dirty="0">
                <a:latin typeface="Tahoma" panose="020B0604030504040204" pitchFamily="34" charset="0"/>
                <a:ea typeface="Tahoma" panose="020B0604030504040204" pitchFamily="34" charset="0"/>
                <a:cs typeface="Tahoma" panose="020B0604030504040204" pitchFamily="34" charset="0"/>
              </a:rPr>
              <a:t>Uses technique called </a:t>
            </a:r>
            <a:r>
              <a:rPr lang="en-US" sz="2000" i="1" dirty="0">
                <a:latin typeface="Tahoma" panose="020B0604030504040204" pitchFamily="34" charset="0"/>
                <a:ea typeface="Tahoma" panose="020B0604030504040204" pitchFamily="34" charset="0"/>
                <a:cs typeface="Tahoma" panose="020B0604030504040204" pitchFamily="34" charset="0"/>
              </a:rPr>
              <a:t>back-</a:t>
            </a:r>
            <a:r>
              <a:rPr lang="en-US" sz="2000" i="1" dirty="0" err="1">
                <a:latin typeface="Tahoma" panose="020B0604030504040204" pitchFamily="34" charset="0"/>
                <a:ea typeface="Tahoma" panose="020B0604030504040204" pitchFamily="34" charset="0"/>
                <a:cs typeface="Tahoma" panose="020B0604030504040204" pitchFamily="34" charset="0"/>
              </a:rPr>
              <a:t>propogation</a:t>
            </a:r>
            <a:r>
              <a:rPr lang="en-US" sz="2000" i="1"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 which iteratively fixes error, given a </a:t>
            </a:r>
            <a:r>
              <a:rPr lang="en-US" sz="2000" i="1" dirty="0">
                <a:latin typeface="Tahoma" panose="020B0604030504040204" pitchFamily="34" charset="0"/>
                <a:ea typeface="Tahoma" panose="020B0604030504040204" pitchFamily="34" charset="0"/>
                <a:cs typeface="Tahoma" panose="020B0604030504040204" pitchFamily="34" charset="0"/>
              </a:rPr>
              <a:t>loss function</a:t>
            </a: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522D5E0B-642F-EC01-5478-027FB39C70CE}"/>
              </a:ext>
            </a:extLst>
          </p:cNvPr>
          <p:cNvSpPr txBox="1"/>
          <p:nvPr/>
        </p:nvSpPr>
        <p:spPr>
          <a:xfrm>
            <a:off x="1927526" y="5596944"/>
            <a:ext cx="5288948" cy="400110"/>
          </a:xfrm>
          <a:prstGeom prst="rect">
            <a:avLst/>
          </a:prstGeom>
          <a:solidFill>
            <a:schemeClr val="accent5"/>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NN are another example of ensemble models</a:t>
            </a:r>
          </a:p>
        </p:txBody>
      </p:sp>
    </p:spTree>
    <p:extLst>
      <p:ext uri="{BB962C8B-B14F-4D97-AF65-F5344CB8AC3E}">
        <p14:creationId xmlns:p14="http://schemas.microsoft.com/office/powerpoint/2010/main" val="303377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6D78-51DB-BDB6-8E7D-D260B2EAED98}"/>
              </a:ext>
            </a:extLst>
          </p:cNvPr>
          <p:cNvSpPr>
            <a:spLocks noGrp="1"/>
          </p:cNvSpPr>
          <p:nvPr>
            <p:ph type="title"/>
          </p:nvPr>
        </p:nvSpPr>
        <p:spPr/>
        <p:txBody>
          <a:bodyPr/>
          <a:lstStyle/>
          <a:p>
            <a:r>
              <a:rPr lang="en-US" dirty="0"/>
              <a:t>Neural Nets – Deep Learning</a:t>
            </a:r>
          </a:p>
        </p:txBody>
      </p:sp>
      <p:sp>
        <p:nvSpPr>
          <p:cNvPr id="3" name="Content Placeholder 2">
            <a:extLst>
              <a:ext uri="{FF2B5EF4-FFF2-40B4-BE49-F238E27FC236}">
                <a16:creationId xmlns:a16="http://schemas.microsoft.com/office/drawing/2014/main" id="{64BBC80C-10F0-1AEE-5786-4D258921C42E}"/>
              </a:ext>
            </a:extLst>
          </p:cNvPr>
          <p:cNvSpPr>
            <a:spLocks noGrp="1"/>
          </p:cNvSpPr>
          <p:nvPr>
            <p:ph idx="1"/>
          </p:nvPr>
        </p:nvSpPr>
        <p:spPr>
          <a:xfrm>
            <a:off x="457200" y="1021899"/>
            <a:ext cx="8229600" cy="1721301"/>
          </a:xfrm>
        </p:spPr>
        <p:txBody>
          <a:bodyPr/>
          <a:lstStyle/>
          <a:p>
            <a:r>
              <a:rPr lang="en-US" dirty="0"/>
              <a:t>Neural nets with multiple hidden layers are referred to as </a:t>
            </a:r>
            <a:r>
              <a:rPr lang="en-US" i="1" dirty="0"/>
              <a:t>deep.</a:t>
            </a:r>
          </a:p>
          <a:p>
            <a:r>
              <a:rPr lang="en-US" dirty="0"/>
              <a:t>Often the output layer has multiple classes (like images) </a:t>
            </a:r>
          </a:p>
          <a:p>
            <a:r>
              <a:rPr lang="en-US" dirty="0"/>
              <a:t>So many parameters!</a:t>
            </a:r>
          </a:p>
          <a:p>
            <a:pPr lvl="1"/>
            <a:r>
              <a:rPr lang="en-US" dirty="0"/>
              <a:t>only feasible within the last 15 years or so</a:t>
            </a:r>
          </a:p>
        </p:txBody>
      </p:sp>
      <p:sp>
        <p:nvSpPr>
          <p:cNvPr id="4" name="Slide Number Placeholder 3">
            <a:extLst>
              <a:ext uri="{FF2B5EF4-FFF2-40B4-BE49-F238E27FC236}">
                <a16:creationId xmlns:a16="http://schemas.microsoft.com/office/drawing/2014/main" id="{C4AAD141-4CE4-4A51-CD1B-5E6CA3C3FC77}"/>
              </a:ext>
            </a:extLst>
          </p:cNvPr>
          <p:cNvSpPr>
            <a:spLocks noGrp="1"/>
          </p:cNvSpPr>
          <p:nvPr>
            <p:ph type="sldNum" sz="quarter" idx="10"/>
          </p:nvPr>
        </p:nvSpPr>
        <p:spPr/>
        <p:txBody>
          <a:bodyPr/>
          <a:lstStyle/>
          <a:p>
            <a:fld id="{ABBEE3BA-F264-1746-880E-39AD601DF2B1}" type="slidenum">
              <a:rPr lang="en-US" smtClean="0"/>
              <a:t>5</a:t>
            </a:fld>
            <a:endParaRPr lang="en-US" dirty="0"/>
          </a:p>
        </p:txBody>
      </p:sp>
      <p:pic>
        <p:nvPicPr>
          <p:cNvPr id="6" name="Picture 5" descr="A diagram of a network&#10;&#10;Description automatically generated">
            <a:extLst>
              <a:ext uri="{FF2B5EF4-FFF2-40B4-BE49-F238E27FC236}">
                <a16:creationId xmlns:a16="http://schemas.microsoft.com/office/drawing/2014/main" id="{C5DD636D-F3A9-76DC-6606-01F5BDD15ADA}"/>
              </a:ext>
            </a:extLst>
          </p:cNvPr>
          <p:cNvPicPr>
            <a:picLocks noChangeAspect="1"/>
          </p:cNvPicPr>
          <p:nvPr/>
        </p:nvPicPr>
        <p:blipFill>
          <a:blip r:embed="rId2"/>
          <a:stretch>
            <a:fillRect/>
          </a:stretch>
        </p:blipFill>
        <p:spPr>
          <a:xfrm>
            <a:off x="358664" y="2473895"/>
            <a:ext cx="4728779" cy="4040636"/>
          </a:xfrm>
          <a:prstGeom prst="rect">
            <a:avLst/>
          </a:prstGeom>
          <a:solidFill>
            <a:schemeClr val="accent5"/>
          </a:solidFill>
        </p:spPr>
      </p:pic>
      <p:sp>
        <p:nvSpPr>
          <p:cNvPr id="7" name="TextBox 6">
            <a:extLst>
              <a:ext uri="{FF2B5EF4-FFF2-40B4-BE49-F238E27FC236}">
                <a16:creationId xmlns:a16="http://schemas.microsoft.com/office/drawing/2014/main" id="{54B87B90-1B02-83E8-04B5-9B6BC2C72CDF}"/>
              </a:ext>
            </a:extLst>
          </p:cNvPr>
          <p:cNvSpPr txBox="1"/>
          <p:nvPr/>
        </p:nvSpPr>
        <p:spPr>
          <a:xfrm>
            <a:off x="5193543" y="3278495"/>
            <a:ext cx="3920359" cy="2800767"/>
          </a:xfrm>
          <a:prstGeom prst="rect">
            <a:avLst/>
          </a:prstGeom>
          <a:noFill/>
        </p:spPr>
        <p:txBody>
          <a:bodyPr wrap="square" rtlCol="0">
            <a:spAutoFit/>
          </a:bodyPr>
          <a:lstStyle/>
          <a:p>
            <a:pPr marL="342900" indent="-342900" algn="l">
              <a:buFontTx/>
              <a:buChar char="-"/>
            </a:pPr>
            <a:r>
              <a:rPr lang="en-US" sz="2000" dirty="0">
                <a:latin typeface="Tahoma" panose="020B0604030504040204" pitchFamily="34" charset="0"/>
                <a:ea typeface="Tahoma" panose="020B0604030504040204" pitchFamily="34" charset="0"/>
                <a:cs typeface="Tahoma" panose="020B0604030504040204" pitchFamily="34" charset="0"/>
              </a:rPr>
              <a:t>This is a deep learner used to predict handwritten digits</a:t>
            </a:r>
          </a:p>
          <a:p>
            <a:pPr marL="800100" lvl="1" indent="-342900">
              <a:buFontTx/>
              <a:buChar char="-"/>
            </a:pPr>
            <a:r>
              <a:rPr lang="en-US" sz="2000" dirty="0">
                <a:latin typeface="Tahoma" panose="020B0604030504040204" pitchFamily="34" charset="0"/>
                <a:ea typeface="Tahoma" panose="020B0604030504040204" pitchFamily="34" charset="0"/>
                <a:cs typeface="Tahoma" panose="020B0604030504040204" pitchFamily="34" charset="0"/>
              </a:rPr>
              <a:t>ISL p404</a:t>
            </a:r>
          </a:p>
          <a:p>
            <a:pPr marL="342900" indent="-342900" algn="l">
              <a:buFontTx/>
              <a:buChar char="-"/>
            </a:pPr>
            <a:r>
              <a:rPr lang="en-US" sz="2000" i="1" dirty="0">
                <a:latin typeface="Tahoma" panose="020B0604030504040204" pitchFamily="34" charset="0"/>
                <a:ea typeface="Tahoma" panose="020B0604030504040204" pitchFamily="34" charset="0"/>
                <a:cs typeface="Tahoma" panose="020B0604030504040204" pitchFamily="34" charset="0"/>
              </a:rPr>
              <a:t>p </a:t>
            </a:r>
            <a:r>
              <a:rPr lang="en-US" sz="2000" dirty="0">
                <a:latin typeface="Tahoma" panose="020B0604030504040204" pitchFamily="34" charset="0"/>
                <a:ea typeface="Tahoma" panose="020B0604030504040204" pitchFamily="34" charset="0"/>
                <a:cs typeface="Tahoma" panose="020B0604030504040204" pitchFamily="34" charset="0"/>
              </a:rPr>
              <a:t>= 28 x 28 = 784</a:t>
            </a:r>
          </a:p>
          <a:p>
            <a:pPr marL="342900" indent="-342900" algn="l">
              <a:buFontTx/>
              <a:buChar char="-"/>
            </a:pPr>
            <a:r>
              <a:rPr lang="en-US" sz="2000" dirty="0">
                <a:latin typeface="Tahoma" panose="020B0604030504040204" pitchFamily="34" charset="0"/>
                <a:ea typeface="Tahoma" panose="020B0604030504040204" pitchFamily="34" charset="0"/>
                <a:cs typeface="Tahoma" panose="020B0604030504040204" pitchFamily="34" charset="0"/>
              </a:rPr>
              <a:t>Hidden layers have 256 and 128 nodes</a:t>
            </a:r>
          </a:p>
          <a:p>
            <a:pPr marL="342900" indent="-342900" algn="l">
              <a:buFontTx/>
              <a:buChar char="-"/>
            </a:pPr>
            <a:r>
              <a:rPr lang="en-US" sz="2000" dirty="0">
                <a:latin typeface="Tahoma" panose="020B0604030504040204" pitchFamily="34" charset="0"/>
                <a:ea typeface="Tahoma" panose="020B0604030504040204" pitchFamily="34" charset="0"/>
                <a:cs typeface="Tahoma" panose="020B0604030504040204" pitchFamily="34" charset="0"/>
              </a:rPr>
              <a:t>Total of 235,146 parameters to fit</a:t>
            </a:r>
          </a:p>
        </p:txBody>
      </p:sp>
      <p:sp>
        <p:nvSpPr>
          <p:cNvPr id="8" name="TextBox 7">
            <a:extLst>
              <a:ext uri="{FF2B5EF4-FFF2-40B4-BE49-F238E27FC236}">
                <a16:creationId xmlns:a16="http://schemas.microsoft.com/office/drawing/2014/main" id="{9017FA47-8621-4FF5-378C-9F590264CDB4}"/>
              </a:ext>
            </a:extLst>
          </p:cNvPr>
          <p:cNvSpPr txBox="1"/>
          <p:nvPr/>
        </p:nvSpPr>
        <p:spPr>
          <a:xfrm>
            <a:off x="6947338" y="5941210"/>
            <a:ext cx="800219" cy="830997"/>
          </a:xfrm>
          <a:prstGeom prst="rect">
            <a:avLst/>
          </a:prstGeom>
          <a:noFill/>
        </p:spPr>
        <p:txBody>
          <a:bodyPr wrap="none" rtlCol="0">
            <a:spAutoFit/>
          </a:bodyPr>
          <a:lstStyle/>
          <a:p>
            <a:pPr marL="0" indent="0" algn="l">
              <a:buNone/>
            </a:pPr>
            <a:r>
              <a:rPr lang="en-US" sz="48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382683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8410-A26D-4F15-4ECF-538AA6B1C7D7}"/>
              </a:ext>
            </a:extLst>
          </p:cNvPr>
          <p:cNvSpPr>
            <a:spLocks noGrp="1"/>
          </p:cNvSpPr>
          <p:nvPr>
            <p:ph type="title"/>
          </p:nvPr>
        </p:nvSpPr>
        <p:spPr/>
        <p:txBody>
          <a:bodyPr/>
          <a:lstStyle/>
          <a:p>
            <a:r>
              <a:rPr lang="en-US" dirty="0"/>
              <a:t>Excellent description of NN</a:t>
            </a:r>
          </a:p>
        </p:txBody>
      </p:sp>
      <p:pic>
        <p:nvPicPr>
          <p:cNvPr id="6" name="Content Placeholder 5" descr="A screenshot of a computer&#10;&#10;Description automatically generated">
            <a:hlinkClick r:id="rId2"/>
            <a:extLst>
              <a:ext uri="{FF2B5EF4-FFF2-40B4-BE49-F238E27FC236}">
                <a16:creationId xmlns:a16="http://schemas.microsoft.com/office/drawing/2014/main" id="{5C2BCE4B-EA63-4753-4A6D-5E59B3909D10}"/>
              </a:ext>
            </a:extLst>
          </p:cNvPr>
          <p:cNvPicPr>
            <a:picLocks noGrp="1" noChangeAspect="1"/>
          </p:cNvPicPr>
          <p:nvPr>
            <p:ph idx="1"/>
          </p:nvPr>
        </p:nvPicPr>
        <p:blipFill>
          <a:blip r:embed="rId3"/>
          <a:stretch>
            <a:fillRect/>
          </a:stretch>
        </p:blipFill>
        <p:spPr>
          <a:xfrm>
            <a:off x="2295802" y="1496461"/>
            <a:ext cx="4257398" cy="2406650"/>
          </a:xfrm>
        </p:spPr>
      </p:pic>
      <p:sp>
        <p:nvSpPr>
          <p:cNvPr id="4" name="Slide Number Placeholder 3">
            <a:extLst>
              <a:ext uri="{FF2B5EF4-FFF2-40B4-BE49-F238E27FC236}">
                <a16:creationId xmlns:a16="http://schemas.microsoft.com/office/drawing/2014/main" id="{094C04EE-A563-4BC3-21BF-82021801F731}"/>
              </a:ext>
            </a:extLst>
          </p:cNvPr>
          <p:cNvSpPr>
            <a:spLocks noGrp="1"/>
          </p:cNvSpPr>
          <p:nvPr>
            <p:ph type="sldNum" sz="quarter" idx="10"/>
          </p:nvPr>
        </p:nvSpPr>
        <p:spPr/>
        <p:txBody>
          <a:bodyPr/>
          <a:lstStyle/>
          <a:p>
            <a:fld id="{ABBEE3BA-F264-1746-880E-39AD601DF2B1}" type="slidenum">
              <a:rPr lang="en-US" smtClean="0"/>
              <a:t>6</a:t>
            </a:fld>
            <a:endParaRPr lang="en-US"/>
          </a:p>
        </p:txBody>
      </p:sp>
      <p:sp>
        <p:nvSpPr>
          <p:cNvPr id="7" name="TextBox 6">
            <a:extLst>
              <a:ext uri="{FF2B5EF4-FFF2-40B4-BE49-F238E27FC236}">
                <a16:creationId xmlns:a16="http://schemas.microsoft.com/office/drawing/2014/main" id="{96699DAD-AE72-66E2-1731-B0DF060FFA8E}"/>
              </a:ext>
            </a:extLst>
          </p:cNvPr>
          <p:cNvSpPr txBox="1"/>
          <p:nvPr/>
        </p:nvSpPr>
        <p:spPr>
          <a:xfrm>
            <a:off x="2677827" y="4561207"/>
            <a:ext cx="3788345" cy="1138773"/>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3 Blue 1 Brown YouTube video</a:t>
            </a:r>
          </a:p>
          <a:p>
            <a:pPr marL="0" indent="0" algn="l">
              <a:buNone/>
            </a:pPr>
            <a:endParaRPr lang="en-US" sz="2000" dirty="0">
              <a:latin typeface="Tahoma" panose="020B0604030504040204" pitchFamily="34" charset="0"/>
              <a:ea typeface="Tahoma" panose="020B0604030504040204" pitchFamily="34" charset="0"/>
              <a:cs typeface="Tahoma" panose="020B0604030504040204" pitchFamily="34" charset="0"/>
            </a:endParaRPr>
          </a:p>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hlinkClick r:id="rId2"/>
              </a:rPr>
              <a:t>But What is a Neural Network??</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72B4DBB-CAC1-994A-BECC-835981774AC7}"/>
              </a:ext>
            </a:extLst>
          </p:cNvPr>
          <p:cNvSpPr txBox="1"/>
          <p:nvPr/>
        </p:nvSpPr>
        <p:spPr>
          <a:xfrm>
            <a:off x="3783941" y="5801711"/>
            <a:ext cx="1281120" cy="276999"/>
          </a:xfrm>
          <a:prstGeom prst="rect">
            <a:avLst/>
          </a:prstGeom>
          <a:solidFill>
            <a:schemeClr val="accent5"/>
          </a:solidFill>
        </p:spPr>
        <p:txBody>
          <a:bodyPr wrap="none" rtlCol="0">
            <a:spAutoFit/>
          </a:bodyPr>
          <a:lstStyle/>
          <a:p>
            <a:pPr marL="0" indent="0" algn="l">
              <a:buNone/>
            </a:pPr>
            <a:r>
              <a:rPr lang="en-US" sz="1200" dirty="0">
                <a:latin typeface="Tahoma" panose="020B0604030504040204" pitchFamily="34" charset="0"/>
                <a:ea typeface="Tahoma" panose="020B0604030504040204" pitchFamily="34" charset="0"/>
                <a:cs typeface="Tahoma" panose="020B0604030504040204" pitchFamily="34" charset="0"/>
              </a:rPr>
              <a:t>02:45 =&gt; 13:24</a:t>
            </a:r>
          </a:p>
        </p:txBody>
      </p:sp>
    </p:spTree>
    <p:extLst>
      <p:ext uri="{BB962C8B-B14F-4D97-AF65-F5344CB8AC3E}">
        <p14:creationId xmlns:p14="http://schemas.microsoft.com/office/powerpoint/2010/main" val="3971328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B3A0-2B94-1F4B-A1C6-A9134F3E41E1}"/>
              </a:ext>
            </a:extLst>
          </p:cNvPr>
          <p:cNvSpPr>
            <a:spLocks noGrp="1"/>
          </p:cNvSpPr>
          <p:nvPr>
            <p:ph type="title"/>
          </p:nvPr>
        </p:nvSpPr>
        <p:spPr/>
        <p:txBody>
          <a:bodyPr/>
          <a:lstStyle/>
          <a:p>
            <a:r>
              <a:rPr lang="en-US" dirty="0"/>
              <a:t>MNIST data</a:t>
            </a:r>
          </a:p>
        </p:txBody>
      </p:sp>
      <p:sp>
        <p:nvSpPr>
          <p:cNvPr id="3" name="Content Placeholder 2">
            <a:extLst>
              <a:ext uri="{FF2B5EF4-FFF2-40B4-BE49-F238E27FC236}">
                <a16:creationId xmlns:a16="http://schemas.microsoft.com/office/drawing/2014/main" id="{24ACD8FC-78A6-261D-2632-81AE409A0963}"/>
              </a:ext>
            </a:extLst>
          </p:cNvPr>
          <p:cNvSpPr>
            <a:spLocks noGrp="1"/>
          </p:cNvSpPr>
          <p:nvPr>
            <p:ph idx="1"/>
          </p:nvPr>
        </p:nvSpPr>
        <p:spPr>
          <a:xfrm>
            <a:off x="457201" y="1021898"/>
            <a:ext cx="4114800" cy="1479563"/>
          </a:xfrm>
        </p:spPr>
        <p:txBody>
          <a:bodyPr/>
          <a:lstStyle/>
          <a:p>
            <a:r>
              <a:rPr lang="en-US" dirty="0"/>
              <a:t>Handwritten digits</a:t>
            </a:r>
          </a:p>
          <a:p>
            <a:r>
              <a:rPr lang="en-US" dirty="0"/>
              <a:t>28 x 28 matrix of pixels</a:t>
            </a:r>
          </a:p>
          <a:p>
            <a:pPr lvl="1"/>
            <a:r>
              <a:rPr lang="en-US" dirty="0"/>
              <a:t>Each pixel has a value in (0,255)</a:t>
            </a:r>
          </a:p>
          <a:p>
            <a:r>
              <a:rPr lang="en-US" dirty="0"/>
              <a:t>60k training images</a:t>
            </a:r>
          </a:p>
          <a:p>
            <a:r>
              <a:rPr lang="en-US" dirty="0"/>
              <a:t>10k test images</a:t>
            </a:r>
          </a:p>
          <a:p>
            <a:endParaRPr lang="en-US" dirty="0"/>
          </a:p>
          <a:p>
            <a:r>
              <a:rPr lang="en-US" dirty="0"/>
              <a:t>Data freely available</a:t>
            </a:r>
          </a:p>
        </p:txBody>
      </p:sp>
      <p:sp>
        <p:nvSpPr>
          <p:cNvPr id="4" name="Slide Number Placeholder 3">
            <a:extLst>
              <a:ext uri="{FF2B5EF4-FFF2-40B4-BE49-F238E27FC236}">
                <a16:creationId xmlns:a16="http://schemas.microsoft.com/office/drawing/2014/main" id="{8166F307-3739-B520-C3A9-AD509EF93F04}"/>
              </a:ext>
            </a:extLst>
          </p:cNvPr>
          <p:cNvSpPr>
            <a:spLocks noGrp="1"/>
          </p:cNvSpPr>
          <p:nvPr>
            <p:ph type="sldNum" sz="quarter" idx="10"/>
          </p:nvPr>
        </p:nvSpPr>
        <p:spPr/>
        <p:txBody>
          <a:bodyPr/>
          <a:lstStyle/>
          <a:p>
            <a:fld id="{ABBEE3BA-F264-1746-880E-39AD601DF2B1}" type="slidenum">
              <a:rPr lang="en-US" smtClean="0"/>
              <a:t>7</a:t>
            </a:fld>
            <a:endParaRPr lang="en-US"/>
          </a:p>
        </p:txBody>
      </p:sp>
      <p:pic>
        <p:nvPicPr>
          <p:cNvPr id="8" name="Picture 7" descr="A number and a number&#10;&#10;Description automatically generated with medium confidence">
            <a:extLst>
              <a:ext uri="{FF2B5EF4-FFF2-40B4-BE49-F238E27FC236}">
                <a16:creationId xmlns:a16="http://schemas.microsoft.com/office/drawing/2014/main" id="{714F97B3-F085-F063-E959-7AB81266E7A5}"/>
              </a:ext>
            </a:extLst>
          </p:cNvPr>
          <p:cNvPicPr>
            <a:picLocks noChangeAspect="1"/>
          </p:cNvPicPr>
          <p:nvPr/>
        </p:nvPicPr>
        <p:blipFill>
          <a:blip r:embed="rId3"/>
          <a:stretch>
            <a:fillRect/>
          </a:stretch>
        </p:blipFill>
        <p:spPr>
          <a:xfrm>
            <a:off x="4572000" y="1021899"/>
            <a:ext cx="4257261" cy="2814364"/>
          </a:xfrm>
          <a:prstGeom prst="rect">
            <a:avLst/>
          </a:prstGeom>
        </p:spPr>
      </p:pic>
      <p:sp>
        <p:nvSpPr>
          <p:cNvPr id="9" name="TextBox 8">
            <a:extLst>
              <a:ext uri="{FF2B5EF4-FFF2-40B4-BE49-F238E27FC236}">
                <a16:creationId xmlns:a16="http://schemas.microsoft.com/office/drawing/2014/main" id="{8EAD6F08-82EE-3343-1E91-585839B0E1DD}"/>
              </a:ext>
            </a:extLst>
          </p:cNvPr>
          <p:cNvSpPr txBox="1"/>
          <p:nvPr/>
        </p:nvSpPr>
        <p:spPr>
          <a:xfrm>
            <a:off x="557049" y="5129049"/>
            <a:ext cx="4349139" cy="400110"/>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Using architecture on previous page:</a:t>
            </a:r>
          </a:p>
        </p:txBody>
      </p:sp>
      <p:pic>
        <p:nvPicPr>
          <p:cNvPr id="11" name="Picture 10" descr="A close-up of a sign&#10;&#10;Description automatically generated">
            <a:extLst>
              <a:ext uri="{FF2B5EF4-FFF2-40B4-BE49-F238E27FC236}">
                <a16:creationId xmlns:a16="http://schemas.microsoft.com/office/drawing/2014/main" id="{3F35AB91-F4CB-4CC0-EBCE-F4FE3F8FFCAE}"/>
              </a:ext>
            </a:extLst>
          </p:cNvPr>
          <p:cNvPicPr>
            <a:picLocks noChangeAspect="1"/>
          </p:cNvPicPr>
          <p:nvPr/>
        </p:nvPicPr>
        <p:blipFill>
          <a:blip r:embed="rId4"/>
          <a:stretch>
            <a:fillRect/>
          </a:stretch>
        </p:blipFill>
        <p:spPr>
          <a:xfrm>
            <a:off x="5026574" y="4799950"/>
            <a:ext cx="4117426" cy="1119802"/>
          </a:xfrm>
          <a:prstGeom prst="rect">
            <a:avLst/>
          </a:prstGeom>
        </p:spPr>
      </p:pic>
    </p:spTree>
    <p:extLst>
      <p:ext uri="{BB962C8B-B14F-4D97-AF65-F5344CB8AC3E}">
        <p14:creationId xmlns:p14="http://schemas.microsoft.com/office/powerpoint/2010/main" val="17038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DCC8FA-CC52-4541-E41C-4E25E3C94BD2}"/>
              </a:ext>
            </a:extLst>
          </p:cNvPr>
          <p:cNvSpPr>
            <a:spLocks noGrp="1"/>
          </p:cNvSpPr>
          <p:nvPr>
            <p:ph type="sldNum" sz="quarter" idx="12"/>
          </p:nvPr>
        </p:nvSpPr>
        <p:spPr/>
        <p:txBody>
          <a:bodyPr/>
          <a:lstStyle/>
          <a:p>
            <a:fld id="{ABBEE3BA-F264-1746-880E-39AD601DF2B1}" type="slidenum">
              <a:rPr lang="en-US" smtClean="0"/>
              <a:t>8</a:t>
            </a:fld>
            <a:endParaRPr lang="en-US"/>
          </a:p>
        </p:txBody>
      </p:sp>
      <p:sp>
        <p:nvSpPr>
          <p:cNvPr id="3" name="Text Placeholder 2">
            <a:extLst>
              <a:ext uri="{FF2B5EF4-FFF2-40B4-BE49-F238E27FC236}">
                <a16:creationId xmlns:a16="http://schemas.microsoft.com/office/drawing/2014/main" id="{94FB0090-0DB7-A61A-A985-912097361DF1}"/>
              </a:ext>
            </a:extLst>
          </p:cNvPr>
          <p:cNvSpPr>
            <a:spLocks noGrp="1"/>
          </p:cNvSpPr>
          <p:nvPr>
            <p:ph type="body" sz="quarter" idx="13"/>
          </p:nvPr>
        </p:nvSpPr>
        <p:spPr>
          <a:xfrm>
            <a:off x="606356" y="1769441"/>
            <a:ext cx="6151795" cy="914400"/>
          </a:xfrm>
        </p:spPr>
        <p:txBody>
          <a:bodyPr/>
          <a:lstStyle/>
          <a:p>
            <a:r>
              <a:rPr lang="en-US" dirty="0"/>
              <a:t>Extensions of Neural Nets</a:t>
            </a:r>
          </a:p>
        </p:txBody>
      </p:sp>
    </p:spTree>
    <p:extLst>
      <p:ext uri="{BB962C8B-B14F-4D97-AF65-F5344CB8AC3E}">
        <p14:creationId xmlns:p14="http://schemas.microsoft.com/office/powerpoint/2010/main" val="1706937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8CB2-5161-A2D9-BFD2-D12AC354E32F}"/>
              </a:ext>
            </a:extLst>
          </p:cNvPr>
          <p:cNvSpPr>
            <a:spLocks noGrp="1"/>
          </p:cNvSpPr>
          <p:nvPr>
            <p:ph type="title"/>
          </p:nvPr>
        </p:nvSpPr>
        <p:spPr/>
        <p:txBody>
          <a:bodyPr/>
          <a:lstStyle/>
          <a:p>
            <a:r>
              <a:rPr lang="en-US" dirty="0"/>
              <a:t>Convolutional Neural Nets (CNN) </a:t>
            </a:r>
          </a:p>
        </p:txBody>
      </p:sp>
      <p:sp>
        <p:nvSpPr>
          <p:cNvPr id="3" name="Content Placeholder 2">
            <a:extLst>
              <a:ext uri="{FF2B5EF4-FFF2-40B4-BE49-F238E27FC236}">
                <a16:creationId xmlns:a16="http://schemas.microsoft.com/office/drawing/2014/main" id="{BED6C622-3FD2-56DE-9038-629E88982318}"/>
              </a:ext>
            </a:extLst>
          </p:cNvPr>
          <p:cNvSpPr>
            <a:spLocks noGrp="1"/>
          </p:cNvSpPr>
          <p:nvPr>
            <p:ph idx="1"/>
          </p:nvPr>
        </p:nvSpPr>
        <p:spPr>
          <a:xfrm>
            <a:off x="457200" y="1021899"/>
            <a:ext cx="8035159" cy="2436004"/>
          </a:xfrm>
        </p:spPr>
        <p:txBody>
          <a:bodyPr/>
          <a:lstStyle/>
          <a:p>
            <a:r>
              <a:rPr lang="en-US" dirty="0"/>
              <a:t>Neural Net specifically built for media, images, </a:t>
            </a:r>
            <a:r>
              <a:rPr lang="en-US" dirty="0" err="1"/>
              <a:t>etc</a:t>
            </a:r>
            <a:endParaRPr lang="en-US" dirty="0"/>
          </a:p>
          <a:p>
            <a:r>
              <a:rPr lang="en-US" dirty="0"/>
              <a:t>Special layers called </a:t>
            </a:r>
            <a:r>
              <a:rPr lang="en-US" i="1" dirty="0"/>
              <a:t>convolutional layers </a:t>
            </a:r>
            <a:r>
              <a:rPr lang="en-US" dirty="0"/>
              <a:t>focus on detecting patterns such as edges, shapes and textures</a:t>
            </a:r>
          </a:p>
          <a:p>
            <a:pPr lvl="1"/>
            <a:r>
              <a:rPr lang="en-US" dirty="0"/>
              <a:t>Preserves spatial relationships (rather than just looking at each pixel separately</a:t>
            </a:r>
          </a:p>
          <a:p>
            <a:pPr lvl="1"/>
            <a:r>
              <a:rPr lang="en-US" dirty="0"/>
              <a:t>Motivated by how humans detect things</a:t>
            </a:r>
          </a:p>
        </p:txBody>
      </p:sp>
      <p:sp>
        <p:nvSpPr>
          <p:cNvPr id="4" name="Slide Number Placeholder 3">
            <a:extLst>
              <a:ext uri="{FF2B5EF4-FFF2-40B4-BE49-F238E27FC236}">
                <a16:creationId xmlns:a16="http://schemas.microsoft.com/office/drawing/2014/main" id="{6551DB78-EDD3-FED8-B85C-E4964652A388}"/>
              </a:ext>
            </a:extLst>
          </p:cNvPr>
          <p:cNvSpPr>
            <a:spLocks noGrp="1"/>
          </p:cNvSpPr>
          <p:nvPr>
            <p:ph type="sldNum" sz="quarter" idx="10"/>
          </p:nvPr>
        </p:nvSpPr>
        <p:spPr/>
        <p:txBody>
          <a:bodyPr/>
          <a:lstStyle/>
          <a:p>
            <a:fld id="{ABBEE3BA-F264-1746-880E-39AD601DF2B1}" type="slidenum">
              <a:rPr lang="en-US" smtClean="0"/>
              <a:t>9</a:t>
            </a:fld>
            <a:endParaRPr lang="en-US"/>
          </a:p>
        </p:txBody>
      </p:sp>
      <p:sp>
        <p:nvSpPr>
          <p:cNvPr id="5" name="TextBox 4">
            <a:extLst>
              <a:ext uri="{FF2B5EF4-FFF2-40B4-BE49-F238E27FC236}">
                <a16:creationId xmlns:a16="http://schemas.microsoft.com/office/drawing/2014/main" id="{75B899FA-C6DB-008D-6772-9035AB52EC4A}"/>
              </a:ext>
            </a:extLst>
          </p:cNvPr>
          <p:cNvSpPr txBox="1"/>
          <p:nvPr/>
        </p:nvSpPr>
        <p:spPr>
          <a:xfrm>
            <a:off x="3005959" y="6138041"/>
            <a:ext cx="184731" cy="400110"/>
          </a:xfrm>
          <a:prstGeom prst="rect">
            <a:avLst/>
          </a:prstGeom>
          <a:noFill/>
        </p:spPr>
        <p:txBody>
          <a:bodyPr wrap="none" rtlCol="0">
            <a:spAutoFit/>
          </a:bodyPr>
          <a:lstStyle/>
          <a:p>
            <a:pPr marL="0" indent="0" algn="l">
              <a:buNone/>
            </a:pPr>
            <a:endParaRPr lang="en-US" sz="2000"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8" descr="A cartoon tiger with different facial expressions&#10;&#10;Description automatically generated with medium confidence">
            <a:extLst>
              <a:ext uri="{FF2B5EF4-FFF2-40B4-BE49-F238E27FC236}">
                <a16:creationId xmlns:a16="http://schemas.microsoft.com/office/drawing/2014/main" id="{4FA93AA3-E1D0-7E96-2C98-C0A43C4FF73F}"/>
              </a:ext>
            </a:extLst>
          </p:cNvPr>
          <p:cNvPicPr>
            <a:picLocks noChangeAspect="1"/>
          </p:cNvPicPr>
          <p:nvPr/>
        </p:nvPicPr>
        <p:blipFill>
          <a:blip r:embed="rId2"/>
          <a:stretch>
            <a:fillRect/>
          </a:stretch>
        </p:blipFill>
        <p:spPr>
          <a:xfrm>
            <a:off x="3860800" y="3496824"/>
            <a:ext cx="4826000" cy="2997200"/>
          </a:xfrm>
          <a:prstGeom prst="rect">
            <a:avLst/>
          </a:prstGeom>
        </p:spPr>
      </p:pic>
      <p:sp>
        <p:nvSpPr>
          <p:cNvPr id="10" name="TextBox 9">
            <a:extLst>
              <a:ext uri="{FF2B5EF4-FFF2-40B4-BE49-F238E27FC236}">
                <a16:creationId xmlns:a16="http://schemas.microsoft.com/office/drawing/2014/main" id="{BCE79257-64A9-803E-0BE0-45D3A22A06D2}"/>
              </a:ext>
            </a:extLst>
          </p:cNvPr>
          <p:cNvSpPr txBox="1"/>
          <p:nvPr/>
        </p:nvSpPr>
        <p:spPr>
          <a:xfrm>
            <a:off x="457200" y="4841535"/>
            <a:ext cx="3428887" cy="307777"/>
          </a:xfrm>
          <a:prstGeom prst="rect">
            <a:avLst/>
          </a:prstGeom>
          <a:solidFill>
            <a:schemeClr val="accent5"/>
          </a:solidFill>
        </p:spPr>
        <p:txBody>
          <a:bodyPr wrap="none" rtlCol="0">
            <a:spAutoFit/>
          </a:bodyPr>
          <a:lstStyle/>
          <a:p>
            <a:pPr marL="0" indent="0" algn="l">
              <a:buNone/>
            </a:pPr>
            <a:r>
              <a:rPr lang="en-US" sz="1400" dirty="0">
                <a:latin typeface="Tahoma" panose="020B0604030504040204" pitchFamily="34" charset="0"/>
                <a:ea typeface="Tahoma" panose="020B0604030504040204" pitchFamily="34" charset="0"/>
                <a:cs typeface="Tahoma" panose="020B0604030504040204" pitchFamily="34" charset="0"/>
              </a:rPr>
              <a:t>Low level features: color, edges, textures</a:t>
            </a:r>
          </a:p>
        </p:txBody>
      </p:sp>
      <p:sp>
        <p:nvSpPr>
          <p:cNvPr id="11" name="TextBox 10">
            <a:extLst>
              <a:ext uri="{FF2B5EF4-FFF2-40B4-BE49-F238E27FC236}">
                <a16:creationId xmlns:a16="http://schemas.microsoft.com/office/drawing/2014/main" id="{11F5EAF4-8A31-7CA5-1D6B-55900AC610C0}"/>
              </a:ext>
            </a:extLst>
          </p:cNvPr>
          <p:cNvSpPr txBox="1"/>
          <p:nvPr/>
        </p:nvSpPr>
        <p:spPr>
          <a:xfrm>
            <a:off x="457200" y="4141864"/>
            <a:ext cx="3401252" cy="307777"/>
          </a:xfrm>
          <a:prstGeom prst="rect">
            <a:avLst/>
          </a:prstGeom>
          <a:solidFill>
            <a:schemeClr val="accent5"/>
          </a:solidFill>
        </p:spPr>
        <p:txBody>
          <a:bodyPr wrap="none" rtlCol="0">
            <a:spAutoFit/>
          </a:bodyPr>
          <a:lstStyle/>
          <a:p>
            <a:pPr marL="0" indent="0" algn="l">
              <a:buNone/>
            </a:pPr>
            <a:r>
              <a:rPr lang="en-US" sz="1400" dirty="0">
                <a:latin typeface="Tahoma" panose="020B0604030504040204" pitchFamily="34" charset="0"/>
                <a:ea typeface="Tahoma" panose="020B0604030504040204" pitchFamily="34" charset="0"/>
                <a:cs typeface="Tahoma" panose="020B0604030504040204" pitchFamily="34" charset="0"/>
              </a:rPr>
              <a:t>Higher level features: eyes, ears, shapes</a:t>
            </a:r>
          </a:p>
        </p:txBody>
      </p:sp>
    </p:spTree>
    <p:extLst>
      <p:ext uri="{BB962C8B-B14F-4D97-AF65-F5344CB8AC3E}">
        <p14:creationId xmlns:p14="http://schemas.microsoft.com/office/powerpoint/2010/main" val="197006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1" grpId="0" animBg="1"/>
    </p:bldLst>
  </p:timing>
</p:sld>
</file>

<file path=ppt/theme/theme1.xml><?xml version="1.0" encoding="utf-8"?>
<a:theme xmlns:a="http://schemas.openxmlformats.org/drawingml/2006/main" name="1_SBE10">
  <a:themeElements>
    <a:clrScheme name="1_SBE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BE10">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8E0D30"/>
          </a:buClr>
          <a:buSzTx/>
          <a:buFontTx/>
          <a:buChar char="•"/>
          <a:tabLst/>
          <a:defRPr kumimoji="0" sz="3200" b="0" i="0" u="none" strike="noStrike" cap="none" normalizeH="0" baseline="0">
            <a:ln>
              <a:noFill/>
            </a:ln>
            <a:solidFill>
              <a:schemeClr val="tx1"/>
            </a:solidFill>
            <a:effectLst/>
            <a:latin typeface="Times New Roman" pitchFamily="18" charset="0"/>
            <a:cs typeface="Arial" pitchFamily="34" charset="0"/>
          </a:defRPr>
        </a:defPPr>
      </a:lstStyle>
    </a:spDef>
    <a:lnDef>
      <a:spPr bwMode="auto">
        <a:ln>
          <a:headEnd type="none" w="med" len="med"/>
          <a:tailEnd type="triangle"/>
        </a:ln>
      </a:spPr>
      <a:bodyPr/>
      <a:lstStyle/>
      <a:style>
        <a:lnRef idx="1">
          <a:schemeClr val="accent2"/>
        </a:lnRef>
        <a:fillRef idx="0">
          <a:schemeClr val="accent2"/>
        </a:fillRef>
        <a:effectRef idx="0">
          <a:schemeClr val="accent2"/>
        </a:effectRef>
        <a:fontRef idx="minor">
          <a:schemeClr val="tx1"/>
        </a:fontRef>
      </a:style>
    </a:lnDef>
    <a:txDef>
      <a:spPr>
        <a:noFill/>
      </a:spPr>
      <a:bodyPr wrap="none" rtlCol="0">
        <a:spAutoFit/>
      </a:bodyPr>
      <a:lstStyle>
        <a:defPPr marL="0" indent="0" algn="l">
          <a:buNone/>
          <a:defRPr sz="2000" dirty="0" smtClean="0">
            <a:latin typeface="Tahoma" panose="020B0604030504040204" pitchFamily="34" charset="0"/>
            <a:ea typeface="Tahoma" panose="020B0604030504040204" pitchFamily="34" charset="0"/>
            <a:cs typeface="Tahoma" panose="020B0604030504040204" pitchFamily="34" charset="0"/>
          </a:defRPr>
        </a:defPPr>
      </a:lstStyle>
    </a:txDef>
  </a:objectDefaults>
  <a:extraClrSchemeLst>
    <a:extraClrScheme>
      <a:clrScheme name="1_SBE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BE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BE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BE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BE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BE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BE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BE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BE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BE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BE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BE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TV-style" id="{76D76506-A0BC-8D4F-A42C-BBF50ED27964}" vid="{B20F4F62-1BD5-CD4F-87A9-C146A9A146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CTV-style</Template>
  <TotalTime>5129</TotalTime>
  <Words>1040</Words>
  <Application>Microsoft Macintosh PowerPoint</Application>
  <PresentationFormat>On-screen Show (4:3)</PresentationFormat>
  <Paragraphs>181</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Tahoma</vt:lpstr>
      <vt:lpstr>Times New Roman</vt:lpstr>
      <vt:lpstr>1_SBE10</vt:lpstr>
      <vt:lpstr>Topic 11  – Neural Nets, Deep Learning, and AI </vt:lpstr>
      <vt:lpstr>Deep Learning - Intro</vt:lpstr>
      <vt:lpstr>Neural Nets: Single Layer Network</vt:lpstr>
      <vt:lpstr>Neural Nets: Single Layer Network</vt:lpstr>
      <vt:lpstr>Neural Nets – Deep Learning</vt:lpstr>
      <vt:lpstr>Excellent description of NN</vt:lpstr>
      <vt:lpstr>MNIST data</vt:lpstr>
      <vt:lpstr>PowerPoint Presentation</vt:lpstr>
      <vt:lpstr>Convolutional Neural Nets (CNN) </vt:lpstr>
      <vt:lpstr>Convolutional Neural Nets (CNN) </vt:lpstr>
      <vt:lpstr>Recurrent Neural Networks (RNN)</vt:lpstr>
      <vt:lpstr>Long Short-Term Memory (LSTM)</vt:lpstr>
      <vt:lpstr>Deep Learning – Useful Tools</vt:lpstr>
      <vt:lpstr>Deep Learning - summary</vt:lpstr>
      <vt:lpstr>Deep Learning into Generative AI</vt:lpstr>
      <vt:lpstr>Transformers =&gt; Gen AI</vt:lpstr>
      <vt:lpstr>Image Generation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volinsky</dc:creator>
  <cp:lastModifiedBy>chris volinsky</cp:lastModifiedBy>
  <cp:revision>22</cp:revision>
  <dcterms:created xsi:type="dcterms:W3CDTF">2023-07-07T20:20:38Z</dcterms:created>
  <dcterms:modified xsi:type="dcterms:W3CDTF">2024-07-15T22:02:00Z</dcterms:modified>
</cp:coreProperties>
</file>