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791" r:id="rId3"/>
    <p:sldId id="278" r:id="rId4"/>
    <p:sldId id="544" r:id="rId5"/>
    <p:sldId id="773" r:id="rId6"/>
    <p:sldId id="774" r:id="rId7"/>
    <p:sldId id="776" r:id="rId8"/>
    <p:sldId id="777" r:id="rId9"/>
    <p:sldId id="778" r:id="rId10"/>
    <p:sldId id="779" r:id="rId11"/>
    <p:sldId id="780" r:id="rId12"/>
    <p:sldId id="781" r:id="rId13"/>
    <p:sldId id="782" r:id="rId14"/>
    <p:sldId id="783" r:id="rId15"/>
    <p:sldId id="784" r:id="rId16"/>
    <p:sldId id="785" r:id="rId17"/>
    <p:sldId id="274" r:id="rId18"/>
    <p:sldId id="786" r:id="rId19"/>
    <p:sldId id="788" r:id="rId20"/>
    <p:sldId id="789" r:id="rId21"/>
    <p:sldId id="787" r:id="rId22"/>
    <p:sldId id="790" r:id="rId23"/>
    <p:sldId id="794" r:id="rId24"/>
    <p:sldId id="793" r:id="rId25"/>
    <p:sldId id="795" r:id="rId26"/>
    <p:sldId id="797" r:id="rId27"/>
    <p:sldId id="796" r:id="rId28"/>
    <p:sldId id="798" r:id="rId29"/>
    <p:sldId id="800" r:id="rId30"/>
    <p:sldId id="8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1670" autoAdjust="0"/>
  </p:normalViewPr>
  <p:slideViewPr>
    <p:cSldViewPr snapToGrid="0">
      <p:cViewPr varScale="1">
        <p:scale>
          <a:sx n="91" d="100"/>
          <a:sy n="91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3T15:46:51.0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2808 297,'-5'-1,"1"-1,0 0,0 0,0 0,0 0,0-1,0 1,0-1,1 0,-1 0,-3-5,-12-8,-8-3,0 0,-1 2,-1 2,0 0,-1 2,-58-17,73 26,1-1,0-1,0 0,-22-13,21 10,-1 1,0 1,-19-6,6 5,2-1,-1 2,1 1,-1 1,-40-2,-464 8,515 1,0 0,0 1,0 1,1 0,-1 1,1 1,-24 12,22-9,-1-1,1-1,-1-1,-1-1,-24 4,16-5,0 1,0 1,1 2,-1 0,2 2,-38 19,-55 27,-26 18,104-56,0 3,1 0,2 3,-70 55,99-69,0 0,1 1,0 1,1-1,-10 21,-22 33,12-33,19-23,0 0,0 1,1 0,0 0,1 0,-6 13,10-18,-1 0,0 0,0-1,0 0,-1 1,1-1,-1 0,0-1,0 1,-7 4,5-4,1 0,0 1,0-1,1 1,-1 0,-5 9,-6 17,2 0,1 1,-10 37,15-42,-1 0,-1-1,-1 0,-1-1,-22 34,27-48,2 0,0 0,0 0,1 1,0 0,1 0,0 0,1 0,1 0,0 0,0 0,2 15,-9 65,1-40,2 0,3 102,-1 31,-12-105,10-59,1 0,-2 34,5 313,3-174,0-166,1 0,1-1,2 0,1 0,20 52,-19-60,-2-5,0-1,-1 1,-1 0,0 1,-1-1,2 21,-2-8,1-1,2 1,1-1,1 0,1 0,22 43,-17-33,16 58,-21-62,1 0,1-1,17 30,45 103,-51-107,37 65,-43-93,-7-12,0 0,2-1,0 0,14 15,10 13,-29-35,0 0,1 0,0-1,1 0,0 0,11 8,4 0,1-1,0-1,1-1,1-1,31 10,-37-14,0 2,-1 0,0 0,-1 2,0 0,22 21,-13-11,39 22,1 0,-40-25,46 23,231 92,-297-132,17 9,1-2,28 7,-26-8,0 1,0 1,40 22,-42-19,0-1,1-1,45 12,-14-7,64 26,-65-21,-29-11,-11-4,0 0,0-1,0 0,1-2,25 3,56 8,-70-8,52 3,-10-9,-33-1,-1 2,0 1,63 13,-53-7,1-2,0-3,-1-1,61-6,2 1,15 5,135-5,-228-1,0-2,0-1,0-2,33-14,21-17,-59 27,-1 0,2 2,37-10,-37 13,0-2,-1 0,-1-2,0-1,44-30,-60 39,-1 0,1 0,0 0,0 1,11-2,-10 3,-1-1,1 0,-1 0,0-1,9-5,33-21,-26 16,-1-1,0-2,30-25,-38 26,-2-2,14-18,20-25,19-19,-50 59,-2-1,0 0,17-37,-10 18,-14 29,0 0,1 1,11-13,-14 19,0-1,-1 0,0-1,0 1,0-1,-1 0,0 0,-1 0,1-1,-1 1,-1-1,4-14,5-57,-2 18,2-94,-11 128,2-1,0 0,11-48,-9 52,-1 0,1-45,-4 47,1 0,1 0,8-37,-1 10,-2 0,-2 0,-2-1,-7-91,1 24,5 22,-4-105,-3 172,0-1,-14-41,11 46,1-1,1 0,-3-40,7 50,0-1,-1 1,-1 0,-1 0,0 1,-1 0,-12-23,-15-40,9-26,21 82,-1-1,-2 1,0 0,-1 0,-12-25,-71-100,55 88,-49-63,71 105,-1 1,-20-16,-23-24,9 10,37 37,1-1,0-1,-16-19,12 12,-1 1,0 0,-22-17,-2-1,-6-4,30 27,1-1,-23-25,23 23,1 0,-2 1,0 0,-22-14,-9-15,42 36,-1 1,0 0,0 0,0 0,0 1,-1-1,0 1,0 1,0-1,0 1,-1 0,1 0,-11-2,5 3,1-1,-1-1,1 0,-1 0,1-1,1 0,-1-1,1 0,0-1,0 0,-9-9,-4-2,-2 2,-43-24,1 2,50 30,1 1,-1 0,-1 1,1 1,-30-6,22 6,-183-23,184 24,-1 1,-43-1,45 4,0-1,0-1,-33-7,-18-5,51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3T15:47:57.0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851 176,'2250'0,"-2229"1,1 1,40 10,-39-7,0 0,30 0,621-3,-326-4,-291 2,0-2,92-14,-83 7,0 3,0 3,76 6,-15 0,-85-3,-1 1,1-1,-1-3,67-12,-60 7,-1 3,1 1,0 3,51 5,9-2,884-2,-962 2,-1 1,33 7,-30-4,49 3,112-11,81 4,-177 12,-61-8,64 4,806-11,-885-1,0 0,1-2,-1 0,40-14,-40 11,1 0,0 2,0 1,35-3,128 10,99-5,-187-12,-60 8,62-4,1011 12,-1089-4,0 0,41-10,-39 7,0 1,30-2,35 6,-50 1,0-2,1-1,62-12,91-17,-123 22,0 4,133 6,-74 1,58-16,8-1,1032 16,-1196 0,-1 2,33 7,-30-4,49 3,-50-8,1 1,-1 1,32 9,-38-8,0-1,0-1,31-1,-32-1,-1 1,1 0,43 10,-43-6,46 4,-54-8,0 1,0 0,0 1,-1 1,1 0,28 13,16 12,-40-21,0 1,-1 1,0 1,-1 1,0 0,25 24,-33-27,1 0,0-1,22 13,17 11,-47-29,-1 0,1 0,0 0,-1 0,0 1,1-1,-1 1,-1-1,1 1,0 0,-1 0,0-1,2 8,3 59,0-5,58 163,-35-82,0 47,-16-108,-9-49,2-1,14 47,-2-22,14 87,-28-108,-1 0,-5 58,3 43,4-108,1 0,12 37,-10-43,-1 0,-2 1,5 52,-9-24,-4 212,0-251,-1 0,-1-1,0 1,-1-1,-1 0,0-1,-1 1,-1-1,0-1,-19 22,21-26,3-3,-1-1,0 0,0-1,0 1,0-1,-1 0,1-1,-1 1,0-1,0 0,-1 0,-11 2,-6 2,-1-2,-29 2,-12 2,-18 5,52-9,1 0,0 2,-44 16,-122 45,165-62,-1 0,0-3,-1 0,1-3,-50-4,-8 1,-18 1,-133 5,197 3,-65 16,75-12,-1-3,-1-1,-49 2,-412-10,477 4,-1 0,0 2,1 0,-36 13,31-9,1-1,-42 5,-22 4,62-11,0 0,-35 1,46-5,-19-1,1 2,-68 12,53-6,0-3,0-2,-94-5,35-1,-446 3,529 2,1 0,-38 9,-32 3,-36 4,56-6,-101 18,109-20,13-2,-91 3,101-11,4-1,1 1,0 2,-1 2,-38 8,41-5,-1-3,1-1,-1-1,-51-5,49 1,0 1,1 2,-68 11,68-5,-1-3,-55 1,2-2,-7 11,63-7,-62 2,-1284-9,633-2,714 0,1-1,-1-2,-46-14,43 9,0 3,-52-5,-30-3,81 8,-64-2,-1299 10,1373-2,-1-2,-32-7,30 4,-49-3,49 8,-18 0,-1-2,-49-10,-87-17,139 23,-1 2,0 1,-93 7,33 0,58-2,33 1,0-1,0-1,1-1,-1 0,0-1,1-1,-1-1,1 0,-18-8,17 4,1 2,-1 0,0 0,-1 2,1 1,-34-3,-118 7,73 2,46-3,-13 1,1-2,-109-17,-15-13,-16 3,178 24,-1 1,0 1,-26 1,30 2,-1-2,0 0,0-2,-27-6,23 4,-1 0,0 1,0 2,-38 2,-30-3,78 0,0 0,0-2,1 0,0-1,-23-11,-37-13,49 24,-1 0,-46-2,40 5,-44-9,-1-4,56 13,0-1,1-2,0 0,0-1,0-2,-32-16,8 0,33 19,1-1,0-1,0 0,1 0,-20-18,9 4,0-1,2-1,1-1,1-1,1 0,-27-56,39 72,0 1,0-1,-1 1,-1 0,1 1,-1-1,-15-10,12 9,0-1,0 0,-14-20,14 16,-1 1,-26-25,26 28,1-1,-1 0,2-1,-11-17,-27-47,-94-114,100 130,30 43,0 0,-24-26,28 35,0-2,1 1,1-1,-1 0,2 0,0 0,-6-20,-16-32,5 23,9 18,1 0,-17-45,4-1,17 52,2 0,0-1,1 0,0 0,2 0,-3-20,3-48,9-95,22 6,-27 166,1 0,1 0,0 0,0 0,0 1,1-1,0 1,1 0,-1 0,2 0,-1 1,0-1,9-5,14-21,-16 17,-2 0,13-28,-9 18,4-10,-10 20,0 0,16-22,13-20,-27 40,2 0,19-24,8-11,-29 39,1 0,23-25,-30 35,0 0,1 1,0-1,0 1,0 0,0 0,0 1,1 0,-1 0,1 0,-1 0,12-1,8 0,-1 1,1 1,-1 1,1 1,-1 2,27 5,-32-2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F43A9-6309-40DB-AD23-A086984108DF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7FE9-5289-4F4D-A94E-3D2F71FF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0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33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1A6FE-C683-1280-C842-E795D025F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920F7C-C812-34D7-607E-4DC643975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E71429-87CA-3757-DFF1-BE7085C6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08BF8-4676-DB65-0FD8-EAAF890EB9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97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09237-9DEE-E40E-042D-1696D1118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B30ABE-E551-B3BD-5F38-24033F64A0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0DA4E9-58A3-D2C5-570C-D1CBFC9F5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CDB49-6ECE-30D4-EFE2-742017B71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B49A3-1D97-B2DE-8482-1C6CBDCA5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FE8576-589C-0821-6871-7441C70AAF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21E215-B058-B214-4DCB-94C8E79FF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015E7-83B6-EDE2-20EE-3AE6F9F3A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FEC49-BC4A-EE34-6B5E-31FCA4F69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B2BA47-948B-F27F-A7D3-8547A29C38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5C8FFF-B0CC-97D1-E393-F4348D2E1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D7AD7-D848-200A-3C76-D001FEE96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56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911C7-F67E-215C-7761-F30378B05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8D7DD3-8F9E-505B-6553-FDE7757645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F514E-3CD6-4B08-F37E-558D4DC85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3ADA5-F94C-5ED7-E4F9-A655D670A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9973C-037A-77F2-8317-068E72D17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1E654-79E4-3643-6735-4EAC7B098C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14C8DA-7CBA-B90B-C431-C180F01B3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86867-652D-1B3C-98A7-8C6326AB2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20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CF3B-5B34-F005-8DD6-C9A9B6A65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1F67D4-9602-7C8F-07F1-1CC9AD0F1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D7B8C-1AF2-EC24-2DAA-9320F5871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22352-0ECE-08F0-F3B9-311A972BA8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5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D34F1-18DA-4E4F-6ACF-5569786AA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B88D3C-3440-57C9-F1E5-97193D871C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4E9D45-D8AC-B7B9-9F42-D362C3AD3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DCB86-D99D-A1B6-C87E-A84ECC886F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75B0F-1974-B50F-F43E-F5A728053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A5E6B8-11FE-DF70-CE40-F14614C81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014AAE-B2A7-18FC-FB89-C4596C19C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5A44B-54BA-97F4-1D02-1A7E59345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1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06CF9-F4D4-472F-8355-2A26B632C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FDDB6B-4F33-C5E6-F65F-AC3A44C926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34D0EC-A0AD-2A5A-B2FF-01C5086C0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A14E8-7BF9-9CA3-A9CF-57302EBC3C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2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C2BDA-E142-B10A-5B8D-FA218FA8A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E2CD73-5706-77CC-632C-E54B253AC1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2DD38-18D6-9979-BB77-8238C7E63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09848-E304-BC35-AE17-912598365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8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410B-62A2-B168-FC62-D978EDB8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FC42D-2F62-8B1A-EC77-94DF752D7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EAF3-7324-43AD-1EC4-33E52BC8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0D34-D18B-4B3F-5F8F-F0E3FD27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5A41-4AC4-F4B5-E7D8-CB6E3245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99BF-1993-A6A3-43CE-7C7255B2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42907-2C22-CD54-269B-E5F67D8BE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D3BD9-E1A1-1484-5195-DAF0B815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9D0E-4E01-2F29-9D7A-CAFD44C4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2852D-1DC4-E82D-D7F9-45D51192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7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130EF-A5E8-739E-0197-E1B31866E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2B3BF-8BBF-96BC-E210-3082BB018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4C7E-9507-5706-6576-515026FC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9B6A7-64F1-2305-BF94-247C7E8C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18EA9-162E-4A86-7831-80408990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F2B9-9EEA-0FBA-B4AC-B7B79158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171A-F81D-3B99-5F7F-EFC53596F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3698E-2705-8C67-F80C-16C9D5A4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FDEA-2B5C-6DDA-17C4-71DE1F03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7EC84-35BD-B0A0-EF5E-0863086D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81C3-0E14-331C-AA7F-C57F1A99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670A-A289-F2E0-81B0-59F723CE8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BCC2-3F22-3C6D-B627-7CAF2330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4A273-A310-5949-DF03-BABF6EE2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45DE6-EF04-5112-1E79-49D3C155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F3DD-1F79-3DBD-11F6-50DA3B45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308E-D735-8669-9403-526622050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FD31E-1FA8-5169-4286-F84DB872A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98EB4-C91B-92E2-2FB0-C437A68E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7EBFF-BA51-5F1A-E410-E63ED5D3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F340C-98A2-08E3-F5CF-E23A57B1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8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8DD0-29F3-9420-B4A0-E7213129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7AEE1-85D1-3F38-BBCA-9A7269F7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2F3F3-8E0E-E72B-8534-5F91360DF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2B3B8-63F7-9A7C-26F1-FF82B9B29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DAF3A-C123-D1AC-55EC-DC52735A4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BEB28-A319-8DE2-30BE-6CC1F707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17E68-B461-9B8C-A044-36EF6DA2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7571F-B26D-9F1F-B367-9324958F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7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3F71-39A2-67EF-021A-2F2215F8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BAD13-6D92-E820-A80C-73C27738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AB052-29DA-13BF-4F96-0816E274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1C76-F5B6-F5C6-A40C-6E0FA1CF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F56E8-F7DC-8633-BF38-995B5512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CB0C9-BCBC-A164-1B3C-46F7F558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343E1-4089-F5E5-F27A-B49E1C71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2958-047F-B3E4-4F98-EEEC79AA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CA1D-F8F7-1449-90CD-B164DFA60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45DC3-B260-8593-07FA-296253BAA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ADEAE-D332-0360-A144-1A7493DA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70085-86C6-7BD7-3E0D-0F8B50D4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D20D0-744C-0A7D-6FF0-6588ACFA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8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BDC0-E1BA-A4AF-6086-D817E5F6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D211A-3CA7-A7BE-E5AA-560CBDABF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03F48-E879-42AF-48D9-B8951A42A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FAD44-0F1C-8E82-685F-4E2713A0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A18FC-9A35-9219-5A78-A54027A2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9A153-80F9-A0A7-2A4A-C1A8855F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4F593-A490-C809-D1E5-3F4D3B75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50E3E-4830-AFC5-C1FB-966BD7FF1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E34E4-E6B6-8768-96F9-C7B87840A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45083-92C6-440D-8CD8-03408B66847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3D458-6E8F-3727-3D26-6FADA438A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E8279-E589-F563-3CE7-D925C37D3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E5EAD-ACFE-A261-4D43-A9059833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Data Science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25263-C208-7A99-430E-91BCF9D95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i="1" dirty="0">
                <a:solidFill>
                  <a:schemeClr val="tx2"/>
                </a:solidFill>
              </a:rPr>
              <a:t>January 2025</a:t>
            </a:r>
          </a:p>
          <a:p>
            <a:pPr algn="l"/>
            <a:r>
              <a:rPr lang="en-US" sz="2000" b="1" dirty="0">
                <a:solidFill>
                  <a:schemeClr val="tx2"/>
                </a:solidFill>
              </a:rPr>
              <a:t>Module 2 – Supervised Segmentation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New York University (NYU) Stern School of Business Logo - Management  Leadership for Tomorrow">
            <a:extLst>
              <a:ext uri="{FF2B5EF4-FFF2-40B4-BE49-F238E27FC236}">
                <a16:creationId xmlns:a16="http://schemas.microsoft.com/office/drawing/2014/main" id="{6D2F353C-9A31-CB0F-4144-37DD81F9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323" y="2604759"/>
            <a:ext cx="4141760" cy="232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54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9B509-62C3-D0AB-BA62-F0ADB075F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4819C2C-A4D5-AC16-43C9-02632773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Q3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E4E6F00-AB7E-6F8C-EDEC-29571329C9DD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2"/>
                </a:solidFill>
              </a:rPr>
              <a:t>df.head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 err="1">
                <a:solidFill>
                  <a:schemeClr val="tx2"/>
                </a:solidFill>
              </a:rPr>
              <a:t>df.describe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>
                <a:solidFill>
                  <a:schemeClr val="tx2"/>
                </a:solidFill>
              </a:rPr>
              <a:t>df.info()</a:t>
            </a:r>
          </a:p>
          <a:p>
            <a:r>
              <a:rPr lang="en-US" dirty="0" err="1">
                <a:solidFill>
                  <a:schemeClr val="tx2"/>
                </a:solidFill>
                <a:highlight>
                  <a:srgbClr val="FFFF00"/>
                </a:highlight>
              </a:rPr>
              <a:t>df.stats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A88E2-AD4C-2518-F26F-12BE9807E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75" y="2266088"/>
            <a:ext cx="582058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6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1401C-7948-FFCE-83EF-48B081104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0ED4C05-D14E-C2AA-DE53-21DD978C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Q4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3C69C-9401-74A4-E199-2671287C2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92" y="2039624"/>
            <a:ext cx="579200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3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9DF01-2F61-C8AB-EFAA-2AEE95221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336F71D-3CBD-832C-8B1E-613A4235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Q4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A245912-40E0-3237-C20A-29B43DD48C9D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Markdown</a:t>
            </a:r>
          </a:p>
          <a:p>
            <a:r>
              <a:rPr lang="en-US" dirty="0">
                <a:solidFill>
                  <a:schemeClr val="tx2"/>
                </a:solidFill>
              </a:rPr>
              <a:t>Python code</a:t>
            </a:r>
            <a:endParaRPr lang="en-US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492AC-97E7-A8B9-3DC8-58D1A060C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92" y="2039624"/>
            <a:ext cx="579200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5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2CD3E-7575-478A-531D-0892A95B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3032DFA-0BD1-92D5-99B6-762B2FC8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Q5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720C9-64EE-E02F-E3D5-37E41A1DB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6" y="1966745"/>
            <a:ext cx="584916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1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CDA80-DB1F-77EF-1AB1-D3A758AD1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0BF6E8C-6293-B45A-B859-A461AD55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Q5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1CDD89-27C0-9F6B-5C3F-C1B51707A9A2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94E8510A-9B69-9F2B-764B-1EF182619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628502-3DC4-BF85-8A94-B4F02B39FD9C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DC7823-7D48-F804-DB69-28B09FDE6817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D79A7E-BFA6-AF45-579E-639E503A9BD2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2017F-576D-94EA-5A43-29855C746C8D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52DCDA-E803-88D8-4141-E882987ECC66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9C0699-6115-822C-74A6-37DBBCFFDD13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F07C9B-8301-C41E-0F20-88811E30D566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p:grpSp>
        <p:nvGrpSpPr>
          <p:cNvPr id="14" name="Graphic 15" descr="Badge 1 outline">
            <a:extLst>
              <a:ext uri="{FF2B5EF4-FFF2-40B4-BE49-F238E27FC236}">
                <a16:creationId xmlns:a16="http://schemas.microsoft.com/office/drawing/2014/main" id="{98802E9A-28B9-3329-E266-AA34EBC50C9F}"/>
              </a:ext>
            </a:extLst>
          </p:cNvPr>
          <p:cNvGrpSpPr>
            <a:grpSpLocks noChangeAspect="1"/>
          </p:cNvGrpSpPr>
          <p:nvPr/>
        </p:nvGrpSpPr>
        <p:grpSpPr>
          <a:xfrm>
            <a:off x="11284719" y="120689"/>
            <a:ext cx="731520" cy="731520"/>
            <a:chOff x="5734446" y="3944382"/>
            <a:chExt cx="723503" cy="723503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3B9D6147-0F99-6B85-3503-63254FBB1CC5}"/>
                </a:ext>
              </a:extLst>
            </p:cNvPr>
            <p:cNvSpPr/>
            <p:nvPr/>
          </p:nvSpPr>
          <p:spPr>
            <a:xfrm>
              <a:off x="5734446" y="3944382"/>
              <a:ext cx="723503" cy="723503"/>
            </a:xfrm>
            <a:custGeom>
              <a:avLst/>
              <a:gdLst>
                <a:gd name="connsiteX0" fmla="*/ 361753 w 723503"/>
                <a:gd name="connsiteY0" fmla="*/ 19050 h 723503"/>
                <a:gd name="connsiteX1" fmla="*/ 704455 w 723503"/>
                <a:gd name="connsiteY1" fmla="*/ 361752 h 723503"/>
                <a:gd name="connsiteX2" fmla="*/ 361753 w 723503"/>
                <a:gd name="connsiteY2" fmla="*/ 704454 h 723503"/>
                <a:gd name="connsiteX3" fmla="*/ 19051 w 723503"/>
                <a:gd name="connsiteY3" fmla="*/ 361752 h 723503"/>
                <a:gd name="connsiteX4" fmla="*/ 361753 w 723503"/>
                <a:gd name="connsiteY4" fmla="*/ 19052 h 723503"/>
                <a:gd name="connsiteX5" fmla="*/ 361753 w 723503"/>
                <a:gd name="connsiteY5" fmla="*/ 0 h 723503"/>
                <a:gd name="connsiteX6" fmla="*/ 0 w 723503"/>
                <a:gd name="connsiteY6" fmla="*/ 361751 h 723503"/>
                <a:gd name="connsiteX7" fmla="*/ 361751 w 723503"/>
                <a:gd name="connsiteY7" fmla="*/ 723504 h 723503"/>
                <a:gd name="connsiteX8" fmla="*/ 723504 w 723503"/>
                <a:gd name="connsiteY8" fmla="*/ 361753 h 723503"/>
                <a:gd name="connsiteX9" fmla="*/ 362076 w 723503"/>
                <a:gd name="connsiteY9" fmla="*/ 3 h 723503"/>
                <a:gd name="connsiteX10" fmla="*/ 361753 w 723503"/>
                <a:gd name="connsiteY10" fmla="*/ 3 h 72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503" h="723503">
                  <a:moveTo>
                    <a:pt x="361753" y="19050"/>
                  </a:moveTo>
                  <a:cubicBezTo>
                    <a:pt x="551022" y="19050"/>
                    <a:pt x="704455" y="172483"/>
                    <a:pt x="704455" y="361752"/>
                  </a:cubicBezTo>
                  <a:cubicBezTo>
                    <a:pt x="704455" y="551021"/>
                    <a:pt x="551022" y="704454"/>
                    <a:pt x="361753" y="704454"/>
                  </a:cubicBezTo>
                  <a:cubicBezTo>
                    <a:pt x="172483" y="704454"/>
                    <a:pt x="19051" y="551021"/>
                    <a:pt x="19051" y="361752"/>
                  </a:cubicBezTo>
                  <a:cubicBezTo>
                    <a:pt x="19266" y="172572"/>
                    <a:pt x="172573" y="19266"/>
                    <a:pt x="361753" y="19052"/>
                  </a:cubicBezTo>
                  <a:moveTo>
                    <a:pt x="361753" y="0"/>
                  </a:moveTo>
                  <a:cubicBezTo>
                    <a:pt x="161963" y="-1"/>
                    <a:pt x="1" y="161961"/>
                    <a:pt x="0" y="361751"/>
                  </a:cubicBezTo>
                  <a:cubicBezTo>
                    <a:pt x="-1" y="561541"/>
                    <a:pt x="161961" y="723503"/>
                    <a:pt x="361751" y="723504"/>
                  </a:cubicBezTo>
                  <a:cubicBezTo>
                    <a:pt x="561541" y="723505"/>
                    <a:pt x="723503" y="561543"/>
                    <a:pt x="723504" y="361753"/>
                  </a:cubicBezTo>
                  <a:cubicBezTo>
                    <a:pt x="723592" y="162053"/>
                    <a:pt x="561776" y="91"/>
                    <a:pt x="362076" y="3"/>
                  </a:cubicBezTo>
                  <a:cubicBezTo>
                    <a:pt x="361968" y="3"/>
                    <a:pt x="361860" y="3"/>
                    <a:pt x="361753" y="3"/>
                  </a:cubicBezTo>
                  <a:close/>
                </a:path>
              </a:pathLst>
            </a:custGeom>
            <a:grpFill/>
            <a:ln w="508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25A88EA8-3D58-F858-93F9-84FCC23E4803}"/>
                </a:ext>
              </a:extLst>
            </p:cNvPr>
            <p:cNvSpPr/>
            <p:nvPr/>
          </p:nvSpPr>
          <p:spPr>
            <a:xfrm>
              <a:off x="6023013" y="4134566"/>
              <a:ext cx="98474" cy="320832"/>
            </a:xfrm>
            <a:custGeom>
              <a:avLst/>
              <a:gdLst>
                <a:gd name="connsiteX0" fmla="*/ 76572 w 98474"/>
                <a:gd name="connsiteY0" fmla="*/ 320833 h 320832"/>
                <a:gd name="connsiteX1" fmla="*/ 76572 w 98474"/>
                <a:gd name="connsiteY1" fmla="*/ 30919 h 320832"/>
                <a:gd name="connsiteX2" fmla="*/ 76415 w 98474"/>
                <a:gd name="connsiteY2" fmla="*/ 30846 h 320832"/>
                <a:gd name="connsiteX3" fmla="*/ 71072 w 98474"/>
                <a:gd name="connsiteY3" fmla="*/ 35473 h 320832"/>
                <a:gd name="connsiteX4" fmla="*/ 53909 w 98474"/>
                <a:gd name="connsiteY4" fmla="*/ 48118 h 320832"/>
                <a:gd name="connsiteX5" fmla="*/ 34263 w 98474"/>
                <a:gd name="connsiteY5" fmla="*/ 59708 h 320832"/>
                <a:gd name="connsiteX6" fmla="*/ 14213 w 98474"/>
                <a:gd name="connsiteY6" fmla="*/ 69400 h 320832"/>
                <a:gd name="connsiteX7" fmla="*/ 0 w 98474"/>
                <a:gd name="connsiteY7" fmla="*/ 75028 h 320832"/>
                <a:gd name="connsiteX8" fmla="*/ 0 w 98474"/>
                <a:gd name="connsiteY8" fmla="*/ 56908 h 320832"/>
                <a:gd name="connsiteX9" fmla="*/ 48759 w 98474"/>
                <a:gd name="connsiteY9" fmla="*/ 33998 h 320832"/>
                <a:gd name="connsiteX10" fmla="*/ 95051 w 98474"/>
                <a:gd name="connsiteY10" fmla="*/ 0 h 320832"/>
                <a:gd name="connsiteX11" fmla="*/ 98474 w 98474"/>
                <a:gd name="connsiteY11" fmla="*/ 177 h 320832"/>
                <a:gd name="connsiteX12" fmla="*/ 98474 w 98474"/>
                <a:gd name="connsiteY12" fmla="*/ 320833 h 32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474" h="320832">
                  <a:moveTo>
                    <a:pt x="76572" y="320833"/>
                  </a:moveTo>
                  <a:lnTo>
                    <a:pt x="76572" y="30919"/>
                  </a:lnTo>
                  <a:cubicBezTo>
                    <a:pt x="76572" y="30807"/>
                    <a:pt x="76502" y="30773"/>
                    <a:pt x="76415" y="30846"/>
                  </a:cubicBezTo>
                  <a:lnTo>
                    <a:pt x="71072" y="35473"/>
                  </a:lnTo>
                  <a:cubicBezTo>
                    <a:pt x="65642" y="40069"/>
                    <a:pt x="59908" y="44294"/>
                    <a:pt x="53909" y="48118"/>
                  </a:cubicBezTo>
                  <a:cubicBezTo>
                    <a:pt x="47504" y="52239"/>
                    <a:pt x="40896" y="56137"/>
                    <a:pt x="34263" y="59708"/>
                  </a:cubicBezTo>
                  <a:cubicBezTo>
                    <a:pt x="27589" y="63298"/>
                    <a:pt x="20841" y="66554"/>
                    <a:pt x="14213" y="69400"/>
                  </a:cubicBezTo>
                  <a:cubicBezTo>
                    <a:pt x="9232" y="71531"/>
                    <a:pt x="4469" y="73419"/>
                    <a:pt x="0" y="75028"/>
                  </a:cubicBezTo>
                  <a:lnTo>
                    <a:pt x="0" y="56908"/>
                  </a:lnTo>
                  <a:cubicBezTo>
                    <a:pt x="17083" y="51178"/>
                    <a:pt x="33445" y="43490"/>
                    <a:pt x="48759" y="33998"/>
                  </a:cubicBezTo>
                  <a:cubicBezTo>
                    <a:pt x="65038" y="23867"/>
                    <a:pt x="80514" y="12502"/>
                    <a:pt x="95051" y="0"/>
                  </a:cubicBezTo>
                  <a:lnTo>
                    <a:pt x="98474" y="177"/>
                  </a:lnTo>
                  <a:lnTo>
                    <a:pt x="98474" y="320833"/>
                  </a:lnTo>
                  <a:close/>
                </a:path>
              </a:pathLst>
            </a:custGeom>
            <a:grpFill/>
            <a:ln w="508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E8C8505-3738-B3EF-4039-A9618A94C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65" y="1488479"/>
            <a:ext cx="5085609" cy="67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6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F28B3-B5E4-12EF-DA19-D7DFDB997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EB48A2-DF65-AF7C-26A1-4F5D94FF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Q6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2130C-A05E-E5A4-E783-8E728E8D2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01" y="1690688"/>
            <a:ext cx="565864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5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B2449-069C-0A79-FE59-4B6D005D1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DB3B9AC-4AF8-2F1B-6AA5-DAE60F8D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Q6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0EDF3-42A5-CBC2-57EF-F3FE366FA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01" y="1690688"/>
            <a:ext cx="5658640" cy="1009791"/>
          </a:xfrm>
          <a:prstGeom prst="rect">
            <a:avLst/>
          </a:prstGeom>
        </p:spPr>
      </p:pic>
      <p:pic>
        <p:nvPicPr>
          <p:cNvPr id="2" name="Picture 1" descr="A diagram of a machine learning algorithm&#10;&#10;Description automatically generated">
            <a:extLst>
              <a:ext uri="{FF2B5EF4-FFF2-40B4-BE49-F238E27FC236}">
                <a16:creationId xmlns:a16="http://schemas.microsoft.com/office/drawing/2014/main" id="{5003589E-D11C-B038-DD9E-1EDBBB28E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202" y="2546929"/>
            <a:ext cx="5240421" cy="295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8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14F1A-18BA-106D-3040-A01EF0F5D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10CE-B2C7-71EE-0097-AA774F16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Agenda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55B74DA-C69C-9F6B-267B-B0690ACB7974}"/>
              </a:ext>
            </a:extLst>
          </p:cNvPr>
          <p:cNvSpPr txBox="1">
            <a:spLocks/>
          </p:cNvSpPr>
          <p:nvPr/>
        </p:nvSpPr>
        <p:spPr>
          <a:xfrm>
            <a:off x="990600" y="13989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Week 1</a:t>
            </a:r>
          </a:p>
          <a:p>
            <a:pPr lvl="1"/>
            <a:r>
              <a:rPr lang="en-US" b="1" strike="sngStrike" dirty="0">
                <a:solidFill>
                  <a:schemeClr val="tx2"/>
                </a:solidFill>
              </a:rPr>
              <a:t>Module 1 (Thursday): </a:t>
            </a:r>
            <a:r>
              <a:rPr lang="en-US" strike="sngStrike" dirty="0">
                <a:solidFill>
                  <a:schemeClr val="tx2"/>
                </a:solidFill>
              </a:rPr>
              <a:t>Intro to data science + Python for DS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Module 2 (Friday): 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Intro to supervised learning</a:t>
            </a:r>
          </a:p>
          <a:p>
            <a:r>
              <a:rPr lang="en-US" b="1" dirty="0">
                <a:solidFill>
                  <a:schemeClr val="tx2"/>
                </a:solidFill>
              </a:rPr>
              <a:t>Week 2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3 (Monday): </a:t>
            </a:r>
            <a:r>
              <a:rPr lang="en-US" dirty="0">
                <a:solidFill>
                  <a:schemeClr val="tx2"/>
                </a:solidFill>
              </a:rPr>
              <a:t>Fitting models, generalization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4 (Tuesday): </a:t>
            </a:r>
            <a:r>
              <a:rPr lang="en-US" dirty="0">
                <a:solidFill>
                  <a:schemeClr val="tx2"/>
                </a:solidFill>
              </a:rPr>
              <a:t>Regularization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5 (Wednesday): </a:t>
            </a:r>
            <a:r>
              <a:rPr lang="en-US" dirty="0">
                <a:solidFill>
                  <a:schemeClr val="tx2"/>
                </a:solidFill>
              </a:rPr>
              <a:t>Evaluation (ROC, cost visualization)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6 (Thursday): </a:t>
            </a:r>
            <a:r>
              <a:rPr lang="en-US" dirty="0">
                <a:solidFill>
                  <a:schemeClr val="tx2"/>
                </a:solidFill>
              </a:rPr>
              <a:t>Modeling text data</a:t>
            </a:r>
          </a:p>
          <a:p>
            <a:r>
              <a:rPr lang="en-US" b="1" dirty="0">
                <a:solidFill>
                  <a:schemeClr val="tx2"/>
                </a:solidFill>
              </a:rPr>
              <a:t>Week 3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7 (Monday): </a:t>
            </a:r>
            <a:r>
              <a:rPr lang="en-US" dirty="0">
                <a:solidFill>
                  <a:schemeClr val="tx2"/>
                </a:solidFill>
              </a:rPr>
              <a:t>Neural networks, </a:t>
            </a:r>
            <a:r>
              <a:rPr lang="en-US" dirty="0" err="1">
                <a:solidFill>
                  <a:schemeClr val="tx2"/>
                </a:solidFill>
              </a:rPr>
              <a:t>GenAI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8 (Tuesday): </a:t>
            </a:r>
            <a:r>
              <a:rPr lang="en-US" dirty="0">
                <a:solidFill>
                  <a:schemeClr val="tx2"/>
                </a:solidFill>
              </a:rPr>
              <a:t>Guest lecture(s)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9 (Wednesday): </a:t>
            </a:r>
            <a:r>
              <a:rPr lang="en-US" dirty="0">
                <a:solidFill>
                  <a:schemeClr val="tx2"/>
                </a:solidFill>
              </a:rPr>
              <a:t>Causal inference, AB testing, wrap up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Final Exam (Thursday)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8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20A03-E10E-A999-328B-F74D3FB96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C754-1EF5-3BE5-43F4-31C5A1A0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55A0EE-90F7-EE92-1FEF-A85F7A65EEA4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9E8BCFCD-ED9E-8DDA-88B4-8A6003646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52095B-6BD1-BE83-378F-EE3D10D3A676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317B0E-D6A9-0859-931D-9CDBC05E88C2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A97F34-3B02-41FE-7E4A-2474BAF1666F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82030F-6DA5-1843-DD4C-84DE4CCA05CE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9DA8C0-2B03-4D95-5B6A-376111A84DD0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7B8CE8-33A6-3D9F-B3C4-6228E0503C10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55F154-BDB4-E3A6-A9E0-78B786EE8FD3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34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C209E-788E-6200-426C-ADF370F4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6116-4B47-BA40-9FDE-84900ECA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0D0673-EEDD-06A4-88BA-0363897D8312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6DFB06AF-E414-529C-58FD-D388F45BD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41DFBC-AAF4-02F0-982E-246768F0E0C8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E5BC68-ED7D-C3AA-44C3-987AA19021F8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390C6B-84BD-7F73-CACD-0F93AF5B7634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0608D9-EA79-A26E-5DD5-1B5B08BDBBE8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D4A564-8932-EA50-A910-879B337F8E3F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1040C4-219C-56F6-2AEA-17DF2D12BEAE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54F000-044E-56F7-53CC-922B5B0EF5F6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0800C3-59AF-AC0D-2059-72A2D015ED4E}"/>
                  </a:ext>
                </a:extLst>
              </p14:cNvPr>
              <p14:cNvContentPartPr/>
              <p14:nvPr/>
            </p14:nvContentPartPr>
            <p14:xfrm>
              <a:off x="10121341" y="3560894"/>
              <a:ext cx="1779120" cy="1757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0800C3-59AF-AC0D-2059-72A2D015ED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7341" y="3453254"/>
                <a:ext cx="1886760" cy="19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23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B2CD4-F230-0671-E08F-8686A03DC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637D-DE2D-62A6-1168-4BC03EAA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Syllabus Reminder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C264A58-A805-FA8B-F75B-8B81BCDC6631}"/>
              </a:ext>
            </a:extLst>
          </p:cNvPr>
          <p:cNvSpPr txBox="1">
            <a:spLocks/>
          </p:cNvSpPr>
          <p:nvPr/>
        </p:nvSpPr>
        <p:spPr>
          <a:xfrm>
            <a:off x="990600" y="13989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ChatGPT</a:t>
            </a:r>
          </a:p>
          <a:p>
            <a:r>
              <a:rPr lang="en-US" dirty="0">
                <a:solidFill>
                  <a:schemeClr val="tx2"/>
                </a:solidFill>
              </a:rPr>
              <a:t>Late penalty</a:t>
            </a:r>
          </a:p>
          <a:p>
            <a:r>
              <a:rPr lang="en-US" dirty="0">
                <a:solidFill>
                  <a:schemeClr val="tx2"/>
                </a:solidFill>
              </a:rPr>
              <a:t>Participation</a:t>
            </a: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7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7F663-885D-20E6-3CA9-694F72B95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BCBA-1F39-88CD-7904-2CD6B7BA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pic>
        <p:nvPicPr>
          <p:cNvPr id="14" name="Picture 13" descr="A diagram of a machine learning algorithm&#10;&#10;Description automatically generated">
            <a:extLst>
              <a:ext uri="{FF2B5EF4-FFF2-40B4-BE49-F238E27FC236}">
                <a16:creationId xmlns:a16="http://schemas.microsoft.com/office/drawing/2014/main" id="{EE3CA2A9-7EDD-7C21-F989-6BD46FDB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649" y="1949887"/>
            <a:ext cx="5240421" cy="29582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62FB98A-25E3-757B-7E37-2FBD4E266860}"/>
                  </a:ext>
                </a:extLst>
              </p14:cNvPr>
              <p14:cNvContentPartPr/>
              <p14:nvPr/>
            </p14:nvContentPartPr>
            <p14:xfrm>
              <a:off x="3350979" y="2479775"/>
              <a:ext cx="5394600" cy="1168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62FB98A-25E3-757B-7E37-2FBD4E2668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6979" y="2372135"/>
                <a:ext cx="5502240" cy="13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5453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9E3E5-2BA1-F732-6361-2E4170790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E680-BFFE-E745-6D46-D71C376C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Supervised Learning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B3CCD8-BBFF-7D23-CC38-5EDB70E69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14111"/>
              </p:ext>
            </p:extLst>
          </p:nvPr>
        </p:nvGraphicFramePr>
        <p:xfrm>
          <a:off x="3754820" y="2278336"/>
          <a:ext cx="5263057" cy="4078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092">
                  <a:extLst>
                    <a:ext uri="{9D8B030D-6E8A-4147-A177-3AD203B41FA5}">
                      <a16:colId xmlns:a16="http://schemas.microsoft.com/office/drawing/2014/main" val="3664165794"/>
                    </a:ext>
                  </a:extLst>
                </a:gridCol>
                <a:gridCol w="787597">
                  <a:extLst>
                    <a:ext uri="{9D8B030D-6E8A-4147-A177-3AD203B41FA5}">
                      <a16:colId xmlns:a16="http://schemas.microsoft.com/office/drawing/2014/main" val="2240491404"/>
                    </a:ext>
                  </a:extLst>
                </a:gridCol>
                <a:gridCol w="787597">
                  <a:extLst>
                    <a:ext uri="{9D8B030D-6E8A-4147-A177-3AD203B41FA5}">
                      <a16:colId xmlns:a16="http://schemas.microsoft.com/office/drawing/2014/main" val="3466462923"/>
                    </a:ext>
                  </a:extLst>
                </a:gridCol>
                <a:gridCol w="1002587">
                  <a:extLst>
                    <a:ext uri="{9D8B030D-6E8A-4147-A177-3AD203B41FA5}">
                      <a16:colId xmlns:a16="http://schemas.microsoft.com/office/drawing/2014/main" val="1999583580"/>
                    </a:ext>
                  </a:extLst>
                </a:gridCol>
                <a:gridCol w="957989">
                  <a:extLst>
                    <a:ext uri="{9D8B030D-6E8A-4147-A177-3AD203B41FA5}">
                      <a16:colId xmlns:a16="http://schemas.microsoft.com/office/drawing/2014/main" val="2970723237"/>
                    </a:ext>
                  </a:extLst>
                </a:gridCol>
                <a:gridCol w="832195">
                  <a:extLst>
                    <a:ext uri="{9D8B030D-6E8A-4147-A177-3AD203B41FA5}">
                      <a16:colId xmlns:a16="http://schemas.microsoft.com/office/drawing/2014/main" val="2816014197"/>
                    </a:ext>
                  </a:extLst>
                </a:gridCol>
              </a:tblGrid>
              <a:tr h="479766">
                <a:tc>
                  <a:txBody>
                    <a:bodyPr/>
                    <a:lstStyle/>
                    <a:p>
                      <a:r>
                        <a:rPr lang="en-US" sz="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HeadSize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BodyType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BodyShading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Buy?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256918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66552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Bani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72219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Crista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Rectangle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60267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Rectangle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1169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8742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Fran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62862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Gianna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59461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Hector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80329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Irina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12264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Jaquie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72936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Kendra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78532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1000" dirty="0"/>
                        <a:t>LaToya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894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2FD3629-7DFE-554F-2FCA-18177A3E312B}"/>
              </a:ext>
            </a:extLst>
          </p:cNvPr>
          <p:cNvSpPr txBox="1"/>
          <p:nvPr/>
        </p:nvSpPr>
        <p:spPr>
          <a:xfrm>
            <a:off x="8219090" y="1847898"/>
            <a:ext cx="610873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F15CFC-AAA8-EBD6-D8A4-22A3266355B6}"/>
              </a:ext>
            </a:extLst>
          </p:cNvPr>
          <p:cNvGrpSpPr/>
          <p:nvPr/>
        </p:nvGrpSpPr>
        <p:grpSpPr>
          <a:xfrm>
            <a:off x="4792718" y="1422067"/>
            <a:ext cx="3142593" cy="738577"/>
            <a:chOff x="3258207" y="1004061"/>
            <a:chExt cx="3142593" cy="73857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B1F2EDEE-0A2E-4C8C-7985-7E4EF35B50A9}"/>
                </a:ext>
              </a:extLst>
            </p:cNvPr>
            <p:cNvSpPr/>
            <p:nvPr/>
          </p:nvSpPr>
          <p:spPr bwMode="auto">
            <a:xfrm rot="16200000">
              <a:off x="4604571" y="-53592"/>
              <a:ext cx="449866" cy="3142593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097ABD-E196-85E8-DE61-B3922FD1C987}"/>
                </a:ext>
              </a:extLst>
            </p:cNvPr>
            <p:cNvSpPr txBox="1"/>
            <p:nvPr/>
          </p:nvSpPr>
          <p:spPr>
            <a:xfrm>
              <a:off x="4430407" y="1004061"/>
              <a:ext cx="767069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Features</a:t>
              </a:r>
              <a:endPara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6C76936-71CB-2330-4700-E2D554FD014F}"/>
              </a:ext>
            </a:extLst>
          </p:cNvPr>
          <p:cNvSpPr txBox="1"/>
          <p:nvPr/>
        </p:nvSpPr>
        <p:spPr>
          <a:xfrm>
            <a:off x="3923523" y="1942491"/>
            <a:ext cx="585417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(?)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6591B2-2E87-20B3-8D83-7A72A49E9E80}"/>
              </a:ext>
            </a:extLst>
          </p:cNvPr>
          <p:cNvGrpSpPr/>
          <p:nvPr/>
        </p:nvGrpSpPr>
        <p:grpSpPr>
          <a:xfrm>
            <a:off x="1812727" y="2746045"/>
            <a:ext cx="1771300" cy="3505200"/>
            <a:chOff x="278217" y="2328040"/>
            <a:chExt cx="1771300" cy="35052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092230-CDDE-9864-D428-291BBB4F1EA2}"/>
                </a:ext>
              </a:extLst>
            </p:cNvPr>
            <p:cNvSpPr txBox="1"/>
            <p:nvPr/>
          </p:nvSpPr>
          <p:spPr>
            <a:xfrm>
              <a:off x="278217" y="3858059"/>
              <a:ext cx="1039323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Instances, </a:t>
              </a:r>
            </a:p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observations</a:t>
              </a:r>
              <a:endPara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BEA98A-7519-8E9F-1CE7-CDA793FB77FD}"/>
                </a:ext>
              </a:extLst>
            </p:cNvPr>
            <p:cNvSpPr/>
            <p:nvPr/>
          </p:nvSpPr>
          <p:spPr bwMode="auto">
            <a:xfrm rot="10800000">
              <a:off x="1660635" y="2328040"/>
              <a:ext cx="388882" cy="3505200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059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8D8EF-C4E9-2832-F8A4-DF5141C7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9701D1C-F028-DB39-07E6-0C6EC230CF2A}"/>
              </a:ext>
            </a:extLst>
          </p:cNvPr>
          <p:cNvSpPr txBox="1">
            <a:spLocks/>
          </p:cNvSpPr>
          <p:nvPr/>
        </p:nvSpPr>
        <p:spPr>
          <a:xfrm>
            <a:off x="990600" y="13989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Features: </a:t>
            </a:r>
            <a:r>
              <a:rPr lang="en-US" dirty="0">
                <a:solidFill>
                  <a:schemeClr val="tx2"/>
                </a:solidFill>
              </a:rPr>
              <a:t>what we use to predict (also, explanatory variables, independent variables)</a:t>
            </a:r>
          </a:p>
          <a:p>
            <a:r>
              <a:rPr lang="en-US" b="1" dirty="0">
                <a:solidFill>
                  <a:schemeClr val="tx2"/>
                </a:solidFill>
              </a:rPr>
              <a:t>Target</a:t>
            </a:r>
            <a:r>
              <a:rPr lang="en-US" dirty="0">
                <a:solidFill>
                  <a:schemeClr val="tx2"/>
                </a:solidFill>
              </a:rPr>
              <a:t>: what we aim to predict</a:t>
            </a:r>
            <a:endParaRPr lang="en-US" b="1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45BA69-D97D-ED1F-8CEF-6F4C8A55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Supervised Learning = Prediction/Predictive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3937004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3C606-80C8-CE8C-B45A-6FCB64480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C090-E639-DC5E-DCF4-5630693B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552" y="2766218"/>
            <a:ext cx="3362965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Coding time!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90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ABCB2-8A74-EBE4-ECB7-C2B21D41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3CAC57-1E53-4648-DF50-F52E30EE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Entropy (H)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0A405-7448-9942-B640-C6727764A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623496"/>
            <a:ext cx="5973009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37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D076E-1B8F-6B5A-4ABD-8F2B0B156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49C213-047C-A82A-2EA2-44077393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Information Gain (IG)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910CE-723E-18E1-9D1E-6C05DA1EC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2557341"/>
            <a:ext cx="5877745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85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4C02C-C609-F172-7C12-A1FCF2F55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A1AF-8A96-48C1-4DA2-A658503E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552" y="2766218"/>
            <a:ext cx="3362965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Coding time!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8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6DD6B-E260-4BF8-D1DD-48592B566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EEFB6A8-CFA6-72E9-6302-F46865F3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Decision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B57D6-D01F-EE5B-67A2-0488293D4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15" y="0"/>
            <a:ext cx="5603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7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AD539-F03E-C400-F55D-D35D4C66B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9B32EDA-D4DE-D92C-A983-29BC699C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Linear Separator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C0F8A2-19F3-85E9-443C-D51E50AF5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818" y="1690688"/>
            <a:ext cx="5801535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40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E5573-B5D5-5322-F1DF-02103E79C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61FE0F-2175-4969-6521-DFBE2714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Linear Separator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5886B3-C24F-2B03-B350-70AC60D0F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818" y="1690688"/>
            <a:ext cx="5801535" cy="3419952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067075A-AE77-7C8E-7E0F-A63DC7DF6FC5}"/>
              </a:ext>
            </a:extLst>
          </p:cNvPr>
          <p:cNvSpPr txBox="1">
            <a:spLocks/>
          </p:cNvSpPr>
          <p:nvPr/>
        </p:nvSpPr>
        <p:spPr>
          <a:xfrm>
            <a:off x="990600" y="1398905"/>
            <a:ext cx="469549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</a:rPr>
              <a:t>Objective function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/>
                </a:solidFill>
              </a:rPr>
              <a:t> (Loss function) </a:t>
            </a:r>
            <a:r>
              <a:rPr lang="en-US" sz="2400" b="1" dirty="0">
                <a:solidFill>
                  <a:schemeClr val="tx2"/>
                </a:solidFill>
              </a:rPr>
              <a:t>= </a:t>
            </a:r>
            <a:r>
              <a:rPr lang="en-US" sz="2400" dirty="0">
                <a:solidFill>
                  <a:schemeClr val="tx2"/>
                </a:solidFill>
              </a:rPr>
              <a:t>describes how “badly” a model fits our (training) data</a:t>
            </a:r>
          </a:p>
          <a:p>
            <a:pPr marL="0" indent="0"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We pick model parameters (in this case, lines) to minimize loss</a:t>
            </a:r>
          </a:p>
          <a:p>
            <a:pPr marL="0" indent="0"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This function can be many things (don’t worry about the details now), </a:t>
            </a:r>
            <a:r>
              <a:rPr lang="en-US" sz="2400" b="1" dirty="0">
                <a:solidFill>
                  <a:schemeClr val="tx2"/>
                </a:solidFill>
              </a:rPr>
              <a:t>but our choice of loss function affect what the final “machine learned” model will be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A170B-537B-1B92-4FEC-6551513DB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3AA7-DAE6-2048-F804-4366E9EB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552" y="2766218"/>
            <a:ext cx="2626895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Quiz time!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54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B68FF-D22D-B656-2F77-A1FC6C986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B9F47FC-70F2-F00B-DC29-7D612BDA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Linear Separator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E555A3-335B-4795-5E70-203FDEDF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818" y="1690688"/>
            <a:ext cx="5801535" cy="3419952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A0DFFC72-EE0D-5E61-5148-4024F16C0858}"/>
              </a:ext>
            </a:extLst>
          </p:cNvPr>
          <p:cNvSpPr txBox="1">
            <a:spLocks/>
          </p:cNvSpPr>
          <p:nvPr/>
        </p:nvSpPr>
        <p:spPr>
          <a:xfrm>
            <a:off x="990600" y="1398905"/>
            <a:ext cx="469549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</a:rPr>
              <a:t>Objective function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/>
                </a:solidFill>
              </a:rPr>
              <a:t> (Loss function) </a:t>
            </a:r>
            <a:r>
              <a:rPr lang="en-US" sz="2400" b="1" dirty="0">
                <a:solidFill>
                  <a:schemeClr val="tx2"/>
                </a:solidFill>
              </a:rPr>
              <a:t>= </a:t>
            </a:r>
            <a:r>
              <a:rPr lang="en-US" sz="2400" dirty="0">
                <a:solidFill>
                  <a:schemeClr val="tx2"/>
                </a:solidFill>
              </a:rPr>
              <a:t>describes how “badly” a model fits our (training) data</a:t>
            </a:r>
          </a:p>
          <a:p>
            <a:pPr marL="0" indent="0"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We pick model parameters (in this case, lines) to minimize loss</a:t>
            </a:r>
          </a:p>
          <a:p>
            <a:pPr marL="0" indent="0"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This function can be many things (don’t worry about the details now), </a:t>
            </a:r>
            <a:r>
              <a:rPr lang="en-US" sz="2400" b="1" dirty="0">
                <a:solidFill>
                  <a:schemeClr val="tx2"/>
                </a:solidFill>
              </a:rPr>
              <a:t>but our choice of loss function affect what the final “machine learned” model will be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00276F1-2B9F-D9D4-3CD4-B5C9D8466C3F}"/>
              </a:ext>
            </a:extLst>
          </p:cNvPr>
          <p:cNvSpPr txBox="1">
            <a:spLocks/>
          </p:cNvSpPr>
          <p:nvPr/>
        </p:nvSpPr>
        <p:spPr>
          <a:xfrm>
            <a:off x="6258910" y="5604641"/>
            <a:ext cx="469549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4"/>
                </a:solidFill>
              </a:rPr>
              <a:t>We’ll talk more about this next week!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3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158BE-E7FB-D52D-7776-E9CDC622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EF1C-012B-C347-B2F4-3008B39C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213" y="2766218"/>
            <a:ext cx="440957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Quiz discussion!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7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A30F8-7148-7543-7474-84183B202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F68202-60F6-2BC3-F3BB-DE6ABD006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38" y="1690688"/>
            <a:ext cx="5210902" cy="38200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D5F9FB0-F6C0-B274-D12B-6FDA485A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Q1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376CC19-085F-B432-43CF-018957705110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0</a:t>
            </a:r>
          </a:p>
          <a:p>
            <a:r>
              <a:rPr lang="en-US" dirty="0">
                <a:solidFill>
                  <a:schemeClr val="tx2"/>
                </a:solidFill>
              </a:rPr>
              <a:t>1</a:t>
            </a:r>
          </a:p>
          <a:p>
            <a:r>
              <a:rPr lang="en-US" dirty="0">
                <a:solidFill>
                  <a:schemeClr val="tx2"/>
                </a:solidFill>
              </a:rPr>
              <a:t>2</a:t>
            </a:r>
          </a:p>
          <a:p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27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87BA9-9F10-C25E-FE5E-44127C849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F23E57-3355-7182-512A-A340A5AA8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38" y="1690688"/>
            <a:ext cx="5210902" cy="38200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5718164-AD38-8864-15ED-CE3964BF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Q1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7A8F284-CBEC-8815-2A7A-338252087E5A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0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1</a:t>
            </a:r>
          </a:p>
          <a:p>
            <a:r>
              <a:rPr lang="en-US" dirty="0">
                <a:solidFill>
                  <a:schemeClr val="tx2"/>
                </a:solidFill>
              </a:rPr>
              <a:t>2</a:t>
            </a:r>
          </a:p>
          <a:p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654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F4C34-682C-29FC-8620-E74584B5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5FAEC63-6799-F19D-40F2-3BA889D2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Q1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3D4A5BB-3FD1-5F1A-7DE4-54C3767A4592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18</a:t>
            </a:r>
          </a:p>
          <a:p>
            <a:r>
              <a:rPr lang="en-US" dirty="0">
                <a:solidFill>
                  <a:schemeClr val="tx2"/>
                </a:solidFill>
              </a:rPr>
              <a:t>25</a:t>
            </a:r>
          </a:p>
          <a:p>
            <a:r>
              <a:rPr lang="en-US" dirty="0">
                <a:solidFill>
                  <a:schemeClr val="tx2"/>
                </a:solidFill>
              </a:rPr>
              <a:t>8</a:t>
            </a:r>
          </a:p>
          <a:p>
            <a:r>
              <a:rPr lang="en-US" dirty="0">
                <a:solidFill>
                  <a:schemeClr val="tx2"/>
                </a:solidFill>
              </a:rPr>
              <a:t>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EF83F-C4EE-5540-9CA9-ED5344521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89" y="1690688"/>
            <a:ext cx="519185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7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5D77E-E86F-FB51-5C73-53AC7E1CC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E2B8CA-0BA3-93B2-BAE2-4D64CFE3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Q2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13751BD-B09D-BEAE-0DBC-A48E45500F9F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18</a:t>
            </a:r>
          </a:p>
          <a:p>
            <a:r>
              <a:rPr lang="en-US" dirty="0">
                <a:solidFill>
                  <a:schemeClr val="tx2"/>
                </a:solidFill>
              </a:rPr>
              <a:t>25</a:t>
            </a:r>
          </a:p>
          <a:p>
            <a:r>
              <a:rPr lang="en-US" dirty="0">
                <a:solidFill>
                  <a:schemeClr val="tx2"/>
                </a:solidFill>
              </a:rPr>
              <a:t>8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08D23-8D0A-D73F-FB3C-297EECDA6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89" y="1690688"/>
            <a:ext cx="519185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1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1691D-C844-2B32-2547-5CDF7BF2D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246728-6A69-64CE-6C1A-E6284B6D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Q3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DFB0D90-0C19-6C76-BF28-16754EE43807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2"/>
                </a:solidFill>
              </a:rPr>
              <a:t>df.head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 err="1">
                <a:solidFill>
                  <a:schemeClr val="tx2"/>
                </a:solidFill>
              </a:rPr>
              <a:t>df.describe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>
                <a:solidFill>
                  <a:schemeClr val="tx2"/>
                </a:solidFill>
              </a:rPr>
              <a:t>df.info()</a:t>
            </a:r>
          </a:p>
          <a:p>
            <a:r>
              <a:rPr lang="en-US" dirty="0" err="1">
                <a:solidFill>
                  <a:schemeClr val="tx2"/>
                </a:solidFill>
              </a:rPr>
              <a:t>df.stats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EFA96-E550-8EEA-A660-4E9981CA6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75" y="2266088"/>
            <a:ext cx="582058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3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</TotalTime>
  <Words>525</Words>
  <Application>Microsoft Office PowerPoint</Application>
  <PresentationFormat>Widescreen</PresentationFormat>
  <Paragraphs>218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Segoe Print</vt:lpstr>
      <vt:lpstr>Tahoma</vt:lpstr>
      <vt:lpstr>Office Theme</vt:lpstr>
      <vt:lpstr>Data Science For Business</vt:lpstr>
      <vt:lpstr>Syllabus Reminder</vt:lpstr>
      <vt:lpstr>Quiz time!</vt:lpstr>
      <vt:lpstr>Quiz discussion!</vt:lpstr>
      <vt:lpstr>Q1</vt:lpstr>
      <vt:lpstr>Q1</vt:lpstr>
      <vt:lpstr>Q1</vt:lpstr>
      <vt:lpstr>Q2</vt:lpstr>
      <vt:lpstr>Q3</vt:lpstr>
      <vt:lpstr>Q3</vt:lpstr>
      <vt:lpstr>Q4</vt:lpstr>
      <vt:lpstr>Q4</vt:lpstr>
      <vt:lpstr>Q5</vt:lpstr>
      <vt:lpstr>Q5</vt:lpstr>
      <vt:lpstr>Q6</vt:lpstr>
      <vt:lpstr>Q6</vt:lpstr>
      <vt:lpstr>Agenda</vt:lpstr>
      <vt:lpstr>Where we are</vt:lpstr>
      <vt:lpstr>Where we are</vt:lpstr>
      <vt:lpstr>Where we are</vt:lpstr>
      <vt:lpstr>Supervised Learning</vt:lpstr>
      <vt:lpstr>Supervised Learning = Prediction/Predictive Analytics</vt:lpstr>
      <vt:lpstr>Coding time!</vt:lpstr>
      <vt:lpstr>Entropy (H)</vt:lpstr>
      <vt:lpstr>Information Gain (IG)</vt:lpstr>
      <vt:lpstr>Coding time!</vt:lpstr>
      <vt:lpstr>Decision Tree</vt:lpstr>
      <vt:lpstr>Linear Separator</vt:lpstr>
      <vt:lpstr>Linear Separator</vt:lpstr>
      <vt:lpstr>Linear Separator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Douglas</dc:creator>
  <cp:lastModifiedBy>Connor Douglas</cp:lastModifiedBy>
  <cp:revision>9</cp:revision>
  <dcterms:created xsi:type="dcterms:W3CDTF">2024-12-31T20:48:16Z</dcterms:created>
  <dcterms:modified xsi:type="dcterms:W3CDTF">2025-01-03T16:57:06Z</dcterms:modified>
</cp:coreProperties>
</file>