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337" r:id="rId3"/>
    <p:sldId id="581" r:id="rId4"/>
    <p:sldId id="580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/>
    <p:restoredTop sz="96208"/>
  </p:normalViewPr>
  <p:slideViewPr>
    <p:cSldViewPr snapToGrid="0">
      <p:cViewPr varScale="1">
        <p:scale>
          <a:sx n="89" d="100"/>
          <a:sy n="89" d="100"/>
        </p:scale>
        <p:origin x="-128" y="-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6DC94-C58C-604D-95C4-CBDC11A7258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8AD2-AF92-6948-A88A-EDFC1A94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Few people do causal targeting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</a:t>
            </a:r>
            <a:r>
              <a:rPr lang="en-US" baseline="0" dirty="0"/>
              <a:t> do A/B testing and other RCTs for evaluating causal impact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It’s important to get the difference between those two very clear in our minds, as well as the challenges of A/B testing when it comes to ML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D90AB4-BA9C-4EEA-A057-D792D11AA0E8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34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</a:t>
            </a:r>
            <a:r>
              <a:rPr lang="en-US" baseline="0" dirty="0"/>
              <a:t> Not much of an advance over A/B testing, but at least we can say we are predicting which </a:t>
            </a:r>
            <a:r>
              <a:rPr lang="en-US" baseline="0" dirty="0" err="1"/>
              <a:t>alg</a:t>
            </a:r>
            <a:r>
              <a:rPr lang="en-US" baseline="0" dirty="0"/>
              <a:t> will be best and then evaluating.  Not such a big deal for a large A/B test, but bear with me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D90AB4-BA9C-4EEA-A057-D792D11AA0E8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34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4EFF-C668-48B8-B4BC-21ABD99076A0}" type="datetime1">
              <a:rPr lang="x-none" smtClean="0"/>
              <a:t>3/14/24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62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FC68-DD0B-45DD-96FE-899E04AF0A24}" type="datetime1">
              <a:rPr lang="x-none" smtClean="0"/>
              <a:t>3/14/24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111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DDF7-30D7-4CC9-AA9A-A355A2810FEE}" type="datetime1">
              <a:rPr lang="x-none" smtClean="0"/>
              <a:t>3/14/24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771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8988E-3CB8-AD41-927F-C04D3CC1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231727"/>
            <a:ext cx="11658600" cy="9112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1EB9F2-5B6D-BB4D-A764-5D62CE33D2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68312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Foster Provost</a:t>
            </a:r>
          </a:p>
          <a:p>
            <a:endParaRPr lang="en-US"/>
          </a:p>
        </p:txBody>
      </p:sp>
      <p:pic>
        <p:nvPicPr>
          <p:cNvPr id="14" name="Picture 13" descr="stern_black_rgb.png">
            <a:extLst>
              <a:ext uri="{FF2B5EF4-FFF2-40B4-BE49-F238E27FC236}">
                <a16:creationId xmlns:a16="http://schemas.microsoft.com/office/drawing/2014/main" xmlns="" id="{54BCED2B-3B3F-1847-A386-1A0C6FECF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35" y="4405745"/>
            <a:ext cx="3023161" cy="8610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0586E82-2CC7-C24B-B319-683930C6B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371600"/>
            <a:ext cx="11658600" cy="2057400"/>
          </a:xfrm>
        </p:spPr>
        <p:txBody>
          <a:bodyPr>
            <a:normAutofit/>
          </a:bodyPr>
          <a:lstStyle>
            <a:lvl1pPr marL="120650" indent="0" algn="ctr">
              <a:lnSpc>
                <a:spcPct val="100000"/>
              </a:lnSpc>
              <a:buFontTx/>
              <a:buNone/>
              <a:defRPr sz="4800">
                <a:solidFill>
                  <a:schemeClr val="tx1"/>
                </a:solidFill>
                <a:latin typeface="+mj-lt"/>
              </a:defRPr>
            </a:lvl1pPr>
            <a:lvl2pPr marL="573088" indent="0">
              <a:buFontTx/>
              <a:buNone/>
              <a:defRPr/>
            </a:lvl2pPr>
            <a:lvl3pPr marL="915987" indent="0">
              <a:buFontTx/>
              <a:buNone/>
              <a:defRPr/>
            </a:lvl3pPr>
            <a:lvl4pPr marL="1435100" indent="0">
              <a:buFontTx/>
              <a:buNone/>
              <a:defRPr/>
            </a:lvl4pPr>
            <a:lvl5pPr marL="1831975" indent="0">
              <a:buFontTx/>
              <a:buNone/>
              <a:defRPr/>
            </a:lvl5pPr>
          </a:lstStyle>
          <a:p>
            <a:pPr lvl="0"/>
            <a:r>
              <a:rPr lang="en-US"/>
              <a:t>Lesson #: Lesson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C176A4-1C64-D545-A07E-2EAC8142FB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88FEC4-D874-754A-B354-F0F866822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55DD15-72F5-8640-927B-2DAB204C9C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45427EA-5EAC-744C-A6BC-3D519048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D3BB83-F69F-294E-B9FF-7BBCFE91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79091D-8E0F-3E40-B6B1-EF820B63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A6153F-13B5-314C-9E41-857CF45D8D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6700" y="228600"/>
            <a:ext cx="11658600" cy="6127750"/>
          </a:xfrm>
        </p:spPr>
        <p:txBody>
          <a:bodyPr/>
          <a:lstStyle/>
          <a:p>
            <a:r>
              <a:rPr lang="en-US"/>
              <a:t>Hand-drawn Diagram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E753E1DC-EABE-3349-9FA5-49A4403D03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7BBD51D8-879A-BA40-B3DD-17E1257606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E2EED118-7309-214E-B26F-1063ABC087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8FFBDA-A196-CE4E-AA6E-F2FDC251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68BA9D-C2D3-7B44-9A70-BA748A35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8410F0-9D9B-2D4D-8BA8-11A33A47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Color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BC895D-C518-974A-A5D3-BC7624B1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8E91E4-A5AD-844E-8606-ADE28263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081569-CAD3-0E46-AE0A-67B254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5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One Line Text Cen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D458F1-7600-5D49-85D3-F42FCB95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2176325"/>
            <a:ext cx="11658600" cy="1255850"/>
          </a:xfrm>
        </p:spPr>
        <p:txBody>
          <a:bodyPr anchor="ctr">
            <a:normAutofit/>
          </a:bodyPr>
          <a:lstStyle>
            <a:lvl1pPr marL="120650" indent="0" algn="ctr">
              <a:lnSpc>
                <a:spcPct val="100000"/>
              </a:lnSpc>
              <a:buFontTx/>
              <a:buNone/>
              <a:defRPr sz="6000" b="1" i="0">
                <a:solidFill>
                  <a:schemeClr val="bg1"/>
                </a:solidFill>
                <a:latin typeface="+mj-lt"/>
              </a:defRPr>
            </a:lvl1pPr>
            <a:lvl2pPr marL="573088" indent="0">
              <a:buFontTx/>
              <a:buNone/>
              <a:defRPr>
                <a:solidFill>
                  <a:schemeClr val="bg1"/>
                </a:solidFill>
              </a:defRPr>
            </a:lvl2pPr>
            <a:lvl4pPr marL="1435100" indent="0">
              <a:buNone/>
              <a:defRPr/>
            </a:lvl4pPr>
            <a:lvl5pPr marL="18319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901324-A496-C34D-AE4C-6203864C1F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E007D1-5C86-BC4B-A44E-8D8A19C12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918E3FF-6E66-C540-861F-C88612C76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4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One Line Text C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D458F1-7600-5D49-85D3-F42FCB95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2176325"/>
            <a:ext cx="11658600" cy="1255850"/>
          </a:xfrm>
        </p:spPr>
        <p:txBody>
          <a:bodyPr anchor="ctr">
            <a:normAutofit/>
          </a:bodyPr>
          <a:lstStyle>
            <a:lvl1pPr marL="120650" indent="0" algn="ctr">
              <a:lnSpc>
                <a:spcPct val="100000"/>
              </a:lnSpc>
              <a:buFontTx/>
              <a:buNone/>
              <a:defRPr sz="6000" b="1" i="0">
                <a:solidFill>
                  <a:schemeClr val="tx1"/>
                </a:solidFill>
                <a:latin typeface="+mj-lt"/>
              </a:defRPr>
            </a:lvl1pPr>
            <a:lvl2pPr marL="573088" indent="0">
              <a:buFontTx/>
              <a:buNone/>
              <a:defRPr>
                <a:solidFill>
                  <a:schemeClr val="bg1"/>
                </a:solidFill>
              </a:defRPr>
            </a:lvl2pPr>
            <a:lvl4pPr marL="1435100" indent="0">
              <a:buNone/>
              <a:defRPr/>
            </a:lvl4pPr>
            <a:lvl5pPr marL="18319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62EE77-3088-584E-9845-15325588F4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3EB0BE-C25E-624D-9DC3-5170F667CD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51C1896-50BB-DA41-B7B3-5A06EB195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1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wo Line Text Cen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D458F1-7600-5D49-85D3-F42FCB95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972800" cy="2039432"/>
          </a:xfrm>
        </p:spPr>
        <p:txBody>
          <a:bodyPr anchor="ctr">
            <a:normAutofit/>
          </a:bodyPr>
          <a:lstStyle>
            <a:lvl1pPr marL="120650" indent="0" algn="ctr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+mj-lt"/>
              </a:defRPr>
            </a:lvl1pPr>
            <a:lvl2pPr marL="573088" indent="0">
              <a:buFontTx/>
              <a:buNone/>
              <a:defRPr>
                <a:solidFill>
                  <a:schemeClr val="bg1"/>
                </a:solidFill>
              </a:defRPr>
            </a:lvl2pPr>
            <a:lvl4pPr marL="1435100" indent="0">
              <a:buNone/>
              <a:defRPr/>
            </a:lvl4pPr>
            <a:lvl5pPr marL="18319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F9CD7E0-3FD0-4441-8FA9-BBBF77C337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500" y="3447798"/>
            <a:ext cx="10972800" cy="2039432"/>
          </a:xfrm>
        </p:spPr>
        <p:txBody>
          <a:bodyPr anchor="ctr">
            <a:normAutofit/>
          </a:bodyPr>
          <a:lstStyle>
            <a:lvl1pPr marL="120650" indent="0" algn="ctr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+mj-lt"/>
              </a:defRPr>
            </a:lvl1pPr>
            <a:lvl2pPr marL="573088" indent="0">
              <a:buFontTx/>
              <a:buNone/>
              <a:defRPr>
                <a:solidFill>
                  <a:schemeClr val="bg1"/>
                </a:solidFill>
              </a:defRPr>
            </a:lvl2pPr>
            <a:lvl4pPr marL="1435100" indent="0">
              <a:buNone/>
              <a:defRPr/>
            </a:lvl4pPr>
            <a:lvl5pPr marL="18319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61CC4C-7B9B-9F43-AC09-1C6080FDEA3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9D6BFF-EFBB-DC40-B1C7-D8E86F8EF6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7B67B72-39CF-814A-AD93-146F0606F1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086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1E89-2D95-40D9-B09B-B39D9105C6E8}" type="datetime1">
              <a:rPr lang="x-none" smtClean="0"/>
              <a:t>3/14/24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32305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wo Line Text C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D458F1-7600-5D49-85D3-F42FCB954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972800" cy="2039432"/>
          </a:xfrm>
        </p:spPr>
        <p:txBody>
          <a:bodyPr anchor="ctr">
            <a:normAutofit/>
          </a:bodyPr>
          <a:lstStyle>
            <a:lvl1pPr marL="120650" indent="0" algn="ctr">
              <a:lnSpc>
                <a:spcPct val="100000"/>
              </a:lnSpc>
              <a:buFontTx/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573088" indent="0">
              <a:buFontTx/>
              <a:buNone/>
              <a:defRPr>
                <a:solidFill>
                  <a:schemeClr val="bg1"/>
                </a:solidFill>
              </a:defRPr>
            </a:lvl2pPr>
            <a:lvl4pPr marL="1435100" indent="0">
              <a:buNone/>
              <a:defRPr/>
            </a:lvl4pPr>
            <a:lvl5pPr marL="18319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F9CD7E0-3FD0-4441-8FA9-BBBF77C337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500" y="3447798"/>
            <a:ext cx="10972800" cy="2039432"/>
          </a:xfrm>
        </p:spPr>
        <p:txBody>
          <a:bodyPr anchor="ctr">
            <a:normAutofit/>
          </a:bodyPr>
          <a:lstStyle>
            <a:lvl1pPr marL="120650" indent="0" algn="ctr">
              <a:lnSpc>
                <a:spcPct val="100000"/>
              </a:lnSpc>
              <a:buFontTx/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573088" indent="0">
              <a:buFontTx/>
              <a:buNone/>
              <a:defRPr>
                <a:solidFill>
                  <a:schemeClr val="bg1"/>
                </a:solidFill>
              </a:defRPr>
            </a:lvl2pPr>
            <a:lvl4pPr marL="1435100" indent="0">
              <a:buNone/>
              <a:defRPr/>
            </a:lvl4pPr>
            <a:lvl5pPr marL="18319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B410D8-D310-9349-9749-45FCCDCB02A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D6ED72-4657-9649-A31C-E53F2EACED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E2609C-D8B6-4B44-8966-4FE1249B02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83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5EDAE1-CC2D-214A-AB5A-EE33522B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629B8B-0742-3E4E-8458-7FE45EDF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83798D-20E3-1A4B-BD49-1E9496C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08411B-A98F-EC47-BACB-6CF4F625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1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5EDAE1-CC2D-214A-AB5A-EE33522B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C042F0-C0B7-EE4A-9356-09FC5599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595321-4554-EA47-9CC4-F64EB2AA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4BEE3B-FDBB-2D42-8345-B359E6CE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8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5EDAE1-CC2D-214A-AB5A-EE33522B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EDEA1C-CF14-FB4D-A639-44C5E2E3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D2575A-A90C-AC4A-A6DE-44F43B23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B78610-CFE1-9743-BF07-5C23C75B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0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CF9B1B-3ABF-7940-A679-AE5C8D10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C8D272C-78FE-2244-9A73-05654CC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522CF35-D0D0-4840-99AF-10A4653F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BA4CF9-A8DC-8846-A855-B1278C62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3BFE8D-E0BA-5E48-B431-5D5A4980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2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5FF83-0A11-464D-8397-D6203FD7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DD232C-189A-7C4D-A944-D1E794F6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2EBAE-5D93-9340-B372-3C941C9D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FC855F-FD30-6E4B-9397-ADA4BA9D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34BFEA-D243-2A49-997A-06341FDB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EB761-87E2-1647-BE75-8C9F93A7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9906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E0CBD-FD86-0B43-ACA2-E386A091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4881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956F34-CD9B-244E-9F9E-A0E7435A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4881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857D3-7B4C-1844-B515-1C6ADB1F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9E309D-3744-8D40-A410-C735BA58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A8085B-6DDC-6148-8A59-4039FFC9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9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96F4C-EDD5-5C42-8236-58F02718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2401"/>
            <a:ext cx="10515600" cy="990599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0D3E8B-F902-F546-BE57-88DC654A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225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926B79-DBE8-A04C-ABFA-C4142CB69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85418"/>
            <a:ext cx="5157787" cy="390424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483B99-831B-D948-879E-36C0C1CF1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225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F098EA-A06B-7248-AF58-CC28D2CB2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85418"/>
            <a:ext cx="5183188" cy="390424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225D95-A5EE-644F-89EB-146CD2E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AA77DD-7B95-1F42-9A7E-FC1DE599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40D65BA-CFF4-FE45-9280-3A85F437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1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E0EBF-4D91-374C-BA3A-2748DE59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5FF058-B8CB-1942-9B51-F299D131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6781C2-919D-7946-86E0-8EEC60B54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CC6DB0-95A6-1C46-850E-9DD594F7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45C503-F7F1-A341-B730-794775AA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7601F5-BEF5-9948-8ED5-B68E8479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6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384A2-88C1-C54D-A103-A1B98E67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2864978-A5FF-A841-80D8-96DC194A0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175B12-9DFA-7147-A5DD-E8498C66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51FF3-F6C7-E54D-85AD-725ECEE3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B0942B-E83C-784E-B840-D775EAB0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FABF57-E96C-234E-B1AB-F27A010D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4B2-DFA9-4D08-B2A3-63D5D3585DBB}" type="datetime1">
              <a:rPr lang="x-none" smtClean="0"/>
              <a:t>3/14/24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1151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EC188-9BFC-A54C-8230-C86961FF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72D7E5-E66E-7045-A238-D7E0810B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724D8-9C23-7449-BF30-8E27E2A8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76155-1F1C-C945-B492-258800D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6C3-3677-B840-9FA5-4A2C06B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1DE9DF-2A0F-BE4D-9BC3-1A01A829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A316C3-66B7-0F40-959C-900B9C8D0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3B198-AE21-9F4E-A762-366CB228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72762C-B1AA-3947-9C88-9156B23E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288C2-96D3-B345-9800-2D87EF0A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3C55-179F-4EA7-83C9-463011EA8BBA}" type="datetime1">
              <a:rPr lang="x-none" smtClean="0"/>
              <a:t>3/14/24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74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0DA5-A6DB-42B4-B788-389D47BB64D2}" type="datetime1">
              <a:rPr lang="x-none" smtClean="0"/>
              <a:t>3/14/24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398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96A9-44F7-4A12-A955-2746ACBE06F6}" type="datetime1">
              <a:rPr lang="x-none" smtClean="0"/>
              <a:t>3/14/24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0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615-0E5D-4223-98A7-C5FA52CC634F}" type="datetime1">
              <a:rPr lang="x-none" smtClean="0"/>
              <a:t>3/14/24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02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21F1-8891-4CDD-BDE8-4146D8AEE2AC}" type="datetime1">
              <a:rPr lang="x-none" smtClean="0"/>
              <a:t>3/14/24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23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D72-4DDF-46A2-8150-38F559797E77}" type="datetime1">
              <a:rPr lang="x-none" smtClean="0"/>
              <a:t>3/14/24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64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F90F-AA70-47E9-A19C-6A63FA086B28}" type="datetime1">
              <a:rPr lang="x-none" smtClean="0"/>
              <a:t>3/14/24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F7E5-E1BB-4E2D-B829-C7EF0DF6BD7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3859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905D3D-0AF1-D24A-94BA-7D7105F8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79DBA9-4FE3-AB44-A8C2-6D2D6626C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80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D191-584F-5549-B608-E4EBA8A4F5D5}" type="datetime1">
              <a:rPr lang="en-US" smtClean="0"/>
              <a:t>3/14/24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xmlns="" id="{85E1568B-06AB-5E48-8189-B97532B9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51"/>
            <a:ext cx="105156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2ED815E-167F-544E-8C2B-9D865B4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Driving Business Impact with Machine Learning -- </a:t>
            </a:r>
            <a:r>
              <a:rPr lang="en-US" sz="1200"/>
              <a:t>©2022 Foster Provost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6090CD2-E25E-784A-92B5-AE872CC9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43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D841-7454-CF4D-B596-D7CCF595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tabLst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5988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tabLst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23975" indent="-407988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831975" indent="-396875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4025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tabLst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2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720">
          <p15:clr>
            <a:srgbClr val="F26B43"/>
          </p15:clr>
        </p15:guide>
        <p15:guide id="6" pos="7512">
          <p15:clr>
            <a:srgbClr val="F26B43"/>
          </p15:clr>
        </p15:guide>
        <p15:guide id="7" pos="168">
          <p15:clr>
            <a:srgbClr val="F26B43"/>
          </p15:clr>
        </p15:guide>
        <p15:guide id="8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A5454F4-949B-5D4B-BB05-88609EAA1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-355014"/>
            <a:ext cx="10972800" cy="1953985"/>
          </a:xfrm>
        </p:spPr>
        <p:txBody>
          <a:bodyPr>
            <a:normAutofit/>
          </a:bodyPr>
          <a:lstStyle/>
          <a:p>
            <a:r>
              <a:rPr lang="en-US" sz="4800" dirty="0"/>
              <a:t>Setting for this evening…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2CAD97-D248-D248-AF52-09655A067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700" y="1209369"/>
            <a:ext cx="11658600" cy="538316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are a Product Manager at </a:t>
            </a:r>
            <a:r>
              <a:rPr lang="en-US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Songify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one of the largest providers of streaming music.  You are responsible for personal playlists, assembled for each user using machine learning.  This has been a surprisingly popular product. </a:t>
            </a:r>
          </a:p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</a:p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Now one of your ML teams tells you that they've created a new ML-based personalized playlist generator that's better than the existing one. </a:t>
            </a:r>
          </a:p>
          <a:p>
            <a:r>
              <a:rPr lang="en-US" i="1" dirty="0"/>
              <a:t> </a:t>
            </a:r>
            <a:endParaRPr lang="en-US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i="1" dirty="0"/>
              <a:t>What do you do now?  </a:t>
            </a:r>
          </a:p>
          <a:p>
            <a:r>
              <a:rPr lang="en-US" i="1" dirty="0"/>
              <a:t>Can you come up with a step-by-step plan?  </a:t>
            </a:r>
          </a:p>
          <a:p>
            <a:r>
              <a:rPr lang="en-US" i="1" dirty="0"/>
              <a:t>Or at least a set of things that you should do/consider?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4A98DEF-D600-6549-9BAC-98974F8A2727}"/>
              </a:ext>
            </a:extLst>
          </p:cNvPr>
          <p:cNvGrpSpPr/>
          <p:nvPr/>
        </p:nvGrpSpPr>
        <p:grpSpPr>
          <a:xfrm>
            <a:off x="1781176" y="417931"/>
            <a:ext cx="7288527" cy="6260364"/>
            <a:chOff x="4601939" y="122975"/>
            <a:chExt cx="7288527" cy="6260364"/>
          </a:xfrm>
        </p:grpSpPr>
        <p:pic>
          <p:nvPicPr>
            <p:cNvPr id="22" name="Picture 21" descr="Diagram&#10;&#10;Description automatically generated">
              <a:extLst>
                <a:ext uri="{FF2B5EF4-FFF2-40B4-BE49-F238E27FC236}">
                  <a16:creationId xmlns="" xmlns:a16="http://schemas.microsoft.com/office/drawing/2014/main" id="{794227A5-7AFC-4343-BE0E-659D6C05A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CDE5503-7BDA-684C-9765-3461A104060E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5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Segoe Print" panose="02000800000000000000" pitchFamily="2" charset="0"/>
                  <a:ea typeface="+mn-ea"/>
                  <a:cs typeface="+mn-cs"/>
                </a:rPr>
                <a:t>Business Understanding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FB548B-D2C8-014A-A299-D782426C39F7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5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Segoe Print" panose="02000800000000000000" pitchFamily="2" charset="0"/>
                  <a:ea typeface="+mn-ea"/>
                  <a:cs typeface="+mn-cs"/>
                </a:rPr>
                <a:t>Data Understanding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D378494-2527-BD47-A67D-27DAF241D33E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Segoe Print" panose="02000800000000000000" pitchFamily="2" charset="0"/>
                  <a:ea typeface="+mn-ea"/>
                  <a:cs typeface="+mn-cs"/>
                </a:rPr>
                <a:t>Data Preparation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ACFAE3D-9880-0E47-B4CC-403EC261F4CC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Segoe Print" panose="02000800000000000000" pitchFamily="2" charset="0"/>
                  <a:ea typeface="+mn-ea"/>
                  <a:cs typeface="+mn-cs"/>
                </a:rPr>
                <a:t>Modeling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9E76CA0-0FA1-7A48-8B25-BD0A5FB07DB5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Segoe Print" panose="02000800000000000000" pitchFamily="2" charset="0"/>
                  <a:ea typeface="+mn-ea"/>
                  <a:cs typeface="+mn-cs"/>
                </a:rPr>
                <a:t>Evaluation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BBFD854-7582-3F4A-BF10-13E0F8D16C95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Segoe Print" panose="02000800000000000000" pitchFamily="2" charset="0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553E6A6-8881-7747-889B-6426560026F8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Data Science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29262C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9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742736" y="1242918"/>
            <a:ext cx="6741995" cy="455286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9072"/>
            <a:ext cx="10972800" cy="1143000"/>
          </a:xfrm>
        </p:spPr>
        <p:txBody>
          <a:bodyPr/>
          <a:lstStyle/>
          <a:p>
            <a:r>
              <a:rPr lang="en-US" dirty="0"/>
              <a:t>A/B/C/D Test at Spotify</a:t>
            </a:r>
          </a:p>
        </p:txBody>
      </p:sp>
      <p:pic>
        <p:nvPicPr>
          <p:cNvPr id="8" name="Content Placeholder 7" descr="ab_test_size_1.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32" r="-30432"/>
          <a:stretch>
            <a:fillRect/>
          </a:stretch>
        </p:blipFill>
        <p:spPr>
          <a:xfrm>
            <a:off x="838200" y="1348517"/>
            <a:ext cx="10515600" cy="4351338"/>
          </a:xfrm>
        </p:spPr>
      </p:pic>
      <p:sp>
        <p:nvSpPr>
          <p:cNvPr id="12" name="TextBox 11"/>
          <p:cNvSpPr txBox="1"/>
          <p:nvPr/>
        </p:nvSpPr>
        <p:spPr>
          <a:xfrm>
            <a:off x="9633353" y="1404570"/>
            <a:ext cx="2414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are three new playlist generation algorithms vs. the incumbent at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Spotify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goal here is increased listening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B54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99356" y="4486865"/>
            <a:ext cx="5535230" cy="0"/>
          </a:xfrm>
          <a:prstGeom prst="line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A84239-883A-6A9A-27A3-E272AF467032}"/>
              </a:ext>
            </a:extLst>
          </p:cNvPr>
          <p:cNvSpPr txBox="1"/>
          <p:nvPr/>
        </p:nvSpPr>
        <p:spPr>
          <a:xfrm rot="19957193">
            <a:off x="487764" y="2420232"/>
            <a:ext cx="145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Real!</a:t>
            </a:r>
          </a:p>
        </p:txBody>
      </p:sp>
    </p:spTree>
    <p:extLst>
      <p:ext uri="{BB962C8B-B14F-4D97-AF65-F5344CB8AC3E}">
        <p14:creationId xmlns:p14="http://schemas.microsoft.com/office/powerpoint/2010/main" val="16814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36177" y="1228711"/>
            <a:ext cx="7246873" cy="469395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 descr="learning_curves_AB_C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72" r="-35972"/>
          <a:stretch>
            <a:fillRect/>
          </a:stretch>
        </p:blipFill>
        <p:spPr>
          <a:xfrm>
            <a:off x="-99725" y="1175368"/>
            <a:ext cx="11534591" cy="47729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even better still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1896" y="5909718"/>
            <a:ext cx="986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 we are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B5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a causal effect prediction model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then targeting each individual with the treatment (one of the four playlist gen.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.) that gives the largest effect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1943" y="1780940"/>
            <a:ext cx="2350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Choice here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Pick the best playlist generation algorithm for everyone vs. for each individual user.</a:t>
            </a:r>
          </a:p>
        </p:txBody>
      </p:sp>
    </p:spTree>
    <p:extLst>
      <p:ext uri="{BB962C8B-B14F-4D97-AF65-F5344CB8AC3E}">
        <p14:creationId xmlns:p14="http://schemas.microsoft.com/office/powerpoint/2010/main" val="383812399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Foster_Orange">
      <a:dk1>
        <a:srgbClr val="29262C"/>
      </a:dk1>
      <a:lt1>
        <a:srgbClr val="FFFFFF"/>
      </a:lt1>
      <a:dk2>
        <a:srgbClr val="29262C"/>
      </a:dk2>
      <a:lt2>
        <a:srgbClr val="F8F8F8"/>
      </a:lt2>
      <a:accent1>
        <a:srgbClr val="BE5405"/>
      </a:accent1>
      <a:accent2>
        <a:srgbClr val="D67C6C"/>
      </a:accent2>
      <a:accent3>
        <a:srgbClr val="D67D6D"/>
      </a:accent3>
      <a:accent4>
        <a:srgbClr val="23ADC0"/>
      </a:accent4>
      <a:accent5>
        <a:srgbClr val="9FCAC8"/>
      </a:accent5>
      <a:accent6>
        <a:srgbClr val="E9435C"/>
      </a:accent6>
      <a:hlink>
        <a:srgbClr val="BFC2FF"/>
      </a:hlink>
      <a:folHlink>
        <a:srgbClr val="CBCBC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custGeom>
          <a:avLst/>
          <a:gdLst>
            <a:gd name="connsiteX0" fmla="*/ 0 w 2630283"/>
            <a:gd name="connsiteY0" fmla="*/ 1040130 h 2080260"/>
            <a:gd name="connsiteX1" fmla="*/ 1315142 w 2630283"/>
            <a:gd name="connsiteY1" fmla="*/ 0 h 2080260"/>
            <a:gd name="connsiteX2" fmla="*/ 2630284 w 2630283"/>
            <a:gd name="connsiteY2" fmla="*/ 1040130 h 2080260"/>
            <a:gd name="connsiteX3" fmla="*/ 1315142 w 2630283"/>
            <a:gd name="connsiteY3" fmla="*/ 2080260 h 2080260"/>
            <a:gd name="connsiteX4" fmla="*/ 0 w 2630283"/>
            <a:gd name="connsiteY4" fmla="*/ 1040130 h 208026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2630283" h="2080260" extrusionOk="0">
              <a:moveTo>
                <a:pt x="0" y="1040130"/>
              </a:moveTo>
              <a:cubicBezTo>
                <a:pt x="-47422" y="436431"/>
                <a:pt x="565701" y="8673"/>
                <a:pt x="1315142" y="0"/>
              </a:cubicBezTo>
              <a:cubicBezTo>
                <a:pt x="2145622" y="21925"/>
                <a:pt x="2579820" y="467287"/>
                <a:pt x="2630284" y="1040130"/>
              </a:cubicBezTo>
              <a:cubicBezTo>
                <a:pt x="2564082" y="1679228"/>
                <a:pt x="2037087" y="2104516"/>
                <a:pt x="1315142" y="2080260"/>
              </a:cubicBezTo>
              <a:cubicBezTo>
                <a:pt x="515474" y="2040137"/>
                <a:pt x="97262" y="1661051"/>
                <a:pt x="0" y="1040130"/>
              </a:cubicBezTo>
              <a:close/>
            </a:path>
          </a:pathLst>
        </a:custGeom>
        <a:noFill/>
        <a:ln w="57150">
          <a:solidFill>
            <a:schemeClr val="accent1"/>
          </a:solidFill>
          <a:extLst>
            <a:ext uri="{C807C97D-BFC1-408E-A445-0C87EB9F89A2}">
              <ask:lineSketchStyleProps xmlns:ask="http://schemas.microsoft.com/office/drawing/2018/sketchyshapes" xmlns="" sd="1219033472">
                <ask:type>
                  <ask:lineSketchCurved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Foster_1" id="{8A255933-A53E-A449-A32F-27699BC98F0E}" vid="{CFD521A1-C26E-0B46-B09D-305C3A498E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225</Words>
  <Application>Microsoft Macintosh PowerPoint</Application>
  <PresentationFormat>Custom</PresentationFormat>
  <Paragraphs>31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Black</vt:lpstr>
      <vt:lpstr>1_Office Theme</vt:lpstr>
      <vt:lpstr>PowerPoint Presentation</vt:lpstr>
      <vt:lpstr>PowerPoint Presentation</vt:lpstr>
      <vt:lpstr>A/B/C/D Test at Spotify</vt:lpstr>
      <vt:lpstr>Let’s do even better still…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 P</dc:creator>
  <cp:lastModifiedBy>Foster Provost</cp:lastModifiedBy>
  <cp:revision>3</cp:revision>
  <dcterms:created xsi:type="dcterms:W3CDTF">2022-11-22T22:16:27Z</dcterms:created>
  <dcterms:modified xsi:type="dcterms:W3CDTF">2024-03-14T16:54:36Z</dcterms:modified>
</cp:coreProperties>
</file>