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321" r:id="rId2"/>
    <p:sldId id="669" r:id="rId3"/>
    <p:sldId id="624" r:id="rId4"/>
    <p:sldId id="615" r:id="rId5"/>
    <p:sldId id="659" r:id="rId6"/>
    <p:sldId id="673" r:id="rId7"/>
    <p:sldId id="668" r:id="rId8"/>
    <p:sldId id="609" r:id="rId9"/>
    <p:sldId id="667" r:id="rId10"/>
    <p:sldId id="672" r:id="rId11"/>
    <p:sldId id="670" r:id="rId12"/>
    <p:sldId id="671" r:id="rId13"/>
    <p:sldId id="662" r:id="rId14"/>
    <p:sldId id="621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892"/>
    <a:srgbClr val="FFA9A4"/>
    <a:srgbClr val="FF7C80"/>
    <a:srgbClr val="FF9900"/>
    <a:srgbClr val="ED6565"/>
    <a:srgbClr val="70BFE2"/>
    <a:srgbClr val="FFFF99"/>
    <a:srgbClr val="F2BBFF"/>
    <a:srgbClr val="FFCC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5" autoAdjust="0"/>
    <p:restoredTop sz="94075" autoAdjust="0"/>
  </p:normalViewPr>
  <p:slideViewPr>
    <p:cSldViewPr snapToGrid="0">
      <p:cViewPr>
        <p:scale>
          <a:sx n="90" d="100"/>
          <a:sy n="90" d="100"/>
        </p:scale>
        <p:origin x="216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-364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of Classifiers</a:t>
            </a:r>
          </a:p>
        </c:rich>
      </c:tx>
      <c:layout>
        <c:manualLayout>
          <c:xMode val="edge"/>
          <c:yMode val="edge"/>
          <c:x val="0.35824283167434262"/>
          <c:y val="2.1874999999999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Vectorizer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Naïve Bayes</c:v>
                </c:pt>
                <c:pt idx="1">
                  <c:v>K- Neighbors</c:v>
                </c:pt>
                <c:pt idx="2">
                  <c:v>Linear SVC</c:v>
                </c:pt>
                <c:pt idx="3">
                  <c:v>SGD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 formatCode="0%">
                  <c:v>0.81399999999999995</c:v>
                </c:pt>
                <c:pt idx="1">
                  <c:v>0.76200000000000001</c:v>
                </c:pt>
                <c:pt idx="2">
                  <c:v>0.84299999999999997</c:v>
                </c:pt>
                <c:pt idx="3">
                  <c:v>0.82899999999999996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4-42DC-9C76-069FEA88EB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Tf-idf Vectorizer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Naïve Bayes</c:v>
                </c:pt>
                <c:pt idx="1">
                  <c:v>K- Neighbors</c:v>
                </c:pt>
                <c:pt idx="2">
                  <c:v>Linear SVC</c:v>
                </c:pt>
                <c:pt idx="3">
                  <c:v>SGD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0.83399999999999996</c:v>
                </c:pt>
                <c:pt idx="1">
                  <c:v>0.79300000000000004</c:v>
                </c:pt>
                <c:pt idx="2">
                  <c:v>0.86599999999999999</c:v>
                </c:pt>
                <c:pt idx="3" formatCode="0%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4-42DC-9C76-069FEA88E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214600"/>
        <c:axId val="480210664"/>
      </c:barChart>
      <c:catAx>
        <c:axId val="48021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10664"/>
        <c:crosses val="autoZero"/>
        <c:auto val="1"/>
        <c:lblAlgn val="ctr"/>
        <c:lblOffset val="100"/>
        <c:noMultiLvlLbl val="0"/>
      </c:catAx>
      <c:valAx>
        <c:axId val="48021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4.7169811320754715E-3"/>
              <c:y val="0.38559399606299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1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Stop Word Filtering vs. Accuracy of Classifiers</a:t>
            </a:r>
          </a:p>
        </c:rich>
      </c:tx>
      <c:layout>
        <c:manualLayout>
          <c:xMode val="edge"/>
          <c:yMode val="edge"/>
          <c:x val="0.22773968702025457"/>
          <c:y val="3.1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Stopword Filtering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Naïve Bayes</c:v>
                </c:pt>
                <c:pt idx="1">
                  <c:v>K- Neighbors</c:v>
                </c:pt>
                <c:pt idx="2">
                  <c:v>Linear SVC</c:v>
                </c:pt>
                <c:pt idx="3">
                  <c:v>SGD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 formatCode="0%">
                  <c:v>0.82399999999999995</c:v>
                </c:pt>
                <c:pt idx="1">
                  <c:v>0.78600000000000003</c:v>
                </c:pt>
                <c:pt idx="2">
                  <c:v>0.81100000000000005</c:v>
                </c:pt>
                <c:pt idx="3">
                  <c:v>0.82899999999999996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4-42DC-9C76-069FEA88EB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Stopword Filtering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Naïve Bayes</c:v>
                </c:pt>
                <c:pt idx="1">
                  <c:v>K- Neighbors</c:v>
                </c:pt>
                <c:pt idx="2">
                  <c:v>Linear SVC</c:v>
                </c:pt>
                <c:pt idx="3">
                  <c:v>SGD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0.83399999999999996</c:v>
                </c:pt>
                <c:pt idx="1">
                  <c:v>0.78200000000000003</c:v>
                </c:pt>
                <c:pt idx="2">
                  <c:v>0.86599999999999999</c:v>
                </c:pt>
                <c:pt idx="3" formatCode="0%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4-42DC-9C76-069FEA88E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214600"/>
        <c:axId val="480210664"/>
      </c:barChart>
      <c:catAx>
        <c:axId val="48021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10664"/>
        <c:crosses val="autoZero"/>
        <c:auto val="1"/>
        <c:lblAlgn val="ctr"/>
        <c:lblOffset val="100"/>
        <c:noMultiLvlLbl val="0"/>
      </c:catAx>
      <c:valAx>
        <c:axId val="48021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1.10062893081761E-2"/>
              <c:y val="0.329343996062992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1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of N-gram</a:t>
            </a:r>
            <a:r>
              <a:rPr lang="en-US" baseline="0" dirty="0"/>
              <a:t> features</a:t>
            </a:r>
            <a:endParaRPr lang="en-US" dirty="0"/>
          </a:p>
        </c:rich>
      </c:tx>
      <c:layout>
        <c:manualLayout>
          <c:xMode val="edge"/>
          <c:yMode val="edge"/>
          <c:x val="0.35102705880279045"/>
          <c:y val="2.1874999999999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Unigrams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Naïve Bayes</c:v>
                </c:pt>
                <c:pt idx="1">
                  <c:v>K- Neighbors</c:v>
                </c:pt>
                <c:pt idx="2">
                  <c:v>Linear SVC</c:v>
                </c:pt>
                <c:pt idx="3">
                  <c:v>SGD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0.77400000000000002</c:v>
                </c:pt>
                <c:pt idx="1">
                  <c:v>0.72499999999999998</c:v>
                </c:pt>
                <c:pt idx="2">
                  <c:v>0.81599999999999995</c:v>
                </c:pt>
                <c:pt idx="3">
                  <c:v>0.79400000000000004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4-42DC-9C76-069FEA88EB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Top 20% Bigrams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Naïve Bayes</c:v>
                </c:pt>
                <c:pt idx="1">
                  <c:v>K- Neighbors</c:v>
                </c:pt>
                <c:pt idx="2">
                  <c:v>Linear SVC</c:v>
                </c:pt>
                <c:pt idx="3">
                  <c:v>SGD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0.80300000000000005</c:v>
                </c:pt>
                <c:pt idx="1">
                  <c:v>0.75800000000000001</c:v>
                </c:pt>
                <c:pt idx="2">
                  <c:v>0.83199999999999996</c:v>
                </c:pt>
                <c:pt idx="3">
                  <c:v>0.81299999999999994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4-42DC-9C76-069FEA88EB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Top 10% Trigrams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Naïve Bayes</c:v>
                </c:pt>
                <c:pt idx="1">
                  <c:v>K- Neighbors</c:v>
                </c:pt>
                <c:pt idx="2">
                  <c:v>Linear SVC</c:v>
                </c:pt>
                <c:pt idx="3">
                  <c:v>SGD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 formatCode="0%">
                  <c:v>0.81</c:v>
                </c:pt>
                <c:pt idx="1">
                  <c:v>0.76200000000000001</c:v>
                </c:pt>
                <c:pt idx="2">
                  <c:v>0.84299999999999997</c:v>
                </c:pt>
                <c:pt idx="3">
                  <c:v>0.82899999999999996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7A-4263-A80D-0B2B0C026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214600"/>
        <c:axId val="480210664"/>
      </c:barChart>
      <c:catAx>
        <c:axId val="48021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10664"/>
        <c:crosses val="autoZero"/>
        <c:auto val="1"/>
        <c:lblAlgn val="ctr"/>
        <c:lblOffset val="100"/>
        <c:noMultiLvlLbl val="0"/>
      </c:catAx>
      <c:valAx>
        <c:axId val="48021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6.3510979460574251E-3"/>
              <c:y val="0.33614796267588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1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 </a:t>
            </a:r>
            <a:r>
              <a:rPr lang="en-US" sz="1600" baseline="0" dirty="0"/>
              <a:t>N</a:t>
            </a:r>
            <a:r>
              <a:rPr lang="en-US" sz="1600" dirty="0"/>
              <a:t>umber of Train/Test Samples vs Accuracy</a:t>
            </a:r>
          </a:p>
        </c:rich>
      </c:tx>
      <c:layout>
        <c:manualLayout>
          <c:xMode val="edge"/>
          <c:yMode val="edge"/>
          <c:x val="0.30315702040288006"/>
          <c:y val="2.8125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10 K</c:v>
                </c:pt>
                <c:pt idx="1">
                  <c:v>20 K</c:v>
                </c:pt>
                <c:pt idx="2">
                  <c:v>30 K</c:v>
                </c:pt>
                <c:pt idx="3">
                  <c:v>40 K</c:v>
                </c:pt>
                <c:pt idx="4">
                  <c:v>50 K</c:v>
                </c:pt>
                <c:pt idx="5">
                  <c:v>60 K</c:v>
                </c:pt>
                <c:pt idx="6">
                  <c:v>70 K</c:v>
                </c:pt>
                <c:pt idx="7">
                  <c:v>80 K</c:v>
                </c:pt>
                <c:pt idx="8">
                  <c:v>90 K</c:v>
                </c:pt>
                <c:pt idx="9">
                  <c:v>100 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0.73399999999999999</c:v>
                </c:pt>
                <c:pt idx="1">
                  <c:v>0.76300000000000001</c:v>
                </c:pt>
                <c:pt idx="2">
                  <c:v>0.78500000000000003</c:v>
                </c:pt>
                <c:pt idx="3">
                  <c:v>0.79600000000000004</c:v>
                </c:pt>
                <c:pt idx="4">
                  <c:v>0.80900000000000005</c:v>
                </c:pt>
                <c:pt idx="5">
                  <c:v>0.81299999999999994</c:v>
                </c:pt>
                <c:pt idx="6">
                  <c:v>0.81599999999999995</c:v>
                </c:pt>
                <c:pt idx="7">
                  <c:v>0.82099999999999995</c:v>
                </c:pt>
                <c:pt idx="8">
                  <c:v>0.82299999999999995</c:v>
                </c:pt>
                <c:pt idx="9">
                  <c:v>0.82399999999999995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5-4BEE-8256-3B90AF9B8E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 Neighbors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10 K</c:v>
                </c:pt>
                <c:pt idx="1">
                  <c:v>20 K</c:v>
                </c:pt>
                <c:pt idx="2">
                  <c:v>30 K</c:v>
                </c:pt>
                <c:pt idx="3">
                  <c:v>40 K</c:v>
                </c:pt>
                <c:pt idx="4">
                  <c:v>50 K</c:v>
                </c:pt>
                <c:pt idx="5">
                  <c:v>60 K</c:v>
                </c:pt>
                <c:pt idx="6">
                  <c:v>70 K</c:v>
                </c:pt>
                <c:pt idx="7">
                  <c:v>80 K</c:v>
                </c:pt>
                <c:pt idx="8">
                  <c:v>90 K</c:v>
                </c:pt>
                <c:pt idx="9">
                  <c:v>100 K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0.65400000000000003</c:v>
                </c:pt>
                <c:pt idx="1">
                  <c:v>0.70099999999999996</c:v>
                </c:pt>
                <c:pt idx="2">
                  <c:v>0.73199999999999998</c:v>
                </c:pt>
                <c:pt idx="3">
                  <c:v>0.74399999999999999</c:v>
                </c:pt>
                <c:pt idx="4">
                  <c:v>0.75</c:v>
                </c:pt>
                <c:pt idx="5">
                  <c:v>0.75700000000000001</c:v>
                </c:pt>
                <c:pt idx="6">
                  <c:v>0.76400000000000001</c:v>
                </c:pt>
                <c:pt idx="7">
                  <c:v>0.77</c:v>
                </c:pt>
                <c:pt idx="8">
                  <c:v>0.77300000000000002</c:v>
                </c:pt>
                <c:pt idx="9">
                  <c:v>0.77500000000000002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25-4BEE-8256-3B90AF9B8E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SVC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10 K</c:v>
                </c:pt>
                <c:pt idx="1">
                  <c:v>20 K</c:v>
                </c:pt>
                <c:pt idx="2">
                  <c:v>30 K</c:v>
                </c:pt>
                <c:pt idx="3">
                  <c:v>40 K</c:v>
                </c:pt>
                <c:pt idx="4">
                  <c:v>50 K</c:v>
                </c:pt>
                <c:pt idx="5">
                  <c:v>60 K</c:v>
                </c:pt>
                <c:pt idx="6">
                  <c:v>70 K</c:v>
                </c:pt>
                <c:pt idx="7">
                  <c:v>80 K</c:v>
                </c:pt>
                <c:pt idx="8">
                  <c:v>90 K</c:v>
                </c:pt>
                <c:pt idx="9">
                  <c:v>100 K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0.74399999999999999</c:v>
                </c:pt>
                <c:pt idx="1">
                  <c:v>0.77700000000000002</c:v>
                </c:pt>
                <c:pt idx="2">
                  <c:v>0.79</c:v>
                </c:pt>
                <c:pt idx="3">
                  <c:v>0.81499999999999995</c:v>
                </c:pt>
                <c:pt idx="4">
                  <c:v>0.82699999999999996</c:v>
                </c:pt>
                <c:pt idx="5">
                  <c:v>0.83699999999999997</c:v>
                </c:pt>
                <c:pt idx="6">
                  <c:v>0.84499999999999997</c:v>
                </c:pt>
                <c:pt idx="7">
                  <c:v>0.84799999999999998</c:v>
                </c:pt>
                <c:pt idx="8">
                  <c:v>0.84199999999999997</c:v>
                </c:pt>
                <c:pt idx="9">
                  <c:v>0.85450000000000004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25-4BEE-8256-3B90AF9B8E7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SGD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10 K</c:v>
                </c:pt>
                <c:pt idx="1">
                  <c:v>20 K</c:v>
                </c:pt>
                <c:pt idx="2">
                  <c:v>30 K</c:v>
                </c:pt>
                <c:pt idx="3">
                  <c:v>40 K</c:v>
                </c:pt>
                <c:pt idx="4">
                  <c:v>50 K</c:v>
                </c:pt>
                <c:pt idx="5">
                  <c:v>60 K</c:v>
                </c:pt>
                <c:pt idx="6">
                  <c:v>70 K</c:v>
                </c:pt>
                <c:pt idx="7">
                  <c:v>80 K</c:v>
                </c:pt>
                <c:pt idx="8">
                  <c:v>90 K</c:v>
                </c:pt>
                <c:pt idx="9">
                  <c:v>100 K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0.73199999999999998</c:v>
                </c:pt>
                <c:pt idx="1">
                  <c:v>0.76900000000000002</c:v>
                </c:pt>
                <c:pt idx="2">
                  <c:v>0.8</c:v>
                </c:pt>
                <c:pt idx="3">
                  <c:v>0.81100000000000005</c:v>
                </c:pt>
                <c:pt idx="4">
                  <c:v>0.82</c:v>
                </c:pt>
                <c:pt idx="5">
                  <c:v>0.82399999999999995</c:v>
                </c:pt>
                <c:pt idx="6">
                  <c:v>0.82799999999999996</c:v>
                </c:pt>
                <c:pt idx="7">
                  <c:v>0.83299999999999996</c:v>
                </c:pt>
                <c:pt idx="8">
                  <c:v>0.83599999999999997</c:v>
                </c:pt>
                <c:pt idx="9">
                  <c:v>0.83950000000000002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25-4BEE-8256-3B90AF9B8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5182328"/>
        <c:axId val="265181344"/>
      </c:lineChart>
      <c:catAx>
        <c:axId val="265182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Samples</a:t>
                </a:r>
              </a:p>
            </c:rich>
          </c:tx>
          <c:layout>
            <c:manualLayout>
              <c:xMode val="edge"/>
              <c:yMode val="edge"/>
              <c:x val="0.44743253995275173"/>
              <c:y val="0.848339320866141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181344"/>
        <c:crosses val="autoZero"/>
        <c:auto val="1"/>
        <c:lblAlgn val="ctr"/>
        <c:lblOffset val="100"/>
        <c:noMultiLvlLbl val="0"/>
      </c:catAx>
      <c:valAx>
        <c:axId val="265181344"/>
        <c:scaling>
          <c:orientation val="minMax"/>
          <c:max val="0.9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7.7908709396219775E-3"/>
              <c:y val="0.35589099409448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182328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89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989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3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1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7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1273" y="3011559"/>
            <a:ext cx="748145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831273" y="1385453"/>
            <a:ext cx="748145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39993" y="1700213"/>
            <a:ext cx="645477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168" y="5706497"/>
            <a:ext cx="645566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344168" y="1249252"/>
            <a:ext cx="645566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  <a:prstGeom prst="rect">
            <a:avLst/>
          </a:prstGeo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prstGeom prst="rect">
            <a:avLst/>
          </a:prstGeo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  <a:prstGeom prst="rect">
            <a:avLst/>
          </a:prstGeo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prstGeom prst="rect">
            <a:avLst/>
          </a:prstGeo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  <a:prstGeom prst="rect">
            <a:avLst/>
          </a:prstGeo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/>
          <a:p>
            <a:pPr algn="r"/>
            <a:fld id="{FEC9D3F2-7140-49B9-866C-D21246A5836E}" type="datetime1">
              <a:rPr kumimoji="0" lang="en-US" smtClean="0"/>
              <a:pPr algn="r"/>
              <a:t>4/12/2018</a:t>
            </a:fld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49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218851" y="667827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b="1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605706" y="6568791"/>
            <a:ext cx="148170" cy="31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539996" y="675855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b="1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904953" y="659798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46653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527" y="145147"/>
            <a:ext cx="7262946" cy="464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40527" y="593818"/>
            <a:ext cx="726287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680754"/>
            <a:ext cx="8188774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ts val="22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4899" y="1768103"/>
            <a:ext cx="5970446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899" y="5603133"/>
            <a:ext cx="5970446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584899" y="1312860"/>
            <a:ext cx="5970446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6583" y="1828800"/>
            <a:ext cx="5687568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229437"/>
            <a:ext cx="5687568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37360" y="1368517"/>
            <a:ext cx="5687568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27" y="101601"/>
            <a:ext cx="726294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322035" y="6443915"/>
            <a:ext cx="2046262" cy="28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b="1" baseline="0" dirty="0">
                <a:solidFill>
                  <a:srgbClr val="000000"/>
                </a:solidFill>
                <a:cs typeface="Arial" pitchFamily="34" charset="0"/>
              </a:rPr>
              <a:t>Machine Learning (EECE 5644)</a:t>
            </a:r>
          </a:p>
          <a:p>
            <a:pPr>
              <a:defRPr/>
            </a:pPr>
            <a:r>
              <a:rPr lang="en-US" sz="700" b="1" baseline="0" dirty="0">
                <a:solidFill>
                  <a:srgbClr val="000000"/>
                </a:solidFill>
                <a:cs typeface="Arial" pitchFamily="34" charset="0"/>
              </a:rPr>
              <a:t>Final Project Presentation</a:t>
            </a:r>
          </a:p>
          <a:p>
            <a:pPr>
              <a:defRPr/>
            </a:pPr>
            <a:r>
              <a:rPr lang="en-US" sz="700" b="1" baseline="0" dirty="0">
                <a:solidFill>
                  <a:srgbClr val="000000"/>
                </a:solidFill>
                <a:cs typeface="Arial" pitchFamily="34" charset="0"/>
              </a:rPr>
              <a:t>Spring 2018</a:t>
            </a:r>
            <a:endParaRPr lang="en-US" sz="700" b="1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6" name="Picture 15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5704" y="6473952"/>
            <a:ext cx="2007032" cy="22822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6783196" y="6443915"/>
            <a:ext cx="2013305" cy="286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875" b="95625" l="2454" r="969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917" y="228258"/>
            <a:ext cx="557301" cy="5470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  <p:sldLayoutId id="2147483697" r:id="rId11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ittlingmayer/amazonrevie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4248" y="602422"/>
            <a:ext cx="7898659" cy="1294671"/>
          </a:xfrm>
        </p:spPr>
        <p:txBody>
          <a:bodyPr/>
          <a:lstStyle/>
          <a:p>
            <a:r>
              <a:rPr lang="en-US" dirty="0">
                <a:latin typeface="Arena Condensed" pitchFamily="2" charset="0"/>
              </a:rPr>
              <a:t>Sentiment Analysis of Amazon Reviews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152539" y="1908720"/>
            <a:ext cx="8842075" cy="1112076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800" dirty="0"/>
          </a:p>
          <a:p>
            <a:pPr>
              <a:spcAft>
                <a:spcPts val="600"/>
              </a:spcAft>
            </a:pPr>
            <a:r>
              <a:rPr lang="en-US" sz="2400" dirty="0">
                <a:latin typeface="Berling LT Std Roman" panose="02040502050305020303" pitchFamily="18" charset="0"/>
              </a:rPr>
              <a:t>Connor Galvin</a:t>
            </a:r>
          </a:p>
          <a:p>
            <a:pPr>
              <a:spcAft>
                <a:spcPts val="600"/>
              </a:spcAft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Berling LT Std Roman" panose="02040502050305020303" pitchFamily="18" charset="0"/>
              </a:rPr>
              <a:t>EECE5644 Machine Learning and Pattern Recognition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45" y="4792228"/>
            <a:ext cx="808910" cy="7884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9260" y="4101594"/>
            <a:ext cx="63286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g LT Std Roman" panose="02040502050305020303" pitchFamily="18" charset="0"/>
              </a:rPr>
              <a:t>Northeastern University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g LT Std Roman" panose="02040502050305020303" pitchFamily="18" charset="0"/>
              </a:rPr>
              <a:t>April 25, 2018</a:t>
            </a:r>
          </a:p>
          <a:p>
            <a:pPr algn="ctr">
              <a:spcAft>
                <a:spcPts val="600"/>
              </a:spcAft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rling LT Std Roman" panose="0204050205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9150" y="3147518"/>
            <a:ext cx="59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erling LT Std Roman" panose="02040502050305020303" pitchFamily="18" charset="0"/>
              </a:rPr>
              <a:t>Instructor: Jennifer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rling LT Std Roman" panose="02040502050305020303" pitchFamily="18" charset="0"/>
              </a:rPr>
              <a:t>Dy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Berling LT Std Roman" panose="0204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3487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4"/>
          <p:cNvSpPr txBox="1">
            <a:spLocks/>
          </p:cNvSpPr>
          <p:nvPr/>
        </p:nvSpPr>
        <p:spPr>
          <a:xfrm>
            <a:off x="903288" y="115888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latin typeface="Arena Condensed" pitchFamily="2" charset="0"/>
              </a:rPr>
              <a:t>Results</a:t>
            </a:r>
            <a:endParaRPr lang="en-US" sz="1800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27A29338-0F70-4144-BD78-5B1FBA1BEA1D}"/>
              </a:ext>
            </a:extLst>
          </p:cNvPr>
          <p:cNvSpPr txBox="1">
            <a:spLocks/>
          </p:cNvSpPr>
          <p:nvPr/>
        </p:nvSpPr>
        <p:spPr>
          <a:xfrm>
            <a:off x="558799" y="5274733"/>
            <a:ext cx="7933267" cy="843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sz="1200" b="0" dirty="0">
                <a:solidFill>
                  <a:srgbClr val="000000"/>
                </a:solidFill>
                <a:latin typeface="Arena Condensed" pitchFamily="2" charset="0"/>
                <a:cs typeface="Arial" charset="0"/>
              </a:rPr>
              <a:t>Percentage of negative and positive reviews classified correctly with 100,00 train/test samples, including unigrams, top 20% bigrams, and top 10% trigrams. Comparison across classifiers and vectorizers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90C3B8-EE6A-4CBC-B2B7-FBF0840B0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448778"/>
              </p:ext>
            </p:extLst>
          </p:nvPr>
        </p:nvGraphicFramePr>
        <p:xfrm>
          <a:off x="558799" y="1278466"/>
          <a:ext cx="8001001" cy="39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839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4"/>
          <p:cNvSpPr txBox="1">
            <a:spLocks/>
          </p:cNvSpPr>
          <p:nvPr/>
        </p:nvSpPr>
        <p:spPr>
          <a:xfrm>
            <a:off x="903288" y="115888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latin typeface="Arena Condensed" pitchFamily="2" charset="0"/>
              </a:rPr>
              <a:t>Results</a:t>
            </a:r>
            <a:endParaRPr lang="en-US" sz="1800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90C3B8-EE6A-4CBC-B2B7-FBF0840B0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221039"/>
              </p:ext>
            </p:extLst>
          </p:nvPr>
        </p:nvGraphicFramePr>
        <p:xfrm>
          <a:off x="603515" y="1098284"/>
          <a:ext cx="7998617" cy="3930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4">
            <a:extLst>
              <a:ext uri="{FF2B5EF4-FFF2-40B4-BE49-F238E27FC236}">
                <a16:creationId xmlns:a16="http://schemas.microsoft.com/office/drawing/2014/main" id="{C60FAC49-5A9A-44EA-90DD-6D7326FA974B}"/>
              </a:ext>
            </a:extLst>
          </p:cNvPr>
          <p:cNvSpPr txBox="1">
            <a:spLocks/>
          </p:cNvSpPr>
          <p:nvPr/>
        </p:nvSpPr>
        <p:spPr>
          <a:xfrm>
            <a:off x="603515" y="5228700"/>
            <a:ext cx="7998617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sz="1200" b="0" dirty="0">
                <a:solidFill>
                  <a:srgbClr val="000000"/>
                </a:solidFill>
                <a:latin typeface="Arena Condensed" pitchFamily="2" charset="0"/>
                <a:cs typeface="Arial" charset="0"/>
              </a:rPr>
              <a:t>Percentage of negative and positive reviews classified correctly with 100,00 train/test samples, using count vectorization. The Bigram class includes all unigrams plus the top 20 % most relevant bigrams. The Trigram class includes the top 10% most relevant trigrams on top of the bigram class.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6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4"/>
          <p:cNvSpPr txBox="1">
            <a:spLocks/>
          </p:cNvSpPr>
          <p:nvPr/>
        </p:nvSpPr>
        <p:spPr>
          <a:xfrm>
            <a:off x="903288" y="115888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latin typeface="Arena Condensed" pitchFamily="2" charset="0"/>
              </a:rPr>
              <a:t>Results</a:t>
            </a:r>
            <a:endParaRPr lang="en-US" sz="1800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27A29338-0F70-4144-BD78-5B1FBA1BEA1D}"/>
              </a:ext>
            </a:extLst>
          </p:cNvPr>
          <p:cNvSpPr txBox="1">
            <a:spLocks/>
          </p:cNvSpPr>
          <p:nvPr/>
        </p:nvSpPr>
        <p:spPr>
          <a:xfrm>
            <a:off x="434635" y="1071385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6DE9B9-102E-4896-90AA-5E5C368FA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735462"/>
              </p:ext>
            </p:extLst>
          </p:nvPr>
        </p:nvGraphicFramePr>
        <p:xfrm>
          <a:off x="434635" y="1071385"/>
          <a:ext cx="815056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CF3076CE-5F4C-4558-B3DB-BE5328E3AA26}"/>
              </a:ext>
            </a:extLst>
          </p:cNvPr>
          <p:cNvSpPr txBox="1">
            <a:spLocks/>
          </p:cNvSpPr>
          <p:nvPr/>
        </p:nvSpPr>
        <p:spPr>
          <a:xfrm>
            <a:off x="434635" y="5148621"/>
            <a:ext cx="8362685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sz="1200" b="0" dirty="0">
                <a:solidFill>
                  <a:srgbClr val="000000"/>
                </a:solidFill>
                <a:latin typeface="Arena Condensed" pitchFamily="2" charset="0"/>
                <a:cs typeface="Arial" charset="0"/>
              </a:rPr>
              <a:t>Percentage of negative and positive reviews classified correctly using count vectorization and a combination of </a:t>
            </a:r>
            <a:r>
              <a:rPr lang="en-US" sz="1200" b="0" dirty="0" err="1">
                <a:solidFill>
                  <a:srgbClr val="000000"/>
                </a:solidFill>
                <a:latin typeface="Arena Condensed" pitchFamily="2" charset="0"/>
                <a:cs typeface="Arial" charset="0"/>
              </a:rPr>
              <a:t>uni</a:t>
            </a:r>
            <a:r>
              <a:rPr lang="en-US" sz="1200" b="0" dirty="0">
                <a:solidFill>
                  <a:srgbClr val="000000"/>
                </a:solidFill>
                <a:latin typeface="Arena Condensed" pitchFamily="2" charset="0"/>
                <a:cs typeface="Arial" charset="0"/>
              </a:rPr>
              <a:t>, bi, and trigrams. A train/test split of 80/20 was used for each data point (For the first data point 8,000 reviews used for training, 2,000 for testing)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6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>
          <a:xfrm>
            <a:off x="869420" y="115888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latin typeface="Arena Condensed" pitchFamily="2" charset="0"/>
              </a:rPr>
              <a:t>Conclusion</a:t>
            </a:r>
            <a:endParaRPr lang="en-US" sz="1800" dirty="0">
              <a:solidFill>
                <a:srgbClr val="FF7C8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9BA24-BFAB-4D8B-98E0-F3BC0B44CFCF}"/>
              </a:ext>
            </a:extLst>
          </p:cNvPr>
          <p:cNvSpPr txBox="1"/>
          <p:nvPr/>
        </p:nvSpPr>
        <p:spPr>
          <a:xfrm>
            <a:off x="506026" y="1565271"/>
            <a:ext cx="8510974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The more training samples, the higher the accuracy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Tf-idf vectorizer performed marginally better than count vectorizer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Linear SVC classifier performed the best, followed by SGD, Naïve Bayes, and KNN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Including bigrams and trigrams increased accuracy but only when including the ones with the strongest chi-square association measure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The highest accuracy I achieved between positive and negative reviews is 86.6 % using training/testing on 100,000 samples, trigrams, </a:t>
            </a:r>
            <a:r>
              <a:rPr lang="en-US" sz="1400" dirty="0" err="1">
                <a:solidFill>
                  <a:srgbClr val="000000"/>
                </a:solidFill>
                <a:cs typeface="Arial" charset="0"/>
              </a:rPr>
              <a:t>tf-idf</a:t>
            </a:r>
            <a:r>
              <a:rPr lang="en-US" sz="1400" dirty="0">
                <a:solidFill>
                  <a:srgbClr val="000000"/>
                </a:solidFill>
                <a:cs typeface="Arial" charset="0"/>
              </a:rPr>
              <a:t> vectorizer, and Linear SVC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C5D70D56-35D9-43BE-9D34-A14C8EC0A1F0}"/>
              </a:ext>
            </a:extLst>
          </p:cNvPr>
          <p:cNvSpPr txBox="1">
            <a:spLocks/>
          </p:cNvSpPr>
          <p:nvPr/>
        </p:nvSpPr>
        <p:spPr>
          <a:xfrm>
            <a:off x="506026" y="4776595"/>
            <a:ext cx="8637974" cy="118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latin typeface="+mn-lt"/>
                <a:cs typeface="Arial" charset="0"/>
              </a:rPr>
              <a:t>Human language is complex- </a:t>
            </a:r>
            <a:r>
              <a:rPr lang="en-US" altLang="en-US" sz="1400" b="0" dirty="0">
                <a:latin typeface="+mn-lt"/>
              </a:rPr>
              <a:t>Irony and sarcasm can remain undetected by algorithms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latin typeface="+mn-lt"/>
                <a:cs typeface="Arial" charset="0"/>
              </a:rPr>
              <a:t>Sentiment is subjective- even humans disagree with each other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latin typeface="+mn-lt"/>
                <a:cs typeface="Arial" charset="0"/>
              </a:rPr>
              <a:t>The reviews were collected from products across multiple categories, leading to a large variation in language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F66245B-135D-4C42-8664-D8236B6AE793}"/>
              </a:ext>
            </a:extLst>
          </p:cNvPr>
          <p:cNvSpPr txBox="1">
            <a:spLocks/>
          </p:cNvSpPr>
          <p:nvPr/>
        </p:nvSpPr>
        <p:spPr>
          <a:xfrm>
            <a:off x="752542" y="955521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000" u="sng" dirty="0">
                <a:latin typeface="Arena Condensed" pitchFamily="2" charset="0"/>
              </a:rPr>
              <a:t>Results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1A687B55-E35E-40AD-B87D-239BC831FC67}"/>
              </a:ext>
            </a:extLst>
          </p:cNvPr>
          <p:cNvSpPr txBox="1">
            <a:spLocks/>
          </p:cNvSpPr>
          <p:nvPr/>
        </p:nvSpPr>
        <p:spPr>
          <a:xfrm>
            <a:off x="712721" y="4001895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000" u="sng" dirty="0">
                <a:latin typeface="Arena Condensed" pitchFamily="2" charset="0"/>
              </a:rPr>
              <a:t>Reasons for error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4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>
          <a:xfrm>
            <a:off x="9287922" y="2417455"/>
            <a:ext cx="4859009" cy="2859951"/>
          </a:xfrm>
          <a:prstGeom prst="roundRect">
            <a:avLst>
              <a:gd name="adj" fmla="val 4427"/>
            </a:avLst>
          </a:prstGeom>
          <a:noFill/>
          <a:ln w="1905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spcAft>
                <a:spcPts val="600"/>
              </a:spcAft>
            </a:pPr>
            <a:endParaRPr lang="en-US" sz="1050" i="1" dirty="0">
              <a:solidFill>
                <a:srgbClr val="0235AD"/>
              </a:solidFill>
              <a:effectLst>
                <a:outerShdw blurRad="25400" dist="254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915128" y="1392896"/>
            <a:ext cx="7262946" cy="816989"/>
          </a:xfrm>
        </p:spPr>
        <p:txBody>
          <a:bodyPr/>
          <a:lstStyle/>
          <a:p>
            <a:r>
              <a:rPr lang="en-US" dirty="0">
                <a:latin typeface="Arena Condensed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7062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37105-49F4-4BFA-BA30-6976F9F46D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</p:spPr>
        <p:txBody>
          <a:bodyPr/>
          <a:lstStyle/>
          <a:p>
            <a:r>
              <a:rPr lang="en-US" sz="1800" b="0" dirty="0"/>
              <a:t>Goal is to build a model that trains on labeled reviews and predicts the review score of unseen reviews</a:t>
            </a:r>
          </a:p>
          <a:p>
            <a:r>
              <a:rPr lang="en-US" sz="1800" b="0" dirty="0"/>
              <a:t>Sentiment analysis- Using machine learning algorithms to analyze human opinions</a:t>
            </a:r>
          </a:p>
          <a:p>
            <a:r>
              <a:rPr lang="en-US" sz="1800" b="0" dirty="0"/>
              <a:t>Sentiment analysis </a:t>
            </a:r>
            <a:r>
              <a:rPr lang="en-US" altLang="zh-CN" sz="1800" b="0" dirty="0"/>
              <a:t>can help a business to increase sales and revenue by gaining insights to tweak their product catalog</a:t>
            </a:r>
          </a:p>
          <a:p>
            <a:r>
              <a:rPr lang="en-US" altLang="zh-Hans" sz="1800" b="0" dirty="0"/>
              <a:t>Automate manual reading of individual samples: save time and money</a:t>
            </a:r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BDD1C-5092-46C8-A37C-303FF43D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8DD15-8933-46D0-8400-CB19E70EB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2"/>
          <a:stretch/>
        </p:blipFill>
        <p:spPr>
          <a:xfrm>
            <a:off x="154534" y="4518733"/>
            <a:ext cx="2988162" cy="111878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CDDADE0-D3B0-4437-96A8-5116B59EF5BD}"/>
              </a:ext>
            </a:extLst>
          </p:cNvPr>
          <p:cNvSpPr/>
          <p:nvPr/>
        </p:nvSpPr>
        <p:spPr>
          <a:xfrm>
            <a:off x="3266985" y="4887255"/>
            <a:ext cx="945233" cy="381740"/>
          </a:xfrm>
          <a:prstGeom prst="rightArrow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CBE25-6F2B-4FC3-9EB6-95EBA94B050A}"/>
              </a:ext>
            </a:extLst>
          </p:cNvPr>
          <p:cNvSpPr/>
          <p:nvPr/>
        </p:nvSpPr>
        <p:spPr>
          <a:xfrm>
            <a:off x="4356152" y="4550453"/>
            <a:ext cx="1435048" cy="983315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B8728D-DF6C-4170-AEA0-F0B059EA6AC5}"/>
              </a:ext>
            </a:extLst>
          </p:cNvPr>
          <p:cNvSpPr/>
          <p:nvPr/>
        </p:nvSpPr>
        <p:spPr>
          <a:xfrm>
            <a:off x="6002666" y="4878886"/>
            <a:ext cx="1016204" cy="381740"/>
          </a:xfrm>
          <a:prstGeom prst="rightArrow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339B3F-BFFE-478C-A71C-C4F623345158}"/>
              </a:ext>
            </a:extLst>
          </p:cNvPr>
          <p:cNvSpPr/>
          <p:nvPr/>
        </p:nvSpPr>
        <p:spPr>
          <a:xfrm>
            <a:off x="366698" y="4838428"/>
            <a:ext cx="1677880" cy="2396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1139A-B661-404C-8938-59BE03982608}"/>
              </a:ext>
            </a:extLst>
          </p:cNvPr>
          <p:cNvSpPr txBox="1"/>
          <p:nvPr/>
        </p:nvSpPr>
        <p:spPr>
          <a:xfrm>
            <a:off x="4253904" y="4893846"/>
            <a:ext cx="165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</a:t>
            </a:r>
          </a:p>
        </p:txBody>
      </p:sp>
      <p:pic>
        <p:nvPicPr>
          <p:cNvPr id="3074" name="Picture 2" descr="Image result for thumbs up">
            <a:extLst>
              <a:ext uri="{FF2B5EF4-FFF2-40B4-BE49-F238E27FC236}">
                <a16:creationId xmlns:a16="http://schemas.microsoft.com/office/drawing/2014/main" id="{6AD38A7B-6B4D-4E64-A6E8-3328DE87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94" y="4638047"/>
            <a:ext cx="808126" cy="80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5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9614" y="124234"/>
            <a:ext cx="7262946" cy="816989"/>
          </a:xfrm>
        </p:spPr>
        <p:txBody>
          <a:bodyPr/>
          <a:lstStyle/>
          <a:p>
            <a:r>
              <a:rPr lang="en-US" dirty="0">
                <a:latin typeface="Arena Condensed" pitchFamily="2" charset="0"/>
              </a:rPr>
              <a:t>Outline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5845B-17B7-4280-8F8C-B89E74E3AC7C}"/>
              </a:ext>
            </a:extLst>
          </p:cNvPr>
          <p:cNvSpPr/>
          <p:nvPr/>
        </p:nvSpPr>
        <p:spPr>
          <a:xfrm>
            <a:off x="1166096" y="3811918"/>
            <a:ext cx="6551506" cy="7256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5F21D-3F5F-46D8-A6DA-1D2EA593F137}"/>
              </a:ext>
            </a:extLst>
          </p:cNvPr>
          <p:cNvSpPr txBox="1"/>
          <p:nvPr/>
        </p:nvSpPr>
        <p:spPr>
          <a:xfrm>
            <a:off x="5094652" y="4147751"/>
            <a:ext cx="1246559" cy="331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Circular Std Book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53DC2-E001-4FE2-85E0-139A39669811}"/>
              </a:ext>
            </a:extLst>
          </p:cNvPr>
          <p:cNvSpPr txBox="1"/>
          <p:nvPr/>
        </p:nvSpPr>
        <p:spPr>
          <a:xfrm>
            <a:off x="6437424" y="4147751"/>
            <a:ext cx="1246559" cy="3437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Circular Std Book" charset="0"/>
                <a:cs typeface="Arial" panose="020B0604020202020204" pitchFamily="34" charset="0"/>
              </a:rPr>
              <a:t>SGD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156BC-D562-4150-A088-F41879252AA9}"/>
              </a:ext>
            </a:extLst>
          </p:cNvPr>
          <p:cNvSpPr txBox="1"/>
          <p:nvPr/>
        </p:nvSpPr>
        <p:spPr>
          <a:xfrm>
            <a:off x="3697964" y="4147751"/>
            <a:ext cx="1246559" cy="3437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Circular Std Book" charset="0"/>
                <a:cs typeface="Arial" panose="020B0604020202020204" pitchFamily="34" charset="0"/>
              </a:rPr>
              <a:t>K-neighbors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ea typeface="Circular Std Book" charset="0"/>
                <a:cs typeface="Arial" panose="020B0604020202020204" pitchFamily="34" charset="0"/>
              </a:rPr>
              <a:t> </a:t>
            </a:r>
            <a:endParaRPr lang="en-US" sz="788" dirty="0">
              <a:solidFill>
                <a:schemeClr val="bg1"/>
              </a:solidFill>
              <a:latin typeface="Arial" panose="020B0604020202020204" pitchFamily="34" charset="0"/>
              <a:ea typeface="Circular Std Book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5E77F-0B34-4553-9361-9831E409532A}"/>
              </a:ext>
            </a:extLst>
          </p:cNvPr>
          <p:cNvSpPr txBox="1"/>
          <p:nvPr/>
        </p:nvSpPr>
        <p:spPr>
          <a:xfrm>
            <a:off x="1853601" y="4147751"/>
            <a:ext cx="1246558" cy="3437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Circular Std Book" charset="0"/>
                <a:cs typeface="Arial" panose="020B0604020202020204" pitchFamily="34" charset="0"/>
              </a:rPr>
              <a:t>Naïve Bayes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ea typeface="Circular Std Book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5F0299-520B-4DDE-8B10-EA7D6229D6A3}"/>
              </a:ext>
            </a:extLst>
          </p:cNvPr>
          <p:cNvSpPr/>
          <p:nvPr/>
        </p:nvSpPr>
        <p:spPr>
          <a:xfrm>
            <a:off x="1176867" y="2441230"/>
            <a:ext cx="2893905" cy="418176"/>
          </a:xfrm>
          <a:prstGeom prst="rect">
            <a:avLst/>
          </a:prstGeom>
          <a:solidFill>
            <a:srgbClr val="086A8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37BC2-8046-4986-8689-310976D397FF}"/>
              </a:ext>
            </a:extLst>
          </p:cNvPr>
          <p:cNvSpPr txBox="1"/>
          <p:nvPr/>
        </p:nvSpPr>
        <p:spPr>
          <a:xfrm>
            <a:off x="1848949" y="2522403"/>
            <a:ext cx="192661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FFFFF"/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US" b="1" dirty="0">
                <a:latin typeface="+mn-lt"/>
              </a:rPr>
              <a:t>Count Vectorizer</a:t>
            </a:r>
            <a:br>
              <a:rPr lang="en-US" sz="1050" dirty="0"/>
            </a:br>
            <a:endParaRPr lang="en-US" sz="1050" dirty="0"/>
          </a:p>
          <a:p>
            <a:endParaRPr lang="en-US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6BF77-A956-4498-A9BC-A09D5389878C}"/>
              </a:ext>
            </a:extLst>
          </p:cNvPr>
          <p:cNvSpPr/>
          <p:nvPr/>
        </p:nvSpPr>
        <p:spPr>
          <a:xfrm>
            <a:off x="4741334" y="2427929"/>
            <a:ext cx="2976267" cy="418176"/>
          </a:xfrm>
          <a:prstGeom prst="rect">
            <a:avLst/>
          </a:prstGeom>
          <a:solidFill>
            <a:srgbClr val="086A8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A6C81-F2CB-4903-BADF-686A101A1495}"/>
              </a:ext>
            </a:extLst>
          </p:cNvPr>
          <p:cNvSpPr txBox="1"/>
          <p:nvPr/>
        </p:nvSpPr>
        <p:spPr>
          <a:xfrm>
            <a:off x="5563677" y="2521266"/>
            <a:ext cx="158662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FFFFF"/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US" b="1" dirty="0">
                <a:latin typeface="+mn-lt"/>
              </a:rPr>
              <a:t>Tf-idf Vectorizer</a:t>
            </a:r>
            <a:br>
              <a:rPr lang="en-US" sz="1050" dirty="0"/>
            </a:br>
            <a:endParaRPr lang="en-US" sz="1050" dirty="0"/>
          </a:p>
          <a:p>
            <a:endParaRPr lang="en-US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FF698-6EFF-43B3-B142-77ABD7275E85}"/>
              </a:ext>
            </a:extLst>
          </p:cNvPr>
          <p:cNvSpPr/>
          <p:nvPr/>
        </p:nvSpPr>
        <p:spPr>
          <a:xfrm>
            <a:off x="1176867" y="1206669"/>
            <a:ext cx="6540734" cy="4703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B0F4F-606B-401B-955C-7BDFBABCD177}"/>
              </a:ext>
            </a:extLst>
          </p:cNvPr>
          <p:cNvSpPr txBox="1"/>
          <p:nvPr/>
        </p:nvSpPr>
        <p:spPr>
          <a:xfrm>
            <a:off x="3827029" y="1283556"/>
            <a:ext cx="17544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CEB295-4D0F-4F0D-A4B1-4018DA9F41AC}"/>
              </a:ext>
            </a:extLst>
          </p:cNvPr>
          <p:cNvSpPr/>
          <p:nvPr/>
        </p:nvSpPr>
        <p:spPr>
          <a:xfrm rot="10800000">
            <a:off x="1176867" y="3057310"/>
            <a:ext cx="6551506" cy="636949"/>
          </a:xfrm>
          <a:prstGeom prst="triangle">
            <a:avLst>
              <a:gd name="adj" fmla="val 507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ircular Std Book" charset="0"/>
              <a:cs typeface="Arial" panose="020B0604020202020204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50CF40A-09E9-42C9-9D17-9FBF1D32A193}"/>
              </a:ext>
            </a:extLst>
          </p:cNvPr>
          <p:cNvSpPr/>
          <p:nvPr/>
        </p:nvSpPr>
        <p:spPr>
          <a:xfrm rot="10800000">
            <a:off x="1166095" y="4691331"/>
            <a:ext cx="6562278" cy="636949"/>
          </a:xfrm>
          <a:prstGeom prst="triangle">
            <a:avLst>
              <a:gd name="adj" fmla="val 499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ircular Std Book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97C25-62E5-4FBB-90BA-C26579C6109B}"/>
              </a:ext>
            </a:extLst>
          </p:cNvPr>
          <p:cNvSpPr/>
          <p:nvPr/>
        </p:nvSpPr>
        <p:spPr>
          <a:xfrm>
            <a:off x="1166095" y="5465068"/>
            <a:ext cx="6551506" cy="6369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7C7EE-F7E2-4DA6-86F3-A73E7876578F}"/>
              </a:ext>
            </a:extLst>
          </p:cNvPr>
          <p:cNvSpPr txBox="1"/>
          <p:nvPr/>
        </p:nvSpPr>
        <p:spPr>
          <a:xfrm>
            <a:off x="3756006" y="3146400"/>
            <a:ext cx="16976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Model 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AA3507-DFDF-4F3E-9D42-36DEC3F207BC}"/>
              </a:ext>
            </a:extLst>
          </p:cNvPr>
          <p:cNvSpPr txBox="1"/>
          <p:nvPr/>
        </p:nvSpPr>
        <p:spPr>
          <a:xfrm>
            <a:off x="3901147" y="4674340"/>
            <a:ext cx="16803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Model Testing</a:t>
            </a:r>
          </a:p>
          <a:p>
            <a:r>
              <a:rPr lang="en-US" sz="1350" b="1" dirty="0"/>
              <a:t> (Test Data)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C1D974-81FD-4FC4-9EEE-B7061F7E0F11}"/>
              </a:ext>
            </a:extLst>
          </p:cNvPr>
          <p:cNvSpPr txBox="1"/>
          <p:nvPr/>
        </p:nvSpPr>
        <p:spPr>
          <a:xfrm>
            <a:off x="3547055" y="5727695"/>
            <a:ext cx="2419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Accuracy, Precision, Recall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E18FBA6-2D68-46C0-BCEE-FE46CD5E9004}"/>
              </a:ext>
            </a:extLst>
          </p:cNvPr>
          <p:cNvSpPr/>
          <p:nvPr/>
        </p:nvSpPr>
        <p:spPr>
          <a:xfrm rot="10800000">
            <a:off x="1166095" y="1781276"/>
            <a:ext cx="6551506" cy="564683"/>
          </a:xfrm>
          <a:prstGeom prst="triangle">
            <a:avLst>
              <a:gd name="adj" fmla="val 506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ircular Std Book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542BD-08D7-44C6-A74F-C913F4152D7D}"/>
              </a:ext>
            </a:extLst>
          </p:cNvPr>
          <p:cNvSpPr txBox="1"/>
          <p:nvPr/>
        </p:nvSpPr>
        <p:spPr>
          <a:xfrm>
            <a:off x="3286988" y="1863428"/>
            <a:ext cx="26711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Unigrams, Bigrams, Trigrams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26704C-316F-497F-9526-74C2A61BCBE4}"/>
              </a:ext>
            </a:extLst>
          </p:cNvPr>
          <p:cNvSpPr txBox="1"/>
          <p:nvPr/>
        </p:nvSpPr>
        <p:spPr>
          <a:xfrm>
            <a:off x="3942664" y="3839522"/>
            <a:ext cx="21619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u="sng" dirty="0">
                <a:solidFill>
                  <a:schemeClr val="bg1"/>
                </a:solidFill>
              </a:rPr>
              <a:t>Classifiers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7FB844-49FE-4EB7-A339-C339F4E8EA8D}"/>
              </a:ext>
            </a:extLst>
          </p:cNvPr>
          <p:cNvSpPr txBox="1"/>
          <p:nvPr/>
        </p:nvSpPr>
        <p:spPr>
          <a:xfrm>
            <a:off x="4070772" y="5491840"/>
            <a:ext cx="851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u="sng" dirty="0">
                <a:solidFill>
                  <a:schemeClr val="bg1"/>
                </a:solidFill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5281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B3EA2-288F-42AE-9D1B-9D29FDD54F30}"/>
              </a:ext>
            </a:extLst>
          </p:cNvPr>
          <p:cNvSpPr txBox="1"/>
          <p:nvPr/>
        </p:nvSpPr>
        <p:spPr>
          <a:xfrm>
            <a:off x="168676" y="1198485"/>
            <a:ext cx="83450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CSV of 100,000 random reviews on Amazon’s website for a variety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reviews are written in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Downloaded from Kaggle </a:t>
            </a:r>
            <a:r>
              <a:rPr lang="en-US" sz="1400" dirty="0">
                <a:solidFill>
                  <a:srgbClr val="0070C0"/>
                </a:solidFill>
                <a:hlinkClick r:id="rId3"/>
              </a:rPr>
              <a:t>https://www.kaggle.com/bittlingmayer/amazonreviews</a:t>
            </a: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Rating 1 corresponds to negative reviews (1 or 2 stars), Rating 2 corresponds to positive reviews (4 or 5 stars)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implemented a Train-Test Split of 0.8. Dedicating 80% of reviews to training and 20% of reviews to 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728211-C64A-46FA-A40F-4DF8ED8EEE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2" t="-4185" r="19403" b="43600"/>
          <a:stretch/>
        </p:blipFill>
        <p:spPr>
          <a:xfrm>
            <a:off x="461884" y="3802330"/>
            <a:ext cx="7539115" cy="20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6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4"/>
          <p:cNvSpPr txBox="1">
            <a:spLocks/>
          </p:cNvSpPr>
          <p:nvPr/>
        </p:nvSpPr>
        <p:spPr>
          <a:xfrm>
            <a:off x="765480" y="183268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latin typeface="Arena Condensed" pitchFamily="2" charset="0"/>
              </a:rPr>
              <a:t>Feature Selection</a:t>
            </a:r>
            <a:endParaRPr lang="en-US" sz="1800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124" name="Title 4">
            <a:extLst>
              <a:ext uri="{FF2B5EF4-FFF2-40B4-BE49-F238E27FC236}">
                <a16:creationId xmlns:a16="http://schemas.microsoft.com/office/drawing/2014/main" id="{220260A2-8478-4B66-B458-D97B0C5599EE}"/>
              </a:ext>
            </a:extLst>
          </p:cNvPr>
          <p:cNvSpPr txBox="1">
            <a:spLocks/>
          </p:cNvSpPr>
          <p:nvPr/>
        </p:nvSpPr>
        <p:spPr>
          <a:xfrm>
            <a:off x="698502" y="858297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000" u="sng" dirty="0">
                <a:latin typeface="Arena Condensed" pitchFamily="2" charset="0"/>
              </a:rPr>
              <a:t>Unigrams, Bigrams, and Trigrams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5089665-093B-46D3-BD5B-2A641D7BBB71}"/>
              </a:ext>
            </a:extLst>
          </p:cNvPr>
          <p:cNvSpPr txBox="1"/>
          <p:nvPr/>
        </p:nvSpPr>
        <p:spPr>
          <a:xfrm>
            <a:off x="159799" y="1535299"/>
            <a:ext cx="83450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Sentiment analysis cannot be fully modeled by assuming individual words are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N-grams can be used to model relationships amongst neighboring words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found the best performance by including most relevant 20% bigrams and 10% trigrams, using a chi-square association measure from NLTK Python package.</a:t>
            </a:r>
          </a:p>
          <a:p>
            <a:endParaRPr lang="en-US" sz="1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391A9C-83F6-4076-8DFA-AEFDAB2F24CD}"/>
              </a:ext>
            </a:extLst>
          </p:cNvPr>
          <p:cNvGrpSpPr/>
          <p:nvPr/>
        </p:nvGrpSpPr>
        <p:grpSpPr>
          <a:xfrm>
            <a:off x="806771" y="4248903"/>
            <a:ext cx="2611132" cy="675950"/>
            <a:chOff x="403439" y="4944385"/>
            <a:chExt cx="2688424" cy="67595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42B27F6-61BD-4AF7-B530-2695F7ABC10E}"/>
                </a:ext>
              </a:extLst>
            </p:cNvPr>
            <p:cNvSpPr/>
            <p:nvPr/>
          </p:nvSpPr>
          <p:spPr>
            <a:xfrm>
              <a:off x="426130" y="4944385"/>
              <a:ext cx="2295861" cy="6358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D04C6F-34B9-4287-9AB3-F9D1767CED6A}"/>
                </a:ext>
              </a:extLst>
            </p:cNvPr>
            <p:cNvSpPr txBox="1"/>
            <p:nvPr/>
          </p:nvSpPr>
          <p:spPr>
            <a:xfrm>
              <a:off x="403439" y="5097115"/>
              <a:ext cx="2688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(the, book, is, not, great)</a:t>
              </a:r>
            </a:p>
            <a:p>
              <a:endParaRPr lang="en-US" sz="140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C8DAA86-5463-4DC5-8109-63F6454C5F77}"/>
              </a:ext>
            </a:extLst>
          </p:cNvPr>
          <p:cNvGrpSpPr/>
          <p:nvPr/>
        </p:nvGrpSpPr>
        <p:grpSpPr>
          <a:xfrm>
            <a:off x="5166403" y="4262196"/>
            <a:ext cx="3394325" cy="669107"/>
            <a:chOff x="2721991" y="5840094"/>
            <a:chExt cx="3507672" cy="66910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2075D3E-2E37-4E2B-8F79-96C8A4E3EA59}"/>
                </a:ext>
              </a:extLst>
            </p:cNvPr>
            <p:cNvSpPr/>
            <p:nvPr/>
          </p:nvSpPr>
          <p:spPr>
            <a:xfrm>
              <a:off x="2721991" y="5840094"/>
              <a:ext cx="3507672" cy="6358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31BE454-687C-41DF-A9E6-CE8C45DCD111}"/>
                </a:ext>
              </a:extLst>
            </p:cNvPr>
            <p:cNvSpPr txBox="1"/>
            <p:nvPr/>
          </p:nvSpPr>
          <p:spPr>
            <a:xfrm>
              <a:off x="2721991" y="5985981"/>
              <a:ext cx="3507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(the book is, book is not, is not great)</a:t>
              </a:r>
            </a:p>
            <a:p>
              <a:endParaRPr lang="en-US" sz="1400" b="1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3B5E0-F780-4ACC-BC6E-3B70DBC3C97D}"/>
              </a:ext>
            </a:extLst>
          </p:cNvPr>
          <p:cNvGrpSpPr/>
          <p:nvPr/>
        </p:nvGrpSpPr>
        <p:grpSpPr>
          <a:xfrm>
            <a:off x="2686236" y="5399564"/>
            <a:ext cx="3312123" cy="652688"/>
            <a:chOff x="5410683" y="4967647"/>
            <a:chExt cx="3312123" cy="65268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87C6480-669C-4BEE-8422-1EBE2337F1D6}"/>
                </a:ext>
              </a:extLst>
            </p:cNvPr>
            <p:cNvSpPr/>
            <p:nvPr/>
          </p:nvSpPr>
          <p:spPr>
            <a:xfrm>
              <a:off x="5410683" y="4967647"/>
              <a:ext cx="3307187" cy="6358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6A345D0-A996-4404-A408-C14AFEAD38FF}"/>
                </a:ext>
              </a:extLst>
            </p:cNvPr>
            <p:cNvSpPr txBox="1"/>
            <p:nvPr/>
          </p:nvSpPr>
          <p:spPr>
            <a:xfrm>
              <a:off x="5415620" y="5097115"/>
              <a:ext cx="3307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(the book, book is, is not, not great)</a:t>
              </a:r>
            </a:p>
            <a:p>
              <a:endParaRPr lang="en-US" sz="1400" b="1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90353CA-F135-47CD-8B47-D7D222B658AD}"/>
              </a:ext>
            </a:extLst>
          </p:cNvPr>
          <p:cNvSpPr/>
          <p:nvPr/>
        </p:nvSpPr>
        <p:spPr>
          <a:xfrm>
            <a:off x="2123167" y="30191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u="sng" dirty="0"/>
              <a:t>Example Review</a:t>
            </a:r>
            <a:br>
              <a:rPr lang="en-US" sz="1600" b="1" u="sng" dirty="0"/>
            </a:br>
            <a:endParaRPr lang="en-US" sz="1600" b="1" u="sng" dirty="0"/>
          </a:p>
          <a:p>
            <a:pPr algn="ctr"/>
            <a:r>
              <a:rPr lang="en-US" sz="1600" b="1" dirty="0"/>
              <a:t> “The book is not great”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C52C8-E103-4241-8E43-BC0CDFA86126}"/>
              </a:ext>
            </a:extLst>
          </p:cNvPr>
          <p:cNvSpPr/>
          <p:nvPr/>
        </p:nvSpPr>
        <p:spPr>
          <a:xfrm>
            <a:off x="1293053" y="384232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Unigrams</a:t>
            </a:r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D4C99A1-ACE4-4190-A0DE-22B93DD1DCB4}"/>
              </a:ext>
            </a:extLst>
          </p:cNvPr>
          <p:cNvSpPr/>
          <p:nvPr/>
        </p:nvSpPr>
        <p:spPr>
          <a:xfrm>
            <a:off x="3785831" y="50095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Bigrams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D7E9F8-1255-4829-9A7E-7FC4A6029CA8}"/>
              </a:ext>
            </a:extLst>
          </p:cNvPr>
          <p:cNvSpPr/>
          <p:nvPr/>
        </p:nvSpPr>
        <p:spPr>
          <a:xfrm>
            <a:off x="6360876" y="3859496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Trigrams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4"/>
          <p:cNvSpPr txBox="1">
            <a:spLocks/>
          </p:cNvSpPr>
          <p:nvPr/>
        </p:nvSpPr>
        <p:spPr>
          <a:xfrm>
            <a:off x="765480" y="183268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latin typeface="Arena Condensed" pitchFamily="2" charset="0"/>
              </a:rPr>
              <a:t>Feature Selection</a:t>
            </a:r>
            <a:endParaRPr lang="en-US" sz="1800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124" name="Title 4">
            <a:extLst>
              <a:ext uri="{FF2B5EF4-FFF2-40B4-BE49-F238E27FC236}">
                <a16:creationId xmlns:a16="http://schemas.microsoft.com/office/drawing/2014/main" id="{220260A2-8478-4B66-B458-D97B0C5599EE}"/>
              </a:ext>
            </a:extLst>
          </p:cNvPr>
          <p:cNvSpPr txBox="1">
            <a:spLocks/>
          </p:cNvSpPr>
          <p:nvPr/>
        </p:nvSpPr>
        <p:spPr>
          <a:xfrm>
            <a:off x="765480" y="1086897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000" u="sng" dirty="0">
                <a:latin typeface="Arena Condensed" pitchFamily="2" charset="0"/>
              </a:rPr>
              <a:t>Stop Word Filtering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5089665-093B-46D3-BD5B-2A641D7BBB71}"/>
              </a:ext>
            </a:extLst>
          </p:cNvPr>
          <p:cNvSpPr txBox="1"/>
          <p:nvPr/>
        </p:nvSpPr>
        <p:spPr>
          <a:xfrm>
            <a:off x="238630" y="1990526"/>
            <a:ext cx="8345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Stop words are commonly occurring words that do not convey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Filtering stop words could simplify the data and remove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Removing stop words decreases the size of data fed to the model, leading to faster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Examples of common stop words: “the”, “it”, “by”, “my”, “a”, “or”, “and”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271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4"/>
          <p:cNvSpPr txBox="1">
            <a:spLocks/>
          </p:cNvSpPr>
          <p:nvPr/>
        </p:nvSpPr>
        <p:spPr>
          <a:xfrm>
            <a:off x="903288" y="141284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latin typeface="Arena Condensed" pitchFamily="2" charset="0"/>
              </a:rPr>
              <a:t>Feature Selection</a:t>
            </a:r>
            <a:endParaRPr lang="en-US" sz="1800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6C08D4-70E5-453A-870F-77377788F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13690"/>
              </p:ext>
            </p:extLst>
          </p:nvPr>
        </p:nvGraphicFramePr>
        <p:xfrm>
          <a:off x="1124502" y="2503190"/>
          <a:ext cx="635937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292">
                  <a:extLst>
                    <a:ext uri="{9D8B030D-6E8A-4147-A177-3AD203B41FA5}">
                      <a16:colId xmlns:a16="http://schemas.microsoft.com/office/drawing/2014/main" val="314648970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3710546261"/>
                    </a:ext>
                  </a:extLst>
                </a:gridCol>
                <a:gridCol w="1059896">
                  <a:extLst>
                    <a:ext uri="{9D8B030D-6E8A-4147-A177-3AD203B41FA5}">
                      <a16:colId xmlns:a16="http://schemas.microsoft.com/office/drawing/2014/main" val="3088359552"/>
                    </a:ext>
                  </a:extLst>
                </a:gridCol>
                <a:gridCol w="1059896">
                  <a:extLst>
                    <a:ext uri="{9D8B030D-6E8A-4147-A177-3AD203B41FA5}">
                      <a16:colId xmlns:a16="http://schemas.microsoft.com/office/drawing/2014/main" val="1109186977"/>
                    </a:ext>
                  </a:extLst>
                </a:gridCol>
                <a:gridCol w="1059896">
                  <a:extLst>
                    <a:ext uri="{9D8B030D-6E8A-4147-A177-3AD203B41FA5}">
                      <a16:colId xmlns:a16="http://schemas.microsoft.com/office/drawing/2014/main" val="2730555388"/>
                    </a:ext>
                  </a:extLst>
                </a:gridCol>
                <a:gridCol w="1059896">
                  <a:extLst>
                    <a:ext uri="{9D8B030D-6E8A-4147-A177-3AD203B41FA5}">
                      <a16:colId xmlns:a16="http://schemas.microsoft.com/office/drawing/2014/main" val="260702674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509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Review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9415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Review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514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Review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4231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EF434DD-E70E-4B03-A84C-CE4304997E67}"/>
              </a:ext>
            </a:extLst>
          </p:cNvPr>
          <p:cNvSpPr/>
          <p:nvPr/>
        </p:nvSpPr>
        <p:spPr>
          <a:xfrm>
            <a:off x="537099" y="1632997"/>
            <a:ext cx="8855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a collection of text reviews to a matrix of token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Simplest way to vectorize the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3E36B7-2BFA-4F8C-B8AA-70AA3279FFDB}"/>
              </a:ext>
            </a:extLst>
          </p:cNvPr>
          <p:cNvSpPr txBox="1">
            <a:spLocks/>
          </p:cNvSpPr>
          <p:nvPr/>
        </p:nvSpPr>
        <p:spPr>
          <a:xfrm>
            <a:off x="771987" y="858297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000" u="sng" dirty="0">
                <a:latin typeface="Arena Condensed" pitchFamily="2" charset="0"/>
              </a:rPr>
              <a:t>Count Vectorizer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A607F62-D02F-4B64-BC47-3FC1607967E5}"/>
              </a:ext>
            </a:extLst>
          </p:cNvPr>
          <p:cNvSpPr txBox="1">
            <a:spLocks/>
          </p:cNvSpPr>
          <p:nvPr/>
        </p:nvSpPr>
        <p:spPr>
          <a:xfrm>
            <a:off x="771987" y="3749762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000" u="sng" dirty="0">
                <a:latin typeface="Arena Condensed" pitchFamily="2" charset="0"/>
              </a:rPr>
              <a:t>Tf-Idf Vectorizer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258FC-AD1F-41A8-B66B-8A6D7DDFE3EF}"/>
              </a:ext>
            </a:extLst>
          </p:cNvPr>
          <p:cNvSpPr/>
          <p:nvPr/>
        </p:nvSpPr>
        <p:spPr>
          <a:xfrm>
            <a:off x="448322" y="4483730"/>
            <a:ext cx="88554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Weighs word occurrences according to their frequency in the entire corpus of reviews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E2295A-789F-4B3B-A1A3-9AF704D2FB23}"/>
                  </a:ext>
                </a:extLst>
              </p:cNvPr>
              <p:cNvSpPr txBox="1"/>
              <p:nvPr/>
            </p:nvSpPr>
            <p:spPr>
              <a:xfrm>
                <a:off x="332361" y="4938823"/>
                <a:ext cx="3831266" cy="567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𝑻𝒇𝒊𝒅𝒇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E2295A-789F-4B3B-A1A3-9AF704D2F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1" y="4938823"/>
                <a:ext cx="3831266" cy="567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C6286A-8C3D-411B-8DBC-A74880BC6B98}"/>
                  </a:ext>
                </a:extLst>
              </p:cNvPr>
              <p:cNvSpPr txBox="1"/>
              <p:nvPr/>
            </p:nvSpPr>
            <p:spPr>
              <a:xfrm>
                <a:off x="4118129" y="4938823"/>
                <a:ext cx="4063753" cy="759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𝒕𝒇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= total occurrences of word </a:t>
                </a:r>
                <a:r>
                  <a:rPr lang="en-US" sz="1400" b="1" dirty="0" err="1"/>
                  <a:t>i</a:t>
                </a:r>
                <a:r>
                  <a:rPr lang="en-US" sz="1400" b="1" dirty="0"/>
                  <a:t> in review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b="1" dirty="0"/>
                  <a:t> = total number of reviews containing </a:t>
                </a:r>
                <a:r>
                  <a:rPr lang="en-US" sz="1400" b="1" dirty="0" err="1"/>
                  <a:t>i</a:t>
                </a:r>
                <a:endParaRPr lang="en-US" sz="1400" b="1" dirty="0"/>
              </a:p>
              <a:p>
                <a:r>
                  <a:rPr lang="en-US" sz="1400" b="1" dirty="0"/>
                  <a:t>N= Total number of reviews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C6286A-8C3D-411B-8DBC-A74880BC6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129" y="4938823"/>
                <a:ext cx="4063753" cy="759054"/>
              </a:xfrm>
              <a:prstGeom prst="rect">
                <a:avLst/>
              </a:prstGeom>
              <a:blipFill>
                <a:blip r:embed="rId3"/>
                <a:stretch>
                  <a:fillRect l="-450" t="-16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3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4"/>
          <p:cNvSpPr txBox="1">
            <a:spLocks/>
          </p:cNvSpPr>
          <p:nvPr/>
        </p:nvSpPr>
        <p:spPr>
          <a:xfrm>
            <a:off x="903288" y="115888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latin typeface="Arena Condensed" pitchFamily="2" charset="0"/>
              </a:rPr>
              <a:t>Classifier Models</a:t>
            </a:r>
            <a:endParaRPr lang="en-US" sz="1800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82" name="Title 4">
            <a:extLst>
              <a:ext uri="{FF2B5EF4-FFF2-40B4-BE49-F238E27FC236}">
                <a16:creationId xmlns:a16="http://schemas.microsoft.com/office/drawing/2014/main" id="{C7A54880-53A0-4871-9F4F-D5D8DD5B7FF8}"/>
              </a:ext>
            </a:extLst>
          </p:cNvPr>
          <p:cNvSpPr txBox="1">
            <a:spLocks/>
          </p:cNvSpPr>
          <p:nvPr/>
        </p:nvSpPr>
        <p:spPr>
          <a:xfrm>
            <a:off x="5376868" y="2332565"/>
            <a:ext cx="2637038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000" u="sng" dirty="0">
                <a:solidFill>
                  <a:srgbClr val="000000"/>
                </a:solidFill>
                <a:latin typeface="Arena Condensed" pitchFamily="2" charset="0"/>
                <a:cs typeface="Arial" charset="0"/>
              </a:rPr>
              <a:t>SGD Classifier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83" name="Title 4">
            <a:extLst>
              <a:ext uri="{FF2B5EF4-FFF2-40B4-BE49-F238E27FC236}">
                <a16:creationId xmlns:a16="http://schemas.microsoft.com/office/drawing/2014/main" id="{ABF97ACC-C321-4EC4-A790-1AF94CCFF1BD}"/>
              </a:ext>
            </a:extLst>
          </p:cNvPr>
          <p:cNvSpPr txBox="1">
            <a:spLocks/>
          </p:cNvSpPr>
          <p:nvPr/>
        </p:nvSpPr>
        <p:spPr>
          <a:xfrm>
            <a:off x="914939" y="2341411"/>
            <a:ext cx="2395862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000" u="sng" dirty="0">
                <a:solidFill>
                  <a:srgbClr val="000000"/>
                </a:solidFill>
                <a:latin typeface="Arena Condensed" pitchFamily="2" charset="0"/>
                <a:cs typeface="Arial" charset="0"/>
              </a:rPr>
              <a:t>SVM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87" name="Title 4">
            <a:extLst>
              <a:ext uri="{FF2B5EF4-FFF2-40B4-BE49-F238E27FC236}">
                <a16:creationId xmlns:a16="http://schemas.microsoft.com/office/drawing/2014/main" id="{EEEAA073-533B-43B7-8BE1-9C7A120DC48D}"/>
              </a:ext>
            </a:extLst>
          </p:cNvPr>
          <p:cNvSpPr txBox="1">
            <a:spLocks/>
          </p:cNvSpPr>
          <p:nvPr/>
        </p:nvSpPr>
        <p:spPr>
          <a:xfrm>
            <a:off x="5122147" y="1076097"/>
            <a:ext cx="308684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000" u="sng" dirty="0">
                <a:latin typeface="Arena Condensed" pitchFamily="2" charset="0"/>
              </a:rPr>
              <a:t>K Neighbors Classifier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88" name="Title 4">
            <a:extLst>
              <a:ext uri="{FF2B5EF4-FFF2-40B4-BE49-F238E27FC236}">
                <a16:creationId xmlns:a16="http://schemas.microsoft.com/office/drawing/2014/main" id="{00FE005B-4A05-44A9-990C-7945F0473001}"/>
              </a:ext>
            </a:extLst>
          </p:cNvPr>
          <p:cNvSpPr txBox="1">
            <a:spLocks/>
          </p:cNvSpPr>
          <p:nvPr/>
        </p:nvSpPr>
        <p:spPr>
          <a:xfrm>
            <a:off x="1225023" y="1076476"/>
            <a:ext cx="1771465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000" u="sng" dirty="0">
                <a:solidFill>
                  <a:srgbClr val="000000"/>
                </a:solidFill>
                <a:latin typeface="Arena Condensed" pitchFamily="2" charset="0"/>
                <a:cs typeface="Arial" charset="0"/>
              </a:rPr>
              <a:t>Naïve Bayes</a:t>
            </a: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27F4F-474E-431A-9869-52BF22B846F4}"/>
              </a:ext>
            </a:extLst>
          </p:cNvPr>
          <p:cNvSpPr txBox="1"/>
          <p:nvPr/>
        </p:nvSpPr>
        <p:spPr>
          <a:xfrm>
            <a:off x="-59569" y="16564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Assumes that the value of a particular feature is independent of the value of any other feature</a:t>
            </a:r>
            <a:endParaRPr lang="en-US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1AA8C-5A85-496F-A78F-840754CC599C}"/>
              </a:ext>
            </a:extLst>
          </p:cNvPr>
          <p:cNvSpPr/>
          <p:nvPr/>
        </p:nvSpPr>
        <p:spPr>
          <a:xfrm>
            <a:off x="4469907" y="164759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An object is classified by a majority vote of its neighbors, with the object being assigned to the class most common among its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k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nearest neighbors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3EC07-1511-457E-AF9F-297346D2D0D2}"/>
              </a:ext>
            </a:extLst>
          </p:cNvPr>
          <p:cNvSpPr/>
          <p:nvPr/>
        </p:nvSpPr>
        <p:spPr>
          <a:xfrm>
            <a:off x="103188" y="2912910"/>
            <a:ext cx="4366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Constructs a hyperplane or set of hyperplanes in a high space, which can be used for classification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5E924-3239-4D5B-BE32-A6C0C06446D8}"/>
              </a:ext>
            </a:extLst>
          </p:cNvPr>
          <p:cNvSpPr/>
          <p:nvPr/>
        </p:nvSpPr>
        <p:spPr>
          <a:xfrm>
            <a:off x="4469907" y="290216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Stochastic gradient descent tries to classify by finding minima or maxima by iteration.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12FFBD-B4BB-4DDE-BF85-D87A2BE73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8" b="7766"/>
          <a:stretch/>
        </p:blipFill>
        <p:spPr>
          <a:xfrm>
            <a:off x="2674753" y="3521562"/>
            <a:ext cx="3864784" cy="231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9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4"/>
          <p:cNvSpPr txBox="1">
            <a:spLocks/>
          </p:cNvSpPr>
          <p:nvPr/>
        </p:nvSpPr>
        <p:spPr>
          <a:xfrm>
            <a:off x="903288" y="115888"/>
            <a:ext cx="75438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latin typeface="Arena Condensed" pitchFamily="2" charset="0"/>
              </a:rPr>
              <a:t>Results</a:t>
            </a:r>
            <a:endParaRPr lang="en-US" sz="1800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27A29338-0F70-4144-BD78-5B1FBA1BEA1D}"/>
              </a:ext>
            </a:extLst>
          </p:cNvPr>
          <p:cNvSpPr txBox="1">
            <a:spLocks/>
          </p:cNvSpPr>
          <p:nvPr/>
        </p:nvSpPr>
        <p:spPr>
          <a:xfrm>
            <a:off x="558799" y="5274733"/>
            <a:ext cx="7933267" cy="843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lnSpc>
                <a:spcPts val="2800"/>
              </a:lnSpc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sz="1200" b="0" dirty="0">
                <a:solidFill>
                  <a:srgbClr val="000000"/>
                </a:solidFill>
                <a:latin typeface="Arena Condensed" pitchFamily="2" charset="0"/>
                <a:cs typeface="Arial" charset="0"/>
              </a:rPr>
              <a:t>Percentage of negative and positive reviews classified correctly with 100,00 train/test samples, including unigrams, top 20% bigrams, and top 10% trigrams. Comparison across classifiers and vectorizers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u="sng" dirty="0">
              <a:solidFill>
                <a:srgbClr val="000000"/>
              </a:solidFill>
              <a:latin typeface="Arena Condensed" pitchFamily="2" charset="0"/>
              <a:cs typeface="Arial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90C3B8-EE6A-4CBC-B2B7-FBF0840B0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85689"/>
              </p:ext>
            </p:extLst>
          </p:nvPr>
        </p:nvGraphicFramePr>
        <p:xfrm>
          <a:off x="558799" y="1126649"/>
          <a:ext cx="8077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AV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0070C0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90075</TotalTime>
  <Words>850</Words>
  <Application>Microsoft Office PowerPoint</Application>
  <PresentationFormat>On-screen Show (4:3)</PresentationFormat>
  <Paragraphs>146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Arena Condensed</vt:lpstr>
      <vt:lpstr>Arial</vt:lpstr>
      <vt:lpstr>Berlin Sans FB</vt:lpstr>
      <vt:lpstr>Berling LT Std Roman</vt:lpstr>
      <vt:lpstr>Calibri</vt:lpstr>
      <vt:lpstr>Cambria Math</vt:lpstr>
      <vt:lpstr>Circular Std Book</vt:lpstr>
      <vt:lpstr>Courier New</vt:lpstr>
      <vt:lpstr>Lincoln_2012_AV</vt:lpstr>
      <vt:lpstr>Sentiment Analysis of Amazon Reviews</vt:lpstr>
      <vt:lpstr>Overview</vt:lpstr>
      <vt:lpstr>Outline 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Authorized User</dc:creator>
  <cp:lastModifiedBy>Connor Galvin</cp:lastModifiedBy>
  <cp:revision>3327</cp:revision>
  <cp:lastPrinted>2014-08-20T17:11:46Z</cp:lastPrinted>
  <dcterms:created xsi:type="dcterms:W3CDTF">2013-03-22T01:56:58Z</dcterms:created>
  <dcterms:modified xsi:type="dcterms:W3CDTF">2018-04-24T21:52:04Z</dcterms:modified>
</cp:coreProperties>
</file>