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84" r:id="rId4"/>
    <p:sldId id="286" r:id="rId5"/>
    <p:sldId id="258" r:id="rId6"/>
    <p:sldId id="272" r:id="rId7"/>
    <p:sldId id="259" r:id="rId8"/>
    <p:sldId id="262" r:id="rId9"/>
    <p:sldId id="263" r:id="rId10"/>
    <p:sldId id="264" r:id="rId11"/>
    <p:sldId id="274" r:id="rId12"/>
    <p:sldId id="265" r:id="rId13"/>
    <p:sldId id="280" r:id="rId14"/>
    <p:sldId id="282" r:id="rId15"/>
    <p:sldId id="281" r:id="rId16"/>
    <p:sldId id="275" r:id="rId17"/>
    <p:sldId id="276" r:id="rId18"/>
    <p:sldId id="277" r:id="rId19"/>
    <p:sldId id="278" r:id="rId20"/>
    <p:sldId id="279" r:id="rId21"/>
    <p:sldId id="266" r:id="rId22"/>
    <p:sldId id="268" r:id="rId23"/>
    <p:sldId id="269" r:id="rId24"/>
    <p:sldId id="270" r:id="rId25"/>
    <p:sldId id="273" r:id="rId26"/>
    <p:sldId id="271" r:id="rId27"/>
    <p:sldId id="283" r:id="rId28"/>
    <p:sldId id="260" r:id="rId29"/>
    <p:sldId id="261" r:id="rId3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7687" autoAdjust="0"/>
  </p:normalViewPr>
  <p:slideViewPr>
    <p:cSldViewPr>
      <p:cViewPr varScale="1">
        <p:scale>
          <a:sx n="95" d="100"/>
          <a:sy n="95" d="100"/>
        </p:scale>
        <p:origin x="19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C8AE98-07C1-4BF3-92DE-091B6E5D5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7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main purpose for a long time was graphics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Vertex transforms, lighting/color calculations,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Application Programming Interface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CUDA – NVIDIAs API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produced  by one stage us used in the next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stage implemented differently in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581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Other hashing algorithms used in 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29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No “best” algorithm,</a:t>
            </a:r>
            <a:r>
              <a:rPr lang="en-US" baseline="0" dirty="0" smtClean="0"/>
              <a:t> always a catch somewhere whether its worst case, or space complexity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Space complexity is related to physical usage (memory)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This paper compares a parallelized </a:t>
            </a:r>
            <a:r>
              <a:rPr lang="en-US" baseline="0" dirty="0" err="1" smtClean="0"/>
              <a:t>mergesort</a:t>
            </a:r>
            <a:r>
              <a:rPr lang="en-US" baseline="0" dirty="0" smtClean="0"/>
              <a:t> with the C++ STL Quicksort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14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 complexity makes it bad in most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Shader</a:t>
            </a:r>
            <a:r>
              <a:rPr lang="en-US" dirty="0" smtClean="0"/>
              <a:t> language – no advanced memory control or special</a:t>
            </a:r>
            <a:r>
              <a:rPr lang="en-US" baseline="0" dirty="0" smtClean="0"/>
              <a:t> hardware for general purpose computations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makes it not suitable for real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16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0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# of processors is &lt; </a:t>
            </a:r>
            <a:r>
              <a:rPr lang="en-US" dirty="0" err="1" smtClean="0"/>
              <a:t>doulble</a:t>
            </a:r>
            <a:r>
              <a:rPr lang="en-US" dirty="0" smtClean="0"/>
              <a:t>,</a:t>
            </a:r>
            <a:r>
              <a:rPr lang="en-US" baseline="0" dirty="0" smtClean="0"/>
              <a:t> but the speedup is &gt; double!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Speedup increases with data length and also improves with processor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57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Usually</a:t>
            </a:r>
            <a:r>
              <a:rPr lang="en-US" baseline="0" dirty="0" smtClean="0"/>
              <a:t> a smaller string inside of a larger string (text)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KMP -&gt; left to right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BMH -&gt; right </a:t>
            </a:r>
            <a:r>
              <a:rPr lang="en-US" baseline="0" smtClean="0"/>
              <a:t>to left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QS -&gt; simplified BMH for short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0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88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Up to 24x when using large text and small</a:t>
            </a:r>
            <a:r>
              <a:rPr lang="en-US" baseline="0" dirty="0" smtClean="0"/>
              <a:t> pattern sizes (where the GPU becomes better than the CPU)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46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18x18</a:t>
            </a:r>
            <a:r>
              <a:rPr lang="en-US" baseline="0" dirty="0" smtClean="0"/>
              <a:t>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71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Monte-Carlo</a:t>
            </a:r>
            <a:r>
              <a:rPr lang="en-US" baseline="0" dirty="0" smtClean="0"/>
              <a:t> algorithm, based on random decisions under certain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 though so many simulations, order does not matter </a:t>
            </a:r>
            <a:r>
              <a:rPr lang="en-US" baseline="0" dirty="0" smtClean="0">
                <a:sym typeface="Wingdings" panose="05000000000000000000" pitchFamily="2" charset="2"/>
              </a:rPr>
              <a:t> Parallel!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Need to parallelize to make up for the lack of 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00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Texture and Constant memory are cached, but read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Global</a:t>
            </a:r>
            <a:r>
              <a:rPr lang="en-US" baseline="0" dirty="0" smtClean="0"/>
              <a:t> memory is not cached but R/W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47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Limiting factor on</a:t>
            </a:r>
            <a:r>
              <a:rPr lang="en-US" baseline="0" dirty="0" smtClean="0"/>
              <a:t> the fundamental understanding/methodology to make parallel programs and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30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HPC</a:t>
            </a:r>
            <a:r>
              <a:rPr lang="en-US" baseline="0" dirty="0" smtClean="0"/>
              <a:t> used at schools or labs for research and experiments alike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CPU-GPU, makes use of both CPU and GPU efficiently to complete a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CUDA PE also depends on the high level applications and the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Average smart phone ~0.5 – 1 W power consumption during usage [6]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is to explore the different programming and SW techniques that allow for power savings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89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Highly</a:t>
            </a:r>
            <a:r>
              <a:rPr lang="en-US" baseline="0" dirty="0" smtClean="0"/>
              <a:t> parallelizable because no dependencies on previous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SIMD efficient (multiple indices in the same register)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hardware blocks</a:t>
            </a:r>
            <a:r>
              <a:rPr lang="en-US" baseline="0" dirty="0" smtClean="0"/>
              <a:t> used in the SIMD computation are measured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CPU-GPU PE (processing element) contains several hardware components (CPU + 1 or more GPUs)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is the program that controls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71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GPU needs one thread of the CPU to control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Counter intuitive that more GPUs is more power efficient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</a:t>
            </a:r>
            <a:r>
              <a:rPr lang="en-US" baseline="0" dirty="0" smtClean="0"/>
              <a:t> do consume more power, but the speedup outweighs the power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8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0" dirty="0" smtClean="0"/>
              <a:t> GPUs has higher power usage, but shorter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4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 copying and kernel startup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becomes signification compared to the time it takes for small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 code will only use the GPU if the matrix</a:t>
            </a:r>
            <a:r>
              <a:rPr lang="en-US" baseline="0" dirty="0" smtClean="0"/>
              <a:t> is smaller than 500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RAR is just</a:t>
            </a:r>
            <a:r>
              <a:rPr lang="en-US" baseline="0" dirty="0" smtClean="0"/>
              <a:t> a specific format for compressed data that can be encrypted with a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types of memory for different uses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User entered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Salt is randomly generated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93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SHA-1 state is saved</a:t>
            </a:r>
            <a:r>
              <a:rPr lang="en-US" baseline="0" dirty="0" smtClean="0"/>
              <a:t> while the kernel calls the loop multiple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Still the disadvantage of storing the state between kernel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Shared memory has quick access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 shared memory is an execution resource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too much is used, fewer threads can be executed simultaneously </a:t>
            </a:r>
            <a:r>
              <a:rPr lang="en-US" baseline="0" dirty="0" smtClean="0">
                <a:sym typeface="Wingdings" panose="05000000000000000000" pitchFamily="2" charset="2"/>
              </a:rPr>
              <a:t> performance loss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AE98-07C1-4BF3-92DE-091B6E5D530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45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B876493-8B24-4934-9E96-13B10F536DCD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262364-78AD-41C5-999E-F02A674308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320" name="Line 8"/>
          <p:cNvSpPr>
            <a:spLocks noChangeShapeType="1"/>
          </p:cNvSpPr>
          <p:nvPr userDrawn="1"/>
        </p:nvSpPr>
        <p:spPr bwMode="auto">
          <a:xfrm>
            <a:off x="228600" y="6184900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21" name="Picture 9" descr="rit_black_no_ba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4838" y="296863"/>
            <a:ext cx="53927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2" name="Line 10"/>
          <p:cNvSpPr>
            <a:spLocks noChangeShapeType="1"/>
          </p:cNvSpPr>
          <p:nvPr userDrawn="1"/>
        </p:nvSpPr>
        <p:spPr bwMode="auto">
          <a:xfrm>
            <a:off x="533400" y="3733800"/>
            <a:ext cx="807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1D90A-423A-48C2-8E1E-1CEA64187BA6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en-US" dirty="0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CCB56-6069-4E3B-AE08-9DA41BBA3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CD992-E502-4559-A4AB-3E13FD0D71F6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0748-352B-4BB3-B561-5358070A5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6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636F9-0B1C-4367-BA9B-22122E5413F9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7983B-D567-4C3A-8073-EA518ECE9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3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BE410-8CB8-4A32-81B4-7FEE0AE8E7C0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A7633-6A66-4BBB-AC7D-1192904B68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2F9AB-7C94-43F3-99D3-6F136CA25FED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D5618-7207-4FF9-B516-2713EAAF0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45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F02B9B-46CA-473A-8807-F17C43AD8419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52D0C-B7C9-4BAE-B1D0-3FF9A607B6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2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B0BC3-60FB-4771-8281-23A0381E1408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13B05-67E6-4E93-8710-83305955B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5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A2454-01A1-43AF-9927-726894EB2ACF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EE720 System Design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37343-F9D4-42E5-A6D7-537117225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9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95A00BC0-8C24-4FF4-8188-7F696B3C8A43}" type="datetime3">
              <a:rPr lang="en-US" altLang="en-US"/>
              <a:pPr/>
              <a:t>2 September 2016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20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altLang="en-US" dirty="0" smtClean="0"/>
              <a:t>General Purpose Computing on GPUs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4996357-717E-4D9F-813B-E8614C7CC2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28600" y="1511300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6184900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981200"/>
            <a:ext cx="8915400" cy="1752599"/>
          </a:xfrm>
        </p:spPr>
        <p:txBody>
          <a:bodyPr/>
          <a:lstStyle/>
          <a:p>
            <a:r>
              <a:rPr lang="en-US" altLang="en-US" sz="4000" dirty="0" smtClean="0"/>
              <a:t>EEEE-721: Research Assignment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smtClean="0"/>
              <a:t>General Purpose Computing on GPUs</a:t>
            </a:r>
            <a:endParaRPr lang="en-US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799"/>
            <a:ext cx="6400800" cy="2438401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Connor Goldberg</a:t>
            </a:r>
          </a:p>
          <a:p>
            <a:r>
              <a:rPr lang="en-US" altLang="en-US" dirty="0" smtClean="0"/>
              <a:t>9 May 2016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Matrix multiplication algorithms</a:t>
            </a:r>
          </a:p>
          <a:p>
            <a:pPr lvl="1"/>
            <a:r>
              <a:rPr lang="en-US" sz="1800" dirty="0" smtClean="0"/>
              <a:t>Algorithm 1</a:t>
            </a:r>
          </a:p>
          <a:p>
            <a:pPr lvl="2"/>
            <a:r>
              <a:rPr lang="en-US" sz="1600" dirty="0" smtClean="0"/>
              <a:t>Only using GPU (CPU free to do other things)</a:t>
            </a:r>
          </a:p>
          <a:p>
            <a:pPr lvl="1"/>
            <a:r>
              <a:rPr lang="en-US" sz="1800" dirty="0" smtClean="0"/>
              <a:t>Algorithm 2</a:t>
            </a:r>
          </a:p>
          <a:p>
            <a:pPr lvl="2"/>
            <a:r>
              <a:rPr lang="en-US" sz="1600" dirty="0" smtClean="0"/>
              <a:t>Matrix partitioned onto 2 GPUs</a:t>
            </a:r>
          </a:p>
          <a:p>
            <a:pPr lvl="1"/>
            <a:r>
              <a:rPr lang="en-US" sz="1800" dirty="0" smtClean="0"/>
              <a:t>Algorithm 3</a:t>
            </a:r>
          </a:p>
          <a:p>
            <a:pPr lvl="2"/>
            <a:r>
              <a:rPr lang="en-US" sz="1600" dirty="0" smtClean="0"/>
              <a:t>Matrix partitioned onto 2 GPUs and 1 CPU thread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52117"/>
              </p:ext>
            </p:extLst>
          </p:nvPr>
        </p:nvGraphicFramePr>
        <p:xfrm>
          <a:off x="457200" y="4038600"/>
          <a:ext cx="8229600" cy="1935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CPU Energy (</a:t>
                      </a:r>
                      <a:r>
                        <a:rPr lang="en-US" sz="1600" dirty="0" err="1" smtClean="0"/>
                        <a:t>mWh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Execution</a:t>
                      </a:r>
                      <a:r>
                        <a:rPr lang="en-US" sz="1600" baseline="0" dirty="0" smtClean="0"/>
                        <a:t> Speedup 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Kernel Speedup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CPU Speedup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Overall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Energy</a:t>
                      </a:r>
                      <a:r>
                        <a:rPr lang="en-US" sz="1600" baseline="0" dirty="0" smtClean="0"/>
                        <a:t> Savings (%)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6.17%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2.32%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86800" y="56047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676400"/>
            <a:ext cx="4982767" cy="4038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47900" y="578909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5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Conclusions</a:t>
            </a:r>
          </a:p>
          <a:p>
            <a:pPr lvl="1"/>
            <a:r>
              <a:rPr lang="en-US" sz="2000" dirty="0" smtClean="0"/>
              <a:t>Big overheads for CUDA programs</a:t>
            </a:r>
          </a:p>
          <a:p>
            <a:pPr lvl="2"/>
            <a:r>
              <a:rPr lang="en-US" sz="1800" dirty="0" smtClean="0"/>
              <a:t>Kernel initialization becomes significant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r>
              <a:rPr lang="en-US" sz="2400" dirty="0" smtClean="0"/>
              <a:t>Optimization</a:t>
            </a:r>
          </a:p>
          <a:p>
            <a:pPr lvl="1"/>
            <a:r>
              <a:rPr lang="en-US" sz="2000" dirty="0" smtClean="0"/>
              <a:t>C functionality to conditionally use the GPU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Password Recovery for RAR Files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Encryption/decryption of RAR files </a:t>
            </a:r>
            <a:r>
              <a:rPr lang="en-US" sz="2400" dirty="0" smtClean="0">
                <a:sym typeface="Wingdings" panose="05000000000000000000" pitchFamily="2" charset="2"/>
              </a:rPr>
              <a:t> AES keys</a:t>
            </a:r>
          </a:p>
          <a:p>
            <a:pPr lvl="1"/>
            <a:r>
              <a:rPr lang="en-US" sz="2000" dirty="0" smtClean="0"/>
              <a:t>Most time consuming step in the RAR process</a:t>
            </a:r>
          </a:p>
          <a:p>
            <a:r>
              <a:rPr lang="en-US" sz="2400" dirty="0" smtClean="0"/>
              <a:t>Implemented in CUDA</a:t>
            </a:r>
          </a:p>
          <a:p>
            <a:pPr lvl="1"/>
            <a:r>
              <a:rPr lang="en-US" sz="2000" dirty="0" smtClean="0"/>
              <a:t>Thread creation and scheduling can be ignored</a:t>
            </a:r>
          </a:p>
          <a:p>
            <a:pPr lvl="1"/>
            <a:r>
              <a:rPr lang="en-US" sz="2000" dirty="0" smtClean="0"/>
              <a:t>Memory usage is important</a:t>
            </a:r>
          </a:p>
          <a:p>
            <a:pPr lvl="2"/>
            <a:r>
              <a:rPr lang="en-US" sz="1600" dirty="0" smtClean="0"/>
              <a:t>Global, constant, shared, register</a:t>
            </a:r>
          </a:p>
          <a:p>
            <a:r>
              <a:rPr lang="en-US" sz="2400" dirty="0" smtClean="0"/>
              <a:t>AES-128</a:t>
            </a:r>
          </a:p>
          <a:p>
            <a:pPr lvl="1"/>
            <a:r>
              <a:rPr lang="en-US" sz="2000" dirty="0" smtClean="0"/>
              <a:t>Key and initial AES vector generated by SHA-1 and a password</a:t>
            </a:r>
          </a:p>
          <a:p>
            <a:pPr lvl="2"/>
            <a:r>
              <a:rPr lang="en-US" sz="1600" dirty="0" smtClean="0"/>
              <a:t>Password transformed into Unicode</a:t>
            </a:r>
            <a:r>
              <a:rPr lang="en-US" sz="1600" dirty="0"/>
              <a:t> </a:t>
            </a:r>
            <a:r>
              <a:rPr lang="en-US" sz="1600" dirty="0" smtClean="0"/>
              <a:t>and concatenated with salt</a:t>
            </a:r>
          </a:p>
          <a:p>
            <a:pPr lvl="2"/>
            <a:r>
              <a:rPr lang="en-US" sz="1600" dirty="0" smtClean="0"/>
              <a:t>SHA-1 is performed up to 262144 times to generate the key and vector</a:t>
            </a:r>
          </a:p>
          <a:p>
            <a:pPr lvl="1"/>
            <a:r>
              <a:rPr lang="en-US" sz="2000" dirty="0" smtClean="0"/>
              <a:t>The most time consuming due to number of SHA-1 computations</a:t>
            </a:r>
          </a:p>
          <a:p>
            <a:pPr lvl="2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Password Recovery for RAR Files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Parallelizing</a:t>
            </a:r>
          </a:p>
          <a:p>
            <a:pPr lvl="1"/>
            <a:r>
              <a:rPr lang="en-US" sz="1800" dirty="0" smtClean="0"/>
              <a:t>Each key generation will run on its own thread</a:t>
            </a:r>
          </a:p>
          <a:p>
            <a:pPr lvl="1"/>
            <a:r>
              <a:rPr lang="en-US" sz="1800" dirty="0" smtClean="0"/>
              <a:t>If the loop is too large, the OS will stall</a:t>
            </a:r>
          </a:p>
          <a:p>
            <a:pPr lvl="1"/>
            <a:r>
              <a:rPr lang="en-US" sz="1800" dirty="0" smtClean="0"/>
              <a:t>Large loop divided, saving state between loops</a:t>
            </a:r>
          </a:p>
          <a:p>
            <a:endParaRPr lang="en-US" sz="2400" dirty="0" smtClean="0"/>
          </a:p>
          <a:p>
            <a:r>
              <a:rPr lang="en-US" sz="2400" dirty="0" smtClean="0"/>
              <a:t>Memory Usage</a:t>
            </a:r>
          </a:p>
          <a:p>
            <a:pPr lvl="1"/>
            <a:r>
              <a:rPr lang="en-US" sz="1800" dirty="0" smtClean="0"/>
              <a:t>Frequently used data </a:t>
            </a:r>
            <a:r>
              <a:rPr lang="en-US" sz="1800" dirty="0" smtClean="0">
                <a:sym typeface="Wingdings" panose="05000000000000000000" pitchFamily="2" charset="2"/>
              </a:rPr>
              <a:t> Shared memory (execution resource)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Must be smart about the memory allocation</a:t>
            </a:r>
            <a:endParaRPr lang="en-US" sz="1800" dirty="0" smtClean="0"/>
          </a:p>
          <a:p>
            <a:pPr lvl="1"/>
            <a:r>
              <a:rPr lang="en-US" sz="1800" dirty="0" smtClean="0"/>
              <a:t>If shared memory increases, thread execution decreases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4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Password Recovery for RAR Files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Performance</a:t>
            </a:r>
          </a:p>
          <a:p>
            <a:pPr lvl="1"/>
            <a:r>
              <a:rPr lang="en-US" sz="2000" dirty="0" smtClean="0"/>
              <a:t>Memory optimization</a:t>
            </a:r>
          </a:p>
          <a:p>
            <a:pPr lvl="2"/>
            <a:r>
              <a:rPr lang="en-US" sz="1600" dirty="0" smtClean="0"/>
              <a:t>Shared vs. global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Related work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Using multiple GPUs for this task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Using ASICs or FPGAs to accelerate cryptographic algorithms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SHA-1 and MD5 on GPUs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96507"/>
            <a:ext cx="4281662" cy="28594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7408" y="4386633"/>
            <a:ext cx="4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1230"/>
            <a:ext cx="8229600" cy="4123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33400" y="2771774"/>
            <a:ext cx="8153400" cy="35242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0600" y="574046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[8]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2392654"/>
            <a:ext cx="8153400" cy="350546"/>
          </a:xfrm>
          <a:prstGeom prst="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sz="2400" dirty="0" smtClean="0"/>
                  <a:t>Odd-even merge sort</a:t>
                </a:r>
              </a:p>
              <a:p>
                <a:pPr lvl="1"/>
                <a:r>
                  <a:rPr lang="en-US" sz="2000" dirty="0" smtClean="0"/>
                  <a:t>Basic problem in computing, but has complexity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1800" dirty="0" smtClean="0"/>
                  <a:t>Improved in GPUs through the complete parallelism of each iteration</a:t>
                </a:r>
                <a:endParaRPr lang="en-US" sz="2000" dirty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Previous approaches</a:t>
                </a:r>
              </a:p>
              <a:p>
                <a:pPr lvl="1"/>
                <a:r>
                  <a:rPr lang="en-US" sz="1800" dirty="0" smtClean="0"/>
                  <a:t>Used </a:t>
                </a:r>
                <a:r>
                  <a:rPr lang="en-US" sz="1800" dirty="0" err="1" smtClean="0"/>
                  <a:t>shader</a:t>
                </a:r>
                <a:r>
                  <a:rPr lang="en-US" sz="1800" dirty="0" smtClean="0"/>
                  <a:t> language on older GPUs</a:t>
                </a:r>
              </a:p>
              <a:p>
                <a:pPr lvl="1"/>
                <a:r>
                  <a:rPr lang="en-US" sz="1800" dirty="0" smtClean="0"/>
                  <a:t>Had a restriction on the data set: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elements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Implemented using OpenCL on an ATI GPU</a:t>
                </a:r>
              </a:p>
              <a:p>
                <a:pPr lvl="1"/>
                <a:r>
                  <a:rPr lang="en-US" sz="1800" dirty="0" smtClean="0"/>
                  <a:t>Groups of compute units</a:t>
                </a:r>
              </a:p>
              <a:p>
                <a:pPr lvl="2"/>
                <a:r>
                  <a:rPr lang="en-US" sz="1400" dirty="0" smtClean="0"/>
                  <a:t>Based on SIMD architecture with instructions in VLIW format</a:t>
                </a:r>
              </a:p>
              <a:p>
                <a:pPr lvl="1"/>
                <a:r>
                  <a:rPr lang="en-US" sz="1800" dirty="0" smtClean="0"/>
                  <a:t>Super light-weighted threads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5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3418" y="1600200"/>
            <a:ext cx="4837163" cy="4114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53309" y="534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2089" y="5715000"/>
            <a:ext cx="54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Simplified ATI GPU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Sorting</a:t>
            </a:r>
            <a:endParaRPr lang="en-US" dirty="0"/>
          </a:p>
        </p:txBody>
      </p:sp>
      <p:pic>
        <p:nvPicPr>
          <p:cNvPr id="7" name="13876E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7407"/>
          <a:stretch/>
        </p:blipFill>
        <p:spPr>
          <a:xfrm>
            <a:off x="762000" y="1663700"/>
            <a:ext cx="7620000" cy="43354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0" y="56298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Power Efficiency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Password Recovery for RAR Files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Sorting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String Matching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Computer GO Engine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8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Results compared with C++ STL quick sort</a:t>
                </a:r>
              </a:p>
              <a:p>
                <a:pPr lvl="1"/>
                <a:r>
                  <a:rPr lang="en-US" sz="1600" dirty="0" smtClean="0"/>
                  <a:t>Data generated randomly with a uniform distribution</a:t>
                </a:r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b="0" dirty="0" smtClean="0"/>
              </a:p>
              <a:p>
                <a:r>
                  <a:rPr lang="en-US" sz="20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 smtClean="0"/>
                  <a:t> is the number of processors:</a:t>
                </a:r>
              </a:p>
              <a:p>
                <a:pPr lvl="1"/>
                <a:r>
                  <a:rPr lang="en-US" sz="1600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in practice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10681"/>
            <a:ext cx="3289884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591" y="2332262"/>
            <a:ext cx="2910759" cy="1903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592" y="4235450"/>
            <a:ext cx="2910759" cy="17684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142999" y="2957209"/>
            <a:ext cx="646889" cy="21400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89888" y="2957208"/>
            <a:ext cx="646889" cy="214009"/>
          </a:xfrm>
          <a:prstGeom prst="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0" y="2352883"/>
            <a:ext cx="646889" cy="27358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92045" y="4256071"/>
            <a:ext cx="695529" cy="247835"/>
          </a:xfrm>
          <a:prstGeom prst="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5290" y="56300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8450"/>
                <a:ext cx="8229600" cy="4603750"/>
              </a:xfrm>
            </p:spPr>
            <p:txBody>
              <a:bodyPr/>
              <a:lstStyle/>
              <a:p>
                <a:r>
                  <a:rPr lang="en-US" sz="1800" dirty="0" smtClean="0"/>
                  <a:t>Locating the appearance of a smaller one-dimensional array (size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) within a larger one (size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r>
                  <a:rPr lang="en-US" sz="1800" dirty="0" smtClean="0"/>
                  <a:t>Several algorithms implemented in CUDA:</a:t>
                </a:r>
              </a:p>
              <a:p>
                <a:pPr lvl="1"/>
                <a:r>
                  <a:rPr lang="en-US" sz="2000" dirty="0" smtClean="0"/>
                  <a:t>Naïve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2000" dirty="0" smtClean="0"/>
                  <a:t>Knuth-Morris-Pratt (KMP)</a:t>
                </a:r>
              </a:p>
              <a:p>
                <a:pPr lvl="2"/>
                <a:r>
                  <a:rPr lang="en-US" sz="1800" dirty="0" smtClean="0"/>
                  <a:t>Prefix algorithm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800" dirty="0" smtClean="0"/>
                  <a:t>Matching algorithm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800" dirty="0" smtClean="0"/>
                  <a:t>Overall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800" dirty="0" smtClean="0"/>
                  <a:t> (linear time)</a:t>
                </a:r>
              </a:p>
              <a:p>
                <a:pPr lvl="1"/>
                <a:r>
                  <a:rPr lang="en-US" sz="2000" dirty="0" smtClean="0"/>
                  <a:t>Boyer-Moore-</a:t>
                </a:r>
                <a:r>
                  <a:rPr lang="en-US" sz="2000" dirty="0" err="1" smtClean="0"/>
                  <a:t>Horspool</a:t>
                </a:r>
                <a:r>
                  <a:rPr lang="en-US" sz="2000" dirty="0" smtClean="0"/>
                  <a:t> (BMH)</a:t>
                </a:r>
              </a:p>
              <a:p>
                <a:pPr lvl="2"/>
                <a:r>
                  <a:rPr lang="en-US" sz="1800" b="0" dirty="0" smtClean="0"/>
                  <a:t>Overall </a:t>
                </a:r>
                <a:r>
                  <a:rPr lang="en-US" sz="1800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2000" dirty="0" smtClean="0"/>
                  <a:t>Quick-Search</a:t>
                </a:r>
              </a:p>
              <a:p>
                <a:pPr lvl="2"/>
                <a:r>
                  <a:rPr lang="en-US" sz="1600" dirty="0" smtClean="0"/>
                  <a:t>Overall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8450"/>
                <a:ext cx="8229600" cy="4603750"/>
              </a:xfrm>
              <a:blipFill rotWithShape="0">
                <a:blip r:embed="rId3"/>
                <a:stretch>
                  <a:fillRect l="-444" t="-66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6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76400"/>
            <a:ext cx="5534121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1" y="5486400"/>
            <a:ext cx="54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 improvement when using shared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1921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1752600"/>
            <a:ext cx="4114800" cy="3505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52600"/>
            <a:ext cx="4114800" cy="350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10600" y="4888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2090" y="5486400"/>
                <a:ext cx="5419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Run time as compared with the CPU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threads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90" y="5486400"/>
                <a:ext cx="541982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Parallel implementation </a:t>
            </a:r>
            <a:r>
              <a:rPr lang="en-US" dirty="0" smtClean="0">
                <a:sym typeface="Wingdings" panose="05000000000000000000" pitchFamily="2" charset="2"/>
              </a:rPr>
              <a:t> Up to 24x faster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Future work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performance on multiple GPUs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Further optimize the parallel implementation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Make better use of GPUs capabilities</a:t>
            </a:r>
          </a:p>
          <a:p>
            <a:pPr lvl="2"/>
            <a:r>
              <a:rPr lang="en-US" dirty="0" smtClean="0"/>
              <a:t>Loop unrolling, matrix reordering, smarter shared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6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GO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34200" y="57272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pic>
        <p:nvPicPr>
          <p:cNvPr id="1032" name="Picture 8" descr="https://upload.wikimedia.org/wikipedia/commons/f/f3/Go-board-animated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00" y="1600737"/>
            <a:ext cx="4495799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GO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Monte-Carlo Tree Search targeted for a GPU</a:t>
            </a:r>
          </a:p>
          <a:p>
            <a:pPr lvl="1"/>
            <a:r>
              <a:rPr lang="en-US" sz="2000" dirty="0" smtClean="0"/>
              <a:t>Tree traversal to evaluate board situations</a:t>
            </a:r>
          </a:p>
          <a:p>
            <a:pPr lvl="1"/>
            <a:r>
              <a:rPr lang="en-US" sz="2000" dirty="0" smtClean="0"/>
              <a:t>CPUs fail to have enough computing power to meet the needs for GO’s search space</a:t>
            </a:r>
          </a:p>
          <a:p>
            <a:pPr lvl="1"/>
            <a:r>
              <a:rPr lang="en-US" sz="2000" dirty="0" smtClean="0"/>
              <a:t>Thousands to hundreds of thousands of simulations</a:t>
            </a:r>
          </a:p>
          <a:p>
            <a:pPr lvl="1"/>
            <a:r>
              <a:rPr lang="en-US" sz="2000" dirty="0" smtClean="0"/>
              <a:t>Takes advantage of the L1 Cache on the GPU (shared memory)</a:t>
            </a:r>
          </a:p>
          <a:p>
            <a:r>
              <a:rPr lang="en-US" sz="2400" dirty="0" smtClean="0"/>
              <a:t>Algorithm</a:t>
            </a:r>
          </a:p>
          <a:p>
            <a:pPr lvl="1"/>
            <a:r>
              <a:rPr lang="en-US" sz="2000" dirty="0" smtClean="0"/>
              <a:t>Randomly pick a valid point on the board</a:t>
            </a:r>
          </a:p>
          <a:p>
            <a:pPr lvl="1"/>
            <a:r>
              <a:rPr lang="en-US" sz="2000" dirty="0" smtClean="0"/>
              <a:t>Repeat this until there are no valid points left</a:t>
            </a:r>
          </a:p>
          <a:p>
            <a:pPr lvl="1"/>
            <a:r>
              <a:rPr lang="en-US" sz="2000" dirty="0" smtClean="0"/>
              <a:t>Return the result</a:t>
            </a:r>
          </a:p>
          <a:p>
            <a:r>
              <a:rPr lang="en-US" sz="2400" dirty="0" smtClean="0"/>
              <a:t>Results</a:t>
            </a:r>
          </a:p>
          <a:p>
            <a:pPr lvl="1"/>
            <a:r>
              <a:rPr lang="en-US" sz="2000" dirty="0" smtClean="0"/>
              <a:t>Performance improved greatly compared to CPUs simulations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GPUs are becoming increasingly popular</a:t>
            </a:r>
          </a:p>
          <a:p>
            <a:pPr lvl="1"/>
            <a:r>
              <a:rPr lang="en-US" sz="2000" dirty="0"/>
              <a:t>The computer gaming market is driving the GPU production </a:t>
            </a:r>
            <a:r>
              <a:rPr lang="en-US" sz="2000" dirty="0" smtClean="0"/>
              <a:t>rate</a:t>
            </a:r>
          </a:p>
          <a:p>
            <a:endParaRPr lang="en-US" sz="2400" dirty="0" smtClean="0"/>
          </a:p>
          <a:p>
            <a:r>
              <a:rPr lang="en-US" sz="2400" dirty="0" smtClean="0"/>
              <a:t>The number of APIs and their ease of use is increasing</a:t>
            </a:r>
          </a:p>
          <a:p>
            <a:pPr lvl="1"/>
            <a:r>
              <a:rPr lang="en-US" sz="2000" dirty="0" smtClean="0"/>
              <a:t>CUDA’s available language bindings:</a:t>
            </a:r>
          </a:p>
          <a:p>
            <a:pPr lvl="2"/>
            <a:r>
              <a:rPr lang="en-US" sz="1600" dirty="0" smtClean="0"/>
              <a:t>C, C++, Java, </a:t>
            </a:r>
            <a:r>
              <a:rPr lang="en-US" sz="1600" dirty="0" err="1" smtClean="0"/>
              <a:t>Lua</a:t>
            </a:r>
            <a:r>
              <a:rPr lang="en-US" sz="1600" dirty="0" smtClean="0"/>
              <a:t>, MATLAB, C#, Perl, Python, more...</a:t>
            </a:r>
          </a:p>
          <a:p>
            <a:endParaRPr lang="en-US" sz="2400" dirty="0"/>
          </a:p>
          <a:p>
            <a:r>
              <a:rPr lang="en-US" sz="2400" dirty="0" smtClean="0"/>
              <a:t>A lot of potential especially with multiple GPUs / CPUs</a:t>
            </a:r>
          </a:p>
          <a:p>
            <a:pPr lvl="1"/>
            <a:r>
              <a:rPr lang="en-US" sz="2000" dirty="0" smtClean="0"/>
              <a:t>The limiting factor is the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3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872725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/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 Zhang and Z. Liu, "A parallel design of computer Go engine on CUDA-enabled GPU," </a:t>
                      </a:r>
                      <a:r>
                        <a:rPr lang="en-US" sz="16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 IEEE International Conference on Cloud Computing and Intelligence Systems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Beijing, 2011, pp. 85-88.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 Qi Ren and R.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"Investigation on the power efficiency of multi-core and GPU Processing Element in large scale SIMD computation with CUDA,"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Computing Conference, 2010 International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Chicago, IL, 2010, pp. 309-316.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Hu, J. Ma and B. Huang, "Password Recovery for RAR Files Using CUDA,"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Dependable, Autonomic and Secure Computing, 2009. DASC '09. Eighth IEEE International Conference 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2009, pp. 486-490.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 Zhang, J. Li, G. Chen and B. Wu, "GPU accelerate parallel Odd-Even merge sort: An OpenCL method,"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Supported Cooperative Work in Design (CSCWD), 2011 15th International Conference 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Lausanne, 2011, pp. 76-83.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S.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Kouzinopoulos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K. G.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Margaritis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"String Matching on a Multicore GPU Using CUDA,"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Informatics, 2009. PCI '09. 13th Panhellenic Conference 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Corfu, 2009, pp. 14-18.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64058"/>
              </p:ext>
            </p:extLst>
          </p:nvPr>
        </p:nvGraphicFramePr>
        <p:xfrm>
          <a:off x="457200" y="1600200"/>
          <a:ext cx="8229600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/>
                <a:gridCol w="769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Aaron Carroll and Gernot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Heiser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2010. An analysis of power consumption in a smartphone.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2010 USENIX conference on USENIX annual technical conference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(USENIXATC'10). USENIX Association, Berkeley, CA, USA, 21-21.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[7]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Katpatuka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2005. Go-board-animated.gif.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https://upload.wikimedia.org/wikipedia/commons/f/f3/Go-board-animated.gif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[8]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"Big-O Algorithm Complexity Cheat Sheet", </a:t>
                      </a:r>
                      <a:r>
                        <a:rPr lang="en-US" sz="1400" i="1" dirty="0" smtClean="0"/>
                        <a:t>Bigocheatsheet.com</a:t>
                      </a:r>
                      <a:r>
                        <a:rPr lang="en-US" sz="1400" dirty="0" smtClean="0"/>
                        <a:t>, 2016. [Online]. Available: http://bigocheatsheet.com/. [Accessed: 06- May- 2016].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[9]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 Corporation. ATI Stream Computing OpenCL Programming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Guide, March 2010.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"</a:t>
                      </a:r>
                      <a:r>
                        <a:rPr lang="en-US" sz="1400" dirty="0" err="1" smtClean="0"/>
                        <a:t>VisuAlgo</a:t>
                      </a:r>
                      <a:r>
                        <a:rPr lang="en-US" sz="1400" dirty="0" smtClean="0"/>
                        <a:t> - Sorting (Bubble, Selection, Insertion, Merge, Quick, Counting, Radix)", </a:t>
                      </a:r>
                      <a:r>
                        <a:rPr lang="en-US" sz="1400" i="1" dirty="0" smtClean="0"/>
                        <a:t>Visualgo.net</a:t>
                      </a:r>
                      <a:r>
                        <a:rPr lang="en-US" sz="1400" dirty="0" smtClean="0"/>
                        <a:t>, 2016. [Online]. Available: http://visualgo.net/sorting. [Accessed: 06- May- 2016].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[11]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Core0.staticworld.net</a:t>
                      </a:r>
                      <a:r>
                        <a:rPr lang="en-US" sz="1400" dirty="0" smtClean="0"/>
                        <a:t>, 2016. [Online]. Available: http://core0.staticworld.net/images/article/2015/03/geforce_gtx_titanx_3qtr-100573547-orig.png. [Accessed: 06- May- 2016].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[12]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Amazon</a:t>
                      </a:r>
                      <a:r>
                        <a:rPr lang="en-US" sz="1400" dirty="0" smtClean="0"/>
                        <a:t>, 2016. [Online]. Available: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http://ecx.images-amazon.com/images/I/61wR4O5hm3L._SL1200_.jpg.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[Accessed: 08- May- 2016].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6942" y="5038799"/>
            <a:ext cx="61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[11]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19" y="1801509"/>
            <a:ext cx="4160303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04431">
            <a:off x="4076700" y="2272150"/>
            <a:ext cx="4953000" cy="3037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0" y="5334000"/>
            <a:ext cx="61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04431">
            <a:off x="4076700" y="2272150"/>
            <a:ext cx="4953000" cy="3037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808" y="2843941"/>
            <a:ext cx="35814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Specs</a:t>
            </a:r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System Clock: 1152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Effective Memory Clock: 7010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Available Memory: 12288 MB GDDR5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CUDA Cores: 3072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Power Consumption: ~600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5334000"/>
            <a:ext cx="61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Graphics Processing Unit (GPU)</a:t>
            </a:r>
          </a:p>
          <a:p>
            <a:pPr lvl="1"/>
            <a:r>
              <a:rPr lang="en-US" sz="1800" dirty="0" smtClean="0"/>
              <a:t>Introduced in the 1980s</a:t>
            </a:r>
          </a:p>
          <a:p>
            <a:pPr lvl="1"/>
            <a:r>
              <a:rPr lang="en-US" sz="1800" dirty="0" smtClean="0"/>
              <a:t>Offloads graphics processing from the CPU</a:t>
            </a:r>
            <a:endParaRPr lang="en-US" sz="2000" dirty="0" smtClean="0"/>
          </a:p>
          <a:p>
            <a:r>
              <a:rPr lang="en-US" sz="2000" dirty="0" smtClean="0"/>
              <a:t>General Purpose Computing on Graphics Processing Units (GPGPU)</a:t>
            </a:r>
          </a:p>
          <a:p>
            <a:pPr lvl="1"/>
            <a:r>
              <a:rPr lang="en-US" sz="1800" dirty="0" smtClean="0"/>
              <a:t>High level languages enhanced with APIs (C / C++)</a:t>
            </a:r>
          </a:p>
          <a:p>
            <a:pPr lvl="1"/>
            <a:r>
              <a:rPr lang="en-US" sz="1800" dirty="0" smtClean="0"/>
              <a:t>Compute Unified Device Architecture (CUDA) by NVIDIA</a:t>
            </a:r>
          </a:p>
          <a:p>
            <a:pPr lvl="1"/>
            <a:r>
              <a:rPr lang="en-US" sz="1800" dirty="0" smtClean="0"/>
              <a:t>OpenCL by </a:t>
            </a:r>
            <a:r>
              <a:rPr lang="en-US" sz="1800" dirty="0" err="1" smtClean="0"/>
              <a:t>Khronos</a:t>
            </a:r>
            <a:r>
              <a:rPr lang="en-US" sz="1800" dirty="0" smtClean="0"/>
              <a:t> (Originally by Apple)</a:t>
            </a:r>
          </a:p>
          <a:p>
            <a:pPr lvl="1"/>
            <a:r>
              <a:rPr lang="en-US" sz="1800" dirty="0" smtClean="0"/>
              <a:t>Substitutes the graphics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language</a:t>
            </a:r>
          </a:p>
          <a:p>
            <a:pPr lvl="1"/>
            <a:r>
              <a:rPr lang="en-US" sz="1800" dirty="0" err="1" smtClean="0"/>
              <a:t>Shaders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Thread processors</a:t>
            </a:r>
            <a:endParaRPr lang="en-US" sz="2000" dirty="0"/>
          </a:p>
          <a:p>
            <a:r>
              <a:rPr lang="en-US" sz="2000" dirty="0" smtClean="0"/>
              <a:t>Single Instruction Multiple Data (SIMD) Programs</a:t>
            </a:r>
          </a:p>
          <a:p>
            <a:pPr lvl="1"/>
            <a:r>
              <a:rPr lang="en-US" sz="1800" dirty="0" smtClean="0"/>
              <a:t>Many computation stages connected with highly localized data flow</a:t>
            </a:r>
          </a:p>
          <a:p>
            <a:pPr lvl="1"/>
            <a:r>
              <a:rPr lang="en-US" sz="1800" u="sng" dirty="0" smtClean="0"/>
              <a:t>Kernel</a:t>
            </a:r>
            <a:r>
              <a:rPr lang="en-US" sz="1800" dirty="0" smtClean="0"/>
              <a:t> – Parallel application consisting of multiple functions</a:t>
            </a:r>
            <a:endParaRPr lang="en-US" sz="1800" u="sng" dirty="0" smtClean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General Purpose Computing on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65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772" y="1600200"/>
            <a:ext cx="6978455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1227" y="57568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High Performance Computing (HPC)</a:t>
                </a:r>
              </a:p>
              <a:p>
                <a:pPr lvl="1"/>
                <a:r>
                  <a:rPr lang="en-US" sz="1600" dirty="0">
                    <a:sym typeface="Wingdings" panose="05000000000000000000" pitchFamily="2" charset="2"/>
                  </a:rPr>
                  <a:t>Large scale scientific computations</a:t>
                </a:r>
              </a:p>
              <a:p>
                <a:pPr lvl="2"/>
                <a:r>
                  <a:rPr lang="en-US" sz="1200" dirty="0">
                    <a:sym typeface="Wingdings" panose="05000000000000000000" pitchFamily="2" charset="2"/>
                  </a:rPr>
                  <a:t>Thousands of processors, hundreds of hours of computation  Enormous energy usage</a:t>
                </a:r>
              </a:p>
              <a:p>
                <a:pPr lvl="1"/>
                <a:r>
                  <a:rPr lang="en-US" sz="1600" dirty="0" smtClean="0"/>
                  <a:t>CPU-GPU Processing Element (PE)</a:t>
                </a:r>
              </a:p>
              <a:p>
                <a:pPr lvl="2"/>
                <a:r>
                  <a:rPr lang="en-US" sz="1200" dirty="0" smtClean="0">
                    <a:sym typeface="Wingdings" panose="05000000000000000000" pitchFamily="2" charset="2"/>
                  </a:rPr>
                  <a:t>Increasingly popular architecture</a:t>
                </a:r>
              </a:p>
              <a:p>
                <a:pPr lvl="2"/>
                <a:r>
                  <a:rPr lang="en-US" sz="1200" dirty="0" smtClean="0">
                    <a:sym typeface="Wingdings" panose="05000000000000000000" pitchFamily="2" charset="2"/>
                  </a:rPr>
                  <a:t>High performance on massively parallel processing / vector computations</a:t>
                </a:r>
              </a:p>
              <a:p>
                <a:pPr lvl="1"/>
                <a:r>
                  <a:rPr lang="en-US" sz="1600" dirty="0" smtClean="0">
                    <a:sym typeface="Wingdings" panose="05000000000000000000" pitchFamily="2" charset="2"/>
                  </a:rPr>
                  <a:t>CUDA PE is not </a:t>
                </a:r>
                <a:r>
                  <a:rPr lang="en-US" sz="1600" i="1" dirty="0" smtClean="0">
                    <a:sym typeface="Wingdings" panose="05000000000000000000" pitchFamily="2" charset="2"/>
                  </a:rPr>
                  <a:t>only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dependent on the hardware components</a:t>
                </a:r>
              </a:p>
              <a:p>
                <a:pPr lvl="1"/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2000" dirty="0" smtClean="0">
                    <a:sym typeface="Wingdings" panose="05000000000000000000" pitchFamily="2" charset="2"/>
                  </a:rPr>
                  <a:t>Challenges and problems</a:t>
                </a:r>
              </a:p>
              <a:p>
                <a:pPr lvl="1"/>
                <a:r>
                  <a:rPr lang="en-US" sz="1600" dirty="0" smtClean="0">
                    <a:sym typeface="Wingdings" panose="05000000000000000000" pitchFamily="2" charset="2"/>
                  </a:rPr>
                  <a:t>Single GPU  ~300 W (Smart phone  0.5 ~ 1 W)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 [6]</a:t>
                </a:r>
              </a:p>
              <a:p>
                <a:pPr lvl="1"/>
                <a:r>
                  <a:rPr lang="en-US" sz="1600" dirty="0" smtClean="0">
                    <a:sym typeface="Wingdings" panose="05000000000000000000" pitchFamily="2" charset="2"/>
                  </a:rPr>
                  <a:t>Power cost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</m:oMath>
                </a14:m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c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omponents (memory, logic, etc.), code</a:t>
                </a:r>
              </a:p>
              <a:p>
                <a:pPr lvl="1"/>
                <a:r>
                  <a:rPr lang="en-US" sz="1600" dirty="0" smtClean="0">
                    <a:sym typeface="Wingdings" panose="05000000000000000000" pitchFamily="2" charset="2"/>
                  </a:rPr>
                  <a:t>Efforts made in hardware consideration, but not parallel programming paradigms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400050"/>
                <a:r>
                  <a:rPr lang="en-US" sz="2000" dirty="0" smtClean="0">
                    <a:sym typeface="Wingdings" panose="05000000000000000000" pitchFamily="2" charset="2"/>
                  </a:rPr>
                  <a:t>Goal:</a:t>
                </a:r>
              </a:p>
              <a:p>
                <a:pPr marL="800100" lvl="1"/>
                <a:r>
                  <a:rPr lang="en-US" sz="1600" dirty="0" smtClean="0">
                    <a:sym typeface="Wingdings" panose="05000000000000000000" pitchFamily="2" charset="2"/>
                  </a:rPr>
                  <a:t>Software methodologies  Optimize power via algorithm design and technique</a:t>
                </a:r>
              </a:p>
              <a:p>
                <a:pPr lvl="1"/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sz="16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0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8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SIMD Algorithm Optimization</a:t>
                </a:r>
              </a:p>
              <a:p>
                <a:pPr lvl="1"/>
                <a:r>
                  <a:rPr lang="en-US" sz="1600" dirty="0" smtClean="0"/>
                  <a:t>Large scale computations</a:t>
                </a:r>
              </a:p>
              <a:p>
                <a:pPr lvl="1"/>
                <a:r>
                  <a:rPr lang="en-US" sz="1600" dirty="0" smtClean="0"/>
                  <a:t>Repeated operations using an identical structure</a:t>
                </a:r>
              </a:p>
              <a:p>
                <a:pPr lvl="1"/>
                <a:r>
                  <a:rPr lang="en-US" sz="1600" dirty="0" smtClean="0"/>
                  <a:t>Ex. matrix multiplication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Power measured of each hardware component: CPU, GPU, memory, PCI buses</a:t>
                </a:r>
              </a:p>
              <a:p>
                <a:pPr lvl="1"/>
                <a:endParaRPr lang="en-US" sz="1600" dirty="0"/>
              </a:p>
              <a:p>
                <a:r>
                  <a:rPr lang="en-US" sz="2000" dirty="0" smtClean="0"/>
                  <a:t>CPU-GPU PE Architecture</a:t>
                </a:r>
              </a:p>
              <a:p>
                <a:pPr lvl="1"/>
                <a:r>
                  <a:rPr lang="en-US" sz="1600" dirty="0" smtClean="0"/>
                  <a:t>CPU copies data to the GPU (from MM to GPUM)</a:t>
                </a:r>
              </a:p>
              <a:p>
                <a:pPr lvl="1"/>
                <a:r>
                  <a:rPr lang="en-US" sz="1600" dirty="0" smtClean="0"/>
                  <a:t>CUDA kernel launched by the host CPU</a:t>
                </a:r>
              </a:p>
              <a:p>
                <a:pPr lvl="1"/>
                <a:r>
                  <a:rPr lang="en-US" sz="1600" dirty="0" smtClean="0"/>
                  <a:t>GPU executes threads in parallel</a:t>
                </a:r>
              </a:p>
              <a:p>
                <a:pPr lvl="1"/>
                <a:r>
                  <a:rPr lang="en-US" sz="1600" dirty="0" smtClean="0"/>
                  <a:t>Results copied from GPUM to MM</a:t>
                </a:r>
              </a:p>
              <a:p>
                <a:pPr lvl="1"/>
                <a:endParaRPr lang="en-US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6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546" y="1596957"/>
            <a:ext cx="3518908" cy="41517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D90A-423A-48C2-8E1E-1CEA64187BA6}" type="datetime3">
              <a:rPr lang="en-US" altLang="en-US" smtClean="0"/>
              <a:pPr/>
              <a:t>2 September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 Purpose Computing on GPUs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CB56-6069-4E3B-AE08-9DA41BBA338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53793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7900" y="578909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2081</Words>
  <Application>Microsoft Office PowerPoint</Application>
  <PresentationFormat>On-screen Show (4:3)</PresentationFormat>
  <Paragraphs>422</Paragraphs>
  <Slides>29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Cambria Math</vt:lpstr>
      <vt:lpstr>Arial</vt:lpstr>
      <vt:lpstr>Wingdings</vt:lpstr>
      <vt:lpstr>Default Design</vt:lpstr>
      <vt:lpstr>EEEE-721: Research Assignment General Purpose Computing on GPUs</vt:lpstr>
      <vt:lpstr>Agenda</vt:lpstr>
      <vt:lpstr>Introduction</vt:lpstr>
      <vt:lpstr>Introduction</vt:lpstr>
      <vt:lpstr>Introduction</vt:lpstr>
      <vt:lpstr>CUDA Model</vt:lpstr>
      <vt:lpstr>Power Efficiency</vt:lpstr>
      <vt:lpstr>Power Efficiency</vt:lpstr>
      <vt:lpstr>Power Efficiency</vt:lpstr>
      <vt:lpstr>Power Efficiency</vt:lpstr>
      <vt:lpstr>Power Efficiency</vt:lpstr>
      <vt:lpstr>Power Efficiency</vt:lpstr>
      <vt:lpstr>Password Recovery for RAR Files</vt:lpstr>
      <vt:lpstr>Password Recovery for RAR Files</vt:lpstr>
      <vt:lpstr>Password Recovery for RAR Files</vt:lpstr>
      <vt:lpstr>Parallel Sorting</vt:lpstr>
      <vt:lpstr>Parallel Sorting</vt:lpstr>
      <vt:lpstr>Parallel Sorting</vt:lpstr>
      <vt:lpstr>Parallel Sorting</vt:lpstr>
      <vt:lpstr>Parallel Sorting</vt:lpstr>
      <vt:lpstr>String Matching</vt:lpstr>
      <vt:lpstr>String Matching</vt:lpstr>
      <vt:lpstr>String Matching</vt:lpstr>
      <vt:lpstr>String Matching</vt:lpstr>
      <vt:lpstr>Computer GO Engine</vt:lpstr>
      <vt:lpstr>Computer GO Engine</vt:lpstr>
      <vt:lpstr>Conclusions</vt:lpstr>
      <vt:lpstr>Main References</vt:lpstr>
      <vt:lpstr>Other References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EE720 System Design Project Final Design Review</dc:title>
  <dc:creator>Connor Goldberg</dc:creator>
  <dc:description>EE720 System Design Project Final Design Review</dc:description>
  <cp:lastModifiedBy>Connor Goldberg</cp:lastModifiedBy>
  <cp:revision>281</cp:revision>
  <cp:lastPrinted>1601-01-01T00:00:00Z</cp:lastPrinted>
  <dcterms:created xsi:type="dcterms:W3CDTF">1601-01-01T00:00:00Z</dcterms:created>
  <dcterms:modified xsi:type="dcterms:W3CDTF">2016-09-02T04:10:11Z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