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73" r:id="rId3"/>
  </p:sldMasterIdLst>
  <p:notesMasterIdLst>
    <p:notesMasterId r:id="rId14"/>
  </p:notesMasterIdLst>
  <p:handoutMasterIdLst>
    <p:handoutMasterId r:id="rId15"/>
  </p:handoutMasterIdLst>
  <p:sldIdLst>
    <p:sldId id="361" r:id="rId4"/>
    <p:sldId id="330" r:id="rId5"/>
    <p:sldId id="352" r:id="rId6"/>
    <p:sldId id="353" r:id="rId7"/>
    <p:sldId id="354" r:id="rId8"/>
    <p:sldId id="351" r:id="rId9"/>
    <p:sldId id="356" r:id="rId10"/>
    <p:sldId id="357" r:id="rId11"/>
    <p:sldId id="359" r:id="rId12"/>
    <p:sldId id="360" r:id="rId13"/>
  </p:sldIdLst>
  <p:sldSz cx="9144000" cy="6858000" type="screen4x3"/>
  <p:notesSz cx="7077075" cy="93853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 id="1" name="Bennett Brown" initials="B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0485" autoAdjust="0"/>
  </p:normalViewPr>
  <p:slideViewPr>
    <p:cSldViewPr snapToGrid="0">
      <p:cViewPr>
        <p:scale>
          <a:sx n="65" d="100"/>
          <a:sy n="65" d="100"/>
        </p:scale>
        <p:origin x="-1554" y="-72"/>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956"/>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308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92213" y="703263"/>
            <a:ext cx="4692650" cy="35194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7708" y="4458018"/>
            <a:ext cx="5661660" cy="4223385"/>
          </a:xfrm>
          <a:prstGeom prst="rect">
            <a:avLst/>
          </a:prstGeom>
          <a:noFill/>
          <a:ln w="9525">
            <a:noFill/>
            <a:miter lim="800000"/>
            <a:headEnd/>
            <a:tailEnd/>
          </a:ln>
          <a:effectLst/>
        </p:spPr>
        <p:txBody>
          <a:bodyPr vert="horz" wrap="square" lIns="94064" tIns="47032" rIns="94064" bIns="4703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1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9BCD2-CC2D-46B4-8CBB-364B4D8E3EC5}" type="slidenum">
              <a:rPr lang="en-US" smtClean="0">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Unpublished work © 2013 Project Lead The Way, Inc.</a:t>
            </a:r>
            <a:endParaRPr lang="en-US">
              <a:solidFill>
                <a:prstClr val="black"/>
              </a:solidFill>
            </a:endParaRPr>
          </a:p>
        </p:txBody>
      </p:sp>
    </p:spTree>
    <p:extLst>
      <p:ext uri="{BB962C8B-B14F-4D97-AF65-F5344CB8AC3E}">
        <p14:creationId xmlns:p14="http://schemas.microsoft.com/office/powerpoint/2010/main" val="59247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speed</a:t>
            </a:r>
            <a:r>
              <a:rPr lang="en-US" baseline="0" dirty="0" smtClean="0"/>
              <a:t> things up next time, your recursive name server keeps the information in a cache. The downside is that any information that is outdated (or maliciously wrong) keeps getting used. This has been used in attacks on the DNS called cache poisoning.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 names are coordinated by ICANN,</a:t>
            </a:r>
            <a:r>
              <a:rPr lang="en-US" baseline="0" dirty="0" smtClean="0"/>
              <a:t> the Internet Corporation for Assigned Names and Numbers. Names are in a hierarchy, forming a tree. At the top of the tree is the root.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ICANN is a non-profit </a:t>
            </a:r>
            <a:r>
              <a:rPr lang="en-US" baseline="0" dirty="0" smtClean="0"/>
              <a:t>organization. Together with governments, universities, and other organizations, they control the root. But they do not keep a centralized control on domain names. They delegate the authority to create new domain names to the owners of top-level domains like .com and .org.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owner of a domain has the authority to create as many subdomains as they wish. In this </a:t>
            </a:r>
            <a:r>
              <a:rPr lang="en-US" baseline="0" dirty="0" smtClean="0"/>
              <a:t>diagram </a:t>
            </a:r>
            <a:r>
              <a:rPr lang="en-US" baseline="0" dirty="0" smtClean="0"/>
              <a:t>the owner of .org has created two subdomains: fun.org and example.org.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owner of a domain wants to (and they often do), they can delegate authority to these subdomains to create even more subdomains. In this </a:t>
            </a:r>
            <a:r>
              <a:rPr lang="en-US" baseline="0" dirty="0" smtClean="0"/>
              <a:t>diagram </a:t>
            </a:r>
            <a:r>
              <a:rPr lang="en-US" baseline="0" dirty="0" smtClean="0"/>
              <a:t>.org has created fun.org. The owner of .org can create the subdomain www.fun.org if they want control, but they are more likely to delegate that authority to the new owner of fun.org, who can then make up subdomains as they wish. This system of delegated authority makes it easy for the system to get bigger and bigger without problems that would arise if a central authority had to manage everything.</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system depends on name servers. There are two kinds of name servers: authoritative and recursive. We’ll come back to the recursive name server and concentrate on the authoritative name servers for now. Each domain can have an authoritative name server (or multiple, redundant authoritative name servers) to tell the world what IP address to use for domain names in their domain.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name server only needs to know about the IP</a:t>
            </a:r>
            <a:r>
              <a:rPr lang="en-US" baseline="0" dirty="0" smtClean="0"/>
              <a:t> numbers for domains immediately below it. If the domain has delegated authority, those computers are just additional authoritative name servers.</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 servers also know IP addresses for computers you might want to reach at a particular domain name. If you are trying to reach</a:t>
            </a:r>
            <a:r>
              <a:rPr lang="en-US" baseline="0" dirty="0" smtClean="0"/>
              <a:t> fun.org, the .org name server will tell you the actual IP address of fun.org</a:t>
            </a:r>
            <a:r>
              <a:rPr lang="en-US" baseline="0" dirty="0" smtClean="0"/>
              <a:t>. This </a:t>
            </a:r>
            <a:r>
              <a:rPr lang="en-US" baseline="0" dirty="0" smtClean="0"/>
              <a:t>diagram shows that fun.org might have multiple redundant IP addresses. Your computer would pick just one to which to address your packet. If you are trying to reach www.fun.org, then the .org name server will only tell you the IP address of another name server you should ask, lower in the hierarchy. That fun.org name server will tell you the IP address of www.fun.org. The name servers themselves have domain names. They often use ns for “name server” as part of their domain name.</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computer starts out with the IP address of a recursive name server. If you want to reach www.fun.org, a flurry of packets</a:t>
            </a:r>
            <a:r>
              <a:rPr lang="en-US" baseline="0" dirty="0" smtClean="0"/>
              <a:t> are exchanged. Each packet zig zags around the country through multiple computers along the way. Your computer asks “What’s the IP address of www.fun.org?” At the bottom of your browser, you see “Looking up www.fun.org” while you wait. Your name server (the recursive one) asks the root, who replies with the IP address of the .org name server. The recurser asks </a:t>
            </a:r>
            <a:r>
              <a:rPr lang="en-US" baseline="0" dirty="0" smtClean="0"/>
              <a:t>that </a:t>
            </a:r>
            <a:r>
              <a:rPr lang="en-US" baseline="0" dirty="0" smtClean="0"/>
              <a:t>name server, who passes the buck. Your recurser asks again, and finally gets an answer. Your recurser passes the answer back to you, and you finally send your web request to www.fun.org.</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43245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descr="C:\Users\lsmith\Dropbox\2014-15 Curriculum Release\Notes\Logos\PLTW Logo Transparent.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84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4468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7744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9" name="Picture 8"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4786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0"/>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1169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6" name="Picture 5"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62218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5" name="Picture 4"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254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3433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102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8485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866181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08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txBox="1">
            <a:spLocks/>
          </p:cNvSpPr>
          <p:nvPr userDrawn="1"/>
        </p:nvSpPr>
        <p:spPr>
          <a:xfrm>
            <a:off x="0" y="6629400"/>
            <a:ext cx="28194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Computer Science and Software Engineering</a:t>
            </a:r>
            <a:endParaRPr lang="en-US" sz="800" dirty="0">
              <a:solidFill>
                <a:prstClr val="white">
                  <a:lumMod val="50000"/>
                </a:prstClr>
              </a:solidFill>
              <a:latin typeface="Arial" panose="020B0604020202020204" pitchFamily="34" charset="0"/>
              <a:cs typeface="Arial" panose="020B0604020202020204" pitchFamily="34" charset="0"/>
            </a:endParaRPr>
          </a:p>
        </p:txBody>
      </p:sp>
      <p:sp>
        <p:nvSpPr>
          <p:cNvPr id="7"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fontAlgn="auto">
              <a:spcBef>
                <a:spcPts val="0"/>
              </a:spcBef>
              <a:spcAft>
                <a:spcPts val="0"/>
              </a:spcAft>
            </a:pP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6586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3"/>
          </p:nvPr>
        </p:nvSpPr>
        <p:spPr>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371600" y="4343400"/>
            <a:ext cx="6400800" cy="838200"/>
          </a:xfrm>
        </p:spPr>
        <p:txBody>
          <a:bodyPr>
            <a:normAutofit fontScale="25000" lnSpcReduction="20000"/>
          </a:bodyPr>
          <a:lstStyle/>
          <a:p>
            <a:pPr marL="0" indent="0" algn="ctr">
              <a:buNone/>
            </a:pPr>
            <a:r>
              <a:rPr lang="en-US" sz="12800" b="1" dirty="0" smtClean="0">
                <a:solidFill>
                  <a:srgbClr val="002060"/>
                </a:solidFill>
                <a:latin typeface="Georgia" panose="02040502050405020303" pitchFamily="18" charset="0"/>
                <a:cs typeface="Arial" panose="020B0604020202020204" pitchFamily="34" charset="0"/>
              </a:rPr>
              <a:t>The Domain Name System</a:t>
            </a:r>
            <a:endParaRPr lang="en-US" b="1" dirty="0">
              <a:solidFill>
                <a:srgbClr val="002060"/>
              </a:solidFill>
              <a:latin typeface="Georgia" panose="02040502050405020303" pitchFamily="18" charset="0"/>
            </a:endParaRPr>
          </a:p>
          <a:p>
            <a:pPr marL="0" indent="0" algn="ctr">
              <a:buNone/>
            </a:pPr>
            <a:r>
              <a:rPr lang="en-US" sz="12800" b="1" dirty="0" smtClean="0">
                <a:solidFill>
                  <a:srgbClr val="002060"/>
                </a:solidFill>
                <a:latin typeface="Georgia" panose="02040502050405020303" pitchFamily="18" charset="0"/>
              </a:rPr>
              <a:t>www.company.com</a:t>
            </a:r>
            <a:r>
              <a:rPr lang="en-US" sz="12800" b="1" dirty="0">
                <a:solidFill>
                  <a:srgbClr val="002060"/>
                </a:solidFill>
                <a:latin typeface="Georgia" panose="02040502050405020303" pitchFamily="18" charset="0"/>
              </a:rPr>
              <a:t> </a:t>
            </a:r>
            <a:endParaRPr lang="en-US" b="1" dirty="0">
              <a:solidFill>
                <a:srgbClr val="002060"/>
              </a:solidFill>
              <a:latin typeface="Georgia" panose="02040502050405020303" pitchFamily="18" charset="0"/>
              <a:cs typeface="Arial" panose="020B0604020202020204" pitchFamily="34" charset="0"/>
            </a:endParaRPr>
          </a:p>
          <a:p>
            <a:pPr marL="0" indent="0" algn="ctr">
              <a:buNone/>
            </a:pPr>
            <a:r>
              <a:rPr lang="en-US" sz="12800" b="1" dirty="0" smtClean="0">
                <a:solidFill>
                  <a:srgbClr val="002060"/>
                </a:solidFill>
                <a:latin typeface="Georgia" panose="02040502050405020303" pitchFamily="18" charset="0"/>
                <a:cs typeface="Arial" panose="020B0604020202020204" pitchFamily="34" charset="0"/>
              </a:rPr>
              <a:t>255.43.2.6</a:t>
            </a:r>
            <a:endParaRPr lang="en-US" sz="12800" b="1" dirty="0">
              <a:solidFill>
                <a:srgbClr val="002060"/>
              </a:solidFill>
              <a:latin typeface="Georgia" panose="02040502050405020303" pitchFamily="18" charset="0"/>
              <a:cs typeface="Arial" panose="020B0604020202020204" pitchFamily="34" charset="0"/>
            </a:endParaRPr>
          </a:p>
        </p:txBody>
      </p:sp>
      <p:cxnSp>
        <p:nvCxnSpPr>
          <p:cNvPr id="4" name="Straight Arrow Connector 3"/>
          <p:cNvCxnSpPr/>
          <p:nvPr/>
        </p:nvCxnSpPr>
        <p:spPr>
          <a:xfrm>
            <a:off x="5372100" y="4851400"/>
            <a:ext cx="533400" cy="0"/>
          </a:xfrm>
          <a:prstGeom prst="straightConnector1">
            <a:avLst/>
          </a:prstGeom>
          <a:ln w="57150">
            <a:solidFill>
              <a:srgbClr val="00386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166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Curved Connector 115"/>
          <p:cNvCxnSpPr/>
          <p:nvPr/>
        </p:nvCxnSpPr>
        <p:spPr>
          <a:xfrm rot="16200000" flipH="1">
            <a:off x="429296" y="5312207"/>
            <a:ext cx="1128584" cy="613149"/>
          </a:xfrm>
          <a:prstGeom prst="curvedConnector3">
            <a:avLst>
              <a:gd name="adj1" fmla="val 60128"/>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p:nvPr/>
        </p:nvCxnSpPr>
        <p:spPr>
          <a:xfrm rot="5400000" flipH="1" flipV="1">
            <a:off x="1919865" y="4502841"/>
            <a:ext cx="11763" cy="1064257"/>
          </a:xfrm>
          <a:prstGeom prst="curvedConnector3">
            <a:avLst>
              <a:gd name="adj1" fmla="val -190003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Cached </a:t>
            </a:r>
            <a:r>
              <a:rPr lang="en-US" kern="0" dirty="0" smtClean="0">
                <a:solidFill>
                  <a:srgbClr val="00386B"/>
                </a:solidFill>
                <a:latin typeface="Interstate Regular" pitchFamily="50" charset="0"/>
              </a:rPr>
              <a:t>Information</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p:cNvSpPr>
            <a:spLocks noGrp="1"/>
          </p:cNvSpPr>
          <p:nvPr>
            <p:ph idx="1"/>
          </p:nvPr>
        </p:nvSpPr>
        <p:spPr>
          <a:xfrm>
            <a:off x="457098" y="990600"/>
            <a:ext cx="8229600" cy="4525963"/>
          </a:xfrm>
        </p:spPr>
        <p:txBody>
          <a:bodyPr/>
          <a:lstStyle/>
          <a:p>
            <a:r>
              <a:rPr lang="en-US" dirty="0" smtClean="0">
                <a:latin typeface="Georgia" panose="02040502050405020303" pitchFamily="18" charset="0"/>
              </a:rPr>
              <a:t>Recursive name servers remember the answer in case you (or someone else) ask </a:t>
            </a:r>
            <a:r>
              <a:rPr lang="en-US" dirty="0" smtClean="0">
                <a:latin typeface="Georgia" panose="02040502050405020303" pitchFamily="18" charset="0"/>
              </a:rPr>
              <a:t>again</a:t>
            </a:r>
            <a:endParaRPr lang="en-US" dirty="0" smtClean="0">
              <a:latin typeface="Georgia" panose="02040502050405020303" pitchFamily="18" charset="0"/>
            </a:endParaRPr>
          </a:p>
        </p:txBody>
      </p:sp>
      <p:sp>
        <p:nvSpPr>
          <p:cNvPr id="23" name="Rectangle 22"/>
          <p:cNvSpPr/>
          <p:nvPr/>
        </p:nvSpPr>
        <p:spPr>
          <a:xfrm>
            <a:off x="457200" y="3864102"/>
            <a:ext cx="1531097" cy="11795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Georgia" panose="02040502050405020303" pitchFamily="18" charset="0"/>
              </a:rPr>
              <a:t>Your computer</a:t>
            </a:r>
            <a:endParaRPr lang="en-US" sz="2400" dirty="0">
              <a:solidFill>
                <a:schemeClr val="tx1"/>
              </a:solidFill>
              <a:latin typeface="Georgia" panose="02040502050405020303" pitchFamily="18" charset="0"/>
            </a:endParaRPr>
          </a:p>
        </p:txBody>
      </p:sp>
      <p:sp>
        <p:nvSpPr>
          <p:cNvPr id="26" name="Rectangle 25"/>
          <p:cNvSpPr/>
          <p:nvPr/>
        </p:nvSpPr>
        <p:spPr>
          <a:xfrm>
            <a:off x="2197967" y="3857752"/>
            <a:ext cx="1840230" cy="11795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Georgia" panose="02040502050405020303" pitchFamily="18" charset="0"/>
              </a:rPr>
              <a:t>DNS</a:t>
            </a:r>
          </a:p>
          <a:p>
            <a:pPr algn="ctr"/>
            <a:r>
              <a:rPr lang="en-US" sz="2400" dirty="0" smtClean="0">
                <a:solidFill>
                  <a:schemeClr val="tx1"/>
                </a:solidFill>
                <a:latin typeface="Georgia" panose="02040502050405020303" pitchFamily="18" charset="0"/>
              </a:rPr>
              <a:t>Recursive</a:t>
            </a:r>
          </a:p>
          <a:p>
            <a:pPr algn="ctr"/>
            <a:r>
              <a:rPr lang="en-US" sz="2400" dirty="0" smtClean="0">
                <a:solidFill>
                  <a:schemeClr val="tx1"/>
                </a:solidFill>
                <a:latin typeface="Georgia" panose="02040502050405020303" pitchFamily="18" charset="0"/>
              </a:rPr>
              <a:t>Server</a:t>
            </a:r>
          </a:p>
        </p:txBody>
      </p:sp>
      <p:cxnSp>
        <p:nvCxnSpPr>
          <p:cNvPr id="35" name="Curved Connector 34"/>
          <p:cNvCxnSpPr/>
          <p:nvPr/>
        </p:nvCxnSpPr>
        <p:spPr>
          <a:xfrm rot="5400000" flipH="1" flipV="1">
            <a:off x="1892741" y="3296764"/>
            <a:ext cx="6350" cy="1141027"/>
          </a:xfrm>
          <a:prstGeom prst="curvedConnector3">
            <a:avLst>
              <a:gd name="adj1" fmla="val 370000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rot="16200000" flipH="1">
            <a:off x="928330" y="5292186"/>
            <a:ext cx="1128584" cy="613149"/>
          </a:xfrm>
          <a:prstGeom prst="curvedConnector3">
            <a:avLst>
              <a:gd name="adj1" fmla="val 6012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018015" y="3513592"/>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0" name="Oval 49"/>
          <p:cNvSpPr/>
          <p:nvPr/>
        </p:nvSpPr>
        <p:spPr>
          <a:xfrm>
            <a:off x="1816920" y="5130678"/>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1" name="Oval 50"/>
          <p:cNvSpPr/>
          <p:nvPr/>
        </p:nvSpPr>
        <p:spPr>
          <a:xfrm>
            <a:off x="1441450" y="5533877"/>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2" name="Oval 51"/>
          <p:cNvSpPr/>
          <p:nvPr/>
        </p:nvSpPr>
        <p:spPr>
          <a:xfrm>
            <a:off x="688788" y="5478523"/>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4" name="Rectangle 63"/>
          <p:cNvSpPr/>
          <p:nvPr/>
        </p:nvSpPr>
        <p:spPr>
          <a:xfrm>
            <a:off x="27755" y="6172200"/>
            <a:ext cx="2389987" cy="5842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www.fun.org</a:t>
            </a:r>
          </a:p>
        </p:txBody>
      </p:sp>
      <p:sp>
        <p:nvSpPr>
          <p:cNvPr id="68" name="Rectangle 67"/>
          <p:cNvSpPr/>
          <p:nvPr/>
        </p:nvSpPr>
        <p:spPr>
          <a:xfrm>
            <a:off x="2453729" y="6279634"/>
            <a:ext cx="1787669" cy="369332"/>
          </a:xfrm>
          <a:prstGeom prst="rect">
            <a:avLst/>
          </a:prstGeom>
        </p:spPr>
        <p:txBody>
          <a:bodyPr wrap="none">
            <a:spAutoFit/>
          </a:bodyPr>
          <a:lstStyle/>
          <a:p>
            <a:r>
              <a:rPr lang="en-US" dirty="0" smtClean="0">
                <a:latin typeface="Georgia" panose="02040502050405020303" pitchFamily="18" charset="0"/>
              </a:rPr>
              <a:t>68.142.243.179</a:t>
            </a:r>
          </a:p>
        </p:txBody>
      </p:sp>
      <p:sp>
        <p:nvSpPr>
          <p:cNvPr id="38" name="Content Placeholder 2"/>
          <p:cNvSpPr txBox="1">
            <a:spLocks/>
          </p:cNvSpPr>
          <p:nvPr/>
        </p:nvSpPr>
        <p:spPr>
          <a:xfrm>
            <a:off x="4419600" y="2311400"/>
            <a:ext cx="4419498" cy="433756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latin typeface="Georgia" panose="02040502050405020303" pitchFamily="18" charset="0"/>
              </a:rPr>
              <a:t>Advantages: </a:t>
            </a:r>
            <a:r>
              <a:rPr lang="en-US" dirty="0">
                <a:latin typeface="Georgia" panose="02040502050405020303" pitchFamily="18" charset="0"/>
              </a:rPr>
              <a:t>faster response, less traffic</a:t>
            </a:r>
          </a:p>
          <a:p>
            <a:r>
              <a:rPr lang="en-US" dirty="0">
                <a:latin typeface="Georgia" panose="02040502050405020303" pitchFamily="18" charset="0"/>
              </a:rPr>
              <a:t>Disadvantage: might be </a:t>
            </a:r>
            <a:r>
              <a:rPr lang="en-US" dirty="0" smtClean="0">
                <a:latin typeface="Georgia" panose="02040502050405020303" pitchFamily="18" charset="0"/>
              </a:rPr>
              <a:t>wrong – POISON</a:t>
            </a:r>
            <a:endParaRPr lang="en-US" dirty="0">
              <a:latin typeface="Georgia" panose="02040502050405020303" pitchFamily="18" charset="0"/>
            </a:endParaRPr>
          </a:p>
          <a:p>
            <a:r>
              <a:rPr lang="en-US" dirty="0">
                <a:latin typeface="Georgia" panose="02040502050405020303" pitchFamily="18" charset="0"/>
              </a:rPr>
              <a:t>Compromise: cached information comes with an expiration date, usually 1-3 days</a:t>
            </a:r>
          </a:p>
          <a:p>
            <a:endParaRPr lang="en-US" kern="0" dirty="0" smtClean="0">
              <a:latin typeface="Georgia" panose="02040502050405020303" pitchFamily="18" charset="0"/>
            </a:endParaRPr>
          </a:p>
        </p:txBody>
      </p:sp>
    </p:spTree>
    <p:extLst>
      <p:ext uri="{BB962C8B-B14F-4D97-AF65-F5344CB8AC3E}">
        <p14:creationId xmlns:p14="http://schemas.microsoft.com/office/powerpoint/2010/main" val="363705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Domain Names </a:t>
            </a:r>
            <a:r>
              <a:rPr lang="en-US" kern="0" dirty="0" smtClean="0">
                <a:solidFill>
                  <a:srgbClr val="00386B"/>
                </a:solidFill>
                <a:latin typeface="Interstate Regular" pitchFamily="50" charset="0"/>
              </a:rPr>
              <a:t>Are </a:t>
            </a:r>
            <a:r>
              <a:rPr lang="en-US" kern="0" dirty="0" smtClean="0">
                <a:solidFill>
                  <a:srgbClr val="00386B"/>
                </a:solidFill>
                <a:latin typeface="Interstate Regular" pitchFamily="50" charset="0"/>
              </a:rPr>
              <a:t>in a Hierarchy</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Content Placeholder 2"/>
          <p:cNvSpPr>
            <a:spLocks noGrp="1"/>
          </p:cNvSpPr>
          <p:nvPr>
            <p:ph idx="1"/>
          </p:nvPr>
        </p:nvSpPr>
        <p:spPr>
          <a:xfrm>
            <a:off x="457200" y="990600"/>
            <a:ext cx="8229600" cy="4525963"/>
          </a:xfrm>
        </p:spPr>
        <p:txBody>
          <a:bodyPr/>
          <a:lstStyle/>
          <a:p>
            <a:r>
              <a:rPr lang="en-US" dirty="0" smtClean="0">
                <a:latin typeface="Georgia" panose="02040502050405020303" pitchFamily="18" charset="0"/>
              </a:rPr>
              <a:t>ICANN = Internet Corporation for Assigned Names and Numbers</a:t>
            </a:r>
            <a:endParaRPr lang="en-US" dirty="0">
              <a:latin typeface="Georgia" panose="02040502050405020303" pitchFamily="18" charset="0"/>
            </a:endParaRPr>
          </a:p>
        </p:txBody>
      </p:sp>
      <p:sp>
        <p:nvSpPr>
          <p:cNvPr id="21" name="Rectangle 20"/>
          <p:cNvSpPr/>
          <p:nvPr/>
        </p:nvSpPr>
        <p:spPr>
          <a:xfrm>
            <a:off x="3703627" y="340360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2" name="Rectangle 21"/>
          <p:cNvSpPr/>
          <p:nvPr/>
        </p:nvSpPr>
        <p:spPr>
          <a:xfrm>
            <a:off x="17757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3" name="Rectangle 22"/>
          <p:cNvSpPr/>
          <p:nvPr/>
        </p:nvSpPr>
        <p:spPr>
          <a:xfrm>
            <a:off x="37569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4" name="Rectangle 23"/>
          <p:cNvSpPr/>
          <p:nvPr/>
        </p:nvSpPr>
        <p:spPr>
          <a:xfrm>
            <a:off x="2564888" y="520446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f</a:t>
            </a:r>
            <a:r>
              <a:rPr lang="en-US" sz="2400" dirty="0" smtClean="0">
                <a:solidFill>
                  <a:schemeClr val="tx1"/>
                </a:solidFill>
                <a:latin typeface="Courier New" panose="02070309020205020404" pitchFamily="49" charset="0"/>
                <a:cs typeface="Courier New" panose="02070309020205020404" pitchFamily="49" charset="0"/>
              </a:rPr>
              <a:t>un.org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5" name="Rectangle 24"/>
          <p:cNvSpPr/>
          <p:nvPr/>
        </p:nvSpPr>
        <p:spPr>
          <a:xfrm>
            <a:off x="4874567" y="52044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e</a:t>
            </a:r>
            <a:r>
              <a:rPr lang="en-US" sz="2400" dirty="0" smtClean="0">
                <a:solidFill>
                  <a:schemeClr val="tx1"/>
                </a:solidFill>
                <a:latin typeface="Courier New" panose="02070309020205020404" pitchFamily="49" charset="0"/>
                <a:cs typeface="Courier New" panose="02070309020205020404" pitchFamily="49" charset="0"/>
              </a:rPr>
              <a:t>xample.org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26" name="Straight Connector 25"/>
          <p:cNvCxnSpPr>
            <a:stCxn id="21" idx="2"/>
            <a:endCxn id="22" idx="0"/>
          </p:cNvCxnSpPr>
          <p:nvPr/>
        </p:nvCxnSpPr>
        <p:spPr>
          <a:xfrm flipH="1">
            <a:off x="2590698" y="3916680"/>
            <a:ext cx="192786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2"/>
            <a:endCxn id="23" idx="0"/>
          </p:cNvCxnSpPr>
          <p:nvPr/>
        </p:nvCxnSpPr>
        <p:spPr>
          <a:xfrm>
            <a:off x="4518558" y="3916680"/>
            <a:ext cx="53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2"/>
            <a:endCxn id="24" idx="0"/>
          </p:cNvCxnSpPr>
          <p:nvPr/>
        </p:nvCxnSpPr>
        <p:spPr>
          <a:xfrm flipH="1">
            <a:off x="3379819" y="4861560"/>
            <a:ext cx="1192079"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2"/>
            <a:endCxn id="25" idx="0"/>
          </p:cNvCxnSpPr>
          <p:nvPr/>
        </p:nvCxnSpPr>
        <p:spPr>
          <a:xfrm>
            <a:off x="4571898" y="4861560"/>
            <a:ext cx="1619096"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000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31" name="Straight Connector 30"/>
          <p:cNvCxnSpPr>
            <a:stCxn id="21" idx="2"/>
            <a:endCxn id="30" idx="0"/>
          </p:cNvCxnSpPr>
          <p:nvPr/>
        </p:nvCxnSpPr>
        <p:spPr>
          <a:xfrm>
            <a:off x="4518558" y="3916680"/>
            <a:ext cx="1996440" cy="43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2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Domain Names </a:t>
            </a:r>
            <a:r>
              <a:rPr lang="en-US" kern="0" dirty="0" smtClean="0">
                <a:solidFill>
                  <a:srgbClr val="00386B"/>
                </a:solidFill>
                <a:latin typeface="Interstate Regular" pitchFamily="50" charset="0"/>
              </a:rPr>
              <a:t>Are </a:t>
            </a:r>
            <a:r>
              <a:rPr lang="en-US" kern="0" dirty="0" smtClean="0">
                <a:solidFill>
                  <a:srgbClr val="00386B"/>
                </a:solidFill>
                <a:latin typeface="Interstate Regular" pitchFamily="50" charset="0"/>
              </a:rPr>
              <a:t>in a Hierarchy</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ontent Placeholder 2"/>
          <p:cNvSpPr>
            <a:spLocks noGrp="1"/>
          </p:cNvSpPr>
          <p:nvPr>
            <p:ph idx="1"/>
          </p:nvPr>
        </p:nvSpPr>
        <p:spPr>
          <a:xfrm>
            <a:off x="457200" y="990600"/>
            <a:ext cx="8229600" cy="4525963"/>
          </a:xfrm>
        </p:spPr>
        <p:txBody>
          <a:bodyPr/>
          <a:lstStyle/>
          <a:p>
            <a:r>
              <a:rPr lang="en-US" dirty="0" smtClean="0">
                <a:latin typeface="Georgia" panose="02040502050405020303" pitchFamily="18" charset="0"/>
              </a:rPr>
              <a:t>ICANN delegates to top-level domain owners</a:t>
            </a:r>
            <a:endParaRPr lang="en-US" dirty="0">
              <a:latin typeface="Georgia" panose="02040502050405020303" pitchFamily="18" charset="0"/>
            </a:endParaRPr>
          </a:p>
        </p:txBody>
      </p:sp>
      <p:sp>
        <p:nvSpPr>
          <p:cNvPr id="2" name="Rectangle 1"/>
          <p:cNvSpPr/>
          <p:nvPr/>
        </p:nvSpPr>
        <p:spPr>
          <a:xfrm>
            <a:off x="1441450" y="4173220"/>
            <a:ext cx="7062788" cy="800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p:cNvSpPr txBox="1">
            <a:spLocks/>
          </p:cNvSpPr>
          <p:nvPr/>
        </p:nvSpPr>
        <p:spPr>
          <a:xfrm>
            <a:off x="6616700" y="1908969"/>
            <a:ext cx="2184400" cy="126206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solidFill>
                  <a:srgbClr val="FF0000"/>
                </a:solidFill>
                <a:latin typeface="Georgia" panose="02040502050405020303" pitchFamily="18" charset="0"/>
              </a:rPr>
              <a:t>Top-level</a:t>
            </a:r>
          </a:p>
          <a:p>
            <a:pPr marL="0" indent="0">
              <a:buNone/>
            </a:pPr>
            <a:r>
              <a:rPr lang="en-US" kern="0" dirty="0" smtClean="0">
                <a:solidFill>
                  <a:srgbClr val="FF0000"/>
                </a:solidFill>
                <a:latin typeface="Georgia" panose="02040502050405020303" pitchFamily="18" charset="0"/>
              </a:rPr>
              <a:t>domains</a:t>
            </a:r>
            <a:endParaRPr lang="en-US" kern="0" dirty="0">
              <a:solidFill>
                <a:srgbClr val="FF0000"/>
              </a:solidFill>
              <a:latin typeface="Georgia" panose="02040502050405020303" pitchFamily="18" charset="0"/>
            </a:endParaRPr>
          </a:p>
        </p:txBody>
      </p:sp>
      <p:sp>
        <p:nvSpPr>
          <p:cNvPr id="32" name="Rectangle 31"/>
          <p:cNvSpPr/>
          <p:nvPr/>
        </p:nvSpPr>
        <p:spPr>
          <a:xfrm>
            <a:off x="3703627" y="340360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33" name="Rectangle 32"/>
          <p:cNvSpPr/>
          <p:nvPr/>
        </p:nvSpPr>
        <p:spPr>
          <a:xfrm>
            <a:off x="17757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34" name="Rectangle 33"/>
          <p:cNvSpPr/>
          <p:nvPr/>
        </p:nvSpPr>
        <p:spPr>
          <a:xfrm>
            <a:off x="37569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35" name="Rectangle 34"/>
          <p:cNvSpPr/>
          <p:nvPr/>
        </p:nvSpPr>
        <p:spPr>
          <a:xfrm>
            <a:off x="2564888" y="520446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f</a:t>
            </a:r>
            <a:r>
              <a:rPr lang="en-US" sz="2400" dirty="0" smtClean="0">
                <a:solidFill>
                  <a:schemeClr val="tx1"/>
                </a:solidFill>
                <a:latin typeface="Courier New" panose="02070309020205020404" pitchFamily="49" charset="0"/>
                <a:cs typeface="Courier New" panose="02070309020205020404" pitchFamily="49" charset="0"/>
              </a:rPr>
              <a:t>un.org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36" name="Rectangle 35"/>
          <p:cNvSpPr/>
          <p:nvPr/>
        </p:nvSpPr>
        <p:spPr>
          <a:xfrm>
            <a:off x="4874567" y="52044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e</a:t>
            </a:r>
            <a:r>
              <a:rPr lang="en-US" sz="2400" dirty="0" smtClean="0">
                <a:solidFill>
                  <a:schemeClr val="tx1"/>
                </a:solidFill>
                <a:latin typeface="Courier New" panose="02070309020205020404" pitchFamily="49" charset="0"/>
                <a:cs typeface="Courier New" panose="02070309020205020404" pitchFamily="49" charset="0"/>
              </a:rPr>
              <a:t>xample.org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37" name="Straight Connector 36"/>
          <p:cNvCxnSpPr>
            <a:stCxn id="32" idx="2"/>
            <a:endCxn id="33" idx="0"/>
          </p:cNvCxnSpPr>
          <p:nvPr/>
        </p:nvCxnSpPr>
        <p:spPr>
          <a:xfrm flipH="1">
            <a:off x="2590698" y="3916680"/>
            <a:ext cx="192786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2"/>
            <a:endCxn id="34" idx="0"/>
          </p:cNvCxnSpPr>
          <p:nvPr/>
        </p:nvCxnSpPr>
        <p:spPr>
          <a:xfrm>
            <a:off x="4518558" y="3916680"/>
            <a:ext cx="53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2"/>
            <a:endCxn id="35" idx="0"/>
          </p:cNvCxnSpPr>
          <p:nvPr/>
        </p:nvCxnSpPr>
        <p:spPr>
          <a:xfrm flipH="1">
            <a:off x="3379819" y="4861560"/>
            <a:ext cx="1192079"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2"/>
            <a:endCxn id="36" idx="0"/>
          </p:cNvCxnSpPr>
          <p:nvPr/>
        </p:nvCxnSpPr>
        <p:spPr>
          <a:xfrm>
            <a:off x="4571898" y="4861560"/>
            <a:ext cx="1619096"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7000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42" name="Straight Connector 41"/>
          <p:cNvCxnSpPr>
            <a:stCxn id="32" idx="2"/>
            <a:endCxn id="41" idx="0"/>
          </p:cNvCxnSpPr>
          <p:nvPr/>
        </p:nvCxnSpPr>
        <p:spPr>
          <a:xfrm>
            <a:off x="4518558" y="3916680"/>
            <a:ext cx="199644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775767" y="60299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www.fun.org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44" name="Straight Connector 43"/>
          <p:cNvCxnSpPr>
            <a:stCxn id="35" idx="2"/>
          </p:cNvCxnSpPr>
          <p:nvPr/>
        </p:nvCxnSpPr>
        <p:spPr>
          <a:xfrm flipH="1">
            <a:off x="3236007" y="5717540"/>
            <a:ext cx="143812" cy="198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819900" y="3171031"/>
            <a:ext cx="510029" cy="9615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75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Domain Names </a:t>
            </a:r>
            <a:r>
              <a:rPr lang="en-US" kern="0" dirty="0" smtClean="0">
                <a:solidFill>
                  <a:srgbClr val="00386B"/>
                </a:solidFill>
                <a:latin typeface="Interstate Regular" pitchFamily="50" charset="0"/>
              </a:rPr>
              <a:t>Are </a:t>
            </a:r>
            <a:r>
              <a:rPr lang="en-US" kern="0" dirty="0" smtClean="0">
                <a:solidFill>
                  <a:srgbClr val="00386B"/>
                </a:solidFill>
                <a:latin typeface="Interstate Regular" pitchFamily="50" charset="0"/>
              </a:rPr>
              <a:t>in a Hierarchy</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ontent Placeholder 2"/>
          <p:cNvSpPr>
            <a:spLocks noGrp="1"/>
          </p:cNvSpPr>
          <p:nvPr>
            <p:ph idx="1"/>
          </p:nvPr>
        </p:nvSpPr>
        <p:spPr>
          <a:xfrm>
            <a:off x="457200" y="990600"/>
            <a:ext cx="8229600" cy="4525963"/>
          </a:xfrm>
        </p:spPr>
        <p:txBody>
          <a:bodyPr/>
          <a:lstStyle/>
          <a:p>
            <a:r>
              <a:rPr lang="en-US" dirty="0" smtClean="0">
                <a:latin typeface="Georgia" panose="02040502050405020303" pitchFamily="18" charset="0"/>
              </a:rPr>
              <a:t>Domain owners can create subdomains</a:t>
            </a:r>
            <a:endParaRPr lang="en-US" dirty="0">
              <a:latin typeface="Georgia" panose="02040502050405020303" pitchFamily="18" charset="0"/>
            </a:endParaRPr>
          </a:p>
        </p:txBody>
      </p:sp>
      <p:sp>
        <p:nvSpPr>
          <p:cNvPr id="39" name="Rectangle 38"/>
          <p:cNvSpPr/>
          <p:nvPr/>
        </p:nvSpPr>
        <p:spPr>
          <a:xfrm>
            <a:off x="3703627" y="340360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40" name="Rectangle 39"/>
          <p:cNvSpPr/>
          <p:nvPr/>
        </p:nvSpPr>
        <p:spPr>
          <a:xfrm>
            <a:off x="17757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41" name="Rectangle 40"/>
          <p:cNvSpPr/>
          <p:nvPr/>
        </p:nvSpPr>
        <p:spPr>
          <a:xfrm>
            <a:off x="37569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42" name="Rectangle 41"/>
          <p:cNvSpPr/>
          <p:nvPr/>
        </p:nvSpPr>
        <p:spPr>
          <a:xfrm>
            <a:off x="2564888" y="520446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f</a:t>
            </a:r>
            <a:r>
              <a:rPr lang="en-US" sz="2400" dirty="0" smtClean="0">
                <a:solidFill>
                  <a:schemeClr val="tx1"/>
                </a:solidFill>
                <a:latin typeface="Courier New" panose="02070309020205020404" pitchFamily="49" charset="0"/>
                <a:cs typeface="Courier New" panose="02070309020205020404" pitchFamily="49" charset="0"/>
              </a:rPr>
              <a:t>un.org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43" name="Rectangle 42"/>
          <p:cNvSpPr/>
          <p:nvPr/>
        </p:nvSpPr>
        <p:spPr>
          <a:xfrm>
            <a:off x="4874567" y="52044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e</a:t>
            </a:r>
            <a:r>
              <a:rPr lang="en-US" sz="2400" dirty="0" smtClean="0">
                <a:solidFill>
                  <a:schemeClr val="tx1"/>
                </a:solidFill>
                <a:latin typeface="Courier New" panose="02070309020205020404" pitchFamily="49" charset="0"/>
                <a:cs typeface="Courier New" panose="02070309020205020404" pitchFamily="49" charset="0"/>
              </a:rPr>
              <a:t>xample.org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44" name="Straight Connector 43"/>
          <p:cNvCxnSpPr>
            <a:stCxn id="39" idx="2"/>
            <a:endCxn id="40" idx="0"/>
          </p:cNvCxnSpPr>
          <p:nvPr/>
        </p:nvCxnSpPr>
        <p:spPr>
          <a:xfrm flipH="1">
            <a:off x="2590698" y="3916680"/>
            <a:ext cx="192786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2"/>
            <a:endCxn id="41" idx="0"/>
          </p:cNvCxnSpPr>
          <p:nvPr/>
        </p:nvCxnSpPr>
        <p:spPr>
          <a:xfrm>
            <a:off x="4518558" y="3916680"/>
            <a:ext cx="53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2"/>
            <a:endCxn id="42" idx="0"/>
          </p:cNvCxnSpPr>
          <p:nvPr/>
        </p:nvCxnSpPr>
        <p:spPr>
          <a:xfrm flipH="1">
            <a:off x="3379819" y="4861560"/>
            <a:ext cx="1192079"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2"/>
            <a:endCxn id="43" idx="0"/>
          </p:cNvCxnSpPr>
          <p:nvPr/>
        </p:nvCxnSpPr>
        <p:spPr>
          <a:xfrm>
            <a:off x="4571898" y="4861560"/>
            <a:ext cx="1619096"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7000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49" name="Straight Connector 48"/>
          <p:cNvCxnSpPr>
            <a:stCxn id="39" idx="2"/>
            <a:endCxn id="48" idx="0"/>
          </p:cNvCxnSpPr>
          <p:nvPr/>
        </p:nvCxnSpPr>
        <p:spPr>
          <a:xfrm>
            <a:off x="4518558" y="3916680"/>
            <a:ext cx="1996440" cy="43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88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Delegated Authority Scales Well</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ontent Placeholder 2"/>
          <p:cNvSpPr>
            <a:spLocks noGrp="1"/>
          </p:cNvSpPr>
          <p:nvPr>
            <p:ph idx="1"/>
          </p:nvPr>
        </p:nvSpPr>
        <p:spPr>
          <a:xfrm>
            <a:off x="457200" y="990600"/>
            <a:ext cx="8229600" cy="4525963"/>
          </a:xfrm>
        </p:spPr>
        <p:txBody>
          <a:bodyPr/>
          <a:lstStyle/>
          <a:p>
            <a:r>
              <a:rPr lang="en-US" dirty="0" smtClean="0">
                <a:latin typeface="Georgia" panose="02040502050405020303" pitchFamily="18" charset="0"/>
              </a:rPr>
              <a:t>Domain owners can delegate authority to subdomains</a:t>
            </a:r>
          </a:p>
          <a:p>
            <a:r>
              <a:rPr lang="en-US" dirty="0" smtClean="0">
                <a:latin typeface="Georgia" panose="02040502050405020303" pitchFamily="18" charset="0"/>
              </a:rPr>
              <a:t>That subdomain can then create more subdomains</a:t>
            </a:r>
            <a:endParaRPr lang="en-US" dirty="0">
              <a:latin typeface="Georgia" panose="02040502050405020303" pitchFamily="18" charset="0"/>
            </a:endParaRPr>
          </a:p>
        </p:txBody>
      </p:sp>
      <p:sp>
        <p:nvSpPr>
          <p:cNvPr id="24" name="Rectangle 23"/>
          <p:cNvSpPr/>
          <p:nvPr/>
        </p:nvSpPr>
        <p:spPr>
          <a:xfrm>
            <a:off x="3703627" y="340360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5" name="Rectangle 24"/>
          <p:cNvSpPr/>
          <p:nvPr/>
        </p:nvSpPr>
        <p:spPr>
          <a:xfrm>
            <a:off x="17757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6" name="Rectangle 25"/>
          <p:cNvSpPr/>
          <p:nvPr/>
        </p:nvSpPr>
        <p:spPr>
          <a:xfrm>
            <a:off x="37569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7" name="Rectangle 26"/>
          <p:cNvSpPr/>
          <p:nvPr/>
        </p:nvSpPr>
        <p:spPr>
          <a:xfrm>
            <a:off x="2564888" y="520446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f</a:t>
            </a:r>
            <a:r>
              <a:rPr lang="en-US" sz="2400" dirty="0" smtClean="0">
                <a:solidFill>
                  <a:schemeClr val="tx1"/>
                </a:solidFill>
                <a:latin typeface="Courier New" panose="02070309020205020404" pitchFamily="49" charset="0"/>
                <a:cs typeface="Courier New" panose="02070309020205020404" pitchFamily="49" charset="0"/>
              </a:rPr>
              <a:t>un.org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8" name="Rectangle 27"/>
          <p:cNvSpPr/>
          <p:nvPr/>
        </p:nvSpPr>
        <p:spPr>
          <a:xfrm>
            <a:off x="4874567" y="52044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e</a:t>
            </a:r>
            <a:r>
              <a:rPr lang="en-US" sz="2400" dirty="0" smtClean="0">
                <a:solidFill>
                  <a:schemeClr val="tx1"/>
                </a:solidFill>
                <a:latin typeface="Courier New" panose="02070309020205020404" pitchFamily="49" charset="0"/>
                <a:cs typeface="Courier New" panose="02070309020205020404" pitchFamily="49" charset="0"/>
              </a:rPr>
              <a:t>xample.org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29" name="Straight Connector 28"/>
          <p:cNvCxnSpPr>
            <a:stCxn id="24" idx="2"/>
            <a:endCxn id="25" idx="0"/>
          </p:cNvCxnSpPr>
          <p:nvPr/>
        </p:nvCxnSpPr>
        <p:spPr>
          <a:xfrm flipH="1">
            <a:off x="2590698" y="3916680"/>
            <a:ext cx="192786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a:off x="4518558" y="3916680"/>
            <a:ext cx="53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6" idx="2"/>
            <a:endCxn id="27" idx="0"/>
          </p:cNvCxnSpPr>
          <p:nvPr/>
        </p:nvCxnSpPr>
        <p:spPr>
          <a:xfrm flipH="1">
            <a:off x="3379819" y="4861560"/>
            <a:ext cx="1192079"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2"/>
            <a:endCxn id="28" idx="0"/>
          </p:cNvCxnSpPr>
          <p:nvPr/>
        </p:nvCxnSpPr>
        <p:spPr>
          <a:xfrm>
            <a:off x="4571898" y="4861560"/>
            <a:ext cx="1619096"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000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34" name="Straight Connector 33"/>
          <p:cNvCxnSpPr>
            <a:stCxn id="24" idx="2"/>
            <a:endCxn id="33" idx="0"/>
          </p:cNvCxnSpPr>
          <p:nvPr/>
        </p:nvCxnSpPr>
        <p:spPr>
          <a:xfrm>
            <a:off x="4518558" y="3916680"/>
            <a:ext cx="199644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775767" y="60299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www.fun.org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36" name="Straight Connector 35"/>
          <p:cNvCxnSpPr>
            <a:stCxn id="27" idx="2"/>
            <a:endCxn id="35" idx="0"/>
          </p:cNvCxnSpPr>
          <p:nvPr/>
        </p:nvCxnSpPr>
        <p:spPr>
          <a:xfrm flipH="1">
            <a:off x="3092194" y="5717540"/>
            <a:ext cx="287625" cy="3124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3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Authoritative Name Servers</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p:cNvSpPr>
            <a:spLocks noGrp="1"/>
          </p:cNvSpPr>
          <p:nvPr>
            <p:ph idx="1"/>
          </p:nvPr>
        </p:nvSpPr>
        <p:spPr>
          <a:xfrm>
            <a:off x="457098" y="990600"/>
            <a:ext cx="8229600" cy="4525963"/>
          </a:xfrm>
        </p:spPr>
        <p:txBody>
          <a:bodyPr/>
          <a:lstStyle/>
          <a:p>
            <a:r>
              <a:rPr lang="en-US" dirty="0" smtClean="0">
                <a:latin typeface="Georgia" panose="02040502050405020303" pitchFamily="18" charset="0"/>
              </a:rPr>
              <a:t>These name servers have data tables</a:t>
            </a:r>
          </a:p>
          <a:p>
            <a:r>
              <a:rPr lang="en-US" dirty="0" smtClean="0">
                <a:latin typeface="Georgia" panose="02040502050405020303" pitchFamily="18" charset="0"/>
              </a:rPr>
              <a:t>Tables list IP addresses in their domain</a:t>
            </a:r>
            <a:endParaRPr lang="en-US" dirty="0">
              <a:latin typeface="Georgia" panose="02040502050405020303" pitchFamily="18" charset="0"/>
            </a:endParaRPr>
          </a:p>
        </p:txBody>
      </p:sp>
      <p:sp>
        <p:nvSpPr>
          <p:cNvPr id="21" name="Rectangle 20"/>
          <p:cNvSpPr/>
          <p:nvPr/>
        </p:nvSpPr>
        <p:spPr>
          <a:xfrm>
            <a:off x="3703627" y="340360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2" name="Rectangle 21"/>
          <p:cNvSpPr/>
          <p:nvPr/>
        </p:nvSpPr>
        <p:spPr>
          <a:xfrm>
            <a:off x="17757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3" name="Rectangle 22"/>
          <p:cNvSpPr/>
          <p:nvPr/>
        </p:nvSpPr>
        <p:spPr>
          <a:xfrm>
            <a:off x="37569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4" name="Rectangle 23"/>
          <p:cNvSpPr/>
          <p:nvPr/>
        </p:nvSpPr>
        <p:spPr>
          <a:xfrm>
            <a:off x="2564888" y="520446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f</a:t>
            </a:r>
            <a:r>
              <a:rPr lang="en-US" sz="2400" dirty="0" smtClean="0">
                <a:solidFill>
                  <a:schemeClr val="tx1"/>
                </a:solidFill>
                <a:latin typeface="Courier New" panose="02070309020205020404" pitchFamily="49" charset="0"/>
                <a:cs typeface="Courier New" panose="02070309020205020404" pitchFamily="49" charset="0"/>
              </a:rPr>
              <a:t>un.org</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25" name="Rectangle 24"/>
          <p:cNvSpPr/>
          <p:nvPr/>
        </p:nvSpPr>
        <p:spPr>
          <a:xfrm>
            <a:off x="4874567" y="5204460"/>
            <a:ext cx="2632853"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anose="02070309020205020404" pitchFamily="49" charset="0"/>
                <a:cs typeface="Courier New" panose="02070309020205020404" pitchFamily="49" charset="0"/>
              </a:rPr>
              <a:t>e</a:t>
            </a:r>
            <a:r>
              <a:rPr lang="en-US" sz="2400" dirty="0" smtClean="0">
                <a:solidFill>
                  <a:schemeClr val="tx1"/>
                </a:solidFill>
                <a:latin typeface="Courier New" panose="02070309020205020404" pitchFamily="49" charset="0"/>
                <a:cs typeface="Courier New" panose="02070309020205020404" pitchFamily="49" charset="0"/>
              </a:rPr>
              <a:t>xample.org</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26" name="Straight Connector 25"/>
          <p:cNvCxnSpPr>
            <a:stCxn id="21" idx="2"/>
            <a:endCxn id="22" idx="0"/>
          </p:cNvCxnSpPr>
          <p:nvPr/>
        </p:nvCxnSpPr>
        <p:spPr>
          <a:xfrm flipH="1">
            <a:off x="2590698" y="3916680"/>
            <a:ext cx="192786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2"/>
            <a:endCxn id="23" idx="0"/>
          </p:cNvCxnSpPr>
          <p:nvPr/>
        </p:nvCxnSpPr>
        <p:spPr>
          <a:xfrm>
            <a:off x="4518558" y="3916680"/>
            <a:ext cx="53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2"/>
            <a:endCxn id="24" idx="0"/>
          </p:cNvCxnSpPr>
          <p:nvPr/>
        </p:nvCxnSpPr>
        <p:spPr>
          <a:xfrm flipH="1">
            <a:off x="3379819" y="4861560"/>
            <a:ext cx="1192079"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2"/>
            <a:endCxn id="25" idx="0"/>
          </p:cNvCxnSpPr>
          <p:nvPr/>
        </p:nvCxnSpPr>
        <p:spPr>
          <a:xfrm>
            <a:off x="4571898" y="4861560"/>
            <a:ext cx="1619096"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00067" y="4348480"/>
            <a:ext cx="1629862" cy="5130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endParaRPr lang="en-US" sz="2400" dirty="0">
              <a:solidFill>
                <a:schemeClr val="tx1"/>
              </a:solidFill>
              <a:latin typeface="Courier New" panose="02070309020205020404" pitchFamily="49" charset="0"/>
              <a:cs typeface="Courier New" panose="02070309020205020404" pitchFamily="49" charset="0"/>
            </a:endParaRPr>
          </a:p>
        </p:txBody>
      </p:sp>
      <p:cxnSp>
        <p:nvCxnSpPr>
          <p:cNvPr id="31" name="Straight Connector 30"/>
          <p:cNvCxnSpPr>
            <a:stCxn id="21" idx="2"/>
            <a:endCxn id="30" idx="0"/>
          </p:cNvCxnSpPr>
          <p:nvPr/>
        </p:nvCxnSpPr>
        <p:spPr>
          <a:xfrm>
            <a:off x="4518558" y="3916680"/>
            <a:ext cx="1996440" cy="43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764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Authoritative Name Servers Delegate</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p:cNvSpPr>
            <a:spLocks noGrp="1"/>
          </p:cNvSpPr>
          <p:nvPr>
            <p:ph idx="1"/>
          </p:nvPr>
        </p:nvSpPr>
        <p:spPr>
          <a:xfrm>
            <a:off x="457098" y="990600"/>
            <a:ext cx="8229600" cy="4525963"/>
          </a:xfrm>
        </p:spPr>
        <p:txBody>
          <a:bodyPr/>
          <a:lstStyle/>
          <a:p>
            <a:r>
              <a:rPr lang="en-US" dirty="0">
                <a:latin typeface="Georgia" panose="02040502050405020303" pitchFamily="18" charset="0"/>
              </a:rPr>
              <a:t>N</a:t>
            </a:r>
            <a:r>
              <a:rPr lang="en-US" dirty="0" smtClean="0">
                <a:latin typeface="Georgia" panose="02040502050405020303" pitchFamily="18" charset="0"/>
              </a:rPr>
              <a:t>ame servers near the top of the hierarchy only know IP addresses for name servers lower in the hierarchy</a:t>
            </a:r>
          </a:p>
        </p:txBody>
      </p:sp>
      <p:sp>
        <p:nvSpPr>
          <p:cNvPr id="21" name="Rectangle 20"/>
          <p:cNvSpPr/>
          <p:nvPr/>
        </p:nvSpPr>
        <p:spPr>
          <a:xfrm>
            <a:off x="3703627" y="2730500"/>
            <a:ext cx="1629862" cy="118618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(root)</a:t>
            </a:r>
          </a:p>
          <a:p>
            <a:pPr algn="ctr"/>
            <a:r>
              <a:rPr lang="en-US" sz="2400" dirty="0">
                <a:solidFill>
                  <a:schemeClr val="tx1"/>
                </a:solidFill>
                <a:latin typeface="Georgia" panose="02040502050405020303" pitchFamily="18" charset="0"/>
                <a:cs typeface="Courier New" panose="02070309020205020404" pitchFamily="49" charset="0"/>
              </a:rPr>
              <a:t>n</a:t>
            </a:r>
            <a:r>
              <a:rPr lang="en-US" sz="2400" dirty="0" smtClean="0">
                <a:solidFill>
                  <a:schemeClr val="tx1"/>
                </a:solidFill>
                <a:latin typeface="Georgia" panose="02040502050405020303" pitchFamily="18" charset="0"/>
                <a:cs typeface="Courier New" panose="02070309020205020404" pitchFamily="49" charset="0"/>
              </a:rPr>
              <a:t>ame server</a:t>
            </a:r>
            <a:endParaRPr lang="en-US" sz="2400" dirty="0">
              <a:solidFill>
                <a:schemeClr val="tx1"/>
              </a:solidFill>
              <a:latin typeface="Georgia" panose="02040502050405020303" pitchFamily="18" charset="0"/>
              <a:cs typeface="Courier New" panose="02070309020205020404" pitchFamily="49" charset="0"/>
            </a:endParaRPr>
          </a:p>
        </p:txBody>
      </p:sp>
      <p:sp>
        <p:nvSpPr>
          <p:cNvPr id="22" name="Rectangle 21"/>
          <p:cNvSpPr/>
          <p:nvPr/>
        </p:nvSpPr>
        <p:spPr>
          <a:xfrm>
            <a:off x="1775767" y="4762500"/>
            <a:ext cx="1629862" cy="124206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.com</a:t>
            </a:r>
          </a:p>
          <a:p>
            <a:pPr algn="ctr"/>
            <a:r>
              <a:rPr lang="en-US" sz="2400" dirty="0" smtClean="0">
                <a:solidFill>
                  <a:schemeClr val="tx1"/>
                </a:solidFill>
                <a:latin typeface="Georgia" panose="02040502050405020303" pitchFamily="18" charset="0"/>
                <a:cs typeface="Courier New" panose="02070309020205020404" pitchFamily="49" charset="0"/>
              </a:rPr>
              <a:t>name server</a:t>
            </a:r>
            <a:endParaRPr lang="en-US" sz="2400" dirty="0">
              <a:solidFill>
                <a:schemeClr val="tx1"/>
              </a:solidFill>
              <a:latin typeface="Georgia" panose="02040502050405020303" pitchFamily="18" charset="0"/>
              <a:cs typeface="Courier New" panose="02070309020205020404" pitchFamily="49" charset="0"/>
            </a:endParaRPr>
          </a:p>
        </p:txBody>
      </p:sp>
      <p:sp>
        <p:nvSpPr>
          <p:cNvPr id="23" name="Rectangle 22"/>
          <p:cNvSpPr/>
          <p:nvPr/>
        </p:nvSpPr>
        <p:spPr>
          <a:xfrm>
            <a:off x="3756967" y="4762500"/>
            <a:ext cx="1629862" cy="124206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.org</a:t>
            </a:r>
          </a:p>
          <a:p>
            <a:pPr algn="ctr"/>
            <a:r>
              <a:rPr lang="en-US" sz="2400" dirty="0">
                <a:solidFill>
                  <a:schemeClr val="tx1"/>
                </a:solidFill>
                <a:latin typeface="Georgia" panose="02040502050405020303" pitchFamily="18" charset="0"/>
                <a:cs typeface="Courier New" panose="02070309020205020404" pitchFamily="49" charset="0"/>
              </a:rPr>
              <a:t>name </a:t>
            </a:r>
            <a:r>
              <a:rPr lang="en-US" sz="2400" dirty="0" smtClean="0">
                <a:solidFill>
                  <a:schemeClr val="tx1"/>
                </a:solidFill>
                <a:latin typeface="Georgia" panose="02040502050405020303" pitchFamily="18" charset="0"/>
                <a:cs typeface="Courier New" panose="02070309020205020404" pitchFamily="49" charset="0"/>
              </a:rPr>
              <a:t>server</a:t>
            </a:r>
            <a:endParaRPr lang="en-US" sz="2400" dirty="0">
              <a:solidFill>
                <a:schemeClr val="tx1"/>
              </a:solidFill>
              <a:latin typeface="Georgia" panose="02040502050405020303" pitchFamily="18" charset="0"/>
              <a:cs typeface="Courier New" panose="02070309020205020404" pitchFamily="49" charset="0"/>
            </a:endParaRPr>
          </a:p>
        </p:txBody>
      </p:sp>
      <p:cxnSp>
        <p:nvCxnSpPr>
          <p:cNvPr id="26" name="Straight Connector 25"/>
          <p:cNvCxnSpPr>
            <a:stCxn id="21" idx="2"/>
            <a:endCxn id="22" idx="0"/>
          </p:cNvCxnSpPr>
          <p:nvPr/>
        </p:nvCxnSpPr>
        <p:spPr>
          <a:xfrm flipH="1">
            <a:off x="2590698" y="3916680"/>
            <a:ext cx="1927860" cy="84582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2"/>
            <a:endCxn id="23" idx="0"/>
          </p:cNvCxnSpPr>
          <p:nvPr/>
        </p:nvCxnSpPr>
        <p:spPr>
          <a:xfrm>
            <a:off x="4518558" y="3916680"/>
            <a:ext cx="53340" cy="84582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00067" y="4762500"/>
            <a:ext cx="1629862" cy="124206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.us</a:t>
            </a:r>
          </a:p>
          <a:p>
            <a:pPr algn="ctr"/>
            <a:r>
              <a:rPr lang="en-US" sz="2400" dirty="0">
                <a:solidFill>
                  <a:schemeClr val="tx1"/>
                </a:solidFill>
                <a:latin typeface="Georgia" panose="02040502050405020303" pitchFamily="18" charset="0"/>
                <a:cs typeface="Courier New" panose="02070309020205020404" pitchFamily="49" charset="0"/>
              </a:rPr>
              <a:t>name </a:t>
            </a:r>
            <a:r>
              <a:rPr lang="en-US" sz="2400" dirty="0" smtClean="0">
                <a:solidFill>
                  <a:schemeClr val="tx1"/>
                </a:solidFill>
                <a:latin typeface="Georgia" panose="02040502050405020303" pitchFamily="18" charset="0"/>
                <a:cs typeface="Courier New" panose="02070309020205020404" pitchFamily="49" charset="0"/>
              </a:rPr>
              <a:t>server</a:t>
            </a:r>
            <a:endParaRPr lang="en-US" sz="2400" dirty="0">
              <a:solidFill>
                <a:schemeClr val="tx1"/>
              </a:solidFill>
              <a:latin typeface="Georgia" panose="02040502050405020303" pitchFamily="18" charset="0"/>
              <a:cs typeface="Courier New" panose="02070309020205020404" pitchFamily="49" charset="0"/>
            </a:endParaRPr>
          </a:p>
        </p:txBody>
      </p:sp>
      <p:cxnSp>
        <p:nvCxnSpPr>
          <p:cNvPr id="31" name="Straight Connector 30"/>
          <p:cNvCxnSpPr>
            <a:stCxn id="21" idx="2"/>
            <a:endCxn id="30" idx="0"/>
          </p:cNvCxnSpPr>
          <p:nvPr/>
        </p:nvCxnSpPr>
        <p:spPr>
          <a:xfrm>
            <a:off x="4518558" y="3916680"/>
            <a:ext cx="1996440" cy="84582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167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Name Servers List IP </a:t>
            </a:r>
            <a:r>
              <a:rPr lang="en-US" kern="0" dirty="0" smtClean="0">
                <a:solidFill>
                  <a:srgbClr val="00386B"/>
                </a:solidFill>
                <a:latin typeface="Interstate Regular" pitchFamily="50" charset="0"/>
              </a:rPr>
              <a:t>Addresses</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p:cNvSpPr>
            <a:spLocks noGrp="1"/>
          </p:cNvSpPr>
          <p:nvPr>
            <p:ph idx="1"/>
          </p:nvPr>
        </p:nvSpPr>
        <p:spPr>
          <a:xfrm>
            <a:off x="457098" y="990600"/>
            <a:ext cx="8229600" cy="4525963"/>
          </a:xfrm>
        </p:spPr>
        <p:txBody>
          <a:bodyPr/>
          <a:lstStyle/>
          <a:p>
            <a:r>
              <a:rPr lang="en-US" dirty="0">
                <a:latin typeface="Georgia" panose="02040502050405020303" pitchFamily="18" charset="0"/>
              </a:rPr>
              <a:t>N</a:t>
            </a:r>
            <a:r>
              <a:rPr lang="en-US" dirty="0" smtClean="0">
                <a:latin typeface="Georgia" panose="02040502050405020303" pitchFamily="18" charset="0"/>
              </a:rPr>
              <a:t>ame servers at the bottom of the hierarchy know IP addresses for domain names</a:t>
            </a:r>
          </a:p>
        </p:txBody>
      </p:sp>
      <p:sp>
        <p:nvSpPr>
          <p:cNvPr id="21" name="Rectangle 20"/>
          <p:cNvSpPr/>
          <p:nvPr/>
        </p:nvSpPr>
        <p:spPr>
          <a:xfrm>
            <a:off x="3972713" y="2546350"/>
            <a:ext cx="1198573" cy="3683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urier New" panose="02070309020205020404" pitchFamily="49" charset="0"/>
                <a:cs typeface="Courier New" panose="02070309020205020404" pitchFamily="49" charset="0"/>
              </a:rPr>
              <a:t>(root)</a:t>
            </a:r>
          </a:p>
          <a:p>
            <a:pPr algn="ctr"/>
            <a:r>
              <a:rPr lang="en-US" sz="1200" dirty="0">
                <a:solidFill>
                  <a:schemeClr val="tx1"/>
                </a:solidFill>
                <a:latin typeface="Georgia" panose="02040502050405020303" pitchFamily="18" charset="0"/>
                <a:cs typeface="Courier New" panose="02070309020205020404" pitchFamily="49" charset="0"/>
              </a:rPr>
              <a:t>n</a:t>
            </a:r>
            <a:r>
              <a:rPr lang="en-US" sz="1200" dirty="0" smtClean="0">
                <a:solidFill>
                  <a:schemeClr val="tx1"/>
                </a:solidFill>
                <a:latin typeface="Georgia" panose="02040502050405020303" pitchFamily="18" charset="0"/>
                <a:cs typeface="Courier New" panose="02070309020205020404" pitchFamily="49" charset="0"/>
              </a:rPr>
              <a:t>ame server</a:t>
            </a:r>
            <a:endParaRPr lang="en-US" sz="1200" dirty="0">
              <a:solidFill>
                <a:schemeClr val="tx1"/>
              </a:solidFill>
              <a:latin typeface="Georgia" panose="02040502050405020303" pitchFamily="18" charset="0"/>
              <a:cs typeface="Courier New" panose="02070309020205020404" pitchFamily="49" charset="0"/>
            </a:endParaRPr>
          </a:p>
        </p:txBody>
      </p:sp>
      <p:cxnSp>
        <p:nvCxnSpPr>
          <p:cNvPr id="27" name="Straight Connector 26"/>
          <p:cNvCxnSpPr>
            <a:stCxn id="21" idx="2"/>
            <a:endCxn id="24" idx="0"/>
          </p:cNvCxnSpPr>
          <p:nvPr/>
        </p:nvCxnSpPr>
        <p:spPr>
          <a:xfrm>
            <a:off x="4572000" y="2914650"/>
            <a:ext cx="0" cy="50165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972713" y="3416300"/>
            <a:ext cx="1198573" cy="3683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urier New" panose="02070309020205020404" pitchFamily="49" charset="0"/>
                <a:cs typeface="Courier New" panose="02070309020205020404" pitchFamily="49" charset="0"/>
              </a:rPr>
              <a:t>.org</a:t>
            </a:r>
          </a:p>
          <a:p>
            <a:pPr algn="ctr"/>
            <a:r>
              <a:rPr lang="en-US" sz="1200" dirty="0">
                <a:solidFill>
                  <a:schemeClr val="tx1"/>
                </a:solidFill>
                <a:latin typeface="Georgia" panose="02040502050405020303" pitchFamily="18" charset="0"/>
                <a:cs typeface="Courier New" panose="02070309020205020404" pitchFamily="49" charset="0"/>
              </a:rPr>
              <a:t>n</a:t>
            </a:r>
            <a:r>
              <a:rPr lang="en-US" sz="1200" dirty="0" smtClean="0">
                <a:solidFill>
                  <a:schemeClr val="tx1"/>
                </a:solidFill>
                <a:latin typeface="Georgia" panose="02040502050405020303" pitchFamily="18" charset="0"/>
                <a:cs typeface="Courier New" panose="02070309020205020404" pitchFamily="49" charset="0"/>
              </a:rPr>
              <a:t>ame server</a:t>
            </a:r>
            <a:endParaRPr lang="en-US" sz="1200" dirty="0">
              <a:solidFill>
                <a:schemeClr val="tx1"/>
              </a:solidFill>
              <a:latin typeface="Georgia" panose="02040502050405020303" pitchFamily="18" charset="0"/>
              <a:cs typeface="Courier New" panose="02070309020205020404" pitchFamily="49" charset="0"/>
            </a:endParaRPr>
          </a:p>
        </p:txBody>
      </p:sp>
      <p:cxnSp>
        <p:nvCxnSpPr>
          <p:cNvPr id="28" name="Straight Connector 27"/>
          <p:cNvCxnSpPr>
            <a:stCxn id="24" idx="2"/>
            <a:endCxn id="29" idx="0"/>
          </p:cNvCxnSpPr>
          <p:nvPr/>
        </p:nvCxnSpPr>
        <p:spPr>
          <a:xfrm flipH="1">
            <a:off x="4571999" y="3784600"/>
            <a:ext cx="1" cy="43815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72712" y="4222750"/>
            <a:ext cx="1198573" cy="3683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ourier New" panose="02070309020205020404" pitchFamily="49" charset="0"/>
                <a:cs typeface="Courier New" panose="02070309020205020404" pitchFamily="49" charset="0"/>
              </a:rPr>
              <a:t>fun.org</a:t>
            </a:r>
          </a:p>
          <a:p>
            <a:pPr algn="ctr"/>
            <a:r>
              <a:rPr lang="en-US" sz="1200" dirty="0">
                <a:solidFill>
                  <a:schemeClr val="tx1"/>
                </a:solidFill>
                <a:latin typeface="Georgia" panose="02040502050405020303" pitchFamily="18" charset="0"/>
                <a:cs typeface="Courier New" panose="02070309020205020404" pitchFamily="49" charset="0"/>
              </a:rPr>
              <a:t>n</a:t>
            </a:r>
            <a:r>
              <a:rPr lang="en-US" sz="1200" dirty="0" smtClean="0">
                <a:solidFill>
                  <a:schemeClr val="tx1"/>
                </a:solidFill>
                <a:latin typeface="Georgia" panose="02040502050405020303" pitchFamily="18" charset="0"/>
                <a:cs typeface="Courier New" panose="02070309020205020404" pitchFamily="49" charset="0"/>
              </a:rPr>
              <a:t>ame server</a:t>
            </a:r>
            <a:endParaRPr lang="en-US" sz="1200" dirty="0">
              <a:solidFill>
                <a:schemeClr val="tx1"/>
              </a:solidFill>
              <a:latin typeface="Georgia" panose="02040502050405020303" pitchFamily="18" charset="0"/>
              <a:cs typeface="Courier New" panose="02070309020205020404" pitchFamily="49" charset="0"/>
            </a:endParaRPr>
          </a:p>
        </p:txBody>
      </p:sp>
      <p:sp>
        <p:nvSpPr>
          <p:cNvPr id="32" name="Rectangle 31"/>
          <p:cNvSpPr/>
          <p:nvPr/>
        </p:nvSpPr>
        <p:spPr>
          <a:xfrm>
            <a:off x="3377006" y="5461000"/>
            <a:ext cx="2389987" cy="5842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www.fun.org</a:t>
            </a:r>
          </a:p>
        </p:txBody>
      </p:sp>
      <p:sp>
        <p:nvSpPr>
          <p:cNvPr id="19" name="Rectangle 18"/>
          <p:cNvSpPr/>
          <p:nvPr/>
        </p:nvSpPr>
        <p:spPr>
          <a:xfrm>
            <a:off x="5355783" y="2546350"/>
            <a:ext cx="3839513" cy="369332"/>
          </a:xfrm>
          <a:prstGeom prst="rect">
            <a:avLst/>
          </a:prstGeom>
        </p:spPr>
        <p:txBody>
          <a:bodyPr wrap="none">
            <a:spAutoFit/>
          </a:bodyPr>
          <a:lstStyle/>
          <a:p>
            <a:r>
              <a:rPr lang="en-US" dirty="0" smtClean="0">
                <a:latin typeface="Georgia" panose="02040502050405020303" pitchFamily="18" charset="0"/>
              </a:rPr>
              <a:t>193.0.14.129          k.root-servers.net</a:t>
            </a:r>
            <a:endParaRPr lang="en-US" dirty="0">
              <a:latin typeface="Georgia" panose="02040502050405020303" pitchFamily="18" charset="0"/>
            </a:endParaRPr>
          </a:p>
        </p:txBody>
      </p:sp>
      <p:sp>
        <p:nvSpPr>
          <p:cNvPr id="20" name="Rectangle 19"/>
          <p:cNvSpPr/>
          <p:nvPr/>
        </p:nvSpPr>
        <p:spPr>
          <a:xfrm>
            <a:off x="5355783" y="3415268"/>
            <a:ext cx="3852337" cy="369332"/>
          </a:xfrm>
          <a:prstGeom prst="rect">
            <a:avLst/>
          </a:prstGeom>
        </p:spPr>
        <p:txBody>
          <a:bodyPr wrap="none">
            <a:spAutoFit/>
          </a:bodyPr>
          <a:lstStyle/>
          <a:p>
            <a:r>
              <a:rPr lang="en-US" dirty="0" smtClean="0">
                <a:latin typeface="Georgia" panose="02040502050405020303" pitchFamily="18" charset="0"/>
              </a:rPr>
              <a:t>199.19.56.1      a0.org.afilias-nst.info</a:t>
            </a:r>
            <a:endParaRPr lang="en-US" dirty="0">
              <a:latin typeface="Georgia" panose="02040502050405020303" pitchFamily="18" charset="0"/>
            </a:endParaRPr>
          </a:p>
        </p:txBody>
      </p:sp>
      <p:sp>
        <p:nvSpPr>
          <p:cNvPr id="25" name="Rectangle 24"/>
          <p:cNvSpPr/>
          <p:nvPr/>
        </p:nvSpPr>
        <p:spPr>
          <a:xfrm>
            <a:off x="5355783" y="4203700"/>
            <a:ext cx="3807453" cy="369332"/>
          </a:xfrm>
          <a:prstGeom prst="rect">
            <a:avLst/>
          </a:prstGeom>
        </p:spPr>
        <p:txBody>
          <a:bodyPr wrap="none">
            <a:spAutoFit/>
          </a:bodyPr>
          <a:lstStyle/>
          <a:p>
            <a:r>
              <a:rPr lang="en-US" dirty="0" smtClean="0">
                <a:latin typeface="Georgia" panose="02040502050405020303" pitchFamily="18" charset="0"/>
              </a:rPr>
              <a:t>98.138.11.157             ns4.yahoo.com</a:t>
            </a:r>
            <a:endParaRPr lang="en-US" dirty="0">
              <a:latin typeface="Georgia" panose="02040502050405020303" pitchFamily="18" charset="0"/>
            </a:endParaRPr>
          </a:p>
        </p:txBody>
      </p:sp>
      <p:cxnSp>
        <p:nvCxnSpPr>
          <p:cNvPr id="33" name="Straight Connector 32"/>
          <p:cNvCxnSpPr>
            <a:endCxn id="32" idx="0"/>
          </p:cNvCxnSpPr>
          <p:nvPr/>
        </p:nvCxnSpPr>
        <p:spPr>
          <a:xfrm>
            <a:off x="4572000" y="4591050"/>
            <a:ext cx="0" cy="86995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05465" y="5461000"/>
            <a:ext cx="1787669" cy="646331"/>
          </a:xfrm>
          <a:prstGeom prst="rect">
            <a:avLst/>
          </a:prstGeom>
        </p:spPr>
        <p:txBody>
          <a:bodyPr wrap="none">
            <a:spAutoFit/>
          </a:bodyPr>
          <a:lstStyle/>
          <a:p>
            <a:r>
              <a:rPr lang="en-US" dirty="0" smtClean="0">
                <a:latin typeface="Georgia" panose="02040502050405020303" pitchFamily="18" charset="0"/>
              </a:rPr>
              <a:t>68.142.243.179</a:t>
            </a:r>
          </a:p>
          <a:p>
            <a:r>
              <a:rPr lang="en-US" dirty="0">
                <a:latin typeface="Georgia" panose="02040502050405020303" pitchFamily="18" charset="0"/>
              </a:rPr>
              <a:t>68.180.206.184</a:t>
            </a:r>
          </a:p>
        </p:txBody>
      </p:sp>
      <p:sp>
        <p:nvSpPr>
          <p:cNvPr id="37" name="Rectangle 36"/>
          <p:cNvSpPr/>
          <p:nvPr/>
        </p:nvSpPr>
        <p:spPr>
          <a:xfrm>
            <a:off x="975512" y="4203700"/>
            <a:ext cx="1715694" cy="3683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fun.org</a:t>
            </a:r>
          </a:p>
        </p:txBody>
      </p:sp>
      <p:cxnSp>
        <p:nvCxnSpPr>
          <p:cNvPr id="38" name="Straight Connector 37"/>
          <p:cNvCxnSpPr>
            <a:stCxn id="24" idx="2"/>
            <a:endCxn id="37" idx="0"/>
          </p:cNvCxnSpPr>
          <p:nvPr/>
        </p:nvCxnSpPr>
        <p:spPr>
          <a:xfrm flipH="1">
            <a:off x="1833359" y="3784600"/>
            <a:ext cx="2738641" cy="41910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89643" y="4591050"/>
            <a:ext cx="1787669" cy="646331"/>
          </a:xfrm>
          <a:prstGeom prst="rect">
            <a:avLst/>
          </a:prstGeom>
        </p:spPr>
        <p:txBody>
          <a:bodyPr wrap="none">
            <a:spAutoFit/>
          </a:bodyPr>
          <a:lstStyle/>
          <a:p>
            <a:r>
              <a:rPr lang="en-US" dirty="0" smtClean="0">
                <a:latin typeface="Georgia" panose="02040502050405020303" pitchFamily="18" charset="0"/>
              </a:rPr>
              <a:t>68.180.206.184</a:t>
            </a:r>
          </a:p>
          <a:p>
            <a:r>
              <a:rPr lang="en-US" dirty="0" smtClean="0">
                <a:latin typeface="Georgia" panose="02040502050405020303" pitchFamily="18" charset="0"/>
              </a:rPr>
              <a:t>98.139.102.145</a:t>
            </a:r>
            <a:endParaRPr lang="en-US" dirty="0">
              <a:latin typeface="Georgia" panose="02040502050405020303" pitchFamily="18" charset="0"/>
            </a:endParaRPr>
          </a:p>
        </p:txBody>
      </p:sp>
    </p:spTree>
    <p:extLst>
      <p:ext uri="{BB962C8B-B14F-4D97-AF65-F5344CB8AC3E}">
        <p14:creationId xmlns:p14="http://schemas.microsoft.com/office/powerpoint/2010/main" val="2859396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5799520" y="3889283"/>
            <a:ext cx="1198573" cy="9218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urier New" panose="02070309020205020404" pitchFamily="49" charset="0"/>
                <a:cs typeface="Courier New" panose="02070309020205020404" pitchFamily="49" charset="0"/>
              </a:rPr>
              <a:t>.org</a:t>
            </a:r>
          </a:p>
          <a:p>
            <a:pPr algn="ctr"/>
            <a:r>
              <a:rPr lang="en-US" dirty="0">
                <a:solidFill>
                  <a:schemeClr val="tx1"/>
                </a:solidFill>
                <a:latin typeface="Georgia" panose="02040502050405020303" pitchFamily="18" charset="0"/>
                <a:cs typeface="Courier New" panose="02070309020205020404" pitchFamily="49" charset="0"/>
              </a:rPr>
              <a:t>n</a:t>
            </a:r>
            <a:r>
              <a:rPr lang="en-US" dirty="0" smtClean="0">
                <a:solidFill>
                  <a:schemeClr val="tx1"/>
                </a:solidFill>
                <a:latin typeface="Georgia" panose="02040502050405020303" pitchFamily="18" charset="0"/>
                <a:cs typeface="Courier New" panose="02070309020205020404" pitchFamily="49" charset="0"/>
              </a:rPr>
              <a:t>ame server</a:t>
            </a:r>
            <a:endParaRPr lang="en-US" dirty="0">
              <a:solidFill>
                <a:schemeClr val="tx1"/>
              </a:solidFill>
              <a:latin typeface="Georgia" panose="02040502050405020303" pitchFamily="18" charset="0"/>
              <a:cs typeface="Courier New" panose="02070309020205020404" pitchFamily="49" charset="0"/>
            </a:endParaRPr>
          </a:p>
        </p:txBody>
      </p:sp>
      <p:cxnSp>
        <p:nvCxnSpPr>
          <p:cNvPr id="101" name="Curved Connector 100"/>
          <p:cNvCxnSpPr/>
          <p:nvPr/>
        </p:nvCxnSpPr>
        <p:spPr>
          <a:xfrm rot="5400000" flipH="1" flipV="1">
            <a:off x="1919865" y="4502841"/>
            <a:ext cx="11763" cy="1064257"/>
          </a:xfrm>
          <a:prstGeom prst="curvedConnector3">
            <a:avLst>
              <a:gd name="adj1" fmla="val -190003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You </a:t>
            </a:r>
            <a:r>
              <a:rPr lang="en-US" kern="0" dirty="0" smtClean="0">
                <a:solidFill>
                  <a:srgbClr val="00386B"/>
                </a:solidFill>
                <a:latin typeface="Interstate Regular" pitchFamily="50" charset="0"/>
              </a:rPr>
              <a:t>Use </a:t>
            </a:r>
            <a:r>
              <a:rPr lang="en-US" kern="0" dirty="0" smtClean="0">
                <a:solidFill>
                  <a:srgbClr val="00386B"/>
                </a:solidFill>
                <a:latin typeface="Interstate Regular" pitchFamily="50" charset="0"/>
              </a:rPr>
              <a:t>Recursive Name Servers</a:t>
            </a:r>
            <a:endParaRPr lang="en-US" kern="0" dirty="0">
              <a:solidFill>
                <a:srgbClr val="00386B"/>
              </a:solidFill>
              <a:latin typeface="Interstate Regular" pitchFamily="50" charset="0"/>
            </a:endParaRP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p:cNvSpPr>
            <a:spLocks noGrp="1"/>
          </p:cNvSpPr>
          <p:nvPr>
            <p:ph idx="1"/>
          </p:nvPr>
        </p:nvSpPr>
        <p:spPr>
          <a:xfrm>
            <a:off x="457098" y="990600"/>
            <a:ext cx="8229600" cy="4525963"/>
          </a:xfrm>
        </p:spPr>
        <p:txBody>
          <a:bodyPr/>
          <a:lstStyle/>
          <a:p>
            <a:r>
              <a:rPr lang="en-US" dirty="0" smtClean="0">
                <a:latin typeface="Georgia" panose="02040502050405020303" pitchFamily="18" charset="0"/>
              </a:rPr>
              <a:t>Recursive name servers ask the authoritative name servers for you</a:t>
            </a:r>
          </a:p>
        </p:txBody>
      </p:sp>
      <p:sp>
        <p:nvSpPr>
          <p:cNvPr id="23" name="Rectangle 22"/>
          <p:cNvSpPr/>
          <p:nvPr/>
        </p:nvSpPr>
        <p:spPr>
          <a:xfrm>
            <a:off x="457200" y="3864102"/>
            <a:ext cx="1531097" cy="11795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Georgia" panose="02040502050405020303" pitchFamily="18" charset="0"/>
              </a:rPr>
              <a:t>Your computer</a:t>
            </a:r>
            <a:endParaRPr lang="en-US" sz="2400" dirty="0">
              <a:solidFill>
                <a:schemeClr val="tx1"/>
              </a:solidFill>
              <a:latin typeface="Georgia" panose="02040502050405020303" pitchFamily="18" charset="0"/>
            </a:endParaRPr>
          </a:p>
        </p:txBody>
      </p:sp>
      <p:sp>
        <p:nvSpPr>
          <p:cNvPr id="26" name="Rectangle 25"/>
          <p:cNvSpPr/>
          <p:nvPr/>
        </p:nvSpPr>
        <p:spPr>
          <a:xfrm>
            <a:off x="2197967" y="3857752"/>
            <a:ext cx="1840230" cy="11795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Georgia" panose="02040502050405020303" pitchFamily="18" charset="0"/>
              </a:rPr>
              <a:t>DNS</a:t>
            </a:r>
          </a:p>
          <a:p>
            <a:pPr algn="ctr"/>
            <a:r>
              <a:rPr lang="en-US" sz="2400" dirty="0" smtClean="0">
                <a:solidFill>
                  <a:schemeClr val="tx1"/>
                </a:solidFill>
                <a:latin typeface="Georgia" panose="02040502050405020303" pitchFamily="18" charset="0"/>
              </a:rPr>
              <a:t>Recursive</a:t>
            </a:r>
          </a:p>
          <a:p>
            <a:pPr algn="ctr"/>
            <a:r>
              <a:rPr lang="en-US" sz="2400" dirty="0" smtClean="0">
                <a:solidFill>
                  <a:schemeClr val="tx1"/>
                </a:solidFill>
                <a:latin typeface="Georgia" panose="02040502050405020303" pitchFamily="18" charset="0"/>
              </a:rPr>
              <a:t>Server</a:t>
            </a:r>
          </a:p>
        </p:txBody>
      </p:sp>
      <p:cxnSp>
        <p:nvCxnSpPr>
          <p:cNvPr id="35" name="Curved Connector 34"/>
          <p:cNvCxnSpPr/>
          <p:nvPr/>
        </p:nvCxnSpPr>
        <p:spPr>
          <a:xfrm rot="5400000" flipH="1" flipV="1">
            <a:off x="1892741" y="3296764"/>
            <a:ext cx="6350" cy="1141027"/>
          </a:xfrm>
          <a:prstGeom prst="curvedConnector3">
            <a:avLst>
              <a:gd name="adj1" fmla="val 370000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rot="16200000" flipH="1">
            <a:off x="928330" y="5292186"/>
            <a:ext cx="1128584" cy="613149"/>
          </a:xfrm>
          <a:prstGeom prst="curvedConnector3">
            <a:avLst>
              <a:gd name="adj1" fmla="val 60128"/>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a:off x="3257939" y="5066398"/>
            <a:ext cx="2541581" cy="376048"/>
          </a:xfrm>
          <a:prstGeom prst="curvedConnector3">
            <a:avLst>
              <a:gd name="adj1" fmla="val 103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10800000">
            <a:off x="2758594" y="5045722"/>
            <a:ext cx="3040926" cy="910579"/>
          </a:xfrm>
          <a:prstGeom prst="curvedConnector3">
            <a:avLst>
              <a:gd name="adj1" fmla="val 99699"/>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flipV="1">
            <a:off x="2758593" y="2933700"/>
            <a:ext cx="3048236" cy="891043"/>
          </a:xfrm>
          <a:prstGeom prst="curvedConnector3">
            <a:avLst>
              <a:gd name="adj1" fmla="val 4"/>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3347563" y="3493271"/>
            <a:ext cx="2405136" cy="331471"/>
          </a:xfrm>
          <a:prstGeom prst="curvedConnector3">
            <a:avLst>
              <a:gd name="adj1" fmla="val 99635"/>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62" idx="1"/>
          </p:cNvCxnSpPr>
          <p:nvPr/>
        </p:nvCxnSpPr>
        <p:spPr>
          <a:xfrm>
            <a:off x="4038198" y="4079250"/>
            <a:ext cx="1761322" cy="270975"/>
          </a:xfrm>
          <a:prstGeom prst="curvedConnector3">
            <a:avLst>
              <a:gd name="adj1" fmla="val 5000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0800000" flipV="1">
            <a:off x="4038199" y="4594929"/>
            <a:ext cx="1769975" cy="216236"/>
          </a:xfrm>
          <a:prstGeom prst="curvedConnector3">
            <a:avLst>
              <a:gd name="adj1" fmla="val 5000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018015" y="3513592"/>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1</a:t>
            </a:r>
            <a:endParaRPr lang="en-US" dirty="0">
              <a:solidFill>
                <a:schemeClr val="tx1"/>
              </a:solidFill>
              <a:latin typeface="Georgia" panose="02040502050405020303" pitchFamily="18" charset="0"/>
            </a:endParaRPr>
          </a:p>
        </p:txBody>
      </p:sp>
      <p:sp>
        <p:nvSpPr>
          <p:cNvPr id="50" name="Oval 49"/>
          <p:cNvSpPr/>
          <p:nvPr/>
        </p:nvSpPr>
        <p:spPr>
          <a:xfrm>
            <a:off x="3914323" y="2897074"/>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2</a:t>
            </a:r>
            <a:endParaRPr lang="en-US" dirty="0">
              <a:solidFill>
                <a:schemeClr val="tx1"/>
              </a:solidFill>
              <a:latin typeface="Georgia" panose="02040502050405020303" pitchFamily="18" charset="0"/>
            </a:endParaRPr>
          </a:p>
        </p:txBody>
      </p:sp>
      <p:sp>
        <p:nvSpPr>
          <p:cNvPr id="51" name="Oval 50"/>
          <p:cNvSpPr/>
          <p:nvPr/>
        </p:nvSpPr>
        <p:spPr>
          <a:xfrm>
            <a:off x="4129821" y="3379222"/>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3</a:t>
            </a:r>
            <a:endParaRPr lang="en-US" dirty="0">
              <a:solidFill>
                <a:schemeClr val="tx1"/>
              </a:solidFill>
              <a:latin typeface="Georgia" panose="02040502050405020303" pitchFamily="18" charset="0"/>
            </a:endParaRPr>
          </a:p>
        </p:txBody>
      </p:sp>
      <p:sp>
        <p:nvSpPr>
          <p:cNvPr id="52" name="Oval 51"/>
          <p:cNvSpPr/>
          <p:nvPr/>
        </p:nvSpPr>
        <p:spPr>
          <a:xfrm>
            <a:off x="4321994" y="3923674"/>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4</a:t>
            </a:r>
            <a:endParaRPr lang="en-US" dirty="0">
              <a:solidFill>
                <a:schemeClr val="tx1"/>
              </a:solidFill>
              <a:latin typeface="Georgia" panose="02040502050405020303" pitchFamily="18" charset="0"/>
            </a:endParaRPr>
          </a:p>
        </p:txBody>
      </p:sp>
      <p:sp>
        <p:nvSpPr>
          <p:cNvPr id="53" name="Oval 52"/>
          <p:cNvSpPr/>
          <p:nvPr/>
        </p:nvSpPr>
        <p:spPr>
          <a:xfrm>
            <a:off x="4349349" y="4681463"/>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5</a:t>
            </a:r>
            <a:endParaRPr lang="en-US" dirty="0">
              <a:solidFill>
                <a:schemeClr val="tx1"/>
              </a:solidFill>
              <a:latin typeface="Georgia" panose="02040502050405020303" pitchFamily="18" charset="0"/>
            </a:endParaRPr>
          </a:p>
        </p:txBody>
      </p:sp>
      <p:sp>
        <p:nvSpPr>
          <p:cNvPr id="54" name="Oval 53"/>
          <p:cNvSpPr/>
          <p:nvPr/>
        </p:nvSpPr>
        <p:spPr>
          <a:xfrm>
            <a:off x="4206022" y="5272136"/>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6</a:t>
            </a:r>
            <a:endParaRPr lang="en-US" dirty="0">
              <a:solidFill>
                <a:schemeClr val="tx1"/>
              </a:solidFill>
              <a:latin typeface="Georgia" panose="02040502050405020303" pitchFamily="18" charset="0"/>
            </a:endParaRPr>
          </a:p>
        </p:txBody>
      </p:sp>
      <p:sp>
        <p:nvSpPr>
          <p:cNvPr id="55" name="Oval 54"/>
          <p:cNvSpPr/>
          <p:nvPr/>
        </p:nvSpPr>
        <p:spPr>
          <a:xfrm>
            <a:off x="3672621" y="5689453"/>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7</a:t>
            </a:r>
            <a:endParaRPr lang="en-US" dirty="0">
              <a:solidFill>
                <a:schemeClr val="tx1"/>
              </a:solidFill>
              <a:latin typeface="Georgia" panose="02040502050405020303" pitchFamily="18" charset="0"/>
            </a:endParaRPr>
          </a:p>
        </p:txBody>
      </p:sp>
      <p:sp>
        <p:nvSpPr>
          <p:cNvPr id="56" name="Oval 55"/>
          <p:cNvSpPr/>
          <p:nvPr/>
        </p:nvSpPr>
        <p:spPr>
          <a:xfrm>
            <a:off x="1814892" y="5112226"/>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8</a:t>
            </a:r>
            <a:endParaRPr lang="en-US" dirty="0">
              <a:solidFill>
                <a:schemeClr val="tx1"/>
              </a:solidFill>
              <a:latin typeface="Georgia" panose="02040502050405020303" pitchFamily="18" charset="0"/>
            </a:endParaRPr>
          </a:p>
        </p:txBody>
      </p:sp>
      <p:sp>
        <p:nvSpPr>
          <p:cNvPr id="57" name="TextBox 56"/>
          <p:cNvSpPr txBox="1"/>
          <p:nvPr/>
        </p:nvSpPr>
        <p:spPr>
          <a:xfrm>
            <a:off x="6895698" y="2084178"/>
            <a:ext cx="2082621" cy="646331"/>
          </a:xfrm>
          <a:prstGeom prst="rect">
            <a:avLst/>
          </a:prstGeom>
          <a:noFill/>
        </p:spPr>
        <p:txBody>
          <a:bodyPr wrap="none" rtlCol="0">
            <a:spAutoFit/>
          </a:bodyPr>
          <a:lstStyle/>
          <a:p>
            <a:r>
              <a:rPr lang="en-US" dirty="0" smtClean="0">
                <a:solidFill>
                  <a:schemeClr val="accent2">
                    <a:lumMod val="60000"/>
                    <a:lumOff val="40000"/>
                  </a:schemeClr>
                </a:solidFill>
                <a:latin typeface="Georgia" panose="02040502050405020303" pitchFamily="18" charset="0"/>
              </a:rPr>
              <a:t>DNS Authoritative</a:t>
            </a:r>
          </a:p>
          <a:p>
            <a:r>
              <a:rPr lang="en-US" dirty="0">
                <a:solidFill>
                  <a:schemeClr val="accent2">
                    <a:lumMod val="60000"/>
                    <a:lumOff val="40000"/>
                  </a:schemeClr>
                </a:solidFill>
                <a:latin typeface="Georgia" panose="02040502050405020303" pitchFamily="18" charset="0"/>
              </a:rPr>
              <a:t> </a:t>
            </a:r>
            <a:r>
              <a:rPr lang="en-US" dirty="0" smtClean="0">
                <a:solidFill>
                  <a:schemeClr val="accent2">
                    <a:lumMod val="60000"/>
                    <a:lumOff val="40000"/>
                  </a:schemeClr>
                </a:solidFill>
                <a:latin typeface="Georgia" panose="02040502050405020303" pitchFamily="18" charset="0"/>
              </a:rPr>
              <a:t>        </a:t>
            </a:r>
            <a:r>
              <a:rPr lang="en-US" dirty="0" smtClean="0">
                <a:solidFill>
                  <a:schemeClr val="accent2">
                    <a:lumMod val="60000"/>
                    <a:lumOff val="40000"/>
                  </a:schemeClr>
                </a:solidFill>
                <a:latin typeface="Georgia" panose="02040502050405020303" pitchFamily="18" charset="0"/>
              </a:rPr>
              <a:t>Servers</a:t>
            </a:r>
            <a:endParaRPr lang="en-US" dirty="0">
              <a:solidFill>
                <a:schemeClr val="accent2">
                  <a:lumMod val="60000"/>
                  <a:lumOff val="40000"/>
                </a:schemeClr>
              </a:solidFill>
              <a:latin typeface="Georgia" panose="02040502050405020303" pitchFamily="18" charset="0"/>
            </a:endParaRPr>
          </a:p>
        </p:txBody>
      </p:sp>
      <p:sp>
        <p:nvSpPr>
          <p:cNvPr id="61" name="Rectangle 60"/>
          <p:cNvSpPr/>
          <p:nvPr/>
        </p:nvSpPr>
        <p:spPr>
          <a:xfrm>
            <a:off x="5806829" y="2747284"/>
            <a:ext cx="1198573" cy="9218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urier New" panose="02070309020205020404" pitchFamily="49" charset="0"/>
                <a:cs typeface="Courier New" panose="02070309020205020404" pitchFamily="49" charset="0"/>
              </a:rPr>
              <a:t>(root)</a:t>
            </a:r>
          </a:p>
          <a:p>
            <a:pPr algn="ctr"/>
            <a:r>
              <a:rPr lang="en-US" dirty="0">
                <a:solidFill>
                  <a:schemeClr val="tx1"/>
                </a:solidFill>
                <a:latin typeface="Georgia" panose="02040502050405020303" pitchFamily="18" charset="0"/>
                <a:cs typeface="Courier New" panose="02070309020205020404" pitchFamily="49" charset="0"/>
              </a:rPr>
              <a:t>n</a:t>
            </a:r>
            <a:r>
              <a:rPr lang="en-US" dirty="0" smtClean="0">
                <a:solidFill>
                  <a:schemeClr val="tx1"/>
                </a:solidFill>
                <a:latin typeface="Georgia" panose="02040502050405020303" pitchFamily="18" charset="0"/>
                <a:cs typeface="Courier New" panose="02070309020205020404" pitchFamily="49" charset="0"/>
              </a:rPr>
              <a:t>ame server</a:t>
            </a:r>
            <a:endParaRPr lang="en-US" dirty="0">
              <a:solidFill>
                <a:schemeClr val="tx1"/>
              </a:solidFill>
              <a:latin typeface="Georgia" panose="02040502050405020303" pitchFamily="18" charset="0"/>
              <a:cs typeface="Courier New" panose="02070309020205020404" pitchFamily="49" charset="0"/>
            </a:endParaRPr>
          </a:p>
        </p:txBody>
      </p:sp>
      <p:sp>
        <p:nvSpPr>
          <p:cNvPr id="63" name="Rectangle 62"/>
          <p:cNvSpPr/>
          <p:nvPr/>
        </p:nvSpPr>
        <p:spPr>
          <a:xfrm>
            <a:off x="5808171" y="5141466"/>
            <a:ext cx="1198573" cy="9218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ourier New" panose="02070309020205020404" pitchFamily="49" charset="0"/>
                <a:cs typeface="Courier New" panose="02070309020205020404" pitchFamily="49" charset="0"/>
              </a:rPr>
              <a:t>fun.org</a:t>
            </a:r>
          </a:p>
          <a:p>
            <a:pPr algn="ctr"/>
            <a:r>
              <a:rPr lang="en-US" dirty="0">
                <a:solidFill>
                  <a:schemeClr val="tx1"/>
                </a:solidFill>
                <a:latin typeface="Georgia" panose="02040502050405020303" pitchFamily="18" charset="0"/>
                <a:cs typeface="Courier New" panose="02070309020205020404" pitchFamily="49" charset="0"/>
              </a:rPr>
              <a:t>n</a:t>
            </a:r>
            <a:r>
              <a:rPr lang="en-US" dirty="0" smtClean="0">
                <a:solidFill>
                  <a:schemeClr val="tx1"/>
                </a:solidFill>
                <a:latin typeface="Georgia" panose="02040502050405020303" pitchFamily="18" charset="0"/>
                <a:cs typeface="Courier New" panose="02070309020205020404" pitchFamily="49" charset="0"/>
              </a:rPr>
              <a:t>ame server</a:t>
            </a:r>
            <a:endParaRPr lang="en-US" dirty="0">
              <a:solidFill>
                <a:schemeClr val="tx1"/>
              </a:solidFill>
              <a:latin typeface="Georgia" panose="02040502050405020303" pitchFamily="18" charset="0"/>
              <a:cs typeface="Courier New" panose="02070309020205020404" pitchFamily="49" charset="0"/>
            </a:endParaRPr>
          </a:p>
        </p:txBody>
      </p:sp>
      <p:sp>
        <p:nvSpPr>
          <p:cNvPr id="64" name="Rectangle 63"/>
          <p:cNvSpPr/>
          <p:nvPr/>
        </p:nvSpPr>
        <p:spPr>
          <a:xfrm>
            <a:off x="27755" y="6172200"/>
            <a:ext cx="2389987" cy="5842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anose="02070309020205020404" pitchFamily="49" charset="0"/>
                <a:cs typeface="Courier New" panose="02070309020205020404" pitchFamily="49" charset="0"/>
              </a:rPr>
              <a:t>www.fun.org</a:t>
            </a:r>
          </a:p>
        </p:txBody>
      </p:sp>
      <p:sp>
        <p:nvSpPr>
          <p:cNvPr id="65" name="Rectangle 64"/>
          <p:cNvSpPr/>
          <p:nvPr/>
        </p:nvSpPr>
        <p:spPr>
          <a:xfrm>
            <a:off x="7338341" y="3079243"/>
            <a:ext cx="1455848" cy="369332"/>
          </a:xfrm>
          <a:prstGeom prst="rect">
            <a:avLst/>
          </a:prstGeom>
        </p:spPr>
        <p:txBody>
          <a:bodyPr wrap="none">
            <a:spAutoFit/>
          </a:bodyPr>
          <a:lstStyle/>
          <a:p>
            <a:r>
              <a:rPr lang="en-US" dirty="0" smtClean="0">
                <a:latin typeface="Georgia" panose="02040502050405020303" pitchFamily="18" charset="0"/>
              </a:rPr>
              <a:t>193.0.14.129</a:t>
            </a:r>
            <a:endParaRPr lang="en-US" dirty="0">
              <a:latin typeface="Georgia" panose="02040502050405020303" pitchFamily="18" charset="0"/>
            </a:endParaRPr>
          </a:p>
        </p:txBody>
      </p:sp>
      <p:sp>
        <p:nvSpPr>
          <p:cNvPr id="66" name="Rectangle 65"/>
          <p:cNvSpPr/>
          <p:nvPr/>
        </p:nvSpPr>
        <p:spPr>
          <a:xfrm>
            <a:off x="7338341" y="4097546"/>
            <a:ext cx="1311578" cy="369332"/>
          </a:xfrm>
          <a:prstGeom prst="rect">
            <a:avLst/>
          </a:prstGeom>
        </p:spPr>
        <p:txBody>
          <a:bodyPr wrap="none">
            <a:spAutoFit/>
          </a:bodyPr>
          <a:lstStyle/>
          <a:p>
            <a:r>
              <a:rPr lang="en-US" dirty="0" smtClean="0">
                <a:latin typeface="Georgia" panose="02040502050405020303" pitchFamily="18" charset="0"/>
              </a:rPr>
              <a:t>199.19.56.1</a:t>
            </a:r>
            <a:endParaRPr lang="en-US" dirty="0">
              <a:latin typeface="Georgia" panose="02040502050405020303" pitchFamily="18" charset="0"/>
            </a:endParaRPr>
          </a:p>
        </p:txBody>
      </p:sp>
      <p:sp>
        <p:nvSpPr>
          <p:cNvPr id="67" name="Rectangle 66"/>
          <p:cNvSpPr/>
          <p:nvPr/>
        </p:nvSpPr>
        <p:spPr>
          <a:xfrm>
            <a:off x="7338341" y="5365731"/>
            <a:ext cx="1539204" cy="369332"/>
          </a:xfrm>
          <a:prstGeom prst="rect">
            <a:avLst/>
          </a:prstGeom>
        </p:spPr>
        <p:txBody>
          <a:bodyPr wrap="none">
            <a:spAutoFit/>
          </a:bodyPr>
          <a:lstStyle/>
          <a:p>
            <a:r>
              <a:rPr lang="en-US" dirty="0" smtClean="0">
                <a:latin typeface="Georgia" panose="02040502050405020303" pitchFamily="18" charset="0"/>
              </a:rPr>
              <a:t>98.138.11.157</a:t>
            </a:r>
            <a:endParaRPr lang="en-US" dirty="0">
              <a:latin typeface="Georgia" panose="02040502050405020303" pitchFamily="18" charset="0"/>
            </a:endParaRPr>
          </a:p>
        </p:txBody>
      </p:sp>
      <p:sp>
        <p:nvSpPr>
          <p:cNvPr id="68" name="Rectangle 67"/>
          <p:cNvSpPr/>
          <p:nvPr/>
        </p:nvSpPr>
        <p:spPr>
          <a:xfrm>
            <a:off x="2432724" y="6279634"/>
            <a:ext cx="1787669" cy="369332"/>
          </a:xfrm>
          <a:prstGeom prst="rect">
            <a:avLst/>
          </a:prstGeom>
        </p:spPr>
        <p:txBody>
          <a:bodyPr wrap="none">
            <a:spAutoFit/>
          </a:bodyPr>
          <a:lstStyle/>
          <a:p>
            <a:r>
              <a:rPr lang="en-US" dirty="0" smtClean="0">
                <a:latin typeface="Georgia" panose="02040502050405020303" pitchFamily="18" charset="0"/>
              </a:rPr>
              <a:t>68.142.243.179</a:t>
            </a:r>
          </a:p>
        </p:txBody>
      </p:sp>
      <p:sp>
        <p:nvSpPr>
          <p:cNvPr id="114" name="Oval 113"/>
          <p:cNvSpPr/>
          <p:nvPr/>
        </p:nvSpPr>
        <p:spPr>
          <a:xfrm>
            <a:off x="1126757" y="5272633"/>
            <a:ext cx="304800" cy="3111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9</a:t>
            </a:r>
            <a:endParaRPr lang="en-US" dirty="0">
              <a:solidFill>
                <a:schemeClr val="tx1"/>
              </a:solidFill>
              <a:latin typeface="Georgia" panose="02040502050405020303" pitchFamily="18" charset="0"/>
            </a:endParaRPr>
          </a:p>
        </p:txBody>
      </p:sp>
      <p:cxnSp>
        <p:nvCxnSpPr>
          <p:cNvPr id="116" name="Curved Connector 115"/>
          <p:cNvCxnSpPr/>
          <p:nvPr/>
        </p:nvCxnSpPr>
        <p:spPr>
          <a:xfrm rot="16200000" flipH="1">
            <a:off x="429296" y="5312207"/>
            <a:ext cx="1128584" cy="613149"/>
          </a:xfrm>
          <a:prstGeom prst="curvedConnector3">
            <a:avLst>
              <a:gd name="adj1" fmla="val 60128"/>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707068" y="5618781"/>
            <a:ext cx="686550" cy="4874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10</a:t>
            </a:r>
            <a:endParaRPr lang="en-US" dirty="0">
              <a:solidFill>
                <a:schemeClr val="tx1"/>
              </a:solidFill>
              <a:latin typeface="Georgia" panose="02040502050405020303" pitchFamily="18" charset="0"/>
            </a:endParaRPr>
          </a:p>
        </p:txBody>
      </p:sp>
    </p:spTree>
    <p:extLst>
      <p:ext uri="{BB962C8B-B14F-4D97-AF65-F5344CB8AC3E}">
        <p14:creationId xmlns:p14="http://schemas.microsoft.com/office/powerpoint/2010/main" val="12013957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1.2.A ColorAndTextureObjec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19631</TotalTime>
  <Words>1125</Words>
  <Application>Microsoft Office PowerPoint</Application>
  <PresentationFormat>On-screen Show (4:3)</PresentationFormat>
  <Paragraphs>168</Paragraphs>
  <Slides>10</Slides>
  <Notes>10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PowerPointTemplateAE_2009_1217_NEW NEW Template</vt:lpstr>
      <vt:lpstr>1_Custom Design</vt:lpstr>
      <vt:lpstr>2.1.2.A ColorAndTextureObjects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314</cp:revision>
  <cp:lastPrinted>2013-11-22T18:21:00Z</cp:lastPrinted>
  <dcterms:created xsi:type="dcterms:W3CDTF">2010-01-04T14:07:12Z</dcterms:created>
  <dcterms:modified xsi:type="dcterms:W3CDTF">2014-05-23T01:15:33Z</dcterms:modified>
</cp:coreProperties>
</file>