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73" r:id="rId3"/>
  </p:sldMasterIdLst>
  <p:notesMasterIdLst>
    <p:notesMasterId r:id="rId16"/>
  </p:notesMasterIdLst>
  <p:handoutMasterIdLst>
    <p:handoutMasterId r:id="rId17"/>
  </p:handoutMasterIdLst>
  <p:sldIdLst>
    <p:sldId id="351" r:id="rId4"/>
    <p:sldId id="330" r:id="rId5"/>
    <p:sldId id="350" r:id="rId6"/>
    <p:sldId id="349" r:id="rId7"/>
    <p:sldId id="347" r:id="rId8"/>
    <p:sldId id="321" r:id="rId9"/>
    <p:sldId id="346" r:id="rId10"/>
    <p:sldId id="322" r:id="rId11"/>
    <p:sldId id="323" r:id="rId12"/>
    <p:sldId id="325" r:id="rId13"/>
    <p:sldId id="326" r:id="rId14"/>
    <p:sldId id="328" r:id="rId15"/>
  </p:sldIdLst>
  <p:sldSz cx="9144000" cy="6858000" type="screen4x3"/>
  <p:notesSz cx="7077075" cy="93853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94963" autoAdjust="0"/>
  </p:normalViewPr>
  <p:slideViewPr>
    <p:cSldViewPr snapToGrid="0">
      <p:cViewPr>
        <p:scale>
          <a:sx n="65" d="100"/>
          <a:sy n="65" d="100"/>
        </p:scale>
        <p:origin x="-1554" y="-132"/>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956"/>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308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92213" y="703263"/>
            <a:ext cx="4692650" cy="351948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7708" y="4458018"/>
            <a:ext cx="5661660" cy="4223385"/>
          </a:xfrm>
          <a:prstGeom prst="rect">
            <a:avLst/>
          </a:prstGeom>
          <a:noFill/>
          <a:ln w="9525">
            <a:noFill/>
            <a:miter lim="800000"/>
            <a:headEnd/>
            <a:tailEnd/>
          </a:ln>
          <a:effectLst/>
        </p:spPr>
        <p:txBody>
          <a:bodyPr vert="horz" wrap="square" lIns="94064" tIns="47032" rIns="94064" bIns="4703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8806" y="79841"/>
            <a:ext cx="3135537" cy="47741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defTabSz="958607">
              <a:defRPr sz="1200"/>
            </a:lvl1pPr>
          </a:lstStyle>
          <a:p>
            <a:r>
              <a:rPr lang="en-US" dirty="0"/>
              <a:t>Presentation Name</a:t>
            </a:r>
          </a:p>
        </p:txBody>
      </p:sp>
      <p:sp>
        <p:nvSpPr>
          <p:cNvPr id="10" name="Rectangle 8"/>
          <p:cNvSpPr>
            <a:spLocks noGrp="1" noChangeArrowheads="1"/>
          </p:cNvSpPr>
          <p:nvPr>
            <p:ph type="dt" sz="quarter" idx="1"/>
          </p:nvPr>
        </p:nvSpPr>
        <p:spPr bwMode="auto">
          <a:xfrm>
            <a:off x="3879286" y="79841"/>
            <a:ext cx="3135537" cy="668051"/>
          </a:xfrm>
          <a:prstGeom prst="rect">
            <a:avLst/>
          </a:prstGeom>
          <a:noFill/>
          <a:ln w="9525">
            <a:noFill/>
            <a:miter lim="800000"/>
            <a:headEnd/>
            <a:tailEnd/>
          </a:ln>
          <a:effectLst/>
        </p:spPr>
        <p:txBody>
          <a:bodyPr vert="horz" wrap="square" lIns="95851" tIns="47926" rIns="95851" bIns="47926" numCol="1" anchor="t" anchorCtr="0" compatLnSpc="1">
            <a:prstTxWarp prst="textNoShape">
              <a:avLst/>
            </a:prstTxWarp>
          </a:bodyPr>
          <a:lstStyle>
            <a:lvl1pPr algn="r" defTabSz="958607">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80274" y="8811754"/>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defTabSz="958607"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931709" y="8907888"/>
            <a:ext cx="3135537" cy="477412"/>
          </a:xfrm>
          <a:prstGeom prst="rect">
            <a:avLst/>
          </a:prstGeom>
          <a:noFill/>
          <a:ln w="9525">
            <a:noFill/>
            <a:miter lim="800000"/>
            <a:headEnd/>
            <a:tailEnd/>
          </a:ln>
          <a:effectLst/>
        </p:spPr>
        <p:txBody>
          <a:bodyPr vert="horz" wrap="square" lIns="95851" tIns="47926" rIns="95851" bIns="47926" numCol="1" anchor="b" anchorCtr="0" compatLnSpc="1">
            <a:prstTxWarp prst="textNoShape">
              <a:avLst/>
            </a:prstTxWarp>
          </a:bodyPr>
          <a:lstStyle>
            <a:lvl1pPr algn="r" defTabSz="958607">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9BCD2-CC2D-46B4-8CBB-364B4D8E3EC5}" type="slidenum">
              <a:rPr lang="en-US" smtClean="0">
                <a:solidFill>
                  <a:prstClr val="black"/>
                </a:solidFill>
              </a:rPr>
              <a:pPr/>
              <a:t>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Unpublished work © 2013 Project Lead The Way, Inc.</a:t>
            </a:r>
            <a:endParaRPr lang="en-US">
              <a:solidFill>
                <a:prstClr val="black"/>
              </a:solidFill>
            </a:endParaRPr>
          </a:p>
        </p:txBody>
      </p:sp>
    </p:spTree>
    <p:extLst>
      <p:ext uri="{BB962C8B-B14F-4D97-AF65-F5344CB8AC3E}">
        <p14:creationId xmlns:p14="http://schemas.microsoft.com/office/powerpoint/2010/main" val="59247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for example, is the TCP header for a SYN 6 packet.</a:t>
            </a:r>
          </a:p>
          <a:p>
            <a:r>
              <a:rPr lang="en-US" baseline="0" dirty="0" smtClean="0"/>
              <a:t>That was the first in the following handshake.</a:t>
            </a:r>
          </a:p>
          <a:p>
            <a:endParaRPr lang="en-US" baseline="0" dirty="0" smtClean="0"/>
          </a:p>
          <a:p>
            <a:r>
              <a:rPr lang="en-US" baseline="0" dirty="0" smtClean="0"/>
              <a:t>Initiator: SYN 6</a:t>
            </a:r>
          </a:p>
          <a:p>
            <a:r>
              <a:rPr lang="en-US" baseline="0" dirty="0" smtClean="0"/>
              <a:t>Responder: ACK 7, SYN 58</a:t>
            </a:r>
          </a:p>
          <a:p>
            <a:r>
              <a:rPr lang="en-US" baseline="0" dirty="0" smtClean="0"/>
              <a:t>Initiator: ACK 59</a:t>
            </a:r>
          </a:p>
          <a:p>
            <a:endParaRPr lang="en-US" baseline="0" dirty="0" smtClean="0"/>
          </a:p>
          <a:p>
            <a:r>
              <a:rPr lang="en-US" baseline="0" dirty="0" smtClean="0"/>
              <a:t>What does the next header look like?</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Climbing the ladder of abstraction, we now work with HTTP. </a:t>
            </a:r>
            <a:r>
              <a:rPr lang="en-US" baseline="0" dirty="0" smtClean="0"/>
              <a:t> We no longer have to worry about how the packets got here, or how we made sure we had them all. We can start talking about the higher level content that was transmitted. HTTP has a header and a payload. An HTTP header’s first line sums it up: “200 OK”. In the </a:t>
            </a:r>
            <a:r>
              <a:rPr lang="en-US" baseline="0" dirty="0" smtClean="0"/>
              <a:t>protocol that’s </a:t>
            </a:r>
            <a:r>
              <a:rPr lang="en-US" baseline="0" dirty="0" smtClean="0"/>
              <a:t>the agreed upon code for “I’ve got that web page. Here it comes…”</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inside the body of the HTTP </a:t>
            </a:r>
            <a:r>
              <a:rPr lang="en-US" dirty="0" smtClean="0"/>
              <a:t>packet </a:t>
            </a:r>
            <a:r>
              <a:rPr lang="en-US" dirty="0" smtClean="0"/>
              <a:t>is HTML content. Note that the content</a:t>
            </a:r>
            <a:r>
              <a:rPr lang="en-US" baseline="0" dirty="0" smtClean="0"/>
              <a:t> might be split among many TCP/IP packets. They are reassembled by the client host, using the sequence numbers in the TCP </a:t>
            </a:r>
            <a:r>
              <a:rPr lang="en-US" baseline="0" dirty="0" smtClean="0"/>
              <a:t>header </a:t>
            </a:r>
            <a:r>
              <a:rPr lang="en-US" baseline="0" dirty="0" smtClean="0"/>
              <a:t>before the client’s computer delivers the web page to the client’s web browser. So now we’re finally high up in the layers of abstraction, where you can write code in HTML to communicate your content and add CSS to communicate how you want that content rendered.</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Connections</a:t>
            </a:r>
            <a:r>
              <a:rPr lang="en-US" baseline="0" dirty="0" smtClean="0"/>
              <a:t> between computers on the Internet are known as “end-to-end.” Two computers establish a connection and then exchange packets. Any computer on the Internet can try to initiate this exchange with any other computer on the Internet.</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bits communicated in a packet identify the IP addresses of sender and recipient, among other routing information. After the IP header, the TCP header identifies the sequence number of the packet and other error checking information.</a:t>
            </a:r>
          </a:p>
          <a:p>
            <a:endParaRPr lang="en-US" baseline="0" dirty="0" smtClean="0"/>
          </a:p>
          <a:p>
            <a:r>
              <a:rPr lang="en-US" baseline="0" dirty="0" smtClean="0"/>
              <a:t>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Most packets carried over the Internet follow version 4 of the Internet Protocol. But IPv4 addresses ran out, forcing the creation of a new protocol, version 6. The new protocol allows the sender to keep more information private. </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43245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IP layer follows this protocol for what the </a:t>
            </a:r>
            <a:r>
              <a:rPr lang="en-US" baseline="0" dirty="0" smtClean="0"/>
              <a:t>0s </a:t>
            </a:r>
            <a:r>
              <a:rPr lang="en-US" baseline="0" dirty="0" smtClean="0"/>
              <a:t>and </a:t>
            </a:r>
            <a:r>
              <a:rPr lang="en-US" baseline="0" dirty="0" smtClean="0"/>
              <a:t>1s </a:t>
            </a:r>
            <a:r>
              <a:rPr lang="en-US" baseline="0" dirty="0" smtClean="0"/>
              <a:t>mean, and in what order. This table shows the full IP header. Each row is 4 bytes long: 32 bits, 32 zeros and ones. The first four bits identify the version number of the IP protocol that is being followed.</a:t>
            </a:r>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44056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44056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 packet is from 255.1.1.1 for example. The </a:t>
            </a:r>
            <a:r>
              <a:rPr lang="en-US" dirty="0" smtClean="0"/>
              <a:t>sender’s </a:t>
            </a:r>
            <a:r>
              <a:rPr lang="en-US" dirty="0" smtClean="0"/>
              <a:t>address is shown here in bits. 255 has all the bits “on.” The</a:t>
            </a:r>
            <a:r>
              <a:rPr lang="en-US" baseline="0" dirty="0" smtClean="0"/>
              <a:t> </a:t>
            </a:r>
            <a:r>
              <a:rPr lang="en-US" baseline="0" dirty="0" smtClean="0"/>
              <a:t>second, third, </a:t>
            </a:r>
            <a:r>
              <a:rPr lang="en-US" baseline="0" dirty="0" smtClean="0"/>
              <a:t>and fourth bytes of the dotted quad are both 1; only the ones place in each byte is on. </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44056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 IP layer has the addresses.</a:t>
            </a:r>
            <a:r>
              <a:rPr lang="en-US" baseline="0" dirty="0" smtClean="0"/>
              <a:t> The domain name system gets the packet to the right address.</a:t>
            </a:r>
          </a:p>
          <a:p>
            <a:endParaRPr lang="en-US" baseline="0" dirty="0" smtClean="0"/>
          </a:p>
          <a:p>
            <a:r>
              <a:rPr lang="en-US" baseline="0" dirty="0" smtClean="0"/>
              <a:t>The central idea here is that protocols allow computers to use 0s and 1s to communicate and to climb the ladder of abstraction by taking care of distinct responsibilities.</a:t>
            </a:r>
          </a:p>
          <a:p>
            <a:endParaRPr lang="en-US" baseline="0" dirty="0" smtClean="0"/>
          </a:p>
          <a:p>
            <a:r>
              <a:rPr lang="en-US" dirty="0" smtClean="0"/>
              <a:t>The TCP layer doesn’t have to worry about getting to the right computer.</a:t>
            </a:r>
            <a:r>
              <a:rPr lang="en-US" baseline="0" dirty="0" smtClean="0"/>
              <a:t> It worries about making sure that all the packets arrive and that no mistakes were created switching 1s to 0s. How does that happen?</a:t>
            </a:r>
          </a:p>
          <a:p>
            <a:endParaRPr lang="en-US" dirty="0" smtClean="0"/>
          </a:p>
          <a:p>
            <a:r>
              <a:rPr lang="en-US" dirty="0" smtClean="0"/>
              <a:t>The TCP handshake </a:t>
            </a:r>
            <a:r>
              <a:rPr lang="en-US" baseline="0" dirty="0" smtClean="0"/>
              <a:t>uses the SYN/ACK one-bit flags in the TCP header. It also uses the sequence and alignment numbers that are each 32 bits.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229266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protocol says who will say what, when. The exchange is between a specific port on each computer. Port 80 , as shown here, is used by webservers and web clients alike to exchange HTTP packets (technically, IP packets containing TCP data containing HTTP data.) </a:t>
            </a:r>
          </a:p>
          <a:p>
            <a:endParaRPr lang="en-US" baseline="0" dirty="0" smtClean="0"/>
          </a:p>
          <a:p>
            <a:r>
              <a:rPr lang="en-US" baseline="0" dirty="0" smtClean="0"/>
              <a:t>The three-packet TCP handshake is the beginning of any exchange of TCP/IP packets, not just </a:t>
            </a:r>
            <a:r>
              <a:rPr lang="en-US" baseline="0" dirty="0" smtClean="0"/>
              <a:t>web </a:t>
            </a:r>
            <a:r>
              <a:rPr lang="en-US" baseline="0" dirty="0" smtClean="0"/>
              <a:t>pages </a:t>
            </a:r>
            <a:r>
              <a:rPr lang="en-US" baseline="0" dirty="0" smtClean="0"/>
              <a:t>or exchanges </a:t>
            </a:r>
            <a:r>
              <a:rPr lang="en-US" baseline="0" dirty="0" smtClean="0"/>
              <a:t>between clients and </a:t>
            </a:r>
            <a:r>
              <a:rPr lang="en-US" baseline="0" dirty="0" smtClean="0"/>
              <a:t>servers – all </a:t>
            </a:r>
            <a:r>
              <a:rPr lang="en-US" baseline="0" dirty="0" smtClean="0"/>
              <a:t>Internet traffic! Well, most of it… During the TCP handshake, both computers pick a random sequence number and send it with the SYN flag set to 1.</a:t>
            </a:r>
          </a:p>
          <a:p>
            <a:endParaRPr lang="en-US" baseline="0" dirty="0" smtClean="0"/>
          </a:p>
          <a:p>
            <a:r>
              <a:rPr lang="en-US" baseline="0" dirty="0" smtClean="0"/>
              <a:t>As shown here, the other connection is supposed to respond to a SYN flag with a packet of its own, but with the ACK flag set to 1, and with an acknowledgement number telling what data the acknowledger is ready for. Thus SYN 67 was acknowledged with ACK 68. </a:t>
            </a:r>
          </a:p>
          <a:p>
            <a:endParaRPr lang="en-US" baseline="0" dirty="0" smtClean="0"/>
          </a:p>
          <a:p>
            <a:r>
              <a:rPr lang="en-US" baseline="0" dirty="0" smtClean="0"/>
              <a:t>In the very same packet as the acknowledgement, the second host has begun its own sequence of transmissions with its random number. Thus SYN 24 gets acknowledged by ACK 25.</a:t>
            </a:r>
          </a:p>
          <a:p>
            <a:endParaRPr lang="en-US" baseline="0" dirty="0" smtClean="0"/>
          </a:p>
          <a:p>
            <a:r>
              <a:rPr lang="en-US" baseline="0" dirty="0" smtClean="0"/>
              <a:t>This script is intended for humans to practice. Volunteer, one pair at a time, to make the TCP handshake aloud for the class. Another example script:</a:t>
            </a:r>
          </a:p>
          <a:p>
            <a:r>
              <a:rPr lang="en-US" baseline="0" dirty="0" smtClean="0"/>
              <a:t>Initiator: “SYN 6”</a:t>
            </a:r>
          </a:p>
          <a:p>
            <a:r>
              <a:rPr lang="en-US" baseline="0" dirty="0" smtClean="0"/>
              <a:t>Responder: “ACK 7, SYN 58”</a:t>
            </a:r>
          </a:p>
          <a:p>
            <a:r>
              <a:rPr lang="en-US" baseline="0" dirty="0" smtClean="0"/>
              <a:t>Initiator: “ACK 59”</a:t>
            </a:r>
          </a:p>
          <a:p>
            <a:endParaRPr lang="en-US" baseline="0" dirty="0" smtClean="0"/>
          </a:p>
          <a:p>
            <a:r>
              <a:rPr lang="en-US" baseline="0" dirty="0" smtClean="0"/>
              <a:t>Note: This script shows the acknowledger only going up by 1. This is technically incorrect for two reasons:</a:t>
            </a:r>
          </a:p>
          <a:p>
            <a:pPr marL="235161" indent="-235161">
              <a:buAutoNum type="arabicPeriod"/>
            </a:pPr>
            <a:r>
              <a:rPr lang="en-US" baseline="0" dirty="0" smtClean="0"/>
              <a:t>The IP packets also say how long they are, and the SYN is incremented by the number of bytes.</a:t>
            </a:r>
          </a:p>
          <a:p>
            <a:pPr marL="235161" indent="-235161">
              <a:buAutoNum type="arabicPeriod"/>
            </a:pPr>
            <a:r>
              <a:rPr lang="en-US" baseline="0" dirty="0" smtClean="0"/>
              <a:t>The ACK number might jump several </a:t>
            </a:r>
            <a:r>
              <a:rPr lang="en-US" baseline="0" dirty="0" smtClean="0"/>
              <a:t>packets if packets </a:t>
            </a:r>
            <a:r>
              <a:rPr lang="en-US" baseline="0" dirty="0" smtClean="0"/>
              <a:t>22, 23, and 24 arrive while the recipient is still waiting </a:t>
            </a:r>
            <a:r>
              <a:rPr lang="en-US" baseline="0" dirty="0" smtClean="0"/>
              <a:t>for packet </a:t>
            </a:r>
            <a:r>
              <a:rPr lang="en-US" baseline="0" dirty="0" smtClean="0"/>
              <a:t>21. When packet 21 finally comes along, the recipient will send ACK 25, except with the “25” indicating the starting byte number at which packet 25 will continue the transmission.</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3284588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4" descr="C:\Users\lsmith\Dropbox\2014-15 Curriculum Release\Notes\Logos\PLTW Logo Transparent.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88380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2288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95652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9" name="Picture 8"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8539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a:spLocks noGrp="1"/>
          </p:cNvSpPr>
          <p:nvPr>
            <p:ph type="ftr" sz="quarter" idx="10"/>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67314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6" name="Picture 5"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3409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5" name="Picture 4"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021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9516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102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8" name="Picture 7"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92290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7" name="Picture 6"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10302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3"/>
          <p:cNvSpPr txBox="1">
            <a:spLocks/>
          </p:cNvSpPr>
          <p:nvPr userDrawn="1"/>
        </p:nvSpPr>
        <p:spPr>
          <a:xfrm>
            <a:off x="0" y="6629400"/>
            <a:ext cx="22098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Course Name</a:t>
            </a:r>
            <a:endParaRPr lang="en-US" sz="800" dirty="0">
              <a:solidFill>
                <a:prstClr val="white">
                  <a:lumMod val="50000"/>
                </a:prstClr>
              </a:solidFill>
              <a:latin typeface="Arial" panose="020B0604020202020204" pitchFamily="34" charset="0"/>
              <a:cs typeface="Arial" panose="020B0604020202020204" pitchFamily="34" charset="0"/>
            </a:endParaRPr>
          </a:p>
        </p:txBody>
      </p:sp>
      <p:pic>
        <p:nvPicPr>
          <p:cNvPr id="10" name="Picture 9" descr="C:\Users\lsmith\Dropbox\2014-15 Curriculum Release\Notes\Logos\PLTW_Com_sc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05400" y="6248400"/>
            <a:ext cx="3975100" cy="41116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Unpublished work © 2013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430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txBox="1">
            <a:spLocks/>
          </p:cNvSpPr>
          <p:nvPr userDrawn="1"/>
        </p:nvSpPr>
        <p:spPr>
          <a:xfrm>
            <a:off x="0" y="6629400"/>
            <a:ext cx="2819400" cy="228600"/>
          </a:xfrm>
          <a:prstGeom prst="rect">
            <a:avLst/>
          </a:prstGeom>
        </p:spPr>
        <p:txBody>
          <a:bodyPr/>
          <a:lstStyle>
            <a:defPPr>
              <a:defRPr lang="en-US"/>
            </a:defPPr>
            <a:lvl1pPr marL="0" algn="l" defTabSz="914400" rtl="0" eaLnBrk="1" latinLnBrk="0" hangingPunct="1">
              <a:defRPr sz="18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800" dirty="0" smtClean="0">
                <a:solidFill>
                  <a:prstClr val="white">
                    <a:lumMod val="50000"/>
                  </a:prstClr>
                </a:solidFill>
                <a:latin typeface="Arial" panose="020B0604020202020204" pitchFamily="34" charset="0"/>
                <a:cs typeface="Arial" panose="020B0604020202020204" pitchFamily="34" charset="0"/>
              </a:rPr>
              <a:t>Computer Science and Software Engineering</a:t>
            </a:r>
            <a:endParaRPr lang="en-US" sz="800" dirty="0">
              <a:solidFill>
                <a:prstClr val="white">
                  <a:lumMod val="50000"/>
                </a:prstClr>
              </a:solidFill>
              <a:latin typeface="Arial" panose="020B0604020202020204" pitchFamily="34" charset="0"/>
              <a:cs typeface="Arial" panose="020B0604020202020204" pitchFamily="34" charset="0"/>
            </a:endParaRPr>
          </a:p>
        </p:txBody>
      </p:sp>
      <p:sp>
        <p:nvSpPr>
          <p:cNvPr id="7" name="Footer Placeholder 3"/>
          <p:cNvSpPr>
            <a:spLocks noGrp="1"/>
          </p:cNvSpPr>
          <p:nvPr>
            <p:ph type="ftr" sz="quarter" idx="3"/>
          </p:nvPr>
        </p:nvSpPr>
        <p:spPr>
          <a:xfrm>
            <a:off x="6324600" y="6629400"/>
            <a:ext cx="2819400" cy="228600"/>
          </a:xfrm>
          <a:prstGeom prst="rect">
            <a:avLst/>
          </a:prstGeom>
        </p:spPr>
        <p:txBody>
          <a:bodyPr/>
          <a:lstStyle>
            <a:lvl1pPr>
              <a:defRPr sz="800">
                <a:solidFill>
                  <a:schemeClr val="bg1">
                    <a:lumMod val="50000"/>
                  </a:schemeClr>
                </a:solidFill>
              </a:defRPr>
            </a:lvl1pPr>
          </a:lstStyle>
          <a:p>
            <a:pPr algn="r" fontAlgn="auto">
              <a:spcBef>
                <a:spcPts val="0"/>
              </a:spcBef>
              <a:spcAft>
                <a:spcPts val="0"/>
              </a:spcAft>
            </a:pP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0199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3"/>
          </p:nvPr>
        </p:nvSpPr>
        <p:spPr>
          <a:prstGeom prst="rect">
            <a:avLst/>
          </a:prstGeom>
        </p:spPr>
        <p:txBody>
          <a:bodyPr/>
          <a:lstStyle>
            <a:lvl1pPr>
              <a:defRPr sz="800">
                <a:solidFill>
                  <a:schemeClr val="bg1">
                    <a:lumMod val="50000"/>
                  </a:schemeClr>
                </a:solidFill>
              </a:defRPr>
            </a:lvl1pPr>
          </a:lstStyle>
          <a:p>
            <a:pPr algn="r"/>
            <a:r>
              <a:rPr lang="en-US" dirty="0" smtClean="0">
                <a:solidFill>
                  <a:prstClr val="white">
                    <a:lumMod val="50000"/>
                  </a:prstClr>
                </a:solidFill>
                <a:latin typeface="Arial" panose="020B0604020202020204" pitchFamily="34" charset="0"/>
                <a:cs typeface="Arial" panose="020B0604020202020204" pitchFamily="34" charset="0"/>
              </a:rPr>
              <a:t>© 2014 Project Lead The Way, Inc.</a:t>
            </a:r>
            <a:endParaRPr lang="en-US" dirty="0">
              <a:solidFill>
                <a:prstClr val="white">
                  <a:lumMod val="50000"/>
                </a:prstClr>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1371600" y="4343400"/>
            <a:ext cx="6400800" cy="838200"/>
          </a:xfrm>
        </p:spPr>
        <p:txBody>
          <a:bodyPr>
            <a:normAutofit fontScale="25000" lnSpcReduction="20000"/>
          </a:bodyPr>
          <a:lstStyle/>
          <a:p>
            <a:pPr marL="0" indent="0" algn="ctr">
              <a:buNone/>
            </a:pPr>
            <a:r>
              <a:rPr lang="en-US" sz="12800" b="1" dirty="0" smtClean="0">
                <a:solidFill>
                  <a:srgbClr val="002060"/>
                </a:solidFill>
                <a:latin typeface="Georgia" panose="02040502050405020303" pitchFamily="18" charset="0"/>
                <a:cs typeface="Arial" panose="020B0604020202020204" pitchFamily="34" charset="0"/>
              </a:rPr>
              <a:t>Internet Protocols TCP/IP</a:t>
            </a:r>
          </a:p>
          <a:p>
            <a:pPr marL="0" indent="0" algn="ctr">
              <a:buNone/>
            </a:pPr>
            <a:r>
              <a:rPr lang="en-US" sz="12800" b="1" dirty="0" smtClean="0">
                <a:solidFill>
                  <a:srgbClr val="002060"/>
                </a:solidFill>
                <a:latin typeface="Georgia" panose="02040502050405020303" pitchFamily="18" charset="0"/>
                <a:cs typeface="Arial" panose="020B0604020202020204" pitchFamily="34" charset="0"/>
              </a:rPr>
              <a:t>Transmission Control</a:t>
            </a:r>
          </a:p>
          <a:p>
            <a:pPr marL="0" indent="0" algn="ctr">
              <a:buNone/>
            </a:pPr>
            <a:r>
              <a:rPr lang="en-US" sz="12800" b="1" dirty="0" smtClean="0">
                <a:solidFill>
                  <a:srgbClr val="002060"/>
                </a:solidFill>
                <a:latin typeface="Georgia" panose="02040502050405020303" pitchFamily="18" charset="0"/>
                <a:cs typeface="Arial" panose="020B0604020202020204" pitchFamily="34" charset="0"/>
              </a:rPr>
              <a:t>Protocol</a:t>
            </a:r>
          </a:p>
          <a:p>
            <a:pPr marL="0" indent="0" algn="ctr">
              <a:buNone/>
            </a:pPr>
            <a:r>
              <a:rPr lang="en-US" sz="12800" b="1" dirty="0" smtClean="0">
                <a:solidFill>
                  <a:srgbClr val="002060"/>
                </a:solidFill>
                <a:latin typeface="Georgia" panose="02040502050405020303" pitchFamily="18" charset="0"/>
                <a:cs typeface="Arial" panose="020B0604020202020204" pitchFamily="34" charset="0"/>
              </a:rPr>
              <a:t>Internet Protocol</a:t>
            </a:r>
          </a:p>
          <a:p>
            <a:pPr marL="0" indent="0" algn="ctr">
              <a:buNone/>
            </a:pPr>
            <a:endParaRPr lang="en-US" b="1" dirty="0">
              <a:solidFill>
                <a:srgbClr val="002060"/>
              </a:solidFill>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682532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86B"/>
                </a:solidFill>
                <a:latin typeface="Interstate Regular" pitchFamily="50" charset="0"/>
              </a:rPr>
              <a:t>TCP Packet</a:t>
            </a:r>
            <a:endParaRPr lang="en-US" dirty="0">
              <a:solidFill>
                <a:srgbClr val="00386B"/>
              </a:solidFill>
              <a:latin typeface="Interstate Regular" pitchFamily="50" charset="0"/>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Also has header-body structure</a:t>
            </a:r>
          </a:p>
          <a:p>
            <a:r>
              <a:rPr lang="en-US" dirty="0" smtClean="0">
                <a:latin typeface="Georgia" panose="02040502050405020303" pitchFamily="18" charset="0"/>
              </a:rPr>
              <a:t>SYN-ACK three way handshake</a:t>
            </a:r>
            <a:endParaRPr lang="en-US" dirty="0">
              <a:latin typeface="Georgia" panose="02040502050405020303"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8" y="2844585"/>
            <a:ext cx="85058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321445" y="4606872"/>
            <a:ext cx="352666"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4000" b="1" kern="0" dirty="0" smtClean="0"/>
              <a:t>1</a:t>
            </a:r>
            <a:endParaRPr lang="en-US" sz="4000" b="1" kern="0" dirty="0"/>
          </a:p>
        </p:txBody>
      </p:sp>
      <p:sp>
        <p:nvSpPr>
          <p:cNvPr id="8" name="Content Placeholder 2"/>
          <p:cNvSpPr txBox="1">
            <a:spLocks/>
          </p:cNvSpPr>
          <p:nvPr/>
        </p:nvSpPr>
        <p:spPr>
          <a:xfrm>
            <a:off x="1476213" y="3987872"/>
            <a:ext cx="6969071"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b="1" kern="0" dirty="0" smtClean="0"/>
              <a:t>0 0 0 0  0 0 0 0   0 0 0 0  0 0 0 0    0 0 0 0 0 0 0 0    0 0 0 0  0 1 1 0</a:t>
            </a:r>
          </a:p>
        </p:txBody>
      </p:sp>
      <p:sp>
        <p:nvSpPr>
          <p:cNvPr id="9" name="Content Placeholder 2"/>
          <p:cNvSpPr txBox="1">
            <a:spLocks/>
          </p:cNvSpPr>
          <p:nvPr/>
        </p:nvSpPr>
        <p:spPr>
          <a:xfrm>
            <a:off x="3705385" y="4606872"/>
            <a:ext cx="856283"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4000" b="1" kern="0" dirty="0" smtClean="0"/>
              <a:t>0</a:t>
            </a:r>
            <a:endParaRPr lang="en-US" sz="4000" b="1" kern="0" dirty="0"/>
          </a:p>
        </p:txBody>
      </p:sp>
    </p:spTree>
    <p:extLst>
      <p:ext uri="{BB962C8B-B14F-4D97-AF65-F5344CB8AC3E}">
        <p14:creationId xmlns:p14="http://schemas.microsoft.com/office/powerpoint/2010/main" val="88713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86B"/>
                </a:solidFill>
                <a:latin typeface="Interstate Regular" pitchFamily="50" charset="0"/>
              </a:rPr>
              <a:t>HTTP Header</a:t>
            </a:r>
            <a:endParaRPr lang="en-US" dirty="0">
              <a:solidFill>
                <a:srgbClr val="00386B"/>
              </a:solidFill>
              <a:latin typeface="Interstate Regular" pitchFamily="50" charset="0"/>
            </a:endParaRPr>
          </a:p>
        </p:txBody>
      </p:sp>
      <p:sp>
        <p:nvSpPr>
          <p:cNvPr id="3" name="Content Placeholder 2"/>
          <p:cNvSpPr>
            <a:spLocks noGrp="1"/>
          </p:cNvSpPr>
          <p:nvPr>
            <p:ph idx="1"/>
          </p:nvPr>
        </p:nvSpPr>
        <p:spPr>
          <a:xfrm>
            <a:off x="457198" y="1600200"/>
            <a:ext cx="25434760" cy="4525963"/>
          </a:xfrm>
        </p:spPr>
        <p:txBody>
          <a:bodyPr/>
          <a:lstStyle/>
          <a:p>
            <a:r>
              <a:rPr lang="en-US" sz="3600" dirty="0" smtClean="0">
                <a:latin typeface="Georgia" panose="02040502050405020303" pitchFamily="18" charset="0"/>
              </a:rPr>
              <a:t>In the body of a TCP packet</a:t>
            </a:r>
          </a:p>
          <a:p>
            <a:pPr marL="0" indent="0">
              <a:buNone/>
            </a:pPr>
            <a:endParaRPr lang="en-US" sz="3600" dirty="0" smtClean="0">
              <a:latin typeface="Georgia" panose="02040502050405020303" pitchFamily="18" charset="0"/>
            </a:endParaRPr>
          </a:p>
          <a:p>
            <a:pPr marL="0" indent="0">
              <a:buNone/>
            </a:pPr>
            <a:r>
              <a:rPr lang="en-US" sz="1600" dirty="0" smtClean="0">
                <a:latin typeface="Courier New" panose="02070309020205020404" pitchFamily="49" charset="0"/>
                <a:cs typeface="Courier New" panose="02070309020205020404" pitchFamily="49" charset="0"/>
              </a:rPr>
              <a:t>HTTP/1.1 200 OK</a:t>
            </a:r>
          </a:p>
          <a:p>
            <a:pPr marL="0" indent="0">
              <a:buNone/>
            </a:pPr>
            <a:r>
              <a:rPr lang="en-US" sz="1600" dirty="0" smtClean="0">
                <a:latin typeface="Courier New" panose="02070309020205020404" pitchFamily="49" charset="0"/>
                <a:cs typeface="Courier New" panose="02070309020205020404" pitchFamily="49" charset="0"/>
              </a:rPr>
              <a:t>Wed</a:t>
            </a:r>
            <a:r>
              <a:rPr lang="en-US" sz="1600" dirty="0">
                <a:latin typeface="Courier New" panose="02070309020205020404" pitchFamily="49" charset="0"/>
                <a:cs typeface="Courier New" panose="02070309020205020404" pitchFamily="49" charset="0"/>
              </a:rPr>
              <a:t>, 13 Nov 2013 </a:t>
            </a:r>
            <a:r>
              <a:rPr lang="en-US" sz="1600" dirty="0" smtClean="0">
                <a:latin typeface="Courier New" panose="02070309020205020404" pitchFamily="49" charset="0"/>
                <a:cs typeface="Courier New" panose="02070309020205020404" pitchFamily="49" charset="0"/>
              </a:rPr>
              <a:t>00:43:02 GMT\r\n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Expires</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1\r\n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Cache-Control</a:t>
            </a:r>
            <a:r>
              <a:rPr lang="en-US" sz="1600" dirty="0">
                <a:latin typeface="Courier New" panose="02070309020205020404" pitchFamily="49" charset="0"/>
                <a:cs typeface="Courier New" panose="02070309020205020404" pitchFamily="49" charset="0"/>
              </a:rPr>
              <a:t>: private, </a:t>
            </a:r>
            <a:r>
              <a:rPr lang="en-US" sz="1600" dirty="0" smtClean="0">
                <a:latin typeface="Courier New" panose="02070309020205020404" pitchFamily="49" charset="0"/>
                <a:cs typeface="Courier New" panose="02070309020205020404" pitchFamily="49" charset="0"/>
              </a:rPr>
              <a:t>max-age=0\r\n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Content-Type</a:t>
            </a:r>
            <a:r>
              <a:rPr lang="en-US" sz="1600" dirty="0">
                <a:latin typeface="Courier New" panose="02070309020205020404" pitchFamily="49" charset="0"/>
                <a:cs typeface="Courier New" panose="02070309020205020404" pitchFamily="49" charset="0"/>
              </a:rPr>
              <a:t>: text/html; </a:t>
            </a:r>
            <a:r>
              <a:rPr lang="en-US" sz="1600" dirty="0" smtClean="0">
                <a:latin typeface="Courier New" panose="02070309020205020404" pitchFamily="49" charset="0"/>
                <a:cs typeface="Courier New" panose="02070309020205020404" pitchFamily="49" charset="0"/>
              </a:rPr>
              <a:t>charset=ISO-8859-1\r\n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Set-Cookie: PREF=ID=fea989171d7:FF=0:TM=13843382:LM=13843082:S=D5L2sfD</a:t>
            </a:r>
            <a:r>
              <a:rPr lang="en-US" sz="1600" dirty="0">
                <a:latin typeface="Courier New" panose="02070309020205020404" pitchFamily="49" charset="0"/>
                <a:cs typeface="Courier New" panose="02070309020205020404" pitchFamily="49" charset="0"/>
              </a:rPr>
              <a:t>; expires=Fri, 13-Nov-2015 00:43:02 GMT; path=/; domain=.</a:t>
            </a:r>
            <a:r>
              <a:rPr lang="en-US" sz="1600" dirty="0" smtClean="0">
                <a:latin typeface="Courier New" panose="02070309020205020404" pitchFamily="49" charset="0"/>
                <a:cs typeface="Courier New" panose="02070309020205020404" pitchFamily="49" charset="0"/>
              </a:rPr>
              <a:t>google.com\r\n',</a:t>
            </a:r>
          </a:p>
          <a:p>
            <a:pPr marL="0" indent="0">
              <a:buNone/>
            </a:pPr>
            <a:r>
              <a:rPr lang="en-US" sz="1600" dirty="0" smtClean="0">
                <a:latin typeface="Courier New" panose="02070309020205020404" pitchFamily="49" charset="0"/>
                <a:cs typeface="Courier New" panose="02070309020205020404" pitchFamily="49" charset="0"/>
              </a:rPr>
              <a:t>Set-Cookie: NID=67=lwxmW; expires=Thu, 15-cMay-2014 00:43:02 GMT; path=/; domain=.google.com; HttpOnly\r\n',</a:t>
            </a:r>
          </a:p>
          <a:p>
            <a:pPr marL="0" indent="0">
              <a:buNone/>
            </a:pPr>
            <a:r>
              <a:rPr lang="en-US" sz="1600" dirty="0" smtClean="0">
                <a:latin typeface="Courier New" panose="02070309020205020404" pitchFamily="49" charset="0"/>
                <a:cs typeface="Courier New" panose="02070309020205020404" pitchFamily="49" charset="0"/>
              </a:rPr>
              <a:t>P3P</a:t>
            </a:r>
            <a:r>
              <a:rPr lang="en-US" sz="1600" dirty="0">
                <a:latin typeface="Courier New" panose="02070309020205020404" pitchFamily="49" charset="0"/>
                <a:cs typeface="Courier New" panose="02070309020205020404" pitchFamily="49" charset="0"/>
              </a:rPr>
              <a:t>: CP="This is not a P3P policy! See http://www.google.com/support/accounts/bin/answer.py?hl=en&amp;answer=151657 for more info."\r\n',</a:t>
            </a:r>
          </a:p>
          <a:p>
            <a:pPr marL="0" indent="0">
              <a:buNone/>
            </a:pPr>
            <a:r>
              <a:rPr lang="en-US" sz="1600" dirty="0" smtClean="0">
                <a:latin typeface="Courier New" panose="02070309020205020404" pitchFamily="49" charset="0"/>
                <a:cs typeface="Courier New" panose="02070309020205020404" pitchFamily="49" charset="0"/>
              </a:rPr>
              <a:t>Server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gws\r\n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X-XSS-Protection</a:t>
            </a:r>
            <a:r>
              <a:rPr lang="en-US" sz="1600" dirty="0">
                <a:latin typeface="Courier New" panose="02070309020205020404" pitchFamily="49" charset="0"/>
                <a:cs typeface="Courier New" panose="02070309020205020404" pitchFamily="49" charset="0"/>
              </a:rPr>
              <a:t>: 1; </a:t>
            </a:r>
            <a:r>
              <a:rPr lang="en-US" sz="1600" dirty="0" smtClean="0">
                <a:latin typeface="Courier New" panose="02070309020205020404" pitchFamily="49" charset="0"/>
                <a:cs typeface="Courier New" panose="02070309020205020404" pitchFamily="49" charset="0"/>
              </a:rPr>
              <a:t>mode=block\r\n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X-Frame-Options</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SAMEORIGIN\r\n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Alternate-Protocol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80:quic\r\n</a:t>
            </a:r>
            <a:endParaRPr lang="en-US" sz="1600" dirty="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Connection</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close\r\n</a:t>
            </a:r>
            <a:endParaRPr lang="en-US" sz="1600" dirty="0">
              <a:latin typeface="Courier New" panose="02070309020205020404" pitchFamily="49" charset="0"/>
              <a:cs typeface="Courier New" panose="02070309020205020404" pitchFamily="49" charset="0"/>
            </a:endParaRPr>
          </a:p>
          <a:p>
            <a:pPr marL="0" indent="0">
              <a:buNone/>
            </a:pPr>
            <a:endParaRPr lang="en-US" dirty="0">
              <a:latin typeface="Georgia" panose="02040502050405020303" pitchFamily="18" charset="0"/>
            </a:endParaRPr>
          </a:p>
        </p:txBody>
      </p:sp>
      <p:sp>
        <p:nvSpPr>
          <p:cNvPr id="11" name="Content Placeholder 2"/>
          <p:cNvSpPr txBox="1">
            <a:spLocks/>
          </p:cNvSpPr>
          <p:nvPr/>
        </p:nvSpPr>
        <p:spPr>
          <a:xfrm>
            <a:off x="4596336" y="2455241"/>
            <a:ext cx="5028928"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400" b="1" kern="0" dirty="0" smtClean="0">
                <a:latin typeface="Georgia" panose="02040502050405020303" pitchFamily="18" charset="0"/>
              </a:rPr>
              <a:t>Request Line or Status Line</a:t>
            </a:r>
            <a:endParaRPr lang="en-US" sz="2400" b="1" kern="0" dirty="0">
              <a:latin typeface="Georgia" panose="02040502050405020303" pitchFamily="18" charset="0"/>
            </a:endParaRPr>
          </a:p>
        </p:txBody>
      </p:sp>
      <p:cxnSp>
        <p:nvCxnSpPr>
          <p:cNvPr id="15" name="Straight Arrow Connector 14"/>
          <p:cNvCxnSpPr/>
          <p:nvPr/>
        </p:nvCxnSpPr>
        <p:spPr>
          <a:xfrm flipV="1">
            <a:off x="3205193" y="3603118"/>
            <a:ext cx="1828289" cy="229995"/>
          </a:xfrm>
          <a:prstGeom prst="straightConnector1">
            <a:avLst/>
          </a:prstGeom>
          <a:ln w="38100">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033482" y="3310588"/>
            <a:ext cx="5028928"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400" b="1" kern="0" dirty="0" smtClean="0">
                <a:latin typeface="Georgia" panose="02040502050405020303" pitchFamily="18" charset="0"/>
              </a:rPr>
              <a:t>The rest of HTTP header</a:t>
            </a:r>
            <a:endParaRPr lang="en-US" sz="2400" b="1" kern="0" dirty="0">
              <a:latin typeface="Georgia" panose="02040502050405020303" pitchFamily="18" charset="0"/>
            </a:endParaRPr>
          </a:p>
        </p:txBody>
      </p:sp>
      <p:cxnSp>
        <p:nvCxnSpPr>
          <p:cNvPr id="17" name="Straight Arrow Connector 16"/>
          <p:cNvCxnSpPr/>
          <p:nvPr/>
        </p:nvCxnSpPr>
        <p:spPr>
          <a:xfrm flipV="1">
            <a:off x="2502568" y="2747771"/>
            <a:ext cx="1912511" cy="229994"/>
          </a:xfrm>
          <a:prstGeom prst="straightConnector1">
            <a:avLst/>
          </a:prstGeom>
          <a:ln w="38100">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026695" y="3192379"/>
            <a:ext cx="2178498"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05193" y="3188494"/>
            <a:ext cx="0" cy="353703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026695" y="6737683"/>
            <a:ext cx="2178498"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7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86B"/>
                </a:solidFill>
                <a:latin typeface="Interstate Regular" pitchFamily="50" charset="0"/>
              </a:rPr>
              <a:t>HTTP Body</a:t>
            </a:r>
            <a:endParaRPr lang="en-US" dirty="0">
              <a:solidFill>
                <a:srgbClr val="00386B"/>
              </a:solidFill>
              <a:latin typeface="Interstate Regular" pitchFamily="50" charset="0"/>
            </a:endParaRPr>
          </a:p>
        </p:txBody>
      </p:sp>
      <p:sp>
        <p:nvSpPr>
          <p:cNvPr id="3" name="Content Placeholder 2"/>
          <p:cNvSpPr>
            <a:spLocks noGrp="1"/>
          </p:cNvSpPr>
          <p:nvPr>
            <p:ph idx="1"/>
          </p:nvPr>
        </p:nvSpPr>
        <p:spPr>
          <a:xfrm>
            <a:off x="457198" y="1600200"/>
            <a:ext cx="25434760" cy="4525963"/>
          </a:xfrm>
        </p:spPr>
        <p:txBody>
          <a:bodyPr/>
          <a:lstStyle/>
          <a:p>
            <a:r>
              <a:rPr lang="en-US" sz="3600" dirty="0" smtClean="0">
                <a:latin typeface="Georgia" panose="02040502050405020303" pitchFamily="18" charset="0"/>
              </a:rPr>
              <a:t>HTML</a:t>
            </a:r>
          </a:p>
          <a:p>
            <a:pPr marL="0" indent="0">
              <a:buNone/>
            </a:pPr>
            <a:endParaRPr lang="en-US" sz="3600" dirty="0" smtClean="0"/>
          </a:p>
          <a:p>
            <a:pPr marL="0" indent="0">
              <a:buNone/>
            </a:pPr>
            <a:r>
              <a:rPr lang="en-US" sz="1600" dirty="0" smtClean="0">
                <a:latin typeface="Courier New" panose="02070309020205020404" pitchFamily="49" charset="0"/>
                <a:cs typeface="Courier New" panose="02070309020205020404" pitchFamily="49" charset="0"/>
              </a:rPr>
              <a:t>&lt;HTML&gt;</a:t>
            </a:r>
          </a:p>
          <a:p>
            <a:pPr marL="0" indent="0">
              <a:buNone/>
            </a:pPr>
            <a:r>
              <a:rPr lang="en-US" sz="1600" dirty="0" smtClean="0">
                <a:latin typeface="Courier New" panose="02070309020205020404" pitchFamily="49" charset="0"/>
                <a:cs typeface="Courier New" panose="02070309020205020404" pitchFamily="49" charset="0"/>
              </a:rPr>
              <a:t>     &lt;HEAD&gt;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&lt;TITLE&gt;Great web page&lt;/TITLE&gt;</a:t>
            </a:r>
          </a:p>
          <a:p>
            <a:pPr marL="0" indent="0">
              <a:buNone/>
            </a:pPr>
            <a:r>
              <a:rPr lang="en-US" sz="1600" dirty="0" smtClean="0">
                <a:latin typeface="Courier New" panose="02070309020205020404" pitchFamily="49" charset="0"/>
                <a:cs typeface="Courier New" panose="02070309020205020404" pitchFamily="49" charset="0"/>
              </a:rPr>
              <a:t>     &lt;/HEAD&gt;</a:t>
            </a:r>
          </a:p>
          <a:p>
            <a:pPr marL="0" indent="0">
              <a:buNone/>
            </a:pPr>
            <a:r>
              <a:rPr lang="en-US" sz="1600" dirty="0" smtClean="0">
                <a:latin typeface="Courier New" panose="02070309020205020404" pitchFamily="49" charset="0"/>
                <a:cs typeface="Courier New" panose="02070309020205020404" pitchFamily="49" charset="0"/>
              </a:rPr>
              <a:t>     &lt;BODY&gt;</a:t>
            </a:r>
          </a:p>
          <a:p>
            <a:pPr marL="0" indent="0">
              <a:buNone/>
            </a:pPr>
            <a:r>
              <a:rPr lang="en-US" sz="1600" dirty="0" smtClean="0">
                <a:latin typeface="Courier New" panose="02070309020205020404" pitchFamily="49" charset="0"/>
                <a:cs typeface="Courier New" panose="02070309020205020404" pitchFamily="49" charset="0"/>
              </a:rPr>
              <a:t>             Some great content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&lt;/BODY&gt;</a:t>
            </a:r>
          </a:p>
          <a:p>
            <a:pPr marL="0" indent="0">
              <a:buNone/>
            </a:pPr>
            <a:r>
              <a:rPr lang="en-US" sz="1600" dirty="0" smtClean="0">
                <a:latin typeface="Courier New" panose="02070309020205020404" pitchFamily="49" charset="0"/>
                <a:cs typeface="Courier New" panose="02070309020205020404" pitchFamily="49" charset="0"/>
              </a:rPr>
              <a:t>&lt;/HTML&gt;</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899551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TCP/IP </a:t>
            </a:r>
            <a:r>
              <a:rPr lang="en-US" kern="0" dirty="0" smtClean="0">
                <a:solidFill>
                  <a:srgbClr val="00386B"/>
                </a:solidFill>
                <a:latin typeface="Interstate Regular" pitchFamily="50" charset="0"/>
              </a:rPr>
              <a:t>Handshake</a:t>
            </a:r>
            <a:endParaRPr lang="en-US" kern="0" dirty="0">
              <a:solidFill>
                <a:srgbClr val="00386B"/>
              </a:solidFill>
              <a:latin typeface="Interstate Regular" pitchFamily="50" charset="0"/>
            </a:endParaRPr>
          </a:p>
        </p:txBody>
      </p:sp>
      <p:sp>
        <p:nvSpPr>
          <p:cNvPr id="16" name="Content Placeholder 2"/>
          <p:cNvSpPr>
            <a:spLocks noGrp="1"/>
          </p:cNvSpPr>
          <p:nvPr>
            <p:ph idx="1"/>
          </p:nvPr>
        </p:nvSpPr>
        <p:spPr>
          <a:xfrm>
            <a:off x="457200" y="1132840"/>
            <a:ext cx="8229600" cy="4525963"/>
          </a:xfrm>
        </p:spPr>
        <p:txBody>
          <a:bodyPr/>
          <a:lstStyle/>
          <a:p>
            <a:r>
              <a:rPr lang="en-US" dirty="0" smtClean="0">
                <a:latin typeface="Georgia" panose="02040502050405020303" pitchFamily="18" charset="0"/>
              </a:rPr>
              <a:t>Internet exchange begins with TCP handshake</a:t>
            </a:r>
          </a:p>
          <a:p>
            <a:r>
              <a:rPr lang="en-US" dirty="0" smtClean="0">
                <a:latin typeface="Georgia" panose="02040502050405020303" pitchFamily="18" charset="0"/>
              </a:rPr>
              <a:t>TCP/IP permits connection between any two computers</a:t>
            </a: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4014216"/>
            <a:ext cx="4267200" cy="2843784"/>
          </a:xfrm>
          <a:prstGeom prst="rect">
            <a:avLst/>
          </a:prstGeom>
        </p:spPr>
      </p:pic>
    </p:spTree>
    <p:extLst>
      <p:ext uri="{BB962C8B-B14F-4D97-AF65-F5344CB8AC3E}">
        <p14:creationId xmlns:p14="http://schemas.microsoft.com/office/powerpoint/2010/main" val="2390325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5500" y="1732280"/>
            <a:ext cx="4838700" cy="419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5" name="Rectangle 4"/>
          <p:cNvSpPr/>
          <p:nvPr/>
        </p:nvSpPr>
        <p:spPr>
          <a:xfrm>
            <a:off x="2095500" y="1732280"/>
            <a:ext cx="4838700" cy="419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8" name="Rectangle 7"/>
          <p:cNvSpPr/>
          <p:nvPr/>
        </p:nvSpPr>
        <p:spPr>
          <a:xfrm>
            <a:off x="2095500" y="1236980"/>
            <a:ext cx="4838700" cy="495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IP Header</a:t>
            </a:r>
            <a:endParaRPr lang="en-US" dirty="0">
              <a:solidFill>
                <a:schemeClr val="tx1"/>
              </a:solidFill>
              <a:latin typeface="Georgia" panose="02040502050405020303" pitchFamily="18" charset="0"/>
            </a:endParaRPr>
          </a:p>
        </p:txBody>
      </p:sp>
      <p:sp>
        <p:nvSpPr>
          <p:cNvPr id="9" name="Rectangle 8"/>
          <p:cNvSpPr/>
          <p:nvPr/>
        </p:nvSpPr>
        <p:spPr>
          <a:xfrm>
            <a:off x="2095500" y="1732280"/>
            <a:ext cx="4838700" cy="5715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eorgia" panose="02040502050405020303" pitchFamily="18" charset="0"/>
              </a:rPr>
              <a:t>TCP Header</a:t>
            </a:r>
            <a:endParaRPr lang="en-US" dirty="0">
              <a:solidFill>
                <a:schemeClr val="tx1"/>
              </a:solidFill>
              <a:latin typeface="Georgia" panose="02040502050405020303" pitchFamily="18" charset="0"/>
            </a:endParaRPr>
          </a:p>
        </p:txBody>
      </p:sp>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IP </a:t>
            </a:r>
            <a:r>
              <a:rPr lang="en-US" kern="0" dirty="0" smtClean="0">
                <a:solidFill>
                  <a:srgbClr val="00386B"/>
                </a:solidFill>
                <a:latin typeface="Interstate Regular" pitchFamily="50" charset="0"/>
              </a:rPr>
              <a:t>Header </a:t>
            </a:r>
            <a:r>
              <a:rPr lang="en-US" kern="0" dirty="0">
                <a:solidFill>
                  <a:srgbClr val="00386B"/>
                </a:solidFill>
                <a:latin typeface="Interstate Regular" pitchFamily="50" charset="0"/>
              </a:rPr>
              <a:t>C</a:t>
            </a:r>
            <a:r>
              <a:rPr lang="en-US" kern="0" dirty="0" smtClean="0">
                <a:solidFill>
                  <a:srgbClr val="00386B"/>
                </a:solidFill>
                <a:latin typeface="Interstate Regular" pitchFamily="50" charset="0"/>
              </a:rPr>
              <a:t>omes </a:t>
            </a:r>
            <a:r>
              <a:rPr lang="en-US" kern="0" dirty="0">
                <a:solidFill>
                  <a:srgbClr val="00386B"/>
                </a:solidFill>
                <a:latin typeface="Interstate Regular" pitchFamily="50" charset="0"/>
              </a:rPr>
              <a:t>F</a:t>
            </a:r>
            <a:r>
              <a:rPr lang="en-US" kern="0" dirty="0" smtClean="0">
                <a:solidFill>
                  <a:srgbClr val="00386B"/>
                </a:solidFill>
                <a:latin typeface="Interstate Regular" pitchFamily="50" charset="0"/>
              </a:rPr>
              <a:t>irst</a:t>
            </a:r>
            <a:endParaRPr lang="en-US" kern="0" dirty="0" smtClean="0">
              <a:solidFill>
                <a:srgbClr val="00386B"/>
              </a:solidFill>
              <a:latin typeface="Interstate Regular" pitchFamily="50" charset="0"/>
            </a:endParaRPr>
          </a:p>
        </p:txBody>
      </p:sp>
      <p:sp>
        <p:nvSpPr>
          <p:cNvPr id="10" name="Rectangle 9"/>
          <p:cNvSpPr/>
          <p:nvPr/>
        </p:nvSpPr>
        <p:spPr>
          <a:xfrm>
            <a:off x="6934200" y="1216660"/>
            <a:ext cx="2374900" cy="1087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solidFill>
                <a:latin typeface="Georgia" panose="02040502050405020303" pitchFamily="18" charset="0"/>
              </a:rPr>
              <a:t>Addressing</a:t>
            </a:r>
          </a:p>
          <a:p>
            <a:r>
              <a:rPr lang="en-US" sz="3200" dirty="0" smtClean="0">
                <a:solidFill>
                  <a:schemeClr val="tx1"/>
                </a:solidFill>
                <a:latin typeface="Georgia" panose="02040502050405020303" pitchFamily="18" charset="0"/>
              </a:rPr>
              <a:t>Sequencing</a:t>
            </a:r>
            <a:endParaRPr lang="en-US" sz="32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742043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Moving from IPv4 to IPv6</a:t>
            </a:r>
            <a:endParaRPr lang="en-US" kern="0" dirty="0">
              <a:solidFill>
                <a:srgbClr val="00386B"/>
              </a:solidFill>
              <a:latin typeface="Interstate Regular" pitchFamily="50" charset="0"/>
            </a:endParaRPr>
          </a:p>
        </p:txBody>
      </p:sp>
      <p:sp>
        <p:nvSpPr>
          <p:cNvPr id="16" name="Content Placeholder 2"/>
          <p:cNvSpPr>
            <a:spLocks noGrp="1"/>
          </p:cNvSpPr>
          <p:nvPr>
            <p:ph idx="1"/>
          </p:nvPr>
        </p:nvSpPr>
        <p:spPr>
          <a:xfrm>
            <a:off x="457200" y="1132840"/>
            <a:ext cx="8801100" cy="4525963"/>
          </a:xfrm>
        </p:spPr>
        <p:txBody>
          <a:bodyPr/>
          <a:lstStyle/>
          <a:p>
            <a:r>
              <a:rPr lang="en-US" dirty="0" smtClean="0">
                <a:latin typeface="Courier New" panose="02070309020205020404" pitchFamily="49" charset="0"/>
                <a:cs typeface="Courier New" panose="02070309020205020404" pitchFamily="49" charset="0"/>
              </a:rPr>
              <a:t>IPv4</a:t>
            </a:r>
            <a:r>
              <a:rPr lang="en-US" dirty="0" smtClean="0">
                <a:latin typeface="Georgia" panose="02040502050405020303" pitchFamily="18" charset="0"/>
              </a:rPr>
              <a:t> Addresses ran out</a:t>
            </a:r>
          </a:p>
          <a:p>
            <a:pPr marL="1371600" lvl="1" indent="0">
              <a:buNone/>
            </a:pPr>
            <a:r>
              <a:rPr lang="en-US" dirty="0" smtClean="0">
                <a:latin typeface="Courier New" panose="02070309020205020404" pitchFamily="49" charset="0"/>
                <a:cs typeface="Courier New" panose="02070309020205020404" pitchFamily="49" charset="0"/>
              </a:rPr>
              <a:t>IPv4 </a:t>
            </a:r>
            <a:r>
              <a:rPr lang="en-US" dirty="0" smtClean="0">
                <a:latin typeface="Georgia" panose="02040502050405020303" pitchFamily="18" charset="0"/>
              </a:rPr>
              <a:t>address: </a:t>
            </a:r>
          </a:p>
          <a:p>
            <a:pPr marL="1371600" lvl="1" indent="0">
              <a:buNone/>
            </a:pPr>
            <a:r>
              <a:rPr lang="en-US" sz="2400" dirty="0" smtClean="0">
                <a:latin typeface="Courier New" panose="02070309020205020404" pitchFamily="49" charset="0"/>
                <a:cs typeface="Courier New" panose="02070309020205020404" pitchFamily="49" charset="0"/>
              </a:rPr>
              <a:t>74.125.255.0</a:t>
            </a:r>
          </a:p>
          <a:p>
            <a:pPr marL="1371600" lvl="1" indent="0">
              <a:buNone/>
            </a:pPr>
            <a:r>
              <a:rPr lang="en-US" dirty="0" smtClean="0">
                <a:latin typeface="Courier New" panose="02070309020205020404" pitchFamily="49" charset="0"/>
                <a:cs typeface="Courier New" panose="02070309020205020404" pitchFamily="49" charset="0"/>
              </a:rPr>
              <a:t>IPv6</a:t>
            </a:r>
            <a:r>
              <a:rPr lang="en-US" dirty="0">
                <a:latin typeface="Georgia" panose="02040502050405020303" pitchFamily="18" charset="0"/>
              </a:rPr>
              <a:t> </a:t>
            </a:r>
            <a:r>
              <a:rPr lang="en-US" dirty="0" smtClean="0">
                <a:latin typeface="Georgia" panose="02040502050405020303" pitchFamily="18" charset="0"/>
              </a:rPr>
              <a:t>address: </a:t>
            </a:r>
            <a:r>
              <a:rPr lang="en-US" sz="2400" dirty="0" smtClean="0">
                <a:latin typeface="Courier New" panose="02070309020205020404" pitchFamily="49" charset="0"/>
                <a:cs typeface="Courier New" panose="02070309020205020404" pitchFamily="49" charset="0"/>
              </a:rPr>
              <a:t>FF22:FF22:FF22:FF22:FF22:FF22:FF22:FF22</a:t>
            </a:r>
          </a:p>
          <a:p>
            <a:r>
              <a:rPr lang="en-US" dirty="0" smtClean="0">
                <a:latin typeface="Georgia" panose="02040502050405020303" pitchFamily="18" charset="0"/>
              </a:rPr>
              <a:t>IPv6 is more secure</a:t>
            </a:r>
          </a:p>
        </p:txBody>
      </p:sp>
      <p:sp>
        <p:nvSpPr>
          <p:cNvPr id="17" name="AutoShape 2" descr="data:image/jpeg;base64,/9j/4AAQSkZJRgABAQAAAQABAAD/2wCEAAkGBwgHBgkIBwgKCgkLDRYPDQwMDRsUFRAWIB0iIiAdHx8kKDQsJCYxJx8fLT0tMTU3Ojo6Iys/RD84QzQ5OjcBCgoKDQwNGg8PGjclHyU3Nzc3Nzc3Nzc3Nzc3Nzc3Nzc3Nzc3Nzc3Nzc3Nzc3Nzc3Nzc3Nzc3Nzc3Nzc3Nzc3N//AABEIAFoAhwMBIgACEQEDEQH/xAAcAAAABwEBAAAAAAAAAAAAAAABAgMEBQYHAAj/xAA8EAABAwMBBQUECAQHAAAAAAABAAIDBAURIQYSMUFRBxMyYXGBkaGxFCIjQlJiktEVJKLBFzNEcoKy8P/EABkBAAIDAQAAAAAAAAAAAAAAAAMEAAIFAf/EACIRAAIBAwUBAQEBAAAAAAAAAAABAgMEERITITFBUXEiBf/aAAwDAQACEQMRAD8AuVHeoXaE4UnHdID98LJ4KuZj+ak4KuYkeJPbUMCeueTUYa2J/Bw96dsnZjxBZnFcHxnxOCcsvcodgSlVdFeFtxrw0dszTzSgkb1VMt9yklI3nqZjqXfiQ5QwEU8k3vBDoVFxVBPNLCoxxVGi6Y+3QiOizwTZtW3OCUq2paeBVSwYRkJTGEUSAoDKAoQUaEqGpBkwSolC4QNuoC1B3zUBnb1UIAWrkBmZ1XKEMSjpwHDIU1TU7TEDhYpBdK2F32FXUMx0kKmaPbW+0oAFW2RvSSJp+WCmVkFwafLA0nguFO0DOFQqftArP9TR08vXcJZ+6nrPtlDdauChjoJmzzvDG4e0tHUknGABknyCs20iJJluonNYQpmOTeAPkoaCjmLsjh1UxT0wa1v2uTzwlJ3MPoxG3m/B5Tkk4HFLySRxtzM/GOWU6qKcRUO5T5a4DVw4u9Vl21t8noJBCXYLueUtVrtdDdvbKfZc3V3ezYpwMA6glO6esaQHPdugrNrPc7kG966kmETsBzzjhnpnPDRWF12jqGNLHa51HAjywl43El6Nzs4S6RfaeRkjcska70KSqi9oO6VQxcJWxGRrt0F4APqT+yewbQOO7G48Bk9cE6I8br6LSsX4yYkvlHTSOZPcKaNzTgtdK0EfFMqjbiy0xw65xPPSMF3yCpvaJSQ1NPFcYI2iRh3ZXAeIHmccdVn7t31PkE/SUakdRn14ypS0s2Sp7SbNEwlk80h6NiP91Xa7tUbn+XgnI8wB/dZu4jhg+5N5Dg+A+4I23FAHJl8m7VrmT/L0kYHWR+fgFyoA49P+X7Ll3RH4c1MYt0Rs5SeUIVEWYq0q7dmdGJbnVVbsbtPAI2k/jldu/wDQSqjtWodnkLILJTPkH1qyqlnB6NiaI2/F8iFcz00mHtYaqqRpcH1gMDQJ3G1pxkjKaU88EEQOXOceQTiGqEj9Iy0FYySNaWSWfJHDQd7O4BrWAkn0WOXKaO9bUABodFCS4+XRaBtBBLX04hZVSMYfut0Veodnqe3B0hcTk6uJ1KlSbfHwJbxjFZb5Y5M9NFC1hAGmgGiCngo6p+ZYo+uoyoa7lxe1tO7IBzokZ21zqEzUD/to9Q3Pi8kHI01gn6uyxOhEcDnRtBzoc496hGxinfUQzTh08zmiMYxhoOqY2zbmOQmCvD4ZmfVe1zSN0hLVLPp830mCQPBGhHRWeU+SseV3kmrlG2qsstOGDedE5mTyONFkZec4wT5DQBXua6y0eY5HZDiMk8QqLWEfSpcE7peS1rehWvY1MpoyP9Kn1ITdIR4jjyCSeAdSAPXilH4A5NSDiMZA06laJlJBT+XJ9AuQOdnQku8gEC4TAxARwiBKNQkgjOzutJ6arVaZn0Ge20AJBo6GKJ45b5zI73l/wWeWCj+n3qipj4XSgv8A9o1Pyx7VpOzVqn2ovtZ3dR3OQ+Zjy3IDcgNB16YCTvcySih2xahJzkWqlk7wANyGganqVKQT92Bxb+ZQVPbrhbpKiGoqqds0GMxAF2RjOc6fJSVglbcQ+oniLWQy90Y38HO5nPMYx/4LKWdWn01JYa1eDx1RB3oLnj1you/VLY4cwv3SOR4FEqLfDX7S00DGlse8XTMiO7loHl541Ve22kkoa1kdLHLLC87u43LyPTnyUepoLCEVJfmRtNLJvmSDBPHGfgpW31EFVTPdBlkv32Hi13QqsW6va1xjqQRG47rXnkeh6FP61vcFk9O8xyjwvb8iOYVMBHyEuNFTy1XemFrZwMF34vVM6GqaHFsTjFINCBwKcz14rQY90R1YbktHBw6hBsRaKet2toqS4se+GUvLmhxGSGlwyRy0RIRcuAVWagsobXalfWRxznecC4AuHDPRU+p3WSuaJA7dOHBvHPReqbjY6KusNVZhG2CmnhdEBE0DcyNCPMHVeTX0NRarncLbVjdnppTG/Q6lpIJHkdFpWtHbl2ZNzc7scYDOeccN0eaTJzk6nHMlAT0HtKI456ux7lomczi7B1OfILkRxwOPsC5dyQbtSjUEgzIMEHAG8W8CUI0CpEsyRsF4ks90bPT0ramd47tjXEjBJHDzXp7Z3Z2lsffTR5NRUBve6/VaRxDfLOV507LrWLxt/a4nt3ooZDUP9IxvD+oNHtXqN2SEvL+nkLFtLBA7R7Ni8Tsq6Wp+jVbWd2SRlr254HoRk6qMfYbhZbdiJwq2lxfJ3bcFh9OYVyYNUsMhAlRg3n0Yp3NSCS8M4sNQY5K6pnDu/Lgxmfw4/c/BMKcfxK/CTu2mKnicXEjg46A/NadWUVPWwGKeMEHUEcQeoUCdkm0zKg0VU7elHgc0AE+oS8reXCXKHad5B5b4bMnvkYbfahjAC17TgdcJsao0kTGvy+InO7zZ5jy8ldJNgbpX3OObAgEZ1fK7iOeManKCHs6ulRcR3/dw0zXDefvAktzrgDn64QNmeehiVzTS7K9svYP4vtDTRP7wRklz3xnUNx7QtWsOx9tste6uhMstSW7rXS4wwHjgAcfNT0MEUIxDEyMfkaAjlO06Kj32ZdW4lU/AQVgvbpYRQ7UUl6gjAhuMRjm00ErANfa3H6St5CpXbBaHXbYiqdEwumoXtq2ADOQ3R39JcmIPEkLS6PNzjl3M+qTeQRjj5BSFvsl1uxxbLbWVgPB0MLiz9WMKxUnZZtZUgOqKKGiZzNROPk3JTOpAcMpBdrjh6LlpP+FbaSMPuF0dI4/cp490D2uz8lynLONpEhU9jcEhzbbzJH+WphD8+1pHyVcuvZTtXRAmnpqevZnjSzDP6XYPuyt1pOIUjGhamEwUHsi7P5tl2y3S7Fv8SqYgxsLde4YcEgnm44GccMcStKJSTEd6oWDsOqUykY+KVXGdDAoSihceK4QMEKK1GXCAoqFAVCHLiAQQeBXBcodCgNY0NaA0DgBphMK/wlPzxUfXeA+ivE4yvXCMOiy4cOCFDcP8lcjx6Atcn//Z"/>
          <p:cNvSpPr>
            <a:spLocks noChangeAspect="1" noChangeArrowheads="1"/>
          </p:cNvSpPr>
          <p:nvPr/>
        </p:nvSpPr>
        <p:spPr bwMode="auto">
          <a:xfrm>
            <a:off x="155575" y="-411163"/>
            <a:ext cx="1285875" cy="857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80665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86B"/>
                </a:solidFill>
                <a:latin typeface="Interstate Regular" pitchFamily="50" charset="0"/>
              </a:rPr>
              <a:t>IPv4 </a:t>
            </a:r>
            <a:r>
              <a:rPr lang="en-US" dirty="0" smtClean="0">
                <a:solidFill>
                  <a:srgbClr val="00386B"/>
                </a:solidFill>
                <a:latin typeface="Interstate Regular" pitchFamily="50" charset="0"/>
              </a:rPr>
              <a:t>Says </a:t>
            </a:r>
            <a:r>
              <a:rPr lang="en-US" dirty="0">
                <a:solidFill>
                  <a:srgbClr val="00386B"/>
                </a:solidFill>
                <a:latin typeface="Interstate Regular" pitchFamily="50" charset="0"/>
              </a:rPr>
              <a:t>W</a:t>
            </a:r>
            <a:r>
              <a:rPr lang="en-US" dirty="0" smtClean="0">
                <a:solidFill>
                  <a:srgbClr val="00386B"/>
                </a:solidFill>
                <a:latin typeface="Interstate Regular" pitchFamily="50" charset="0"/>
              </a:rPr>
              <a:t>hat </a:t>
            </a:r>
            <a:r>
              <a:rPr lang="en-US" dirty="0" smtClean="0">
                <a:solidFill>
                  <a:srgbClr val="00386B"/>
                </a:solidFill>
                <a:latin typeface="Interstate Regular" pitchFamily="50" charset="0"/>
              </a:rPr>
              <a:t>to </a:t>
            </a:r>
            <a:r>
              <a:rPr lang="en-US" dirty="0" smtClean="0">
                <a:solidFill>
                  <a:srgbClr val="00386B"/>
                </a:solidFill>
                <a:latin typeface="Interstate Regular" pitchFamily="50" charset="0"/>
              </a:rPr>
              <a:t>Do</a:t>
            </a:r>
            <a:r>
              <a:rPr lang="en-US" dirty="0" smtClean="0">
                <a:solidFill>
                  <a:srgbClr val="00386B"/>
                </a:solidFill>
                <a:latin typeface="Interstate Regular" pitchFamily="50" charset="0"/>
              </a:rPr>
              <a:t>, </a:t>
            </a:r>
            <a:r>
              <a:rPr lang="en-US" dirty="0" smtClean="0">
                <a:solidFill>
                  <a:srgbClr val="00386B"/>
                </a:solidFill>
                <a:latin typeface="Interstate Regular" pitchFamily="50" charset="0"/>
              </a:rPr>
              <a:t>When</a:t>
            </a:r>
            <a:endParaRPr lang="en-US" dirty="0">
              <a:solidFill>
                <a:srgbClr val="00386B"/>
              </a:solidFill>
              <a:latin typeface="Interstate Regular" pitchFamily="50"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5" y="1563439"/>
            <a:ext cx="8838131" cy="2713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42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102" t="34573"/>
          <a:stretch/>
        </p:blipFill>
        <p:spPr bwMode="auto">
          <a:xfrm>
            <a:off x="268440" y="3791546"/>
            <a:ext cx="8686932" cy="2104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rgbClr val="00386B"/>
                </a:solidFill>
                <a:latin typeface="Interstate Regular" pitchFamily="50" charset="0"/>
              </a:rPr>
              <a:t>IP </a:t>
            </a:r>
            <a:r>
              <a:rPr lang="en-US" dirty="0" smtClean="0">
                <a:solidFill>
                  <a:srgbClr val="00386B"/>
                </a:solidFill>
                <a:latin typeface="Interstate Regular" pitchFamily="50" charset="0"/>
              </a:rPr>
              <a:t>Packets </a:t>
            </a:r>
            <a:r>
              <a:rPr lang="en-US" dirty="0">
                <a:solidFill>
                  <a:srgbClr val="00386B"/>
                </a:solidFill>
                <a:latin typeface="Interstate Regular" pitchFamily="50" charset="0"/>
              </a:rPr>
              <a:t>C</a:t>
            </a:r>
            <a:r>
              <a:rPr lang="en-US" dirty="0" smtClean="0">
                <a:solidFill>
                  <a:srgbClr val="00386B"/>
                </a:solidFill>
                <a:latin typeface="Interstate Regular" pitchFamily="50" charset="0"/>
              </a:rPr>
              <a:t>ontain </a:t>
            </a:r>
            <a:r>
              <a:rPr lang="en-US" dirty="0">
                <a:solidFill>
                  <a:srgbClr val="00386B"/>
                </a:solidFill>
                <a:latin typeface="Interstate Regular" pitchFamily="50" charset="0"/>
              </a:rPr>
              <a:t>D</a:t>
            </a:r>
            <a:r>
              <a:rPr lang="en-US" dirty="0" smtClean="0">
                <a:solidFill>
                  <a:srgbClr val="00386B"/>
                </a:solidFill>
                <a:latin typeface="Interstate Regular" pitchFamily="50" charset="0"/>
              </a:rPr>
              <a:t>ata</a:t>
            </a:r>
            <a:endParaRPr lang="en-US" dirty="0">
              <a:solidFill>
                <a:srgbClr val="00386B"/>
              </a:solidFill>
              <a:latin typeface="Interstate Regular" pitchFamily="50" charset="0"/>
            </a:endParaRPr>
          </a:p>
        </p:txBody>
      </p:sp>
      <p:sp>
        <p:nvSpPr>
          <p:cNvPr id="4" name="TextBox 3"/>
          <p:cNvSpPr txBox="1"/>
          <p:nvPr/>
        </p:nvSpPr>
        <p:spPr>
          <a:xfrm>
            <a:off x="942124" y="1113890"/>
            <a:ext cx="7733654" cy="2246769"/>
          </a:xfrm>
          <a:prstGeom prst="rect">
            <a:avLst/>
          </a:prstGeom>
          <a:noFill/>
          <a:ln w="0">
            <a:solidFill>
              <a:schemeClr val="bg1"/>
            </a:solidFill>
          </a:ln>
        </p:spPr>
        <p:txBody>
          <a:bodyPr wrap="square" rtlCol="0">
            <a:spAutoFit/>
          </a:bodyPr>
          <a:lstStyle/>
          <a:p>
            <a:r>
              <a:rPr lang="en-US" sz="2800" dirty="0">
                <a:latin typeface="Georgia" panose="02040502050405020303" pitchFamily="18" charset="0"/>
                <a:cs typeface="Times New Roman" panose="02020603050405020304" pitchFamily="18" charset="0"/>
              </a:rPr>
              <a:t>Protocol: </a:t>
            </a:r>
            <a:endParaRPr lang="en-US" sz="2800" dirty="0" smtClean="0">
              <a:latin typeface="Georgia" panose="02040502050405020303" pitchFamily="18" charset="0"/>
              <a:cs typeface="Times New Roman" panose="02020603050405020304" pitchFamily="18" charset="0"/>
            </a:endParaRPr>
          </a:p>
          <a:p>
            <a:endParaRPr lang="en-US" sz="2800" dirty="0">
              <a:latin typeface="Georgia" panose="02040502050405020303" pitchFamily="18" charset="0"/>
              <a:cs typeface="Times New Roman" panose="02020603050405020304" pitchFamily="18" charset="0"/>
            </a:endParaRPr>
          </a:p>
          <a:p>
            <a:r>
              <a:rPr lang="en-US" sz="2800" dirty="0" smtClean="0">
                <a:latin typeface="Georgia" panose="02040502050405020303" pitchFamily="18" charset="0"/>
                <a:cs typeface="Times New Roman" panose="02020603050405020304" pitchFamily="18" charset="0"/>
              </a:rPr>
              <a:t>Say what version of the Internet Protocol</a:t>
            </a:r>
          </a:p>
          <a:p>
            <a:r>
              <a:rPr lang="en-US" sz="2800" dirty="0" smtClean="0">
                <a:latin typeface="Georgia" panose="02040502050405020303" pitchFamily="18" charset="0"/>
                <a:cs typeface="Times New Roman" panose="02020603050405020304" pitchFamily="18" charset="0"/>
              </a:rPr>
              <a:t>4 in binary = 0 1 0 0</a:t>
            </a:r>
            <a:endParaRPr lang="en-US" sz="2800" dirty="0">
              <a:latin typeface="Georgia" panose="02040502050405020303" pitchFamily="18" charset="0"/>
              <a:cs typeface="Times New Roman" panose="02020603050405020304" pitchFamily="18" charset="0"/>
            </a:endParaRPr>
          </a:p>
          <a:p>
            <a:r>
              <a:rPr lang="en-US" sz="2800" dirty="0" smtClean="0">
                <a:latin typeface="Georgia" panose="02040502050405020303" pitchFamily="18" charset="0"/>
                <a:cs typeface="Times New Roman" panose="02020603050405020304" pitchFamily="18" charset="0"/>
              </a:rPr>
              <a:t>	</a:t>
            </a:r>
          </a:p>
        </p:txBody>
      </p:sp>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60950" b="-1"/>
          <a:stretch/>
        </p:blipFill>
        <p:spPr bwMode="auto">
          <a:xfrm>
            <a:off x="356938" y="5724153"/>
            <a:ext cx="8386511" cy="4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333492" y="3605641"/>
            <a:ext cx="1309607" cy="585061"/>
          </a:xfrm>
        </p:spPr>
        <p:txBody>
          <a:bodyPr/>
          <a:lstStyle/>
          <a:p>
            <a:pPr marL="0" indent="0">
              <a:buNone/>
            </a:pPr>
            <a:r>
              <a:rPr lang="en-US" sz="1800" b="1" dirty="0" smtClean="0"/>
              <a:t>0 1 0 0</a:t>
            </a:r>
            <a:endParaRPr lang="en-US" sz="1800" b="1" dirty="0"/>
          </a:p>
        </p:txBody>
      </p:sp>
    </p:spTree>
    <p:extLst>
      <p:ext uri="{BB962C8B-B14F-4D97-AF65-F5344CB8AC3E}">
        <p14:creationId xmlns:p14="http://schemas.microsoft.com/office/powerpoint/2010/main" val="285214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533611" y="4635928"/>
            <a:ext cx="2058691"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b="1" kern="0" dirty="0" smtClean="0"/>
              <a:t>0 0 0 0  0 1 1 0</a:t>
            </a:r>
            <a:endParaRPr lang="en-US" sz="1800" b="1" kern="0" dirty="0"/>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102" t="34573"/>
          <a:stretch/>
        </p:blipFill>
        <p:spPr bwMode="auto">
          <a:xfrm>
            <a:off x="268440" y="3791546"/>
            <a:ext cx="8686932" cy="2104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solidFill>
                  <a:srgbClr val="00386B"/>
                </a:solidFill>
                <a:latin typeface="Interstate Regular" pitchFamily="50" charset="0"/>
              </a:rPr>
              <a:t>IP </a:t>
            </a:r>
            <a:r>
              <a:rPr lang="en-US" dirty="0">
                <a:solidFill>
                  <a:srgbClr val="00386B"/>
                </a:solidFill>
                <a:latin typeface="Interstate Regular" pitchFamily="50" charset="0"/>
              </a:rPr>
              <a:t>P</a:t>
            </a:r>
            <a:r>
              <a:rPr lang="en-US" dirty="0" smtClean="0">
                <a:solidFill>
                  <a:srgbClr val="00386B"/>
                </a:solidFill>
                <a:latin typeface="Interstate Regular" pitchFamily="50" charset="0"/>
              </a:rPr>
              <a:t>ackets </a:t>
            </a:r>
            <a:r>
              <a:rPr lang="en-US" dirty="0">
                <a:solidFill>
                  <a:srgbClr val="00386B"/>
                </a:solidFill>
                <a:latin typeface="Interstate Regular" pitchFamily="50" charset="0"/>
              </a:rPr>
              <a:t>S</a:t>
            </a:r>
            <a:r>
              <a:rPr lang="en-US" dirty="0" smtClean="0">
                <a:solidFill>
                  <a:srgbClr val="00386B"/>
                </a:solidFill>
                <a:latin typeface="Interstate Regular" pitchFamily="50" charset="0"/>
              </a:rPr>
              <a:t>pecify </a:t>
            </a:r>
            <a:r>
              <a:rPr lang="en-US" dirty="0" smtClean="0">
                <a:solidFill>
                  <a:srgbClr val="00386B"/>
                </a:solidFill>
                <a:latin typeface="Interstate Regular" pitchFamily="50" charset="0"/>
              </a:rPr>
              <a:t>“to” and “from”</a:t>
            </a:r>
            <a:endParaRPr lang="en-US" dirty="0">
              <a:solidFill>
                <a:srgbClr val="00386B"/>
              </a:solidFill>
              <a:latin typeface="Interstate Regular" pitchFamily="50" charset="0"/>
            </a:endParaRPr>
          </a:p>
        </p:txBody>
      </p:sp>
      <p:sp>
        <p:nvSpPr>
          <p:cNvPr id="4" name="TextBox 3"/>
          <p:cNvSpPr txBox="1"/>
          <p:nvPr/>
        </p:nvSpPr>
        <p:spPr>
          <a:xfrm>
            <a:off x="942124" y="1113890"/>
            <a:ext cx="7733654" cy="1384995"/>
          </a:xfrm>
          <a:prstGeom prst="rect">
            <a:avLst/>
          </a:prstGeom>
          <a:noFill/>
          <a:ln w="0">
            <a:solidFill>
              <a:schemeClr val="bg1"/>
            </a:solidFill>
          </a:ln>
        </p:spPr>
        <p:txBody>
          <a:bodyPr wrap="square" rtlCol="0">
            <a:spAutoFit/>
          </a:bodyPr>
          <a:lstStyle/>
          <a:p>
            <a:endParaRPr lang="en-US" sz="2800" dirty="0">
              <a:latin typeface="Georgia" panose="02040502050405020303" pitchFamily="18" charset="0"/>
              <a:cs typeface="Times New Roman" panose="02020603050405020304" pitchFamily="18" charset="0"/>
            </a:endParaRPr>
          </a:p>
          <a:p>
            <a:r>
              <a:rPr lang="en-US" sz="2800" dirty="0" smtClean="0">
                <a:latin typeface="Georgia" panose="02040502050405020303" pitchFamily="18" charset="0"/>
                <a:cs typeface="Times New Roman" panose="02020603050405020304" pitchFamily="18" charset="0"/>
              </a:rPr>
              <a:t>Example: source address 255.1.1.1</a:t>
            </a:r>
          </a:p>
          <a:p>
            <a:r>
              <a:rPr lang="en-US" sz="2800" dirty="0" smtClean="0">
                <a:latin typeface="Georgia" panose="02040502050405020303" pitchFamily="18" charset="0"/>
                <a:cs typeface="Times New Roman" panose="02020603050405020304" pitchFamily="18" charset="0"/>
              </a:rPr>
              <a:t>You try: destination address 128.1.2.255</a:t>
            </a:r>
          </a:p>
        </p:txBody>
      </p:sp>
      <p:sp>
        <p:nvSpPr>
          <p:cNvPr id="8" name="Content Placeholder 2"/>
          <p:cNvSpPr txBox="1">
            <a:spLocks/>
          </p:cNvSpPr>
          <p:nvPr/>
        </p:nvSpPr>
        <p:spPr>
          <a:xfrm>
            <a:off x="127000" y="5050192"/>
            <a:ext cx="9017000" cy="58506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400" b="1" kern="0" dirty="0">
                <a:solidFill>
                  <a:srgbClr val="FF0000"/>
                </a:solidFill>
              </a:rPr>
              <a:t>1</a:t>
            </a:r>
            <a:r>
              <a:rPr lang="en-US" sz="2400" b="1" kern="0" dirty="0" smtClean="0">
                <a:solidFill>
                  <a:srgbClr val="FF0000"/>
                </a:solidFill>
              </a:rPr>
              <a:t> 0 0 0  0 0 0 0   0 0 0 0  0 0 0 1   0 0 0 0 0 0 1 0  1 1 1 1 1 1 1 1  </a:t>
            </a:r>
            <a:endParaRPr lang="en-US" sz="2400" b="1" kern="0" dirty="0">
              <a:solidFill>
                <a:srgbClr val="FF0000"/>
              </a:solidFill>
            </a:endParaRPr>
          </a:p>
        </p:txBody>
      </p:sp>
      <p:sp>
        <p:nvSpPr>
          <p:cNvPr id="9" name="Content Placeholder 2"/>
          <p:cNvSpPr txBox="1">
            <a:spLocks/>
          </p:cNvSpPr>
          <p:nvPr/>
        </p:nvSpPr>
        <p:spPr>
          <a:xfrm>
            <a:off x="127000" y="4698703"/>
            <a:ext cx="9017000" cy="105242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400" b="1" kern="0" dirty="0"/>
              <a:t>1</a:t>
            </a:r>
            <a:r>
              <a:rPr lang="en-US" sz="2400" b="1" kern="0" dirty="0" smtClean="0"/>
              <a:t> 1 1 1  1 1 1 1   0 0 0 0  0 0 0 1   0 0 0 0 0 0 0 1  0 0 0 0 0 0 0 1</a:t>
            </a:r>
          </a:p>
        </p:txBody>
      </p:sp>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60950" b="-1"/>
          <a:stretch/>
        </p:blipFill>
        <p:spPr bwMode="auto">
          <a:xfrm>
            <a:off x="356938" y="5724153"/>
            <a:ext cx="8386511" cy="4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8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86B"/>
                </a:solidFill>
              </a:rPr>
              <a:t>TCP Packet</a:t>
            </a:r>
            <a:endParaRPr lang="en-US" dirty="0">
              <a:solidFill>
                <a:srgbClr val="00386B"/>
              </a:solidFill>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TCP goes in the body of IP</a:t>
            </a:r>
          </a:p>
          <a:p>
            <a:r>
              <a:rPr lang="en-US" dirty="0" smtClean="0">
                <a:latin typeface="Georgia" panose="02040502050405020303" pitchFamily="18" charset="0"/>
              </a:rPr>
              <a:t>TCP also has header-body structure</a:t>
            </a:r>
          </a:p>
          <a:p>
            <a:r>
              <a:rPr lang="en-US" dirty="0" smtClean="0">
                <a:latin typeface="Georgia" panose="02040502050405020303" pitchFamily="18" charset="0"/>
              </a:rPr>
              <a:t>SYN-ACK three way handshake</a:t>
            </a:r>
            <a:endParaRPr lang="en-US" dirty="0">
              <a:latin typeface="Georgia" panose="02040502050405020303" pitchFamily="18" charset="0"/>
            </a:endParaRPr>
          </a:p>
        </p:txBody>
      </p:sp>
      <p:grpSp>
        <p:nvGrpSpPr>
          <p:cNvPr id="5" name="Group 4"/>
          <p:cNvGrpSpPr/>
          <p:nvPr/>
        </p:nvGrpSpPr>
        <p:grpSpPr>
          <a:xfrm>
            <a:off x="548979" y="3323095"/>
            <a:ext cx="8505825" cy="3276600"/>
            <a:chOff x="548979" y="3323095"/>
            <a:chExt cx="8505825" cy="32766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79" y="3323095"/>
              <a:ext cx="85058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800879" y="5069881"/>
              <a:ext cx="480448" cy="802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449225" y="5038886"/>
              <a:ext cx="480448" cy="802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514878" y="4527442"/>
              <a:ext cx="7121471" cy="2905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514878" y="4748292"/>
              <a:ext cx="7121471" cy="2905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1637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65" y="274638"/>
            <a:ext cx="8590959" cy="1143000"/>
          </a:xfrm>
        </p:spPr>
        <p:txBody>
          <a:bodyPr>
            <a:noAutofit/>
          </a:bodyPr>
          <a:lstStyle/>
          <a:p>
            <a:r>
              <a:rPr lang="en-US" dirty="0" smtClean="0">
                <a:solidFill>
                  <a:srgbClr val="00386B"/>
                </a:solidFill>
                <a:latin typeface="Interstate Regular" pitchFamily="50" charset="0"/>
              </a:rPr>
              <a:t>End-to-End </a:t>
            </a:r>
            <a:r>
              <a:rPr lang="en-US" dirty="0">
                <a:solidFill>
                  <a:srgbClr val="00386B"/>
                </a:solidFill>
                <a:latin typeface="Interstate Regular" pitchFamily="50" charset="0"/>
              </a:rPr>
              <a:t>C</a:t>
            </a:r>
            <a:r>
              <a:rPr lang="en-US" dirty="0" smtClean="0">
                <a:solidFill>
                  <a:srgbClr val="00386B"/>
                </a:solidFill>
                <a:latin typeface="Interstate Regular" pitchFamily="50" charset="0"/>
              </a:rPr>
              <a:t>onnection </a:t>
            </a:r>
            <a:r>
              <a:rPr lang="en-US" dirty="0">
                <a:solidFill>
                  <a:srgbClr val="00386B"/>
                </a:solidFill>
                <a:latin typeface="Interstate Regular" pitchFamily="50" charset="0"/>
              </a:rPr>
              <a:t>T</a:t>
            </a:r>
            <a:r>
              <a:rPr lang="en-US" dirty="0" smtClean="0">
                <a:solidFill>
                  <a:srgbClr val="00386B"/>
                </a:solidFill>
                <a:latin typeface="Interstate Regular" pitchFamily="50" charset="0"/>
              </a:rPr>
              <a:t>hrough </a:t>
            </a:r>
            <a:r>
              <a:rPr lang="en-US" dirty="0" smtClean="0">
                <a:solidFill>
                  <a:srgbClr val="00386B"/>
                </a:solidFill>
                <a:latin typeface="Interstate Regular" pitchFamily="50" charset="0"/>
              </a:rPr>
              <a:t>TCP/IP </a:t>
            </a:r>
            <a:endParaRPr lang="en-US" dirty="0">
              <a:solidFill>
                <a:srgbClr val="00386B"/>
              </a:solidFill>
              <a:latin typeface="Interstate Regular" pitchFamily="50" charset="0"/>
            </a:endParaRPr>
          </a:p>
        </p:txBody>
      </p:sp>
      <p:sp>
        <p:nvSpPr>
          <p:cNvPr id="4" name="Content Placeholder 8"/>
          <p:cNvSpPr txBox="1">
            <a:spLocks/>
          </p:cNvSpPr>
          <p:nvPr/>
        </p:nvSpPr>
        <p:spPr>
          <a:xfrm>
            <a:off x="5184183" y="1332854"/>
            <a:ext cx="3959817" cy="91827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FontTx/>
              <a:buNone/>
            </a:pPr>
            <a:r>
              <a:rPr lang="en-US" kern="0" dirty="0" smtClean="0">
                <a:latin typeface="Georgia" panose="02040502050405020303" pitchFamily="18" charset="0"/>
              </a:rPr>
              <a:t>Server </a:t>
            </a:r>
          </a:p>
          <a:p>
            <a:pPr marL="0" indent="0">
              <a:buFontTx/>
              <a:buNone/>
            </a:pPr>
            <a:endParaRPr lang="en-US" kern="0" dirty="0" smtClean="0">
              <a:latin typeface="Georgia" panose="02040502050405020303" pitchFamily="18" charset="0"/>
            </a:endParaRPr>
          </a:p>
          <a:p>
            <a:pPr marL="0" indent="0">
              <a:buFontTx/>
              <a:buNone/>
            </a:pPr>
            <a:endParaRPr lang="en-US" kern="0" dirty="0" smtClean="0">
              <a:latin typeface="Georgia" panose="02040502050405020303" pitchFamily="18" charset="0"/>
            </a:endParaRPr>
          </a:p>
          <a:p>
            <a:pPr marL="0" indent="0">
              <a:buFontTx/>
              <a:buNone/>
            </a:pPr>
            <a:endParaRPr lang="en-US" kern="0" dirty="0" smtClean="0">
              <a:latin typeface="Georgia" panose="02040502050405020303" pitchFamily="18" charset="0"/>
            </a:endParaRPr>
          </a:p>
          <a:p>
            <a:pPr marL="0" indent="0">
              <a:buNone/>
            </a:pPr>
            <a:endParaRPr lang="en-US" kern="0" dirty="0" smtClean="0"/>
          </a:p>
          <a:p>
            <a:pPr marL="0" indent="0">
              <a:buNone/>
            </a:pPr>
            <a:endParaRPr lang="en-US" kern="0" dirty="0"/>
          </a:p>
          <a:p>
            <a:pPr marL="0" indent="0">
              <a:buFontTx/>
              <a:buNone/>
            </a:pPr>
            <a:endParaRPr lang="en-US" kern="0" dirty="0" smtClean="0">
              <a:latin typeface="Georgia" panose="02040502050405020303" pitchFamily="18" charset="0"/>
            </a:endParaRPr>
          </a:p>
        </p:txBody>
      </p:sp>
      <p:sp>
        <p:nvSpPr>
          <p:cNvPr id="5" name="Content Placeholder 8"/>
          <p:cNvSpPr txBox="1">
            <a:spLocks/>
          </p:cNvSpPr>
          <p:nvPr/>
        </p:nvSpPr>
        <p:spPr>
          <a:xfrm>
            <a:off x="609600" y="1332854"/>
            <a:ext cx="3959817" cy="1070675"/>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kern="0" dirty="0" smtClean="0">
                <a:latin typeface="Georgia" panose="02040502050405020303" pitchFamily="18" charset="0"/>
              </a:rPr>
              <a:t>Client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332" y="2251129"/>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394" y="2403529"/>
            <a:ext cx="804863"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2031569" y="2867873"/>
            <a:ext cx="3935278"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Content Placeholder 8"/>
          <p:cNvSpPr txBox="1">
            <a:spLocks/>
          </p:cNvSpPr>
          <p:nvPr/>
        </p:nvSpPr>
        <p:spPr>
          <a:xfrm>
            <a:off x="1855890" y="3189715"/>
            <a:ext cx="7059534" cy="305050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kern="0" dirty="0" smtClean="0">
                <a:latin typeface="Georgia" panose="02040502050405020303" pitchFamily="18" charset="0"/>
              </a:rPr>
              <a:t>Protocol script:</a:t>
            </a:r>
          </a:p>
          <a:p>
            <a:pPr marL="403225" indent="0">
              <a:buNone/>
            </a:pPr>
            <a:r>
              <a:rPr lang="en-US" kern="0" dirty="0" smtClean="0">
                <a:latin typeface="Courier New" panose="02070309020205020404" pitchFamily="49" charset="0"/>
                <a:cs typeface="Courier New" panose="02070309020205020404" pitchFamily="49" charset="0"/>
              </a:rPr>
              <a:t>Host 1: “SYN </a:t>
            </a:r>
            <a:r>
              <a:rPr lang="en-US" kern="0" dirty="0">
                <a:latin typeface="Courier New" panose="02070309020205020404" pitchFamily="49" charset="0"/>
                <a:cs typeface="Courier New" panose="02070309020205020404" pitchFamily="49" charset="0"/>
              </a:rPr>
              <a:t>67</a:t>
            </a:r>
            <a:r>
              <a:rPr lang="en-US" kern="0" dirty="0" smtClean="0">
                <a:latin typeface="Courier New" panose="02070309020205020404" pitchFamily="49" charset="0"/>
                <a:cs typeface="Courier New" panose="02070309020205020404" pitchFamily="49" charset="0"/>
              </a:rPr>
              <a:t>”</a:t>
            </a:r>
          </a:p>
          <a:p>
            <a:pPr marL="403225" indent="0">
              <a:buNone/>
            </a:pPr>
            <a:r>
              <a:rPr lang="en-US" kern="0" dirty="0" smtClean="0">
                <a:latin typeface="Courier New" panose="02070309020205020404" pitchFamily="49" charset="0"/>
                <a:cs typeface="Courier New" panose="02070309020205020404" pitchFamily="49" charset="0"/>
              </a:rPr>
              <a:t>Host 2: “ACK 68, SYN 24”</a:t>
            </a:r>
            <a:endParaRPr lang="en-US" kern="0" dirty="0">
              <a:latin typeface="Courier New" panose="02070309020205020404" pitchFamily="49" charset="0"/>
              <a:cs typeface="Courier New" panose="02070309020205020404" pitchFamily="49" charset="0"/>
            </a:endParaRPr>
          </a:p>
          <a:p>
            <a:pPr marL="403225" indent="0">
              <a:buNone/>
            </a:pPr>
            <a:r>
              <a:rPr lang="en-US" kern="0" dirty="0" smtClean="0">
                <a:latin typeface="Courier New" panose="02070309020205020404" pitchFamily="49" charset="0"/>
                <a:cs typeface="Courier New" panose="02070309020205020404" pitchFamily="49" charset="0"/>
              </a:rPr>
              <a:t>Host 1: “ACK 25”</a:t>
            </a:r>
          </a:p>
          <a:p>
            <a:pPr marL="0" indent="0">
              <a:buFontTx/>
              <a:buNone/>
            </a:pPr>
            <a:endParaRPr lang="en-US" kern="0" dirty="0" smtClean="0">
              <a:latin typeface="Georgia" panose="02040502050405020303" pitchFamily="18" charset="0"/>
            </a:endParaRPr>
          </a:p>
        </p:txBody>
      </p:sp>
      <p:sp>
        <p:nvSpPr>
          <p:cNvPr id="13" name="Title 1"/>
          <p:cNvSpPr txBox="1">
            <a:spLocks/>
          </p:cNvSpPr>
          <p:nvPr/>
        </p:nvSpPr>
        <p:spPr>
          <a:xfrm>
            <a:off x="609600" y="5658820"/>
            <a:ext cx="8229600" cy="1143000"/>
          </a:xfrm>
          <a:prstGeom prst="rect">
            <a:avLst/>
          </a:prstGeom>
        </p:spPr>
        <p:txBody>
          <a:bodyPr vert="horz" lIns="91440" tIns="45720" rIns="91440" bIns="45720" rtlCol="0" anchor="ctr">
            <a:normAutofit fontScale="77500" lnSpcReduction="20000"/>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marL="0" indent="0" algn="ctr">
              <a:buNone/>
            </a:pPr>
            <a:r>
              <a:rPr lang="en-US" kern="0" dirty="0" smtClean="0">
                <a:latin typeface="Georgia" panose="02040502050405020303" pitchFamily="18" charset="0"/>
              </a:rPr>
              <a:t>TCP starts with a three-message handshake. </a:t>
            </a:r>
          </a:p>
          <a:p>
            <a:pPr marL="0" indent="0" algn="ctr">
              <a:buNone/>
            </a:pPr>
            <a:r>
              <a:rPr lang="en-US" dirty="0" smtClean="0">
                <a:solidFill>
                  <a:schemeClr val="tx1"/>
                </a:solidFill>
                <a:latin typeface="Georgia" panose="02040502050405020303" pitchFamily="18" charset="0"/>
              </a:rPr>
              <a:t>It lets </a:t>
            </a:r>
            <a:r>
              <a:rPr lang="en-US" dirty="0">
                <a:solidFill>
                  <a:schemeClr val="tx1"/>
                </a:solidFill>
                <a:latin typeface="Georgia" panose="02040502050405020303" pitchFamily="18" charset="0"/>
              </a:rPr>
              <a:t>your partner know you are receiving </a:t>
            </a:r>
            <a:r>
              <a:rPr lang="en-US" dirty="0" smtClean="0">
                <a:solidFill>
                  <a:schemeClr val="tx1"/>
                </a:solidFill>
                <a:latin typeface="Georgia" panose="02040502050405020303" pitchFamily="18" charset="0"/>
              </a:rPr>
              <a:t>them</a:t>
            </a:r>
            <a:r>
              <a:rPr lang="en-US" dirty="0">
                <a:solidFill>
                  <a:schemeClr val="tx1"/>
                </a:solidFill>
              </a:rPr>
              <a:t>.</a:t>
            </a:r>
            <a:endParaRPr lang="en-US" kern="0" dirty="0">
              <a:solidFill>
                <a:schemeClr val="tx1"/>
              </a:solidFill>
            </a:endParaRPr>
          </a:p>
        </p:txBody>
      </p:sp>
      <p:sp>
        <p:nvSpPr>
          <p:cNvPr id="14" name="Content Placeholder 8"/>
          <p:cNvSpPr txBox="1">
            <a:spLocks/>
          </p:cNvSpPr>
          <p:nvPr/>
        </p:nvSpPr>
        <p:spPr>
          <a:xfrm>
            <a:off x="1535828" y="2042871"/>
            <a:ext cx="1053683" cy="82500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en-US" sz="2000" kern="0" dirty="0" smtClean="0">
                <a:latin typeface="Georgia" panose="02040502050405020303" pitchFamily="18" charset="0"/>
              </a:rPr>
              <a:t>Port</a:t>
            </a:r>
          </a:p>
          <a:p>
            <a:pPr marL="0" indent="0" algn="ctr">
              <a:buNone/>
            </a:pPr>
            <a:r>
              <a:rPr lang="en-US" sz="2000" kern="0" dirty="0" smtClean="0">
                <a:latin typeface="Georgia" panose="02040502050405020303" pitchFamily="18" charset="0"/>
              </a:rPr>
              <a:t>80</a:t>
            </a:r>
          </a:p>
          <a:p>
            <a:endParaRPr lang="en-US" kern="0" dirty="0" smtClean="0">
              <a:latin typeface="Georgia" panose="02040502050405020303" pitchFamily="18" charset="0"/>
            </a:endParaRPr>
          </a:p>
          <a:p>
            <a:endParaRPr lang="en-US" kern="0" dirty="0">
              <a:latin typeface="Georgia" panose="02040502050405020303" pitchFamily="18" charset="0"/>
            </a:endParaRPr>
          </a:p>
          <a:p>
            <a:pPr marL="0" indent="0">
              <a:buNone/>
            </a:pPr>
            <a:endParaRPr lang="en-US" kern="0" dirty="0">
              <a:latin typeface="Georgia" panose="02040502050405020303" pitchFamily="18" charset="0"/>
            </a:endParaRPr>
          </a:p>
          <a:p>
            <a:pPr marL="0" indent="0">
              <a:buNone/>
            </a:pPr>
            <a:endParaRPr lang="en-US" kern="0" dirty="0" smtClean="0">
              <a:latin typeface="Georgia" panose="02040502050405020303" pitchFamily="18" charset="0"/>
            </a:endParaRPr>
          </a:p>
        </p:txBody>
      </p:sp>
      <p:sp>
        <p:nvSpPr>
          <p:cNvPr id="15" name="Content Placeholder 8"/>
          <p:cNvSpPr txBox="1">
            <a:spLocks/>
          </p:cNvSpPr>
          <p:nvPr/>
        </p:nvSpPr>
        <p:spPr>
          <a:xfrm>
            <a:off x="5385657" y="2040288"/>
            <a:ext cx="1053683" cy="535338"/>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3200">
                <a:solidFill>
                  <a:schemeClr val="tx1"/>
                </a:solidFill>
                <a:latin typeface="+mn-lt"/>
              </a:defRPr>
            </a:lvl3pPr>
            <a:lvl4pPr marL="1600200" indent="-228600" algn="l" rtl="0" eaLnBrk="1" fontAlgn="base" hangingPunct="1">
              <a:spcBef>
                <a:spcPct val="20000"/>
              </a:spcBef>
              <a:spcAft>
                <a:spcPct val="0"/>
              </a:spcAft>
              <a:buChar char="–"/>
              <a:defRPr sz="3200">
                <a:solidFill>
                  <a:schemeClr val="tx1"/>
                </a:solidFill>
                <a:latin typeface="+mn-lt"/>
              </a:defRPr>
            </a:lvl4pPr>
            <a:lvl5pPr marL="2057400" indent="-228600" algn="l" rtl="0" eaLnBrk="1" fontAlgn="base" hangingPunct="1">
              <a:spcBef>
                <a:spcPct val="20000"/>
              </a:spcBef>
              <a:spcAft>
                <a:spcPct val="0"/>
              </a:spcAft>
              <a:buChar char="»"/>
              <a:defRPr sz="32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None/>
            </a:pPr>
            <a:r>
              <a:rPr lang="en-US" sz="2000" kern="0" dirty="0" smtClean="0">
                <a:latin typeface="Georgia" panose="02040502050405020303" pitchFamily="18" charset="0"/>
              </a:rPr>
              <a:t>Port</a:t>
            </a:r>
          </a:p>
          <a:p>
            <a:pPr marL="0" indent="0" algn="ctr">
              <a:buNone/>
            </a:pPr>
            <a:r>
              <a:rPr lang="en-US" sz="2000" kern="0" dirty="0" smtClean="0">
                <a:latin typeface="Georgia" panose="02040502050405020303" pitchFamily="18" charset="0"/>
              </a:rPr>
              <a:t>80</a:t>
            </a:r>
          </a:p>
        </p:txBody>
      </p:sp>
    </p:spTree>
    <p:extLst>
      <p:ext uri="{BB962C8B-B14F-4D97-AF65-F5344CB8AC3E}">
        <p14:creationId xmlns:p14="http://schemas.microsoft.com/office/powerpoint/2010/main" val="24814002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0046&quot;&gt;&lt;property id=&quot;20148&quot; value=&quot;5&quot;/&gt;&lt;property id=&quot;20300&quot; value=&quot;Slide 1 - &amp;quot;Roles of Variables &amp;quot;&quot;/&gt;&lt;property id=&quot;20307&quot; value=&quot;256&quot;/&gt;&lt;/object&gt;&lt;object type=&quot;3&quot; unique_id=&quot;10048&quot;&gt;&lt;property id=&quot;20148&quot; value=&quot;5&quot;/&gt;&lt;property id=&quot;20300&quot; value=&quot;Slide 20 - &amp;quot;References&amp;quot;&quot;/&gt;&lt;property id=&quot;20307&quot; value=&quot;259&quot;/&gt;&lt;/object&gt;&lt;object type=&quot;3&quot; unique_id=&quot;10475&quot;&gt;&lt;property id=&quot;20148&quot; value=&quot;5&quot;/&gt;&lt;property id=&quot;20300&quot; value=&quot;Slide 3&quot;/&gt;&lt;property id=&quot;20307&quot; value=&quot;268&quot;/&gt;&lt;/object&gt;&lt;object type=&quot;3&quot; unique_id=&quot;10476&quot;&gt;&lt;property id=&quot;20148&quot; value=&quot;5&quot;/&gt;&lt;property id=&quot;20300&quot; value=&quot;Slide 5&quot;/&gt;&lt;property id=&quot;20307&quot; value=&quot;270&quot;/&gt;&lt;/object&gt;&lt;object type=&quot;3&quot; unique_id=&quot;11208&quot;&gt;&lt;property id=&quot;20148&quot; value=&quot;5&quot;/&gt;&lt;property id=&quot;20300&quot; value=&quot;Slide 2&quot;/&gt;&lt;property id=&quot;20307&quot; value=&quot;281&quot;/&gt;&lt;/object&gt;&lt;object type=&quot;3&quot; unique_id=&quot;11209&quot;&gt;&lt;property id=&quot;20148&quot; value=&quot;5&quot;/&gt;&lt;property id=&quot;20300&quot; value=&quot;Slide 4&quot;/&gt;&lt;property id=&quot;20307&quot; value=&quot;297&quot;/&gt;&lt;/object&gt;&lt;object type=&quot;3&quot; unique_id=&quot;11210&quot;&gt;&lt;property id=&quot;20148&quot; value=&quot;5&quot;/&gt;&lt;property id=&quot;20300&quot; value=&quot;Slide 6&quot;/&gt;&lt;property id=&quot;20307&quot; value=&quot;282&quot;/&gt;&lt;/object&gt;&lt;object type=&quot;3&quot; unique_id=&quot;11211&quot;&gt;&lt;property id=&quot;20148&quot; value=&quot;5&quot;/&gt;&lt;property id=&quot;20300&quot; value=&quot;Slide 7&quot;/&gt;&lt;property id=&quot;20307&quot; value=&quot;296&quot;/&gt;&lt;/object&gt;&lt;object type=&quot;3&quot; unique_id=&quot;11212&quot;&gt;&lt;property id=&quot;20148&quot; value=&quot;5&quot;/&gt;&lt;property id=&quot;20300&quot; value=&quot;Slide 8&quot;/&gt;&lt;property id=&quot;20307&quot; value=&quot;283&quot;/&gt;&lt;/object&gt;&lt;object type=&quot;3&quot; unique_id=&quot;11213&quot;&gt;&lt;property id=&quot;20148&quot; value=&quot;5&quot;/&gt;&lt;property id=&quot;20300&quot; value=&quot;Slide 9&quot;/&gt;&lt;property id=&quot;20307&quot; value=&quot;284&quot;/&gt;&lt;/object&gt;&lt;object type=&quot;3&quot; unique_id=&quot;11214&quot;&gt;&lt;property id=&quot;20148&quot; value=&quot;5&quot;/&gt;&lt;property id=&quot;20300&quot; value=&quot;Slide 10&quot;/&gt;&lt;property id=&quot;20307&quot; value=&quot;285&quot;/&gt;&lt;/object&gt;&lt;object type=&quot;3&quot; unique_id=&quot;11215&quot;&gt;&lt;property id=&quot;20148&quot; value=&quot;5&quot;/&gt;&lt;property id=&quot;20300&quot; value=&quot;Slide 11&quot;/&gt;&lt;property id=&quot;20307&quot; value=&quot;290&quot;/&gt;&lt;/object&gt;&lt;object type=&quot;3&quot; unique_id=&quot;11216&quot;&gt;&lt;property id=&quot;20148&quot; value=&quot;5&quot;/&gt;&lt;property id=&quot;20300&quot; value=&quot;Slide 12&quot;/&gt;&lt;property id=&quot;20307&quot; value=&quot;291&quot;/&gt;&lt;/object&gt;&lt;object type=&quot;3&quot; unique_id=&quot;11217&quot;&gt;&lt;property id=&quot;20148&quot; value=&quot;5&quot;/&gt;&lt;property id=&quot;20300&quot; value=&quot;Slide 13&quot;/&gt;&lt;property id=&quot;20307&quot; value=&quot;288&quot;/&gt;&lt;/object&gt;&lt;object type=&quot;3&quot; unique_id=&quot;11218&quot;&gt;&lt;property id=&quot;20148&quot; value=&quot;5&quot;/&gt;&lt;property id=&quot;20300&quot; value=&quot;Slide 14&quot;/&gt;&lt;property id=&quot;20307&quot; value=&quot;289&quot;/&gt;&lt;/object&gt;&lt;object type=&quot;3&quot; unique_id=&quot;11219&quot;&gt;&lt;property id=&quot;20148&quot; value=&quot;5&quot;/&gt;&lt;property id=&quot;20300&quot; value=&quot;Slide 15&quot;/&gt;&lt;property id=&quot;20307&quot; value=&quot;292&quot;/&gt;&lt;/object&gt;&lt;object type=&quot;3&quot; unique_id=&quot;11220&quot;&gt;&lt;property id=&quot;20148&quot; value=&quot;5&quot;/&gt;&lt;property id=&quot;20300&quot; value=&quot;Slide 16&quot;/&gt;&lt;property id=&quot;20307&quot; value=&quot;293&quot;/&gt;&lt;/object&gt;&lt;object type=&quot;3&quot; unique_id=&quot;11221&quot;&gt;&lt;property id=&quot;20148&quot; value=&quot;5&quot;/&gt;&lt;property id=&quot;20300&quot; value=&quot;Slide 17&quot;/&gt;&lt;property id=&quot;20307&quot; value=&quot;294&quot;/&gt;&lt;/object&gt;&lt;object type=&quot;3&quot; unique_id=&quot;11222&quot;&gt;&lt;property id=&quot;20148&quot; value=&quot;5&quot;/&gt;&lt;property id=&quot;20300&quot; value=&quot;Slide 18&quot;/&gt;&lt;property id=&quot;20307&quot; value=&quot;295&quot;/&gt;&lt;/object&gt;&lt;object type=&quot;3&quot; unique_id=&quot;11223&quot;&gt;&lt;property id=&quot;20148&quot; value=&quot;5&quot;/&gt;&lt;property id=&quot;20300&quot; value=&quot;Slide 19 - &amp;quot;Roles Help, Especially with Heavy Use &amp;quot;&quot;/&gt;&lt;property id=&quot;20307&quot; value=&quot;286&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1.2.A ColorAndTextureObjec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19565</TotalTime>
  <Words>1544</Words>
  <Application>Microsoft Office PowerPoint</Application>
  <PresentationFormat>On-screen Show (4:3)</PresentationFormat>
  <Paragraphs>178</Paragraphs>
  <Slides>12</Slides>
  <Notes>12</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PowerPointTemplateAE_2009_1217_NEW NEW Template</vt:lpstr>
      <vt:lpstr>1_Custom Design</vt:lpstr>
      <vt:lpstr>2.1.2.A ColorAndTextureObjects</vt:lpstr>
      <vt:lpstr>PowerPoint Presentation</vt:lpstr>
      <vt:lpstr>PowerPoint Presentation</vt:lpstr>
      <vt:lpstr>PowerPoint Presentation</vt:lpstr>
      <vt:lpstr>PowerPoint Presentation</vt:lpstr>
      <vt:lpstr>IPv4 Says What to Do, When</vt:lpstr>
      <vt:lpstr>IP Packets Contain Data</vt:lpstr>
      <vt:lpstr>IP Packets Specify “to” and “from”</vt:lpstr>
      <vt:lpstr>TCP Packet</vt:lpstr>
      <vt:lpstr>End-to-End Connection Through TCP/IP </vt:lpstr>
      <vt:lpstr>TCP Packet</vt:lpstr>
      <vt:lpstr>HTTP Header</vt:lpstr>
      <vt:lpstr>HTTP Body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Kristen Champion-Terrell</cp:lastModifiedBy>
  <cp:revision>301</cp:revision>
  <cp:lastPrinted>2013-11-22T18:21:00Z</cp:lastPrinted>
  <dcterms:created xsi:type="dcterms:W3CDTF">2010-01-04T14:07:12Z</dcterms:created>
  <dcterms:modified xsi:type="dcterms:W3CDTF">2014-05-23T01:38:41Z</dcterms:modified>
</cp:coreProperties>
</file>