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73" r:id="rId3"/>
  </p:sldMasterIdLst>
  <p:notesMasterIdLst>
    <p:notesMasterId r:id="rId13"/>
  </p:notesMasterIdLst>
  <p:handoutMasterIdLst>
    <p:handoutMasterId r:id="rId14"/>
  </p:handoutMasterIdLst>
  <p:sldIdLst>
    <p:sldId id="356" r:id="rId4"/>
    <p:sldId id="334" r:id="rId5"/>
    <p:sldId id="337" r:id="rId6"/>
    <p:sldId id="351" r:id="rId7"/>
    <p:sldId id="355" r:id="rId8"/>
    <p:sldId id="350" r:id="rId9"/>
    <p:sldId id="353" r:id="rId10"/>
    <p:sldId id="352" r:id="rId11"/>
    <p:sldId id="354" r:id="rId12"/>
  </p:sldIdLst>
  <p:sldSz cx="9144000" cy="6858000" type="screen4x3"/>
  <p:notesSz cx="7077075" cy="93853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88806" autoAdjust="0"/>
  </p:normalViewPr>
  <p:slideViewPr>
    <p:cSldViewPr snapToGrid="0">
      <p:cViewPr>
        <p:scale>
          <a:sx n="70" d="100"/>
          <a:sy n="70" d="100"/>
        </p:scale>
        <p:origin x="-1404" y="-24"/>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956"/>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29682-5CAE-44DB-9BF0-3FDF9C7720ED}"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EDAC65A5-3081-47DE-9493-574C84204AFC}">
      <dgm:prSet phldrT="[Text]"/>
      <dgm:spPr/>
      <dgm:t>
        <a:bodyPr/>
        <a:lstStyle/>
        <a:p>
          <a:r>
            <a:rPr lang="en-US" dirty="0" smtClean="0"/>
            <a:t> </a:t>
          </a:r>
          <a:endParaRPr lang="en-US" dirty="0"/>
        </a:p>
      </dgm:t>
    </dgm:pt>
    <dgm:pt modelId="{DC32C1F0-7890-4F97-A948-DA2D29A09CC7}" type="parTrans" cxnId="{7FFF4DF1-44C3-4719-80B0-F4D79CAA236A}">
      <dgm:prSet/>
      <dgm:spPr/>
      <dgm:t>
        <a:bodyPr/>
        <a:lstStyle/>
        <a:p>
          <a:endParaRPr lang="en-US"/>
        </a:p>
      </dgm:t>
    </dgm:pt>
    <dgm:pt modelId="{AA7050F9-6322-48C3-B782-DF872482540E}" type="sibTrans" cxnId="{7FFF4DF1-44C3-4719-80B0-F4D79CAA236A}">
      <dgm:prSet/>
      <dgm:spPr/>
      <dgm:t>
        <a:bodyPr/>
        <a:lstStyle/>
        <a:p>
          <a:endParaRPr lang="en-US"/>
        </a:p>
      </dgm:t>
    </dgm:pt>
    <dgm:pt modelId="{61975D60-660F-42D6-B121-757AB4A29105}">
      <dgm:prSet phldrT="[Text]"/>
      <dgm:spPr/>
      <dgm:t>
        <a:bodyPr/>
        <a:lstStyle/>
        <a:p>
          <a:r>
            <a:rPr lang="en-US" dirty="0" smtClean="0"/>
            <a:t>N</a:t>
          </a:r>
          <a:endParaRPr lang="en-US" dirty="0"/>
        </a:p>
      </dgm:t>
    </dgm:pt>
    <dgm:pt modelId="{D16770DB-EC60-4B0A-887A-545E35A88DD9}" type="parTrans" cxnId="{6D0CE53B-166C-4117-A317-E6CEAB2CD098}">
      <dgm:prSet/>
      <dgm:spPr/>
      <dgm:t>
        <a:bodyPr/>
        <a:lstStyle/>
        <a:p>
          <a:endParaRPr lang="en-US"/>
        </a:p>
      </dgm:t>
    </dgm:pt>
    <dgm:pt modelId="{D732502E-7F0B-4539-96D5-66BCCBF871FC}" type="sibTrans" cxnId="{6D0CE53B-166C-4117-A317-E6CEAB2CD098}">
      <dgm:prSet/>
      <dgm:spPr/>
      <dgm:t>
        <a:bodyPr/>
        <a:lstStyle/>
        <a:p>
          <a:endParaRPr lang="en-US"/>
        </a:p>
      </dgm:t>
    </dgm:pt>
    <dgm:pt modelId="{6A7DDCF9-5A68-4B3D-ACC5-7B27E7DC4318}">
      <dgm:prSet phldrT="[Text]"/>
      <dgm:spPr/>
      <dgm:t>
        <a:bodyPr/>
        <a:lstStyle/>
        <a:p>
          <a:r>
            <a:rPr lang="en-US" dirty="0" smtClean="0"/>
            <a:t> </a:t>
          </a:r>
          <a:endParaRPr lang="en-US" dirty="0"/>
        </a:p>
      </dgm:t>
    </dgm:pt>
    <dgm:pt modelId="{9D2AB7D9-631C-40E2-8309-E128E073688E}" type="parTrans" cxnId="{EEF91A15-8C40-4C31-A99F-58FC2021313D}">
      <dgm:prSet/>
      <dgm:spPr/>
      <dgm:t>
        <a:bodyPr/>
        <a:lstStyle/>
        <a:p>
          <a:endParaRPr lang="en-US"/>
        </a:p>
      </dgm:t>
    </dgm:pt>
    <dgm:pt modelId="{5212BC10-0484-46B3-805F-17756D904A60}" type="sibTrans" cxnId="{EEF91A15-8C40-4C31-A99F-58FC2021313D}">
      <dgm:prSet/>
      <dgm:spPr/>
      <dgm:t>
        <a:bodyPr/>
        <a:lstStyle/>
        <a:p>
          <a:endParaRPr lang="en-US"/>
        </a:p>
      </dgm:t>
    </dgm:pt>
    <dgm:pt modelId="{44F4363C-A083-4B60-9D5B-203EA6B35E16}">
      <dgm:prSet phldrT="[Text]"/>
      <dgm:spPr/>
      <dgm:t>
        <a:bodyPr/>
        <a:lstStyle/>
        <a:p>
          <a:r>
            <a:rPr lang="en-US" dirty="0" smtClean="0"/>
            <a:t>P</a:t>
          </a:r>
          <a:endParaRPr lang="en-US" dirty="0"/>
        </a:p>
      </dgm:t>
    </dgm:pt>
    <dgm:pt modelId="{F7C8F445-D403-4C9D-9619-E3E416535357}" type="parTrans" cxnId="{539BB405-5411-4C80-B0E9-38DF0AA6CC5D}">
      <dgm:prSet/>
      <dgm:spPr/>
      <dgm:t>
        <a:bodyPr/>
        <a:lstStyle/>
        <a:p>
          <a:endParaRPr lang="en-US"/>
        </a:p>
      </dgm:t>
    </dgm:pt>
    <dgm:pt modelId="{4EC26112-4113-46DA-BBC1-D734A6B3BDCD}" type="sibTrans" cxnId="{539BB405-5411-4C80-B0E9-38DF0AA6CC5D}">
      <dgm:prSet/>
      <dgm:spPr/>
      <dgm:t>
        <a:bodyPr/>
        <a:lstStyle/>
        <a:p>
          <a:endParaRPr lang="en-US"/>
        </a:p>
      </dgm:t>
    </dgm:pt>
    <dgm:pt modelId="{9FE8EFF2-226A-43E6-A124-45AFC71606F2}">
      <dgm:prSet phldrT="[Text]"/>
      <dgm:spPr/>
      <dgm:t>
        <a:bodyPr/>
        <a:lstStyle/>
        <a:p>
          <a:r>
            <a:rPr lang="en-US" dirty="0" smtClean="0"/>
            <a:t> </a:t>
          </a:r>
          <a:endParaRPr lang="en-US" dirty="0"/>
        </a:p>
      </dgm:t>
    </dgm:pt>
    <dgm:pt modelId="{E6835585-A0FC-49C6-89A1-0A121434F58C}" type="parTrans" cxnId="{0074FCDE-0C30-4AFC-939E-EF8D5D31D677}">
      <dgm:prSet/>
      <dgm:spPr/>
      <dgm:t>
        <a:bodyPr/>
        <a:lstStyle/>
        <a:p>
          <a:endParaRPr lang="en-US"/>
        </a:p>
      </dgm:t>
    </dgm:pt>
    <dgm:pt modelId="{F3375D71-7118-42AA-9F16-BDFC042C0AA9}" type="sibTrans" cxnId="{0074FCDE-0C30-4AFC-939E-EF8D5D31D677}">
      <dgm:prSet/>
      <dgm:spPr/>
      <dgm:t>
        <a:bodyPr/>
        <a:lstStyle/>
        <a:p>
          <a:endParaRPr lang="en-US"/>
        </a:p>
      </dgm:t>
    </dgm:pt>
    <dgm:pt modelId="{CE913051-E105-4A31-9268-B25BBCCFC5C8}">
      <dgm:prSet phldrT="[Text]"/>
      <dgm:spPr/>
      <dgm:t>
        <a:bodyPr/>
        <a:lstStyle/>
        <a:p>
          <a:r>
            <a:rPr lang="en-US" dirty="0" smtClean="0"/>
            <a:t>N</a:t>
          </a:r>
          <a:endParaRPr lang="en-US" dirty="0"/>
        </a:p>
      </dgm:t>
    </dgm:pt>
    <dgm:pt modelId="{719BEAAD-00E1-4C80-9C71-1719BB761A12}" type="parTrans" cxnId="{5F5D14A2-3618-44D5-968F-ECA0683A5F8F}">
      <dgm:prSet/>
      <dgm:spPr/>
      <dgm:t>
        <a:bodyPr/>
        <a:lstStyle/>
        <a:p>
          <a:endParaRPr lang="en-US"/>
        </a:p>
      </dgm:t>
    </dgm:pt>
    <dgm:pt modelId="{96912550-D5D3-41B2-9FDF-C81C527A15F8}" type="sibTrans" cxnId="{5F5D14A2-3618-44D5-968F-ECA0683A5F8F}">
      <dgm:prSet/>
      <dgm:spPr/>
      <dgm:t>
        <a:bodyPr/>
        <a:lstStyle/>
        <a:p>
          <a:endParaRPr lang="en-US"/>
        </a:p>
      </dgm:t>
    </dgm:pt>
    <dgm:pt modelId="{3AC92B05-2B45-4D48-A794-EC7BC36608AD}" type="pres">
      <dgm:prSet presAssocID="{82229682-5CAE-44DB-9BF0-3FDF9C7720ED}" presName="Name0" presStyleCnt="0">
        <dgm:presLayoutVars>
          <dgm:dir/>
          <dgm:animLvl val="lvl"/>
          <dgm:resizeHandles val="exact"/>
        </dgm:presLayoutVars>
      </dgm:prSet>
      <dgm:spPr/>
      <dgm:t>
        <a:bodyPr/>
        <a:lstStyle/>
        <a:p>
          <a:endParaRPr lang="en-US"/>
        </a:p>
      </dgm:t>
    </dgm:pt>
    <dgm:pt modelId="{9C52D636-B41B-4898-81FB-994BE80D81F9}" type="pres">
      <dgm:prSet presAssocID="{EDAC65A5-3081-47DE-9493-574C84204AFC}" presName="compositeNode" presStyleCnt="0">
        <dgm:presLayoutVars>
          <dgm:bulletEnabled val="1"/>
        </dgm:presLayoutVars>
      </dgm:prSet>
      <dgm:spPr/>
    </dgm:pt>
    <dgm:pt modelId="{9032D133-DAE6-431D-9BD0-8F88947681C4}" type="pres">
      <dgm:prSet presAssocID="{EDAC65A5-3081-47DE-9493-574C84204AFC}" presName="bgRect" presStyleLbl="node1" presStyleIdx="0" presStyleCnt="3"/>
      <dgm:spPr/>
      <dgm:t>
        <a:bodyPr/>
        <a:lstStyle/>
        <a:p>
          <a:endParaRPr lang="en-US"/>
        </a:p>
      </dgm:t>
    </dgm:pt>
    <dgm:pt modelId="{BA2B29F4-B237-4294-BB88-4E25B2CF90DC}" type="pres">
      <dgm:prSet presAssocID="{EDAC65A5-3081-47DE-9493-574C84204AFC}" presName="parentNode" presStyleLbl="node1" presStyleIdx="0" presStyleCnt="3">
        <dgm:presLayoutVars>
          <dgm:chMax val="0"/>
          <dgm:bulletEnabled val="1"/>
        </dgm:presLayoutVars>
      </dgm:prSet>
      <dgm:spPr/>
      <dgm:t>
        <a:bodyPr/>
        <a:lstStyle/>
        <a:p>
          <a:endParaRPr lang="en-US"/>
        </a:p>
      </dgm:t>
    </dgm:pt>
    <dgm:pt modelId="{9889B8E7-B8DE-420E-BF1C-FDC0F9B6BCA1}" type="pres">
      <dgm:prSet presAssocID="{EDAC65A5-3081-47DE-9493-574C84204AFC}" presName="childNode" presStyleLbl="node1" presStyleIdx="0" presStyleCnt="3">
        <dgm:presLayoutVars>
          <dgm:bulletEnabled val="1"/>
        </dgm:presLayoutVars>
      </dgm:prSet>
      <dgm:spPr/>
      <dgm:t>
        <a:bodyPr/>
        <a:lstStyle/>
        <a:p>
          <a:endParaRPr lang="en-US"/>
        </a:p>
      </dgm:t>
    </dgm:pt>
    <dgm:pt modelId="{DE2FE34A-2B6E-4E4C-A8E6-F9F2EAA6F9A3}" type="pres">
      <dgm:prSet presAssocID="{AA7050F9-6322-48C3-B782-DF872482540E}" presName="hSp" presStyleCnt="0"/>
      <dgm:spPr/>
    </dgm:pt>
    <dgm:pt modelId="{5A0A0B56-7433-4BDA-9B4B-22D51C2EEB5D}" type="pres">
      <dgm:prSet presAssocID="{AA7050F9-6322-48C3-B782-DF872482540E}" presName="vProcSp" presStyleCnt="0"/>
      <dgm:spPr/>
    </dgm:pt>
    <dgm:pt modelId="{D4787BD0-4966-4E3E-83CC-094A96D34243}" type="pres">
      <dgm:prSet presAssocID="{AA7050F9-6322-48C3-B782-DF872482540E}" presName="vSp1" presStyleCnt="0"/>
      <dgm:spPr/>
    </dgm:pt>
    <dgm:pt modelId="{EA3AD376-1A8A-48AA-9E34-9AFD7B96A1DD}" type="pres">
      <dgm:prSet presAssocID="{AA7050F9-6322-48C3-B782-DF872482540E}" presName="simulatedConn" presStyleLbl="solidFgAcc1" presStyleIdx="0" presStyleCnt="2"/>
      <dgm:spPr/>
    </dgm:pt>
    <dgm:pt modelId="{A0DEF06B-95F1-43AE-A58C-C4578C0FE2B6}" type="pres">
      <dgm:prSet presAssocID="{AA7050F9-6322-48C3-B782-DF872482540E}" presName="vSp2" presStyleCnt="0"/>
      <dgm:spPr/>
    </dgm:pt>
    <dgm:pt modelId="{14D244FC-F0E6-4A5E-AD4F-1FA489E6D3E4}" type="pres">
      <dgm:prSet presAssocID="{AA7050F9-6322-48C3-B782-DF872482540E}" presName="sibTrans" presStyleCnt="0"/>
      <dgm:spPr/>
    </dgm:pt>
    <dgm:pt modelId="{286AB76F-1CDF-4951-8D57-E34101A7C475}" type="pres">
      <dgm:prSet presAssocID="{6A7DDCF9-5A68-4B3D-ACC5-7B27E7DC4318}" presName="compositeNode" presStyleCnt="0">
        <dgm:presLayoutVars>
          <dgm:bulletEnabled val="1"/>
        </dgm:presLayoutVars>
      </dgm:prSet>
      <dgm:spPr/>
    </dgm:pt>
    <dgm:pt modelId="{4BCACE9F-6AB6-4538-BFCB-F440A8E66794}" type="pres">
      <dgm:prSet presAssocID="{6A7DDCF9-5A68-4B3D-ACC5-7B27E7DC4318}" presName="bgRect" presStyleLbl="node1" presStyleIdx="1" presStyleCnt="3"/>
      <dgm:spPr/>
      <dgm:t>
        <a:bodyPr/>
        <a:lstStyle/>
        <a:p>
          <a:endParaRPr lang="en-US"/>
        </a:p>
      </dgm:t>
    </dgm:pt>
    <dgm:pt modelId="{331EBFE7-4895-40B6-8A6B-7E1D7BC410F7}" type="pres">
      <dgm:prSet presAssocID="{6A7DDCF9-5A68-4B3D-ACC5-7B27E7DC4318}" presName="parentNode" presStyleLbl="node1" presStyleIdx="1" presStyleCnt="3">
        <dgm:presLayoutVars>
          <dgm:chMax val="0"/>
          <dgm:bulletEnabled val="1"/>
        </dgm:presLayoutVars>
      </dgm:prSet>
      <dgm:spPr/>
      <dgm:t>
        <a:bodyPr/>
        <a:lstStyle/>
        <a:p>
          <a:endParaRPr lang="en-US"/>
        </a:p>
      </dgm:t>
    </dgm:pt>
    <dgm:pt modelId="{F6F5F536-5772-475B-997F-3EFFB99B7D89}" type="pres">
      <dgm:prSet presAssocID="{6A7DDCF9-5A68-4B3D-ACC5-7B27E7DC4318}" presName="childNode" presStyleLbl="node1" presStyleIdx="1" presStyleCnt="3">
        <dgm:presLayoutVars>
          <dgm:bulletEnabled val="1"/>
        </dgm:presLayoutVars>
      </dgm:prSet>
      <dgm:spPr/>
      <dgm:t>
        <a:bodyPr/>
        <a:lstStyle/>
        <a:p>
          <a:endParaRPr lang="en-US"/>
        </a:p>
      </dgm:t>
    </dgm:pt>
    <dgm:pt modelId="{271AF5FE-1371-4035-8DA1-7276BA8CEB92}" type="pres">
      <dgm:prSet presAssocID="{5212BC10-0484-46B3-805F-17756D904A60}" presName="hSp" presStyleCnt="0"/>
      <dgm:spPr/>
    </dgm:pt>
    <dgm:pt modelId="{23395AB6-5A57-4C10-92BF-CD092A85D10D}" type="pres">
      <dgm:prSet presAssocID="{5212BC10-0484-46B3-805F-17756D904A60}" presName="vProcSp" presStyleCnt="0"/>
      <dgm:spPr/>
    </dgm:pt>
    <dgm:pt modelId="{63E1AB9B-69CA-4B81-96A7-997A564BB6DA}" type="pres">
      <dgm:prSet presAssocID="{5212BC10-0484-46B3-805F-17756D904A60}" presName="vSp1" presStyleCnt="0"/>
      <dgm:spPr/>
    </dgm:pt>
    <dgm:pt modelId="{F7A80BB4-4C52-4538-AF6B-BAD23499CC04}" type="pres">
      <dgm:prSet presAssocID="{5212BC10-0484-46B3-805F-17756D904A60}" presName="simulatedConn" presStyleLbl="solidFgAcc1" presStyleIdx="1" presStyleCnt="2"/>
      <dgm:spPr/>
    </dgm:pt>
    <dgm:pt modelId="{3F85332E-6990-4575-B52B-72A1E8117FE2}" type="pres">
      <dgm:prSet presAssocID="{5212BC10-0484-46B3-805F-17756D904A60}" presName="vSp2" presStyleCnt="0"/>
      <dgm:spPr/>
    </dgm:pt>
    <dgm:pt modelId="{9C7A24ED-8DA5-41B2-B574-593A25D19733}" type="pres">
      <dgm:prSet presAssocID="{5212BC10-0484-46B3-805F-17756D904A60}" presName="sibTrans" presStyleCnt="0"/>
      <dgm:spPr/>
    </dgm:pt>
    <dgm:pt modelId="{64F7DAB0-8F37-4FB9-8A2D-ABA3F929A1AB}" type="pres">
      <dgm:prSet presAssocID="{9FE8EFF2-226A-43E6-A124-45AFC71606F2}" presName="compositeNode" presStyleCnt="0">
        <dgm:presLayoutVars>
          <dgm:bulletEnabled val="1"/>
        </dgm:presLayoutVars>
      </dgm:prSet>
      <dgm:spPr/>
    </dgm:pt>
    <dgm:pt modelId="{7BAEEAD9-305D-40AE-9B92-FA75FADF1838}" type="pres">
      <dgm:prSet presAssocID="{9FE8EFF2-226A-43E6-A124-45AFC71606F2}" presName="bgRect" presStyleLbl="node1" presStyleIdx="2" presStyleCnt="3"/>
      <dgm:spPr/>
      <dgm:t>
        <a:bodyPr/>
        <a:lstStyle/>
        <a:p>
          <a:endParaRPr lang="en-US"/>
        </a:p>
      </dgm:t>
    </dgm:pt>
    <dgm:pt modelId="{07D5361D-3200-482B-B5CA-F7C03397E3AB}" type="pres">
      <dgm:prSet presAssocID="{9FE8EFF2-226A-43E6-A124-45AFC71606F2}" presName="parentNode" presStyleLbl="node1" presStyleIdx="2" presStyleCnt="3">
        <dgm:presLayoutVars>
          <dgm:chMax val="0"/>
          <dgm:bulletEnabled val="1"/>
        </dgm:presLayoutVars>
      </dgm:prSet>
      <dgm:spPr/>
      <dgm:t>
        <a:bodyPr/>
        <a:lstStyle/>
        <a:p>
          <a:endParaRPr lang="en-US"/>
        </a:p>
      </dgm:t>
    </dgm:pt>
    <dgm:pt modelId="{0FC15125-E904-4454-B65A-3E079DFBDF4D}" type="pres">
      <dgm:prSet presAssocID="{9FE8EFF2-226A-43E6-A124-45AFC71606F2}" presName="childNode" presStyleLbl="node1" presStyleIdx="2" presStyleCnt="3">
        <dgm:presLayoutVars>
          <dgm:bulletEnabled val="1"/>
        </dgm:presLayoutVars>
      </dgm:prSet>
      <dgm:spPr/>
      <dgm:t>
        <a:bodyPr/>
        <a:lstStyle/>
        <a:p>
          <a:endParaRPr lang="en-US"/>
        </a:p>
      </dgm:t>
    </dgm:pt>
  </dgm:ptLst>
  <dgm:cxnLst>
    <dgm:cxn modelId="{4566E98B-F40C-4BEE-94AA-525C2D452856}" type="presOf" srcId="{61975D60-660F-42D6-B121-757AB4A29105}" destId="{9889B8E7-B8DE-420E-BF1C-FDC0F9B6BCA1}" srcOrd="0" destOrd="0" presId="urn:microsoft.com/office/officeart/2005/8/layout/hProcess7"/>
    <dgm:cxn modelId="{E5B9A80C-1532-4654-B13D-4A7878E26C3B}" type="presOf" srcId="{9FE8EFF2-226A-43E6-A124-45AFC71606F2}" destId="{7BAEEAD9-305D-40AE-9B92-FA75FADF1838}" srcOrd="0" destOrd="0" presId="urn:microsoft.com/office/officeart/2005/8/layout/hProcess7"/>
    <dgm:cxn modelId="{7FFF4DF1-44C3-4719-80B0-F4D79CAA236A}" srcId="{82229682-5CAE-44DB-9BF0-3FDF9C7720ED}" destId="{EDAC65A5-3081-47DE-9493-574C84204AFC}" srcOrd="0" destOrd="0" parTransId="{DC32C1F0-7890-4F97-A948-DA2D29A09CC7}" sibTransId="{AA7050F9-6322-48C3-B782-DF872482540E}"/>
    <dgm:cxn modelId="{1E67E5A3-36EE-4665-B579-F5ABDE6B92E6}" type="presOf" srcId="{EDAC65A5-3081-47DE-9493-574C84204AFC}" destId="{BA2B29F4-B237-4294-BB88-4E25B2CF90DC}" srcOrd="1" destOrd="0" presId="urn:microsoft.com/office/officeart/2005/8/layout/hProcess7"/>
    <dgm:cxn modelId="{EEF91A15-8C40-4C31-A99F-58FC2021313D}" srcId="{82229682-5CAE-44DB-9BF0-3FDF9C7720ED}" destId="{6A7DDCF9-5A68-4B3D-ACC5-7B27E7DC4318}" srcOrd="1" destOrd="0" parTransId="{9D2AB7D9-631C-40E2-8309-E128E073688E}" sibTransId="{5212BC10-0484-46B3-805F-17756D904A60}"/>
    <dgm:cxn modelId="{67730B31-C8BC-4B6C-9015-6006AAC6FCF3}" type="presOf" srcId="{CE913051-E105-4A31-9268-B25BBCCFC5C8}" destId="{0FC15125-E904-4454-B65A-3E079DFBDF4D}" srcOrd="0" destOrd="0" presId="urn:microsoft.com/office/officeart/2005/8/layout/hProcess7"/>
    <dgm:cxn modelId="{0074FCDE-0C30-4AFC-939E-EF8D5D31D677}" srcId="{82229682-5CAE-44DB-9BF0-3FDF9C7720ED}" destId="{9FE8EFF2-226A-43E6-A124-45AFC71606F2}" srcOrd="2" destOrd="0" parTransId="{E6835585-A0FC-49C6-89A1-0A121434F58C}" sibTransId="{F3375D71-7118-42AA-9F16-BDFC042C0AA9}"/>
    <dgm:cxn modelId="{C7EE6732-BD91-445D-BDFF-DDAF9D864FC6}" type="presOf" srcId="{6A7DDCF9-5A68-4B3D-ACC5-7B27E7DC4318}" destId="{331EBFE7-4895-40B6-8A6B-7E1D7BC410F7}" srcOrd="1" destOrd="0" presId="urn:microsoft.com/office/officeart/2005/8/layout/hProcess7"/>
    <dgm:cxn modelId="{497154C1-625F-48C9-A7EE-A485FFEC304C}" type="presOf" srcId="{6A7DDCF9-5A68-4B3D-ACC5-7B27E7DC4318}" destId="{4BCACE9F-6AB6-4538-BFCB-F440A8E66794}" srcOrd="0" destOrd="0" presId="urn:microsoft.com/office/officeart/2005/8/layout/hProcess7"/>
    <dgm:cxn modelId="{6D0CE53B-166C-4117-A317-E6CEAB2CD098}" srcId="{EDAC65A5-3081-47DE-9493-574C84204AFC}" destId="{61975D60-660F-42D6-B121-757AB4A29105}" srcOrd="0" destOrd="0" parTransId="{D16770DB-EC60-4B0A-887A-545E35A88DD9}" sibTransId="{D732502E-7F0B-4539-96D5-66BCCBF871FC}"/>
    <dgm:cxn modelId="{53CAE34E-C56A-4F8C-B69C-54F8D06E1C17}" type="presOf" srcId="{82229682-5CAE-44DB-9BF0-3FDF9C7720ED}" destId="{3AC92B05-2B45-4D48-A794-EC7BC36608AD}" srcOrd="0" destOrd="0" presId="urn:microsoft.com/office/officeart/2005/8/layout/hProcess7"/>
    <dgm:cxn modelId="{E7325FBD-46F6-4E98-841A-FA13D73E9442}" type="presOf" srcId="{44F4363C-A083-4B60-9D5B-203EA6B35E16}" destId="{F6F5F536-5772-475B-997F-3EFFB99B7D89}" srcOrd="0" destOrd="0" presId="urn:microsoft.com/office/officeart/2005/8/layout/hProcess7"/>
    <dgm:cxn modelId="{E1B1493F-1FD0-4776-8717-7B0CEB5BDDC5}" type="presOf" srcId="{9FE8EFF2-226A-43E6-A124-45AFC71606F2}" destId="{07D5361D-3200-482B-B5CA-F7C03397E3AB}" srcOrd="1" destOrd="0" presId="urn:microsoft.com/office/officeart/2005/8/layout/hProcess7"/>
    <dgm:cxn modelId="{539BB405-5411-4C80-B0E9-38DF0AA6CC5D}" srcId="{6A7DDCF9-5A68-4B3D-ACC5-7B27E7DC4318}" destId="{44F4363C-A083-4B60-9D5B-203EA6B35E16}" srcOrd="0" destOrd="0" parTransId="{F7C8F445-D403-4C9D-9619-E3E416535357}" sibTransId="{4EC26112-4113-46DA-BBC1-D734A6B3BDCD}"/>
    <dgm:cxn modelId="{5F5D14A2-3618-44D5-968F-ECA0683A5F8F}" srcId="{9FE8EFF2-226A-43E6-A124-45AFC71606F2}" destId="{CE913051-E105-4A31-9268-B25BBCCFC5C8}" srcOrd="0" destOrd="0" parTransId="{719BEAAD-00E1-4C80-9C71-1719BB761A12}" sibTransId="{96912550-D5D3-41B2-9FDF-C81C527A15F8}"/>
    <dgm:cxn modelId="{E13DDB8D-E8B5-4FF8-AF92-E9D100607DA7}" type="presOf" srcId="{EDAC65A5-3081-47DE-9493-574C84204AFC}" destId="{9032D133-DAE6-431D-9BD0-8F88947681C4}" srcOrd="0" destOrd="0" presId="urn:microsoft.com/office/officeart/2005/8/layout/hProcess7"/>
    <dgm:cxn modelId="{DB9CEF7D-437A-4186-BEC6-254023912077}" type="presParOf" srcId="{3AC92B05-2B45-4D48-A794-EC7BC36608AD}" destId="{9C52D636-B41B-4898-81FB-994BE80D81F9}" srcOrd="0" destOrd="0" presId="urn:microsoft.com/office/officeart/2005/8/layout/hProcess7"/>
    <dgm:cxn modelId="{26DD0DA9-7441-48A4-9FC9-DF81D4204800}" type="presParOf" srcId="{9C52D636-B41B-4898-81FB-994BE80D81F9}" destId="{9032D133-DAE6-431D-9BD0-8F88947681C4}" srcOrd="0" destOrd="0" presId="urn:microsoft.com/office/officeart/2005/8/layout/hProcess7"/>
    <dgm:cxn modelId="{27D08849-EAE8-43DF-BEB6-43BCFB3E82C8}" type="presParOf" srcId="{9C52D636-B41B-4898-81FB-994BE80D81F9}" destId="{BA2B29F4-B237-4294-BB88-4E25B2CF90DC}" srcOrd="1" destOrd="0" presId="urn:microsoft.com/office/officeart/2005/8/layout/hProcess7"/>
    <dgm:cxn modelId="{44A8B5C3-70CD-4196-AEB1-A48D953BD864}" type="presParOf" srcId="{9C52D636-B41B-4898-81FB-994BE80D81F9}" destId="{9889B8E7-B8DE-420E-BF1C-FDC0F9B6BCA1}" srcOrd="2" destOrd="0" presId="urn:microsoft.com/office/officeart/2005/8/layout/hProcess7"/>
    <dgm:cxn modelId="{6D96E69D-67B9-4B77-834D-AA10316945D5}" type="presParOf" srcId="{3AC92B05-2B45-4D48-A794-EC7BC36608AD}" destId="{DE2FE34A-2B6E-4E4C-A8E6-F9F2EAA6F9A3}" srcOrd="1" destOrd="0" presId="urn:microsoft.com/office/officeart/2005/8/layout/hProcess7"/>
    <dgm:cxn modelId="{EB2B5AFC-3437-4E42-94AE-532154932B06}" type="presParOf" srcId="{3AC92B05-2B45-4D48-A794-EC7BC36608AD}" destId="{5A0A0B56-7433-4BDA-9B4B-22D51C2EEB5D}" srcOrd="2" destOrd="0" presId="urn:microsoft.com/office/officeart/2005/8/layout/hProcess7"/>
    <dgm:cxn modelId="{71330A79-5424-4806-B05F-74D305E64B66}" type="presParOf" srcId="{5A0A0B56-7433-4BDA-9B4B-22D51C2EEB5D}" destId="{D4787BD0-4966-4E3E-83CC-094A96D34243}" srcOrd="0" destOrd="0" presId="urn:microsoft.com/office/officeart/2005/8/layout/hProcess7"/>
    <dgm:cxn modelId="{0C21B0CD-B684-4A7C-BC35-6DA7CFED8F23}" type="presParOf" srcId="{5A0A0B56-7433-4BDA-9B4B-22D51C2EEB5D}" destId="{EA3AD376-1A8A-48AA-9E34-9AFD7B96A1DD}" srcOrd="1" destOrd="0" presId="urn:microsoft.com/office/officeart/2005/8/layout/hProcess7"/>
    <dgm:cxn modelId="{9AA67C79-CF23-4F33-811D-733A4298EAAF}" type="presParOf" srcId="{5A0A0B56-7433-4BDA-9B4B-22D51C2EEB5D}" destId="{A0DEF06B-95F1-43AE-A58C-C4578C0FE2B6}" srcOrd="2" destOrd="0" presId="urn:microsoft.com/office/officeart/2005/8/layout/hProcess7"/>
    <dgm:cxn modelId="{B96C6D63-5455-4383-89CD-898AAC099BB6}" type="presParOf" srcId="{3AC92B05-2B45-4D48-A794-EC7BC36608AD}" destId="{14D244FC-F0E6-4A5E-AD4F-1FA489E6D3E4}" srcOrd="3" destOrd="0" presId="urn:microsoft.com/office/officeart/2005/8/layout/hProcess7"/>
    <dgm:cxn modelId="{CDEF6585-A84D-42E2-80C8-7F36755EC2F2}" type="presParOf" srcId="{3AC92B05-2B45-4D48-A794-EC7BC36608AD}" destId="{286AB76F-1CDF-4951-8D57-E34101A7C475}" srcOrd="4" destOrd="0" presId="urn:microsoft.com/office/officeart/2005/8/layout/hProcess7"/>
    <dgm:cxn modelId="{589E3FD5-1DFF-463C-9D80-0F01369B0E04}" type="presParOf" srcId="{286AB76F-1CDF-4951-8D57-E34101A7C475}" destId="{4BCACE9F-6AB6-4538-BFCB-F440A8E66794}" srcOrd="0" destOrd="0" presId="urn:microsoft.com/office/officeart/2005/8/layout/hProcess7"/>
    <dgm:cxn modelId="{15D9795F-33C4-4D32-B209-182509AF230A}" type="presParOf" srcId="{286AB76F-1CDF-4951-8D57-E34101A7C475}" destId="{331EBFE7-4895-40B6-8A6B-7E1D7BC410F7}" srcOrd="1" destOrd="0" presId="urn:microsoft.com/office/officeart/2005/8/layout/hProcess7"/>
    <dgm:cxn modelId="{9AAFE5F0-03A2-4D93-95CB-9466AC686F04}" type="presParOf" srcId="{286AB76F-1CDF-4951-8D57-E34101A7C475}" destId="{F6F5F536-5772-475B-997F-3EFFB99B7D89}" srcOrd="2" destOrd="0" presId="urn:microsoft.com/office/officeart/2005/8/layout/hProcess7"/>
    <dgm:cxn modelId="{72CDDB7A-8D27-4288-8DC3-991A2B8898D2}" type="presParOf" srcId="{3AC92B05-2B45-4D48-A794-EC7BC36608AD}" destId="{271AF5FE-1371-4035-8DA1-7276BA8CEB92}" srcOrd="5" destOrd="0" presId="urn:microsoft.com/office/officeart/2005/8/layout/hProcess7"/>
    <dgm:cxn modelId="{25A842C8-5933-43ED-9F96-EE4F683CEBB4}" type="presParOf" srcId="{3AC92B05-2B45-4D48-A794-EC7BC36608AD}" destId="{23395AB6-5A57-4C10-92BF-CD092A85D10D}" srcOrd="6" destOrd="0" presId="urn:microsoft.com/office/officeart/2005/8/layout/hProcess7"/>
    <dgm:cxn modelId="{D599280C-BC2A-46B4-8DC6-F2E746878410}" type="presParOf" srcId="{23395AB6-5A57-4C10-92BF-CD092A85D10D}" destId="{63E1AB9B-69CA-4B81-96A7-997A564BB6DA}" srcOrd="0" destOrd="0" presId="urn:microsoft.com/office/officeart/2005/8/layout/hProcess7"/>
    <dgm:cxn modelId="{2D645189-2FFF-42DF-91A2-6D5D280F8036}" type="presParOf" srcId="{23395AB6-5A57-4C10-92BF-CD092A85D10D}" destId="{F7A80BB4-4C52-4538-AF6B-BAD23499CC04}" srcOrd="1" destOrd="0" presId="urn:microsoft.com/office/officeart/2005/8/layout/hProcess7"/>
    <dgm:cxn modelId="{F5F4BAA0-CBF3-46B8-9E7A-08FB4DE0F462}" type="presParOf" srcId="{23395AB6-5A57-4C10-92BF-CD092A85D10D}" destId="{3F85332E-6990-4575-B52B-72A1E8117FE2}" srcOrd="2" destOrd="0" presId="urn:microsoft.com/office/officeart/2005/8/layout/hProcess7"/>
    <dgm:cxn modelId="{8CFB453A-70FA-4B3A-A028-395428A278D2}" type="presParOf" srcId="{3AC92B05-2B45-4D48-A794-EC7BC36608AD}" destId="{9C7A24ED-8DA5-41B2-B574-593A25D19733}" srcOrd="7" destOrd="0" presId="urn:microsoft.com/office/officeart/2005/8/layout/hProcess7"/>
    <dgm:cxn modelId="{A2EAD170-62E4-457C-8738-BAB4015B5268}" type="presParOf" srcId="{3AC92B05-2B45-4D48-A794-EC7BC36608AD}" destId="{64F7DAB0-8F37-4FB9-8A2D-ABA3F929A1AB}" srcOrd="8" destOrd="0" presId="urn:microsoft.com/office/officeart/2005/8/layout/hProcess7"/>
    <dgm:cxn modelId="{82FA5EF4-5C4B-4F14-B016-04ED74E900AA}" type="presParOf" srcId="{64F7DAB0-8F37-4FB9-8A2D-ABA3F929A1AB}" destId="{7BAEEAD9-305D-40AE-9B92-FA75FADF1838}" srcOrd="0" destOrd="0" presId="urn:microsoft.com/office/officeart/2005/8/layout/hProcess7"/>
    <dgm:cxn modelId="{4BE92BE4-FEFE-4700-B5F7-0E49C87B4625}" type="presParOf" srcId="{64F7DAB0-8F37-4FB9-8A2D-ABA3F929A1AB}" destId="{07D5361D-3200-482B-B5CA-F7C03397E3AB}" srcOrd="1" destOrd="0" presId="urn:microsoft.com/office/officeart/2005/8/layout/hProcess7"/>
    <dgm:cxn modelId="{40AFC4AB-D4EB-4A5E-9600-64EF11EC770C}" type="presParOf" srcId="{64F7DAB0-8F37-4FB9-8A2D-ABA3F929A1AB}" destId="{0FC15125-E904-4454-B65A-3E079DFBDF4D}"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2D133-DAE6-431D-9BD0-8F88947681C4}">
      <dsp:nvSpPr>
        <dsp:cNvPr id="0" name=""/>
        <dsp:cNvSpPr/>
      </dsp:nvSpPr>
      <dsp:spPr>
        <a:xfrm>
          <a:off x="97" y="372757"/>
          <a:ext cx="420281" cy="5043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a:t>
          </a:r>
          <a:endParaRPr lang="en-US" sz="500" kern="1200" dirty="0"/>
        </a:p>
      </dsp:txBody>
      <dsp:txXfrm rot="16200000">
        <a:off x="-164652" y="537507"/>
        <a:ext cx="413556" cy="84056"/>
      </dsp:txXfrm>
    </dsp:sp>
    <dsp:sp modelId="{9889B8E7-B8DE-420E-BF1C-FDC0F9B6BCA1}">
      <dsp:nvSpPr>
        <dsp:cNvPr id="0" name=""/>
        <dsp:cNvSpPr/>
      </dsp:nvSpPr>
      <dsp:spPr>
        <a:xfrm>
          <a:off x="84153" y="372757"/>
          <a:ext cx="313109" cy="5043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n-US" sz="3000" kern="1200" dirty="0" smtClean="0"/>
            <a:t>N</a:t>
          </a:r>
          <a:endParaRPr lang="en-US" sz="3000" kern="1200" dirty="0"/>
        </a:p>
      </dsp:txBody>
      <dsp:txXfrm>
        <a:off x="84153" y="372757"/>
        <a:ext cx="313109" cy="504337"/>
      </dsp:txXfrm>
    </dsp:sp>
    <dsp:sp modelId="{4BCACE9F-6AB6-4538-BFCB-F440A8E66794}">
      <dsp:nvSpPr>
        <dsp:cNvPr id="0" name=""/>
        <dsp:cNvSpPr/>
      </dsp:nvSpPr>
      <dsp:spPr>
        <a:xfrm>
          <a:off x="435088" y="372757"/>
          <a:ext cx="420281" cy="5043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a:t>
          </a:r>
          <a:endParaRPr lang="en-US" sz="500" kern="1200" dirty="0"/>
        </a:p>
      </dsp:txBody>
      <dsp:txXfrm rot="16200000">
        <a:off x="270338" y="537507"/>
        <a:ext cx="413556" cy="84056"/>
      </dsp:txXfrm>
    </dsp:sp>
    <dsp:sp modelId="{EA3AD376-1A8A-48AA-9E34-9AFD7B96A1DD}">
      <dsp:nvSpPr>
        <dsp:cNvPr id="0" name=""/>
        <dsp:cNvSpPr/>
      </dsp:nvSpPr>
      <dsp:spPr>
        <a:xfrm rot="5400000">
          <a:off x="400137" y="773520"/>
          <a:ext cx="74105" cy="6304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F5F536-5772-475B-997F-3EFFB99B7D89}">
      <dsp:nvSpPr>
        <dsp:cNvPr id="0" name=""/>
        <dsp:cNvSpPr/>
      </dsp:nvSpPr>
      <dsp:spPr>
        <a:xfrm>
          <a:off x="519145" y="372757"/>
          <a:ext cx="313109" cy="5043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n-US" sz="3000" kern="1200" dirty="0" smtClean="0"/>
            <a:t>P</a:t>
          </a:r>
          <a:endParaRPr lang="en-US" sz="3000" kern="1200" dirty="0"/>
        </a:p>
      </dsp:txBody>
      <dsp:txXfrm>
        <a:off x="519145" y="372757"/>
        <a:ext cx="313109" cy="504337"/>
      </dsp:txXfrm>
    </dsp:sp>
    <dsp:sp modelId="{7BAEEAD9-305D-40AE-9B92-FA75FADF1838}">
      <dsp:nvSpPr>
        <dsp:cNvPr id="0" name=""/>
        <dsp:cNvSpPr/>
      </dsp:nvSpPr>
      <dsp:spPr>
        <a:xfrm>
          <a:off x="870080" y="372757"/>
          <a:ext cx="420281" cy="5043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lvl="0" algn="r" defTabSz="222250">
            <a:lnSpc>
              <a:spcPct val="90000"/>
            </a:lnSpc>
            <a:spcBef>
              <a:spcPct val="0"/>
            </a:spcBef>
            <a:spcAft>
              <a:spcPct val="35000"/>
            </a:spcAft>
          </a:pPr>
          <a:r>
            <a:rPr lang="en-US" sz="500" kern="1200" dirty="0" smtClean="0"/>
            <a:t> </a:t>
          </a:r>
          <a:endParaRPr lang="en-US" sz="500" kern="1200" dirty="0"/>
        </a:p>
      </dsp:txBody>
      <dsp:txXfrm rot="16200000">
        <a:off x="705329" y="537507"/>
        <a:ext cx="413556" cy="84056"/>
      </dsp:txXfrm>
    </dsp:sp>
    <dsp:sp modelId="{F7A80BB4-4C52-4538-AF6B-BAD23499CC04}">
      <dsp:nvSpPr>
        <dsp:cNvPr id="0" name=""/>
        <dsp:cNvSpPr/>
      </dsp:nvSpPr>
      <dsp:spPr>
        <a:xfrm rot="5400000">
          <a:off x="835128" y="773520"/>
          <a:ext cx="74105" cy="6304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15125-E904-4454-B65A-3E079DFBDF4D}">
      <dsp:nvSpPr>
        <dsp:cNvPr id="0" name=""/>
        <dsp:cNvSpPr/>
      </dsp:nvSpPr>
      <dsp:spPr>
        <a:xfrm>
          <a:off x="954136" y="372757"/>
          <a:ext cx="313109" cy="5043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2870" rIns="0" bIns="0" numCol="1" spcCol="1270" anchor="t" anchorCtr="0">
          <a:noAutofit/>
        </a:bodyPr>
        <a:lstStyle/>
        <a:p>
          <a:pPr lvl="0" algn="l" defTabSz="1333500">
            <a:lnSpc>
              <a:spcPct val="90000"/>
            </a:lnSpc>
            <a:spcBef>
              <a:spcPct val="0"/>
            </a:spcBef>
            <a:spcAft>
              <a:spcPct val="35000"/>
            </a:spcAft>
          </a:pPr>
          <a:r>
            <a:rPr lang="en-US" sz="3000" kern="1200" dirty="0" smtClean="0"/>
            <a:t>N</a:t>
          </a:r>
          <a:endParaRPr lang="en-US" sz="3000" kern="1200" dirty="0"/>
        </a:p>
      </dsp:txBody>
      <dsp:txXfrm>
        <a:off x="954136" y="372757"/>
        <a:ext cx="313109" cy="504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308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92213" y="703263"/>
            <a:ext cx="4692650" cy="35194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7708" y="4458018"/>
            <a:ext cx="5661660" cy="4223385"/>
          </a:xfrm>
          <a:prstGeom prst="rect">
            <a:avLst/>
          </a:prstGeom>
          <a:noFill/>
          <a:ln w="9525">
            <a:noFill/>
            <a:miter lim="800000"/>
            <a:headEnd/>
            <a:tailEnd/>
          </a:ln>
          <a:effectLst/>
        </p:spPr>
        <p:txBody>
          <a:bodyPr vert="horz" wrap="square" lIns="94064" tIns="47032" rIns="94064" bIns="4703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1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9BCD2-CC2D-46B4-8CBB-364B4D8E3EC5}" type="slidenum">
              <a:rPr lang="en-US" smtClean="0">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Unpublished work © 2013 Project Lead The Way, Inc.</a:t>
            </a:r>
            <a:endParaRPr lang="en-US">
              <a:solidFill>
                <a:prstClr val="black"/>
              </a:solidFill>
            </a:endParaRPr>
          </a:p>
        </p:txBody>
      </p:sp>
    </p:spTree>
    <p:extLst>
      <p:ext uri="{BB962C8B-B14F-4D97-AF65-F5344CB8AC3E}">
        <p14:creationId xmlns:p14="http://schemas.microsoft.com/office/powerpoint/2010/main" val="59247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might recall this slide from an earlier lesson. Abstractions  build on each other and let people focus on one level of the ladder of abstraction at a time.</a:t>
            </a:r>
          </a:p>
          <a:p>
            <a:endParaRPr lang="en-US" baseline="0" dirty="0" smtClean="0"/>
          </a:p>
          <a:p>
            <a:r>
              <a:rPr lang="en-US" baseline="0" dirty="0" smtClean="0"/>
              <a:t>Note: the slide notes from Lesson 1.2 are shown here for easy reference for use in discussion.</a:t>
            </a:r>
          </a:p>
          <a:p>
            <a:r>
              <a:rPr lang="en-US" dirty="0" smtClean="0"/>
              <a:t>At the bottom of it all is physics:</a:t>
            </a:r>
            <a:r>
              <a:rPr lang="en-US" baseline="0" dirty="0" smtClean="0"/>
              <a:t> Newton’s Laws and the four forces of the universe, and the two ways in which Newtonian physics had to be “fixed”: relativity and quantum mechanics. </a:t>
            </a:r>
          </a:p>
          <a:p>
            <a:r>
              <a:rPr lang="en-US" baseline="0" dirty="0" smtClean="0"/>
              <a:t>We can ignore the physics and just pay attention to abstractions of the semiconductor, represented by a few equations that summarize current and voltage under certain conditions.</a:t>
            </a:r>
          </a:p>
          <a:p>
            <a:r>
              <a:rPr lang="en-US" baseline="0" dirty="0" smtClean="0"/>
              <a:t>We can ignore the voltage and just trust that the CPU accepts 0s and 1s and steps through its instructions the way Intel designers say it does.</a:t>
            </a:r>
          </a:p>
          <a:p>
            <a:r>
              <a:rPr lang="en-US" baseline="0" dirty="0" smtClean="0"/>
              <a:t>We can ignore the bits and just use a language like Hopper’s COBOL – nowadays, C or C++, or Java, letting those languages worry about the CPU.</a:t>
            </a:r>
          </a:p>
          <a:p>
            <a:r>
              <a:rPr lang="en-US" baseline="0" dirty="0" smtClean="0"/>
              <a:t>We can even ignore the low-level languages and use a language like Scratch or Python, which take care of the lower level languages for us.</a:t>
            </a:r>
          </a:p>
          <a:p>
            <a:r>
              <a:rPr lang="en-US" baseline="0" dirty="0" smtClean="0"/>
              <a:t>And we can deal with an even higher level of abstraction at the application level.</a:t>
            </a:r>
          </a:p>
          <a:p>
            <a:endParaRPr lang="en-US" baseline="0" dirty="0" smtClean="0"/>
          </a:p>
          <a:p>
            <a:r>
              <a:rPr lang="en-US" baseline="0" dirty="0" smtClean="0"/>
              <a:t>A funny comic: http://xkcd.com/435/</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examples pictured</a:t>
            </a:r>
            <a:r>
              <a:rPr lang="en-US" baseline="0" dirty="0" smtClean="0"/>
              <a:t> on that slide </a:t>
            </a:r>
            <a:r>
              <a:rPr lang="en-US" dirty="0" smtClean="0"/>
              <a:t>applied to one computer. When it comes to communication</a:t>
            </a:r>
            <a:r>
              <a:rPr lang="en-US" baseline="0" dirty="0" smtClean="0"/>
              <a:t> among computers, a similar ladder deals with increasingly abstract concepts. Scientists and engineers working at the lowest levels of abstractions can worry about the wires and cables and radio waves that carry the bits. The network interface card (NIC) takes care of how the bits get on and off the physical wire. The lower level protocols like TCP /IP are written in a low-level language, C. Higher level languages like Python have libraries that take care of high level protocols like HTTP for you. Application programmers use these abstractions to create software that uses interaction among computers, like a Web browser or a service like Google docs.</a:t>
            </a:r>
          </a:p>
          <a:p>
            <a:endParaRPr lang="en-US" baseline="0" dirty="0" smtClean="0"/>
          </a:p>
          <a:p>
            <a:r>
              <a:rPr lang="en-US" baseline="0" dirty="0" smtClean="0"/>
              <a:t>Note: The line of TCP/IP depicted is line 80 of ip_output.c</a:t>
            </a:r>
          </a:p>
          <a:p>
            <a:endParaRPr lang="en-US" baseline="0" dirty="0" smtClean="0"/>
          </a:p>
          <a:p>
            <a:r>
              <a:rPr lang="en-US" baseline="0" dirty="0" smtClean="0"/>
              <a:t>Note: Jon Postel, leader in Internet governance, RFC Editor, caretaker of the Internet through 1998  http://en.wikipedia.org/wiki/File:Jon_Postel_sitting_in_office.jpg</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this lesson we dive down the ladder of abstraction to the physical world of copper wires, glass fiber optics, and radio waves. Computing resources were initially concentrated in developed nations. Patterns among nations – the “Haves” and the “Have </a:t>
            </a:r>
            <a:r>
              <a:rPr lang="en-US" baseline="0" dirty="0" err="1" smtClean="0"/>
              <a:t>Laters</a:t>
            </a:r>
            <a:r>
              <a:rPr lang="en-US" baseline="0" dirty="0" smtClean="0"/>
              <a:t>” – continue to vary. People in different places have different access to information.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http://www.zonu.com/maps-l-en.htmlhttp://www.zonu.com/maps-l-en.html</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330350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If you were a network architect, what routes would you follow to connect the country of South Africa to the global Internet?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http://www.zonu.com/maps-l-en.htmlhttp://www.zonu.com/maps-l-en.html</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330350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bottom of the abstractions</a:t>
            </a:r>
            <a:r>
              <a:rPr lang="en-US" baseline="0" dirty="0" smtClean="0"/>
              <a:t> are physical cables. Infrastructure changes nations. Africa has gained Internet bandwidth since 2010, to which some attribute the Arab Spring in which the governments of Tunisia and Egypt were overthrown. The thickness of the colored lines shows the bandwidth in undersea cables.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204037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thick purple line on this map shows an undersea cable new in 2011, servicing western Africa. It cost South African investors $650 million (2012 USD). Data are carried only in the inner core of the cable, in four pairs of glass threads.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330350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tiny glass</a:t>
            </a:r>
            <a:r>
              <a:rPr lang="en-US" baseline="0" dirty="0" smtClean="0"/>
              <a:t> fibers carry </a:t>
            </a:r>
            <a:r>
              <a:rPr lang="en-US" baseline="0" dirty="0" err="1" smtClean="0"/>
              <a:t>zeros</a:t>
            </a:r>
            <a:r>
              <a:rPr lang="en-US" baseline="0" dirty="0" smtClean="0"/>
              <a:t> and ones: over 5 trillion bits per second. That’s 100,000 times faster than a typical U.S. home DSL service.</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204037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But Internet connectivity is hardly the only infrastructure to think about. What percent of your budget do you want to devote to connectivity? As we climb the ladder of abstraction, keep in mind that high level decisions affect people’s lives. Decisions about infrastructure and the protocols that climb the ladder of abstraction are compromises among competing objectives.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http://www.zonu.com/maps-l-en.htmlhttp://www.zonu.com/maps-l-en.html</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3303505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descr="C:\Users\lsmith\Dropbox\2014-15 Curriculum Release\Notes\Logos\PLTW Logo Transparent.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158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9112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405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9" name="Picture 8"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9580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0"/>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1250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6" name="Picture 5"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54561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5" name="Picture 4"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7852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9884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102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3792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94818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2391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txBox="1">
            <a:spLocks/>
          </p:cNvSpPr>
          <p:nvPr userDrawn="1"/>
        </p:nvSpPr>
        <p:spPr>
          <a:xfrm>
            <a:off x="0" y="6629400"/>
            <a:ext cx="28194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Computer Science and Software Engineering</a:t>
            </a:r>
            <a:endParaRPr lang="en-US" sz="800" dirty="0">
              <a:solidFill>
                <a:prstClr val="white">
                  <a:lumMod val="50000"/>
                </a:prstClr>
              </a:solidFill>
              <a:latin typeface="Arial" panose="020B0604020202020204" pitchFamily="34" charset="0"/>
              <a:cs typeface="Arial" panose="020B0604020202020204" pitchFamily="34" charset="0"/>
            </a:endParaRPr>
          </a:p>
        </p:txBody>
      </p:sp>
      <p:sp>
        <p:nvSpPr>
          <p:cNvPr id="7"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fontAlgn="auto">
              <a:spcBef>
                <a:spcPts val="0"/>
              </a:spcBef>
              <a:spcAft>
                <a:spcPts val="0"/>
              </a:spcAft>
            </a:pP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050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diagramData" Target="../diagrams/data1.xml"/><Relationship Id="rId12" Type="http://schemas.openxmlformats.org/officeDocument/2006/relationships/image" Target="../media/image8.png"/><Relationship Id="rId2" Type="http://schemas.openxmlformats.org/officeDocument/2006/relationships/notesSlide" Target="../notesSlides/notesSlide2.xml"/><Relationship Id="rId16"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7.jpeg"/><Relationship Id="rId11" Type="http://schemas.microsoft.com/office/2007/relationships/diagramDrawing" Target="../diagrams/drawing1.xml"/><Relationship Id="rId5" Type="http://schemas.openxmlformats.org/officeDocument/2006/relationships/image" Target="../media/image6.jpeg"/><Relationship Id="rId15" Type="http://schemas.openxmlformats.org/officeDocument/2006/relationships/image" Target="../media/image9.png"/><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5.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3"/>
          </p:nvPr>
        </p:nvSpPr>
        <p:spPr>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371600" y="4343400"/>
            <a:ext cx="6400800" cy="838200"/>
          </a:xfrm>
        </p:spPr>
        <p:txBody>
          <a:bodyPr>
            <a:noAutofit/>
          </a:bodyPr>
          <a:lstStyle/>
          <a:p>
            <a:pPr marL="0" indent="0" algn="ctr">
              <a:buNone/>
            </a:pPr>
            <a:r>
              <a:rPr lang="en-US" b="1" dirty="0" smtClean="0">
                <a:solidFill>
                  <a:srgbClr val="002060"/>
                </a:solidFill>
                <a:latin typeface="Georgia" panose="02040502050405020303" pitchFamily="18" charset="0"/>
                <a:cs typeface="Arial" panose="020B0604020202020204" pitchFamily="34" charset="0"/>
              </a:rPr>
              <a:t>Diving Down the Ladder of Abstraction</a:t>
            </a:r>
            <a:endParaRPr lang="en-US" b="1" dirty="0">
              <a:solidFill>
                <a:srgbClr val="002060"/>
              </a:solidFill>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4034381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The Ladder of Abstraction</a:t>
            </a:r>
            <a:endParaRPr lang="en-US" kern="0" dirty="0">
              <a:solidFill>
                <a:srgbClr val="00386B"/>
              </a:solidFill>
              <a:latin typeface="Interstate Regular" pitchFamily="50" charset="0"/>
            </a:endParaRPr>
          </a:p>
        </p:txBody>
      </p:sp>
      <p:sp>
        <p:nvSpPr>
          <p:cNvPr id="2" name="Content Placeholder 1"/>
          <p:cNvSpPr>
            <a:spLocks noGrp="1"/>
          </p:cNvSpPr>
          <p:nvPr>
            <p:ph idx="1"/>
          </p:nvPr>
        </p:nvSpPr>
        <p:spPr>
          <a:xfrm>
            <a:off x="5796714" y="4193864"/>
            <a:ext cx="1114594" cy="985345"/>
          </a:xfrm>
        </p:spPr>
        <p:txBody>
          <a:bodyPr/>
          <a:lstStyle/>
          <a:p>
            <a:pPr marL="0" indent="0">
              <a:buNone/>
            </a:pPr>
            <a:r>
              <a:rPr lang="en-US" sz="1100" dirty="0" smtClean="0"/>
              <a:t>010101010010101011111011010001010101011111111110</a:t>
            </a:r>
            <a:endParaRPr lang="en-US" sz="1100" dirty="0"/>
          </a:p>
        </p:txBody>
      </p:sp>
      <p:sp>
        <p:nvSpPr>
          <p:cNvPr id="11" name="Content Placeholder 1"/>
          <p:cNvSpPr txBox="1">
            <a:spLocks/>
          </p:cNvSpPr>
          <p:nvPr/>
        </p:nvSpPr>
        <p:spPr>
          <a:xfrm>
            <a:off x="5575421" y="2153257"/>
            <a:ext cx="2468375" cy="646254"/>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600" b="1" kern="0" dirty="0">
                <a:solidFill>
                  <a:srgbClr val="00B050"/>
                </a:solidFill>
                <a:latin typeface="Bitstream Vera Sans Mono" pitchFamily="49" charset="0"/>
              </a:rPr>
              <a:t>f</a:t>
            </a:r>
            <a:r>
              <a:rPr lang="en-US" sz="1600" b="1" kern="0" dirty="0" smtClean="0">
                <a:solidFill>
                  <a:srgbClr val="00B050"/>
                </a:solidFill>
                <a:latin typeface="Bitstream Vera Sans Mono" pitchFamily="49" charset="0"/>
              </a:rPr>
              <a:t>or</a:t>
            </a:r>
            <a:r>
              <a:rPr lang="en-US" sz="1600" kern="0" dirty="0" smtClean="0">
                <a:solidFill>
                  <a:srgbClr val="00B050"/>
                </a:solidFill>
                <a:latin typeface="Bitstream Vera Sans Mono" pitchFamily="49" charset="0"/>
              </a:rPr>
              <a:t> </a:t>
            </a:r>
            <a:r>
              <a:rPr lang="en-US" sz="1600" kern="0" dirty="0" smtClean="0">
                <a:latin typeface="Bitstream Vera Sans Mono" pitchFamily="49" charset="0"/>
              </a:rPr>
              <a:t>thing </a:t>
            </a:r>
            <a:r>
              <a:rPr lang="en-US" sz="1600" b="1" kern="0" dirty="0" smtClean="0">
                <a:solidFill>
                  <a:srgbClr val="00B050"/>
                </a:solidFill>
                <a:latin typeface="Bitstream Vera Sans Mono" pitchFamily="49" charset="0"/>
              </a:rPr>
              <a:t>in</a:t>
            </a:r>
            <a:r>
              <a:rPr lang="en-US" sz="1600" kern="0" dirty="0" smtClean="0">
                <a:solidFill>
                  <a:srgbClr val="00B050"/>
                </a:solidFill>
                <a:latin typeface="Bitstream Vera Sans Mono" pitchFamily="49" charset="0"/>
              </a:rPr>
              <a:t> </a:t>
            </a:r>
            <a:r>
              <a:rPr lang="en-US" sz="1600" kern="0" dirty="0" smtClean="0">
                <a:latin typeface="Bitstream Vera Sans Mono" pitchFamily="49" charset="0"/>
              </a:rPr>
              <a:t>room:</a:t>
            </a:r>
          </a:p>
          <a:p>
            <a:pPr marL="0" indent="0">
              <a:buFontTx/>
              <a:buNone/>
            </a:pPr>
            <a:r>
              <a:rPr lang="en-US" sz="1600" kern="0" smtClean="0">
                <a:latin typeface="Bitstream Vera Sans Mono" pitchFamily="49" charset="0"/>
              </a:rPr>
              <a:t>    pick_up(thing)</a:t>
            </a:r>
            <a:endParaRPr lang="en-US" sz="1600" kern="0" dirty="0">
              <a:latin typeface="Bitstream Vera Sans Mono" pitchFamily="49" charset="0"/>
            </a:endParaRPr>
          </a:p>
        </p:txBody>
      </p:sp>
      <p:sp>
        <p:nvSpPr>
          <p:cNvPr id="5" name="Rectangle 4"/>
          <p:cNvSpPr/>
          <p:nvPr/>
        </p:nvSpPr>
        <p:spPr>
          <a:xfrm>
            <a:off x="4975042" y="4223383"/>
            <a:ext cx="757785" cy="707886"/>
          </a:xfrm>
          <a:prstGeom prst="rect">
            <a:avLst/>
          </a:prstGeom>
        </p:spPr>
        <p:txBody>
          <a:bodyPr wrap="square">
            <a:spAutoFit/>
          </a:bodyPr>
          <a:lstStyle/>
          <a:p>
            <a:r>
              <a:rPr lang="en-US" sz="800" dirty="0" smtClean="0"/>
              <a:t>en.wikipedia.org/wiki/File:Intel_80486DX2_bottom.jpg</a:t>
            </a:r>
            <a:endParaRPr lang="en-US" sz="800" dirty="0"/>
          </a:p>
        </p:txBody>
      </p:sp>
      <p:pic>
        <p:nvPicPr>
          <p:cNvPr id="14340" name="Picture 4" descr="File:Intel 80486DX2 bott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5176" y="4291624"/>
            <a:ext cx="657519" cy="789826"/>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995817" y="1141786"/>
            <a:ext cx="1632570" cy="74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4572000" y="2907798"/>
            <a:ext cx="3303912" cy="1129114"/>
            <a:chOff x="4225158" y="3102721"/>
            <a:chExt cx="3303912" cy="1129114"/>
          </a:xfrm>
        </p:grpSpPr>
        <p:pic>
          <p:nvPicPr>
            <p:cNvPr id="11267" name="Picture 2" descr="gracehopp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158" y="3102721"/>
              <a:ext cx="693683" cy="10446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917327" y="3185052"/>
              <a:ext cx="992579" cy="646331"/>
            </a:xfrm>
            <a:prstGeom prst="rect">
              <a:avLst/>
            </a:prstGeom>
          </p:spPr>
          <p:txBody>
            <a:bodyPr wrap="none">
              <a:spAutoFit/>
            </a:bodyPr>
            <a:lstStyle/>
            <a:p>
              <a:r>
                <a:rPr lang="en-US" dirty="0" smtClean="0"/>
                <a:t>COBOL</a:t>
              </a:r>
            </a:p>
            <a:p>
              <a:r>
                <a:rPr lang="en-US" dirty="0" smtClean="0"/>
                <a:t>C</a:t>
              </a:r>
              <a:endParaRPr lang="en-US" dirty="0"/>
            </a:p>
          </p:txBody>
        </p:sp>
        <p:sp>
          <p:nvSpPr>
            <p:cNvPr id="20" name="Rectangle 19"/>
            <p:cNvSpPr/>
            <p:nvPr/>
          </p:nvSpPr>
          <p:spPr>
            <a:xfrm>
              <a:off x="5252485" y="3862503"/>
              <a:ext cx="2276585" cy="369332"/>
            </a:xfrm>
            <a:prstGeom prst="rect">
              <a:avLst/>
            </a:prstGeom>
          </p:spPr>
          <p:txBody>
            <a:bodyPr wrap="none">
              <a:spAutoFit/>
            </a:bodyPr>
            <a:lstStyle/>
            <a:p>
              <a:r>
                <a:rPr lang="en-US" dirty="0">
                  <a:latin typeface="Bitstream Vera Sans Mono" pitchFamily="49" charset="0"/>
                </a:rPr>
                <a:t>i</a:t>
              </a:r>
              <a:r>
                <a:rPr lang="en-US" dirty="0" smtClean="0">
                  <a:latin typeface="Bitstream Vera Sans Mono" pitchFamily="49" charset="0"/>
                </a:rPr>
                <a:t>nt register c;</a:t>
              </a:r>
              <a:endParaRPr lang="en-US" dirty="0">
                <a:latin typeface="Bitstream Vera Sans Mono" pitchFamily="49" charset="0"/>
              </a:endParaRPr>
            </a:p>
          </p:txBody>
        </p:sp>
      </p:grpSp>
      <p:sp>
        <p:nvSpPr>
          <p:cNvPr id="7" name="Rectangle 6"/>
          <p:cNvSpPr/>
          <p:nvPr/>
        </p:nvSpPr>
        <p:spPr>
          <a:xfrm>
            <a:off x="6292071" y="6071061"/>
            <a:ext cx="810310" cy="707886"/>
          </a:xfrm>
          <a:prstGeom prst="rect">
            <a:avLst/>
          </a:prstGeom>
        </p:spPr>
        <p:txBody>
          <a:bodyPr wrap="square">
            <a:spAutoFit/>
          </a:bodyPr>
          <a:lstStyle/>
          <a:p>
            <a:r>
              <a:rPr lang="en-US" sz="800" dirty="0"/>
              <a:t>http://</a:t>
            </a:r>
            <a:r>
              <a:rPr lang="en-US" sz="800" dirty="0" smtClean="0"/>
              <a:t>theloveforhistory.wordpress.com/2011/05/24/einstein</a:t>
            </a:r>
            <a:endParaRPr lang="en-US" sz="800" dirty="0"/>
          </a:p>
        </p:txBody>
      </p:sp>
      <p:pic>
        <p:nvPicPr>
          <p:cNvPr id="14342" name="Picture 6" descr="albert einstei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1540" y="6104717"/>
            <a:ext cx="631373" cy="673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p:cNvGraphicFramePr/>
          <p:nvPr>
            <p:extLst>
              <p:ext uri="{D42A27DB-BD31-4B8C-83A1-F6EECF244321}">
                <p14:modId xmlns:p14="http://schemas.microsoft.com/office/powerpoint/2010/main" val="1435491197"/>
              </p:ext>
            </p:extLst>
          </p:nvPr>
        </p:nvGraphicFramePr>
        <p:xfrm>
          <a:off x="5755907" y="4988739"/>
          <a:ext cx="1290459" cy="12498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349"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025" y="2249851"/>
            <a:ext cx="2242393" cy="500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67969" y="5322187"/>
            <a:ext cx="261610" cy="369332"/>
          </a:xfrm>
          <a:prstGeom prst="rect">
            <a:avLst/>
          </a:prstGeom>
        </p:spPr>
        <p:txBody>
          <a:bodyPr wrap="none">
            <a:spAutoFit/>
          </a:bodyPr>
          <a:lstStyle/>
          <a:p>
            <a:r>
              <a:rPr lang="en-US" dirty="0" smtClean="0"/>
              <a:t>-</a:t>
            </a:r>
            <a:endParaRPr lang="en-US" dirty="0"/>
          </a:p>
        </p:txBody>
      </p:sp>
      <p:sp>
        <p:nvSpPr>
          <p:cNvPr id="19" name="Rectangle 18"/>
          <p:cNvSpPr/>
          <p:nvPr/>
        </p:nvSpPr>
        <p:spPr>
          <a:xfrm>
            <a:off x="5920369" y="5474587"/>
            <a:ext cx="261610" cy="369332"/>
          </a:xfrm>
          <a:prstGeom prst="rect">
            <a:avLst/>
          </a:prstGeom>
        </p:spPr>
        <p:txBody>
          <a:bodyPr wrap="none">
            <a:spAutoFit/>
          </a:bodyPr>
          <a:lstStyle/>
          <a:p>
            <a:r>
              <a:rPr lang="en-US" dirty="0" smtClean="0"/>
              <a:t>-</a:t>
            </a:r>
            <a:endParaRPr lang="en-US" dirty="0"/>
          </a:p>
        </p:txBody>
      </p:sp>
      <p:sp>
        <p:nvSpPr>
          <p:cNvPr id="21" name="Rectangle 20"/>
          <p:cNvSpPr/>
          <p:nvPr/>
        </p:nvSpPr>
        <p:spPr>
          <a:xfrm>
            <a:off x="5702034" y="5607937"/>
            <a:ext cx="261610" cy="369332"/>
          </a:xfrm>
          <a:prstGeom prst="rect">
            <a:avLst/>
          </a:prstGeom>
        </p:spPr>
        <p:txBody>
          <a:bodyPr wrap="none">
            <a:spAutoFit/>
          </a:bodyPr>
          <a:lstStyle/>
          <a:p>
            <a:r>
              <a:rPr lang="en-US" dirty="0" smtClean="0"/>
              <a:t>-</a:t>
            </a:r>
            <a:endParaRPr lang="en-US" dirty="0"/>
          </a:p>
        </p:txBody>
      </p:sp>
      <p:sp>
        <p:nvSpPr>
          <p:cNvPr id="22" name="Rectangle 21"/>
          <p:cNvSpPr/>
          <p:nvPr/>
        </p:nvSpPr>
        <p:spPr>
          <a:xfrm>
            <a:off x="6632356" y="5322187"/>
            <a:ext cx="261610" cy="369332"/>
          </a:xfrm>
          <a:prstGeom prst="rect">
            <a:avLst/>
          </a:prstGeom>
        </p:spPr>
        <p:txBody>
          <a:bodyPr wrap="none">
            <a:spAutoFit/>
          </a:bodyPr>
          <a:lstStyle/>
          <a:p>
            <a:r>
              <a:rPr lang="en-US" dirty="0" smtClean="0"/>
              <a:t>-</a:t>
            </a:r>
            <a:endParaRPr lang="en-US" dirty="0"/>
          </a:p>
        </p:txBody>
      </p:sp>
      <p:sp>
        <p:nvSpPr>
          <p:cNvPr id="23" name="Rectangle 22"/>
          <p:cNvSpPr/>
          <p:nvPr/>
        </p:nvSpPr>
        <p:spPr>
          <a:xfrm>
            <a:off x="6784756" y="5474587"/>
            <a:ext cx="261610" cy="369332"/>
          </a:xfrm>
          <a:prstGeom prst="rect">
            <a:avLst/>
          </a:prstGeom>
        </p:spPr>
        <p:txBody>
          <a:bodyPr wrap="none">
            <a:spAutoFit/>
          </a:bodyPr>
          <a:lstStyle/>
          <a:p>
            <a:r>
              <a:rPr lang="en-US" dirty="0" smtClean="0"/>
              <a:t>-</a:t>
            </a:r>
            <a:endParaRPr lang="en-US" dirty="0"/>
          </a:p>
        </p:txBody>
      </p:sp>
      <p:sp>
        <p:nvSpPr>
          <p:cNvPr id="24" name="Rectangle 23"/>
          <p:cNvSpPr/>
          <p:nvPr/>
        </p:nvSpPr>
        <p:spPr>
          <a:xfrm>
            <a:off x="6566421" y="5607937"/>
            <a:ext cx="261610" cy="369332"/>
          </a:xfrm>
          <a:prstGeom prst="rect">
            <a:avLst/>
          </a:prstGeom>
        </p:spPr>
        <p:txBody>
          <a:bodyPr wrap="none">
            <a:spAutoFit/>
          </a:bodyPr>
          <a:lstStyle/>
          <a:p>
            <a:r>
              <a:rPr lang="en-US" dirty="0" smtClean="0"/>
              <a:t>-</a:t>
            </a:r>
            <a:endParaRPr lang="en-US" dirty="0"/>
          </a:p>
        </p:txBody>
      </p:sp>
      <p:sp>
        <p:nvSpPr>
          <p:cNvPr id="25" name="Rectangle 24"/>
          <p:cNvSpPr/>
          <p:nvPr/>
        </p:nvSpPr>
        <p:spPr>
          <a:xfrm>
            <a:off x="6105779" y="5276705"/>
            <a:ext cx="319318" cy="369332"/>
          </a:xfrm>
          <a:prstGeom prst="rect">
            <a:avLst/>
          </a:prstGeom>
        </p:spPr>
        <p:txBody>
          <a:bodyPr wrap="none">
            <a:spAutoFit/>
          </a:bodyPr>
          <a:lstStyle/>
          <a:p>
            <a:r>
              <a:rPr lang="en-US" dirty="0" smtClean="0"/>
              <a:t>+</a:t>
            </a:r>
            <a:endParaRPr lang="en-US" dirty="0"/>
          </a:p>
        </p:txBody>
      </p:sp>
      <p:sp>
        <p:nvSpPr>
          <p:cNvPr id="26" name="Rectangle 25"/>
          <p:cNvSpPr/>
          <p:nvPr/>
        </p:nvSpPr>
        <p:spPr>
          <a:xfrm>
            <a:off x="6295520" y="5594631"/>
            <a:ext cx="319318" cy="369332"/>
          </a:xfrm>
          <a:prstGeom prst="rect">
            <a:avLst/>
          </a:prstGeom>
        </p:spPr>
        <p:txBody>
          <a:bodyPr wrap="none">
            <a:spAutoFit/>
          </a:bodyPr>
          <a:lstStyle/>
          <a:p>
            <a:r>
              <a:rPr lang="en-US" dirty="0" smtClean="0"/>
              <a:t>+</a:t>
            </a:r>
            <a:endParaRPr lang="en-US" dirty="0"/>
          </a:p>
        </p:txBody>
      </p:sp>
      <p:sp>
        <p:nvSpPr>
          <p:cNvPr id="27" name="Rectangle 26"/>
          <p:cNvSpPr/>
          <p:nvPr/>
        </p:nvSpPr>
        <p:spPr>
          <a:xfrm>
            <a:off x="6382004" y="5276705"/>
            <a:ext cx="31931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7367267" y="5280809"/>
            <a:ext cx="535483" cy="153888"/>
          </a:xfrm>
          <a:prstGeom prst="rect">
            <a:avLst/>
          </a:prstGeom>
        </p:spPr>
        <p:txBody>
          <a:bodyPr wrap="square">
            <a:spAutoFit/>
          </a:bodyPr>
          <a:lstStyle/>
          <a:p>
            <a:r>
              <a:rPr lang="en-US" sz="200" dirty="0"/>
              <a:t>http://en.wikipedia.org/wiki/File:Transistorer.jpg</a:t>
            </a:r>
          </a:p>
        </p:txBody>
      </p:sp>
      <p:pic>
        <p:nvPicPr>
          <p:cNvPr id="4098" name="Picture 2" descr="File:Transistorer (crope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367267" y="5280809"/>
            <a:ext cx="459445" cy="61648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2120211" y="1250068"/>
            <a:ext cx="3909367" cy="5520267"/>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7102382" y="6136377"/>
                <a:ext cx="1475734"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𝑖</m:t>
                      </m:r>
                      <m:f>
                        <m:fPr>
                          <m:ctrlPr>
                            <a:rPr lang="en-US" sz="1400" b="0" i="1" smtClean="0">
                              <a:latin typeface="Cambria Math"/>
                            </a:rPr>
                          </m:ctrlPr>
                        </m:fPr>
                        <m:num>
                          <m:r>
                            <a:rPr lang="en-US" sz="1400" b="0" i="1" smtClean="0">
                              <a:latin typeface="Cambria Math"/>
                            </a:rPr>
                            <m:t>h</m:t>
                          </m:r>
                        </m:num>
                        <m:den>
                          <m:r>
                            <a:rPr lang="en-US" sz="1400" b="0" i="1" smtClean="0">
                              <a:latin typeface="Cambria Math"/>
                            </a:rPr>
                            <m:t>2</m:t>
                          </m:r>
                          <m:r>
                            <a:rPr lang="en-US" sz="1400" b="0" i="1" smtClean="0">
                              <a:latin typeface="Cambria Math"/>
                              <a:ea typeface="Cambria Math"/>
                            </a:rPr>
                            <m:t>𝜋</m:t>
                          </m:r>
                        </m:den>
                      </m:f>
                      <m:f>
                        <m:fPr>
                          <m:ctrlPr>
                            <a:rPr lang="en-US" sz="1400" b="0" i="1" smtClean="0">
                              <a:latin typeface="Cambria Math"/>
                            </a:rPr>
                          </m:ctrlPr>
                        </m:fPr>
                        <m:num>
                          <m:r>
                            <a:rPr lang="en-US" sz="1400" b="0" i="1" smtClean="0">
                              <a:latin typeface="Cambria Math"/>
                              <a:ea typeface="Cambria Math"/>
                            </a:rPr>
                            <m:t>𝜕</m:t>
                          </m:r>
                        </m:num>
                        <m:den>
                          <m:r>
                            <a:rPr lang="en-US" sz="1400" i="1">
                              <a:latin typeface="Cambria Math"/>
                              <a:ea typeface="Cambria Math"/>
                            </a:rPr>
                            <m:t>𝜕</m:t>
                          </m:r>
                          <m:r>
                            <a:rPr lang="en-US" sz="1400" b="0" i="1" smtClean="0">
                              <a:latin typeface="Cambria Math"/>
                              <a:ea typeface="Cambria Math"/>
                            </a:rPr>
                            <m:t>𝑡</m:t>
                          </m:r>
                        </m:den>
                      </m:f>
                      <m:r>
                        <m:rPr>
                          <m:nor/>
                        </m:rPr>
                        <a:rPr lang="en-US" sz="1400" i="1">
                          <a:latin typeface="Symbol" pitchFamily="18" charset="2"/>
                        </a:rPr>
                        <m:t>Y</m:t>
                      </m:r>
                      <m:r>
                        <a:rPr lang="en-US" sz="1400" b="0" i="1" smtClean="0">
                          <a:latin typeface="Cambria Math"/>
                        </a:rPr>
                        <m:t>=</m:t>
                      </m:r>
                      <m:acc>
                        <m:accPr>
                          <m:chr m:val="̂"/>
                          <m:ctrlPr>
                            <a:rPr lang="en-US" sz="1400" b="0" i="1" smtClean="0">
                              <a:latin typeface="Cambria Math"/>
                            </a:rPr>
                          </m:ctrlPr>
                        </m:accPr>
                        <m:e>
                          <m:r>
                            <a:rPr lang="en-US" sz="1400" b="0" i="1" smtClean="0">
                              <a:latin typeface="Cambria Math"/>
                            </a:rPr>
                            <m:t>𝐻</m:t>
                          </m:r>
                        </m:e>
                      </m:acc>
                      <m:r>
                        <m:rPr>
                          <m:nor/>
                        </m:rPr>
                        <a:rPr lang="en-US" sz="1400" b="0" i="1" smtClean="0">
                          <a:latin typeface="Symbol" pitchFamily="18" charset="2"/>
                        </a:rPr>
                        <m:t>Y</m:t>
                      </m:r>
                    </m:oMath>
                  </m:oMathPara>
                </a14:m>
                <a:endParaRPr lang="en-US" sz="1400" i="1" dirty="0">
                  <a:latin typeface="Symbol" pitchFamily="18" charset="2"/>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02382" y="6136377"/>
                <a:ext cx="1475734" cy="501997"/>
              </a:xfrm>
              <a:prstGeom prst="rect">
                <a:avLst/>
              </a:prstGeom>
              <a:blipFill rotWithShape="1">
                <a:blip r:embed="rId15"/>
                <a:stretch>
                  <a:fillRect r="-5785" b="-2439"/>
                </a:stretch>
              </a:blipFill>
            </p:spPr>
            <p:txBody>
              <a:bodyPr/>
              <a:lstStyle/>
              <a:p>
                <a:r>
                  <a:rPr lang="en-US">
                    <a:noFill/>
                  </a:rPr>
                  <a:t> </a:t>
                </a:r>
              </a:p>
            </p:txBody>
          </p:sp>
        </mc:Fallback>
      </mc:AlternateContent>
      <p:cxnSp>
        <p:nvCxnSpPr>
          <p:cNvPr id="18" name="Straight Connector 17"/>
          <p:cNvCxnSpPr/>
          <p:nvPr/>
        </p:nvCxnSpPr>
        <p:spPr>
          <a:xfrm flipV="1">
            <a:off x="5538189" y="6354147"/>
            <a:ext cx="753882"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030880" y="5594629"/>
            <a:ext cx="594581"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409996" y="4736569"/>
            <a:ext cx="540528"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553874" y="3529949"/>
            <a:ext cx="724664" cy="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04881" y="2472775"/>
            <a:ext cx="51364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210271" y="1635967"/>
            <a:ext cx="68706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239" y="1421013"/>
            <a:ext cx="2257349" cy="369332"/>
          </a:xfrm>
          <a:prstGeom prst="rect">
            <a:avLst/>
          </a:prstGeom>
          <a:noFill/>
        </p:spPr>
        <p:txBody>
          <a:bodyPr wrap="none" rtlCol="0">
            <a:spAutoFit/>
          </a:bodyPr>
          <a:lstStyle/>
          <a:p>
            <a:r>
              <a:rPr lang="en-US" dirty="0" smtClean="0">
                <a:latin typeface="Georgia" panose="02040502050405020303" pitchFamily="18" charset="0"/>
              </a:rPr>
              <a:t>application software</a:t>
            </a:r>
            <a:endParaRPr lang="en-US" dirty="0">
              <a:latin typeface="Georgia" panose="02040502050405020303" pitchFamily="18" charset="0"/>
            </a:endParaRPr>
          </a:p>
        </p:txBody>
      </p:sp>
      <p:sp>
        <p:nvSpPr>
          <p:cNvPr id="43" name="TextBox 42"/>
          <p:cNvSpPr txBox="1"/>
          <p:nvPr/>
        </p:nvSpPr>
        <p:spPr>
          <a:xfrm>
            <a:off x="580721" y="2265381"/>
            <a:ext cx="2223686" cy="369332"/>
          </a:xfrm>
          <a:prstGeom prst="rect">
            <a:avLst/>
          </a:prstGeom>
          <a:noFill/>
        </p:spPr>
        <p:txBody>
          <a:bodyPr wrap="none" rtlCol="0">
            <a:spAutoFit/>
          </a:bodyPr>
          <a:lstStyle/>
          <a:p>
            <a:r>
              <a:rPr lang="en-US" dirty="0" smtClean="0">
                <a:latin typeface="Georgia" panose="02040502050405020303" pitchFamily="18" charset="0"/>
              </a:rPr>
              <a:t>high-level language</a:t>
            </a:r>
            <a:endParaRPr lang="en-US" dirty="0">
              <a:latin typeface="Georgia" panose="02040502050405020303" pitchFamily="18" charset="0"/>
            </a:endParaRPr>
          </a:p>
        </p:txBody>
      </p:sp>
      <p:sp>
        <p:nvSpPr>
          <p:cNvPr id="44" name="TextBox 43"/>
          <p:cNvSpPr txBox="1"/>
          <p:nvPr/>
        </p:nvSpPr>
        <p:spPr>
          <a:xfrm>
            <a:off x="1538876" y="3468231"/>
            <a:ext cx="2095445" cy="369332"/>
          </a:xfrm>
          <a:prstGeom prst="rect">
            <a:avLst/>
          </a:prstGeom>
          <a:noFill/>
        </p:spPr>
        <p:txBody>
          <a:bodyPr wrap="none" rtlCol="0">
            <a:spAutoFit/>
          </a:bodyPr>
          <a:lstStyle/>
          <a:p>
            <a:r>
              <a:rPr lang="en-US" dirty="0" smtClean="0">
                <a:latin typeface="Georgia" panose="02040502050405020303" pitchFamily="18" charset="0"/>
              </a:rPr>
              <a:t>low-level language</a:t>
            </a:r>
            <a:endParaRPr lang="en-US" dirty="0">
              <a:latin typeface="Georgia" panose="02040502050405020303" pitchFamily="18" charset="0"/>
            </a:endParaRPr>
          </a:p>
        </p:txBody>
      </p:sp>
      <p:sp>
        <p:nvSpPr>
          <p:cNvPr id="45" name="TextBox 44"/>
          <p:cNvSpPr txBox="1"/>
          <p:nvPr/>
        </p:nvSpPr>
        <p:spPr>
          <a:xfrm>
            <a:off x="2838109" y="4540163"/>
            <a:ext cx="1633781" cy="369332"/>
          </a:xfrm>
          <a:prstGeom prst="rect">
            <a:avLst/>
          </a:prstGeom>
          <a:noFill/>
        </p:spPr>
        <p:txBody>
          <a:bodyPr wrap="none" rtlCol="0">
            <a:spAutoFit/>
          </a:bodyPr>
          <a:lstStyle/>
          <a:p>
            <a:r>
              <a:rPr lang="en-US" dirty="0" smtClean="0">
                <a:latin typeface="Georgia" panose="02040502050405020303" pitchFamily="18" charset="0"/>
              </a:rPr>
              <a:t>bytes and bits</a:t>
            </a:r>
            <a:endParaRPr lang="en-US" dirty="0">
              <a:latin typeface="Georgia" panose="02040502050405020303" pitchFamily="18" charset="0"/>
            </a:endParaRPr>
          </a:p>
        </p:txBody>
      </p:sp>
      <p:sp>
        <p:nvSpPr>
          <p:cNvPr id="46" name="TextBox 45"/>
          <p:cNvSpPr txBox="1"/>
          <p:nvPr/>
        </p:nvSpPr>
        <p:spPr>
          <a:xfrm>
            <a:off x="2778942" y="5434787"/>
            <a:ext cx="2185278" cy="369332"/>
          </a:xfrm>
          <a:prstGeom prst="rect">
            <a:avLst/>
          </a:prstGeom>
          <a:noFill/>
        </p:spPr>
        <p:txBody>
          <a:bodyPr wrap="none" rtlCol="0">
            <a:spAutoFit/>
          </a:bodyPr>
          <a:lstStyle/>
          <a:p>
            <a:r>
              <a:rPr lang="en-US" dirty="0" smtClean="0">
                <a:latin typeface="Georgia" panose="02040502050405020303" pitchFamily="18" charset="0"/>
              </a:rPr>
              <a:t>voltage and current</a:t>
            </a:r>
            <a:endParaRPr lang="en-US" dirty="0">
              <a:latin typeface="Georgia" panose="02040502050405020303" pitchFamily="18" charset="0"/>
            </a:endParaRPr>
          </a:p>
        </p:txBody>
      </p:sp>
      <p:sp>
        <p:nvSpPr>
          <p:cNvPr id="47" name="TextBox 46"/>
          <p:cNvSpPr txBox="1"/>
          <p:nvPr/>
        </p:nvSpPr>
        <p:spPr>
          <a:xfrm>
            <a:off x="4584082" y="6169483"/>
            <a:ext cx="954107" cy="369332"/>
          </a:xfrm>
          <a:prstGeom prst="rect">
            <a:avLst/>
          </a:prstGeom>
          <a:noFill/>
        </p:spPr>
        <p:txBody>
          <a:bodyPr wrap="none" rtlCol="0">
            <a:spAutoFit/>
          </a:bodyPr>
          <a:lstStyle/>
          <a:p>
            <a:r>
              <a:rPr lang="en-US" dirty="0" smtClean="0">
                <a:latin typeface="Georgia" panose="02040502050405020303" pitchFamily="18" charset="0"/>
              </a:rPr>
              <a:t>physics</a:t>
            </a:r>
            <a:endParaRPr lang="en-US" dirty="0">
              <a:latin typeface="Georgia" panose="02040502050405020303" pitchFamily="18" charset="0"/>
            </a:endParaRPr>
          </a:p>
        </p:txBody>
      </p:sp>
      <p:sp>
        <p:nvSpPr>
          <p:cNvPr id="31" name="Rectangle 30"/>
          <p:cNvSpPr/>
          <p:nvPr/>
        </p:nvSpPr>
        <p:spPr>
          <a:xfrm>
            <a:off x="2897335" y="1010800"/>
            <a:ext cx="2804699" cy="101229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3322036" y="2127378"/>
            <a:ext cx="4571383" cy="67213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287869" y="2861126"/>
            <a:ext cx="3599905" cy="12816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960622" y="4223383"/>
            <a:ext cx="1871878" cy="90958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5637839" y="5183990"/>
            <a:ext cx="2342341" cy="7860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6235774" y="6025455"/>
            <a:ext cx="2342341" cy="7860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4280804" y="3874537"/>
            <a:ext cx="1638504" cy="584775"/>
          </a:xfrm>
          <a:prstGeom prst="rect">
            <a:avLst/>
          </a:prstGeom>
        </p:spPr>
        <p:txBody>
          <a:bodyPr wrap="square">
            <a:spAutoFit/>
          </a:bodyPr>
          <a:lstStyle/>
          <a:p>
            <a:r>
              <a:rPr lang="en-US" sz="1400" dirty="0" smtClean="0">
                <a:latin typeface="Georgia" panose="02040502050405020303" pitchFamily="18" charset="0"/>
              </a:rPr>
              <a:t>Grace Hopper</a:t>
            </a:r>
          </a:p>
          <a:p>
            <a:endParaRPr lang="en-US" dirty="0"/>
          </a:p>
        </p:txBody>
      </p:sp>
      <p:pic>
        <p:nvPicPr>
          <p:cNvPr id="49" name="Picture 8" descr="http://bestwaycontracting.com/handouts/excel-icon.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51788" y="1096289"/>
            <a:ext cx="845399" cy="90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99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The Ladder of Abstraction</a:t>
            </a:r>
            <a:endParaRPr lang="en-US" kern="0" dirty="0">
              <a:solidFill>
                <a:srgbClr val="00386B"/>
              </a:solidFill>
              <a:latin typeface="Interstate Regular" pitchFamily="50" charset="0"/>
            </a:endParaRPr>
          </a:p>
        </p:txBody>
      </p:sp>
      <p:sp>
        <p:nvSpPr>
          <p:cNvPr id="2" name="Content Placeholder 1"/>
          <p:cNvSpPr>
            <a:spLocks noGrp="1"/>
          </p:cNvSpPr>
          <p:nvPr>
            <p:ph idx="1"/>
          </p:nvPr>
        </p:nvSpPr>
        <p:spPr>
          <a:xfrm>
            <a:off x="6292350" y="4185501"/>
            <a:ext cx="1114594" cy="985345"/>
          </a:xfrm>
        </p:spPr>
        <p:txBody>
          <a:bodyPr/>
          <a:lstStyle/>
          <a:p>
            <a:pPr marL="0" indent="0">
              <a:buNone/>
            </a:pPr>
            <a:r>
              <a:rPr lang="en-US" sz="1800" dirty="0" smtClean="0">
                <a:latin typeface="Georgia" panose="02040502050405020303" pitchFamily="18" charset="0"/>
              </a:rPr>
              <a:t>Network Interface Card</a:t>
            </a:r>
            <a:endParaRPr lang="en-US" sz="1800" dirty="0">
              <a:latin typeface="Georgia" panose="02040502050405020303" pitchFamily="18" charset="0"/>
            </a:endParaRPr>
          </a:p>
        </p:txBody>
      </p:sp>
      <p:sp>
        <p:nvSpPr>
          <p:cNvPr id="11" name="Content Placeholder 1"/>
          <p:cNvSpPr txBox="1">
            <a:spLocks/>
          </p:cNvSpPr>
          <p:nvPr/>
        </p:nvSpPr>
        <p:spPr>
          <a:xfrm>
            <a:off x="3346979" y="1937352"/>
            <a:ext cx="5339821" cy="86216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600" kern="0" smtClean="0">
                <a:latin typeface="Bitstream Vera Sans Mono" pitchFamily="49" charset="0"/>
              </a:rPr>
              <a:t>page = urllib2.urlopen(</a:t>
            </a:r>
            <a:r>
              <a:rPr lang="en-US" sz="1600" kern="0" smtClean="0">
                <a:solidFill>
                  <a:srgbClr val="C00000"/>
                </a:solidFill>
                <a:latin typeface="Bitstream Vera Sans Mono" pitchFamily="49" charset="0"/>
              </a:rPr>
              <a:t>“http://mysite.us”</a:t>
            </a:r>
            <a:r>
              <a:rPr lang="en-US" sz="1600" kern="0" smtClean="0">
                <a:latin typeface="Bitstream Vera Sans Mono" pitchFamily="49" charset="0"/>
              </a:rPr>
              <a:t>)</a:t>
            </a:r>
          </a:p>
          <a:p>
            <a:pPr marL="0" indent="0">
              <a:buFontTx/>
              <a:buNone/>
            </a:pPr>
            <a:r>
              <a:rPr lang="en-US" sz="1600" b="1" kern="0">
                <a:solidFill>
                  <a:srgbClr val="00B050"/>
                </a:solidFill>
                <a:latin typeface="Bitstream Vera Sans Mono" pitchFamily="49" charset="0"/>
              </a:rPr>
              <a:t>f</a:t>
            </a:r>
            <a:r>
              <a:rPr lang="en-US" sz="1600" b="1" kern="0" smtClean="0">
                <a:solidFill>
                  <a:srgbClr val="00B050"/>
                </a:solidFill>
                <a:latin typeface="Bitstream Vera Sans Mono" pitchFamily="49" charset="0"/>
              </a:rPr>
              <a:t>or</a:t>
            </a:r>
            <a:r>
              <a:rPr lang="en-US" sz="1600" kern="0" smtClean="0">
                <a:solidFill>
                  <a:srgbClr val="00B050"/>
                </a:solidFill>
                <a:latin typeface="Bitstream Vera Sans Mono" pitchFamily="49" charset="0"/>
              </a:rPr>
              <a:t> </a:t>
            </a:r>
            <a:r>
              <a:rPr lang="en-US" sz="1600" kern="0" smtClean="0">
                <a:latin typeface="Bitstream Vera Sans Mono" pitchFamily="49" charset="0"/>
              </a:rPr>
              <a:t>line </a:t>
            </a:r>
            <a:r>
              <a:rPr lang="en-US" sz="1600" b="1" kern="0" smtClean="0">
                <a:solidFill>
                  <a:srgbClr val="7030A0"/>
                </a:solidFill>
                <a:latin typeface="Bitstream Vera Sans Mono" pitchFamily="49" charset="0"/>
              </a:rPr>
              <a:t>in</a:t>
            </a:r>
            <a:r>
              <a:rPr lang="en-US" sz="1600" kern="0" smtClean="0">
                <a:solidFill>
                  <a:srgbClr val="7030A0"/>
                </a:solidFill>
                <a:latin typeface="Bitstream Vera Sans Mono" pitchFamily="49" charset="0"/>
              </a:rPr>
              <a:t> </a:t>
            </a:r>
            <a:r>
              <a:rPr lang="en-US" sz="1600" kern="0" smtClean="0">
                <a:latin typeface="Bitstream Vera Sans Mono" pitchFamily="49" charset="0"/>
              </a:rPr>
              <a:t>page:</a:t>
            </a:r>
          </a:p>
          <a:p>
            <a:pPr marL="0" indent="0">
              <a:buFontTx/>
              <a:buNone/>
            </a:pPr>
            <a:r>
              <a:rPr lang="en-US" sz="1600" kern="0" smtClean="0">
                <a:latin typeface="Bitstream Vera Sans Mono" pitchFamily="49" charset="0"/>
              </a:rPr>
              <a:t>    print line</a:t>
            </a:r>
            <a:endParaRPr lang="en-US" sz="1600" kern="0" dirty="0">
              <a:latin typeface="Bitstream Vera Sans Mono" pitchFamily="49" charset="0"/>
            </a:endParaRPr>
          </a:p>
        </p:txBody>
      </p:sp>
      <p:pic>
        <p:nvPicPr>
          <p:cNvPr id="1434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3027245" y="1286457"/>
            <a:ext cx="1013189" cy="464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a:off x="2120211" y="1250068"/>
            <a:ext cx="3909367" cy="5520267"/>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538189" y="6400353"/>
            <a:ext cx="753882"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030880" y="5594629"/>
            <a:ext cx="594581"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409996" y="4736569"/>
            <a:ext cx="540528"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553874" y="3529949"/>
            <a:ext cx="724664" cy="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04881" y="2472775"/>
            <a:ext cx="51364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210271" y="1635967"/>
            <a:ext cx="68706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239" y="1421013"/>
            <a:ext cx="2257349" cy="369332"/>
          </a:xfrm>
          <a:prstGeom prst="rect">
            <a:avLst/>
          </a:prstGeom>
          <a:noFill/>
        </p:spPr>
        <p:txBody>
          <a:bodyPr wrap="none" rtlCol="0">
            <a:spAutoFit/>
          </a:bodyPr>
          <a:lstStyle/>
          <a:p>
            <a:r>
              <a:rPr lang="en-US" dirty="0" smtClean="0">
                <a:latin typeface="Georgia" panose="02040502050405020303" pitchFamily="18" charset="0"/>
              </a:rPr>
              <a:t>application software</a:t>
            </a:r>
            <a:endParaRPr lang="en-US" dirty="0">
              <a:latin typeface="Georgia" panose="02040502050405020303" pitchFamily="18" charset="0"/>
            </a:endParaRPr>
          </a:p>
        </p:txBody>
      </p:sp>
      <p:sp>
        <p:nvSpPr>
          <p:cNvPr id="43" name="TextBox 42"/>
          <p:cNvSpPr txBox="1"/>
          <p:nvPr/>
        </p:nvSpPr>
        <p:spPr>
          <a:xfrm>
            <a:off x="580721" y="2265381"/>
            <a:ext cx="2223686" cy="369332"/>
          </a:xfrm>
          <a:prstGeom prst="rect">
            <a:avLst/>
          </a:prstGeom>
          <a:noFill/>
        </p:spPr>
        <p:txBody>
          <a:bodyPr wrap="none" rtlCol="0">
            <a:spAutoFit/>
          </a:bodyPr>
          <a:lstStyle/>
          <a:p>
            <a:r>
              <a:rPr lang="en-US" dirty="0" smtClean="0">
                <a:latin typeface="Georgia" panose="02040502050405020303" pitchFamily="18" charset="0"/>
              </a:rPr>
              <a:t>high-level language</a:t>
            </a:r>
            <a:endParaRPr lang="en-US" dirty="0">
              <a:latin typeface="Georgia" panose="02040502050405020303" pitchFamily="18" charset="0"/>
            </a:endParaRPr>
          </a:p>
        </p:txBody>
      </p:sp>
      <p:sp>
        <p:nvSpPr>
          <p:cNvPr id="44" name="TextBox 43"/>
          <p:cNvSpPr txBox="1"/>
          <p:nvPr/>
        </p:nvSpPr>
        <p:spPr>
          <a:xfrm>
            <a:off x="1538876" y="3468231"/>
            <a:ext cx="2095445" cy="369332"/>
          </a:xfrm>
          <a:prstGeom prst="rect">
            <a:avLst/>
          </a:prstGeom>
          <a:noFill/>
        </p:spPr>
        <p:txBody>
          <a:bodyPr wrap="none" rtlCol="0">
            <a:spAutoFit/>
          </a:bodyPr>
          <a:lstStyle/>
          <a:p>
            <a:r>
              <a:rPr lang="en-US" dirty="0" smtClean="0">
                <a:latin typeface="Georgia" panose="02040502050405020303" pitchFamily="18" charset="0"/>
              </a:rPr>
              <a:t>low-level language</a:t>
            </a:r>
            <a:endParaRPr lang="en-US" dirty="0">
              <a:latin typeface="Georgia" panose="02040502050405020303" pitchFamily="18" charset="0"/>
            </a:endParaRPr>
          </a:p>
        </p:txBody>
      </p:sp>
      <p:sp>
        <p:nvSpPr>
          <p:cNvPr id="45" name="TextBox 44"/>
          <p:cNvSpPr txBox="1"/>
          <p:nvPr/>
        </p:nvSpPr>
        <p:spPr>
          <a:xfrm>
            <a:off x="2838109" y="4540163"/>
            <a:ext cx="1633781" cy="369332"/>
          </a:xfrm>
          <a:prstGeom prst="rect">
            <a:avLst/>
          </a:prstGeom>
          <a:noFill/>
        </p:spPr>
        <p:txBody>
          <a:bodyPr wrap="none" rtlCol="0">
            <a:spAutoFit/>
          </a:bodyPr>
          <a:lstStyle/>
          <a:p>
            <a:r>
              <a:rPr lang="en-US" dirty="0" smtClean="0">
                <a:latin typeface="Georgia" panose="02040502050405020303" pitchFamily="18" charset="0"/>
              </a:rPr>
              <a:t>bytes and bits</a:t>
            </a:r>
            <a:endParaRPr lang="en-US" dirty="0">
              <a:latin typeface="Georgia" panose="02040502050405020303" pitchFamily="18" charset="0"/>
            </a:endParaRPr>
          </a:p>
        </p:txBody>
      </p:sp>
      <p:sp>
        <p:nvSpPr>
          <p:cNvPr id="46" name="TextBox 45"/>
          <p:cNvSpPr txBox="1"/>
          <p:nvPr/>
        </p:nvSpPr>
        <p:spPr>
          <a:xfrm>
            <a:off x="2647175" y="5434787"/>
            <a:ext cx="2356735" cy="369332"/>
          </a:xfrm>
          <a:prstGeom prst="rect">
            <a:avLst/>
          </a:prstGeom>
          <a:noFill/>
        </p:spPr>
        <p:txBody>
          <a:bodyPr wrap="none" rtlCol="0">
            <a:spAutoFit/>
          </a:bodyPr>
          <a:lstStyle/>
          <a:p>
            <a:r>
              <a:rPr lang="en-US" dirty="0">
                <a:latin typeface="Georgia" panose="02040502050405020303" pitchFamily="18" charset="0"/>
              </a:rPr>
              <a:t>w</a:t>
            </a:r>
            <a:r>
              <a:rPr lang="en-US" dirty="0" smtClean="0">
                <a:latin typeface="Georgia" panose="02040502050405020303" pitchFamily="18" charset="0"/>
              </a:rPr>
              <a:t>avelength, intensity</a:t>
            </a:r>
            <a:endParaRPr lang="en-US" dirty="0">
              <a:latin typeface="Georgia" panose="02040502050405020303" pitchFamily="18" charset="0"/>
            </a:endParaRPr>
          </a:p>
        </p:txBody>
      </p:sp>
      <p:sp>
        <p:nvSpPr>
          <p:cNvPr id="47" name="TextBox 46"/>
          <p:cNvSpPr txBox="1"/>
          <p:nvPr/>
        </p:nvSpPr>
        <p:spPr>
          <a:xfrm>
            <a:off x="3927895" y="6179921"/>
            <a:ext cx="1577676" cy="369332"/>
          </a:xfrm>
          <a:prstGeom prst="rect">
            <a:avLst/>
          </a:prstGeom>
          <a:noFill/>
        </p:spPr>
        <p:txBody>
          <a:bodyPr wrap="none" rtlCol="0">
            <a:spAutoFit/>
          </a:bodyPr>
          <a:lstStyle/>
          <a:p>
            <a:r>
              <a:rPr lang="en-US" dirty="0">
                <a:latin typeface="Georgia" panose="02040502050405020303" pitchFamily="18" charset="0"/>
              </a:rPr>
              <a:t>p</a:t>
            </a:r>
            <a:r>
              <a:rPr lang="en-US" dirty="0" smtClean="0">
                <a:latin typeface="Georgia" panose="02040502050405020303" pitchFamily="18" charset="0"/>
              </a:rPr>
              <a:t>hysical layer</a:t>
            </a:r>
            <a:endParaRPr lang="en-US" dirty="0">
              <a:latin typeface="Georgia" panose="02040502050405020303" pitchFamily="18" charset="0"/>
            </a:endParaRPr>
          </a:p>
        </p:txBody>
      </p:sp>
      <p:sp>
        <p:nvSpPr>
          <p:cNvPr id="31" name="Rectangle 30"/>
          <p:cNvSpPr/>
          <p:nvPr/>
        </p:nvSpPr>
        <p:spPr>
          <a:xfrm>
            <a:off x="2876188" y="1222325"/>
            <a:ext cx="2804699" cy="6581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3322036" y="1937352"/>
            <a:ext cx="5306894" cy="8621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287869" y="2861126"/>
            <a:ext cx="3484531" cy="12816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960622" y="4223383"/>
            <a:ext cx="2446322" cy="90958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5637839" y="5183990"/>
            <a:ext cx="2342341" cy="7860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6286589" y="6007343"/>
            <a:ext cx="2342341" cy="7860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41" t="7621" r="4248" b="49216"/>
          <a:stretch/>
        </p:blipFill>
        <p:spPr bwMode="auto">
          <a:xfrm>
            <a:off x="6326261" y="6089244"/>
            <a:ext cx="1024657" cy="622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File:Intelpromtserverpcixadapter1000mta342.jp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023891" y="4257537"/>
            <a:ext cx="1262698" cy="84127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5506017" y="2975951"/>
            <a:ext cx="2363541" cy="923330"/>
          </a:xfrm>
          <a:prstGeom prst="rect">
            <a:avLst/>
          </a:prstGeom>
        </p:spPr>
        <p:txBody>
          <a:bodyPr wrap="square">
            <a:spAutoFit/>
          </a:bodyPr>
          <a:lstStyle/>
          <a:p>
            <a:r>
              <a:rPr lang="en-US" dirty="0" smtClean="0">
                <a:latin typeface="Georgia" panose="02040502050405020303" pitchFamily="18" charset="0"/>
              </a:rPr>
              <a:t>DNS, TCP/IP</a:t>
            </a:r>
          </a:p>
          <a:p>
            <a:r>
              <a:rPr lang="en-US" dirty="0" smtClean="0">
                <a:latin typeface="Georgia" panose="02040502050405020303" pitchFamily="18" charset="0"/>
              </a:rPr>
              <a:t>The C Language</a:t>
            </a:r>
          </a:p>
          <a:p>
            <a:endParaRPr lang="en-US" dirty="0"/>
          </a:p>
        </p:txBody>
      </p:sp>
      <p:sp>
        <p:nvSpPr>
          <p:cNvPr id="53" name="Rectangle 52"/>
          <p:cNvSpPr/>
          <p:nvPr/>
        </p:nvSpPr>
        <p:spPr>
          <a:xfrm>
            <a:off x="5506017" y="3667580"/>
            <a:ext cx="1858201" cy="369332"/>
          </a:xfrm>
          <a:prstGeom prst="rect">
            <a:avLst/>
          </a:prstGeom>
        </p:spPr>
        <p:txBody>
          <a:bodyPr wrap="none">
            <a:spAutoFit/>
          </a:bodyPr>
          <a:lstStyle/>
          <a:p>
            <a:r>
              <a:rPr lang="en-US" dirty="0" smtClean="0">
                <a:latin typeface="Bitstream Vera Sans Mono" pitchFamily="49" charset="0"/>
              </a:rPr>
              <a:t>if (ro==0) {</a:t>
            </a:r>
            <a:endParaRPr lang="en-US" dirty="0">
              <a:latin typeface="Bitstream Vera Sans Mono" pitchFamily="49" charset="0"/>
            </a:endParaRPr>
          </a:p>
        </p:txBody>
      </p:sp>
      <p:pic>
        <p:nvPicPr>
          <p:cNvPr id="1028" name="Picture 4" descr="File:Jon Postel sitting in office.jpg"/>
          <p:cNvPicPr>
            <a:picLocks noChangeAspect="1" noChangeArrowheads="1"/>
          </p:cNvPicPr>
          <p:nvPr/>
        </p:nvPicPr>
        <p:blipFill rotWithShape="1">
          <a:blip r:embed="rId7">
            <a:extLst>
              <a:ext uri="{28A0092B-C50C-407E-A947-70E740481C1C}">
                <a14:useLocalDpi xmlns:a14="http://schemas.microsoft.com/office/drawing/2010/main" val="0"/>
              </a:ext>
            </a:extLst>
          </a:blip>
          <a:srcRect l="42652" t="38335" r="42410" b="38457"/>
          <a:stretch/>
        </p:blipFill>
        <p:spPr bwMode="auto">
          <a:xfrm>
            <a:off x="4478929" y="2926558"/>
            <a:ext cx="943189" cy="1022115"/>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4416968" y="3887266"/>
            <a:ext cx="1638504" cy="584775"/>
          </a:xfrm>
          <a:prstGeom prst="rect">
            <a:avLst/>
          </a:prstGeom>
        </p:spPr>
        <p:txBody>
          <a:bodyPr wrap="square">
            <a:spAutoFit/>
          </a:bodyPr>
          <a:lstStyle/>
          <a:p>
            <a:r>
              <a:rPr lang="en-US" sz="1400" dirty="0" smtClean="0">
                <a:latin typeface="Georgia" panose="02040502050405020303" pitchFamily="18" charset="0"/>
              </a:rPr>
              <a:t>Jon Postel</a:t>
            </a:r>
          </a:p>
          <a:p>
            <a:endParaRPr lang="en-US" dirty="0"/>
          </a:p>
        </p:txBody>
      </p:sp>
      <p:pic>
        <p:nvPicPr>
          <p:cNvPr id="3" name="Picture 2" descr="http://upload.wikimedia.org/wikipedia/commons/5/5b/Supernumerary_rainbow_03_contras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9175" y="5257973"/>
            <a:ext cx="757291" cy="638058"/>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1"/>
          <p:cNvSpPr txBox="1">
            <a:spLocks/>
          </p:cNvSpPr>
          <p:nvPr/>
        </p:nvSpPr>
        <p:spPr>
          <a:xfrm>
            <a:off x="6687786" y="5257973"/>
            <a:ext cx="1520549" cy="78507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smtClean="0">
                <a:latin typeface="Georgia" panose="02040502050405020303" pitchFamily="18" charset="0"/>
              </a:rPr>
              <a:t>“On” is </a:t>
            </a:r>
          </a:p>
          <a:p>
            <a:pPr marL="0" indent="0">
              <a:buFontTx/>
              <a:buNone/>
            </a:pPr>
            <a:r>
              <a:rPr lang="en-US" sz="1800" kern="0" dirty="0" smtClean="0">
                <a:latin typeface="Georgia" panose="02040502050405020303" pitchFamily="18" charset="0"/>
              </a:rPr>
              <a:t>4+ mW/m</a:t>
            </a:r>
            <a:r>
              <a:rPr lang="en-US" sz="1800" kern="0" baseline="30000" dirty="0" smtClean="0">
                <a:latin typeface="Georgia" panose="02040502050405020303" pitchFamily="18" charset="0"/>
              </a:rPr>
              <a:t>2</a:t>
            </a:r>
            <a:endParaRPr lang="en-US" sz="1800" kern="0" baseline="30000" dirty="0">
              <a:latin typeface="Georgia" panose="02040502050405020303" pitchFamily="18" charset="0"/>
            </a:endParaRPr>
          </a:p>
        </p:txBody>
      </p:sp>
      <p:sp>
        <p:nvSpPr>
          <p:cNvPr id="34" name="Content Placeholder 1"/>
          <p:cNvSpPr txBox="1">
            <a:spLocks/>
          </p:cNvSpPr>
          <p:nvPr/>
        </p:nvSpPr>
        <p:spPr>
          <a:xfrm>
            <a:off x="7350918" y="6043048"/>
            <a:ext cx="1520549" cy="78507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smtClean="0">
                <a:latin typeface="Georgia" panose="02040502050405020303" pitchFamily="18" charset="0"/>
              </a:rPr>
              <a:t>Light in glass fibers</a:t>
            </a:r>
            <a:endParaRPr lang="en-US" sz="1800" kern="0" baseline="30000" dirty="0">
              <a:latin typeface="Georgia" panose="02040502050405020303" pitchFamily="18" charset="0"/>
            </a:endParaRPr>
          </a:p>
        </p:txBody>
      </p:sp>
      <p:pic>
        <p:nvPicPr>
          <p:cNvPr id="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2510" y="1401593"/>
            <a:ext cx="1523446" cy="23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3173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Projected world water scarcity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53" y="-3644629"/>
            <a:ext cx="22087936" cy="165020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196"/>
          <a:stretch/>
        </p:blipFill>
        <p:spPr bwMode="auto">
          <a:xfrm>
            <a:off x="2209806" y="-130629"/>
            <a:ext cx="7176897" cy="66947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descr="World physical map 2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752" y="-2432958"/>
            <a:ext cx="22383647" cy="1242137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8"/>
          <p:cNvSpPr txBox="1">
            <a:spLocks/>
          </p:cNvSpPr>
          <p:nvPr/>
        </p:nvSpPr>
        <p:spPr>
          <a:xfrm>
            <a:off x="3956958" y="6065738"/>
            <a:ext cx="1513114" cy="824919"/>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latin typeface="Georgia" panose="02040502050405020303" pitchFamily="18" charset="0"/>
              </a:rPr>
              <a:t>South Africa</a:t>
            </a:r>
          </a:p>
        </p:txBody>
      </p:sp>
      <p:sp>
        <p:nvSpPr>
          <p:cNvPr id="9" name="Content Placeholder 8"/>
          <p:cNvSpPr txBox="1">
            <a:spLocks/>
          </p:cNvSpPr>
          <p:nvPr/>
        </p:nvSpPr>
        <p:spPr>
          <a:xfrm rot="1416991">
            <a:off x="3228477" y="3669764"/>
            <a:ext cx="1307132" cy="1175405"/>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West Africa</a:t>
            </a:r>
          </a:p>
        </p:txBody>
      </p:sp>
      <p:sp>
        <p:nvSpPr>
          <p:cNvPr id="10" name="Content Placeholder 8"/>
          <p:cNvSpPr txBox="1">
            <a:spLocks/>
          </p:cNvSpPr>
          <p:nvPr/>
        </p:nvSpPr>
        <p:spPr>
          <a:xfrm>
            <a:off x="3882043" y="1115779"/>
            <a:ext cx="2475213" cy="451763"/>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buNone/>
            </a:pPr>
            <a:r>
              <a:rPr lang="en-US" sz="2000" kern="0" dirty="0" smtClean="0">
                <a:latin typeface="Georgia" panose="02040502050405020303" pitchFamily="18" charset="0"/>
              </a:rPr>
              <a:t>Mediterranean Sea</a:t>
            </a:r>
          </a:p>
        </p:txBody>
      </p:sp>
      <p:sp>
        <p:nvSpPr>
          <p:cNvPr id="11" name="Title 1"/>
          <p:cNvSpPr txBox="1">
            <a:spLocks/>
          </p:cNvSpPr>
          <p:nvPr/>
        </p:nvSpPr>
        <p:spPr>
          <a:xfrm>
            <a:off x="457201" y="274638"/>
            <a:ext cx="2819400" cy="129290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The Physical </a:t>
            </a:r>
          </a:p>
          <a:p>
            <a:r>
              <a:rPr lang="en-US" kern="0" dirty="0" smtClean="0">
                <a:solidFill>
                  <a:srgbClr val="00386B"/>
                </a:solidFill>
                <a:latin typeface="Interstate Regular" pitchFamily="50" charset="0"/>
              </a:rPr>
              <a:t>World</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1182995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Projected world water scarcity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53" y="-3644629"/>
            <a:ext cx="22087936" cy="165020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196"/>
          <a:stretch/>
        </p:blipFill>
        <p:spPr bwMode="auto">
          <a:xfrm>
            <a:off x="2209806" y="-130629"/>
            <a:ext cx="7176897" cy="66947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descr="World physical map 2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752" y="-2432958"/>
            <a:ext cx="22383647" cy="124213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1.bp.blogspot.com/-T0j0gGIZfM0/T8Gig23X6nI/AAAAAAAACJA/JDbZPwDralo/s1600/Africa_Physical_Ma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872" y="1074637"/>
            <a:ext cx="5083628" cy="537060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8"/>
          <p:cNvSpPr txBox="1">
            <a:spLocks/>
          </p:cNvSpPr>
          <p:nvPr/>
        </p:nvSpPr>
        <p:spPr>
          <a:xfrm>
            <a:off x="3956958" y="6065738"/>
            <a:ext cx="1513114" cy="824919"/>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latin typeface="Georgia" panose="02040502050405020303" pitchFamily="18" charset="0"/>
              </a:rPr>
              <a:t>South Africa</a:t>
            </a:r>
          </a:p>
        </p:txBody>
      </p:sp>
      <p:sp>
        <p:nvSpPr>
          <p:cNvPr id="9" name="Content Placeholder 8"/>
          <p:cNvSpPr txBox="1">
            <a:spLocks/>
          </p:cNvSpPr>
          <p:nvPr/>
        </p:nvSpPr>
        <p:spPr>
          <a:xfrm rot="1416991">
            <a:off x="3228477" y="3669764"/>
            <a:ext cx="1307132" cy="1175405"/>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West Africa</a:t>
            </a:r>
          </a:p>
        </p:txBody>
      </p:sp>
      <p:sp>
        <p:nvSpPr>
          <p:cNvPr id="10" name="Content Placeholder 8"/>
          <p:cNvSpPr txBox="1">
            <a:spLocks/>
          </p:cNvSpPr>
          <p:nvPr/>
        </p:nvSpPr>
        <p:spPr>
          <a:xfrm>
            <a:off x="3882043" y="1115779"/>
            <a:ext cx="2475213" cy="451763"/>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buNone/>
            </a:pPr>
            <a:r>
              <a:rPr lang="en-US" sz="2000" kern="0" dirty="0" smtClean="0">
                <a:latin typeface="Georgia" panose="02040502050405020303" pitchFamily="18" charset="0"/>
              </a:rPr>
              <a:t>Mediterranean Sea</a:t>
            </a:r>
          </a:p>
        </p:txBody>
      </p:sp>
      <p:sp>
        <p:nvSpPr>
          <p:cNvPr id="11" name="Title 1"/>
          <p:cNvSpPr txBox="1">
            <a:spLocks/>
          </p:cNvSpPr>
          <p:nvPr/>
        </p:nvSpPr>
        <p:spPr>
          <a:xfrm>
            <a:off x="457201" y="274638"/>
            <a:ext cx="2819400" cy="1744662"/>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The Physical </a:t>
            </a:r>
          </a:p>
          <a:p>
            <a:r>
              <a:rPr lang="en-US" kern="0" dirty="0" smtClean="0">
                <a:solidFill>
                  <a:srgbClr val="00386B"/>
                </a:solidFill>
                <a:latin typeface="Interstate Regular" pitchFamily="50" charset="0"/>
              </a:rPr>
              <a:t>Political</a:t>
            </a:r>
          </a:p>
          <a:p>
            <a:r>
              <a:rPr lang="en-US" kern="0" dirty="0" smtClean="0">
                <a:solidFill>
                  <a:srgbClr val="00386B"/>
                </a:solidFill>
                <a:latin typeface="Interstate Regular" pitchFamily="50" charset="0"/>
              </a:rPr>
              <a:t>World</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3655784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6" y="-130629"/>
            <a:ext cx="7176897" cy="6775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457200" y="274637"/>
            <a:ext cx="8229600" cy="1235185"/>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Physical </a:t>
            </a:r>
          </a:p>
          <a:p>
            <a:r>
              <a:rPr lang="en-US" kern="0" dirty="0">
                <a:solidFill>
                  <a:srgbClr val="00386B"/>
                </a:solidFill>
                <a:latin typeface="Interstate Regular" pitchFamily="50" charset="0"/>
              </a:rPr>
              <a:t>L</a:t>
            </a:r>
            <a:r>
              <a:rPr lang="en-US" kern="0" dirty="0" smtClean="0">
                <a:solidFill>
                  <a:srgbClr val="00386B"/>
                </a:solidFill>
                <a:latin typeface="Interstate Regular" pitchFamily="50" charset="0"/>
              </a:rPr>
              <a:t>ayer</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3039526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6" y="-130629"/>
            <a:ext cx="7176897" cy="6775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149932" y="4256315"/>
            <a:ext cx="2362194" cy="238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941" t="2587" r="4248" b="43603"/>
          <a:stretch/>
        </p:blipFill>
        <p:spPr bwMode="auto">
          <a:xfrm>
            <a:off x="97971" y="4169229"/>
            <a:ext cx="3091543" cy="2340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8"/>
          <p:cNvSpPr txBox="1">
            <a:spLocks/>
          </p:cNvSpPr>
          <p:nvPr/>
        </p:nvSpPr>
        <p:spPr>
          <a:xfrm rot="16200000">
            <a:off x="-299357" y="3224567"/>
            <a:ext cx="1513114" cy="56605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Plastic</a:t>
            </a:r>
          </a:p>
        </p:txBody>
      </p:sp>
      <p:sp>
        <p:nvSpPr>
          <p:cNvPr id="9" name="Content Placeholder 8"/>
          <p:cNvSpPr txBox="1">
            <a:spLocks/>
          </p:cNvSpPr>
          <p:nvPr/>
        </p:nvSpPr>
        <p:spPr>
          <a:xfrm rot="1416991">
            <a:off x="1185184" y="3919417"/>
            <a:ext cx="1973593" cy="56605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Metal for Strength</a:t>
            </a:r>
          </a:p>
        </p:txBody>
      </p:sp>
      <p:sp>
        <p:nvSpPr>
          <p:cNvPr id="10" name="Content Placeholder 8"/>
          <p:cNvSpPr txBox="1">
            <a:spLocks/>
          </p:cNvSpPr>
          <p:nvPr/>
        </p:nvSpPr>
        <p:spPr>
          <a:xfrm>
            <a:off x="2879271" y="4860466"/>
            <a:ext cx="1513114" cy="98515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buNone/>
            </a:pPr>
            <a:r>
              <a:rPr lang="en-US" kern="0" dirty="0" smtClean="0">
                <a:latin typeface="Georgia" panose="02040502050405020303" pitchFamily="18" charset="0"/>
              </a:rPr>
              <a:t>Glass</a:t>
            </a:r>
          </a:p>
          <a:p>
            <a:pPr marL="0" indent="0">
              <a:spcBef>
                <a:spcPts val="0"/>
              </a:spcBef>
              <a:buNone/>
            </a:pPr>
            <a:r>
              <a:rPr lang="en-US" kern="0" dirty="0" smtClean="0">
                <a:latin typeface="Georgia" panose="02040502050405020303" pitchFamily="18" charset="0"/>
              </a:rPr>
              <a:t>Fiber</a:t>
            </a:r>
          </a:p>
        </p:txBody>
      </p:sp>
      <p:sp>
        <p:nvSpPr>
          <p:cNvPr id="11" name="Title 1"/>
          <p:cNvSpPr txBox="1">
            <a:spLocks/>
          </p:cNvSpPr>
          <p:nvPr/>
        </p:nvSpPr>
        <p:spPr>
          <a:xfrm>
            <a:off x="457200" y="274637"/>
            <a:ext cx="8229600" cy="1235185"/>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Physical </a:t>
            </a:r>
          </a:p>
          <a:p>
            <a:r>
              <a:rPr lang="en-US" kern="0" dirty="0">
                <a:solidFill>
                  <a:srgbClr val="00386B"/>
                </a:solidFill>
                <a:latin typeface="Interstate Regular" pitchFamily="50" charset="0"/>
              </a:rPr>
              <a:t>L</a:t>
            </a:r>
            <a:r>
              <a:rPr lang="en-US" kern="0" dirty="0" smtClean="0">
                <a:solidFill>
                  <a:srgbClr val="00386B"/>
                </a:solidFill>
                <a:latin typeface="Interstate Regular" pitchFamily="50" charset="0"/>
              </a:rPr>
              <a:t>ayer</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273619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6" y="-130629"/>
            <a:ext cx="7176897" cy="6775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73" y="3637870"/>
            <a:ext cx="597217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457200" y="274637"/>
            <a:ext cx="8229600" cy="1235185"/>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Physical </a:t>
            </a:r>
          </a:p>
          <a:p>
            <a:r>
              <a:rPr lang="en-US" kern="0" dirty="0">
                <a:solidFill>
                  <a:srgbClr val="00386B"/>
                </a:solidFill>
                <a:latin typeface="Interstate Regular" pitchFamily="50" charset="0"/>
              </a:rPr>
              <a:t>L</a:t>
            </a:r>
            <a:r>
              <a:rPr lang="en-US" kern="0" dirty="0" smtClean="0">
                <a:solidFill>
                  <a:srgbClr val="00386B"/>
                </a:solidFill>
                <a:latin typeface="Interstate Regular" pitchFamily="50" charset="0"/>
              </a:rPr>
              <a:t>ayer</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230608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Projected world water scarcity 2025"/>
          <p:cNvPicPr>
            <a:picLocks noChangeAspect="1" noChangeArrowheads="1"/>
          </p:cNvPicPr>
          <p:nvPr/>
        </p:nvPicPr>
        <p:blipFill rotWithShape="1">
          <a:blip r:embed="rId3">
            <a:extLst>
              <a:ext uri="{28A0092B-C50C-407E-A947-70E740481C1C}">
                <a14:useLocalDpi xmlns:a14="http://schemas.microsoft.com/office/drawing/2010/main" val="0"/>
              </a:ext>
            </a:extLst>
          </a:blip>
          <a:srcRect l="49734" t="69931" r="1727" b="19330"/>
          <a:stretch/>
        </p:blipFill>
        <p:spPr bwMode="auto">
          <a:xfrm>
            <a:off x="1170202" y="1115778"/>
            <a:ext cx="7793700" cy="12882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ojected world water scarcity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53" y="-3644629"/>
            <a:ext cx="22087936" cy="165020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196"/>
          <a:stretch/>
        </p:blipFill>
        <p:spPr bwMode="auto">
          <a:xfrm>
            <a:off x="2209806" y="-130629"/>
            <a:ext cx="7176897" cy="66947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descr="World physical map 2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752" y="-2432958"/>
            <a:ext cx="22383647" cy="1242137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8"/>
          <p:cNvSpPr txBox="1">
            <a:spLocks/>
          </p:cNvSpPr>
          <p:nvPr/>
        </p:nvSpPr>
        <p:spPr>
          <a:xfrm>
            <a:off x="3956958" y="6065738"/>
            <a:ext cx="1513114" cy="824919"/>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latin typeface="Georgia" panose="02040502050405020303" pitchFamily="18" charset="0"/>
              </a:rPr>
              <a:t>South Africa</a:t>
            </a:r>
          </a:p>
        </p:txBody>
      </p:sp>
      <p:sp>
        <p:nvSpPr>
          <p:cNvPr id="9" name="Content Placeholder 8"/>
          <p:cNvSpPr txBox="1">
            <a:spLocks/>
          </p:cNvSpPr>
          <p:nvPr/>
        </p:nvSpPr>
        <p:spPr>
          <a:xfrm rot="1416991">
            <a:off x="3228477" y="3669764"/>
            <a:ext cx="1307132" cy="1175405"/>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West Africa</a:t>
            </a:r>
          </a:p>
        </p:txBody>
      </p:sp>
      <p:sp>
        <p:nvSpPr>
          <p:cNvPr id="10" name="Content Placeholder 8"/>
          <p:cNvSpPr txBox="1">
            <a:spLocks/>
          </p:cNvSpPr>
          <p:nvPr/>
        </p:nvSpPr>
        <p:spPr>
          <a:xfrm>
            <a:off x="4245429" y="1115779"/>
            <a:ext cx="2111827" cy="451763"/>
          </a:xfrm>
          <a:prstGeom prst="rect">
            <a:avLst/>
          </a:prstGeom>
          <a:solidFill>
            <a:schemeClr val="bg1"/>
          </a:solidFill>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buNone/>
            </a:pPr>
            <a:r>
              <a:rPr lang="en-US" sz="2000" kern="0" dirty="0" smtClean="0">
                <a:latin typeface="Georgia" panose="02040502050405020303" pitchFamily="18" charset="0"/>
              </a:rPr>
              <a:t>Mediterranean</a:t>
            </a:r>
          </a:p>
        </p:txBody>
      </p:sp>
      <p:pic>
        <p:nvPicPr>
          <p:cNvPr id="4098" name="Picture 2" descr="http://1.bp.blogspot.com/-T0j0gGIZfM0/T8Gig23X6nI/AAAAAAAACJA/JDbZPwDralo/s1600/Africa_Physical_Ma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872" y="1074637"/>
            <a:ext cx="4724400" cy="49911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rojected world water scarcity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067" y="1074637"/>
            <a:ext cx="7250835" cy="54171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457200" y="274638"/>
            <a:ext cx="8506702" cy="715962"/>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Infrastructure: What’s Your Priority?</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8454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1.2.A ColorAndTextureObjec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19483</TotalTime>
  <Words>1001</Words>
  <Application>Microsoft Office PowerPoint</Application>
  <PresentationFormat>On-screen Show (4:3)</PresentationFormat>
  <Paragraphs>140</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PowerPointTemplateAE_2009_1217_NEW NEW Template</vt:lpstr>
      <vt:lpstr>1_Custom Design</vt:lpstr>
      <vt:lpstr>2.1.2.A ColorAndTextureObjects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299</cp:revision>
  <cp:lastPrinted>2013-11-22T18:21:00Z</cp:lastPrinted>
  <dcterms:created xsi:type="dcterms:W3CDTF">2010-01-04T14:07:12Z</dcterms:created>
  <dcterms:modified xsi:type="dcterms:W3CDTF">2014-05-23T01:01:31Z</dcterms:modified>
</cp:coreProperties>
</file>