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73" r:id="rId3"/>
  </p:sldMasterIdLst>
  <p:notesMasterIdLst>
    <p:notesMasterId r:id="rId19"/>
  </p:notesMasterIdLst>
  <p:handoutMasterIdLst>
    <p:handoutMasterId r:id="rId20"/>
  </p:handoutMasterIdLst>
  <p:sldIdLst>
    <p:sldId id="353" r:id="rId4"/>
    <p:sldId id="330" r:id="rId5"/>
    <p:sldId id="320" r:id="rId6"/>
    <p:sldId id="331" r:id="rId7"/>
    <p:sldId id="352" r:id="rId8"/>
    <p:sldId id="350" r:id="rId9"/>
    <p:sldId id="338" r:id="rId10"/>
    <p:sldId id="351" r:id="rId11"/>
    <p:sldId id="335" r:id="rId12"/>
    <p:sldId id="339" r:id="rId13"/>
    <p:sldId id="340" r:id="rId14"/>
    <p:sldId id="342" r:id="rId15"/>
    <p:sldId id="343" r:id="rId16"/>
    <p:sldId id="344" r:id="rId17"/>
    <p:sldId id="336" r:id="rId18"/>
  </p:sldIdLst>
  <p:sldSz cx="9144000" cy="6858000" type="screen4x3"/>
  <p:notesSz cx="7077075" cy="93853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3657" autoAdjust="0"/>
  </p:normalViewPr>
  <p:slideViewPr>
    <p:cSldViewPr snapToGrid="0">
      <p:cViewPr>
        <p:scale>
          <a:sx n="70" d="100"/>
          <a:sy n="70" d="100"/>
        </p:scale>
        <p:origin x="-1404" y="42"/>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956"/>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308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92213" y="703263"/>
            <a:ext cx="4692650" cy="35194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7708" y="4458018"/>
            <a:ext cx="5661660" cy="4223385"/>
          </a:xfrm>
          <a:prstGeom prst="rect">
            <a:avLst/>
          </a:prstGeom>
          <a:noFill/>
          <a:ln w="9525">
            <a:noFill/>
            <a:miter lim="800000"/>
            <a:headEnd/>
            <a:tailEnd/>
          </a:ln>
          <a:effectLst/>
        </p:spPr>
        <p:txBody>
          <a:bodyPr vert="horz" wrap="square" lIns="94064" tIns="47032" rIns="94064" bIns="4703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1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9BCD2-CC2D-46B4-8CBB-364B4D8E3EC5}" type="slidenum">
              <a:rPr lang="en-US" smtClean="0">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Unpublished work © 2013 Project Lead The Way, Inc.</a:t>
            </a:r>
            <a:endParaRPr lang="en-US">
              <a:solidFill>
                <a:prstClr val="black"/>
              </a:solidFill>
            </a:endParaRPr>
          </a:p>
        </p:txBody>
      </p:sp>
    </p:spTree>
    <p:extLst>
      <p:ext uri="{BB962C8B-B14F-4D97-AF65-F5344CB8AC3E}">
        <p14:creationId xmlns:p14="http://schemas.microsoft.com/office/powerpoint/2010/main" val="59247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TCP header, the client adds, “I want a </a:t>
            </a:r>
            <a:r>
              <a:rPr lang="en-US" baseline="0" dirty="0" smtClean="0"/>
              <a:t>web </a:t>
            </a:r>
            <a:r>
              <a:rPr lang="en-US" baseline="0" dirty="0" smtClean="0"/>
              <a:t>page”</a:t>
            </a:r>
          </a:p>
          <a:p>
            <a:r>
              <a:rPr lang="en-US" baseline="0" dirty="0" smtClean="0"/>
              <a:t>The server (who is 2.9.0.255) says “OK, I’m listening.” </a:t>
            </a:r>
          </a:p>
          <a:p>
            <a:r>
              <a:rPr lang="en-US" baseline="0" dirty="0" smtClean="0"/>
              <a:t>The client says, “OK, I’m listening too. That was the TCP </a:t>
            </a:r>
            <a:r>
              <a:rPr lang="en-US" baseline="0" dirty="0" smtClean="0"/>
              <a:t>handshake – more </a:t>
            </a:r>
            <a:r>
              <a:rPr lang="en-US" baseline="0" dirty="0" smtClean="0"/>
              <a:t>on that in a bit. </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the client also puts a payload in the TCP/IP packet. The client follows </a:t>
            </a:r>
            <a:r>
              <a:rPr lang="en-US" baseline="0" dirty="0" smtClean="0"/>
              <a:t>HTTP protocol </a:t>
            </a:r>
            <a:r>
              <a:rPr lang="en-US" baseline="0" dirty="0" smtClean="0"/>
              <a:t>and says </a:t>
            </a:r>
            <a:r>
              <a:rPr lang="en-US" baseline="0" dirty="0" smtClean="0"/>
              <a:t>in </a:t>
            </a:r>
            <a:r>
              <a:rPr lang="en-US" baseline="0" dirty="0" smtClean="0"/>
              <a:t>the HTTP header “What I want is in the animals directory and it’s called elephant.jpg” </a:t>
            </a:r>
          </a:p>
          <a:p>
            <a:r>
              <a:rPr lang="en-US" baseline="0" dirty="0" smtClean="0"/>
              <a:t>The server says, “I’ve got that web object. Here is the first of 92 parts of it.”</a:t>
            </a:r>
            <a:endParaRPr lang="en-US"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the server sends the page in additional packets, possibly one but possibly hundreds. The packets travel multiple routes through the Internet, getting passed along by computers along the way. </a:t>
            </a:r>
          </a:p>
          <a:p>
            <a:r>
              <a:rPr lang="en-US" baseline="0" dirty="0" smtClean="0"/>
              <a:t>After the latency, the client hears, “Here’s part 2 of it,” “Here’s part 4 of it,” “Here’s part 7 of it,” as they arrive out of order. The client acknowledges what’s been received: “I’m ready for part 3 of it.” </a:t>
            </a:r>
          </a:p>
          <a:p>
            <a:r>
              <a:rPr lang="en-US" baseline="0" dirty="0" smtClean="0"/>
              <a:t>Of course, packet 3 was already sent, so the server will just keep sending in order. “Here’s part 12 of it,” “Here’s part 13 of it,” “Here’s part 14 of it,” and so on. </a:t>
            </a:r>
          </a:p>
          <a:p>
            <a:r>
              <a:rPr lang="en-US" baseline="0" dirty="0" smtClean="0"/>
              <a:t>Several packets down the line, the client has everything up to packet 11, is missing 12, and then has 13, 14, and 15. The client reports, “I’m ready for part 12.” But part 12 never arrives. With each arrival, the client repeats, “I’m ready for part 12.” “I’m ready for part 12.” “Here’s part 19.” “I’m ready for part 12.”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server finally sends part 12 again. The rest of the exchange proceeds without dropped packets.</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server finally says, “Here’s part 92 of it. I’m closing our connection.”</a:t>
            </a:r>
          </a:p>
          <a:p>
            <a:r>
              <a:rPr lang="en-US" baseline="0" dirty="0" smtClean="0"/>
              <a:t>If the client wants anything more, it has to start all over again.</a:t>
            </a:r>
          </a:p>
          <a:p>
            <a:r>
              <a:rPr lang="en-US" baseline="0" dirty="0" smtClean="0"/>
              <a:t> </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13</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4.5.6.7 and I want a </a:t>
            </a:r>
            <a:r>
              <a:rPr lang="en-US" baseline="0" dirty="0" smtClean="0"/>
              <a:t>web </a:t>
            </a:r>
            <a:r>
              <a:rPr lang="en-US" baseline="0" dirty="0" smtClean="0"/>
              <a:t>page from 2.9.0.255 .” </a:t>
            </a:r>
          </a:p>
          <a:p>
            <a:r>
              <a:rPr lang="en-US" baseline="0" dirty="0" smtClean="0"/>
              <a:t> </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14</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a:t>
            </a:r>
            <a:r>
              <a:rPr lang="en-US" baseline="0" dirty="0" smtClean="0"/>
              <a:t> programmers work up in the high layers of abstraction. Roughly half of current job positions are for application programmers. Like regular computer users in an organization, they depend on network administrators and network architects to understand how the network works. These people – the other half of the computer specialists’ job </a:t>
            </a:r>
            <a:r>
              <a:rPr lang="en-US" baseline="0" dirty="0" smtClean="0"/>
              <a:t>openings – know </a:t>
            </a:r>
            <a:r>
              <a:rPr lang="en-US" baseline="0" dirty="0" smtClean="0"/>
              <a:t>the tools to diagnose and solve problems at lower levels of abstraction.</a:t>
            </a:r>
          </a:p>
          <a:p>
            <a:endParaRPr lang="en-US" baseline="0" dirty="0" smtClean="0"/>
          </a:p>
          <a:p>
            <a:r>
              <a:rPr lang="en-US" baseline="0" dirty="0" smtClean="0"/>
              <a:t>At the low level of abstraction, we know that computers exchange 0s and 1s to communicate. At a high level of abstraction, we don’t have to worry about that. The further into the center of this diagram you go, the higher the level of abstraction.</a:t>
            </a:r>
            <a:endParaRPr lang="en-US" dirty="0" smtClean="0"/>
          </a:p>
          <a:p>
            <a:endParaRPr lang="en-US" dirty="0" smtClean="0"/>
          </a:p>
          <a:p>
            <a:r>
              <a:rPr lang="en-US" dirty="0" smtClean="0"/>
              <a:t>Note: The full dialogue</a:t>
            </a:r>
            <a:r>
              <a:rPr lang="en-US" baseline="0" dirty="0" smtClean="0"/>
              <a:t> is here for reference.</a:t>
            </a:r>
          </a:p>
          <a:p>
            <a:endParaRPr lang="en-US" baseline="0" dirty="0" smtClean="0"/>
          </a:p>
          <a:p>
            <a:r>
              <a:rPr lang="en-US" dirty="0" smtClean="0"/>
              <a:t>Computers communicate using protocols.</a:t>
            </a:r>
            <a:r>
              <a:rPr lang="en-US" baseline="0" dirty="0" smtClean="0"/>
              <a:t> The client says “I’m 4.5.6.7 and I want a </a:t>
            </a:r>
            <a:r>
              <a:rPr lang="en-US" baseline="0" dirty="0" smtClean="0"/>
              <a:t>web </a:t>
            </a:r>
            <a:r>
              <a:rPr lang="en-US" baseline="0" dirty="0" smtClean="0"/>
              <a:t>page from 2.9.0.255 .” </a:t>
            </a:r>
          </a:p>
          <a:p>
            <a:r>
              <a:rPr lang="en-US" baseline="0" dirty="0" smtClean="0"/>
              <a:t>The server (who is 2.9.0.255) says, “OK, I’m listening.” </a:t>
            </a:r>
          </a:p>
          <a:p>
            <a:r>
              <a:rPr lang="en-US" baseline="0" dirty="0" smtClean="0"/>
              <a:t>The client says, “OK, I’m listening too. That was the TCP handshake– more on that in a bit. The client also says, “What I want is in the animals directory and it’s called elephant.jpg” </a:t>
            </a:r>
          </a:p>
          <a:p>
            <a:r>
              <a:rPr lang="en-US" baseline="0" dirty="0" smtClean="0"/>
              <a:t>The server says, “I’ve got that web object. Here is the first of 92 parts of it.” Then the server sends the page in additional packets, possibly one but possibly hundreds. The packets travel multiple routes through the Internet, getting passed along by computers along the way. </a:t>
            </a:r>
          </a:p>
          <a:p>
            <a:r>
              <a:rPr lang="en-US" baseline="0" dirty="0" smtClean="0"/>
              <a:t>After the latency, the client hears, “Here’s part 2 of it,” “Here’s part 4 of it,” “Here’s part 7 of it,” as they arrive out of order. The client acknowledges what’s been received: “I’m ready for part 3 of it.” </a:t>
            </a:r>
          </a:p>
          <a:p>
            <a:r>
              <a:rPr lang="en-US" baseline="0" dirty="0" smtClean="0"/>
              <a:t>Of course, packet 3 was already sent, so the server will just keep sending in order. “Here’s part 12 of it,” “Here’s part 13 of it,” “Here’s part 14 of it,” and so on. </a:t>
            </a:r>
          </a:p>
          <a:p>
            <a:r>
              <a:rPr lang="en-US" baseline="0" dirty="0" smtClean="0"/>
              <a:t>Several packets down the line, the client has everything up to packet 11, is missing 12, and then has 13, 14, and 15. The client reports, “I’m ready for part 12.” But part 12 never arrives. With each arrival, the client repeats, “I’m ready for part 12.” “I’m ready for part 12.” “Here’s part 19.” “I’m ready for part 12.” </a:t>
            </a:r>
          </a:p>
          <a:p>
            <a:r>
              <a:rPr lang="en-US" baseline="0" dirty="0" smtClean="0"/>
              <a:t>The server finally sends part 12 again. The rest of the exchange proceeds without dropped packets.</a:t>
            </a:r>
          </a:p>
          <a:p>
            <a:r>
              <a:rPr lang="en-US" baseline="0" dirty="0" smtClean="0"/>
              <a:t>The server finally says, “Here’s part 92 of it. I’m closing our connection.”</a:t>
            </a:r>
          </a:p>
          <a:p>
            <a:r>
              <a:rPr lang="en-US" baseline="0" dirty="0" smtClean="0"/>
              <a:t>If the client wants anything more, it has to start all over again.</a:t>
            </a:r>
          </a:p>
          <a:p>
            <a:r>
              <a:rPr lang="en-US" baseline="0" dirty="0" smtClean="0"/>
              <a:t>“I’m 4.5.6.7 and I want a Web page from 2.9.0.255 .” </a:t>
            </a:r>
          </a:p>
          <a:p>
            <a:r>
              <a:rPr lang="en-US" baseline="0" dirty="0" smtClean="0"/>
              <a:t> </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15</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Protocols can sit one on top of another. After a handshake, there are more protocols</a:t>
            </a:r>
            <a:r>
              <a:rPr lang="en-US" baseline="0" smtClean="0"/>
              <a:t> that let a conversation build to a more and more meaningful exchange.</a:t>
            </a:r>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Internet communication is end-to-end: two computers, having a two-way conversation. For the web, one of the computers is the client, and the other is the server. Remember that the two way arrows shown in this diagram actually involve other computers along the way, who pass the messages along from one end of the connection to the other. You're familiar with the client end, the applications like Safari, Internet Explorer, Firefox, and Chrome. You type in a URL that contains a domain name, and your client application gets the IP address for the server using the DNS. Then your client opens a connection to the server. The client sends packets addressed to the server, and the server sends packets addressed back the client. A server program is usually called a daemon and runs on the server computer. For a website to stay up, the daemon program has to always be running on a server computer with uninterupted access to the Internet.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53611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Computers communicate using protocols.</a:t>
            </a:r>
            <a:r>
              <a:rPr lang="en-US" baseline="0" dirty="0" smtClean="0"/>
              <a:t> Protocols are just mutually agreed upon standards. Committees, companies, any group of people can agree upon a protocol. </a:t>
            </a:r>
          </a:p>
          <a:p>
            <a:endParaRPr lang="en-US" baseline="0" dirty="0" smtClean="0"/>
          </a:p>
          <a:p>
            <a:r>
              <a:rPr lang="en-US" baseline="0" dirty="0" smtClean="0"/>
              <a:t>This picture shows the protocols we will address in this lesson. They move up the ladder of abstraction as you move inward on the diagram. IP and TCP work together to carry a wide variety of payloads, including HTTP. </a:t>
            </a:r>
          </a:p>
          <a:p>
            <a:r>
              <a:rPr lang="en-US" baseline="0" dirty="0" smtClean="0"/>
              <a:t>IP addresses the packets. TCP numbers the packets. HTTP says “I want this web page.” The details are not so important – unless you’re the one who worries about that level of abstraction.</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Recite the acronyms and their full names out loud. Doing so creates new neural connections in your brain devoted to saying and thinking these phrases.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Ultimately the goal is to exchange information between client and server. A web server sends content in the form of text (represented in binary as UTF-8, typically). The text has to be embedded inside HTML tags, shown here, for describing the content. On most web pages, the HTML also includes islands of CSS to tell the browser how to render the </a:t>
            </a:r>
            <a:r>
              <a:rPr lang="en-US" baseline="0" dirty="0" smtClean="0"/>
              <a:t>content </a:t>
            </a:r>
            <a:r>
              <a:rPr lang="en-US" baseline="0" dirty="0" smtClean="0"/>
              <a:t>and JavaScript for making the content interactive.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But the web content has to get from one machine to another. Any two computers on the Internet can exchange packets with each other. The protocols that let them do that can carry </a:t>
            </a:r>
            <a:r>
              <a:rPr lang="en-US" baseline="0" dirty="0" smtClean="0"/>
              <a:t>web </a:t>
            </a:r>
            <a:r>
              <a:rPr lang="en-US" baseline="0" dirty="0" smtClean="0"/>
              <a:t>data or any other data.</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body of the HTTP packet could have also been image data. </a:t>
            </a:r>
          </a:p>
          <a:p>
            <a:r>
              <a:rPr lang="en-US" baseline="0" dirty="0" smtClean="0"/>
              <a:t> </a:t>
            </a:r>
          </a:p>
          <a:p>
            <a:r>
              <a:rPr lang="en-US" baseline="0" dirty="0" smtClean="0"/>
              <a:t>Note: Image is Grace Hopper, creator of COBOL, as cited in Activity 1.2.1.</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the TCP/IP packet could have contained some other payload instead of HTTP.</a:t>
            </a:r>
          </a:p>
          <a:p>
            <a:endParaRPr lang="en-US" baseline="0" dirty="0" smtClean="0"/>
          </a:p>
          <a:p>
            <a:r>
              <a:rPr lang="en-US" baseline="0" dirty="0" smtClean="0"/>
              <a:t>Note: 2% of Internet traffic uses UDP instead of TCP. The User Datagram Protocol does not verify delivery nor check for errors, so it is only used for delay-sensitive services like human conversation.</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 all these protocols look like? </a:t>
            </a:r>
          </a:p>
          <a:p>
            <a:endParaRPr lang="en-US" baseline="0" dirty="0" smtClean="0"/>
          </a:p>
          <a:p>
            <a:r>
              <a:rPr lang="en-US" baseline="0" dirty="0" smtClean="0"/>
              <a:t>IP takes care of the addresses. The client says “I’m 4.5.6.7 and I’m talking to 2.9.0.255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43245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descr="C:\Users\lsmith\Dropbox\2014-15 Curriculum Release\Notes\Logos\PLTW Logo Transparent.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15896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0627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40059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9" name="Picture 8"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52644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0"/>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2171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6" name="Picture 5"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56329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5" name="Picture 4"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5182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75764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102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48566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48676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102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txBox="1">
            <a:spLocks/>
          </p:cNvSpPr>
          <p:nvPr userDrawn="1"/>
        </p:nvSpPr>
        <p:spPr>
          <a:xfrm>
            <a:off x="0" y="6629400"/>
            <a:ext cx="28194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Computer Science and Software Engineering</a:t>
            </a:r>
            <a:endParaRPr lang="en-US" sz="800" dirty="0">
              <a:solidFill>
                <a:prstClr val="white">
                  <a:lumMod val="50000"/>
                </a:prstClr>
              </a:solidFill>
              <a:latin typeface="Arial" panose="020B0604020202020204" pitchFamily="34" charset="0"/>
              <a:cs typeface="Arial" panose="020B0604020202020204" pitchFamily="34" charset="0"/>
            </a:endParaRPr>
          </a:p>
        </p:txBody>
      </p:sp>
      <p:sp>
        <p:nvSpPr>
          <p:cNvPr id="7"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fontAlgn="auto">
              <a:spcBef>
                <a:spcPts val="0"/>
              </a:spcBef>
              <a:spcAft>
                <a:spcPts val="0"/>
              </a:spcAft>
            </a:pP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980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3"/>
          </p:nvPr>
        </p:nvSpPr>
        <p:spPr>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371600" y="4343400"/>
            <a:ext cx="6400800" cy="838200"/>
          </a:xfrm>
        </p:spPr>
        <p:txBody>
          <a:bodyPr>
            <a:noAutofit/>
          </a:bodyPr>
          <a:lstStyle/>
          <a:p>
            <a:pPr marL="0" indent="0" algn="ctr">
              <a:buNone/>
            </a:pPr>
            <a:r>
              <a:rPr lang="en-US" b="1" dirty="0" smtClean="0">
                <a:solidFill>
                  <a:srgbClr val="002060"/>
                </a:solidFill>
                <a:latin typeface="Georgia" panose="02040502050405020303" pitchFamily="18" charset="0"/>
                <a:cs typeface="Arial" panose="020B0604020202020204" pitchFamily="34" charset="0"/>
              </a:rPr>
              <a:t>Web Page Protocols</a:t>
            </a:r>
          </a:p>
          <a:p>
            <a:pPr marL="0" indent="0" algn="ctr">
              <a:buNone/>
            </a:pPr>
            <a:r>
              <a:rPr lang="en-US" b="1" dirty="0" smtClean="0">
                <a:solidFill>
                  <a:srgbClr val="002060"/>
                </a:solidFill>
                <a:latin typeface="Georgia" panose="02040502050405020303" pitchFamily="18" charset="0"/>
                <a:cs typeface="Arial" panose="020B0604020202020204" pitchFamily="34" charset="0"/>
              </a:rPr>
              <a:t>How </a:t>
            </a:r>
            <a:r>
              <a:rPr lang="en-US" b="1" dirty="0" smtClean="0">
                <a:solidFill>
                  <a:srgbClr val="002060"/>
                </a:solidFill>
                <a:latin typeface="Georgia" panose="02040502050405020303" pitchFamily="18" charset="0"/>
                <a:cs typeface="Arial" panose="020B0604020202020204" pitchFamily="34" charset="0"/>
              </a:rPr>
              <a:t>Do </a:t>
            </a:r>
            <a:r>
              <a:rPr lang="en-US" b="1" dirty="0">
                <a:solidFill>
                  <a:srgbClr val="002060"/>
                </a:solidFill>
                <a:latin typeface="Georgia" panose="02040502050405020303" pitchFamily="18" charset="0"/>
                <a:cs typeface="Arial" panose="020B0604020202020204" pitchFamily="34" charset="0"/>
              </a:rPr>
              <a:t>W</a:t>
            </a:r>
            <a:r>
              <a:rPr lang="en-US" b="1" dirty="0" smtClean="0">
                <a:solidFill>
                  <a:srgbClr val="002060"/>
                </a:solidFill>
                <a:latin typeface="Georgia" panose="02040502050405020303" pitchFamily="18" charset="0"/>
                <a:cs typeface="Arial" panose="020B0604020202020204" pitchFamily="34" charset="0"/>
              </a:rPr>
              <a:t>e </a:t>
            </a:r>
            <a:r>
              <a:rPr lang="en-US" b="1" dirty="0">
                <a:solidFill>
                  <a:srgbClr val="002060"/>
                </a:solidFill>
                <a:latin typeface="Georgia" panose="02040502050405020303" pitchFamily="18" charset="0"/>
                <a:cs typeface="Arial" panose="020B0604020202020204" pitchFamily="34" charset="0"/>
              </a:rPr>
              <a:t>G</a:t>
            </a:r>
            <a:r>
              <a:rPr lang="en-US" b="1" dirty="0" smtClean="0">
                <a:solidFill>
                  <a:srgbClr val="002060"/>
                </a:solidFill>
                <a:latin typeface="Georgia" panose="02040502050405020303" pitchFamily="18" charset="0"/>
                <a:cs typeface="Arial" panose="020B0604020202020204" pitchFamily="34" charset="0"/>
              </a:rPr>
              <a:t>et </a:t>
            </a:r>
            <a:r>
              <a:rPr lang="en-US" b="1" dirty="0" smtClean="0">
                <a:solidFill>
                  <a:srgbClr val="002060"/>
                </a:solidFill>
                <a:latin typeface="Georgia" panose="02040502050405020303" pitchFamily="18" charset="0"/>
                <a:cs typeface="Arial" panose="020B0604020202020204" pitchFamily="34" charset="0"/>
              </a:rPr>
              <a:t>a </a:t>
            </a:r>
            <a:r>
              <a:rPr lang="en-US" b="1" dirty="0" smtClean="0">
                <a:solidFill>
                  <a:srgbClr val="002060"/>
                </a:solidFill>
                <a:latin typeface="Georgia" panose="02040502050405020303" pitchFamily="18" charset="0"/>
                <a:cs typeface="Arial" panose="020B0604020202020204" pitchFamily="34" charset="0"/>
              </a:rPr>
              <a:t>Web </a:t>
            </a:r>
            <a:r>
              <a:rPr lang="en-US" b="1" dirty="0">
                <a:solidFill>
                  <a:srgbClr val="002060"/>
                </a:solidFill>
                <a:latin typeface="Georgia" panose="02040502050405020303" pitchFamily="18" charset="0"/>
                <a:cs typeface="Arial" panose="020B0604020202020204" pitchFamily="34" charset="0"/>
              </a:rPr>
              <a:t>P</a:t>
            </a:r>
            <a:r>
              <a:rPr lang="en-US" b="1" dirty="0" smtClean="0">
                <a:solidFill>
                  <a:srgbClr val="002060"/>
                </a:solidFill>
                <a:latin typeface="Georgia" panose="02040502050405020303" pitchFamily="18" charset="0"/>
                <a:cs typeface="Arial" panose="020B0604020202020204" pitchFamily="34" charset="0"/>
              </a:rPr>
              <a:t>age</a:t>
            </a:r>
            <a:r>
              <a:rPr lang="en-US" b="1" dirty="0" smtClean="0">
                <a:solidFill>
                  <a:srgbClr val="002060"/>
                </a:solidFill>
                <a:latin typeface="Georgia" panose="02040502050405020303" pitchFamily="18" charset="0"/>
                <a:cs typeface="Arial" panose="020B0604020202020204" pitchFamily="34" charset="0"/>
              </a:rPr>
              <a:t>?</a:t>
            </a:r>
            <a:endParaRPr lang="en-US" b="1" dirty="0">
              <a:solidFill>
                <a:srgbClr val="002060"/>
              </a:solidFill>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563657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TCP </a:t>
            </a:r>
            <a:r>
              <a:rPr lang="en-US" kern="0" dirty="0" smtClean="0">
                <a:solidFill>
                  <a:srgbClr val="00386B"/>
                </a:solidFill>
                <a:latin typeface="Interstate Regular" pitchFamily="50" charset="0"/>
              </a:rPr>
              <a:t>Verifies </a:t>
            </a:r>
            <a:r>
              <a:rPr lang="en-US" kern="0" dirty="0">
                <a:solidFill>
                  <a:srgbClr val="00386B"/>
                </a:solidFill>
                <a:latin typeface="Interstate Regular" pitchFamily="50" charset="0"/>
              </a:rPr>
              <a:t>D</a:t>
            </a:r>
            <a:r>
              <a:rPr lang="en-US" kern="0" dirty="0" smtClean="0">
                <a:solidFill>
                  <a:srgbClr val="00386B"/>
                </a:solidFill>
                <a:latin typeface="Interstate Regular" pitchFamily="50" charset="0"/>
              </a:rPr>
              <a:t>elivery </a:t>
            </a:r>
            <a:r>
              <a:rPr lang="en-US" kern="0" dirty="0" smtClean="0">
                <a:solidFill>
                  <a:srgbClr val="00386B"/>
                </a:solidFill>
                <a:latin typeface="Interstate Regular" pitchFamily="50" charset="0"/>
              </a:rPr>
              <a:t>and </a:t>
            </a:r>
            <a:r>
              <a:rPr lang="en-US" kern="0" dirty="0" smtClean="0">
                <a:solidFill>
                  <a:srgbClr val="00386B"/>
                </a:solidFill>
                <a:latin typeface="Interstate Regular" pitchFamily="50" charset="0"/>
              </a:rPr>
              <a:t>Accuracy</a:t>
            </a:r>
            <a:endParaRPr lang="en-US" kern="0" dirty="0" smtClean="0">
              <a:solidFill>
                <a:srgbClr val="00386B"/>
              </a:solidFill>
              <a:latin typeface="Interstate Regular" pitchFamily="50" charset="0"/>
            </a:endParaRPr>
          </a:p>
        </p:txBody>
      </p:sp>
      <p:sp>
        <p:nvSpPr>
          <p:cNvPr id="10" name="Rectangle 9"/>
          <p:cNvSpPr/>
          <p:nvPr/>
        </p:nvSpPr>
        <p:spPr>
          <a:xfrm>
            <a:off x="6934200" y="1216660"/>
            <a:ext cx="2374900" cy="1087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Georgia" panose="02040502050405020303" pitchFamily="18" charset="0"/>
              </a:rPr>
              <a:t>Addressing</a:t>
            </a:r>
          </a:p>
          <a:p>
            <a:r>
              <a:rPr lang="en-US" sz="3200" dirty="0" smtClean="0">
                <a:solidFill>
                  <a:schemeClr val="tx1"/>
                </a:solidFill>
                <a:latin typeface="Georgia" panose="02040502050405020303" pitchFamily="18" charset="0"/>
              </a:rPr>
              <a:t>Sequencing</a:t>
            </a:r>
            <a:endParaRPr lang="en-US" sz="32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419841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4660" y="3522980"/>
            <a:ext cx="2895600" cy="1181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Body</a:t>
            </a:r>
            <a:endParaRPr lang="en-US" dirty="0">
              <a:solidFill>
                <a:schemeClr val="tx1"/>
              </a:solidFill>
              <a:latin typeface="Georgia" panose="02040502050405020303" pitchFamily="18" charset="0"/>
            </a:endParaRPr>
          </a:p>
        </p:txBody>
      </p:sp>
      <p:sp>
        <p:nvSpPr>
          <p:cNvPr id="11" name="Rectangle 10"/>
          <p:cNvSpPr/>
          <p:nvPr/>
        </p:nvSpPr>
        <p:spPr>
          <a:xfrm>
            <a:off x="2994660" y="3027680"/>
            <a:ext cx="2895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Header</a:t>
            </a:r>
            <a:endParaRPr lang="en-US" dirty="0">
              <a:solidFill>
                <a:schemeClr val="tx1"/>
              </a:solidFill>
              <a:latin typeface="Georgia" panose="02040502050405020303" pitchFamily="18" charset="0"/>
            </a:endParaRPr>
          </a:p>
        </p:txBody>
      </p:sp>
      <p:sp>
        <p:nvSpPr>
          <p:cNvPr id="2" name="Rectangle 1"/>
          <p:cNvSpPr/>
          <p:nvPr/>
        </p:nvSpPr>
        <p:spPr>
          <a:xfrm>
            <a:off x="2965450" y="3326130"/>
            <a:ext cx="292481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 and Languages</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107688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4660" y="3522980"/>
            <a:ext cx="2895600" cy="1181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Body</a:t>
            </a:r>
            <a:endParaRPr lang="en-US" dirty="0">
              <a:solidFill>
                <a:schemeClr val="tx1"/>
              </a:solidFill>
              <a:latin typeface="Georgia" panose="02040502050405020303" pitchFamily="18" charset="0"/>
            </a:endParaRPr>
          </a:p>
        </p:txBody>
      </p:sp>
      <p:sp>
        <p:nvSpPr>
          <p:cNvPr id="11" name="Rectangle 10"/>
          <p:cNvSpPr/>
          <p:nvPr/>
        </p:nvSpPr>
        <p:spPr>
          <a:xfrm>
            <a:off x="2994660" y="3027680"/>
            <a:ext cx="2895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Header</a:t>
            </a:r>
            <a:endParaRPr lang="en-US" dirty="0">
              <a:solidFill>
                <a:schemeClr val="tx1"/>
              </a:solidFill>
              <a:latin typeface="Georgia" panose="02040502050405020303" pitchFamily="18" charset="0"/>
            </a:endParaRPr>
          </a:p>
        </p:txBody>
      </p:sp>
      <p:sp>
        <p:nvSpPr>
          <p:cNvPr id="2" name="Rectangle 1"/>
          <p:cNvSpPr/>
          <p:nvPr/>
        </p:nvSpPr>
        <p:spPr>
          <a:xfrm>
            <a:off x="2976245" y="4164330"/>
            <a:ext cx="2924810" cy="1136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 and Languages</a:t>
            </a:r>
            <a:endParaRPr lang="en-US" kern="0" dirty="0">
              <a:solidFill>
                <a:srgbClr val="00386B"/>
              </a:solidFill>
              <a:latin typeface="Interstate Regular" pitchFamily="50" charset="0"/>
            </a:endParaRPr>
          </a:p>
        </p:txBody>
      </p:sp>
      <p:sp>
        <p:nvSpPr>
          <p:cNvPr id="16" name="Rectangle 15"/>
          <p:cNvSpPr/>
          <p:nvPr/>
        </p:nvSpPr>
        <p:spPr>
          <a:xfrm>
            <a:off x="2819400" y="2950210"/>
            <a:ext cx="3138805" cy="915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268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4660" y="3522980"/>
            <a:ext cx="2895600" cy="1181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Body</a:t>
            </a:r>
            <a:endParaRPr lang="en-US" dirty="0">
              <a:solidFill>
                <a:schemeClr val="tx1"/>
              </a:solidFill>
              <a:latin typeface="Georgia" panose="02040502050405020303" pitchFamily="18" charset="0"/>
            </a:endParaRPr>
          </a:p>
        </p:txBody>
      </p:sp>
      <p:sp>
        <p:nvSpPr>
          <p:cNvPr id="11" name="Rectangle 10"/>
          <p:cNvSpPr/>
          <p:nvPr/>
        </p:nvSpPr>
        <p:spPr>
          <a:xfrm>
            <a:off x="2994660" y="3027680"/>
            <a:ext cx="2895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Header</a:t>
            </a:r>
            <a:endParaRPr lang="en-US" dirty="0">
              <a:solidFill>
                <a:schemeClr val="tx1"/>
              </a:solidFill>
              <a:latin typeface="Georgia" panose="02040502050405020303" pitchFamily="18" charset="0"/>
            </a:endParaRPr>
          </a:p>
        </p:txBody>
      </p:sp>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 and Languages</a:t>
            </a:r>
            <a:endParaRPr lang="en-US" kern="0" dirty="0">
              <a:solidFill>
                <a:srgbClr val="00386B"/>
              </a:solidFill>
              <a:latin typeface="Interstate Regular" pitchFamily="50" charset="0"/>
            </a:endParaRPr>
          </a:p>
        </p:txBody>
      </p:sp>
      <p:sp>
        <p:nvSpPr>
          <p:cNvPr id="16" name="Rectangle 15"/>
          <p:cNvSpPr/>
          <p:nvPr/>
        </p:nvSpPr>
        <p:spPr>
          <a:xfrm>
            <a:off x="2819400" y="2950210"/>
            <a:ext cx="3138805" cy="915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3997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 and Languages</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3600170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7" name="Rectangle 6"/>
          <p:cNvSpPr/>
          <p:nvPr/>
        </p:nvSpPr>
        <p:spPr>
          <a:xfrm>
            <a:off x="2994660" y="3522980"/>
            <a:ext cx="2895600" cy="1181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Body</a:t>
            </a:r>
            <a:endParaRPr lang="en-US" dirty="0">
              <a:solidFill>
                <a:schemeClr val="tx1"/>
              </a:solidFill>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1" name="Rectangle 10"/>
          <p:cNvSpPr/>
          <p:nvPr/>
        </p:nvSpPr>
        <p:spPr>
          <a:xfrm>
            <a:off x="2994660" y="3027680"/>
            <a:ext cx="2895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61938"/>
            <a:ext cx="8521700" cy="8048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Protocols Climb Ladder of Abstraction</a:t>
            </a:r>
            <a:endParaRPr lang="en-US" kern="0" dirty="0">
              <a:solidFill>
                <a:srgbClr val="00386B"/>
              </a:solidFill>
              <a:latin typeface="Interstate Regular" pitchFamily="50" charset="0"/>
            </a:endParaRPr>
          </a:p>
        </p:txBody>
      </p:sp>
      <p:sp>
        <p:nvSpPr>
          <p:cNvPr id="2" name="Up Arrow 1"/>
          <p:cNvSpPr/>
          <p:nvPr/>
        </p:nvSpPr>
        <p:spPr>
          <a:xfrm rot="1195678">
            <a:off x="2457507" y="4091380"/>
            <a:ext cx="646777" cy="26151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Up Arrow 15"/>
          <p:cNvSpPr/>
          <p:nvPr/>
        </p:nvSpPr>
        <p:spPr>
          <a:xfrm rot="9618708">
            <a:off x="2401512" y="1055179"/>
            <a:ext cx="756078" cy="21478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286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a:t>
            </a:r>
            <a:endParaRPr lang="en-US" kern="0" dirty="0">
              <a:solidFill>
                <a:srgbClr val="00386B"/>
              </a:solidFill>
              <a:latin typeface="Interstate Regular" pitchFamily="50" charset="0"/>
            </a:endParaRPr>
          </a:p>
        </p:txBody>
      </p:sp>
      <p:sp>
        <p:nvSpPr>
          <p:cNvPr id="16" name="Content Placeholder 2"/>
          <p:cNvSpPr>
            <a:spLocks noGrp="1"/>
          </p:cNvSpPr>
          <p:nvPr>
            <p:ph idx="1"/>
          </p:nvPr>
        </p:nvSpPr>
        <p:spPr>
          <a:xfrm>
            <a:off x="457200" y="1132840"/>
            <a:ext cx="8229600" cy="4525963"/>
          </a:xfrm>
        </p:spPr>
        <p:txBody>
          <a:bodyPr/>
          <a:lstStyle/>
          <a:p>
            <a:r>
              <a:rPr lang="en-US" smtClean="0">
                <a:latin typeface="Georgia" panose="02040502050405020303" pitchFamily="18" charset="0"/>
              </a:rPr>
              <a:t>Protocols </a:t>
            </a:r>
            <a:r>
              <a:rPr lang="en-US" dirty="0" smtClean="0">
                <a:latin typeface="Georgia" panose="02040502050405020303" pitchFamily="18" charset="0"/>
              </a:rPr>
              <a:t>say what to do, when</a:t>
            </a:r>
          </a:p>
          <a:p>
            <a:r>
              <a:rPr lang="en-US">
                <a:latin typeface="Georgia" panose="02040502050405020303" pitchFamily="18" charset="0"/>
              </a:rPr>
              <a:t>Human protocols: handshake</a:t>
            </a:r>
          </a:p>
          <a:p>
            <a:r>
              <a:rPr lang="en-US" smtClean="0">
                <a:latin typeface="Georgia" panose="02040502050405020303" pitchFamily="18" charset="0"/>
              </a:rPr>
              <a:t>Protocols </a:t>
            </a:r>
            <a:r>
              <a:rPr lang="en-US" dirty="0" smtClean="0">
                <a:latin typeface="Georgia" panose="02040502050405020303" pitchFamily="18" charset="0"/>
              </a:rPr>
              <a:t>allow computers to communicate</a:t>
            </a:r>
          </a:p>
          <a:p>
            <a:r>
              <a:rPr lang="en-US" dirty="0">
                <a:latin typeface="Georgia" panose="02040502050405020303" pitchFamily="18" charset="0"/>
              </a:rPr>
              <a:t>Made </a:t>
            </a:r>
            <a:r>
              <a:rPr lang="en-US">
                <a:latin typeface="Georgia" panose="02040502050405020303" pitchFamily="18" charset="0"/>
              </a:rPr>
              <a:t>by </a:t>
            </a:r>
            <a:r>
              <a:rPr lang="en-US" smtClean="0">
                <a:latin typeface="Georgia" panose="02040502050405020303" pitchFamily="18" charset="0"/>
              </a:rPr>
              <a:t>people, </a:t>
            </a:r>
            <a:r>
              <a:rPr lang="en-US" dirty="0" smtClean="0">
                <a:latin typeface="Georgia" panose="02040502050405020303" pitchFamily="18" charset="0"/>
              </a:rPr>
              <a:t>for </a:t>
            </a:r>
            <a:r>
              <a:rPr lang="en-US" dirty="0">
                <a:latin typeface="Georgia" panose="02040502050405020303" pitchFamily="18" charset="0"/>
              </a:rPr>
              <a:t>people</a:t>
            </a:r>
          </a:p>
          <a:p>
            <a:r>
              <a:rPr lang="en-US" dirty="0" smtClean="0">
                <a:latin typeface="Georgia" panose="02040502050405020303" pitchFamily="18" charset="0"/>
              </a:rPr>
              <a:t>Protocols can climb</a:t>
            </a:r>
          </a:p>
          <a:p>
            <a:pPr marL="0" indent="0">
              <a:buNone/>
              <a:tabLst>
                <a:tab pos="398463" algn="l"/>
              </a:tabLst>
            </a:pPr>
            <a:r>
              <a:rPr lang="en-US" dirty="0">
                <a:latin typeface="Georgia" panose="02040502050405020303" pitchFamily="18" charset="0"/>
              </a:rPr>
              <a:t> </a:t>
            </a:r>
            <a:r>
              <a:rPr lang="en-US" dirty="0" smtClean="0">
                <a:latin typeface="Georgia" panose="02040502050405020303" pitchFamily="18" charset="0"/>
              </a:rPr>
              <a:t> 	the ladder of </a:t>
            </a:r>
          </a:p>
          <a:p>
            <a:pPr marL="0" indent="0">
              <a:buNone/>
              <a:tabLst>
                <a:tab pos="398463" algn="l"/>
              </a:tabLst>
            </a:pPr>
            <a:r>
              <a:rPr lang="en-US" dirty="0">
                <a:latin typeface="Georgia" panose="02040502050405020303" pitchFamily="18" charset="0"/>
              </a:rPr>
              <a:t> </a:t>
            </a:r>
            <a:r>
              <a:rPr lang="en-US" dirty="0" smtClean="0">
                <a:latin typeface="Georgia" panose="02040502050405020303" pitchFamily="18" charset="0"/>
              </a:rPr>
              <a:t>  	abstraction</a:t>
            </a: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4014216"/>
            <a:ext cx="4267200" cy="2843784"/>
          </a:xfrm>
          <a:prstGeom prst="rect">
            <a:avLst/>
          </a:prstGeom>
        </p:spPr>
      </p:pic>
    </p:spTree>
    <p:extLst>
      <p:ext uri="{BB962C8B-B14F-4D97-AF65-F5344CB8AC3E}">
        <p14:creationId xmlns:p14="http://schemas.microsoft.com/office/powerpoint/2010/main" val="239032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576" y="1162978"/>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8"/>
          <p:cNvSpPr>
            <a:spLocks noGrp="1"/>
          </p:cNvSpPr>
          <p:nvPr>
            <p:ph idx="1"/>
          </p:nvPr>
        </p:nvSpPr>
        <p:spPr>
          <a:xfrm>
            <a:off x="4726983" y="990601"/>
            <a:ext cx="3959817" cy="5867400"/>
          </a:xfrm>
        </p:spPr>
        <p:txBody>
          <a:bodyPr/>
          <a:lstStyle/>
          <a:p>
            <a:pPr marL="0" indent="0" algn="ctr">
              <a:buNone/>
            </a:pPr>
            <a:r>
              <a:rPr lang="en-US" dirty="0" smtClean="0">
                <a:latin typeface="Georgia" panose="02040502050405020303" pitchFamily="18" charset="0"/>
              </a:rPr>
              <a:t>Server </a:t>
            </a:r>
          </a:p>
          <a:p>
            <a:pPr marL="0" indent="0">
              <a:buNone/>
            </a:pPr>
            <a:endParaRPr lang="en-US" dirty="0">
              <a:latin typeface="Georgia" panose="02040502050405020303" pitchFamily="18" charset="0"/>
            </a:endParaRPr>
          </a:p>
          <a:p>
            <a:pPr marL="0"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a:p>
            <a:r>
              <a:rPr lang="en-US" dirty="0" smtClean="0">
                <a:latin typeface="Georgia" panose="02040502050405020303" pitchFamily="18" charset="0"/>
              </a:rPr>
              <a:t>Server holds data/web content</a:t>
            </a:r>
          </a:p>
          <a:p>
            <a:r>
              <a:rPr lang="en-US" dirty="0" smtClean="0">
                <a:latin typeface="Georgia" panose="02040502050405020303" pitchFamily="18" charset="0"/>
              </a:rPr>
              <a:t>Common web server program: Apache</a:t>
            </a:r>
          </a:p>
          <a:p>
            <a:pPr marL="0" indent="0">
              <a:buNone/>
            </a:pPr>
            <a:endParaRPr lang="en-US" dirty="0" smtClean="0">
              <a:latin typeface="Georgia" panose="02040502050405020303" pitchFamily="18" charset="0"/>
            </a:endParaRPr>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Client Server Architecture</a:t>
            </a:r>
            <a:endParaRPr lang="en-US" kern="0" dirty="0">
              <a:solidFill>
                <a:srgbClr val="00386B"/>
              </a:solidFill>
              <a:latin typeface="Interstate Regular" pitchFamily="50" charset="0"/>
            </a:endParaRPr>
          </a:p>
        </p:txBody>
      </p:sp>
      <p:sp>
        <p:nvSpPr>
          <p:cNvPr id="5" name="Content Placeholder 8"/>
          <p:cNvSpPr txBox="1">
            <a:spLocks/>
          </p:cNvSpPr>
          <p:nvPr/>
        </p:nvSpPr>
        <p:spPr>
          <a:xfrm>
            <a:off x="457200" y="990600"/>
            <a:ext cx="4394200" cy="587256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Clients</a:t>
            </a:r>
          </a:p>
          <a:p>
            <a:endParaRPr lang="en-US" kern="0" dirty="0" smtClean="0">
              <a:latin typeface="Georgia" panose="02040502050405020303" pitchFamily="18" charset="0"/>
            </a:endParaRPr>
          </a:p>
          <a:p>
            <a:endParaRPr lang="en-US" kern="0" dirty="0">
              <a:latin typeface="Georgia" panose="02040502050405020303" pitchFamily="18" charset="0"/>
            </a:endParaRPr>
          </a:p>
          <a:p>
            <a:pPr marL="0" indent="0">
              <a:buNone/>
            </a:pPr>
            <a:endParaRPr lang="en-US" sz="2200" kern="0" dirty="0">
              <a:latin typeface="Georgia" panose="02040502050405020303" pitchFamily="18" charset="0"/>
            </a:endParaRPr>
          </a:p>
          <a:p>
            <a:pPr marL="0" indent="0">
              <a:buNone/>
            </a:pPr>
            <a:endParaRPr lang="en-US" kern="0" dirty="0" smtClean="0">
              <a:latin typeface="Georgia" panose="02040502050405020303" pitchFamily="18" charset="0"/>
            </a:endParaRPr>
          </a:p>
          <a:p>
            <a:r>
              <a:rPr lang="en-US" kern="0" dirty="0" smtClean="0">
                <a:latin typeface="Georgia" panose="02040502050405020303" pitchFamily="18" charset="0"/>
              </a:rPr>
              <a:t>Many clients can initiate two-way communication</a:t>
            </a:r>
          </a:p>
          <a:p>
            <a:r>
              <a:rPr lang="en-US" kern="0" dirty="0" smtClean="0">
                <a:latin typeface="Georgia" panose="02040502050405020303" pitchFamily="18" charset="0"/>
              </a:rPr>
              <a:t>Common clients: Firefox, Chrome</a:t>
            </a:r>
            <a:r>
              <a:rPr lang="en-US" kern="0" smtClean="0">
                <a:latin typeface="Georgia" panose="02040502050405020303" pitchFamily="18" charset="0"/>
              </a:rPr>
              <a:t>, </a:t>
            </a:r>
            <a:r>
              <a:rPr lang="en-US" kern="0">
                <a:latin typeface="Georgia" panose="02040502050405020303" pitchFamily="18" charset="0"/>
              </a:rPr>
              <a:t> </a:t>
            </a:r>
            <a:r>
              <a:rPr lang="en-US" kern="0" smtClean="0">
                <a:latin typeface="Georgia" panose="02040502050405020303" pitchFamily="18" charset="0"/>
              </a:rPr>
              <a:t> etc.</a:t>
            </a:r>
            <a:endParaRPr lang="en-US" kern="0" dirty="0" smtClean="0">
              <a:latin typeface="Georgia" panose="02040502050405020303" pitchFamily="18" charset="0"/>
            </a:endParaRPr>
          </a:p>
          <a:p>
            <a:pPr marL="0" indent="0">
              <a:buNone/>
            </a:pPr>
            <a:endParaRPr lang="en-US" kern="0" dirty="0" smtClean="0">
              <a:latin typeface="Georgia" panose="020405020504050203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271" y="2251129"/>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127" y="1939185"/>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29" y="2867873"/>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3917439" y="1627322"/>
            <a:ext cx="2436866" cy="776207"/>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89508" y="2403529"/>
            <a:ext cx="3764797" cy="15240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859797" y="2867873"/>
            <a:ext cx="4494508" cy="46434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40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7" name="Rectangle 6"/>
          <p:cNvSpPr/>
          <p:nvPr/>
        </p:nvSpPr>
        <p:spPr>
          <a:xfrm>
            <a:off x="2994660" y="3522980"/>
            <a:ext cx="2895600" cy="1181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Body</a:t>
            </a:r>
            <a:endParaRPr lang="en-US" dirty="0">
              <a:solidFill>
                <a:schemeClr val="tx1"/>
              </a:solidFill>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1" name="Rectangle 10"/>
          <p:cNvSpPr/>
          <p:nvPr/>
        </p:nvSpPr>
        <p:spPr>
          <a:xfrm>
            <a:off x="2994660" y="3027680"/>
            <a:ext cx="2895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HTML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a:t>
            </a:r>
            <a:endParaRPr lang="en-US" kern="0" dirty="0">
              <a:solidFill>
                <a:srgbClr val="00386B"/>
              </a:solidFill>
              <a:latin typeface="Interstate Regular" pitchFamily="50" charset="0"/>
            </a:endParaRPr>
          </a:p>
        </p:txBody>
      </p:sp>
    </p:spTree>
    <p:extLst>
      <p:ext uri="{BB962C8B-B14F-4D97-AF65-F5344CB8AC3E}">
        <p14:creationId xmlns:p14="http://schemas.microsoft.com/office/powerpoint/2010/main" val="805097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Some Acronyms</a:t>
            </a:r>
            <a:endParaRPr lang="en-US" kern="0" dirty="0">
              <a:solidFill>
                <a:srgbClr val="00386B"/>
              </a:solidFill>
              <a:latin typeface="Interstate Regular" pitchFamily="50" charset="0"/>
            </a:endParaRPr>
          </a:p>
        </p:txBody>
      </p:sp>
      <p:sp>
        <p:nvSpPr>
          <p:cNvPr id="16" name="Content Placeholder 8"/>
          <p:cNvSpPr txBox="1">
            <a:spLocks/>
          </p:cNvSpPr>
          <p:nvPr/>
        </p:nvSpPr>
        <p:spPr>
          <a:xfrm>
            <a:off x="457200" y="990600"/>
            <a:ext cx="8382000" cy="587256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a:latin typeface="Georgia" panose="02040502050405020303" pitchFamily="18" charset="0"/>
              </a:rPr>
              <a:t>Protocols</a:t>
            </a:r>
          </a:p>
          <a:p>
            <a:r>
              <a:rPr lang="en-US" kern="0" dirty="0">
                <a:latin typeface="Georgia" panose="02040502050405020303" pitchFamily="18" charset="0"/>
              </a:rPr>
              <a:t>TCP = Transmission Control Protocol</a:t>
            </a:r>
          </a:p>
          <a:p>
            <a:r>
              <a:rPr lang="en-US" kern="0" dirty="0">
                <a:latin typeface="Georgia" panose="02040502050405020303" pitchFamily="18" charset="0"/>
              </a:rPr>
              <a:t>IP = Internet Protocol</a:t>
            </a:r>
          </a:p>
          <a:p>
            <a:r>
              <a:rPr lang="en-US" kern="0" dirty="0">
                <a:latin typeface="Georgia" panose="02040502050405020303" pitchFamily="18" charset="0"/>
              </a:rPr>
              <a:t>HTTP = Hypertext Transfer Protocol</a:t>
            </a:r>
          </a:p>
          <a:p>
            <a:pPr marL="406400" indent="-63500">
              <a:buNone/>
            </a:pPr>
            <a:r>
              <a:rPr lang="en-US" kern="0" dirty="0">
                <a:latin typeface="Georgia" panose="02040502050405020303" pitchFamily="18" charset="0"/>
              </a:rPr>
              <a:t>Languages</a:t>
            </a:r>
          </a:p>
          <a:p>
            <a:r>
              <a:rPr lang="en-US" kern="0" dirty="0">
                <a:latin typeface="Georgia" panose="02040502050405020303" pitchFamily="18" charset="0"/>
              </a:rPr>
              <a:t>HTML = Hypertext Markup Language</a:t>
            </a:r>
          </a:p>
          <a:p>
            <a:r>
              <a:rPr lang="en-US" kern="0" dirty="0">
                <a:latin typeface="Georgia" panose="02040502050405020303" pitchFamily="18" charset="0"/>
              </a:rPr>
              <a:t>CSS = Cascading Style Sheet</a:t>
            </a:r>
          </a:p>
          <a:p>
            <a:pPr marL="0" indent="0">
              <a:buNone/>
            </a:pPr>
            <a:endParaRPr lang="en-US" kern="0" dirty="0" smtClean="0">
              <a:latin typeface="Georgia" panose="02040502050405020303" pitchFamily="18" charset="0"/>
            </a:endParaRPr>
          </a:p>
        </p:txBody>
      </p:sp>
    </p:spTree>
    <p:extLst>
      <p:ext uri="{BB962C8B-B14F-4D97-AF65-F5344CB8AC3E}">
        <p14:creationId xmlns:p14="http://schemas.microsoft.com/office/powerpoint/2010/main" val="3948970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386B"/>
                </a:solidFill>
                <a:latin typeface="Interstate Regular" pitchFamily="50" charset="0"/>
              </a:rPr>
              <a:t>Web Content </a:t>
            </a:r>
            <a:r>
              <a:rPr lang="en-US" dirty="0" smtClean="0">
                <a:solidFill>
                  <a:srgbClr val="00386B"/>
                </a:solidFill>
                <a:latin typeface="Interstate Regular" pitchFamily="50" charset="0"/>
              </a:rPr>
              <a:t>Is </a:t>
            </a:r>
            <a:r>
              <a:rPr lang="en-US" dirty="0" smtClean="0">
                <a:solidFill>
                  <a:srgbClr val="00386B"/>
                </a:solidFill>
                <a:latin typeface="Interstate Regular" pitchFamily="50" charset="0"/>
              </a:rPr>
              <a:t>HMTL, CSS, JavaScript…</a:t>
            </a:r>
            <a:br>
              <a:rPr lang="en-US" dirty="0" smtClean="0">
                <a:solidFill>
                  <a:srgbClr val="00386B"/>
                </a:solidFill>
                <a:latin typeface="Interstate Regular" pitchFamily="50" charset="0"/>
              </a:rPr>
            </a:br>
            <a:endParaRPr lang="en-US" dirty="0">
              <a:solidFill>
                <a:srgbClr val="00386B"/>
              </a:solidFill>
              <a:latin typeface="Interstate Regular" pitchFamily="50" charset="0"/>
            </a:endParaRPr>
          </a:p>
        </p:txBody>
      </p:sp>
      <p:sp>
        <p:nvSpPr>
          <p:cNvPr id="3" name="Content Placeholder 2"/>
          <p:cNvSpPr>
            <a:spLocks noGrp="1"/>
          </p:cNvSpPr>
          <p:nvPr>
            <p:ph idx="1"/>
          </p:nvPr>
        </p:nvSpPr>
        <p:spPr>
          <a:xfrm>
            <a:off x="457200" y="3225801"/>
            <a:ext cx="8039102" cy="3403600"/>
          </a:xfrm>
        </p:spPr>
        <p:txBody>
          <a:bodyPr/>
          <a:lstStyle/>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&lt;HTML&gt;</a:t>
            </a:r>
          </a:p>
          <a:p>
            <a:pPr marL="0" indent="0">
              <a:buNone/>
            </a:pPr>
            <a:r>
              <a:rPr lang="en-US" sz="2000" dirty="0" smtClean="0">
                <a:latin typeface="Courier New" panose="02070309020205020404" pitchFamily="49" charset="0"/>
                <a:cs typeface="Courier New" panose="02070309020205020404" pitchFamily="49" charset="0"/>
              </a:rPr>
              <a:t>   &lt;HEAD&gt;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&lt;TITLE&gt;Great web page&lt;/TITLE&gt;</a:t>
            </a:r>
          </a:p>
          <a:p>
            <a:pPr marL="0" indent="0">
              <a:buNone/>
            </a:pPr>
            <a:r>
              <a:rPr lang="en-US" sz="2000" dirty="0" smtClean="0">
                <a:latin typeface="Courier New" panose="02070309020205020404" pitchFamily="49" charset="0"/>
                <a:cs typeface="Courier New" panose="02070309020205020404" pitchFamily="49" charset="0"/>
              </a:rPr>
              <a:t>   &lt;/HEAD&gt;</a:t>
            </a:r>
          </a:p>
          <a:p>
            <a:pPr marL="0" indent="0">
              <a:buNone/>
            </a:pPr>
            <a:r>
              <a:rPr lang="en-US" sz="2000" dirty="0" smtClean="0">
                <a:latin typeface="Courier New" panose="02070309020205020404" pitchFamily="49" charset="0"/>
                <a:cs typeface="Courier New" panose="02070309020205020404" pitchFamily="49" charset="0"/>
              </a:rPr>
              <a:t>   &lt;BODY&gt;</a:t>
            </a:r>
          </a:p>
          <a:p>
            <a:pPr marL="0" indent="0">
              <a:buNone/>
            </a:pPr>
            <a:r>
              <a:rPr lang="en-US" sz="2000" dirty="0" smtClean="0">
                <a:latin typeface="Courier New" panose="02070309020205020404" pitchFamily="49" charset="0"/>
                <a:cs typeface="Courier New" panose="02070309020205020404" pitchFamily="49" charset="0"/>
              </a:rPr>
              <a:t>       Some great content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&lt;/BODY&gt;</a:t>
            </a:r>
          </a:p>
          <a:p>
            <a:pPr marL="0" indent="0">
              <a:buNone/>
            </a:pPr>
            <a:r>
              <a:rPr lang="en-US" sz="2000" dirty="0" smtClean="0">
                <a:latin typeface="Courier New" panose="02070309020205020404" pitchFamily="49" charset="0"/>
                <a:cs typeface="Courier New" panose="02070309020205020404" pitchFamily="49" charset="0"/>
              </a:rPr>
              <a:t>&lt;/HTML&gt;</a:t>
            </a:r>
            <a:endParaRPr lang="en-US" sz="2000" dirty="0">
              <a:latin typeface="Courier New" panose="02070309020205020404" pitchFamily="49" charset="0"/>
              <a:cs typeface="Courier New" panose="02070309020205020404" pitchFamily="49" charset="0"/>
            </a:endParaRPr>
          </a:p>
        </p:txBody>
      </p:sp>
      <p:sp>
        <p:nvSpPr>
          <p:cNvPr id="4" name="Content Placeholder 8"/>
          <p:cNvSpPr txBox="1">
            <a:spLocks/>
          </p:cNvSpPr>
          <p:nvPr/>
        </p:nvSpPr>
        <p:spPr>
          <a:xfrm>
            <a:off x="457200" y="990601"/>
            <a:ext cx="8343900" cy="2793999"/>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latin typeface="Georgia" panose="02040502050405020303" pitchFamily="18" charset="0"/>
              </a:rPr>
              <a:t>HTML: </a:t>
            </a:r>
            <a:r>
              <a:rPr lang="en-US" kern="0" dirty="0" smtClean="0">
                <a:latin typeface="Georgia" panose="02040502050405020303" pitchFamily="18" charset="0"/>
              </a:rPr>
              <a:t>Marks </a:t>
            </a:r>
            <a:r>
              <a:rPr lang="en-US" kern="0" dirty="0" smtClean="0">
                <a:latin typeface="Georgia" panose="02040502050405020303" pitchFamily="18" charset="0"/>
              </a:rPr>
              <a:t>up meaning of content</a:t>
            </a:r>
          </a:p>
          <a:p>
            <a:r>
              <a:rPr lang="en-US" kern="0" dirty="0" smtClean="0">
                <a:latin typeface="Georgia" panose="02040502050405020303" pitchFamily="18" charset="0"/>
              </a:rPr>
              <a:t>CSS: </a:t>
            </a:r>
            <a:r>
              <a:rPr lang="en-US" kern="0" dirty="0" smtClean="0">
                <a:latin typeface="Georgia" panose="02040502050405020303" pitchFamily="18" charset="0"/>
              </a:rPr>
              <a:t>Stylizes </a:t>
            </a:r>
            <a:r>
              <a:rPr lang="en-US" kern="0" dirty="0" smtClean="0">
                <a:latin typeface="Georgia" panose="02040502050405020303" pitchFamily="18" charset="0"/>
              </a:rPr>
              <a:t>the content</a:t>
            </a:r>
          </a:p>
          <a:p>
            <a:r>
              <a:rPr lang="en-US" kern="0" dirty="0" smtClean="0">
                <a:latin typeface="Georgia" panose="02040502050405020303" pitchFamily="18" charset="0"/>
              </a:rPr>
              <a:t>JavaScript: </a:t>
            </a:r>
            <a:r>
              <a:rPr lang="en-US" kern="0" dirty="0" smtClean="0">
                <a:latin typeface="Georgia" panose="02040502050405020303" pitchFamily="18" charset="0"/>
              </a:rPr>
              <a:t>Makes </a:t>
            </a:r>
            <a:r>
              <a:rPr lang="en-US" kern="0" dirty="0" smtClean="0">
                <a:latin typeface="Georgia" panose="02040502050405020303" pitchFamily="18" charset="0"/>
              </a:rPr>
              <a:t>the content interactive</a:t>
            </a:r>
          </a:p>
          <a:p>
            <a:endParaRPr lang="en-US" kern="0" dirty="0" smtClean="0">
              <a:latin typeface="Georgia" panose="02040502050405020303" pitchFamily="18" charset="0"/>
            </a:endParaRPr>
          </a:p>
          <a:p>
            <a:pPr marL="0" indent="0">
              <a:buNone/>
            </a:pPr>
            <a:endParaRPr lang="en-US" kern="0" dirty="0" smtClean="0">
              <a:latin typeface="Georgia" panose="02040502050405020303" pitchFamily="18" charset="0"/>
            </a:endParaRPr>
          </a:p>
        </p:txBody>
      </p:sp>
    </p:spTree>
    <p:extLst>
      <p:ext uri="{BB962C8B-B14F-4D97-AF65-F5344CB8AC3E}">
        <p14:creationId xmlns:p14="http://schemas.microsoft.com/office/powerpoint/2010/main" val="422804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Web </a:t>
            </a:r>
            <a:r>
              <a:rPr lang="en-US" kern="0" dirty="0" smtClean="0">
                <a:solidFill>
                  <a:srgbClr val="00386B"/>
                </a:solidFill>
                <a:latin typeface="Interstate Regular" pitchFamily="50" charset="0"/>
              </a:rPr>
              <a:t>Uses </a:t>
            </a:r>
            <a:r>
              <a:rPr lang="en-US" kern="0" dirty="0" smtClean="0">
                <a:solidFill>
                  <a:srgbClr val="00386B"/>
                </a:solidFill>
                <a:latin typeface="Interstate Regular" pitchFamily="50" charset="0"/>
              </a:rPr>
              <a:t>Protocols to Send Content</a:t>
            </a:r>
            <a:endParaRPr lang="en-US" kern="0" dirty="0">
              <a:solidFill>
                <a:srgbClr val="00386B"/>
              </a:solidFill>
              <a:latin typeface="Interstate Regular" pitchFamily="50" charset="0"/>
            </a:endParaRPr>
          </a:p>
        </p:txBody>
      </p:sp>
      <p:pic>
        <p:nvPicPr>
          <p:cNvPr id="16" name="Picture 2" descr="gracehop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158" y="3343565"/>
            <a:ext cx="693683" cy="104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58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TCP/IP Carries All Internet Content*</a:t>
            </a:r>
            <a:endParaRPr lang="en-US" kern="0" dirty="0">
              <a:solidFill>
                <a:srgbClr val="00386B"/>
              </a:solidFill>
              <a:latin typeface="Interstate Regular" pitchFamily="50" charset="0"/>
            </a:endParaRPr>
          </a:p>
        </p:txBody>
      </p:sp>
      <p:sp>
        <p:nvSpPr>
          <p:cNvPr id="10" name="Rectangle 9"/>
          <p:cNvSpPr/>
          <p:nvPr/>
        </p:nvSpPr>
        <p:spPr>
          <a:xfrm>
            <a:off x="7366000" y="1236980"/>
            <a:ext cx="4114800"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kern="0" dirty="0" smtClean="0">
                <a:solidFill>
                  <a:srgbClr val="00386B"/>
                </a:solidFill>
                <a:latin typeface="Interstate Regular" pitchFamily="50" charset="0"/>
              </a:rPr>
              <a:t>*Almost</a:t>
            </a:r>
            <a:endParaRPr lang="en-US"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112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IP </a:t>
            </a:r>
            <a:r>
              <a:rPr lang="en-US" kern="0" dirty="0" smtClean="0">
                <a:solidFill>
                  <a:srgbClr val="00386B"/>
                </a:solidFill>
                <a:latin typeface="Interstate Regular" pitchFamily="50" charset="0"/>
              </a:rPr>
              <a:t>Is </a:t>
            </a:r>
            <a:r>
              <a:rPr lang="en-US" kern="0" dirty="0" smtClean="0">
                <a:solidFill>
                  <a:srgbClr val="00386B"/>
                </a:solidFill>
                <a:latin typeface="Interstate Regular" pitchFamily="50" charset="0"/>
              </a:rPr>
              <a:t>for </a:t>
            </a:r>
            <a:r>
              <a:rPr lang="en-US" kern="0" dirty="0" smtClean="0">
                <a:solidFill>
                  <a:srgbClr val="00386B"/>
                </a:solidFill>
                <a:latin typeface="Interstate Regular" pitchFamily="50" charset="0"/>
              </a:rPr>
              <a:t>Addressing </a:t>
            </a:r>
            <a:r>
              <a:rPr lang="en-US" kern="0" dirty="0" smtClean="0">
                <a:solidFill>
                  <a:srgbClr val="00386B"/>
                </a:solidFill>
                <a:latin typeface="Interstate Regular" pitchFamily="50" charset="0"/>
              </a:rPr>
              <a:t>and </a:t>
            </a:r>
            <a:r>
              <a:rPr lang="en-US" kern="0" dirty="0" smtClean="0">
                <a:solidFill>
                  <a:srgbClr val="00386B"/>
                </a:solidFill>
                <a:latin typeface="Interstate Regular" pitchFamily="50" charset="0"/>
              </a:rPr>
              <a:t>Routing</a:t>
            </a:r>
            <a:endParaRPr lang="en-US" kern="0" dirty="0">
              <a:solidFill>
                <a:srgbClr val="00386B"/>
              </a:solidFill>
              <a:latin typeface="Interstate Regular" pitchFamily="50" charset="0"/>
            </a:endParaRPr>
          </a:p>
        </p:txBody>
      </p:sp>
      <p:sp>
        <p:nvSpPr>
          <p:cNvPr id="6" name="Rectangle 5"/>
          <p:cNvSpPr/>
          <p:nvPr/>
        </p:nvSpPr>
        <p:spPr>
          <a:xfrm>
            <a:off x="6934200" y="1216660"/>
            <a:ext cx="2209800" cy="521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Georgia" panose="02040502050405020303" pitchFamily="18" charset="0"/>
              </a:rPr>
              <a:t>Addressing</a:t>
            </a:r>
            <a:endParaRPr lang="en-US" sz="32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40928605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1.2.A ColorAndTextureObjec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19500</TotalTime>
  <Words>2015</Words>
  <Application>Microsoft Office PowerPoint</Application>
  <PresentationFormat>On-screen Show (4:3)</PresentationFormat>
  <Paragraphs>241</Paragraphs>
  <Slides>15</Slides>
  <Notes>15</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PowerPointTemplateAE_2009_1217_NEW NEW Template</vt:lpstr>
      <vt:lpstr>1_Custom Design</vt:lpstr>
      <vt:lpstr>2.1.2.A ColorAndTextureObjects</vt:lpstr>
      <vt:lpstr>PowerPoint Presentation</vt:lpstr>
      <vt:lpstr>PowerPoint Presentation</vt:lpstr>
      <vt:lpstr>PowerPoint Presentation</vt:lpstr>
      <vt:lpstr>PowerPoint Presentation</vt:lpstr>
      <vt:lpstr>PowerPoint Presentation</vt:lpstr>
      <vt:lpstr>Web Content Is HMTL, CSS, JavaScript…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296</cp:revision>
  <cp:lastPrinted>2013-11-22T18:21:00Z</cp:lastPrinted>
  <dcterms:created xsi:type="dcterms:W3CDTF">2010-01-04T14:07:12Z</dcterms:created>
  <dcterms:modified xsi:type="dcterms:W3CDTF">2014-05-23T01:50:43Z</dcterms:modified>
</cp:coreProperties>
</file>