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Varela Round"/>
      <p:regular r:id="rId23"/>
    </p:embeddedFont>
    <p:embeddedFont>
      <p:font typeface="Didact Gothic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DidactGothic-regular.fntdata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015c2aee0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015c2ae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015c2aee0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015c2ae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5015c2aee0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5015c2ae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510586b59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510586b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015c2aee0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015c2ae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5015c2aee0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5015c2aee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015c2aee0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015c2ae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5015c2aee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5015c2aee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015c2aee0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5015c2ae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01641b22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501641b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01641b22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01641b2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593cef5d6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593cef5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015c2aee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015c2a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5015c2aee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5015c2ae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10586b59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10586b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5015c2aee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5015c2ae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" name="Google Shape;12;p2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5" name="Google Shape;15;p2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at)">
  <p:cSld name="BLANK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373" name="Google Shape;373;p11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mster)">
  <p:cSld name="BLANK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12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405" name="Google Shape;405;p12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2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sh)">
  <p:cSld name="BLANK_1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3"/>
          <p:cNvGrpSpPr/>
          <p:nvPr/>
        </p:nvGrpSpPr>
        <p:grpSpPr>
          <a:xfrm>
            <a:off x="7401334" y="3761110"/>
            <a:ext cx="1453993" cy="1092425"/>
            <a:chOff x="3708400" y="3798888"/>
            <a:chExt cx="1844700" cy="1385975"/>
          </a:xfrm>
        </p:grpSpPr>
        <p:sp>
          <p:nvSpPr>
            <p:cNvPr id="442" name="Google Shape;442;p13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9" name="Google Shape;49;p3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50" name="Google Shape;50;p3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1" name="Google Shape;51;p3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2" name="Google Shape;52;p3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7553734" y="3075310"/>
            <a:ext cx="1453993" cy="1092425"/>
            <a:chOff x="3708400" y="3798888"/>
            <a:chExt cx="1844700" cy="1385975"/>
          </a:xfrm>
        </p:grpSpPr>
        <p:sp>
          <p:nvSpPr>
            <p:cNvPr id="85" name="Google Shape;85;p4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5" name="Google Shape;125;p4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128" name="Google Shape;128;p4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b="1" sz="7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6" name="Google Shape;136;p5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7" name="Google Shape;137;p5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6" name="Google Shape;176;p6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7" name="Google Shape;177;p6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9" name="Google Shape;209;p6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14" name="Google Shape;214;p7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8" name="Google Shape;218;p7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19" name="Google Shape;219;p7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20" name="Google Shape;220;p7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51" name="Google Shape;251;p8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253" name="Google Shape;253;p8"/>
          <p:cNvGrpSpPr/>
          <p:nvPr/>
        </p:nvGrpSpPr>
        <p:grpSpPr>
          <a:xfrm>
            <a:off x="7553734" y="3456310"/>
            <a:ext cx="1453993" cy="1092425"/>
            <a:chOff x="3708400" y="3798888"/>
            <a:chExt cx="1844700" cy="1385975"/>
          </a:xfrm>
        </p:grpSpPr>
        <p:sp>
          <p:nvSpPr>
            <p:cNvPr id="254" name="Google Shape;254;p8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97" name="Google Shape;297;p9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8" name="Google Shape;298;p9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9" name="Google Shape;299;p9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300" name="Google Shape;300;p9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301" name="Google Shape;301;p9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og)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39" name="Google Shape;339;p10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idact Gothic"/>
              <a:buChar char="●"/>
              <a:defRPr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○"/>
              <a:defRPr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■"/>
              <a:defRPr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Columbia YFD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-</a:t>
            </a:r>
            <a:r>
              <a:rPr lang="en" sz="4000"/>
              <a:t>Training Session 1</a:t>
            </a:r>
            <a:r>
              <a:rPr lang="en" sz="4000"/>
              <a:t>- 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In-Person Transition</a:t>
            </a:r>
            <a:endParaRPr/>
          </a:p>
        </p:txBody>
      </p:sp>
      <p:sp>
        <p:nvSpPr>
          <p:cNvPr id="543" name="Google Shape;543;p23"/>
          <p:cNvSpPr txBox="1"/>
          <p:nvPr>
            <p:ph idx="1" type="body"/>
          </p:nvPr>
        </p:nvSpPr>
        <p:spPr>
          <a:xfrm>
            <a:off x="587425" y="140295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Precheck</a:t>
            </a:r>
            <a:r>
              <a:rPr lang="en" sz="1800"/>
              <a:t> Classroom Setup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White Board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Smartboard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Converter for Laptop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Pencil &amp; Paper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Presentations &amp; Handouts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In-Person Presentation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Handouts (PRINTED)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Materials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Name Tags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Accessibility of Files</a:t>
            </a:r>
            <a:endParaRPr sz="1500"/>
          </a:p>
        </p:txBody>
      </p:sp>
      <p:sp>
        <p:nvSpPr>
          <p:cNvPr id="544" name="Google Shape;544;p2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</a:t>
            </a:r>
            <a:r>
              <a:rPr lang="en" sz="4000"/>
              <a:t> - Day-to-Day in a Classroom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Day-to-Day Programming</a:t>
            </a:r>
            <a:endParaRPr/>
          </a:p>
        </p:txBody>
      </p:sp>
      <p:sp>
        <p:nvSpPr>
          <p:cNvPr id="555" name="Google Shape;555;p25"/>
          <p:cNvSpPr txBox="1"/>
          <p:nvPr>
            <p:ph idx="1" type="body"/>
          </p:nvPr>
        </p:nvSpPr>
        <p:spPr>
          <a:xfrm>
            <a:off x="587425" y="189275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1) Presentation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2) Handouts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3) Activities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4) Post-Coaching Form</a:t>
            </a:r>
            <a:endParaRPr sz="2000"/>
          </a:p>
        </p:txBody>
      </p:sp>
      <p:sp>
        <p:nvSpPr>
          <p:cNvPr id="556" name="Google Shape;556;p2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 Ideas?</a:t>
            </a:r>
            <a:endParaRPr/>
          </a:p>
        </p:txBody>
      </p:sp>
      <p:sp>
        <p:nvSpPr>
          <p:cNvPr id="562" name="Google Shape;562;p26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unique activities can we do in the classroom to keep kids engaged?</a:t>
            </a:r>
            <a:endParaRPr sz="2000"/>
          </a:p>
        </p:txBody>
      </p:sp>
      <p:sp>
        <p:nvSpPr>
          <p:cNvPr id="563" name="Google Shape;563;p2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/>
          <p:nvPr>
            <p:ph type="ctrTitle"/>
          </p:nvPr>
        </p:nvSpPr>
        <p:spPr>
          <a:xfrm>
            <a:off x="845550" y="1134000"/>
            <a:ext cx="63750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</a:t>
            </a:r>
            <a:r>
              <a:rPr lang="en" sz="4000"/>
              <a:t> - Traveling &amp; Logistics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&amp; Logistics</a:t>
            </a:r>
            <a:endParaRPr/>
          </a:p>
        </p:txBody>
      </p:sp>
      <p:sp>
        <p:nvSpPr>
          <p:cNvPr id="574" name="Google Shape;574;p28"/>
          <p:cNvSpPr txBox="1"/>
          <p:nvPr>
            <p:ph idx="1" type="body"/>
          </p:nvPr>
        </p:nvSpPr>
        <p:spPr>
          <a:xfrm>
            <a:off x="587425" y="190085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Traveling to Classroom → Subway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Reach out to specific teachers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 to classrooms!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Factor time in!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75" name="Google Shape;575;p2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 txBox="1"/>
          <p:nvPr>
            <p:ph type="ctrTitle"/>
          </p:nvPr>
        </p:nvSpPr>
        <p:spPr>
          <a:xfrm>
            <a:off x="918575" y="1134000"/>
            <a:ext cx="63750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 - Other Information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Information</a:t>
            </a:r>
            <a:endParaRPr/>
          </a:p>
        </p:txBody>
      </p:sp>
      <p:sp>
        <p:nvSpPr>
          <p:cNvPr id="586" name="Google Shape;586;p30"/>
          <p:cNvSpPr txBox="1"/>
          <p:nvPr>
            <p:ph idx="1" type="body"/>
          </p:nvPr>
        </p:nvSpPr>
        <p:spPr>
          <a:xfrm>
            <a:off x="587425" y="1754825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Tasks List on Google Drive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Slack + YFD Email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Accessibility of Files (personal vs Columbia email)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Personnel Sheet - how to reach e-board/coaches</a:t>
            </a:r>
            <a:endParaRPr sz="2000"/>
          </a:p>
        </p:txBody>
      </p:sp>
      <p:sp>
        <p:nvSpPr>
          <p:cNvPr id="587" name="Google Shape;587;p3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1"/>
          <p:cNvSpPr txBox="1"/>
          <p:nvPr>
            <p:ph idx="4294967295" type="ctrTitle"/>
          </p:nvPr>
        </p:nvSpPr>
        <p:spPr>
          <a:xfrm>
            <a:off x="533400" y="13547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593" name="Google Shape;593;p31"/>
          <p:cNvSpPr txBox="1"/>
          <p:nvPr>
            <p:ph idx="4294967295" type="subTitle"/>
          </p:nvPr>
        </p:nvSpPr>
        <p:spPr>
          <a:xfrm>
            <a:off x="685800" y="2532221"/>
            <a:ext cx="65937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Any questions?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  <p:sp>
        <p:nvSpPr>
          <p:cNvPr id="594" name="Google Shape;594;p3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ctrTitle"/>
          </p:nvPr>
        </p:nvSpPr>
        <p:spPr>
          <a:xfrm>
            <a:off x="642725" y="1134000"/>
            <a:ext cx="68859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1 - General Information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>
            <p:ph type="title"/>
          </p:nvPr>
        </p:nvSpPr>
        <p:spPr>
          <a:xfrm>
            <a:off x="388375" y="0"/>
            <a:ext cx="69375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Club Expectations - Columbia YFD</a:t>
            </a:r>
            <a:endParaRPr sz="2800"/>
          </a:p>
        </p:txBody>
      </p:sp>
      <p:sp>
        <p:nvSpPr>
          <p:cNvPr id="497" name="Google Shape;497;p16"/>
          <p:cNvSpPr txBox="1"/>
          <p:nvPr>
            <p:ph idx="1" type="body"/>
          </p:nvPr>
        </p:nvSpPr>
        <p:spPr>
          <a:xfrm>
            <a:off x="586350" y="1299150"/>
            <a:ext cx="6658500" cy="25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Attendance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Training Session Dates: </a:t>
            </a:r>
            <a:r>
              <a:rPr lang="en" sz="1500"/>
              <a:t>Sun. 9/25 @ 1-2pm &amp; Sun. 10/2 @ 1-2pm 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Monthly GBM's: </a:t>
            </a:r>
            <a:r>
              <a:rPr lang="en" sz="1500"/>
              <a:t>Monthly</a:t>
            </a:r>
            <a:r>
              <a:rPr lang="en" sz="1500"/>
              <a:t> 1 hour meetings (TBD)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Weekly Classrooms: </a:t>
            </a:r>
            <a:r>
              <a:rPr lang="en" sz="1500"/>
              <a:t>45-60 min + commute per week (7 weeks) 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End of Semester Tournament: </a:t>
            </a:r>
            <a:r>
              <a:rPr lang="en" sz="1500"/>
              <a:t>Dec. 10-11 Weekend</a:t>
            </a:r>
            <a:endParaRPr sz="15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Minor Training &amp; Background Check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Participation and attendance at training!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Coach selection also based on scheduling availability </a:t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Expectations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Clear communication (stay active on Slack)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Being proactive with teachers, students, and e-board</a:t>
            </a:r>
            <a:endParaRPr sz="1500"/>
          </a:p>
        </p:txBody>
      </p:sp>
      <p:sp>
        <p:nvSpPr>
          <p:cNvPr id="498" name="Google Shape;498;p1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 txBox="1"/>
          <p:nvPr>
            <p:ph type="title"/>
          </p:nvPr>
        </p:nvSpPr>
        <p:spPr>
          <a:xfrm>
            <a:off x="388375" y="0"/>
            <a:ext cx="69375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Committees/E-Board - Columbia YFD</a:t>
            </a:r>
            <a:endParaRPr sz="2800"/>
          </a:p>
        </p:txBody>
      </p:sp>
      <p:sp>
        <p:nvSpPr>
          <p:cNvPr id="504" name="Google Shape;504;p17"/>
          <p:cNvSpPr txBox="1"/>
          <p:nvPr>
            <p:ph idx="1" type="body"/>
          </p:nvPr>
        </p:nvSpPr>
        <p:spPr>
          <a:xfrm>
            <a:off x="565975" y="1665400"/>
            <a:ext cx="61110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Presidents - Lizzie &amp; Richard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Vice-Presidents - Ranger &amp; Stephanie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Publicity - Kavi &amp; Diya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Curriculum - Connor &amp; Anna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Instructor Coordination - William &amp; Isaac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Senior Advisor - Joy Fan</a:t>
            </a:r>
            <a:endParaRPr sz="2000"/>
          </a:p>
        </p:txBody>
      </p:sp>
      <p:sp>
        <p:nvSpPr>
          <p:cNvPr id="505" name="Google Shape;505;p1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"/>
          <p:cNvSpPr txBox="1"/>
          <p:nvPr>
            <p:ph type="title"/>
          </p:nvPr>
        </p:nvSpPr>
        <p:spPr>
          <a:xfrm>
            <a:off x="388375" y="0"/>
            <a:ext cx="69267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Join a Committee!</a:t>
            </a:r>
            <a:endParaRPr sz="2800"/>
          </a:p>
        </p:txBody>
      </p:sp>
      <p:sp>
        <p:nvSpPr>
          <p:cNvPr id="511" name="Google Shape;511;p18"/>
          <p:cNvSpPr txBox="1"/>
          <p:nvPr>
            <p:ph idx="1" type="body"/>
          </p:nvPr>
        </p:nvSpPr>
        <p:spPr>
          <a:xfrm>
            <a:off x="565975" y="1665400"/>
            <a:ext cx="61110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Stay tuned for detailed information about the following committees</a:t>
            </a:r>
            <a:endParaRPr sz="2000"/>
          </a:p>
        </p:txBody>
      </p:sp>
      <p:sp>
        <p:nvSpPr>
          <p:cNvPr id="512" name="Google Shape;512;p1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9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2 - Case Studies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Case Studies</a:t>
            </a:r>
            <a:endParaRPr/>
          </a:p>
        </p:txBody>
      </p:sp>
      <p:sp>
        <p:nvSpPr>
          <p:cNvPr id="523" name="Google Shape;523;p20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1 -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Students express that they don’t feel confident with public speaking or debate. How would you address their concerns?</a:t>
            </a:r>
            <a:endParaRPr/>
          </a:p>
        </p:txBody>
      </p:sp>
      <p:sp>
        <p:nvSpPr>
          <p:cNvPr id="524" name="Google Shape;524;p20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2 -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student makes a bigoted remark during a practice debate round. How would you respond to this situation?</a:t>
            </a:r>
            <a:endParaRPr/>
          </a:p>
        </p:txBody>
      </p:sp>
      <p:sp>
        <p:nvSpPr>
          <p:cNvPr id="525" name="Google Shape;525;p20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3 -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a Monday morning class, and nobody is participating verbally. How would you try to engage the students?</a:t>
            </a:r>
            <a:endParaRPr/>
          </a:p>
        </p:txBody>
      </p:sp>
      <p:sp>
        <p:nvSpPr>
          <p:cNvPr id="526" name="Google Shape;526;p2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/>
              <a:t>What makes a good coach?</a:t>
            </a:r>
            <a:endParaRPr sz="6000"/>
          </a:p>
        </p:txBody>
      </p:sp>
      <p:sp>
        <p:nvSpPr>
          <p:cNvPr id="532" name="Google Shape;532;p2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</a:t>
            </a:r>
            <a:r>
              <a:rPr lang="en" sz="4000"/>
              <a:t> - Online to In-Person Transition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3E4A63"/>
      </a:dk1>
      <a:lt1>
        <a:srgbClr val="FFFFFF"/>
      </a:lt1>
      <a:dk2>
        <a:srgbClr val="ACBCD3"/>
      </a:dk2>
      <a:lt2>
        <a:srgbClr val="EEEEEE"/>
      </a:lt2>
      <a:accent1>
        <a:srgbClr val="F4D7B7"/>
      </a:accent1>
      <a:accent2>
        <a:srgbClr val="E6C393"/>
      </a:accent2>
      <a:accent3>
        <a:srgbClr val="B1CDF4"/>
      </a:accent3>
      <a:accent4>
        <a:srgbClr val="6D9EEB"/>
      </a:accent4>
      <a:accent5>
        <a:srgbClr val="F8BAB6"/>
      </a:accent5>
      <a:accent6>
        <a:srgbClr val="B6D7A8"/>
      </a:accent6>
      <a:hlink>
        <a:srgbClr val="3E4A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